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Albert Sans"/>
      <p:regular r:id="rId15"/>
      <p:bold r:id="rId16"/>
      <p:italic r:id="rId17"/>
      <p:boldItalic r:id="rId18"/>
    </p:embeddedFont>
    <p:embeddedFont>
      <p:font typeface="Albert Sans SemiBold"/>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1HxUSWy8SDFwGls0RjE453YaN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5910FB-7383-49AD-91AF-065038484E69}">
  <a:tblStyle styleId="{3A5910FB-7383-49AD-91AF-065038484E69}" styleName="Table_0">
    <a:wholeTbl>
      <a:tcTxStyle b="off" i="off">
        <a:font>
          <a:latin typeface="Albert Sans"/>
          <a:ea typeface="Albert Sans"/>
          <a:cs typeface="Albert San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8EB"/>
          </a:solidFill>
        </a:fill>
      </a:tcStyle>
    </a:wholeTbl>
    <a:band1H>
      <a:tcTxStyle/>
      <a:tcStyle>
        <a:tcBdr/>
        <a:fill>
          <a:solidFill>
            <a:srgbClr val="CACFD5"/>
          </a:solidFill>
        </a:fill>
      </a:tcStyle>
    </a:band1H>
    <a:band2H>
      <a:tcTxStyle/>
      <a:tcStyle>
        <a:tcBdr/>
      </a:tcStyle>
    </a:band2H>
    <a:band1V>
      <a:tcTxStyle/>
      <a:tcStyle>
        <a:tcBdr/>
        <a:fill>
          <a:solidFill>
            <a:srgbClr val="CACFD5"/>
          </a:solidFill>
        </a:fill>
      </a:tcStyle>
    </a:band1V>
    <a:band2V>
      <a:tcTxStyle/>
      <a:tcStyle>
        <a:tcBdr/>
      </a:tcStyle>
    </a:band2V>
    <a:lastCol>
      <a:tcTxStyle b="on" i="off">
        <a:font>
          <a:latin typeface="Albert Sans"/>
          <a:ea typeface="Albert Sans"/>
          <a:cs typeface="Albert Sans"/>
        </a:font>
        <a:schemeClr val="lt1"/>
      </a:tcTxStyle>
      <a:tcStyle>
        <a:tcBdr/>
        <a:fill>
          <a:solidFill>
            <a:schemeClr val="accent1"/>
          </a:solidFill>
        </a:fill>
      </a:tcStyle>
    </a:lastCol>
    <a:firstCol>
      <a:tcTxStyle b="on" i="off">
        <a:font>
          <a:latin typeface="Albert Sans"/>
          <a:ea typeface="Albert Sans"/>
          <a:cs typeface="Albert Sans"/>
        </a:font>
        <a:schemeClr val="lt1"/>
      </a:tcTxStyle>
      <a:tcStyle>
        <a:tcBdr/>
        <a:fill>
          <a:solidFill>
            <a:schemeClr val="accent1"/>
          </a:solidFill>
        </a:fill>
      </a:tcStyle>
    </a:firstCol>
    <a:lastRow>
      <a:tcTxStyle b="on" i="off">
        <a:font>
          <a:latin typeface="Albert Sans"/>
          <a:ea typeface="Albert Sans"/>
          <a:cs typeface="Albert San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lbert Sans"/>
          <a:ea typeface="Albert Sans"/>
          <a:cs typeface="Albert San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CBD0BFC5-5A80-4DFC-955C-EED24B7E3E59}"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156" y="10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15e7e32217_2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g315e7e32217_2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de-DE" sz="1300" b="1">
                <a:latin typeface="Arial"/>
                <a:ea typeface="Arial"/>
                <a:cs typeface="Arial"/>
                <a:sym typeface="Arial"/>
              </a:rPr>
              <a:t>Talking Points</a:t>
            </a:r>
            <a:endParaRPr sz="1300" b="1">
              <a:latin typeface="Arial"/>
              <a:ea typeface="Arial"/>
              <a:cs typeface="Arial"/>
              <a:sym typeface="Arial"/>
            </a:endParaRPr>
          </a:p>
          <a:p>
            <a:pPr marL="457200" lvl="0" indent="-298450" algn="l" rtl="0">
              <a:lnSpc>
                <a:spcPct val="115000"/>
              </a:lnSpc>
              <a:spcBef>
                <a:spcPts val="1400"/>
              </a:spcBef>
              <a:spcAft>
                <a:spcPts val="0"/>
              </a:spcAft>
              <a:buSzPts val="1100"/>
              <a:buFont typeface="Arial"/>
              <a:buChar char="-"/>
            </a:pPr>
            <a:r>
              <a:rPr lang="de-DE" sz="1100" b="1">
                <a:latin typeface="Arial"/>
                <a:ea typeface="Arial"/>
                <a:cs typeface="Arial"/>
                <a:sym typeface="Arial"/>
              </a:rPr>
              <a:t>Omitted Variable Bias from leaving out factors</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de-DE" sz="1100">
                <a:latin typeface="Arial"/>
                <a:ea typeface="Arial"/>
                <a:cs typeface="Arial"/>
                <a:sym typeface="Arial"/>
              </a:rPr>
              <a:t>use IV that are correlated with the omitted variable but not GDP</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de-DE" sz="1100">
                <a:latin typeface="Arial"/>
                <a:ea typeface="Arial"/>
                <a:cs typeface="Arial"/>
                <a:sym typeface="Arial"/>
              </a:rPr>
              <a:t>use ML to model complex relationships including proxy variables to capture effects of omitted factors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de-DE" sz="1100" b="1">
                <a:latin typeface="Arial"/>
                <a:ea typeface="Arial"/>
                <a:cs typeface="Arial"/>
                <a:sym typeface="Arial"/>
              </a:rPr>
              <a:t>Reverse causality, GDP also influences schooling -&gt; feedback loop</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de-DE" sz="1100">
                <a:latin typeface="Arial"/>
                <a:ea typeface="Arial"/>
                <a:cs typeface="Arial"/>
                <a:sym typeface="Arial"/>
              </a:rPr>
              <a:t>use IV to identify instruments that affect education but aren't influenced by GDP</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de-DE" sz="1100">
                <a:latin typeface="Arial"/>
                <a:ea typeface="Arial"/>
                <a:cs typeface="Arial"/>
                <a:sym typeface="Arial"/>
              </a:rPr>
              <a:t>use Dynamic Panel Models to incorporate lagged variables capturing temporal dynamics -&gt; lagged GDP as predictor for current education levels and vice versa</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de-DE" sz="1100" b="1">
                <a:latin typeface="Arial"/>
                <a:ea typeface="Arial"/>
                <a:cs typeface="Arial"/>
                <a:sym typeface="Arial"/>
              </a:rPr>
              <a:t>Multicollinearity occurring when predictors are highly correlated</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de-DE" sz="1100">
                <a:latin typeface="Arial"/>
                <a:ea typeface="Arial"/>
                <a:cs typeface="Arial"/>
                <a:sym typeface="Arial"/>
              </a:rPr>
              <a:t>use ML to extract uncorrelated components from correlated variables -&gt; Principal Component Analysis (PCA)</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de-DE" sz="1100">
                <a:latin typeface="Arial"/>
                <a:ea typeface="Arial"/>
                <a:cs typeface="Arial"/>
                <a:sym typeface="Arial"/>
              </a:rPr>
              <a:t>use Dynamic Panel Models to model temporal trends by focusing on within-entity variation</a:t>
            </a:r>
            <a:endParaRPr sz="1100">
              <a:latin typeface="Arial"/>
              <a:ea typeface="Arial"/>
              <a:cs typeface="Arial"/>
              <a:sym typeface="Arial"/>
            </a:endParaRPr>
          </a:p>
          <a:p>
            <a:pPr marL="457200" lvl="0" indent="-298450" algn="l" rtl="0">
              <a:lnSpc>
                <a:spcPct val="115000"/>
              </a:lnSpc>
              <a:spcBef>
                <a:spcPts val="0"/>
              </a:spcBef>
              <a:spcAft>
                <a:spcPts val="0"/>
              </a:spcAft>
              <a:buSzPts val="1100"/>
              <a:buChar char="-"/>
            </a:pPr>
            <a:r>
              <a:rPr lang="de-DE" sz="1100" b="1">
                <a:latin typeface="Arial"/>
                <a:ea typeface="Arial"/>
                <a:cs typeface="Arial"/>
                <a:sym typeface="Arial"/>
              </a:rPr>
              <a:t>Conclusion</a:t>
            </a:r>
            <a:endParaRPr sz="1100" b="1">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de-DE" sz="1100">
                <a:latin typeface="Arial"/>
                <a:ea typeface="Arial"/>
                <a:cs typeface="Arial"/>
                <a:sym typeface="Arial"/>
              </a:rPr>
              <a:t>our findings only show association, countries with higher schooling levels tend to have a higher GDP</a:t>
            </a:r>
            <a:endParaRPr/>
          </a:p>
        </p:txBody>
      </p:sp>
      <p:sp>
        <p:nvSpPr>
          <p:cNvPr id="228" name="Google Shape;228;g315e7e32217_2_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de-DE" sz="1300" b="1">
                <a:latin typeface="Arial"/>
                <a:ea typeface="Arial"/>
                <a:cs typeface="Arial"/>
                <a:sym typeface="Arial"/>
              </a:rPr>
              <a:t>Talking Points:</a:t>
            </a:r>
            <a:endParaRPr sz="1300" b="1">
              <a:latin typeface="Arial"/>
              <a:ea typeface="Arial"/>
              <a:cs typeface="Arial"/>
              <a:sym typeface="Arial"/>
            </a:endParaRPr>
          </a:p>
          <a:p>
            <a:pPr marL="457200" lvl="0" indent="-298450" algn="l" rtl="0">
              <a:lnSpc>
                <a:spcPct val="115000"/>
              </a:lnSpc>
              <a:spcBef>
                <a:spcPts val="1200"/>
              </a:spcBef>
              <a:spcAft>
                <a:spcPts val="0"/>
              </a:spcAft>
              <a:buSzPts val="1100"/>
              <a:buChar char="-"/>
            </a:pPr>
            <a:r>
              <a:rPr lang="de-DE" sz="1100">
                <a:latin typeface="Arial"/>
                <a:ea typeface="Arial"/>
                <a:cs typeface="Arial"/>
                <a:sym typeface="Arial"/>
              </a:rPr>
              <a:t>as we mentioned before introducing machine learning as well as adding instrumental variables could improve the research -&gt; therefore start with collecting data on additional variables</a:t>
            </a:r>
            <a:endParaRPr sz="1100">
              <a:latin typeface="Arial"/>
              <a:ea typeface="Arial"/>
              <a:cs typeface="Arial"/>
              <a:sym typeface="Arial"/>
            </a:endParaRPr>
          </a:p>
          <a:p>
            <a:pPr marL="457200" lvl="0" indent="-298450" algn="l" rtl="0">
              <a:lnSpc>
                <a:spcPct val="115000"/>
              </a:lnSpc>
              <a:spcBef>
                <a:spcPts val="0"/>
              </a:spcBef>
              <a:spcAft>
                <a:spcPts val="0"/>
              </a:spcAft>
              <a:buSzPts val="1100"/>
              <a:buChar char="-"/>
            </a:pPr>
            <a:r>
              <a:rPr lang="de-DE" sz="1100">
                <a:latin typeface="Arial"/>
                <a:ea typeface="Arial"/>
                <a:cs typeface="Arial"/>
                <a:sym typeface="Arial"/>
              </a:rPr>
              <a:t>furthermore put focus on the analysis of regional subgroups, as accounting for continental difference showed possible improvements when moving away from global approach</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de-DE" sz="1100">
                <a:latin typeface="Arial"/>
                <a:ea typeface="Arial"/>
                <a:cs typeface="Arial"/>
                <a:sym typeface="Arial"/>
              </a:rPr>
              <a:t>in the table we added dimensions and variables that could improve the research </a:t>
            </a:r>
            <a:endParaRPr sz="1100">
              <a:latin typeface="Arial"/>
              <a:ea typeface="Arial"/>
              <a:cs typeface="Arial"/>
              <a:sym typeface="Arial"/>
            </a:endParaRPr>
          </a:p>
          <a:p>
            <a:pPr marL="0" lvl="0" indent="0" algn="l" rtl="0">
              <a:spcBef>
                <a:spcPts val="120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200"/>
              <a:buFont typeface="Calibri"/>
              <a:buNone/>
            </a:pPr>
            <a:endParaRPr/>
          </a:p>
        </p:txBody>
      </p:sp>
      <p:sp>
        <p:nvSpPr>
          <p:cNvPr id="246" name="Google Shape;24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de-DE"/>
              <a:t>one UN SDG target is to improve education access and quality worldwide… </a:t>
            </a:r>
            <a:endParaRPr/>
          </a:p>
          <a:p>
            <a:pPr marL="457200" lvl="0" indent="-317500" algn="l" rtl="0">
              <a:spcBef>
                <a:spcPts val="0"/>
              </a:spcBef>
              <a:spcAft>
                <a:spcPts val="0"/>
              </a:spcAft>
              <a:buSzPts val="1400"/>
              <a:buChar char="-"/>
            </a:pPr>
            <a:r>
              <a:rPr lang="de-DE"/>
              <a:t>we decided to explore the impact of improvements in education on a countries GDP growth</a:t>
            </a:r>
            <a:endParaRPr/>
          </a:p>
          <a:p>
            <a:pPr marL="457200" lvl="0" indent="-317500" algn="l" rtl="0">
              <a:spcBef>
                <a:spcPts val="0"/>
              </a:spcBef>
              <a:spcAft>
                <a:spcPts val="0"/>
              </a:spcAft>
              <a:buSzPts val="1400"/>
              <a:buChar char="-"/>
            </a:pPr>
            <a:r>
              <a:rPr lang="de-DE"/>
              <a:t>We used average years of schooling as a proxy for education</a:t>
            </a:r>
            <a:endParaRPr/>
          </a:p>
          <a:p>
            <a:pPr marL="457200" lvl="0" indent="-317500" algn="l" rtl="0">
              <a:spcBef>
                <a:spcPts val="0"/>
              </a:spcBef>
              <a:spcAft>
                <a:spcPts val="0"/>
              </a:spcAft>
              <a:buSzPts val="1400"/>
              <a:buChar char="-"/>
            </a:pPr>
            <a:r>
              <a:rPr lang="de-DE"/>
              <a:t>and operationalised GDP as (log) GDP per capita</a:t>
            </a:r>
            <a:endParaRPr/>
          </a:p>
        </p:txBody>
      </p:sp>
      <p:sp>
        <p:nvSpPr>
          <p:cNvPr id="106" name="Google Shape;10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de-DE"/>
              <a:t>we merged different data into this final dataset</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de-DE"/>
              <a:t>Urbanization as a share of the population living in urban areas and unemployment rate as share of total labor force</a:t>
            </a: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de-DE" sz="1050">
                <a:latin typeface="Albert Sans"/>
                <a:ea typeface="Albert Sans"/>
                <a:cs typeface="Albert Sans"/>
                <a:sym typeface="Albert Sans"/>
              </a:rPr>
              <a:t>With the plot we also see why we impose a log relation on GDP per capita for our analysis… </a:t>
            </a:r>
            <a:endParaRPr sz="1050">
              <a:latin typeface="Albert Sans"/>
              <a:ea typeface="Albert Sans"/>
              <a:cs typeface="Albert Sans"/>
              <a:sym typeface="Albert Sans"/>
            </a:endParaRPr>
          </a:p>
          <a:p>
            <a:pPr marL="0" lvl="0" indent="0" algn="l" rtl="0">
              <a:spcBef>
                <a:spcPts val="0"/>
              </a:spcBef>
              <a:spcAft>
                <a:spcPts val="0"/>
              </a:spcAft>
              <a:buNone/>
            </a:pP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robust standard errors -&gt; allow for heteroscedacity (not assuming independence in the residuals’ variance) (and not assuming normal distribution)</a:t>
            </a: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clustered on country -&gt; accounting for interdependence between country observations</a:t>
            </a: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Otherwise we would might have biased (too low) standard errors, as we wouldn’t account for correlation between observations</a:t>
            </a:r>
            <a:endParaRPr sz="1050">
              <a:latin typeface="Albert Sans"/>
              <a:ea typeface="Albert Sans"/>
              <a:cs typeface="Albert Sans"/>
              <a:sym typeface="Albert Sans"/>
            </a:endParaRPr>
          </a:p>
          <a:p>
            <a:pPr marL="0" lvl="0" indent="0" algn="l" rtl="0">
              <a:spcBef>
                <a:spcPts val="0"/>
              </a:spcBef>
              <a:spcAft>
                <a:spcPts val="0"/>
              </a:spcAft>
              <a:buNone/>
            </a:pP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high t-values (higher then |2| on both sides (for two-sided 5% significance test))</a:t>
            </a:r>
            <a:endParaRPr sz="1050">
              <a:latin typeface="Albert Sans"/>
              <a:ea typeface="Albert Sans"/>
              <a:cs typeface="Albert Sans"/>
              <a:sym typeface="Albert Sans"/>
            </a:endParaRPr>
          </a:p>
          <a:p>
            <a:pPr marL="0" lvl="0" indent="0" algn="l" rtl="0">
              <a:spcBef>
                <a:spcPts val="0"/>
              </a:spcBef>
              <a:spcAft>
                <a:spcPts val="0"/>
              </a:spcAft>
              <a:buNone/>
            </a:pP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On average, 1 additional year of schooling</a:t>
            </a: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 -&gt; associated with 29% increase in Log GDP </a:t>
            </a:r>
            <a:endParaRPr sz="1050">
              <a:latin typeface="Albert Sans"/>
              <a:ea typeface="Albert Sans"/>
              <a:cs typeface="Albert Sans"/>
              <a:sym typeface="Albert Sans"/>
            </a:endParaRPr>
          </a:p>
          <a:p>
            <a:pPr marL="0" lvl="0" indent="0" algn="l" rtl="0">
              <a:spcBef>
                <a:spcPts val="0"/>
              </a:spcBef>
              <a:spcAft>
                <a:spcPts val="0"/>
              </a:spcAft>
              <a:buNone/>
            </a:pPr>
            <a:endParaRPr/>
          </a:p>
          <a:p>
            <a:pPr marL="0" lvl="0" indent="0" algn="l" rtl="0">
              <a:spcBef>
                <a:spcPts val="0"/>
              </a:spcBef>
              <a:spcAft>
                <a:spcPts val="0"/>
              </a:spcAft>
              <a:buNone/>
            </a:pPr>
            <a:r>
              <a:rPr lang="de-DE"/>
              <a:t>However, we likely overestimate the relation of AvYearsSchooling on Log_GDP_PPP. It will only have a causal interpretation, if the conditional Independence Assumption holds, i.e., the Average Years of Schooling is the only thing driving GDP. This assumptions is likely not true. So we need to account for control variables to come closer to true effect… only if all omitted variables are captured by AvYearsSchooling we would have no omitted variable bias</a:t>
            </a:r>
            <a:endParaRPr/>
          </a:p>
        </p:txBody>
      </p:sp>
      <p:sp>
        <p:nvSpPr>
          <p:cNvPr id="151" name="Google Shape;1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15de24ca26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295275" algn="l" rtl="0">
              <a:spcBef>
                <a:spcPts val="0"/>
              </a:spcBef>
              <a:spcAft>
                <a:spcPts val="0"/>
              </a:spcAft>
              <a:buSzPts val="1050"/>
              <a:buFont typeface="Albert Sans"/>
              <a:buChar char="-"/>
            </a:pPr>
            <a:r>
              <a:rPr lang="de-DE" sz="1050">
                <a:latin typeface="Albert Sans"/>
                <a:ea typeface="Albert Sans"/>
                <a:cs typeface="Albert Sans"/>
                <a:sym typeface="Albert Sans"/>
              </a:rPr>
              <a:t>Continuing using robust standard errors clustered by country and log GDP per capita</a:t>
            </a:r>
            <a:endParaRPr sz="1050">
              <a:latin typeface="Albert Sans"/>
              <a:ea typeface="Albert Sans"/>
              <a:cs typeface="Albert Sans"/>
              <a:sym typeface="Albert Sans"/>
            </a:endParaRPr>
          </a:p>
          <a:p>
            <a:pPr marL="0" lvl="0" indent="0" algn="l" rtl="0">
              <a:spcBef>
                <a:spcPts val="0"/>
              </a:spcBef>
              <a:spcAft>
                <a:spcPts val="0"/>
              </a:spcAft>
              <a:buNone/>
            </a:pPr>
            <a:endParaRPr sz="1050" b="1">
              <a:latin typeface="Albert Sans"/>
              <a:ea typeface="Albert Sans"/>
              <a:cs typeface="Albert Sans"/>
              <a:sym typeface="Albert Sans"/>
            </a:endParaRPr>
          </a:p>
          <a:p>
            <a:pPr marL="457200" lvl="0" indent="-295275" algn="l" rtl="0">
              <a:spcBef>
                <a:spcPts val="0"/>
              </a:spcBef>
              <a:spcAft>
                <a:spcPts val="0"/>
              </a:spcAft>
              <a:buSzPts val="1050"/>
              <a:buFont typeface="Albert Sans"/>
              <a:buAutoNum type="arabicPeriod"/>
            </a:pPr>
            <a:r>
              <a:rPr lang="de-DE" sz="1050" b="1">
                <a:latin typeface="Albert Sans"/>
                <a:ea typeface="Albert Sans"/>
                <a:cs typeface="Albert Sans"/>
                <a:sym typeface="Albert Sans"/>
              </a:rPr>
              <a:t>Brief explanation on years Fixed effects</a:t>
            </a:r>
            <a:r>
              <a:rPr lang="de-DE" sz="1050">
                <a:latin typeface="Albert Sans"/>
                <a:ea typeface="Albert Sans"/>
                <a:cs typeface="Albert Sans"/>
                <a:sym typeface="Albert Sans"/>
              </a:rPr>
              <a:t> (new base for further analysis, improves R² a bit without extreme change in standard errors and AvYearsSchooling; reasonable for Panel data..)</a:t>
            </a:r>
            <a:endParaRPr sz="1050">
              <a:latin typeface="Albert Sans"/>
              <a:ea typeface="Albert Sans"/>
              <a:cs typeface="Albert Sans"/>
              <a:sym typeface="Albert Sans"/>
            </a:endParaRPr>
          </a:p>
          <a:p>
            <a:pPr marL="0" lvl="0" indent="0" algn="l" rtl="0">
              <a:spcBef>
                <a:spcPts val="0"/>
              </a:spcBef>
              <a:spcAft>
                <a:spcPts val="0"/>
              </a:spcAft>
              <a:buNone/>
            </a:pPr>
            <a:endParaRPr sz="1050">
              <a:latin typeface="Albert Sans"/>
              <a:ea typeface="Albert Sans"/>
              <a:cs typeface="Albert Sans"/>
              <a:sym typeface="Albert Sans"/>
            </a:endParaRPr>
          </a:p>
          <a:p>
            <a:pPr marL="457200" lvl="0" indent="-295275" algn="l" rtl="0">
              <a:spcBef>
                <a:spcPts val="0"/>
              </a:spcBef>
              <a:spcAft>
                <a:spcPts val="0"/>
              </a:spcAft>
              <a:buSzPts val="1050"/>
              <a:buFont typeface="Albert Sans"/>
              <a:buChar char="-"/>
            </a:pPr>
            <a:r>
              <a:rPr lang="de-DE" sz="1050">
                <a:latin typeface="Albert Sans"/>
                <a:ea typeface="Albert Sans"/>
                <a:cs typeface="Albert Sans"/>
                <a:sym typeface="Albert Sans"/>
              </a:rPr>
              <a:t>Panel Data assumption for fixed effects: parallel time trends! In addition fixed effects only eliminate time-constant omitted variables)</a:t>
            </a:r>
            <a:endParaRPr sz="1050">
              <a:latin typeface="Albert Sans"/>
              <a:ea typeface="Albert Sans"/>
              <a:cs typeface="Albert Sans"/>
              <a:sym typeface="Albert Sans"/>
            </a:endParaRPr>
          </a:p>
          <a:p>
            <a:pPr marL="0" lvl="0" indent="0" algn="l" rtl="0">
              <a:spcBef>
                <a:spcPts val="0"/>
              </a:spcBef>
              <a:spcAft>
                <a:spcPts val="0"/>
              </a:spcAft>
              <a:buNone/>
            </a:pPr>
            <a:endParaRPr sz="1050">
              <a:latin typeface="Albert Sans"/>
              <a:ea typeface="Albert Sans"/>
              <a:cs typeface="Albert Sans"/>
              <a:sym typeface="Albert Sans"/>
            </a:endParaRPr>
          </a:p>
          <a:p>
            <a:pPr marL="457200" lvl="0" indent="-295275" algn="l" rtl="0">
              <a:spcBef>
                <a:spcPts val="0"/>
              </a:spcBef>
              <a:spcAft>
                <a:spcPts val="0"/>
              </a:spcAft>
              <a:buSzPts val="1050"/>
              <a:buFont typeface="Albert Sans"/>
              <a:buChar char="-"/>
            </a:pPr>
            <a:r>
              <a:rPr lang="de-DE" sz="1050">
                <a:latin typeface="Albert Sans"/>
                <a:ea typeface="Albert Sans"/>
                <a:cs typeface="Albert Sans"/>
                <a:sym typeface="Albert Sans"/>
              </a:rPr>
              <a:t>Having panel data over several years allows us to observe effects over time, thereby bringing us closer to the true causal effect</a:t>
            </a:r>
            <a:endParaRPr sz="1050">
              <a:latin typeface="Albert Sans"/>
              <a:ea typeface="Albert Sans"/>
              <a:cs typeface="Albert Sans"/>
              <a:sym typeface="Albert Sans"/>
            </a:endParaRPr>
          </a:p>
          <a:p>
            <a:pPr marL="0" lvl="0" indent="0" algn="l" rtl="0">
              <a:spcBef>
                <a:spcPts val="0"/>
              </a:spcBef>
              <a:spcAft>
                <a:spcPts val="0"/>
              </a:spcAft>
              <a:buNone/>
            </a:pPr>
            <a:endParaRPr sz="1050">
              <a:latin typeface="Albert Sans"/>
              <a:ea typeface="Albert Sans"/>
              <a:cs typeface="Albert Sans"/>
              <a:sym typeface="Albert Sans"/>
            </a:endParaRPr>
          </a:p>
          <a:p>
            <a:pPr marL="457200" lvl="0" indent="-295275" algn="l" rtl="0">
              <a:spcBef>
                <a:spcPts val="0"/>
              </a:spcBef>
              <a:spcAft>
                <a:spcPts val="0"/>
              </a:spcAft>
              <a:buSzPts val="1050"/>
              <a:buFont typeface="Albert Sans"/>
              <a:buChar char="-"/>
            </a:pPr>
            <a:r>
              <a:rPr lang="de-DE" sz="1050">
                <a:latin typeface="Albert Sans"/>
                <a:ea typeface="Albert Sans"/>
                <a:cs typeface="Albert Sans"/>
                <a:sym typeface="Albert Sans"/>
              </a:rPr>
              <a:t>Adding control variables bring us closer to true causal effect. It reduces noise in the error term. Without accounting for them we could overestimate the effect of AvYearsSchooling on Log_GDP_PPP. There is the omitted variable bias. </a:t>
            </a:r>
            <a:endParaRPr sz="1050">
              <a:latin typeface="Albert Sans"/>
              <a:ea typeface="Albert Sans"/>
              <a:cs typeface="Albert Sans"/>
              <a:sym typeface="Albert Sans"/>
            </a:endParaRPr>
          </a:p>
          <a:p>
            <a:pPr marL="0" lvl="0" indent="0" algn="l" rtl="0">
              <a:spcBef>
                <a:spcPts val="0"/>
              </a:spcBef>
              <a:spcAft>
                <a:spcPts val="0"/>
              </a:spcAft>
              <a:buNone/>
            </a:pPr>
            <a:endParaRPr sz="1050">
              <a:latin typeface="Albert Sans"/>
              <a:ea typeface="Albert Sans"/>
              <a:cs typeface="Albert Sans"/>
              <a:sym typeface="Albert Sans"/>
            </a:endParaRPr>
          </a:p>
          <a:p>
            <a:pPr marL="457200" lvl="0" indent="-295275" algn="l" rtl="0">
              <a:spcBef>
                <a:spcPts val="0"/>
              </a:spcBef>
              <a:spcAft>
                <a:spcPts val="0"/>
              </a:spcAft>
              <a:buSzPts val="1050"/>
              <a:buFont typeface="Albert Sans"/>
              <a:buChar char="-"/>
            </a:pPr>
            <a:r>
              <a:rPr lang="de-DE" sz="1050">
                <a:latin typeface="Albert Sans"/>
                <a:ea typeface="Albert Sans"/>
                <a:cs typeface="Albert Sans"/>
                <a:sym typeface="Albert Sans"/>
              </a:rPr>
              <a:t>good controls can also reduce standard errors; bad controls are themselves affected by the dependent variable - they can pick up part of the effect</a:t>
            </a:r>
            <a:endParaRPr sz="1050">
              <a:latin typeface="Albert Sans"/>
              <a:ea typeface="Albert Sans"/>
              <a:cs typeface="Albert Sans"/>
              <a:sym typeface="Albert Sans"/>
            </a:endParaRPr>
          </a:p>
          <a:p>
            <a:pPr marL="0" lvl="0" indent="0" algn="l" rtl="0">
              <a:spcBef>
                <a:spcPts val="0"/>
              </a:spcBef>
              <a:spcAft>
                <a:spcPts val="0"/>
              </a:spcAft>
              <a:buNone/>
            </a:pP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Control Variable assumptions:</a:t>
            </a: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LifeExp -&gt; a confounder; would reduce bias and get the coefficient closer to true effect </a:t>
            </a: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UrbanizationRate -&gt; a confounder; would reduce bias and get the coefficient closer to true effect </a:t>
            </a: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UnemploymentRate -&gt; a neutral control variable, possibly good for precision; could improve precision and reduce variance</a:t>
            </a: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FixedEffects for Country -&gt; we control for country level heterogeneity; we control for all observable country characteristics that are constant over time (such as culture) that could impact the relation</a:t>
            </a:r>
            <a:endParaRPr sz="1050">
              <a:latin typeface="Albert Sans"/>
              <a:ea typeface="Albert Sans"/>
              <a:cs typeface="Albert Sans"/>
              <a:sym typeface="Albert Sans"/>
            </a:endParaRPr>
          </a:p>
          <a:p>
            <a:pPr marL="0" lvl="0" indent="0" algn="l" rtl="0">
              <a:lnSpc>
                <a:spcPct val="135714"/>
              </a:lnSpc>
              <a:spcBef>
                <a:spcPts val="0"/>
              </a:spcBef>
              <a:spcAft>
                <a:spcPts val="0"/>
              </a:spcAft>
              <a:buClr>
                <a:schemeClr val="dk1"/>
              </a:buClr>
              <a:buSzPts val="1100"/>
              <a:buFont typeface="Arial"/>
              <a:buNone/>
            </a:pPr>
            <a:endParaRPr sz="1050">
              <a:solidFill>
                <a:srgbClr val="008000"/>
              </a:solidFill>
              <a:highlight>
                <a:srgbClr val="F7F7F7"/>
              </a:highlight>
              <a:latin typeface="Courier New"/>
              <a:ea typeface="Courier New"/>
              <a:cs typeface="Courier New"/>
              <a:sym typeface="Courier New"/>
            </a:endParaRPr>
          </a:p>
          <a:p>
            <a:pPr marL="457200" lvl="0" indent="-295275" algn="l" rtl="0">
              <a:spcBef>
                <a:spcPts val="0"/>
              </a:spcBef>
              <a:spcAft>
                <a:spcPts val="0"/>
              </a:spcAft>
              <a:buSzPts val="1050"/>
              <a:buFont typeface="Albert Sans"/>
              <a:buAutoNum type="arabicPeriod"/>
            </a:pPr>
            <a:r>
              <a:rPr lang="de-DE" sz="1050" b="1">
                <a:latin typeface="Albert Sans"/>
                <a:ea typeface="Albert Sans"/>
                <a:cs typeface="Albert Sans"/>
                <a:sym typeface="Albert Sans"/>
              </a:rPr>
              <a:t>adding control variables</a:t>
            </a:r>
            <a:r>
              <a:rPr lang="de-DE" sz="1050">
                <a:latin typeface="Albert Sans"/>
                <a:ea typeface="Albert Sans"/>
                <a:cs typeface="Albert Sans"/>
                <a:sym typeface="Albert Sans"/>
              </a:rPr>
              <a:t> (model3), the coefficient of AvYearsSchooling is still significant, but smaller. Standard errors are not too high; the R² increases substantially, implying that our model fits the data better</a:t>
            </a: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    # urbanization and lifeExp are significant and positive; some of the previously explained association was likely due to them;</a:t>
            </a:r>
            <a:endParaRPr sz="1050">
              <a:latin typeface="Albert Sans"/>
              <a:ea typeface="Albert Sans"/>
              <a:cs typeface="Albert Sans"/>
              <a:sym typeface="Albert Sans"/>
            </a:endParaRPr>
          </a:p>
          <a:p>
            <a:pPr marL="0" lvl="0" indent="0" algn="l" rtl="0">
              <a:spcBef>
                <a:spcPts val="0"/>
              </a:spcBef>
              <a:spcAft>
                <a:spcPts val="0"/>
              </a:spcAft>
              <a:buNone/>
            </a:pPr>
            <a:endParaRPr sz="1050">
              <a:latin typeface="Albert Sans"/>
              <a:ea typeface="Albert Sans"/>
              <a:cs typeface="Albert Sans"/>
              <a:sym typeface="Albert Sans"/>
            </a:endParaRPr>
          </a:p>
          <a:p>
            <a:pPr marL="457200" lvl="0" indent="-295275" algn="l" rtl="0">
              <a:spcBef>
                <a:spcPts val="0"/>
              </a:spcBef>
              <a:spcAft>
                <a:spcPts val="0"/>
              </a:spcAft>
              <a:buSzPts val="1050"/>
              <a:buFont typeface="Albert Sans"/>
              <a:buAutoNum type="arabicPeriod"/>
            </a:pPr>
            <a:r>
              <a:rPr lang="de-DE" sz="1050" b="1">
                <a:latin typeface="Albert Sans"/>
                <a:ea typeface="Albert Sans"/>
                <a:cs typeface="Albert Sans"/>
                <a:sym typeface="Albert Sans"/>
              </a:rPr>
              <a:t>adding country fixed effects </a:t>
            </a:r>
            <a:r>
              <a:rPr lang="de-DE" sz="1050">
                <a:latin typeface="Albert Sans"/>
                <a:ea typeface="Albert Sans"/>
                <a:cs typeface="Albert Sans"/>
                <a:sym typeface="Albert Sans"/>
              </a:rPr>
              <a:t>in Model 4: standard errors are really high - </a:t>
            </a:r>
            <a:endParaRPr sz="1050">
              <a:latin typeface="Albert Sans"/>
              <a:ea typeface="Albert Sans"/>
              <a:cs typeface="Albert Sans"/>
              <a:sym typeface="Albert Sans"/>
            </a:endParaRPr>
          </a:p>
          <a:p>
            <a:pPr marL="457200" lvl="0" indent="0" algn="l" rtl="0">
              <a:spcBef>
                <a:spcPts val="0"/>
              </a:spcBef>
              <a:spcAft>
                <a:spcPts val="0"/>
              </a:spcAft>
              <a:buNone/>
            </a:pPr>
            <a:r>
              <a:rPr lang="de-DE" sz="1050">
                <a:latin typeface="Albert Sans"/>
                <a:ea typeface="Albert Sans"/>
                <a:cs typeface="Albert Sans"/>
                <a:sym typeface="Albert Sans"/>
              </a:rPr>
              <a:t>Model 4 in general issues: no significance, very high R² -&gt; overfitting? Also maybe multicollinearity issue (high R² but no statistical significance.). </a:t>
            </a:r>
            <a:endParaRPr sz="1050">
              <a:latin typeface="Albert Sans"/>
              <a:ea typeface="Albert Sans"/>
              <a:cs typeface="Albert Sans"/>
              <a:sym typeface="Albert Sans"/>
            </a:endParaRPr>
          </a:p>
          <a:p>
            <a:pPr marL="457200" lvl="0" indent="0" algn="l" rtl="0">
              <a:spcBef>
                <a:spcPts val="0"/>
              </a:spcBef>
              <a:spcAft>
                <a:spcPts val="0"/>
              </a:spcAft>
              <a:buNone/>
            </a:pPr>
            <a:r>
              <a:rPr lang="de-DE" sz="1050">
                <a:latin typeface="Albert Sans"/>
                <a:ea typeface="Albert Sans"/>
                <a:cs typeface="Albert Sans"/>
                <a:sym typeface="Albert Sans"/>
              </a:rPr>
              <a:t>Model 4 doesn’t have explanatory power for the AvYearsSchooling coefficient… </a:t>
            </a:r>
            <a:endParaRPr sz="1050">
              <a:latin typeface="Albert Sans"/>
              <a:ea typeface="Albert Sans"/>
              <a:cs typeface="Albert Sans"/>
              <a:sym typeface="Albert Sans"/>
            </a:endParaRPr>
          </a:p>
          <a:p>
            <a:pPr marL="457200" lvl="0" indent="0" algn="l" rtl="0">
              <a:spcBef>
                <a:spcPts val="0"/>
              </a:spcBef>
              <a:spcAft>
                <a:spcPts val="0"/>
              </a:spcAft>
              <a:buNone/>
            </a:pPr>
            <a:r>
              <a:rPr lang="de-DE" sz="1050">
                <a:latin typeface="Albert Sans"/>
                <a:ea typeface="Albert Sans"/>
                <a:cs typeface="Albert Sans"/>
                <a:sym typeface="Albert Sans"/>
              </a:rPr>
              <a:t>it may be that no claim can be made on such high worldwide-level since there are too many differences in countries that drive effect -&gt; looking at subgroups might be better; constant unobserved factors in countries make the results insignificant</a:t>
            </a:r>
            <a:endParaRPr sz="1050">
              <a:latin typeface="Albert Sans"/>
              <a:ea typeface="Albert Sans"/>
              <a:cs typeface="Albert Sans"/>
              <a:sym typeface="Albert Sans"/>
            </a:endParaRPr>
          </a:p>
          <a:p>
            <a:pPr marL="0" lvl="0" indent="0" algn="l" rtl="0">
              <a:spcBef>
                <a:spcPts val="0"/>
              </a:spcBef>
              <a:spcAft>
                <a:spcPts val="0"/>
              </a:spcAft>
              <a:buNone/>
            </a:pP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Of course this could also be due to measurement error… maybe our variables are not operationalised in a way that we can capture the causal effect… in both models, we would underestimate the causal effect… all used control variables are just proxies for the bigger picture (like economic health)</a:t>
            </a:r>
            <a:endParaRPr sz="1050">
              <a:latin typeface="Albert Sans"/>
              <a:ea typeface="Albert Sans"/>
              <a:cs typeface="Albert Sans"/>
              <a:sym typeface="Albert Sans"/>
            </a:endParaRPr>
          </a:p>
          <a:p>
            <a:pPr marL="0" lvl="0" indent="0" algn="l" rtl="0">
              <a:spcBef>
                <a:spcPts val="0"/>
              </a:spcBef>
              <a:spcAft>
                <a:spcPts val="0"/>
              </a:spcAft>
              <a:buNone/>
            </a:pP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even on model 3, which is likely better, but we will likely still have omitted variable bias… thereby not capturing the true causal effect -&gt; it’s just a predication and not a causal effect</a:t>
            </a:r>
            <a:endParaRPr sz="1050">
              <a:latin typeface="Albert Sans"/>
              <a:ea typeface="Albert Sans"/>
              <a:cs typeface="Albert Sans"/>
              <a:sym typeface="Albert Sans"/>
            </a:endParaRPr>
          </a:p>
          <a:p>
            <a:pPr marL="0" lvl="0" indent="0" algn="l" rtl="0">
              <a:spcBef>
                <a:spcPts val="0"/>
              </a:spcBef>
              <a:spcAft>
                <a:spcPts val="0"/>
              </a:spcAft>
              <a:buNone/>
            </a:pP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Transition to next slide: adding country fixed effects, we get inconclusive results ... we decide to analyse on a smaller level -&gt; regions/ continents (testing without country level fixed effects since it makes all results “automatically” insignificant (at least for the share of tested regressions))</a:t>
            </a:r>
            <a:endParaRPr sz="1050">
              <a:latin typeface="Albert Sans"/>
              <a:ea typeface="Albert Sans"/>
              <a:cs typeface="Albert Sans"/>
              <a:sym typeface="Albert Sans"/>
            </a:endParaRPr>
          </a:p>
          <a:p>
            <a:pPr marL="0" lvl="0" indent="0" algn="l" rtl="0">
              <a:spcBef>
                <a:spcPts val="0"/>
              </a:spcBef>
              <a:spcAft>
                <a:spcPts val="0"/>
              </a:spcAft>
              <a:buNone/>
            </a:pPr>
            <a:endParaRPr sz="1050" b="1">
              <a:latin typeface="Albert Sans"/>
              <a:ea typeface="Albert Sans"/>
              <a:cs typeface="Albert Sans"/>
              <a:sym typeface="Albert Sans"/>
            </a:endParaRPr>
          </a:p>
          <a:p>
            <a:pPr marL="0" lvl="0" indent="0" algn="l" rtl="0">
              <a:spcBef>
                <a:spcPts val="0"/>
              </a:spcBef>
              <a:spcAft>
                <a:spcPts val="0"/>
              </a:spcAft>
              <a:buNone/>
            </a:pPr>
            <a:r>
              <a:rPr lang="de-DE" sz="1050" b="1">
                <a:latin typeface="Albert Sans"/>
                <a:ea typeface="Albert Sans"/>
                <a:cs typeface="Albert Sans"/>
                <a:sym typeface="Albert Sans"/>
              </a:rPr>
              <a:t>Life Expectancy</a:t>
            </a:r>
            <a:r>
              <a:rPr lang="de-DE" sz="1050">
                <a:latin typeface="Albert Sans"/>
                <a:ea typeface="Albert Sans"/>
                <a:cs typeface="Albert Sans"/>
                <a:sym typeface="Albert Sans"/>
              </a:rPr>
              <a:t> (e.g., proxy for structural differences in public health, living conditions, social development, etc.)(not controlling for it would overestimate effect - imposing bias)</a:t>
            </a: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LifeExp -&gt; Average Years of Schooling (children can stay in school longer)	</a:t>
            </a: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LifeExp -&gt; GDP per capita (healthier and (longer) more productive workforce)</a:t>
            </a:r>
            <a:endParaRPr sz="1050">
              <a:latin typeface="Albert Sans"/>
              <a:ea typeface="Albert Sans"/>
              <a:cs typeface="Albert Sans"/>
              <a:sym typeface="Albert Sans"/>
            </a:endParaRPr>
          </a:p>
          <a:p>
            <a:pPr marL="0" lvl="0" indent="0" algn="l" rtl="0">
              <a:spcBef>
                <a:spcPts val="0"/>
              </a:spcBef>
              <a:spcAft>
                <a:spcPts val="0"/>
              </a:spcAft>
              <a:buNone/>
            </a:pPr>
            <a:endParaRPr sz="1050">
              <a:latin typeface="Albert Sans"/>
              <a:ea typeface="Albert Sans"/>
              <a:cs typeface="Albert Sans"/>
              <a:sym typeface="Albert Sans"/>
            </a:endParaRPr>
          </a:p>
          <a:p>
            <a:pPr marL="0" lvl="0" indent="0" algn="l" rtl="0">
              <a:spcBef>
                <a:spcPts val="0"/>
              </a:spcBef>
              <a:spcAft>
                <a:spcPts val="0"/>
              </a:spcAft>
              <a:buNone/>
            </a:pPr>
            <a:r>
              <a:rPr lang="de-DE" sz="1050" b="1">
                <a:latin typeface="Albert Sans"/>
                <a:ea typeface="Albert Sans"/>
                <a:cs typeface="Albert Sans"/>
                <a:sym typeface="Albert Sans"/>
              </a:rPr>
              <a:t>UnemploymentRate</a:t>
            </a:r>
            <a:r>
              <a:rPr lang="de-DE" sz="1050">
                <a:latin typeface="Albert Sans"/>
                <a:ea typeface="Albert Sans"/>
                <a:cs typeface="Albert Sans"/>
                <a:sym typeface="Albert Sans"/>
              </a:rPr>
              <a:t> (proxy labor market participation and conditions)</a:t>
            </a: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UnemploymentRate -&gt; GDP per Capita (higher economic prod.)</a:t>
            </a:r>
            <a:endParaRPr sz="1050">
              <a:latin typeface="Albert Sans"/>
              <a:ea typeface="Albert Sans"/>
              <a:cs typeface="Albert Sans"/>
              <a:sym typeface="Albert Sans"/>
            </a:endParaRPr>
          </a:p>
          <a:p>
            <a:pPr marL="0" lvl="0" indent="0" algn="l" rtl="0">
              <a:spcBef>
                <a:spcPts val="0"/>
              </a:spcBef>
              <a:spcAft>
                <a:spcPts val="0"/>
              </a:spcAft>
              <a:buNone/>
            </a:pPr>
            <a:endParaRPr sz="1050">
              <a:latin typeface="Albert Sans"/>
              <a:ea typeface="Albert Sans"/>
              <a:cs typeface="Albert Sans"/>
              <a:sym typeface="Albert Sans"/>
            </a:endParaRPr>
          </a:p>
          <a:p>
            <a:pPr marL="0" lvl="0" indent="0" algn="l" rtl="0">
              <a:spcBef>
                <a:spcPts val="0"/>
              </a:spcBef>
              <a:spcAft>
                <a:spcPts val="0"/>
              </a:spcAft>
              <a:buNone/>
            </a:pPr>
            <a:r>
              <a:rPr lang="de-DE" sz="1050" b="1">
                <a:latin typeface="Albert Sans"/>
                <a:ea typeface="Albert Sans"/>
                <a:cs typeface="Albert Sans"/>
                <a:sym typeface="Albert Sans"/>
              </a:rPr>
              <a:t>Urbanization Rate</a:t>
            </a:r>
            <a:r>
              <a:rPr lang="de-DE" sz="1050">
                <a:latin typeface="Albert Sans"/>
                <a:ea typeface="Albert Sans"/>
                <a:cs typeface="Albert Sans"/>
                <a:sym typeface="Albert Sans"/>
              </a:rPr>
              <a:t> (proxy for education infrastructure and higher productivity)</a:t>
            </a: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UrbanizationRate -&gt; Average Years of Schooling (access to (higher) education available))</a:t>
            </a:r>
            <a:endParaRPr sz="1050">
              <a:latin typeface="Albert Sans"/>
              <a:ea typeface="Albert Sans"/>
              <a:cs typeface="Albert Sans"/>
              <a:sym typeface="Albert Sans"/>
            </a:endParaRPr>
          </a:p>
          <a:p>
            <a:pPr marL="0" lvl="0" indent="0" algn="l" rtl="0">
              <a:spcBef>
                <a:spcPts val="0"/>
              </a:spcBef>
              <a:spcAft>
                <a:spcPts val="0"/>
              </a:spcAft>
              <a:buNone/>
            </a:pPr>
            <a:r>
              <a:rPr lang="de-DE" sz="1050">
                <a:latin typeface="Albert Sans"/>
                <a:ea typeface="Albert Sans"/>
                <a:cs typeface="Albert Sans"/>
                <a:sym typeface="Albert Sans"/>
              </a:rPr>
              <a:t>UrbanizationRate -&gt; GDP per capita (work access, productivity, …)</a:t>
            </a:r>
            <a:endParaRPr sz="1050">
              <a:latin typeface="Albert Sans"/>
              <a:ea typeface="Albert Sans"/>
              <a:cs typeface="Albert Sans"/>
              <a:sym typeface="Albert Sans"/>
            </a:endParaRPr>
          </a:p>
          <a:p>
            <a:pPr marL="0" lvl="0" indent="0" algn="l" rtl="0">
              <a:spcBef>
                <a:spcPts val="0"/>
              </a:spcBef>
              <a:spcAft>
                <a:spcPts val="0"/>
              </a:spcAft>
              <a:buNone/>
            </a:pPr>
            <a:endParaRPr sz="1050">
              <a:latin typeface="Albert Sans"/>
              <a:ea typeface="Albert Sans"/>
              <a:cs typeface="Albert Sans"/>
              <a:sym typeface="Albert Sans"/>
            </a:endParaRPr>
          </a:p>
          <a:p>
            <a:pPr marL="0" lvl="0" indent="0" algn="l" rtl="0">
              <a:spcBef>
                <a:spcPts val="0"/>
              </a:spcBef>
              <a:spcAft>
                <a:spcPts val="0"/>
              </a:spcAft>
              <a:buNone/>
            </a:pPr>
            <a:r>
              <a:rPr lang="de-DE" sz="1050" b="1">
                <a:latin typeface="Albert Sans"/>
                <a:ea typeface="Albert Sans"/>
                <a:cs typeface="Albert Sans"/>
                <a:sym typeface="Albert Sans"/>
              </a:rPr>
              <a:t>[educationGDPspending</a:t>
            </a:r>
            <a:r>
              <a:rPr lang="de-DE" sz="1050">
                <a:latin typeface="Albert Sans"/>
                <a:ea typeface="Albert Sans"/>
                <a:cs typeface="Albert Sans"/>
                <a:sym typeface="Albert Sans"/>
              </a:rPr>
              <a:t> -&gt; could be used as a proxy for education quality. After consideration decided to be probably a bad control since average years of schooling might influence education GDP spending. And education GDP spending might influences by GDP per capita…. Decided to leave out.]</a:t>
            </a:r>
            <a:endParaRPr sz="1050">
              <a:latin typeface="Albert Sans"/>
              <a:ea typeface="Albert Sans"/>
              <a:cs typeface="Albert Sans"/>
              <a:sym typeface="Albert Sans"/>
            </a:endParaRPr>
          </a:p>
          <a:p>
            <a:pPr marL="0" lvl="0" indent="0" algn="l" rtl="0">
              <a:spcBef>
                <a:spcPts val="0"/>
              </a:spcBef>
              <a:spcAft>
                <a:spcPts val="0"/>
              </a:spcAft>
              <a:buNone/>
            </a:pPr>
            <a:endParaRPr sz="1050">
              <a:latin typeface="Albert Sans"/>
              <a:ea typeface="Albert Sans"/>
              <a:cs typeface="Albert Sans"/>
              <a:sym typeface="Albert Sans"/>
            </a:endParaRPr>
          </a:p>
          <a:p>
            <a:pPr marL="0" lvl="0" indent="0" algn="l" rtl="0">
              <a:spcBef>
                <a:spcPts val="0"/>
              </a:spcBef>
              <a:spcAft>
                <a:spcPts val="0"/>
              </a:spcAft>
              <a:buClr>
                <a:schemeClr val="dk1"/>
              </a:buClr>
              <a:buSzPts val="1100"/>
              <a:buFont typeface="Arial"/>
              <a:buNone/>
            </a:pPr>
            <a:r>
              <a:rPr lang="de-DE" sz="1050" b="1">
                <a:latin typeface="Albert Sans"/>
                <a:ea typeface="Albert Sans"/>
                <a:cs typeface="Albert Sans"/>
                <a:sym typeface="Albert Sans"/>
              </a:rPr>
              <a:t>[IncomeLevels</a:t>
            </a:r>
            <a:r>
              <a:rPr lang="de-DE" sz="1050">
                <a:latin typeface="Albert Sans"/>
                <a:ea typeface="Albert Sans"/>
                <a:cs typeface="Albert Sans"/>
                <a:sym typeface="Albert Sans"/>
              </a:rPr>
              <a:t> -&gt; could be interesting to check for structural differences across countries (e.g., countries ability to invest in education and economic productivity) but could also lead to model overadjustment if part of school years relation is capture by income group (underestimating school years effect) or it acts as a mediator (more education -&gt; higher income)  —&gt; running separate models showed rather high R². We decide to focus on the three control variables in the etable… in further more nuanced analysis this could be interesting to consider again though]</a:t>
            </a:r>
            <a:endParaRPr sz="1050">
              <a:latin typeface="Albert Sans"/>
              <a:ea typeface="Albert Sans"/>
              <a:cs typeface="Albert Sans"/>
              <a:sym typeface="Albert Sans"/>
            </a:endParaRPr>
          </a:p>
          <a:p>
            <a:pPr marL="0" lvl="0" indent="0" algn="l" rtl="0">
              <a:spcBef>
                <a:spcPts val="0"/>
              </a:spcBef>
              <a:spcAft>
                <a:spcPts val="0"/>
              </a:spcAft>
              <a:buNone/>
            </a:pPr>
            <a:endParaRPr sz="1050">
              <a:latin typeface="Albert Sans"/>
              <a:ea typeface="Albert Sans"/>
              <a:cs typeface="Albert Sans"/>
              <a:sym typeface="Albert Sans"/>
            </a:endParaRPr>
          </a:p>
          <a:p>
            <a:pPr marL="0" lvl="0" indent="0" algn="l" rtl="0">
              <a:spcBef>
                <a:spcPts val="0"/>
              </a:spcBef>
              <a:spcAft>
                <a:spcPts val="0"/>
              </a:spcAft>
              <a:buClr>
                <a:schemeClr val="dk1"/>
              </a:buClr>
              <a:buSzPts val="2450"/>
              <a:buFont typeface="Arial"/>
              <a:buNone/>
            </a:pPr>
            <a:endParaRPr sz="1150">
              <a:latin typeface="Albert Sans"/>
              <a:ea typeface="Albert Sans"/>
              <a:cs typeface="Albert Sans"/>
              <a:sym typeface="Albert Sans"/>
            </a:endParaRPr>
          </a:p>
        </p:txBody>
      </p:sp>
      <p:sp>
        <p:nvSpPr>
          <p:cNvPr id="166" name="Google Shape;166;g315de24ca26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de-DE" sz="1300" b="1">
                <a:latin typeface="Arial"/>
                <a:ea typeface="Arial"/>
                <a:cs typeface="Arial"/>
                <a:sym typeface="Arial"/>
              </a:rPr>
              <a:t>Talking Points</a:t>
            </a:r>
            <a:endParaRPr sz="1300" b="1">
              <a:latin typeface="Arial"/>
              <a:ea typeface="Arial"/>
              <a:cs typeface="Arial"/>
              <a:sym typeface="Arial"/>
            </a:endParaRPr>
          </a:p>
          <a:p>
            <a:pPr marL="0" lvl="0" indent="0" algn="l" rtl="0">
              <a:spcBef>
                <a:spcPts val="0"/>
              </a:spcBef>
              <a:spcAft>
                <a:spcPts val="0"/>
              </a:spcAft>
              <a:buNone/>
            </a:pPr>
            <a:endParaRPr sz="1300" b="1">
              <a:latin typeface="Arial"/>
              <a:ea typeface="Arial"/>
              <a:cs typeface="Arial"/>
              <a:sym typeface="Arial"/>
            </a:endParaRPr>
          </a:p>
          <a:p>
            <a:pPr marL="457200" lvl="0" indent="-298450" algn="l" rtl="0">
              <a:spcBef>
                <a:spcPts val="0"/>
              </a:spcBef>
              <a:spcAft>
                <a:spcPts val="0"/>
              </a:spcAft>
              <a:buClr>
                <a:schemeClr val="dk1"/>
              </a:buClr>
              <a:buSzPts val="1100"/>
              <a:buChar char="-"/>
            </a:pPr>
            <a:r>
              <a:rPr lang="de-DE" sz="1100" b="1">
                <a:latin typeface="Arial"/>
                <a:ea typeface="Arial"/>
                <a:cs typeface="Arial"/>
                <a:sym typeface="Arial"/>
              </a:rPr>
              <a:t>Interaction Terms:</a:t>
            </a:r>
            <a:endParaRPr sz="1100" b="1">
              <a:latin typeface="Arial"/>
              <a:ea typeface="Arial"/>
              <a:cs typeface="Arial"/>
              <a:sym typeface="Arial"/>
            </a:endParaRPr>
          </a:p>
          <a:p>
            <a:pPr marL="914400" lvl="0" indent="-298450" algn="l" rtl="0">
              <a:spcBef>
                <a:spcPts val="0"/>
              </a:spcBef>
              <a:spcAft>
                <a:spcPts val="0"/>
              </a:spcAft>
              <a:buClr>
                <a:schemeClr val="dk1"/>
              </a:buClr>
              <a:buSzPts val="1100"/>
              <a:buChar char="-"/>
            </a:pPr>
            <a:r>
              <a:rPr lang="de-DE" sz="1100">
                <a:latin typeface="Arial"/>
                <a:ea typeface="Arial"/>
                <a:cs typeface="Arial"/>
                <a:sym typeface="Arial"/>
              </a:rPr>
              <a:t>account for regional differences</a:t>
            </a:r>
            <a:endParaRPr sz="1100">
              <a:latin typeface="Arial"/>
              <a:ea typeface="Arial"/>
              <a:cs typeface="Arial"/>
              <a:sym typeface="Arial"/>
            </a:endParaRPr>
          </a:p>
          <a:p>
            <a:pPr marL="914400" lvl="0" indent="-298450" algn="l" rtl="0">
              <a:spcBef>
                <a:spcPts val="0"/>
              </a:spcBef>
              <a:spcAft>
                <a:spcPts val="0"/>
              </a:spcAft>
              <a:buClr>
                <a:schemeClr val="dk1"/>
              </a:buClr>
              <a:buSzPts val="1100"/>
              <a:buChar char="-"/>
            </a:pPr>
            <a:r>
              <a:rPr lang="de-DE" sz="1100">
                <a:latin typeface="Arial"/>
                <a:ea typeface="Arial"/>
                <a:cs typeface="Arial"/>
                <a:sym typeface="Arial"/>
              </a:rPr>
              <a:t>identify non-uniform effects (varying impact of education)</a:t>
            </a:r>
            <a:endParaRPr sz="1100">
              <a:latin typeface="Arial"/>
              <a:ea typeface="Arial"/>
              <a:cs typeface="Arial"/>
              <a:sym typeface="Arial"/>
            </a:endParaRPr>
          </a:p>
          <a:p>
            <a:pPr marL="914400" lvl="0" indent="-298450" algn="l" rtl="0">
              <a:spcBef>
                <a:spcPts val="0"/>
              </a:spcBef>
              <a:spcAft>
                <a:spcPts val="0"/>
              </a:spcAft>
              <a:buClr>
                <a:schemeClr val="dk1"/>
              </a:buClr>
              <a:buSzPts val="1100"/>
              <a:buChar char="-"/>
            </a:pPr>
            <a:r>
              <a:rPr lang="de-DE" sz="1100">
                <a:latin typeface="Arial"/>
                <a:ea typeface="Arial"/>
                <a:cs typeface="Arial"/>
                <a:sym typeface="Arial"/>
              </a:rPr>
              <a:t>capturing more nuanced relationships</a:t>
            </a:r>
            <a:endParaRPr sz="1300" b="1">
              <a:latin typeface="Arial"/>
              <a:ea typeface="Arial"/>
              <a:cs typeface="Arial"/>
              <a:sym typeface="Arial"/>
            </a:endParaRPr>
          </a:p>
          <a:p>
            <a:pPr marL="457200" lvl="0" indent="-298450" algn="l" rtl="0">
              <a:spcBef>
                <a:spcPts val="0"/>
              </a:spcBef>
              <a:spcAft>
                <a:spcPts val="0"/>
              </a:spcAft>
              <a:buSzPts val="1100"/>
              <a:buFont typeface="Arial"/>
              <a:buChar char="-"/>
            </a:pPr>
            <a:r>
              <a:rPr lang="de-DE" sz="1100" b="1">
                <a:latin typeface="Arial"/>
                <a:ea typeface="Arial"/>
                <a:cs typeface="Arial"/>
                <a:sym typeface="Arial"/>
              </a:rPr>
              <a:t>Africa as reference: </a:t>
            </a:r>
            <a:endParaRPr sz="1100" b="1">
              <a:latin typeface="Arial"/>
              <a:ea typeface="Arial"/>
              <a:cs typeface="Arial"/>
              <a:sym typeface="Arial"/>
            </a:endParaRPr>
          </a:p>
          <a:p>
            <a:pPr marL="914400" lvl="0" indent="-298450" algn="l" rtl="0">
              <a:spcBef>
                <a:spcPts val="0"/>
              </a:spcBef>
              <a:spcAft>
                <a:spcPts val="0"/>
              </a:spcAft>
              <a:buSzPts val="1100"/>
              <a:buChar char="-"/>
            </a:pPr>
            <a:r>
              <a:rPr lang="de-DE" sz="1100">
                <a:latin typeface="Arial"/>
                <a:ea typeface="Arial"/>
                <a:cs typeface="Arial"/>
                <a:sym typeface="Arial"/>
              </a:rPr>
              <a:t>Low GDP</a:t>
            </a:r>
            <a:endParaRPr sz="1100">
              <a:latin typeface="Arial"/>
              <a:ea typeface="Arial"/>
              <a:cs typeface="Arial"/>
              <a:sym typeface="Arial"/>
            </a:endParaRPr>
          </a:p>
          <a:p>
            <a:pPr marL="914400" lvl="0" indent="-298450" algn="l" rtl="0">
              <a:spcBef>
                <a:spcPts val="0"/>
              </a:spcBef>
              <a:spcAft>
                <a:spcPts val="0"/>
              </a:spcAft>
              <a:buSzPts val="1100"/>
              <a:buChar char="-"/>
            </a:pPr>
            <a:r>
              <a:rPr lang="de-DE" sz="1100">
                <a:latin typeface="Arial"/>
                <a:ea typeface="Arial"/>
                <a:cs typeface="Arial"/>
                <a:sym typeface="Arial"/>
              </a:rPr>
              <a:t>Trying to avoid multicollinearity -&gt; unique economic characteristics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de-DE" sz="1100" b="1">
                <a:latin typeface="Arial"/>
                <a:ea typeface="Arial"/>
                <a:cs typeface="Arial"/>
                <a:sym typeface="Arial"/>
              </a:rPr>
              <a:t>Interpretation</a:t>
            </a:r>
            <a:endParaRPr sz="1100" b="1">
              <a:latin typeface="Arial"/>
              <a:ea typeface="Arial"/>
              <a:cs typeface="Arial"/>
              <a:sym typeface="Arial"/>
            </a:endParaRPr>
          </a:p>
          <a:p>
            <a:pPr marL="914400" lvl="1" indent="-298450" algn="l" rtl="0">
              <a:spcBef>
                <a:spcPts val="0"/>
              </a:spcBef>
              <a:spcAft>
                <a:spcPts val="0"/>
              </a:spcAft>
              <a:buSzPts val="1100"/>
              <a:buChar char="-"/>
            </a:pPr>
            <a:r>
              <a:rPr lang="de-DE" sz="1100">
                <a:latin typeface="Arial"/>
                <a:ea typeface="Arial"/>
                <a:cs typeface="Arial"/>
                <a:sym typeface="Arial"/>
              </a:rPr>
              <a:t>1. decrease from 0.285 to 0.251 when accounting for the regional disparities by adding continents as fixed effects</a:t>
            </a:r>
            <a:endParaRPr sz="1100">
              <a:latin typeface="Arial"/>
              <a:ea typeface="Arial"/>
              <a:cs typeface="Arial"/>
              <a:sym typeface="Arial"/>
            </a:endParaRPr>
          </a:p>
          <a:p>
            <a:pPr marL="914400" lvl="1" indent="-298450" algn="l" rtl="0">
              <a:spcBef>
                <a:spcPts val="0"/>
              </a:spcBef>
              <a:spcAft>
                <a:spcPts val="0"/>
              </a:spcAft>
              <a:buSzPts val="1100"/>
              <a:buChar char="-"/>
            </a:pPr>
            <a:r>
              <a:rPr lang="de-DE" sz="1100">
                <a:latin typeface="Arial"/>
                <a:ea typeface="Arial"/>
                <a:cs typeface="Arial"/>
                <a:sym typeface="Arial"/>
              </a:rPr>
              <a:t>2. in the case of Africa the average years of schooling are positively associated with GDP, in comparison the effects of schooling on GDP are weaker for the other continent compared to Africa (negative values)</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de-DE" sz="1100">
                <a:latin typeface="Arial"/>
                <a:ea typeface="Arial"/>
                <a:cs typeface="Arial"/>
                <a:sym typeface="Arial"/>
              </a:rPr>
              <a:t>education is a driver of GDP, but returns vary significantly across regions -&gt; further research focus on subgroups</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de-DE" sz="1100">
                <a:latin typeface="Arial"/>
                <a:ea typeface="Arial"/>
                <a:cs typeface="Arial"/>
                <a:sym typeface="Arial"/>
              </a:rPr>
              <a:t>3. 1% increase in urbanization associated with a 2.1% increase in GDP, likely tied to economic productivity and access to services</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de-DE" sz="1100">
                <a:latin typeface="Arial"/>
                <a:ea typeface="Arial"/>
                <a:cs typeface="Arial"/>
                <a:sym typeface="Arial"/>
              </a:rPr>
              <a:t>1 year increase in life expectancy associated with 5.4% increase in GDP, emphasizing the role of improved health </a:t>
            </a:r>
            <a:endParaRPr sz="1100">
              <a:latin typeface="Arial"/>
              <a:ea typeface="Arial"/>
              <a:cs typeface="Arial"/>
              <a:sym typeface="Arial"/>
            </a:endParaRPr>
          </a:p>
          <a:p>
            <a:pPr marL="914400" lvl="1" indent="-298450" algn="l" rtl="0">
              <a:spcBef>
                <a:spcPts val="0"/>
              </a:spcBef>
              <a:spcAft>
                <a:spcPts val="0"/>
              </a:spcAft>
              <a:buSzPts val="1100"/>
              <a:buFont typeface="Arial"/>
              <a:buChar char="-"/>
            </a:pPr>
            <a:r>
              <a:rPr lang="de-DE" sz="1100">
                <a:latin typeface="Arial"/>
                <a:ea typeface="Arial"/>
                <a:cs typeface="Arial"/>
                <a:sym typeface="Arial"/>
              </a:rPr>
              <a:t>adding fixed effects, the interaction terms and additional controls progressively improves the </a:t>
            </a:r>
            <a:r>
              <a:rPr lang="de-DE" sz="1100" b="1">
                <a:latin typeface="Arial"/>
                <a:ea typeface="Arial"/>
                <a:cs typeface="Arial"/>
                <a:sym typeface="Arial"/>
              </a:rPr>
              <a:t>explanatory power of the model</a:t>
            </a:r>
            <a:endParaRPr sz="1100" b="1">
              <a:latin typeface="Arial"/>
              <a:ea typeface="Arial"/>
              <a:cs typeface="Arial"/>
              <a:sym typeface="Arial"/>
            </a:endParaRPr>
          </a:p>
          <a:p>
            <a:pPr marL="457200" lvl="0" indent="-298450" algn="l" rtl="0">
              <a:spcBef>
                <a:spcPts val="0"/>
              </a:spcBef>
              <a:spcAft>
                <a:spcPts val="0"/>
              </a:spcAft>
              <a:buSzPts val="1100"/>
              <a:buChar char="-"/>
            </a:pPr>
            <a:r>
              <a:rPr lang="de-DE" sz="1100" b="1">
                <a:latin typeface="Arial"/>
                <a:ea typeface="Arial"/>
                <a:cs typeface="Arial"/>
                <a:sym typeface="Arial"/>
              </a:rPr>
              <a:t>Transition</a:t>
            </a:r>
            <a:endParaRPr sz="1100" b="1">
              <a:latin typeface="Arial"/>
              <a:ea typeface="Arial"/>
              <a:cs typeface="Arial"/>
              <a:sym typeface="Arial"/>
            </a:endParaRPr>
          </a:p>
          <a:p>
            <a:pPr marL="914400" lvl="1" indent="-298450" algn="l" rtl="0">
              <a:spcBef>
                <a:spcPts val="0"/>
              </a:spcBef>
              <a:spcAft>
                <a:spcPts val="0"/>
              </a:spcAft>
              <a:buSzPts val="1100"/>
              <a:buFont typeface="Arial"/>
              <a:buChar char="-"/>
            </a:pPr>
            <a:r>
              <a:rPr lang="de-DE" sz="1100">
                <a:latin typeface="Arial"/>
                <a:ea typeface="Arial"/>
                <a:cs typeface="Arial"/>
                <a:sym typeface="Arial"/>
              </a:rPr>
              <a:t>based on the findings when looking at continents we wanted to go one step further and look into a specific region</a:t>
            </a:r>
            <a:endParaRPr sz="1100">
              <a:latin typeface="Arial"/>
              <a:ea typeface="Arial"/>
              <a:cs typeface="Arial"/>
              <a:sym typeface="Arial"/>
            </a:endParaRPr>
          </a:p>
          <a:p>
            <a:pPr marL="0" lvl="3" indent="0" algn="l" rtl="0">
              <a:spcBef>
                <a:spcPts val="0"/>
              </a:spcBef>
              <a:spcAft>
                <a:spcPts val="0"/>
              </a:spcAft>
              <a:buClr>
                <a:schemeClr val="dk1"/>
              </a:buClr>
              <a:buSzPts val="1200"/>
              <a:buFont typeface="Calibri"/>
              <a:buNone/>
            </a:pPr>
            <a:endParaRPr/>
          </a:p>
        </p:txBody>
      </p:sp>
      <p:sp>
        <p:nvSpPr>
          <p:cNvPr id="192" name="Google Shape;19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folie 02">
  <p:cSld name="Titelfolie 02">
    <p:bg>
      <p:bgPr>
        <a:solidFill>
          <a:schemeClr val="accent1"/>
        </a:solidFill>
        <a:effectLst/>
      </p:bgPr>
    </p:bg>
    <p:spTree>
      <p:nvGrpSpPr>
        <p:cNvPr id="1" name="Shape 16"/>
        <p:cNvGrpSpPr/>
        <p:nvPr/>
      </p:nvGrpSpPr>
      <p:grpSpPr>
        <a:xfrm>
          <a:off x="0" y="0"/>
          <a:ext cx="0" cy="0"/>
          <a:chOff x="0" y="0"/>
          <a:chExt cx="0" cy="0"/>
        </a:xfrm>
      </p:grpSpPr>
      <p:pic>
        <p:nvPicPr>
          <p:cNvPr id="17" name="Google Shape;17;p1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8" name="Google Shape;18;p16"/>
          <p:cNvSpPr txBox="1">
            <a:spLocks noGrp="1"/>
          </p:cNvSpPr>
          <p:nvPr>
            <p:ph type="dt" idx="10"/>
          </p:nvPr>
        </p:nvSpPr>
        <p:spPr>
          <a:xfrm>
            <a:off x="7676227" y="6323366"/>
            <a:ext cx="1221711"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latin typeface="Albert Sans"/>
                <a:ea typeface="Albert Sans"/>
                <a:cs typeface="Albert Sans"/>
                <a:sym typeface="Albert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707571" y="6308734"/>
            <a:ext cx="5436284"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latin typeface="Albert Sans"/>
                <a:ea typeface="Albert Sans"/>
                <a:cs typeface="Albert Sans"/>
                <a:sym typeface="Albert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8897938" y="6323366"/>
            <a:ext cx="2743200" cy="244830"/>
          </a:xfrm>
          <a:prstGeom prst="rect">
            <a:avLst/>
          </a:prstGeom>
          <a:noFill/>
          <a:ln>
            <a:noFill/>
          </a:ln>
        </p:spPr>
        <p:txBody>
          <a:bodyPr spcFirstLastPara="1" wrap="square" lIns="0" tIns="0" rIns="0" bIns="0" anchor="ctr" anchorCtr="0">
            <a:noAutofit/>
          </a:bodyPr>
          <a:lstStyle>
            <a:lvl1pPr marL="0" lvl="0" indent="0" algn="r">
              <a:spcBef>
                <a:spcPts val="0"/>
              </a:spcBef>
              <a:buNone/>
              <a:defRPr sz="1100" b="1" i="0" u="none" strike="noStrike" cap="none">
                <a:solidFill>
                  <a:schemeClr val="lt1"/>
                </a:solidFill>
                <a:latin typeface="Albert Sans"/>
                <a:ea typeface="Albert Sans"/>
                <a:cs typeface="Albert Sans"/>
                <a:sym typeface="Albert Sans"/>
              </a:defRPr>
            </a:lvl1pPr>
            <a:lvl2pPr marL="0" lvl="1" indent="0" algn="r">
              <a:spcBef>
                <a:spcPts val="0"/>
              </a:spcBef>
              <a:buNone/>
              <a:defRPr sz="1100" b="1" i="0" u="none" strike="noStrike" cap="none">
                <a:solidFill>
                  <a:schemeClr val="lt1"/>
                </a:solidFill>
                <a:latin typeface="Albert Sans"/>
                <a:ea typeface="Albert Sans"/>
                <a:cs typeface="Albert Sans"/>
                <a:sym typeface="Albert Sans"/>
              </a:defRPr>
            </a:lvl2pPr>
            <a:lvl3pPr marL="0" lvl="2" indent="0" algn="r">
              <a:spcBef>
                <a:spcPts val="0"/>
              </a:spcBef>
              <a:buNone/>
              <a:defRPr sz="1100" b="1" i="0" u="none" strike="noStrike" cap="none">
                <a:solidFill>
                  <a:schemeClr val="lt1"/>
                </a:solidFill>
                <a:latin typeface="Albert Sans"/>
                <a:ea typeface="Albert Sans"/>
                <a:cs typeface="Albert Sans"/>
                <a:sym typeface="Albert Sans"/>
              </a:defRPr>
            </a:lvl3pPr>
            <a:lvl4pPr marL="0" lvl="3" indent="0" algn="r">
              <a:spcBef>
                <a:spcPts val="0"/>
              </a:spcBef>
              <a:buNone/>
              <a:defRPr sz="1100" b="1" i="0" u="none" strike="noStrike" cap="none">
                <a:solidFill>
                  <a:schemeClr val="lt1"/>
                </a:solidFill>
                <a:latin typeface="Albert Sans"/>
                <a:ea typeface="Albert Sans"/>
                <a:cs typeface="Albert Sans"/>
                <a:sym typeface="Albert Sans"/>
              </a:defRPr>
            </a:lvl4pPr>
            <a:lvl5pPr marL="0" lvl="4" indent="0" algn="r">
              <a:spcBef>
                <a:spcPts val="0"/>
              </a:spcBef>
              <a:buNone/>
              <a:defRPr sz="1100" b="1" i="0" u="none" strike="noStrike" cap="none">
                <a:solidFill>
                  <a:schemeClr val="lt1"/>
                </a:solidFill>
                <a:latin typeface="Albert Sans"/>
                <a:ea typeface="Albert Sans"/>
                <a:cs typeface="Albert Sans"/>
                <a:sym typeface="Albert Sans"/>
              </a:defRPr>
            </a:lvl5pPr>
            <a:lvl6pPr marL="0" lvl="5" indent="0" algn="r">
              <a:spcBef>
                <a:spcPts val="0"/>
              </a:spcBef>
              <a:buNone/>
              <a:defRPr sz="1100" b="1" i="0" u="none" strike="noStrike" cap="none">
                <a:solidFill>
                  <a:schemeClr val="lt1"/>
                </a:solidFill>
                <a:latin typeface="Albert Sans"/>
                <a:ea typeface="Albert Sans"/>
                <a:cs typeface="Albert Sans"/>
                <a:sym typeface="Albert Sans"/>
              </a:defRPr>
            </a:lvl6pPr>
            <a:lvl7pPr marL="0" lvl="6" indent="0" algn="r">
              <a:spcBef>
                <a:spcPts val="0"/>
              </a:spcBef>
              <a:buNone/>
              <a:defRPr sz="1100" b="1" i="0" u="none" strike="noStrike" cap="none">
                <a:solidFill>
                  <a:schemeClr val="lt1"/>
                </a:solidFill>
                <a:latin typeface="Albert Sans"/>
                <a:ea typeface="Albert Sans"/>
                <a:cs typeface="Albert Sans"/>
                <a:sym typeface="Albert Sans"/>
              </a:defRPr>
            </a:lvl7pPr>
            <a:lvl8pPr marL="0" lvl="7" indent="0" algn="r">
              <a:spcBef>
                <a:spcPts val="0"/>
              </a:spcBef>
              <a:buNone/>
              <a:defRPr sz="1100" b="1" i="0" u="none" strike="noStrike" cap="none">
                <a:solidFill>
                  <a:schemeClr val="lt1"/>
                </a:solidFill>
                <a:latin typeface="Albert Sans"/>
                <a:ea typeface="Albert Sans"/>
                <a:cs typeface="Albert Sans"/>
                <a:sym typeface="Albert Sans"/>
              </a:defRPr>
            </a:lvl8pPr>
            <a:lvl9pPr marL="0" lvl="8" indent="0" algn="r">
              <a:spcBef>
                <a:spcPts val="0"/>
              </a:spcBef>
              <a:buNone/>
              <a:defRPr sz="1100" b="1" i="0" u="none" strike="noStrike" cap="none">
                <a:solidFill>
                  <a:schemeClr val="lt1"/>
                </a:solidFill>
                <a:latin typeface="Albert Sans"/>
                <a:ea typeface="Albert Sans"/>
                <a:cs typeface="Albert Sans"/>
                <a:sym typeface="Albert Sans"/>
              </a:defRPr>
            </a:lvl9pPr>
          </a:lstStyle>
          <a:p>
            <a:pPr marL="0" lvl="0" indent="0" algn="r" rtl="0">
              <a:spcBef>
                <a:spcPts val="0"/>
              </a:spcBef>
              <a:spcAft>
                <a:spcPts val="0"/>
              </a:spcAft>
              <a:buNone/>
            </a:pPr>
            <a:fld id="{00000000-1234-1234-1234-123412341234}" type="slidenum">
              <a:rPr lang="de-DE"/>
              <a:t>‹#›</a:t>
            </a:fld>
            <a:endParaRPr/>
          </a:p>
        </p:txBody>
      </p:sp>
      <p:sp>
        <p:nvSpPr>
          <p:cNvPr id="21" name="Google Shape;21;p16"/>
          <p:cNvSpPr txBox="1">
            <a:spLocks noGrp="1"/>
          </p:cNvSpPr>
          <p:nvPr>
            <p:ph type="ctrTitle"/>
          </p:nvPr>
        </p:nvSpPr>
        <p:spPr>
          <a:xfrm>
            <a:off x="707572" y="1925948"/>
            <a:ext cx="9561843" cy="2133241"/>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400"/>
              <a:buFont typeface="Albert Sans"/>
              <a:buNone/>
              <a:defRPr sz="4400" b="1" i="0">
                <a:solidFill>
                  <a:schemeClr val="lt1"/>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6"/>
          <p:cNvSpPr txBox="1">
            <a:spLocks noGrp="1"/>
          </p:cNvSpPr>
          <p:nvPr>
            <p:ph type="subTitle" idx="1"/>
          </p:nvPr>
        </p:nvSpPr>
        <p:spPr>
          <a:xfrm>
            <a:off x="707571" y="4419338"/>
            <a:ext cx="9561843" cy="934634"/>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3360"/>
              <a:buNone/>
              <a:defRPr sz="2400" b="0" i="0">
                <a:solidFill>
                  <a:schemeClr val="lt1"/>
                </a:solidFill>
                <a:latin typeface="Albert Sans"/>
                <a:ea typeface="Albert Sans"/>
                <a:cs typeface="Albert Sans"/>
                <a:sym typeface="Albert Sans"/>
              </a:defRPr>
            </a:lvl1pPr>
            <a:lvl2pPr lvl="1" algn="ctr">
              <a:lnSpc>
                <a:spcPct val="100000"/>
              </a:lnSpc>
              <a:spcBef>
                <a:spcPts val="1200"/>
              </a:spcBef>
              <a:spcAft>
                <a:spcPts val="0"/>
              </a:spcAft>
              <a:buSzPts val="2800"/>
              <a:buNone/>
              <a:defRPr sz="2000"/>
            </a:lvl2pPr>
            <a:lvl3pPr lvl="2" algn="ctr">
              <a:lnSpc>
                <a:spcPct val="100000"/>
              </a:lnSpc>
              <a:spcBef>
                <a:spcPts val="1200"/>
              </a:spcBef>
              <a:spcAft>
                <a:spcPts val="0"/>
              </a:spcAft>
              <a:buSzPts val="2520"/>
              <a:buNone/>
              <a:defRPr sz="1800"/>
            </a:lvl3pPr>
            <a:lvl4pPr lvl="3" algn="ctr">
              <a:lnSpc>
                <a:spcPct val="100000"/>
              </a:lnSpc>
              <a:spcBef>
                <a:spcPts val="1200"/>
              </a:spcBef>
              <a:spcAft>
                <a:spcPts val="0"/>
              </a:spcAft>
              <a:buSzPts val="2240"/>
              <a:buNone/>
              <a:defRPr sz="1600"/>
            </a:lvl4pPr>
            <a:lvl5pPr lvl="4" algn="ctr">
              <a:lnSpc>
                <a:spcPct val="100000"/>
              </a:lnSpc>
              <a:spcBef>
                <a:spcPts val="1200"/>
              </a:spcBef>
              <a:spcAft>
                <a:spcPts val="0"/>
              </a:spcAft>
              <a:buSzPts val="224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3" name="Google Shape;23;p16"/>
          <p:cNvPicPr preferRelativeResize="0"/>
          <p:nvPr/>
        </p:nvPicPr>
        <p:blipFill rotWithShape="1">
          <a:blip r:embed="rId3">
            <a:alphaModFix/>
          </a:blip>
          <a:srcRect/>
          <a:stretch/>
        </p:blipFill>
        <p:spPr>
          <a:xfrm>
            <a:off x="555603" y="568914"/>
            <a:ext cx="3016801" cy="133181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bschnittstitelfolie 02.2">
  <p:cSld name="Abschnittstitelfolie 02.2">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695325" y="2846603"/>
            <a:ext cx="5210175" cy="28527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4400"/>
              <a:buFont typeface="Albert Sans"/>
              <a:buNone/>
              <a:defRPr sz="4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5"/>
          <p:cNvSpPr txBox="1">
            <a:spLocks noGrp="1"/>
          </p:cNvSpPr>
          <p:nvPr>
            <p:ph type="body" idx="1"/>
          </p:nvPr>
        </p:nvSpPr>
        <p:spPr>
          <a:xfrm>
            <a:off x="625151" y="331894"/>
            <a:ext cx="2608263" cy="158421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8480"/>
              <a:buNone/>
              <a:defRPr sz="13200" b="1" i="0">
                <a:solidFill>
                  <a:schemeClr val="accent4"/>
                </a:solidFill>
                <a:latin typeface="Albert Sans SemiBold"/>
                <a:ea typeface="Albert Sans SemiBold"/>
                <a:cs typeface="Albert Sans SemiBold"/>
                <a:sym typeface="Albert Sans SemiBold"/>
              </a:defRPr>
            </a:lvl1pPr>
            <a:lvl2pPr marL="914400" lvl="1" indent="-228600" algn="l">
              <a:lnSpc>
                <a:spcPct val="100000"/>
              </a:lnSpc>
              <a:spcBef>
                <a:spcPts val="1200"/>
              </a:spcBef>
              <a:spcAft>
                <a:spcPts val="0"/>
              </a:spcAft>
              <a:buSzPts val="2450"/>
              <a:buNone/>
              <a:defRPr/>
            </a:lvl2pPr>
            <a:lvl3pPr marL="1371600" lvl="2" indent="-228600" algn="l">
              <a:lnSpc>
                <a:spcPct val="100000"/>
              </a:lnSpc>
              <a:spcBef>
                <a:spcPts val="1200"/>
              </a:spcBef>
              <a:spcAft>
                <a:spcPts val="0"/>
              </a:spcAft>
              <a:buSzPts val="2450"/>
              <a:buNone/>
              <a:defRPr/>
            </a:lvl3pPr>
            <a:lvl4pPr marL="1828800" lvl="3" indent="-228600" algn="l">
              <a:lnSpc>
                <a:spcPct val="100000"/>
              </a:lnSpc>
              <a:spcBef>
                <a:spcPts val="1200"/>
              </a:spcBef>
              <a:spcAft>
                <a:spcPts val="0"/>
              </a:spcAft>
              <a:buSzPts val="2450"/>
              <a:buNone/>
              <a:defRPr/>
            </a:lvl4pPr>
            <a:lvl5pPr marL="2286000" lvl="4" indent="-228600" algn="l">
              <a:lnSpc>
                <a:spcPct val="100000"/>
              </a:lnSpc>
              <a:spcBef>
                <a:spcPts val="1200"/>
              </a:spcBef>
              <a:spcAft>
                <a:spcPts val="0"/>
              </a:spcAft>
              <a:buSzPts val="245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5"/>
          <p:cNvSpPr txBox="1">
            <a:spLocks noGrp="1"/>
          </p:cNvSpPr>
          <p:nvPr>
            <p:ph type="dt" idx="10"/>
          </p:nvPr>
        </p:nvSpPr>
        <p:spPr>
          <a:xfrm>
            <a:off x="7676227" y="6323366"/>
            <a:ext cx="1221711"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5"/>
          <p:cNvSpPr txBox="1">
            <a:spLocks noGrp="1"/>
          </p:cNvSpPr>
          <p:nvPr>
            <p:ph type="ftr" idx="11"/>
          </p:nvPr>
        </p:nvSpPr>
        <p:spPr>
          <a:xfrm>
            <a:off x="2499360" y="6323366"/>
            <a:ext cx="5169436"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5"/>
          <p:cNvSpPr txBox="1">
            <a:spLocks noGrp="1"/>
          </p:cNvSpPr>
          <p:nvPr>
            <p:ph type="sldNum" idx="12"/>
          </p:nvPr>
        </p:nvSpPr>
        <p:spPr>
          <a:xfrm>
            <a:off x="8897938" y="6323366"/>
            <a:ext cx="2743200" cy="244830"/>
          </a:xfrm>
          <a:prstGeom prst="rect">
            <a:avLst/>
          </a:prstGeom>
          <a:noFill/>
          <a:ln>
            <a:noFill/>
          </a:ln>
        </p:spPr>
        <p:txBody>
          <a:bodyPr spcFirstLastPara="1" wrap="square" lIns="0" tIns="0" rIns="0" bIns="0" anchor="ctr" anchorCtr="0">
            <a:noAutofit/>
          </a:bodyPr>
          <a:lstStyle>
            <a:lvl1pPr marL="0" lvl="0" indent="0" algn="r">
              <a:spcBef>
                <a:spcPts val="0"/>
              </a:spcBef>
              <a:buNone/>
              <a:defRPr sz="1100" b="1" i="0">
                <a:solidFill>
                  <a:schemeClr val="lt2"/>
                </a:solidFill>
                <a:latin typeface="Albert Sans"/>
                <a:ea typeface="Albert Sans"/>
                <a:cs typeface="Albert Sans"/>
                <a:sym typeface="Albert Sans"/>
              </a:defRPr>
            </a:lvl1pPr>
            <a:lvl2pPr marL="0" lvl="1" indent="0" algn="r">
              <a:spcBef>
                <a:spcPts val="0"/>
              </a:spcBef>
              <a:buNone/>
              <a:defRPr sz="1100" b="1" i="0">
                <a:solidFill>
                  <a:schemeClr val="lt2"/>
                </a:solidFill>
                <a:latin typeface="Albert Sans"/>
                <a:ea typeface="Albert Sans"/>
                <a:cs typeface="Albert Sans"/>
                <a:sym typeface="Albert Sans"/>
              </a:defRPr>
            </a:lvl2pPr>
            <a:lvl3pPr marL="0" lvl="2" indent="0" algn="r">
              <a:spcBef>
                <a:spcPts val="0"/>
              </a:spcBef>
              <a:buNone/>
              <a:defRPr sz="1100" b="1" i="0">
                <a:solidFill>
                  <a:schemeClr val="lt2"/>
                </a:solidFill>
                <a:latin typeface="Albert Sans"/>
                <a:ea typeface="Albert Sans"/>
                <a:cs typeface="Albert Sans"/>
                <a:sym typeface="Albert Sans"/>
              </a:defRPr>
            </a:lvl3pPr>
            <a:lvl4pPr marL="0" lvl="3" indent="0" algn="r">
              <a:spcBef>
                <a:spcPts val="0"/>
              </a:spcBef>
              <a:buNone/>
              <a:defRPr sz="1100" b="1" i="0">
                <a:solidFill>
                  <a:schemeClr val="lt2"/>
                </a:solidFill>
                <a:latin typeface="Albert Sans"/>
                <a:ea typeface="Albert Sans"/>
                <a:cs typeface="Albert Sans"/>
                <a:sym typeface="Albert Sans"/>
              </a:defRPr>
            </a:lvl4pPr>
            <a:lvl5pPr marL="0" lvl="4" indent="0" algn="r">
              <a:spcBef>
                <a:spcPts val="0"/>
              </a:spcBef>
              <a:buNone/>
              <a:defRPr sz="1100" b="1" i="0">
                <a:solidFill>
                  <a:schemeClr val="lt2"/>
                </a:solidFill>
                <a:latin typeface="Albert Sans"/>
                <a:ea typeface="Albert Sans"/>
                <a:cs typeface="Albert Sans"/>
                <a:sym typeface="Albert Sans"/>
              </a:defRPr>
            </a:lvl5pPr>
            <a:lvl6pPr marL="0" lvl="5" indent="0" algn="r">
              <a:spcBef>
                <a:spcPts val="0"/>
              </a:spcBef>
              <a:buNone/>
              <a:defRPr sz="1100" b="1" i="0">
                <a:solidFill>
                  <a:schemeClr val="lt2"/>
                </a:solidFill>
                <a:latin typeface="Albert Sans"/>
                <a:ea typeface="Albert Sans"/>
                <a:cs typeface="Albert Sans"/>
                <a:sym typeface="Albert Sans"/>
              </a:defRPr>
            </a:lvl6pPr>
            <a:lvl7pPr marL="0" lvl="6" indent="0" algn="r">
              <a:spcBef>
                <a:spcPts val="0"/>
              </a:spcBef>
              <a:buNone/>
              <a:defRPr sz="1100" b="1" i="0">
                <a:solidFill>
                  <a:schemeClr val="lt2"/>
                </a:solidFill>
                <a:latin typeface="Albert Sans"/>
                <a:ea typeface="Albert Sans"/>
                <a:cs typeface="Albert Sans"/>
                <a:sym typeface="Albert Sans"/>
              </a:defRPr>
            </a:lvl7pPr>
            <a:lvl8pPr marL="0" lvl="7" indent="0" algn="r">
              <a:spcBef>
                <a:spcPts val="0"/>
              </a:spcBef>
              <a:buNone/>
              <a:defRPr sz="1100" b="1" i="0">
                <a:solidFill>
                  <a:schemeClr val="lt2"/>
                </a:solidFill>
                <a:latin typeface="Albert Sans"/>
                <a:ea typeface="Albert Sans"/>
                <a:cs typeface="Albert Sans"/>
                <a:sym typeface="Albert Sans"/>
              </a:defRPr>
            </a:lvl8pPr>
            <a:lvl9pPr marL="0" lvl="8" indent="0" algn="r">
              <a:spcBef>
                <a:spcPts val="0"/>
              </a:spcBef>
              <a:buNone/>
              <a:defRPr sz="1100" b="1" i="0">
                <a:solidFill>
                  <a:schemeClr val="lt2"/>
                </a:solidFill>
                <a:latin typeface="Albert Sans"/>
                <a:ea typeface="Albert Sans"/>
                <a:cs typeface="Albert Sans"/>
                <a:sym typeface="Albert Sans"/>
              </a:defRPr>
            </a:lvl9pPr>
          </a:lstStyle>
          <a:p>
            <a:pPr marL="0" lvl="0" indent="0" algn="r" rtl="0">
              <a:spcBef>
                <a:spcPts val="0"/>
              </a:spcBef>
              <a:spcAft>
                <a:spcPts val="0"/>
              </a:spcAft>
              <a:buNone/>
            </a:pPr>
            <a:fld id="{00000000-1234-1234-1234-123412341234}" type="slidenum">
              <a:rPr lang="de-DE"/>
              <a:t>‹#›</a:t>
            </a:fld>
            <a:endParaRPr/>
          </a:p>
        </p:txBody>
      </p:sp>
      <p:sp>
        <p:nvSpPr>
          <p:cNvPr id="94" name="Google Shape;94;p25"/>
          <p:cNvSpPr txBox="1">
            <a:spLocks noGrp="1"/>
          </p:cNvSpPr>
          <p:nvPr>
            <p:ph type="body" idx="2"/>
          </p:nvPr>
        </p:nvSpPr>
        <p:spPr>
          <a:xfrm>
            <a:off x="7297738" y="6092825"/>
            <a:ext cx="4343400" cy="215909"/>
          </a:xfrm>
          <a:prstGeom prst="rect">
            <a:avLst/>
          </a:prstGeom>
          <a:noFill/>
          <a:ln>
            <a:noFill/>
          </a:ln>
        </p:spPr>
        <p:txBody>
          <a:bodyPr spcFirstLastPara="1" wrap="square" lIns="0" tIns="0" rIns="0" bIns="0" anchor="ctr" anchorCtr="0">
            <a:noAutofit/>
          </a:bodyPr>
          <a:lstStyle>
            <a:lvl1pPr marL="457200" marR="0" lvl="0" indent="-228600" algn="r">
              <a:lnSpc>
                <a:spcPct val="100000"/>
              </a:lnSpc>
              <a:spcBef>
                <a:spcPts val="0"/>
              </a:spcBef>
              <a:spcAft>
                <a:spcPts val="0"/>
              </a:spcAft>
              <a:buClr>
                <a:schemeClr val="accent1"/>
              </a:buClr>
              <a:buSzPts val="1120"/>
              <a:buFont typeface="Arial"/>
              <a:buNone/>
              <a:defRPr sz="800">
                <a:solidFill>
                  <a:schemeClr val="lt2"/>
                </a:solidFill>
              </a:defRPr>
            </a:lvl1pPr>
            <a:lvl2pPr marL="914400" lvl="1" indent="-388619" algn="l">
              <a:lnSpc>
                <a:spcPct val="100000"/>
              </a:lnSpc>
              <a:spcBef>
                <a:spcPts val="1200"/>
              </a:spcBef>
              <a:spcAft>
                <a:spcPts val="0"/>
              </a:spcAft>
              <a:buSzPts val="2520"/>
              <a:buChar char="•"/>
              <a:defRPr/>
            </a:lvl2pPr>
            <a:lvl3pPr marL="1371600" lvl="2" indent="-388619" algn="l">
              <a:lnSpc>
                <a:spcPct val="100000"/>
              </a:lnSpc>
              <a:spcBef>
                <a:spcPts val="1200"/>
              </a:spcBef>
              <a:spcAft>
                <a:spcPts val="0"/>
              </a:spcAft>
              <a:buSzPts val="2520"/>
              <a:buChar char="•"/>
              <a:defRPr/>
            </a:lvl3pPr>
            <a:lvl4pPr marL="1828800" lvl="3" indent="-388619" algn="l">
              <a:lnSpc>
                <a:spcPct val="100000"/>
              </a:lnSpc>
              <a:spcBef>
                <a:spcPts val="1200"/>
              </a:spcBef>
              <a:spcAft>
                <a:spcPts val="0"/>
              </a:spcAft>
              <a:buSzPts val="2520"/>
              <a:buChar char="•"/>
              <a:defRPr/>
            </a:lvl4pPr>
            <a:lvl5pPr marL="2286000" lvl="4" indent="-384175" algn="l">
              <a:lnSpc>
                <a:spcPct val="100000"/>
              </a:lnSpc>
              <a:spcBef>
                <a:spcPts val="1200"/>
              </a:spcBef>
              <a:spcAft>
                <a:spcPts val="0"/>
              </a:spcAft>
              <a:buSzPts val="245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25"/>
          <p:cNvSpPr/>
          <p:nvPr/>
        </p:nvSpPr>
        <p:spPr>
          <a:xfrm>
            <a:off x="9571216" y="-1026339"/>
            <a:ext cx="4300683" cy="4300683"/>
          </a:xfrm>
          <a:prstGeom prst="ellipse">
            <a:avLst/>
          </a:prstGeom>
          <a:noFill/>
          <a:ln w="444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lbert Sans"/>
              <a:ea typeface="Albert Sans"/>
              <a:cs typeface="Albert Sans"/>
              <a:sym typeface="Albert Sans"/>
            </a:endParaRPr>
          </a:p>
        </p:txBody>
      </p:sp>
      <p:sp>
        <p:nvSpPr>
          <p:cNvPr id="96" name="Google Shape;96;p25"/>
          <p:cNvSpPr>
            <a:spLocks noGrp="1"/>
          </p:cNvSpPr>
          <p:nvPr>
            <p:ph type="pic" idx="3"/>
          </p:nvPr>
        </p:nvSpPr>
        <p:spPr>
          <a:xfrm>
            <a:off x="6593212" y="968591"/>
            <a:ext cx="4730751" cy="4730749"/>
          </a:xfrm>
          <a:prstGeom prst="ellipse">
            <a:avLst/>
          </a:prstGeom>
          <a:solidFill>
            <a:schemeClr val="lt1"/>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p:cSld name="Titel und Inhalt">
    <p:spTree>
      <p:nvGrpSpPr>
        <p:cNvPr id="1" name="Shape 24"/>
        <p:cNvGrpSpPr/>
        <p:nvPr/>
      </p:nvGrpSpPr>
      <p:grpSpPr>
        <a:xfrm>
          <a:off x="0" y="0"/>
          <a:ext cx="0" cy="0"/>
          <a:chOff x="0" y="0"/>
          <a:chExt cx="0" cy="0"/>
        </a:xfrm>
      </p:grpSpPr>
      <p:sp>
        <p:nvSpPr>
          <p:cNvPr id="25" name="Google Shape;25;p17"/>
          <p:cNvSpPr txBox="1">
            <a:spLocks noGrp="1"/>
          </p:cNvSpPr>
          <p:nvPr>
            <p:ph type="body" idx="1"/>
          </p:nvPr>
        </p:nvSpPr>
        <p:spPr>
          <a:xfrm>
            <a:off x="686305" y="1925432"/>
            <a:ext cx="10954833" cy="4167393"/>
          </a:xfrm>
          <a:prstGeom prst="rect">
            <a:avLst/>
          </a:prstGeom>
          <a:noFill/>
          <a:ln>
            <a:noFill/>
          </a:ln>
        </p:spPr>
        <p:txBody>
          <a:bodyPr spcFirstLastPara="1" wrap="square" lIns="0" tIns="0" rIns="0" bIns="0" anchor="t" anchorCtr="0">
            <a:noAutofit/>
          </a:bodyPr>
          <a:lstStyle>
            <a:lvl1pPr marL="457200" lvl="0" indent="-388620" algn="l">
              <a:lnSpc>
                <a:spcPct val="100000"/>
              </a:lnSpc>
              <a:spcBef>
                <a:spcPts val="0"/>
              </a:spcBef>
              <a:spcAft>
                <a:spcPts val="0"/>
              </a:spcAft>
              <a:buSzPts val="2520"/>
              <a:buChar char="•"/>
              <a:defRPr/>
            </a:lvl1pPr>
            <a:lvl2pPr marL="914400" lvl="1" indent="-388619" algn="l">
              <a:lnSpc>
                <a:spcPct val="100000"/>
              </a:lnSpc>
              <a:spcBef>
                <a:spcPts val="1200"/>
              </a:spcBef>
              <a:spcAft>
                <a:spcPts val="0"/>
              </a:spcAft>
              <a:buSzPts val="2520"/>
              <a:buChar char="•"/>
              <a:defRPr/>
            </a:lvl2pPr>
            <a:lvl3pPr marL="1371600" lvl="2" indent="-388619" algn="l">
              <a:lnSpc>
                <a:spcPct val="100000"/>
              </a:lnSpc>
              <a:spcBef>
                <a:spcPts val="1200"/>
              </a:spcBef>
              <a:spcAft>
                <a:spcPts val="0"/>
              </a:spcAft>
              <a:buSzPts val="2520"/>
              <a:buChar char="•"/>
              <a:defRPr/>
            </a:lvl3pPr>
            <a:lvl4pPr marL="1828800" lvl="3" indent="-388619" algn="l">
              <a:lnSpc>
                <a:spcPct val="100000"/>
              </a:lnSpc>
              <a:spcBef>
                <a:spcPts val="1200"/>
              </a:spcBef>
              <a:spcAft>
                <a:spcPts val="0"/>
              </a:spcAft>
              <a:buSzPts val="2520"/>
              <a:buChar char="•"/>
              <a:defRPr/>
            </a:lvl4pPr>
            <a:lvl5pPr marL="2286000" lvl="4" indent="-388620" algn="l">
              <a:lnSpc>
                <a:spcPct val="100000"/>
              </a:lnSpc>
              <a:spcBef>
                <a:spcPts val="1200"/>
              </a:spcBef>
              <a:spcAft>
                <a:spcPts val="0"/>
              </a:spcAft>
              <a:buSzPts val="25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7"/>
          <p:cNvSpPr txBox="1">
            <a:spLocks noGrp="1"/>
          </p:cNvSpPr>
          <p:nvPr>
            <p:ph type="title"/>
          </p:nvPr>
        </p:nvSpPr>
        <p:spPr>
          <a:xfrm>
            <a:off x="686305" y="491060"/>
            <a:ext cx="10954833" cy="121563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1"/>
              </a:buClr>
              <a:buSzPts val="3200"/>
              <a:buFont typeface="Albert Sans"/>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7"/>
          <p:cNvSpPr txBox="1">
            <a:spLocks noGrp="1"/>
          </p:cNvSpPr>
          <p:nvPr>
            <p:ph type="dt" idx="10"/>
          </p:nvPr>
        </p:nvSpPr>
        <p:spPr>
          <a:xfrm>
            <a:off x="7676227" y="6323366"/>
            <a:ext cx="1221711"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
          <p:cNvSpPr txBox="1">
            <a:spLocks noGrp="1"/>
          </p:cNvSpPr>
          <p:nvPr>
            <p:ph type="ftr" idx="11"/>
          </p:nvPr>
        </p:nvSpPr>
        <p:spPr>
          <a:xfrm>
            <a:off x="2499360" y="6323366"/>
            <a:ext cx="5169436"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7"/>
          <p:cNvSpPr txBox="1">
            <a:spLocks noGrp="1"/>
          </p:cNvSpPr>
          <p:nvPr>
            <p:ph type="sldNum" idx="12"/>
          </p:nvPr>
        </p:nvSpPr>
        <p:spPr>
          <a:xfrm>
            <a:off x="8897938" y="6323366"/>
            <a:ext cx="2743200" cy="244830"/>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el und Inhalt + Bild">
  <p:cSld name="Titel und Inhalt + Bild">
    <p:spTree>
      <p:nvGrpSpPr>
        <p:cNvPr id="1" name="Shape 30"/>
        <p:cNvGrpSpPr/>
        <p:nvPr/>
      </p:nvGrpSpPr>
      <p:grpSpPr>
        <a:xfrm>
          <a:off x="0" y="0"/>
          <a:ext cx="0" cy="0"/>
          <a:chOff x="0" y="0"/>
          <a:chExt cx="0" cy="0"/>
        </a:xfrm>
      </p:grpSpPr>
      <p:sp>
        <p:nvSpPr>
          <p:cNvPr id="31" name="Google Shape;31;p18"/>
          <p:cNvSpPr txBox="1">
            <a:spLocks noGrp="1"/>
          </p:cNvSpPr>
          <p:nvPr>
            <p:ph type="body" idx="1"/>
          </p:nvPr>
        </p:nvSpPr>
        <p:spPr>
          <a:xfrm>
            <a:off x="686305" y="1925432"/>
            <a:ext cx="5181600" cy="4167393"/>
          </a:xfrm>
          <a:prstGeom prst="rect">
            <a:avLst/>
          </a:prstGeom>
          <a:noFill/>
          <a:ln>
            <a:noFill/>
          </a:ln>
        </p:spPr>
        <p:txBody>
          <a:bodyPr spcFirstLastPara="1" wrap="square" lIns="0" tIns="0" rIns="0" bIns="0" anchor="t" anchorCtr="0">
            <a:noAutofit/>
          </a:bodyPr>
          <a:lstStyle>
            <a:lvl1pPr marL="457200" lvl="0" indent="-388620" algn="l">
              <a:lnSpc>
                <a:spcPct val="100000"/>
              </a:lnSpc>
              <a:spcBef>
                <a:spcPts val="0"/>
              </a:spcBef>
              <a:spcAft>
                <a:spcPts val="0"/>
              </a:spcAft>
              <a:buSzPts val="2520"/>
              <a:buChar char="•"/>
              <a:defRPr/>
            </a:lvl1pPr>
            <a:lvl2pPr marL="914400" lvl="1" indent="-388619" algn="l">
              <a:lnSpc>
                <a:spcPct val="100000"/>
              </a:lnSpc>
              <a:spcBef>
                <a:spcPts val="1200"/>
              </a:spcBef>
              <a:spcAft>
                <a:spcPts val="0"/>
              </a:spcAft>
              <a:buSzPts val="2520"/>
              <a:buChar char="•"/>
              <a:defRPr/>
            </a:lvl2pPr>
            <a:lvl3pPr marL="1371600" lvl="2" indent="-388619" algn="l">
              <a:lnSpc>
                <a:spcPct val="100000"/>
              </a:lnSpc>
              <a:spcBef>
                <a:spcPts val="1200"/>
              </a:spcBef>
              <a:spcAft>
                <a:spcPts val="0"/>
              </a:spcAft>
              <a:buSzPts val="2520"/>
              <a:buChar char="•"/>
              <a:defRPr/>
            </a:lvl3pPr>
            <a:lvl4pPr marL="1828800" lvl="3" indent="-388619" algn="l">
              <a:lnSpc>
                <a:spcPct val="100000"/>
              </a:lnSpc>
              <a:spcBef>
                <a:spcPts val="1200"/>
              </a:spcBef>
              <a:spcAft>
                <a:spcPts val="0"/>
              </a:spcAft>
              <a:buSzPts val="2520"/>
              <a:buChar char="•"/>
              <a:defRPr/>
            </a:lvl4pPr>
            <a:lvl5pPr marL="2286000" lvl="4" indent="-388620" algn="l">
              <a:lnSpc>
                <a:spcPct val="100000"/>
              </a:lnSpc>
              <a:spcBef>
                <a:spcPts val="1200"/>
              </a:spcBef>
              <a:spcAft>
                <a:spcPts val="0"/>
              </a:spcAft>
              <a:buSzPts val="25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8"/>
          <p:cNvSpPr>
            <a:spLocks noGrp="1"/>
          </p:cNvSpPr>
          <p:nvPr>
            <p:ph type="pic" idx="2"/>
          </p:nvPr>
        </p:nvSpPr>
        <p:spPr>
          <a:xfrm>
            <a:off x="6096000" y="1925638"/>
            <a:ext cx="6096000" cy="4167187"/>
          </a:xfrm>
          <a:prstGeom prst="rect">
            <a:avLst/>
          </a:prstGeom>
          <a:noFill/>
          <a:ln>
            <a:noFill/>
          </a:ln>
        </p:spPr>
      </p:sp>
      <p:sp>
        <p:nvSpPr>
          <p:cNvPr id="33" name="Google Shape;33;p18"/>
          <p:cNvSpPr txBox="1">
            <a:spLocks noGrp="1"/>
          </p:cNvSpPr>
          <p:nvPr>
            <p:ph type="title"/>
          </p:nvPr>
        </p:nvSpPr>
        <p:spPr>
          <a:xfrm>
            <a:off x="686305" y="491060"/>
            <a:ext cx="10954833" cy="121563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1"/>
              </a:buClr>
              <a:buSzPts val="3200"/>
              <a:buFont typeface="Albert Sans"/>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8"/>
          <p:cNvSpPr txBox="1">
            <a:spLocks noGrp="1"/>
          </p:cNvSpPr>
          <p:nvPr>
            <p:ph type="dt" idx="10"/>
          </p:nvPr>
        </p:nvSpPr>
        <p:spPr>
          <a:xfrm>
            <a:off x="7676227" y="6323366"/>
            <a:ext cx="1221711"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ftr" idx="11"/>
          </p:nvPr>
        </p:nvSpPr>
        <p:spPr>
          <a:xfrm>
            <a:off x="2499360" y="6323366"/>
            <a:ext cx="5169436"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8"/>
          <p:cNvSpPr txBox="1">
            <a:spLocks noGrp="1"/>
          </p:cNvSpPr>
          <p:nvPr>
            <p:ph type="sldNum" idx="12"/>
          </p:nvPr>
        </p:nvSpPr>
        <p:spPr>
          <a:xfrm>
            <a:off x="8897938" y="6323366"/>
            <a:ext cx="2743200" cy="244830"/>
          </a:xfrm>
          <a:prstGeom prst="rect">
            <a:avLst/>
          </a:prstGeom>
          <a:noFill/>
          <a:ln>
            <a:noFill/>
          </a:ln>
        </p:spPr>
        <p:txBody>
          <a:bodyPr spcFirstLastPara="1" wrap="square" lIns="0" tIns="0" rIns="0" bIns="0" anchor="ctr" anchorCtr="0">
            <a:noAutofit/>
          </a:bodyPr>
          <a:lstStyle>
            <a:lvl1pPr marL="0" lvl="0" indent="0" algn="r">
              <a:spcBef>
                <a:spcPts val="0"/>
              </a:spcBef>
              <a:buNone/>
              <a:defRPr sz="1100" b="1" i="0" u="none" strike="noStrike" cap="none">
                <a:solidFill>
                  <a:schemeClr val="lt2"/>
                </a:solidFill>
                <a:latin typeface="Albert Sans"/>
                <a:ea typeface="Albert Sans"/>
                <a:cs typeface="Albert Sans"/>
                <a:sym typeface="Albert Sans"/>
              </a:defRPr>
            </a:lvl1pPr>
            <a:lvl2pPr marL="0" lvl="1" indent="0" algn="r">
              <a:spcBef>
                <a:spcPts val="0"/>
              </a:spcBef>
              <a:buNone/>
              <a:defRPr sz="1100" b="1" i="0" u="none" strike="noStrike" cap="none">
                <a:solidFill>
                  <a:schemeClr val="lt2"/>
                </a:solidFill>
                <a:latin typeface="Albert Sans"/>
                <a:ea typeface="Albert Sans"/>
                <a:cs typeface="Albert Sans"/>
                <a:sym typeface="Albert Sans"/>
              </a:defRPr>
            </a:lvl2pPr>
            <a:lvl3pPr marL="0" lvl="2" indent="0" algn="r">
              <a:spcBef>
                <a:spcPts val="0"/>
              </a:spcBef>
              <a:buNone/>
              <a:defRPr sz="1100" b="1" i="0" u="none" strike="noStrike" cap="none">
                <a:solidFill>
                  <a:schemeClr val="lt2"/>
                </a:solidFill>
                <a:latin typeface="Albert Sans"/>
                <a:ea typeface="Albert Sans"/>
                <a:cs typeface="Albert Sans"/>
                <a:sym typeface="Albert Sans"/>
              </a:defRPr>
            </a:lvl3pPr>
            <a:lvl4pPr marL="0" lvl="3" indent="0" algn="r">
              <a:spcBef>
                <a:spcPts val="0"/>
              </a:spcBef>
              <a:buNone/>
              <a:defRPr sz="1100" b="1" i="0" u="none" strike="noStrike" cap="none">
                <a:solidFill>
                  <a:schemeClr val="lt2"/>
                </a:solidFill>
                <a:latin typeface="Albert Sans"/>
                <a:ea typeface="Albert Sans"/>
                <a:cs typeface="Albert Sans"/>
                <a:sym typeface="Albert Sans"/>
              </a:defRPr>
            </a:lvl4pPr>
            <a:lvl5pPr marL="0" lvl="4" indent="0" algn="r">
              <a:spcBef>
                <a:spcPts val="0"/>
              </a:spcBef>
              <a:buNone/>
              <a:defRPr sz="1100" b="1" i="0" u="none" strike="noStrike" cap="none">
                <a:solidFill>
                  <a:schemeClr val="lt2"/>
                </a:solidFill>
                <a:latin typeface="Albert Sans"/>
                <a:ea typeface="Albert Sans"/>
                <a:cs typeface="Albert Sans"/>
                <a:sym typeface="Albert Sans"/>
              </a:defRPr>
            </a:lvl5pPr>
            <a:lvl6pPr marL="0" lvl="5" indent="0" algn="r">
              <a:spcBef>
                <a:spcPts val="0"/>
              </a:spcBef>
              <a:buNone/>
              <a:defRPr sz="1100" b="1" i="0" u="none" strike="noStrike" cap="none">
                <a:solidFill>
                  <a:schemeClr val="lt2"/>
                </a:solidFill>
                <a:latin typeface="Albert Sans"/>
                <a:ea typeface="Albert Sans"/>
                <a:cs typeface="Albert Sans"/>
                <a:sym typeface="Albert Sans"/>
              </a:defRPr>
            </a:lvl6pPr>
            <a:lvl7pPr marL="0" lvl="6" indent="0" algn="r">
              <a:spcBef>
                <a:spcPts val="0"/>
              </a:spcBef>
              <a:buNone/>
              <a:defRPr sz="1100" b="1" i="0" u="none" strike="noStrike" cap="none">
                <a:solidFill>
                  <a:schemeClr val="lt2"/>
                </a:solidFill>
                <a:latin typeface="Albert Sans"/>
                <a:ea typeface="Albert Sans"/>
                <a:cs typeface="Albert Sans"/>
                <a:sym typeface="Albert Sans"/>
              </a:defRPr>
            </a:lvl7pPr>
            <a:lvl8pPr marL="0" lvl="7" indent="0" algn="r">
              <a:spcBef>
                <a:spcPts val="0"/>
              </a:spcBef>
              <a:buNone/>
              <a:defRPr sz="1100" b="1" i="0" u="none" strike="noStrike" cap="none">
                <a:solidFill>
                  <a:schemeClr val="lt2"/>
                </a:solidFill>
                <a:latin typeface="Albert Sans"/>
                <a:ea typeface="Albert Sans"/>
                <a:cs typeface="Albert Sans"/>
                <a:sym typeface="Albert Sans"/>
              </a:defRPr>
            </a:lvl8pPr>
            <a:lvl9pPr marL="0" lvl="8" indent="0" algn="r">
              <a:spcBef>
                <a:spcPts val="0"/>
              </a:spcBef>
              <a:buNone/>
              <a:defRPr sz="1100" b="1" i="0" u="none" strike="noStrike" cap="none">
                <a:solidFill>
                  <a:schemeClr val="lt2"/>
                </a:solidFill>
                <a:latin typeface="Albert Sans"/>
                <a:ea typeface="Albert Sans"/>
                <a:cs typeface="Albert Sans"/>
                <a:sym typeface="Albert Sans"/>
              </a:defRPr>
            </a:lvl9pPr>
          </a:lstStyle>
          <a:p>
            <a:pPr marL="0" lvl="0" indent="0" algn="r" rtl="0">
              <a:spcBef>
                <a:spcPts val="0"/>
              </a:spcBef>
              <a:spcAft>
                <a:spcPts val="0"/>
              </a:spcAft>
              <a:buNone/>
            </a:pPr>
            <a:fld id="{00000000-1234-1234-1234-123412341234}" type="slidenum">
              <a:rPr lang="de-DE"/>
              <a:t>‹#›</a:t>
            </a:fld>
            <a:endParaRPr/>
          </a:p>
        </p:txBody>
      </p:sp>
      <p:sp>
        <p:nvSpPr>
          <p:cNvPr id="37" name="Google Shape;37;p18"/>
          <p:cNvSpPr txBox="1">
            <a:spLocks noGrp="1"/>
          </p:cNvSpPr>
          <p:nvPr>
            <p:ph type="body" idx="3"/>
          </p:nvPr>
        </p:nvSpPr>
        <p:spPr>
          <a:xfrm>
            <a:off x="7297738" y="6092825"/>
            <a:ext cx="4343400" cy="215909"/>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0"/>
              </a:spcBef>
              <a:spcAft>
                <a:spcPts val="0"/>
              </a:spcAft>
              <a:buSzPts val="1120"/>
              <a:buNone/>
              <a:defRPr sz="800">
                <a:solidFill>
                  <a:schemeClr val="lt2"/>
                </a:solidFill>
              </a:defRPr>
            </a:lvl1pPr>
            <a:lvl2pPr marL="914400" lvl="1" indent="-388619" algn="l">
              <a:lnSpc>
                <a:spcPct val="100000"/>
              </a:lnSpc>
              <a:spcBef>
                <a:spcPts val="1200"/>
              </a:spcBef>
              <a:spcAft>
                <a:spcPts val="0"/>
              </a:spcAft>
              <a:buSzPts val="2520"/>
              <a:buChar char="•"/>
              <a:defRPr/>
            </a:lvl2pPr>
            <a:lvl3pPr marL="1371600" lvl="2" indent="-388619" algn="l">
              <a:lnSpc>
                <a:spcPct val="100000"/>
              </a:lnSpc>
              <a:spcBef>
                <a:spcPts val="1200"/>
              </a:spcBef>
              <a:spcAft>
                <a:spcPts val="0"/>
              </a:spcAft>
              <a:buSzPts val="2520"/>
              <a:buChar char="•"/>
              <a:defRPr/>
            </a:lvl3pPr>
            <a:lvl4pPr marL="1828800" lvl="3" indent="-388619" algn="l">
              <a:lnSpc>
                <a:spcPct val="100000"/>
              </a:lnSpc>
              <a:spcBef>
                <a:spcPts val="1200"/>
              </a:spcBef>
              <a:spcAft>
                <a:spcPts val="0"/>
              </a:spcAft>
              <a:buSzPts val="2520"/>
              <a:buChar char="•"/>
              <a:defRPr/>
            </a:lvl4pPr>
            <a:lvl5pPr marL="2286000" lvl="4" indent="-384175" algn="l">
              <a:lnSpc>
                <a:spcPct val="100000"/>
              </a:lnSpc>
              <a:spcBef>
                <a:spcPts val="1200"/>
              </a:spcBef>
              <a:spcAft>
                <a:spcPts val="0"/>
              </a:spcAft>
              <a:buSzPts val="245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el und Inhalt 2 Spalten">
  <p:cSld name="Titel und Inhalt 2 Spalten">
    <p:spTree>
      <p:nvGrpSpPr>
        <p:cNvPr id="1" name="Shape 38"/>
        <p:cNvGrpSpPr/>
        <p:nvPr/>
      </p:nvGrpSpPr>
      <p:grpSpPr>
        <a:xfrm>
          <a:off x="0" y="0"/>
          <a:ext cx="0" cy="0"/>
          <a:chOff x="0" y="0"/>
          <a:chExt cx="0" cy="0"/>
        </a:xfrm>
      </p:grpSpPr>
      <p:sp>
        <p:nvSpPr>
          <p:cNvPr id="39" name="Google Shape;39;p19"/>
          <p:cNvSpPr txBox="1">
            <a:spLocks noGrp="1"/>
          </p:cNvSpPr>
          <p:nvPr>
            <p:ph type="body" idx="1"/>
          </p:nvPr>
        </p:nvSpPr>
        <p:spPr>
          <a:xfrm>
            <a:off x="686305" y="1925432"/>
            <a:ext cx="5202867" cy="4167393"/>
          </a:xfrm>
          <a:prstGeom prst="rect">
            <a:avLst/>
          </a:prstGeom>
          <a:noFill/>
          <a:ln>
            <a:noFill/>
          </a:ln>
        </p:spPr>
        <p:txBody>
          <a:bodyPr spcFirstLastPara="1" wrap="square" lIns="0" tIns="0" rIns="0" bIns="0" anchor="t" anchorCtr="0">
            <a:noAutofit/>
          </a:bodyPr>
          <a:lstStyle>
            <a:lvl1pPr marL="457200" lvl="0" indent="-388620" algn="l">
              <a:lnSpc>
                <a:spcPct val="100000"/>
              </a:lnSpc>
              <a:spcBef>
                <a:spcPts val="0"/>
              </a:spcBef>
              <a:spcAft>
                <a:spcPts val="0"/>
              </a:spcAft>
              <a:buSzPts val="2520"/>
              <a:buChar char="•"/>
              <a:defRPr/>
            </a:lvl1pPr>
            <a:lvl2pPr marL="914400" lvl="1" indent="-388619" algn="l">
              <a:lnSpc>
                <a:spcPct val="100000"/>
              </a:lnSpc>
              <a:spcBef>
                <a:spcPts val="1200"/>
              </a:spcBef>
              <a:spcAft>
                <a:spcPts val="0"/>
              </a:spcAft>
              <a:buSzPts val="2520"/>
              <a:buChar char="•"/>
              <a:defRPr/>
            </a:lvl2pPr>
            <a:lvl3pPr marL="1371600" lvl="2" indent="-388619" algn="l">
              <a:lnSpc>
                <a:spcPct val="100000"/>
              </a:lnSpc>
              <a:spcBef>
                <a:spcPts val="1200"/>
              </a:spcBef>
              <a:spcAft>
                <a:spcPts val="0"/>
              </a:spcAft>
              <a:buSzPts val="2520"/>
              <a:buChar char="•"/>
              <a:defRPr/>
            </a:lvl3pPr>
            <a:lvl4pPr marL="1828800" lvl="3" indent="-388619" algn="l">
              <a:lnSpc>
                <a:spcPct val="100000"/>
              </a:lnSpc>
              <a:spcBef>
                <a:spcPts val="1200"/>
              </a:spcBef>
              <a:spcAft>
                <a:spcPts val="0"/>
              </a:spcAft>
              <a:buSzPts val="2520"/>
              <a:buChar char="•"/>
              <a:defRPr/>
            </a:lvl4pPr>
            <a:lvl5pPr marL="2286000" lvl="4" indent="-388620" algn="l">
              <a:lnSpc>
                <a:spcPct val="100000"/>
              </a:lnSpc>
              <a:spcBef>
                <a:spcPts val="1200"/>
              </a:spcBef>
              <a:spcAft>
                <a:spcPts val="0"/>
              </a:spcAft>
              <a:buSzPts val="25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title"/>
          </p:nvPr>
        </p:nvSpPr>
        <p:spPr>
          <a:xfrm>
            <a:off x="686305" y="491060"/>
            <a:ext cx="10954833" cy="121563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1"/>
              </a:buClr>
              <a:buSzPts val="3200"/>
              <a:buFont typeface="Albert Sans"/>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9"/>
          <p:cNvSpPr txBox="1">
            <a:spLocks noGrp="1"/>
          </p:cNvSpPr>
          <p:nvPr>
            <p:ph type="dt" idx="10"/>
          </p:nvPr>
        </p:nvSpPr>
        <p:spPr>
          <a:xfrm>
            <a:off x="7676227" y="6323366"/>
            <a:ext cx="1221711"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9"/>
          <p:cNvSpPr txBox="1">
            <a:spLocks noGrp="1"/>
          </p:cNvSpPr>
          <p:nvPr>
            <p:ph type="ftr" idx="11"/>
          </p:nvPr>
        </p:nvSpPr>
        <p:spPr>
          <a:xfrm>
            <a:off x="2499360" y="6323366"/>
            <a:ext cx="5169436"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sldNum" idx="12"/>
          </p:nvPr>
        </p:nvSpPr>
        <p:spPr>
          <a:xfrm>
            <a:off x="8897938" y="6323366"/>
            <a:ext cx="2743200" cy="244830"/>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44" name="Google Shape;44;p19"/>
          <p:cNvSpPr txBox="1">
            <a:spLocks noGrp="1"/>
          </p:cNvSpPr>
          <p:nvPr>
            <p:ph type="body" idx="2"/>
          </p:nvPr>
        </p:nvSpPr>
        <p:spPr>
          <a:xfrm>
            <a:off x="6438271" y="1930624"/>
            <a:ext cx="5202867" cy="4167393"/>
          </a:xfrm>
          <a:prstGeom prst="rect">
            <a:avLst/>
          </a:prstGeom>
          <a:noFill/>
          <a:ln>
            <a:noFill/>
          </a:ln>
        </p:spPr>
        <p:txBody>
          <a:bodyPr spcFirstLastPara="1" wrap="square" lIns="0" tIns="0" rIns="0" bIns="0" anchor="t" anchorCtr="0">
            <a:noAutofit/>
          </a:bodyPr>
          <a:lstStyle>
            <a:lvl1pPr marL="457200" lvl="0" indent="-388620" algn="l">
              <a:lnSpc>
                <a:spcPct val="100000"/>
              </a:lnSpc>
              <a:spcBef>
                <a:spcPts val="0"/>
              </a:spcBef>
              <a:spcAft>
                <a:spcPts val="0"/>
              </a:spcAft>
              <a:buSzPts val="2520"/>
              <a:buChar char="•"/>
              <a:defRPr/>
            </a:lvl1pPr>
            <a:lvl2pPr marL="914400" lvl="1" indent="-388619" algn="l">
              <a:lnSpc>
                <a:spcPct val="100000"/>
              </a:lnSpc>
              <a:spcBef>
                <a:spcPts val="1200"/>
              </a:spcBef>
              <a:spcAft>
                <a:spcPts val="0"/>
              </a:spcAft>
              <a:buSzPts val="2520"/>
              <a:buChar char="•"/>
              <a:defRPr/>
            </a:lvl2pPr>
            <a:lvl3pPr marL="1371600" lvl="2" indent="-388619" algn="l">
              <a:lnSpc>
                <a:spcPct val="100000"/>
              </a:lnSpc>
              <a:spcBef>
                <a:spcPts val="1200"/>
              </a:spcBef>
              <a:spcAft>
                <a:spcPts val="0"/>
              </a:spcAft>
              <a:buSzPts val="2520"/>
              <a:buChar char="•"/>
              <a:defRPr/>
            </a:lvl3pPr>
            <a:lvl4pPr marL="1828800" lvl="3" indent="-388619" algn="l">
              <a:lnSpc>
                <a:spcPct val="100000"/>
              </a:lnSpc>
              <a:spcBef>
                <a:spcPts val="1200"/>
              </a:spcBef>
              <a:spcAft>
                <a:spcPts val="0"/>
              </a:spcAft>
              <a:buSzPts val="2520"/>
              <a:buChar char="•"/>
              <a:defRPr/>
            </a:lvl4pPr>
            <a:lvl5pPr marL="2286000" lvl="4" indent="-388620" algn="l">
              <a:lnSpc>
                <a:spcPct val="100000"/>
              </a:lnSpc>
              <a:spcBef>
                <a:spcPts val="1200"/>
              </a:spcBef>
              <a:spcAft>
                <a:spcPts val="0"/>
              </a:spcAft>
              <a:buSzPts val="25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elfolie 01">
  <p:cSld name="Titelfolie 01">
    <p:spTree>
      <p:nvGrpSpPr>
        <p:cNvPr id="1" name="Shape 45"/>
        <p:cNvGrpSpPr/>
        <p:nvPr/>
      </p:nvGrpSpPr>
      <p:grpSpPr>
        <a:xfrm>
          <a:off x="0" y="0"/>
          <a:ext cx="0" cy="0"/>
          <a:chOff x="0" y="0"/>
          <a:chExt cx="0" cy="0"/>
        </a:xfrm>
      </p:grpSpPr>
      <p:sp>
        <p:nvSpPr>
          <p:cNvPr id="46" name="Google Shape;46;p20"/>
          <p:cNvSpPr txBox="1">
            <a:spLocks noGrp="1"/>
          </p:cNvSpPr>
          <p:nvPr>
            <p:ph type="ctrTitle"/>
          </p:nvPr>
        </p:nvSpPr>
        <p:spPr>
          <a:xfrm>
            <a:off x="707572" y="1925948"/>
            <a:ext cx="9561843" cy="2133241"/>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4400"/>
              <a:buFont typeface="Albert Sans"/>
              <a:buNone/>
              <a:defRPr sz="4400" b="1" i="0">
                <a:solidFill>
                  <a:schemeClr val="accent1"/>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subTitle" idx="1"/>
          </p:nvPr>
        </p:nvSpPr>
        <p:spPr>
          <a:xfrm>
            <a:off x="707571" y="4419338"/>
            <a:ext cx="9561843" cy="934634"/>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3360"/>
              <a:buNone/>
              <a:defRPr sz="2400" b="0" i="0">
                <a:solidFill>
                  <a:schemeClr val="accent6"/>
                </a:solidFill>
                <a:latin typeface="Albert Sans"/>
                <a:ea typeface="Albert Sans"/>
                <a:cs typeface="Albert Sans"/>
                <a:sym typeface="Albert Sans"/>
              </a:defRPr>
            </a:lvl1pPr>
            <a:lvl2pPr lvl="1" algn="ctr">
              <a:lnSpc>
                <a:spcPct val="100000"/>
              </a:lnSpc>
              <a:spcBef>
                <a:spcPts val="1200"/>
              </a:spcBef>
              <a:spcAft>
                <a:spcPts val="0"/>
              </a:spcAft>
              <a:buSzPts val="2800"/>
              <a:buNone/>
              <a:defRPr sz="2000"/>
            </a:lvl2pPr>
            <a:lvl3pPr lvl="2" algn="ctr">
              <a:lnSpc>
                <a:spcPct val="100000"/>
              </a:lnSpc>
              <a:spcBef>
                <a:spcPts val="1200"/>
              </a:spcBef>
              <a:spcAft>
                <a:spcPts val="0"/>
              </a:spcAft>
              <a:buSzPts val="2520"/>
              <a:buNone/>
              <a:defRPr sz="1800"/>
            </a:lvl3pPr>
            <a:lvl4pPr lvl="3" algn="ctr">
              <a:lnSpc>
                <a:spcPct val="100000"/>
              </a:lnSpc>
              <a:spcBef>
                <a:spcPts val="1200"/>
              </a:spcBef>
              <a:spcAft>
                <a:spcPts val="0"/>
              </a:spcAft>
              <a:buSzPts val="2240"/>
              <a:buNone/>
              <a:defRPr sz="1600"/>
            </a:lvl4pPr>
            <a:lvl5pPr lvl="4" algn="ctr">
              <a:lnSpc>
                <a:spcPct val="100000"/>
              </a:lnSpc>
              <a:spcBef>
                <a:spcPts val="1200"/>
              </a:spcBef>
              <a:spcAft>
                <a:spcPts val="0"/>
              </a:spcAft>
              <a:buSzPts val="224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48" name="Google Shape;48;p20"/>
          <p:cNvPicPr preferRelativeResize="0"/>
          <p:nvPr/>
        </p:nvPicPr>
        <p:blipFill rotWithShape="1">
          <a:blip r:embed="rId2">
            <a:alphaModFix/>
          </a:blip>
          <a:srcRect/>
          <a:stretch/>
        </p:blipFill>
        <p:spPr>
          <a:xfrm>
            <a:off x="547465" y="565322"/>
            <a:ext cx="3033077" cy="1339001"/>
          </a:xfrm>
          <a:prstGeom prst="rect">
            <a:avLst/>
          </a:prstGeom>
          <a:noFill/>
          <a:ln>
            <a:noFill/>
          </a:ln>
        </p:spPr>
      </p:pic>
      <p:sp>
        <p:nvSpPr>
          <p:cNvPr id="49" name="Google Shape;49;p20"/>
          <p:cNvSpPr/>
          <p:nvPr/>
        </p:nvSpPr>
        <p:spPr>
          <a:xfrm>
            <a:off x="436880" y="5786120"/>
            <a:ext cx="1686560" cy="10718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lbert Sans"/>
              <a:ea typeface="Albert Sans"/>
              <a:cs typeface="Albert Sans"/>
              <a:sym typeface="Albert Sans"/>
            </a:endParaRPr>
          </a:p>
        </p:txBody>
      </p:sp>
      <p:sp>
        <p:nvSpPr>
          <p:cNvPr id="50" name="Google Shape;50;p20"/>
          <p:cNvSpPr txBox="1">
            <a:spLocks noGrp="1"/>
          </p:cNvSpPr>
          <p:nvPr>
            <p:ph type="dt" idx="10"/>
          </p:nvPr>
        </p:nvSpPr>
        <p:spPr>
          <a:xfrm>
            <a:off x="7676228" y="6308734"/>
            <a:ext cx="1221711"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atin typeface="Albert Sans"/>
                <a:ea typeface="Albert Sans"/>
                <a:cs typeface="Albert Sans"/>
                <a:sym typeface="Albert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0"/>
          <p:cNvSpPr txBox="1">
            <a:spLocks noGrp="1"/>
          </p:cNvSpPr>
          <p:nvPr>
            <p:ph type="ftr" idx="11"/>
          </p:nvPr>
        </p:nvSpPr>
        <p:spPr>
          <a:xfrm>
            <a:off x="707571" y="6308734"/>
            <a:ext cx="5436284"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atin typeface="Albert Sans"/>
                <a:ea typeface="Albert Sans"/>
                <a:cs typeface="Albert Sans"/>
                <a:sym typeface="Albert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436">
          <p15:clr>
            <a:srgbClr val="FBAE40"/>
          </p15:clr>
        </p15:guide>
        <p15:guide id="2" pos="3840">
          <p15:clr>
            <a:srgbClr val="FBAE40"/>
          </p15:clr>
        </p15:guide>
        <p15:guide id="3" orient="horz" pos="1094">
          <p15:clr>
            <a:srgbClr val="FBAE40"/>
          </p15:clr>
        </p15:guide>
        <p15:guide id="4" orient="horz" pos="913">
          <p15:clr>
            <a:srgbClr val="FBAE40"/>
          </p15:clr>
        </p15:guide>
        <p15:guide id="5" orient="horz" pos="6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elfolie 03">
  <p:cSld name="Titelfolie 03">
    <p:bg>
      <p:bgPr>
        <a:solidFill>
          <a:srgbClr val="619ECF"/>
        </a:solidFill>
        <a:effectLst/>
      </p:bgPr>
    </p:bg>
    <p:spTree>
      <p:nvGrpSpPr>
        <p:cNvPr id="1" name="Shape 52"/>
        <p:cNvGrpSpPr/>
        <p:nvPr/>
      </p:nvGrpSpPr>
      <p:grpSpPr>
        <a:xfrm>
          <a:off x="0" y="0"/>
          <a:ext cx="0" cy="0"/>
          <a:chOff x="0" y="0"/>
          <a:chExt cx="0" cy="0"/>
        </a:xfrm>
      </p:grpSpPr>
      <p:grpSp>
        <p:nvGrpSpPr>
          <p:cNvPr id="53" name="Google Shape;53;p21"/>
          <p:cNvGrpSpPr/>
          <p:nvPr/>
        </p:nvGrpSpPr>
        <p:grpSpPr>
          <a:xfrm>
            <a:off x="0" y="0"/>
            <a:ext cx="12192000" cy="6858000"/>
            <a:chOff x="0" y="0"/>
            <a:chExt cx="12192000" cy="6858000"/>
          </a:xfrm>
        </p:grpSpPr>
        <p:pic>
          <p:nvPicPr>
            <p:cNvPr id="54" name="Google Shape;54;p21"/>
            <p:cNvPicPr preferRelativeResize="0"/>
            <p:nvPr/>
          </p:nvPicPr>
          <p:blipFill rotWithShape="1">
            <a:blip r:embed="rId2">
              <a:alphaModFix/>
            </a:blip>
            <a:srcRect l="4616" t="-45931" r="12814" b="12339"/>
            <a:stretch/>
          </p:blipFill>
          <p:spPr>
            <a:xfrm>
              <a:off x="0" y="0"/>
              <a:ext cx="12192000" cy="6858000"/>
            </a:xfrm>
            <a:prstGeom prst="rect">
              <a:avLst/>
            </a:prstGeom>
            <a:noFill/>
            <a:ln>
              <a:noFill/>
            </a:ln>
          </p:spPr>
        </p:pic>
        <p:sp>
          <p:nvSpPr>
            <p:cNvPr id="55" name="Google Shape;55;p21"/>
            <p:cNvSpPr/>
            <p:nvPr/>
          </p:nvSpPr>
          <p:spPr>
            <a:xfrm>
              <a:off x="0" y="2168872"/>
              <a:ext cx="12192000" cy="2695227"/>
            </a:xfrm>
            <a:prstGeom prst="rect">
              <a:avLst/>
            </a:prstGeom>
            <a:gradFill>
              <a:gsLst>
                <a:gs pos="0">
                  <a:srgbClr val="619ECF">
                    <a:alpha val="0"/>
                  </a:srgbClr>
                </a:gs>
                <a:gs pos="86000">
                  <a:srgbClr val="619ECF"/>
                </a:gs>
                <a:gs pos="100000">
                  <a:srgbClr val="619ECF"/>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lbert Sans"/>
                <a:ea typeface="Albert Sans"/>
                <a:cs typeface="Albert Sans"/>
                <a:sym typeface="Albert Sans"/>
              </a:endParaRPr>
            </a:p>
          </p:txBody>
        </p:sp>
        <p:sp>
          <p:nvSpPr>
            <p:cNvPr id="56" name="Google Shape;56;p21"/>
            <p:cNvSpPr/>
            <p:nvPr/>
          </p:nvSpPr>
          <p:spPr>
            <a:xfrm>
              <a:off x="0" y="4162772"/>
              <a:ext cx="6838950" cy="2695227"/>
            </a:xfrm>
            <a:prstGeom prst="rect">
              <a:avLst/>
            </a:prstGeom>
            <a:gradFill>
              <a:gsLst>
                <a:gs pos="0">
                  <a:srgbClr val="002060">
                    <a:alpha val="0"/>
                  </a:srgbClr>
                </a:gs>
                <a:gs pos="75000">
                  <a:srgbClr val="002060">
                    <a:alpha val="0"/>
                  </a:srgbClr>
                </a:gs>
                <a:gs pos="100000">
                  <a:srgbClr val="005176">
                    <a:alpha val="40000"/>
                  </a:srgbClr>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lbert Sans"/>
                <a:ea typeface="Albert Sans"/>
                <a:cs typeface="Albert Sans"/>
                <a:sym typeface="Albert Sans"/>
              </a:endParaRPr>
            </a:p>
          </p:txBody>
        </p:sp>
      </p:grpSp>
      <p:sp>
        <p:nvSpPr>
          <p:cNvPr id="57" name="Google Shape;57;p21"/>
          <p:cNvSpPr txBox="1">
            <a:spLocks noGrp="1"/>
          </p:cNvSpPr>
          <p:nvPr>
            <p:ph type="ctrTitle"/>
          </p:nvPr>
        </p:nvSpPr>
        <p:spPr>
          <a:xfrm>
            <a:off x="707572" y="1925716"/>
            <a:ext cx="9561843" cy="2133473"/>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400"/>
              <a:buFont typeface="Albert Sans"/>
              <a:buNone/>
              <a:defRPr sz="4400" b="1" i="0">
                <a:solidFill>
                  <a:schemeClr val="lt1"/>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1"/>
          <p:cNvSpPr txBox="1">
            <a:spLocks noGrp="1"/>
          </p:cNvSpPr>
          <p:nvPr>
            <p:ph type="subTitle" idx="1"/>
          </p:nvPr>
        </p:nvSpPr>
        <p:spPr>
          <a:xfrm>
            <a:off x="707571" y="4419338"/>
            <a:ext cx="9561843" cy="934634"/>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3360"/>
              <a:buNone/>
              <a:defRPr sz="2400" b="0" i="0">
                <a:solidFill>
                  <a:schemeClr val="lt1"/>
                </a:solidFill>
                <a:latin typeface="Albert Sans"/>
                <a:ea typeface="Albert Sans"/>
                <a:cs typeface="Albert Sans"/>
                <a:sym typeface="Albert Sans"/>
              </a:defRPr>
            </a:lvl1pPr>
            <a:lvl2pPr lvl="1" algn="ctr">
              <a:lnSpc>
                <a:spcPct val="100000"/>
              </a:lnSpc>
              <a:spcBef>
                <a:spcPts val="1200"/>
              </a:spcBef>
              <a:spcAft>
                <a:spcPts val="0"/>
              </a:spcAft>
              <a:buSzPts val="2800"/>
              <a:buNone/>
              <a:defRPr sz="2000"/>
            </a:lvl2pPr>
            <a:lvl3pPr lvl="2" algn="ctr">
              <a:lnSpc>
                <a:spcPct val="100000"/>
              </a:lnSpc>
              <a:spcBef>
                <a:spcPts val="1200"/>
              </a:spcBef>
              <a:spcAft>
                <a:spcPts val="0"/>
              </a:spcAft>
              <a:buSzPts val="2520"/>
              <a:buNone/>
              <a:defRPr sz="1800"/>
            </a:lvl3pPr>
            <a:lvl4pPr lvl="3" algn="ctr">
              <a:lnSpc>
                <a:spcPct val="100000"/>
              </a:lnSpc>
              <a:spcBef>
                <a:spcPts val="1200"/>
              </a:spcBef>
              <a:spcAft>
                <a:spcPts val="0"/>
              </a:spcAft>
              <a:buSzPts val="2240"/>
              <a:buNone/>
              <a:defRPr sz="1600"/>
            </a:lvl4pPr>
            <a:lvl5pPr lvl="4" algn="ctr">
              <a:lnSpc>
                <a:spcPct val="100000"/>
              </a:lnSpc>
              <a:spcBef>
                <a:spcPts val="1200"/>
              </a:spcBef>
              <a:spcAft>
                <a:spcPts val="0"/>
              </a:spcAft>
              <a:buSzPts val="224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9" name="Google Shape;59;p21"/>
          <p:cNvSpPr txBox="1">
            <a:spLocks noGrp="1"/>
          </p:cNvSpPr>
          <p:nvPr>
            <p:ph type="dt" idx="10"/>
          </p:nvPr>
        </p:nvSpPr>
        <p:spPr>
          <a:xfrm>
            <a:off x="7676228" y="6308734"/>
            <a:ext cx="1221711"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latin typeface="Albert Sans"/>
                <a:ea typeface="Albert Sans"/>
                <a:cs typeface="Albert Sans"/>
                <a:sym typeface="Albert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ftr" idx="11"/>
          </p:nvPr>
        </p:nvSpPr>
        <p:spPr>
          <a:xfrm>
            <a:off x="707571" y="6308734"/>
            <a:ext cx="5436284"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latin typeface="Albert Sans"/>
                <a:ea typeface="Albert Sans"/>
                <a:cs typeface="Albert Sans"/>
                <a:sym typeface="Albert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1"/>
          <p:cNvSpPr txBox="1"/>
          <p:nvPr/>
        </p:nvSpPr>
        <p:spPr>
          <a:xfrm rot="-5400000">
            <a:off x="11150600" y="2184400"/>
            <a:ext cx="186690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800">
                <a:solidFill>
                  <a:schemeClr val="accent1"/>
                </a:solidFill>
                <a:latin typeface="Albert Sans"/>
                <a:ea typeface="Albert Sans"/>
                <a:cs typeface="Albert Sans"/>
                <a:sym typeface="Albert Sans"/>
              </a:rPr>
              <a:t>Foto: Gregor Hübl</a:t>
            </a:r>
            <a:endParaRPr/>
          </a:p>
        </p:txBody>
      </p:sp>
      <p:pic>
        <p:nvPicPr>
          <p:cNvPr id="62" name="Google Shape;62;p21"/>
          <p:cNvPicPr preferRelativeResize="0"/>
          <p:nvPr/>
        </p:nvPicPr>
        <p:blipFill rotWithShape="1">
          <a:blip r:embed="rId3">
            <a:alphaModFix/>
          </a:blip>
          <a:srcRect/>
          <a:stretch/>
        </p:blipFill>
        <p:spPr>
          <a:xfrm>
            <a:off x="555603" y="568914"/>
            <a:ext cx="3016801" cy="133181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36">
          <p15:clr>
            <a:srgbClr val="FBAE40"/>
          </p15:clr>
        </p15:guide>
        <p15:guide id="2" pos="3840">
          <p15:clr>
            <a:srgbClr val="FBAE40"/>
          </p15:clr>
        </p15:guide>
        <p15:guide id="3" orient="horz" pos="1094">
          <p15:clr>
            <a:srgbClr val="FBAE40"/>
          </p15:clr>
        </p15:guide>
        <p15:guide id="4" orient="horz" pos="913">
          <p15:clr>
            <a:srgbClr val="FBAE40"/>
          </p15:clr>
        </p15:guide>
        <p15:guide id="5" orient="horz" pos="6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bschnittstitelfolie 01">
  <p:cSld name="Abschnittstitelfolie 01">
    <p:bg>
      <p:bgPr>
        <a:solidFill>
          <a:schemeClr val="accent1"/>
        </a:solidFill>
        <a:effectLst/>
      </p:bgPr>
    </p:bg>
    <p:spTree>
      <p:nvGrpSpPr>
        <p:cNvPr id="1" name="Shape 63"/>
        <p:cNvGrpSpPr/>
        <p:nvPr/>
      </p:nvGrpSpPr>
      <p:grpSpPr>
        <a:xfrm>
          <a:off x="0" y="0"/>
          <a:ext cx="0" cy="0"/>
          <a:chOff x="0" y="0"/>
          <a:chExt cx="0" cy="0"/>
        </a:xfrm>
      </p:grpSpPr>
      <p:pic>
        <p:nvPicPr>
          <p:cNvPr id="64" name="Google Shape;64;p2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5" name="Google Shape;65;p22"/>
          <p:cNvSpPr txBox="1">
            <a:spLocks noGrp="1"/>
          </p:cNvSpPr>
          <p:nvPr>
            <p:ph type="title"/>
          </p:nvPr>
        </p:nvSpPr>
        <p:spPr>
          <a:xfrm>
            <a:off x="695325" y="2846603"/>
            <a:ext cx="8202613" cy="28527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400"/>
              <a:buFont typeface="Albert San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2"/>
          <p:cNvSpPr txBox="1">
            <a:spLocks noGrp="1"/>
          </p:cNvSpPr>
          <p:nvPr>
            <p:ph type="body" idx="1"/>
          </p:nvPr>
        </p:nvSpPr>
        <p:spPr>
          <a:xfrm>
            <a:off x="625151" y="331894"/>
            <a:ext cx="2608263" cy="158421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8480"/>
              <a:buNone/>
              <a:defRPr sz="13200" b="1" i="0">
                <a:solidFill>
                  <a:schemeClr val="lt1"/>
                </a:solidFill>
                <a:latin typeface="Albert Sans SemiBold"/>
                <a:ea typeface="Albert Sans SemiBold"/>
                <a:cs typeface="Albert Sans SemiBold"/>
                <a:sym typeface="Albert Sans SemiBold"/>
              </a:defRPr>
            </a:lvl1pPr>
            <a:lvl2pPr marL="914400" lvl="1" indent="-228600" algn="l">
              <a:lnSpc>
                <a:spcPct val="100000"/>
              </a:lnSpc>
              <a:spcBef>
                <a:spcPts val="1200"/>
              </a:spcBef>
              <a:spcAft>
                <a:spcPts val="0"/>
              </a:spcAft>
              <a:buSzPts val="2450"/>
              <a:buNone/>
              <a:defRPr/>
            </a:lvl2pPr>
            <a:lvl3pPr marL="1371600" lvl="2" indent="-228600" algn="l">
              <a:lnSpc>
                <a:spcPct val="100000"/>
              </a:lnSpc>
              <a:spcBef>
                <a:spcPts val="1200"/>
              </a:spcBef>
              <a:spcAft>
                <a:spcPts val="0"/>
              </a:spcAft>
              <a:buSzPts val="2450"/>
              <a:buNone/>
              <a:defRPr/>
            </a:lvl3pPr>
            <a:lvl4pPr marL="1828800" lvl="3" indent="-228600" algn="l">
              <a:lnSpc>
                <a:spcPct val="100000"/>
              </a:lnSpc>
              <a:spcBef>
                <a:spcPts val="1200"/>
              </a:spcBef>
              <a:spcAft>
                <a:spcPts val="0"/>
              </a:spcAft>
              <a:buSzPts val="2450"/>
              <a:buNone/>
              <a:defRPr/>
            </a:lvl4pPr>
            <a:lvl5pPr marL="2286000" lvl="4" indent="-228600" algn="l">
              <a:lnSpc>
                <a:spcPct val="100000"/>
              </a:lnSpc>
              <a:spcBef>
                <a:spcPts val="1200"/>
              </a:spcBef>
              <a:spcAft>
                <a:spcPts val="0"/>
              </a:spcAft>
              <a:buSzPts val="245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2"/>
          <p:cNvSpPr txBox="1">
            <a:spLocks noGrp="1"/>
          </p:cNvSpPr>
          <p:nvPr>
            <p:ph type="dt" idx="10"/>
          </p:nvPr>
        </p:nvSpPr>
        <p:spPr>
          <a:xfrm>
            <a:off x="7676227" y="6323366"/>
            <a:ext cx="1221711"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ftr" idx="11"/>
          </p:nvPr>
        </p:nvSpPr>
        <p:spPr>
          <a:xfrm>
            <a:off x="2499360" y="6323366"/>
            <a:ext cx="5169436"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2"/>
          <p:cNvSpPr txBox="1">
            <a:spLocks noGrp="1"/>
          </p:cNvSpPr>
          <p:nvPr>
            <p:ph type="sldNum" idx="12"/>
          </p:nvPr>
        </p:nvSpPr>
        <p:spPr>
          <a:xfrm>
            <a:off x="8897938" y="6323366"/>
            <a:ext cx="2743200" cy="244830"/>
          </a:xfrm>
          <a:prstGeom prst="rect">
            <a:avLst/>
          </a:prstGeom>
          <a:noFill/>
          <a:ln>
            <a:noFill/>
          </a:ln>
        </p:spPr>
        <p:txBody>
          <a:bodyPr spcFirstLastPara="1" wrap="square" lIns="0" tIns="0" rIns="0" bIns="0" anchor="ctr" anchorCtr="0">
            <a:noAutofit/>
          </a:bodyPr>
          <a:lstStyle>
            <a:lvl1pPr marL="0" lvl="0" indent="0" algn="r">
              <a:spcBef>
                <a:spcPts val="0"/>
              </a:spcBef>
              <a:buNone/>
              <a:defRPr sz="1100" b="1" i="0">
                <a:solidFill>
                  <a:schemeClr val="lt1"/>
                </a:solidFill>
                <a:latin typeface="Albert Sans"/>
                <a:ea typeface="Albert Sans"/>
                <a:cs typeface="Albert Sans"/>
                <a:sym typeface="Albert Sans"/>
              </a:defRPr>
            </a:lvl1pPr>
            <a:lvl2pPr marL="0" lvl="1" indent="0" algn="r">
              <a:spcBef>
                <a:spcPts val="0"/>
              </a:spcBef>
              <a:buNone/>
              <a:defRPr sz="1100" b="1" i="0">
                <a:solidFill>
                  <a:schemeClr val="lt1"/>
                </a:solidFill>
                <a:latin typeface="Albert Sans"/>
                <a:ea typeface="Albert Sans"/>
                <a:cs typeface="Albert Sans"/>
                <a:sym typeface="Albert Sans"/>
              </a:defRPr>
            </a:lvl2pPr>
            <a:lvl3pPr marL="0" lvl="2" indent="0" algn="r">
              <a:spcBef>
                <a:spcPts val="0"/>
              </a:spcBef>
              <a:buNone/>
              <a:defRPr sz="1100" b="1" i="0">
                <a:solidFill>
                  <a:schemeClr val="lt1"/>
                </a:solidFill>
                <a:latin typeface="Albert Sans"/>
                <a:ea typeface="Albert Sans"/>
                <a:cs typeface="Albert Sans"/>
                <a:sym typeface="Albert Sans"/>
              </a:defRPr>
            </a:lvl3pPr>
            <a:lvl4pPr marL="0" lvl="3" indent="0" algn="r">
              <a:spcBef>
                <a:spcPts val="0"/>
              </a:spcBef>
              <a:buNone/>
              <a:defRPr sz="1100" b="1" i="0">
                <a:solidFill>
                  <a:schemeClr val="lt1"/>
                </a:solidFill>
                <a:latin typeface="Albert Sans"/>
                <a:ea typeface="Albert Sans"/>
                <a:cs typeface="Albert Sans"/>
                <a:sym typeface="Albert Sans"/>
              </a:defRPr>
            </a:lvl4pPr>
            <a:lvl5pPr marL="0" lvl="4" indent="0" algn="r">
              <a:spcBef>
                <a:spcPts val="0"/>
              </a:spcBef>
              <a:buNone/>
              <a:defRPr sz="1100" b="1" i="0">
                <a:solidFill>
                  <a:schemeClr val="lt1"/>
                </a:solidFill>
                <a:latin typeface="Albert Sans"/>
                <a:ea typeface="Albert Sans"/>
                <a:cs typeface="Albert Sans"/>
                <a:sym typeface="Albert Sans"/>
              </a:defRPr>
            </a:lvl5pPr>
            <a:lvl6pPr marL="0" lvl="5" indent="0" algn="r">
              <a:spcBef>
                <a:spcPts val="0"/>
              </a:spcBef>
              <a:buNone/>
              <a:defRPr sz="1100" b="1" i="0">
                <a:solidFill>
                  <a:schemeClr val="lt1"/>
                </a:solidFill>
                <a:latin typeface="Albert Sans"/>
                <a:ea typeface="Albert Sans"/>
                <a:cs typeface="Albert Sans"/>
                <a:sym typeface="Albert Sans"/>
              </a:defRPr>
            </a:lvl6pPr>
            <a:lvl7pPr marL="0" lvl="6" indent="0" algn="r">
              <a:spcBef>
                <a:spcPts val="0"/>
              </a:spcBef>
              <a:buNone/>
              <a:defRPr sz="1100" b="1" i="0">
                <a:solidFill>
                  <a:schemeClr val="lt1"/>
                </a:solidFill>
                <a:latin typeface="Albert Sans"/>
                <a:ea typeface="Albert Sans"/>
                <a:cs typeface="Albert Sans"/>
                <a:sym typeface="Albert Sans"/>
              </a:defRPr>
            </a:lvl7pPr>
            <a:lvl8pPr marL="0" lvl="7" indent="0" algn="r">
              <a:spcBef>
                <a:spcPts val="0"/>
              </a:spcBef>
              <a:buNone/>
              <a:defRPr sz="1100" b="1" i="0">
                <a:solidFill>
                  <a:schemeClr val="lt1"/>
                </a:solidFill>
                <a:latin typeface="Albert Sans"/>
                <a:ea typeface="Albert Sans"/>
                <a:cs typeface="Albert Sans"/>
                <a:sym typeface="Albert Sans"/>
              </a:defRPr>
            </a:lvl8pPr>
            <a:lvl9pPr marL="0" lvl="8" indent="0" algn="r">
              <a:spcBef>
                <a:spcPts val="0"/>
              </a:spcBef>
              <a:buNone/>
              <a:defRPr sz="1100" b="1" i="0">
                <a:solidFill>
                  <a:schemeClr val="lt1"/>
                </a:solidFill>
                <a:latin typeface="Albert Sans"/>
                <a:ea typeface="Albert Sans"/>
                <a:cs typeface="Albert Sans"/>
                <a:sym typeface="Albert Sans"/>
              </a:defRPr>
            </a:lvl9pPr>
          </a:lstStyle>
          <a:p>
            <a:pPr marL="0" lvl="0" indent="0" algn="r" rtl="0">
              <a:spcBef>
                <a:spcPts val="0"/>
              </a:spcBef>
              <a:spcAft>
                <a:spcPts val="0"/>
              </a:spcAft>
              <a:buNone/>
            </a:pPr>
            <a:fld id="{00000000-1234-1234-1234-123412341234}" type="slidenum">
              <a:rPr lang="de-DE"/>
              <a:t>‹#›</a:t>
            </a:fld>
            <a:endParaRPr/>
          </a:p>
        </p:txBody>
      </p:sp>
      <p:pic>
        <p:nvPicPr>
          <p:cNvPr id="70" name="Google Shape;70;p22"/>
          <p:cNvPicPr preferRelativeResize="0"/>
          <p:nvPr/>
        </p:nvPicPr>
        <p:blipFill rotWithShape="1">
          <a:blip r:embed="rId3">
            <a:alphaModFix/>
          </a:blip>
          <a:srcRect/>
          <a:stretch/>
        </p:blipFill>
        <p:spPr>
          <a:xfrm>
            <a:off x="625825" y="6144225"/>
            <a:ext cx="1366153" cy="60311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bschnittstitelfolie 02">
  <p:cSld name="Abschnittstitelfolie 02">
    <p:spTree>
      <p:nvGrpSpPr>
        <p:cNvPr id="1" name="Shape 71"/>
        <p:cNvGrpSpPr/>
        <p:nvPr/>
      </p:nvGrpSpPr>
      <p:grpSpPr>
        <a:xfrm>
          <a:off x="0" y="0"/>
          <a:ext cx="0" cy="0"/>
          <a:chOff x="0" y="0"/>
          <a:chExt cx="0" cy="0"/>
        </a:xfrm>
      </p:grpSpPr>
      <p:sp>
        <p:nvSpPr>
          <p:cNvPr id="72" name="Google Shape;72;p23"/>
          <p:cNvSpPr txBox="1">
            <a:spLocks noGrp="1"/>
          </p:cNvSpPr>
          <p:nvPr>
            <p:ph type="title"/>
          </p:nvPr>
        </p:nvSpPr>
        <p:spPr>
          <a:xfrm>
            <a:off x="695326" y="2846603"/>
            <a:ext cx="8202612" cy="28527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4400"/>
              <a:buFont typeface="Albert Sans"/>
              <a:buNone/>
              <a:defRPr sz="4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3"/>
          <p:cNvSpPr txBox="1">
            <a:spLocks noGrp="1"/>
          </p:cNvSpPr>
          <p:nvPr>
            <p:ph type="body" idx="1"/>
          </p:nvPr>
        </p:nvSpPr>
        <p:spPr>
          <a:xfrm>
            <a:off x="625151" y="331894"/>
            <a:ext cx="2608263" cy="158421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8480"/>
              <a:buNone/>
              <a:defRPr sz="13200" b="1" i="0">
                <a:solidFill>
                  <a:schemeClr val="accent4"/>
                </a:solidFill>
                <a:latin typeface="Albert Sans SemiBold"/>
                <a:ea typeface="Albert Sans SemiBold"/>
                <a:cs typeface="Albert Sans SemiBold"/>
                <a:sym typeface="Albert Sans SemiBold"/>
              </a:defRPr>
            </a:lvl1pPr>
            <a:lvl2pPr marL="914400" lvl="1" indent="-228600" algn="l">
              <a:lnSpc>
                <a:spcPct val="100000"/>
              </a:lnSpc>
              <a:spcBef>
                <a:spcPts val="1200"/>
              </a:spcBef>
              <a:spcAft>
                <a:spcPts val="0"/>
              </a:spcAft>
              <a:buSzPts val="2450"/>
              <a:buNone/>
              <a:defRPr/>
            </a:lvl2pPr>
            <a:lvl3pPr marL="1371600" lvl="2" indent="-228600" algn="l">
              <a:lnSpc>
                <a:spcPct val="100000"/>
              </a:lnSpc>
              <a:spcBef>
                <a:spcPts val="1200"/>
              </a:spcBef>
              <a:spcAft>
                <a:spcPts val="0"/>
              </a:spcAft>
              <a:buSzPts val="2450"/>
              <a:buNone/>
              <a:defRPr/>
            </a:lvl3pPr>
            <a:lvl4pPr marL="1828800" lvl="3" indent="-228600" algn="l">
              <a:lnSpc>
                <a:spcPct val="100000"/>
              </a:lnSpc>
              <a:spcBef>
                <a:spcPts val="1200"/>
              </a:spcBef>
              <a:spcAft>
                <a:spcPts val="0"/>
              </a:spcAft>
              <a:buSzPts val="2450"/>
              <a:buNone/>
              <a:defRPr/>
            </a:lvl4pPr>
            <a:lvl5pPr marL="2286000" lvl="4" indent="-228600" algn="l">
              <a:lnSpc>
                <a:spcPct val="100000"/>
              </a:lnSpc>
              <a:spcBef>
                <a:spcPts val="1200"/>
              </a:spcBef>
              <a:spcAft>
                <a:spcPts val="0"/>
              </a:spcAft>
              <a:buSzPts val="245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3"/>
          <p:cNvSpPr txBox="1">
            <a:spLocks noGrp="1"/>
          </p:cNvSpPr>
          <p:nvPr>
            <p:ph type="dt" idx="10"/>
          </p:nvPr>
        </p:nvSpPr>
        <p:spPr>
          <a:xfrm>
            <a:off x="7676227" y="6323366"/>
            <a:ext cx="1221711"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ftr" idx="11"/>
          </p:nvPr>
        </p:nvSpPr>
        <p:spPr>
          <a:xfrm>
            <a:off x="2499360" y="6323366"/>
            <a:ext cx="5169436"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sldNum" idx="12"/>
          </p:nvPr>
        </p:nvSpPr>
        <p:spPr>
          <a:xfrm>
            <a:off x="8897938" y="6323366"/>
            <a:ext cx="2743200" cy="244830"/>
          </a:xfrm>
          <a:prstGeom prst="rect">
            <a:avLst/>
          </a:prstGeom>
          <a:noFill/>
          <a:ln>
            <a:noFill/>
          </a:ln>
        </p:spPr>
        <p:txBody>
          <a:bodyPr spcFirstLastPara="1" wrap="square" lIns="0" tIns="0" rIns="0" bIns="0" anchor="ctr" anchorCtr="0">
            <a:noAutofit/>
          </a:bodyPr>
          <a:lstStyle>
            <a:lvl1pPr marL="0" lvl="0" indent="0" algn="r">
              <a:spcBef>
                <a:spcPts val="0"/>
              </a:spcBef>
              <a:buNone/>
              <a:defRPr sz="1100" b="1" i="0">
                <a:solidFill>
                  <a:schemeClr val="lt2"/>
                </a:solidFill>
                <a:latin typeface="Albert Sans"/>
                <a:ea typeface="Albert Sans"/>
                <a:cs typeface="Albert Sans"/>
                <a:sym typeface="Albert Sans"/>
              </a:defRPr>
            </a:lvl1pPr>
            <a:lvl2pPr marL="0" lvl="1" indent="0" algn="r">
              <a:spcBef>
                <a:spcPts val="0"/>
              </a:spcBef>
              <a:buNone/>
              <a:defRPr sz="1100" b="1" i="0">
                <a:solidFill>
                  <a:schemeClr val="lt2"/>
                </a:solidFill>
                <a:latin typeface="Albert Sans"/>
                <a:ea typeface="Albert Sans"/>
                <a:cs typeface="Albert Sans"/>
                <a:sym typeface="Albert Sans"/>
              </a:defRPr>
            </a:lvl2pPr>
            <a:lvl3pPr marL="0" lvl="2" indent="0" algn="r">
              <a:spcBef>
                <a:spcPts val="0"/>
              </a:spcBef>
              <a:buNone/>
              <a:defRPr sz="1100" b="1" i="0">
                <a:solidFill>
                  <a:schemeClr val="lt2"/>
                </a:solidFill>
                <a:latin typeface="Albert Sans"/>
                <a:ea typeface="Albert Sans"/>
                <a:cs typeface="Albert Sans"/>
                <a:sym typeface="Albert Sans"/>
              </a:defRPr>
            </a:lvl3pPr>
            <a:lvl4pPr marL="0" lvl="3" indent="0" algn="r">
              <a:spcBef>
                <a:spcPts val="0"/>
              </a:spcBef>
              <a:buNone/>
              <a:defRPr sz="1100" b="1" i="0">
                <a:solidFill>
                  <a:schemeClr val="lt2"/>
                </a:solidFill>
                <a:latin typeface="Albert Sans"/>
                <a:ea typeface="Albert Sans"/>
                <a:cs typeface="Albert Sans"/>
                <a:sym typeface="Albert Sans"/>
              </a:defRPr>
            </a:lvl4pPr>
            <a:lvl5pPr marL="0" lvl="4" indent="0" algn="r">
              <a:spcBef>
                <a:spcPts val="0"/>
              </a:spcBef>
              <a:buNone/>
              <a:defRPr sz="1100" b="1" i="0">
                <a:solidFill>
                  <a:schemeClr val="lt2"/>
                </a:solidFill>
                <a:latin typeface="Albert Sans"/>
                <a:ea typeface="Albert Sans"/>
                <a:cs typeface="Albert Sans"/>
                <a:sym typeface="Albert Sans"/>
              </a:defRPr>
            </a:lvl5pPr>
            <a:lvl6pPr marL="0" lvl="5" indent="0" algn="r">
              <a:spcBef>
                <a:spcPts val="0"/>
              </a:spcBef>
              <a:buNone/>
              <a:defRPr sz="1100" b="1" i="0">
                <a:solidFill>
                  <a:schemeClr val="lt2"/>
                </a:solidFill>
                <a:latin typeface="Albert Sans"/>
                <a:ea typeface="Albert Sans"/>
                <a:cs typeface="Albert Sans"/>
                <a:sym typeface="Albert Sans"/>
              </a:defRPr>
            </a:lvl6pPr>
            <a:lvl7pPr marL="0" lvl="6" indent="0" algn="r">
              <a:spcBef>
                <a:spcPts val="0"/>
              </a:spcBef>
              <a:buNone/>
              <a:defRPr sz="1100" b="1" i="0">
                <a:solidFill>
                  <a:schemeClr val="lt2"/>
                </a:solidFill>
                <a:latin typeface="Albert Sans"/>
                <a:ea typeface="Albert Sans"/>
                <a:cs typeface="Albert Sans"/>
                <a:sym typeface="Albert Sans"/>
              </a:defRPr>
            </a:lvl7pPr>
            <a:lvl8pPr marL="0" lvl="7" indent="0" algn="r">
              <a:spcBef>
                <a:spcPts val="0"/>
              </a:spcBef>
              <a:buNone/>
              <a:defRPr sz="1100" b="1" i="0">
                <a:solidFill>
                  <a:schemeClr val="lt2"/>
                </a:solidFill>
                <a:latin typeface="Albert Sans"/>
                <a:ea typeface="Albert Sans"/>
                <a:cs typeface="Albert Sans"/>
                <a:sym typeface="Albert Sans"/>
              </a:defRPr>
            </a:lvl8pPr>
            <a:lvl9pPr marL="0" lvl="8" indent="0" algn="r">
              <a:spcBef>
                <a:spcPts val="0"/>
              </a:spcBef>
              <a:buNone/>
              <a:defRPr sz="1100" b="1" i="0">
                <a:solidFill>
                  <a:schemeClr val="lt2"/>
                </a:solidFill>
                <a:latin typeface="Albert Sans"/>
                <a:ea typeface="Albert Sans"/>
                <a:cs typeface="Albert Sans"/>
                <a:sym typeface="Albert Sans"/>
              </a:defRPr>
            </a:lvl9pPr>
          </a:lstStyle>
          <a:p>
            <a:pPr marL="0" lvl="0" indent="0" algn="r" rtl="0">
              <a:spcBef>
                <a:spcPts val="0"/>
              </a:spcBef>
              <a:spcAft>
                <a:spcPts val="0"/>
              </a:spcAft>
              <a:buNone/>
            </a:pPr>
            <a:fld id="{00000000-1234-1234-1234-123412341234}" type="slidenum">
              <a:rPr lang="de-DE"/>
              <a:t>‹#›</a:t>
            </a:fld>
            <a:endParaRPr/>
          </a:p>
        </p:txBody>
      </p:sp>
      <p:sp>
        <p:nvSpPr>
          <p:cNvPr id="77" name="Google Shape;77;p23"/>
          <p:cNvSpPr/>
          <p:nvPr/>
        </p:nvSpPr>
        <p:spPr>
          <a:xfrm>
            <a:off x="9571216" y="-1026339"/>
            <a:ext cx="4300683" cy="4300683"/>
          </a:xfrm>
          <a:prstGeom prst="ellipse">
            <a:avLst/>
          </a:prstGeom>
          <a:noFill/>
          <a:ln w="444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lbert Sans"/>
              <a:ea typeface="Albert Sans"/>
              <a:cs typeface="Albert Sans"/>
              <a:sym typeface="Albert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bschnittstitelfolie 01.1">
  <p:cSld name="Abschnittstitelfolie 01.1">
    <p:bg>
      <p:bgPr>
        <a:solidFill>
          <a:schemeClr val="accent1"/>
        </a:solidFill>
        <a:effectLst/>
      </p:bgPr>
    </p:bg>
    <p:spTree>
      <p:nvGrpSpPr>
        <p:cNvPr id="1" name="Shape 78"/>
        <p:cNvGrpSpPr/>
        <p:nvPr/>
      </p:nvGrpSpPr>
      <p:grpSpPr>
        <a:xfrm>
          <a:off x="0" y="0"/>
          <a:ext cx="0" cy="0"/>
          <a:chOff x="0" y="0"/>
          <a:chExt cx="0" cy="0"/>
        </a:xfrm>
      </p:grpSpPr>
      <p:pic>
        <p:nvPicPr>
          <p:cNvPr id="79" name="Google Shape;79;p2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0" name="Google Shape;80;p24"/>
          <p:cNvSpPr txBox="1">
            <a:spLocks noGrp="1"/>
          </p:cNvSpPr>
          <p:nvPr>
            <p:ph type="title"/>
          </p:nvPr>
        </p:nvSpPr>
        <p:spPr>
          <a:xfrm>
            <a:off x="695325" y="2846603"/>
            <a:ext cx="5210175" cy="28527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400"/>
              <a:buFont typeface="Albert San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4"/>
          <p:cNvSpPr txBox="1">
            <a:spLocks noGrp="1"/>
          </p:cNvSpPr>
          <p:nvPr>
            <p:ph type="body" idx="1"/>
          </p:nvPr>
        </p:nvSpPr>
        <p:spPr>
          <a:xfrm>
            <a:off x="625151" y="331894"/>
            <a:ext cx="2608263" cy="158421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8480"/>
              <a:buNone/>
              <a:defRPr sz="13200" b="1" i="0">
                <a:solidFill>
                  <a:schemeClr val="lt1"/>
                </a:solidFill>
                <a:latin typeface="Albert Sans SemiBold"/>
                <a:ea typeface="Albert Sans SemiBold"/>
                <a:cs typeface="Albert Sans SemiBold"/>
                <a:sym typeface="Albert Sans SemiBold"/>
              </a:defRPr>
            </a:lvl1pPr>
            <a:lvl2pPr marL="914400" lvl="1" indent="-228600" algn="l">
              <a:lnSpc>
                <a:spcPct val="100000"/>
              </a:lnSpc>
              <a:spcBef>
                <a:spcPts val="1200"/>
              </a:spcBef>
              <a:spcAft>
                <a:spcPts val="0"/>
              </a:spcAft>
              <a:buSzPts val="2450"/>
              <a:buNone/>
              <a:defRPr/>
            </a:lvl2pPr>
            <a:lvl3pPr marL="1371600" lvl="2" indent="-228600" algn="l">
              <a:lnSpc>
                <a:spcPct val="100000"/>
              </a:lnSpc>
              <a:spcBef>
                <a:spcPts val="1200"/>
              </a:spcBef>
              <a:spcAft>
                <a:spcPts val="0"/>
              </a:spcAft>
              <a:buSzPts val="2450"/>
              <a:buNone/>
              <a:defRPr/>
            </a:lvl3pPr>
            <a:lvl4pPr marL="1828800" lvl="3" indent="-228600" algn="l">
              <a:lnSpc>
                <a:spcPct val="100000"/>
              </a:lnSpc>
              <a:spcBef>
                <a:spcPts val="1200"/>
              </a:spcBef>
              <a:spcAft>
                <a:spcPts val="0"/>
              </a:spcAft>
              <a:buSzPts val="2450"/>
              <a:buNone/>
              <a:defRPr/>
            </a:lvl4pPr>
            <a:lvl5pPr marL="2286000" lvl="4" indent="-228600" algn="l">
              <a:lnSpc>
                <a:spcPct val="100000"/>
              </a:lnSpc>
              <a:spcBef>
                <a:spcPts val="1200"/>
              </a:spcBef>
              <a:spcAft>
                <a:spcPts val="0"/>
              </a:spcAft>
              <a:buSzPts val="245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4"/>
          <p:cNvSpPr txBox="1">
            <a:spLocks noGrp="1"/>
          </p:cNvSpPr>
          <p:nvPr>
            <p:ph type="dt" idx="10"/>
          </p:nvPr>
        </p:nvSpPr>
        <p:spPr>
          <a:xfrm>
            <a:off x="7676227" y="6323366"/>
            <a:ext cx="1221711"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ftr" idx="11"/>
          </p:nvPr>
        </p:nvSpPr>
        <p:spPr>
          <a:xfrm>
            <a:off x="2499360" y="6323366"/>
            <a:ext cx="5169436" cy="24483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sldNum" idx="12"/>
          </p:nvPr>
        </p:nvSpPr>
        <p:spPr>
          <a:xfrm>
            <a:off x="8897938" y="6323366"/>
            <a:ext cx="2743200" cy="244830"/>
          </a:xfrm>
          <a:prstGeom prst="rect">
            <a:avLst/>
          </a:prstGeom>
          <a:noFill/>
          <a:ln>
            <a:noFill/>
          </a:ln>
        </p:spPr>
        <p:txBody>
          <a:bodyPr spcFirstLastPara="1" wrap="square" lIns="0" tIns="0" rIns="0" bIns="0" anchor="ctr" anchorCtr="0">
            <a:noAutofit/>
          </a:bodyPr>
          <a:lstStyle>
            <a:lvl1pPr marL="0" lvl="0" indent="0" algn="r">
              <a:spcBef>
                <a:spcPts val="0"/>
              </a:spcBef>
              <a:buNone/>
              <a:defRPr sz="1100" b="1" i="0">
                <a:solidFill>
                  <a:schemeClr val="lt1"/>
                </a:solidFill>
                <a:latin typeface="Albert Sans"/>
                <a:ea typeface="Albert Sans"/>
                <a:cs typeface="Albert Sans"/>
                <a:sym typeface="Albert Sans"/>
              </a:defRPr>
            </a:lvl1pPr>
            <a:lvl2pPr marL="0" lvl="1" indent="0" algn="r">
              <a:spcBef>
                <a:spcPts val="0"/>
              </a:spcBef>
              <a:buNone/>
              <a:defRPr sz="1100" b="1" i="0">
                <a:solidFill>
                  <a:schemeClr val="lt1"/>
                </a:solidFill>
                <a:latin typeface="Albert Sans"/>
                <a:ea typeface="Albert Sans"/>
                <a:cs typeface="Albert Sans"/>
                <a:sym typeface="Albert Sans"/>
              </a:defRPr>
            </a:lvl2pPr>
            <a:lvl3pPr marL="0" lvl="2" indent="0" algn="r">
              <a:spcBef>
                <a:spcPts val="0"/>
              </a:spcBef>
              <a:buNone/>
              <a:defRPr sz="1100" b="1" i="0">
                <a:solidFill>
                  <a:schemeClr val="lt1"/>
                </a:solidFill>
                <a:latin typeface="Albert Sans"/>
                <a:ea typeface="Albert Sans"/>
                <a:cs typeface="Albert Sans"/>
                <a:sym typeface="Albert Sans"/>
              </a:defRPr>
            </a:lvl3pPr>
            <a:lvl4pPr marL="0" lvl="3" indent="0" algn="r">
              <a:spcBef>
                <a:spcPts val="0"/>
              </a:spcBef>
              <a:buNone/>
              <a:defRPr sz="1100" b="1" i="0">
                <a:solidFill>
                  <a:schemeClr val="lt1"/>
                </a:solidFill>
                <a:latin typeface="Albert Sans"/>
                <a:ea typeface="Albert Sans"/>
                <a:cs typeface="Albert Sans"/>
                <a:sym typeface="Albert Sans"/>
              </a:defRPr>
            </a:lvl4pPr>
            <a:lvl5pPr marL="0" lvl="4" indent="0" algn="r">
              <a:spcBef>
                <a:spcPts val="0"/>
              </a:spcBef>
              <a:buNone/>
              <a:defRPr sz="1100" b="1" i="0">
                <a:solidFill>
                  <a:schemeClr val="lt1"/>
                </a:solidFill>
                <a:latin typeface="Albert Sans"/>
                <a:ea typeface="Albert Sans"/>
                <a:cs typeface="Albert Sans"/>
                <a:sym typeface="Albert Sans"/>
              </a:defRPr>
            </a:lvl5pPr>
            <a:lvl6pPr marL="0" lvl="5" indent="0" algn="r">
              <a:spcBef>
                <a:spcPts val="0"/>
              </a:spcBef>
              <a:buNone/>
              <a:defRPr sz="1100" b="1" i="0">
                <a:solidFill>
                  <a:schemeClr val="lt1"/>
                </a:solidFill>
                <a:latin typeface="Albert Sans"/>
                <a:ea typeface="Albert Sans"/>
                <a:cs typeface="Albert Sans"/>
                <a:sym typeface="Albert Sans"/>
              </a:defRPr>
            </a:lvl6pPr>
            <a:lvl7pPr marL="0" lvl="6" indent="0" algn="r">
              <a:spcBef>
                <a:spcPts val="0"/>
              </a:spcBef>
              <a:buNone/>
              <a:defRPr sz="1100" b="1" i="0">
                <a:solidFill>
                  <a:schemeClr val="lt1"/>
                </a:solidFill>
                <a:latin typeface="Albert Sans"/>
                <a:ea typeface="Albert Sans"/>
                <a:cs typeface="Albert Sans"/>
                <a:sym typeface="Albert Sans"/>
              </a:defRPr>
            </a:lvl7pPr>
            <a:lvl8pPr marL="0" lvl="7" indent="0" algn="r">
              <a:spcBef>
                <a:spcPts val="0"/>
              </a:spcBef>
              <a:buNone/>
              <a:defRPr sz="1100" b="1" i="0">
                <a:solidFill>
                  <a:schemeClr val="lt1"/>
                </a:solidFill>
                <a:latin typeface="Albert Sans"/>
                <a:ea typeface="Albert Sans"/>
                <a:cs typeface="Albert Sans"/>
                <a:sym typeface="Albert Sans"/>
              </a:defRPr>
            </a:lvl8pPr>
            <a:lvl9pPr marL="0" lvl="8" indent="0" algn="r">
              <a:spcBef>
                <a:spcPts val="0"/>
              </a:spcBef>
              <a:buNone/>
              <a:defRPr sz="1100" b="1" i="0">
                <a:solidFill>
                  <a:schemeClr val="lt1"/>
                </a:solidFill>
                <a:latin typeface="Albert Sans"/>
                <a:ea typeface="Albert Sans"/>
                <a:cs typeface="Albert Sans"/>
                <a:sym typeface="Albert Sans"/>
              </a:defRPr>
            </a:lvl9pPr>
          </a:lstStyle>
          <a:p>
            <a:pPr marL="0" lvl="0" indent="0" algn="r" rtl="0">
              <a:spcBef>
                <a:spcPts val="0"/>
              </a:spcBef>
              <a:spcAft>
                <a:spcPts val="0"/>
              </a:spcAft>
              <a:buNone/>
            </a:pPr>
            <a:fld id="{00000000-1234-1234-1234-123412341234}" type="slidenum">
              <a:rPr lang="de-DE"/>
              <a:t>‹#›</a:t>
            </a:fld>
            <a:endParaRPr/>
          </a:p>
        </p:txBody>
      </p:sp>
      <p:sp>
        <p:nvSpPr>
          <p:cNvPr id="85" name="Google Shape;85;p24"/>
          <p:cNvSpPr>
            <a:spLocks noGrp="1"/>
          </p:cNvSpPr>
          <p:nvPr>
            <p:ph type="pic" idx="2"/>
          </p:nvPr>
        </p:nvSpPr>
        <p:spPr>
          <a:xfrm>
            <a:off x="6593212" y="968591"/>
            <a:ext cx="4730751" cy="4730749"/>
          </a:xfrm>
          <a:prstGeom prst="ellipse">
            <a:avLst/>
          </a:prstGeom>
          <a:solidFill>
            <a:schemeClr val="lt1"/>
          </a:solidFill>
          <a:ln>
            <a:noFill/>
          </a:ln>
        </p:spPr>
      </p:sp>
      <p:sp>
        <p:nvSpPr>
          <p:cNvPr id="86" name="Google Shape;86;p24"/>
          <p:cNvSpPr txBox="1">
            <a:spLocks noGrp="1"/>
          </p:cNvSpPr>
          <p:nvPr>
            <p:ph type="body" idx="3"/>
          </p:nvPr>
        </p:nvSpPr>
        <p:spPr>
          <a:xfrm>
            <a:off x="7297738" y="6092825"/>
            <a:ext cx="4343400" cy="215909"/>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0"/>
              </a:spcBef>
              <a:spcAft>
                <a:spcPts val="0"/>
              </a:spcAft>
              <a:buSzPts val="1120"/>
              <a:buNone/>
              <a:defRPr sz="800">
                <a:solidFill>
                  <a:schemeClr val="lt1"/>
                </a:solidFill>
              </a:defRPr>
            </a:lvl1pPr>
            <a:lvl2pPr marL="914400" lvl="1" indent="-388619" algn="l">
              <a:lnSpc>
                <a:spcPct val="100000"/>
              </a:lnSpc>
              <a:spcBef>
                <a:spcPts val="1200"/>
              </a:spcBef>
              <a:spcAft>
                <a:spcPts val="0"/>
              </a:spcAft>
              <a:buSzPts val="2520"/>
              <a:buChar char="•"/>
              <a:defRPr/>
            </a:lvl2pPr>
            <a:lvl3pPr marL="1371600" lvl="2" indent="-388619" algn="l">
              <a:lnSpc>
                <a:spcPct val="100000"/>
              </a:lnSpc>
              <a:spcBef>
                <a:spcPts val="1200"/>
              </a:spcBef>
              <a:spcAft>
                <a:spcPts val="0"/>
              </a:spcAft>
              <a:buSzPts val="2520"/>
              <a:buChar char="•"/>
              <a:defRPr/>
            </a:lvl3pPr>
            <a:lvl4pPr marL="1828800" lvl="3" indent="-388619" algn="l">
              <a:lnSpc>
                <a:spcPct val="100000"/>
              </a:lnSpc>
              <a:spcBef>
                <a:spcPts val="1200"/>
              </a:spcBef>
              <a:spcAft>
                <a:spcPts val="0"/>
              </a:spcAft>
              <a:buSzPts val="2520"/>
              <a:buChar char="•"/>
              <a:defRPr/>
            </a:lvl4pPr>
            <a:lvl5pPr marL="2286000" lvl="4" indent="-384175" algn="l">
              <a:lnSpc>
                <a:spcPct val="100000"/>
              </a:lnSpc>
              <a:spcBef>
                <a:spcPts val="1200"/>
              </a:spcBef>
              <a:spcAft>
                <a:spcPts val="0"/>
              </a:spcAft>
              <a:buSzPts val="245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7" name="Google Shape;87;p24"/>
          <p:cNvPicPr preferRelativeResize="0"/>
          <p:nvPr/>
        </p:nvPicPr>
        <p:blipFill rotWithShape="1">
          <a:blip r:embed="rId3">
            <a:alphaModFix/>
          </a:blip>
          <a:srcRect/>
          <a:stretch/>
        </p:blipFill>
        <p:spPr>
          <a:xfrm>
            <a:off x="625825" y="6144225"/>
            <a:ext cx="1366153" cy="60311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86305" y="491060"/>
            <a:ext cx="10954833" cy="121563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1"/>
              </a:buClr>
              <a:buSzPts val="3200"/>
              <a:buFont typeface="Albert Sans"/>
              <a:buNone/>
              <a:defRPr sz="3200" b="1" i="0" u="none" strike="noStrike" cap="none">
                <a:solidFill>
                  <a:schemeClr val="accent1"/>
                </a:solidFill>
                <a:latin typeface="Albert Sans"/>
                <a:ea typeface="Albert Sans"/>
                <a:cs typeface="Albert Sans"/>
                <a:sym typeface="Albert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687600" y="1922400"/>
            <a:ext cx="10953538" cy="4170624"/>
          </a:xfrm>
          <a:prstGeom prst="rect">
            <a:avLst/>
          </a:prstGeom>
          <a:noFill/>
          <a:ln>
            <a:noFill/>
          </a:ln>
        </p:spPr>
        <p:txBody>
          <a:bodyPr spcFirstLastPara="1" wrap="square" lIns="0" tIns="0" rIns="0" bIns="0" anchor="t" anchorCtr="0">
            <a:normAutofit/>
          </a:bodyPr>
          <a:lstStyle>
            <a:lvl1pPr marL="457200" marR="0" lvl="0" indent="-384175" algn="l" rtl="0">
              <a:lnSpc>
                <a:spcPct val="100000"/>
              </a:lnSpc>
              <a:spcBef>
                <a:spcPts val="0"/>
              </a:spcBef>
              <a:spcAft>
                <a:spcPts val="0"/>
              </a:spcAft>
              <a:buClr>
                <a:schemeClr val="accent1"/>
              </a:buClr>
              <a:buSzPts val="2450"/>
              <a:buFont typeface="Arial"/>
              <a:buChar char="•"/>
              <a:defRPr sz="1750" b="0" i="0" u="none" strike="noStrike" cap="none">
                <a:solidFill>
                  <a:schemeClr val="dk1"/>
                </a:solidFill>
                <a:latin typeface="Albert Sans"/>
                <a:ea typeface="Albert Sans"/>
                <a:cs typeface="Albert Sans"/>
                <a:sym typeface="Albert Sans"/>
              </a:defRPr>
            </a:lvl1pPr>
            <a:lvl2pPr marL="914400" marR="0" lvl="1" indent="-384175" algn="l" rtl="0">
              <a:lnSpc>
                <a:spcPct val="100000"/>
              </a:lnSpc>
              <a:spcBef>
                <a:spcPts val="1200"/>
              </a:spcBef>
              <a:spcAft>
                <a:spcPts val="0"/>
              </a:spcAft>
              <a:buClr>
                <a:schemeClr val="accent1"/>
              </a:buClr>
              <a:buSzPts val="2450"/>
              <a:buFont typeface="Arial"/>
              <a:buChar char="•"/>
              <a:defRPr sz="1750" b="0" i="0" u="none" strike="noStrike" cap="none">
                <a:solidFill>
                  <a:schemeClr val="dk1"/>
                </a:solidFill>
                <a:latin typeface="Albert Sans"/>
                <a:ea typeface="Albert Sans"/>
                <a:cs typeface="Albert Sans"/>
                <a:sym typeface="Albert Sans"/>
              </a:defRPr>
            </a:lvl2pPr>
            <a:lvl3pPr marL="1371600" marR="0" lvl="2" indent="-384175" algn="l" rtl="0">
              <a:lnSpc>
                <a:spcPct val="100000"/>
              </a:lnSpc>
              <a:spcBef>
                <a:spcPts val="1200"/>
              </a:spcBef>
              <a:spcAft>
                <a:spcPts val="0"/>
              </a:spcAft>
              <a:buClr>
                <a:schemeClr val="accent1"/>
              </a:buClr>
              <a:buSzPts val="2450"/>
              <a:buFont typeface="Arial"/>
              <a:buChar char="•"/>
              <a:defRPr sz="1750" b="0" i="0" u="none" strike="noStrike" cap="none">
                <a:solidFill>
                  <a:schemeClr val="dk1"/>
                </a:solidFill>
                <a:latin typeface="Albert Sans"/>
                <a:ea typeface="Albert Sans"/>
                <a:cs typeface="Albert Sans"/>
                <a:sym typeface="Albert Sans"/>
              </a:defRPr>
            </a:lvl3pPr>
            <a:lvl4pPr marL="1828800" marR="0" lvl="3" indent="-384175" algn="l" rtl="0">
              <a:lnSpc>
                <a:spcPct val="100000"/>
              </a:lnSpc>
              <a:spcBef>
                <a:spcPts val="1200"/>
              </a:spcBef>
              <a:spcAft>
                <a:spcPts val="0"/>
              </a:spcAft>
              <a:buClr>
                <a:schemeClr val="accent1"/>
              </a:buClr>
              <a:buSzPts val="2450"/>
              <a:buFont typeface="Arial"/>
              <a:buChar char="•"/>
              <a:defRPr sz="1750" b="0" i="0" u="none" strike="noStrike" cap="none">
                <a:solidFill>
                  <a:schemeClr val="dk1"/>
                </a:solidFill>
                <a:latin typeface="Albert Sans"/>
                <a:ea typeface="Albert Sans"/>
                <a:cs typeface="Albert Sans"/>
                <a:sym typeface="Albert Sans"/>
              </a:defRPr>
            </a:lvl4pPr>
            <a:lvl5pPr marL="2286000" marR="0" lvl="4" indent="-384175" algn="l" rtl="0">
              <a:lnSpc>
                <a:spcPct val="100000"/>
              </a:lnSpc>
              <a:spcBef>
                <a:spcPts val="1200"/>
              </a:spcBef>
              <a:spcAft>
                <a:spcPts val="0"/>
              </a:spcAft>
              <a:buClr>
                <a:schemeClr val="accent1"/>
              </a:buClr>
              <a:buSzPts val="2450"/>
              <a:buFont typeface="Arial"/>
              <a:buChar char="•"/>
              <a:defRPr sz="1750" b="0" i="0" u="none" strike="noStrike" cap="none">
                <a:solidFill>
                  <a:schemeClr val="dk1"/>
                </a:solidFill>
                <a:latin typeface="Albert Sans"/>
                <a:ea typeface="Albert Sans"/>
                <a:cs typeface="Albert Sans"/>
                <a:sym typeface="Albert Sans"/>
              </a:defRPr>
            </a:lvl5pPr>
            <a:lvl6pPr marL="2743200" marR="0" lvl="5"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lbert Sans"/>
                <a:ea typeface="Albert Sans"/>
                <a:cs typeface="Albert Sans"/>
                <a:sym typeface="Albert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lbert Sans"/>
                <a:ea typeface="Albert Sans"/>
                <a:cs typeface="Albert Sans"/>
                <a:sym typeface="Albert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lbert Sans"/>
                <a:ea typeface="Albert Sans"/>
                <a:cs typeface="Albert Sans"/>
                <a:sym typeface="Albert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lbert Sans"/>
                <a:ea typeface="Albert Sans"/>
                <a:cs typeface="Albert Sans"/>
                <a:sym typeface="Albert Sans"/>
              </a:defRPr>
            </a:lvl9pPr>
          </a:lstStyle>
          <a:p>
            <a:endParaRPr/>
          </a:p>
        </p:txBody>
      </p:sp>
      <p:sp>
        <p:nvSpPr>
          <p:cNvPr id="12" name="Google Shape;12;p15"/>
          <p:cNvSpPr txBox="1">
            <a:spLocks noGrp="1"/>
          </p:cNvSpPr>
          <p:nvPr>
            <p:ph type="dt" idx="10"/>
          </p:nvPr>
        </p:nvSpPr>
        <p:spPr>
          <a:xfrm>
            <a:off x="7676227" y="6323366"/>
            <a:ext cx="1221711" cy="24483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u="none" strike="noStrike" cap="none">
                <a:solidFill>
                  <a:schemeClr val="lt2"/>
                </a:solidFill>
                <a:latin typeface="Albert Sans"/>
                <a:ea typeface="Albert Sans"/>
                <a:cs typeface="Albert Sans"/>
                <a:sym typeface="Albert Sans"/>
              </a:defRPr>
            </a:lvl1pPr>
            <a:lvl2pPr marR="0" lvl="1" algn="l" rtl="0">
              <a:spcBef>
                <a:spcPts val="0"/>
              </a:spcBef>
              <a:spcAft>
                <a:spcPts val="0"/>
              </a:spcAft>
              <a:buSzPts val="1400"/>
              <a:buNone/>
              <a:defRPr sz="1800" b="0" i="0" u="none" strike="noStrike" cap="none">
                <a:solidFill>
                  <a:schemeClr val="dk1"/>
                </a:solidFill>
                <a:latin typeface="Albert Sans"/>
                <a:ea typeface="Albert Sans"/>
                <a:cs typeface="Albert Sans"/>
                <a:sym typeface="Albert Sans"/>
              </a:defRPr>
            </a:lvl2pPr>
            <a:lvl3pPr marR="0" lvl="2" algn="l" rtl="0">
              <a:spcBef>
                <a:spcPts val="0"/>
              </a:spcBef>
              <a:spcAft>
                <a:spcPts val="0"/>
              </a:spcAft>
              <a:buSzPts val="1400"/>
              <a:buNone/>
              <a:defRPr sz="1800" b="0" i="0" u="none" strike="noStrike" cap="none">
                <a:solidFill>
                  <a:schemeClr val="dk1"/>
                </a:solidFill>
                <a:latin typeface="Albert Sans"/>
                <a:ea typeface="Albert Sans"/>
                <a:cs typeface="Albert Sans"/>
                <a:sym typeface="Albert Sans"/>
              </a:defRPr>
            </a:lvl3pPr>
            <a:lvl4pPr marR="0" lvl="3" algn="l" rtl="0">
              <a:spcBef>
                <a:spcPts val="0"/>
              </a:spcBef>
              <a:spcAft>
                <a:spcPts val="0"/>
              </a:spcAft>
              <a:buSzPts val="1400"/>
              <a:buNone/>
              <a:defRPr sz="1800" b="0" i="0" u="none" strike="noStrike" cap="none">
                <a:solidFill>
                  <a:schemeClr val="dk1"/>
                </a:solidFill>
                <a:latin typeface="Albert Sans"/>
                <a:ea typeface="Albert Sans"/>
                <a:cs typeface="Albert Sans"/>
                <a:sym typeface="Albert Sans"/>
              </a:defRPr>
            </a:lvl4pPr>
            <a:lvl5pPr marR="0" lvl="4" algn="l" rtl="0">
              <a:spcBef>
                <a:spcPts val="0"/>
              </a:spcBef>
              <a:spcAft>
                <a:spcPts val="0"/>
              </a:spcAft>
              <a:buSzPts val="1400"/>
              <a:buNone/>
              <a:defRPr sz="1800" b="0" i="0" u="none" strike="noStrike" cap="none">
                <a:solidFill>
                  <a:schemeClr val="dk1"/>
                </a:solidFill>
                <a:latin typeface="Albert Sans"/>
                <a:ea typeface="Albert Sans"/>
                <a:cs typeface="Albert Sans"/>
                <a:sym typeface="Albert Sans"/>
              </a:defRPr>
            </a:lvl5pPr>
            <a:lvl6pPr marR="0" lvl="5" algn="l" rtl="0">
              <a:spcBef>
                <a:spcPts val="0"/>
              </a:spcBef>
              <a:spcAft>
                <a:spcPts val="0"/>
              </a:spcAft>
              <a:buSzPts val="1400"/>
              <a:buNone/>
              <a:defRPr sz="1800" b="0" i="0" u="none" strike="noStrike" cap="none">
                <a:solidFill>
                  <a:schemeClr val="dk1"/>
                </a:solidFill>
                <a:latin typeface="Albert Sans"/>
                <a:ea typeface="Albert Sans"/>
                <a:cs typeface="Albert Sans"/>
                <a:sym typeface="Albert Sans"/>
              </a:defRPr>
            </a:lvl6pPr>
            <a:lvl7pPr marR="0" lvl="6" algn="l" rtl="0">
              <a:spcBef>
                <a:spcPts val="0"/>
              </a:spcBef>
              <a:spcAft>
                <a:spcPts val="0"/>
              </a:spcAft>
              <a:buSzPts val="1400"/>
              <a:buNone/>
              <a:defRPr sz="1800" b="0" i="0" u="none" strike="noStrike" cap="none">
                <a:solidFill>
                  <a:schemeClr val="dk1"/>
                </a:solidFill>
                <a:latin typeface="Albert Sans"/>
                <a:ea typeface="Albert Sans"/>
                <a:cs typeface="Albert Sans"/>
                <a:sym typeface="Albert Sans"/>
              </a:defRPr>
            </a:lvl7pPr>
            <a:lvl8pPr marR="0" lvl="7" algn="l" rtl="0">
              <a:spcBef>
                <a:spcPts val="0"/>
              </a:spcBef>
              <a:spcAft>
                <a:spcPts val="0"/>
              </a:spcAft>
              <a:buSzPts val="1400"/>
              <a:buNone/>
              <a:defRPr sz="1800" b="0" i="0" u="none" strike="noStrike" cap="none">
                <a:solidFill>
                  <a:schemeClr val="dk1"/>
                </a:solidFill>
                <a:latin typeface="Albert Sans"/>
                <a:ea typeface="Albert Sans"/>
                <a:cs typeface="Albert Sans"/>
                <a:sym typeface="Albert Sans"/>
              </a:defRPr>
            </a:lvl8pPr>
            <a:lvl9pPr marR="0" lvl="8" algn="l" rtl="0">
              <a:spcBef>
                <a:spcPts val="0"/>
              </a:spcBef>
              <a:spcAft>
                <a:spcPts val="0"/>
              </a:spcAft>
              <a:buSzPts val="1400"/>
              <a:buNone/>
              <a:defRPr sz="1800" b="0" i="0" u="none" strike="noStrike" cap="none">
                <a:solidFill>
                  <a:schemeClr val="dk1"/>
                </a:solidFill>
                <a:latin typeface="Albert Sans"/>
                <a:ea typeface="Albert Sans"/>
                <a:cs typeface="Albert Sans"/>
                <a:sym typeface="Albert Sans"/>
              </a:defRPr>
            </a:lvl9pPr>
          </a:lstStyle>
          <a:p>
            <a:endParaRPr/>
          </a:p>
        </p:txBody>
      </p:sp>
      <p:sp>
        <p:nvSpPr>
          <p:cNvPr id="13" name="Google Shape;13;p15"/>
          <p:cNvSpPr txBox="1">
            <a:spLocks noGrp="1"/>
          </p:cNvSpPr>
          <p:nvPr>
            <p:ph type="sldNum" idx="12"/>
          </p:nvPr>
        </p:nvSpPr>
        <p:spPr>
          <a:xfrm>
            <a:off x="8897938" y="6323366"/>
            <a:ext cx="2743200" cy="244830"/>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1100" b="1" i="0" u="none" strike="noStrike" cap="none">
                <a:solidFill>
                  <a:schemeClr val="lt2"/>
                </a:solidFill>
                <a:latin typeface="Albert Sans"/>
                <a:ea typeface="Albert Sans"/>
                <a:cs typeface="Albert Sans"/>
                <a:sym typeface="Albert Sans"/>
              </a:defRPr>
            </a:lvl1pPr>
            <a:lvl2pPr marL="0" marR="0" lvl="1" indent="0" algn="r" rtl="0">
              <a:spcBef>
                <a:spcPts val="0"/>
              </a:spcBef>
              <a:buNone/>
              <a:defRPr sz="1100" b="1" i="0" u="none" strike="noStrike" cap="none">
                <a:solidFill>
                  <a:schemeClr val="lt2"/>
                </a:solidFill>
                <a:latin typeface="Albert Sans"/>
                <a:ea typeface="Albert Sans"/>
                <a:cs typeface="Albert Sans"/>
                <a:sym typeface="Albert Sans"/>
              </a:defRPr>
            </a:lvl2pPr>
            <a:lvl3pPr marL="0" marR="0" lvl="2" indent="0" algn="r" rtl="0">
              <a:spcBef>
                <a:spcPts val="0"/>
              </a:spcBef>
              <a:buNone/>
              <a:defRPr sz="1100" b="1" i="0" u="none" strike="noStrike" cap="none">
                <a:solidFill>
                  <a:schemeClr val="lt2"/>
                </a:solidFill>
                <a:latin typeface="Albert Sans"/>
                <a:ea typeface="Albert Sans"/>
                <a:cs typeface="Albert Sans"/>
                <a:sym typeface="Albert Sans"/>
              </a:defRPr>
            </a:lvl3pPr>
            <a:lvl4pPr marL="0" marR="0" lvl="3" indent="0" algn="r" rtl="0">
              <a:spcBef>
                <a:spcPts val="0"/>
              </a:spcBef>
              <a:buNone/>
              <a:defRPr sz="1100" b="1" i="0" u="none" strike="noStrike" cap="none">
                <a:solidFill>
                  <a:schemeClr val="lt2"/>
                </a:solidFill>
                <a:latin typeface="Albert Sans"/>
                <a:ea typeface="Albert Sans"/>
                <a:cs typeface="Albert Sans"/>
                <a:sym typeface="Albert Sans"/>
              </a:defRPr>
            </a:lvl4pPr>
            <a:lvl5pPr marL="0" marR="0" lvl="4" indent="0" algn="r" rtl="0">
              <a:spcBef>
                <a:spcPts val="0"/>
              </a:spcBef>
              <a:buNone/>
              <a:defRPr sz="1100" b="1" i="0" u="none" strike="noStrike" cap="none">
                <a:solidFill>
                  <a:schemeClr val="lt2"/>
                </a:solidFill>
                <a:latin typeface="Albert Sans"/>
                <a:ea typeface="Albert Sans"/>
                <a:cs typeface="Albert Sans"/>
                <a:sym typeface="Albert Sans"/>
              </a:defRPr>
            </a:lvl5pPr>
            <a:lvl6pPr marL="0" marR="0" lvl="5" indent="0" algn="r" rtl="0">
              <a:spcBef>
                <a:spcPts val="0"/>
              </a:spcBef>
              <a:buNone/>
              <a:defRPr sz="1100" b="1" i="0" u="none" strike="noStrike" cap="none">
                <a:solidFill>
                  <a:schemeClr val="lt2"/>
                </a:solidFill>
                <a:latin typeface="Albert Sans"/>
                <a:ea typeface="Albert Sans"/>
                <a:cs typeface="Albert Sans"/>
                <a:sym typeface="Albert Sans"/>
              </a:defRPr>
            </a:lvl6pPr>
            <a:lvl7pPr marL="0" marR="0" lvl="6" indent="0" algn="r" rtl="0">
              <a:spcBef>
                <a:spcPts val="0"/>
              </a:spcBef>
              <a:buNone/>
              <a:defRPr sz="1100" b="1" i="0" u="none" strike="noStrike" cap="none">
                <a:solidFill>
                  <a:schemeClr val="lt2"/>
                </a:solidFill>
                <a:latin typeface="Albert Sans"/>
                <a:ea typeface="Albert Sans"/>
                <a:cs typeface="Albert Sans"/>
                <a:sym typeface="Albert Sans"/>
              </a:defRPr>
            </a:lvl7pPr>
            <a:lvl8pPr marL="0" marR="0" lvl="7" indent="0" algn="r" rtl="0">
              <a:spcBef>
                <a:spcPts val="0"/>
              </a:spcBef>
              <a:buNone/>
              <a:defRPr sz="1100" b="1" i="0" u="none" strike="noStrike" cap="none">
                <a:solidFill>
                  <a:schemeClr val="lt2"/>
                </a:solidFill>
                <a:latin typeface="Albert Sans"/>
                <a:ea typeface="Albert Sans"/>
                <a:cs typeface="Albert Sans"/>
                <a:sym typeface="Albert Sans"/>
              </a:defRPr>
            </a:lvl8pPr>
            <a:lvl9pPr marL="0" marR="0" lvl="8" indent="0" algn="r" rtl="0">
              <a:spcBef>
                <a:spcPts val="0"/>
              </a:spcBef>
              <a:buNone/>
              <a:defRPr sz="1100" b="1" i="0" u="none" strike="noStrike" cap="none">
                <a:solidFill>
                  <a:schemeClr val="lt2"/>
                </a:solidFill>
                <a:latin typeface="Albert Sans"/>
                <a:ea typeface="Albert Sans"/>
                <a:cs typeface="Albert Sans"/>
                <a:sym typeface="Albert Sans"/>
              </a:defRPr>
            </a:lvl9pPr>
          </a:lstStyle>
          <a:p>
            <a:pPr marL="0" lvl="0" indent="0" algn="r" rtl="0">
              <a:spcBef>
                <a:spcPts val="0"/>
              </a:spcBef>
              <a:spcAft>
                <a:spcPts val="0"/>
              </a:spcAft>
              <a:buNone/>
            </a:pPr>
            <a:fld id="{00000000-1234-1234-1234-123412341234}" type="slidenum">
              <a:rPr lang="de-DE"/>
              <a:t>‹#›</a:t>
            </a:fld>
            <a:endParaRPr/>
          </a:p>
        </p:txBody>
      </p:sp>
      <p:sp>
        <p:nvSpPr>
          <p:cNvPr id="14" name="Google Shape;14;p15"/>
          <p:cNvSpPr txBox="1">
            <a:spLocks noGrp="1"/>
          </p:cNvSpPr>
          <p:nvPr>
            <p:ph type="ftr" idx="11"/>
          </p:nvPr>
        </p:nvSpPr>
        <p:spPr>
          <a:xfrm>
            <a:off x="2499360" y="6323366"/>
            <a:ext cx="5169436" cy="24483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u="none" strike="noStrike" cap="none">
                <a:solidFill>
                  <a:schemeClr val="lt2"/>
                </a:solidFill>
                <a:latin typeface="Albert Sans"/>
                <a:ea typeface="Albert Sans"/>
                <a:cs typeface="Albert Sans"/>
                <a:sym typeface="Albert Sans"/>
              </a:defRPr>
            </a:lvl1pPr>
            <a:lvl2pPr marR="0" lvl="1" algn="l" rtl="0">
              <a:spcBef>
                <a:spcPts val="0"/>
              </a:spcBef>
              <a:spcAft>
                <a:spcPts val="0"/>
              </a:spcAft>
              <a:buSzPts val="1400"/>
              <a:buNone/>
              <a:defRPr sz="1800" b="0" i="0" u="none" strike="noStrike" cap="none">
                <a:solidFill>
                  <a:schemeClr val="dk1"/>
                </a:solidFill>
                <a:latin typeface="Albert Sans"/>
                <a:ea typeface="Albert Sans"/>
                <a:cs typeface="Albert Sans"/>
                <a:sym typeface="Albert Sans"/>
              </a:defRPr>
            </a:lvl2pPr>
            <a:lvl3pPr marR="0" lvl="2" algn="l" rtl="0">
              <a:spcBef>
                <a:spcPts val="0"/>
              </a:spcBef>
              <a:spcAft>
                <a:spcPts val="0"/>
              </a:spcAft>
              <a:buSzPts val="1400"/>
              <a:buNone/>
              <a:defRPr sz="1800" b="0" i="0" u="none" strike="noStrike" cap="none">
                <a:solidFill>
                  <a:schemeClr val="dk1"/>
                </a:solidFill>
                <a:latin typeface="Albert Sans"/>
                <a:ea typeface="Albert Sans"/>
                <a:cs typeface="Albert Sans"/>
                <a:sym typeface="Albert Sans"/>
              </a:defRPr>
            </a:lvl3pPr>
            <a:lvl4pPr marR="0" lvl="3" algn="l" rtl="0">
              <a:spcBef>
                <a:spcPts val="0"/>
              </a:spcBef>
              <a:spcAft>
                <a:spcPts val="0"/>
              </a:spcAft>
              <a:buSzPts val="1400"/>
              <a:buNone/>
              <a:defRPr sz="1800" b="0" i="0" u="none" strike="noStrike" cap="none">
                <a:solidFill>
                  <a:schemeClr val="dk1"/>
                </a:solidFill>
                <a:latin typeface="Albert Sans"/>
                <a:ea typeface="Albert Sans"/>
                <a:cs typeface="Albert Sans"/>
                <a:sym typeface="Albert Sans"/>
              </a:defRPr>
            </a:lvl4pPr>
            <a:lvl5pPr marR="0" lvl="4" algn="l" rtl="0">
              <a:spcBef>
                <a:spcPts val="0"/>
              </a:spcBef>
              <a:spcAft>
                <a:spcPts val="0"/>
              </a:spcAft>
              <a:buSzPts val="1400"/>
              <a:buNone/>
              <a:defRPr sz="1800" b="0" i="0" u="none" strike="noStrike" cap="none">
                <a:solidFill>
                  <a:schemeClr val="dk1"/>
                </a:solidFill>
                <a:latin typeface="Albert Sans"/>
                <a:ea typeface="Albert Sans"/>
                <a:cs typeface="Albert Sans"/>
                <a:sym typeface="Albert Sans"/>
              </a:defRPr>
            </a:lvl5pPr>
            <a:lvl6pPr marR="0" lvl="5" algn="l" rtl="0">
              <a:spcBef>
                <a:spcPts val="0"/>
              </a:spcBef>
              <a:spcAft>
                <a:spcPts val="0"/>
              </a:spcAft>
              <a:buSzPts val="1400"/>
              <a:buNone/>
              <a:defRPr sz="1800" b="0" i="0" u="none" strike="noStrike" cap="none">
                <a:solidFill>
                  <a:schemeClr val="dk1"/>
                </a:solidFill>
                <a:latin typeface="Albert Sans"/>
                <a:ea typeface="Albert Sans"/>
                <a:cs typeface="Albert Sans"/>
                <a:sym typeface="Albert Sans"/>
              </a:defRPr>
            </a:lvl6pPr>
            <a:lvl7pPr marR="0" lvl="6" algn="l" rtl="0">
              <a:spcBef>
                <a:spcPts val="0"/>
              </a:spcBef>
              <a:spcAft>
                <a:spcPts val="0"/>
              </a:spcAft>
              <a:buSzPts val="1400"/>
              <a:buNone/>
              <a:defRPr sz="1800" b="0" i="0" u="none" strike="noStrike" cap="none">
                <a:solidFill>
                  <a:schemeClr val="dk1"/>
                </a:solidFill>
                <a:latin typeface="Albert Sans"/>
                <a:ea typeface="Albert Sans"/>
                <a:cs typeface="Albert Sans"/>
                <a:sym typeface="Albert Sans"/>
              </a:defRPr>
            </a:lvl7pPr>
            <a:lvl8pPr marR="0" lvl="7" algn="l" rtl="0">
              <a:spcBef>
                <a:spcPts val="0"/>
              </a:spcBef>
              <a:spcAft>
                <a:spcPts val="0"/>
              </a:spcAft>
              <a:buSzPts val="1400"/>
              <a:buNone/>
              <a:defRPr sz="1800" b="0" i="0" u="none" strike="noStrike" cap="none">
                <a:solidFill>
                  <a:schemeClr val="dk1"/>
                </a:solidFill>
                <a:latin typeface="Albert Sans"/>
                <a:ea typeface="Albert Sans"/>
                <a:cs typeface="Albert Sans"/>
                <a:sym typeface="Albert Sans"/>
              </a:defRPr>
            </a:lvl8pPr>
            <a:lvl9pPr marR="0" lvl="8" algn="l" rtl="0">
              <a:spcBef>
                <a:spcPts val="0"/>
              </a:spcBef>
              <a:spcAft>
                <a:spcPts val="0"/>
              </a:spcAft>
              <a:buSzPts val="1400"/>
              <a:buNone/>
              <a:defRPr sz="1800" b="0" i="0" u="none" strike="noStrike" cap="none">
                <a:solidFill>
                  <a:schemeClr val="dk1"/>
                </a:solidFill>
                <a:latin typeface="Albert Sans"/>
                <a:ea typeface="Albert Sans"/>
                <a:cs typeface="Albert Sans"/>
                <a:sym typeface="Albert Sans"/>
              </a:defRPr>
            </a:lvl9pPr>
          </a:lstStyle>
          <a:p>
            <a:endParaRPr/>
          </a:p>
        </p:txBody>
      </p:sp>
      <p:pic>
        <p:nvPicPr>
          <p:cNvPr id="15" name="Google Shape;15;p15"/>
          <p:cNvPicPr preferRelativeResize="0"/>
          <p:nvPr/>
        </p:nvPicPr>
        <p:blipFill rotWithShape="1">
          <a:blip r:embed="rId12">
            <a:alphaModFix/>
          </a:blip>
          <a:srcRect/>
          <a:stretch/>
        </p:blipFill>
        <p:spPr>
          <a:xfrm>
            <a:off x="622141" y="6142599"/>
            <a:ext cx="1373522" cy="6063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23">
          <p15:clr>
            <a:srgbClr val="F26B43"/>
          </p15:clr>
        </p15:guide>
        <p15:guide id="2" pos="438">
          <p15:clr>
            <a:srgbClr val="F26B43"/>
          </p15:clr>
        </p15:guide>
        <p15:guide id="3" pos="7333">
          <p15:clr>
            <a:srgbClr val="F26B43"/>
          </p15:clr>
        </p15:guide>
        <p15:guide id="4" orient="horz" pos="3838">
          <p15:clr>
            <a:srgbClr val="F26B43"/>
          </p15:clr>
        </p15:guide>
        <p15:guide id="5" orient="horz" pos="1207">
          <p15:clr>
            <a:srgbClr val="F26B43"/>
          </p15:clr>
        </p15:guide>
        <p15:guide id="6" orient="horz" pos="40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s://raw.githubusercontent.com/AStauch/GroupWork_EEMP_NameResearchQuestion/refs/heads/main/Data/0.Data%20Sources%20and%20Variables.tx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dt" idx="10"/>
          </p:nvPr>
        </p:nvSpPr>
        <p:spPr>
          <a:xfrm>
            <a:off x="7676227" y="6323366"/>
            <a:ext cx="1221711" cy="24483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18/11/2024</a:t>
            </a:r>
            <a:endParaRPr/>
          </a:p>
        </p:txBody>
      </p:sp>
      <p:sp>
        <p:nvSpPr>
          <p:cNvPr id="102" name="Google Shape;102;p1"/>
          <p:cNvSpPr txBox="1">
            <a:spLocks noGrp="1"/>
          </p:cNvSpPr>
          <p:nvPr>
            <p:ph type="ctrTitle"/>
          </p:nvPr>
        </p:nvSpPr>
        <p:spPr>
          <a:xfrm>
            <a:off x="707572" y="1925948"/>
            <a:ext cx="9561843" cy="2133241"/>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lt1"/>
              </a:buClr>
              <a:buSzPts val="4400"/>
              <a:buFont typeface="Albert Sans"/>
              <a:buNone/>
            </a:pPr>
            <a:r>
              <a:rPr lang="de-DE"/>
              <a:t>EEMP 2024 – GROUP 1</a:t>
            </a:r>
            <a:endParaRPr/>
          </a:p>
        </p:txBody>
      </p:sp>
      <p:sp>
        <p:nvSpPr>
          <p:cNvPr id="103" name="Google Shape;103;p1"/>
          <p:cNvSpPr txBox="1">
            <a:spLocks noGrp="1"/>
          </p:cNvSpPr>
          <p:nvPr>
            <p:ph type="subTitle" idx="1"/>
          </p:nvPr>
        </p:nvSpPr>
        <p:spPr>
          <a:xfrm>
            <a:off x="707571" y="4419338"/>
            <a:ext cx="9561843" cy="934634"/>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360"/>
              <a:buNone/>
            </a:pPr>
            <a:r>
              <a:rPr lang="de-DE"/>
              <a:t>Angelika Stauch, Patrik Zoltan Peter, Oskar Matthias Lange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315e7e32217_2_47"/>
          <p:cNvSpPr txBox="1">
            <a:spLocks noGrp="1"/>
          </p:cNvSpPr>
          <p:nvPr>
            <p:ph type="title"/>
          </p:nvPr>
        </p:nvSpPr>
        <p:spPr>
          <a:xfrm>
            <a:off x="686305" y="491060"/>
            <a:ext cx="10954800" cy="1215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accent1"/>
              </a:buClr>
              <a:buSzPts val="3200"/>
              <a:buFont typeface="Albert Sans"/>
              <a:buNone/>
            </a:pPr>
            <a:r>
              <a:rPr lang="de-DE"/>
              <a:t>Causal Interpretation and Limitations</a:t>
            </a:r>
            <a:endParaRPr/>
          </a:p>
        </p:txBody>
      </p:sp>
      <p:sp>
        <p:nvSpPr>
          <p:cNvPr id="231" name="Google Shape;231;g315e7e32217_2_47"/>
          <p:cNvSpPr txBox="1">
            <a:spLocks noGrp="1"/>
          </p:cNvSpPr>
          <p:nvPr>
            <p:ph type="dt" idx="10"/>
          </p:nvPr>
        </p:nvSpPr>
        <p:spPr>
          <a:xfrm>
            <a:off x="7676227" y="6323366"/>
            <a:ext cx="1221600" cy="24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18/11/2024</a:t>
            </a:r>
            <a:endParaRPr/>
          </a:p>
        </p:txBody>
      </p:sp>
      <p:sp>
        <p:nvSpPr>
          <p:cNvPr id="232" name="Google Shape;232;g315e7e32217_2_47"/>
          <p:cNvSpPr txBox="1"/>
          <p:nvPr/>
        </p:nvSpPr>
        <p:spPr>
          <a:xfrm>
            <a:off x="2627650" y="4979250"/>
            <a:ext cx="8000700" cy="806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de-DE" sz="1800">
                <a:solidFill>
                  <a:schemeClr val="dk1"/>
                </a:solidFill>
                <a:latin typeface="Albert Sans"/>
                <a:ea typeface="Albert Sans"/>
                <a:cs typeface="Albert Sans"/>
                <a:sym typeface="Albert Sans"/>
              </a:rPr>
              <a:t>Findings only show association, countries with higher schooling levels tend to have higher GDP</a:t>
            </a:r>
            <a:endParaRPr sz="18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800">
              <a:solidFill>
                <a:schemeClr val="dk1"/>
              </a:solidFill>
              <a:latin typeface="Albert Sans"/>
              <a:ea typeface="Albert Sans"/>
              <a:cs typeface="Albert Sans"/>
              <a:sym typeface="Albert Sans"/>
            </a:endParaRPr>
          </a:p>
          <a:p>
            <a:pPr marL="0" lvl="0" indent="0" algn="l" rtl="0">
              <a:spcBef>
                <a:spcPts val="0"/>
              </a:spcBef>
              <a:spcAft>
                <a:spcPts val="0"/>
              </a:spcAft>
              <a:buClr>
                <a:schemeClr val="dk1"/>
              </a:buClr>
              <a:buFont typeface="Arial"/>
              <a:buNone/>
            </a:pPr>
            <a:endParaRPr sz="1800">
              <a:solidFill>
                <a:schemeClr val="dk1"/>
              </a:solidFill>
              <a:latin typeface="Albert Sans"/>
              <a:ea typeface="Albert Sans"/>
              <a:cs typeface="Albert Sans"/>
              <a:sym typeface="Albert Sans"/>
            </a:endParaRPr>
          </a:p>
        </p:txBody>
      </p:sp>
      <p:sp>
        <p:nvSpPr>
          <p:cNvPr id="233" name="Google Shape;233;g315e7e32217_2_47"/>
          <p:cNvSpPr txBox="1">
            <a:spLocks noGrp="1"/>
          </p:cNvSpPr>
          <p:nvPr>
            <p:ph type="body" idx="1"/>
          </p:nvPr>
        </p:nvSpPr>
        <p:spPr>
          <a:xfrm>
            <a:off x="831600" y="1307427"/>
            <a:ext cx="5202900" cy="3497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800"/>
              <a:buNone/>
            </a:pPr>
            <a:r>
              <a:rPr lang="de-DE" sz="2000" b="1" dirty="0">
                <a:solidFill>
                  <a:srgbClr val="619ECF"/>
                </a:solidFill>
              </a:rPr>
              <a:t>Challenges</a:t>
            </a:r>
            <a:endParaRPr dirty="0">
              <a:solidFill>
                <a:srgbClr val="619ECF"/>
              </a:solidFill>
            </a:endParaRPr>
          </a:p>
          <a:p>
            <a:pPr marL="0" lvl="0" indent="0" algn="l" rtl="0">
              <a:lnSpc>
                <a:spcPct val="100000"/>
              </a:lnSpc>
              <a:spcBef>
                <a:spcPts val="600"/>
              </a:spcBef>
              <a:spcAft>
                <a:spcPts val="0"/>
              </a:spcAft>
              <a:buSzPts val="2380"/>
              <a:buNone/>
            </a:pPr>
            <a:r>
              <a:rPr lang="de-DE" b="1" dirty="0" err="1"/>
              <a:t>Omitted</a:t>
            </a:r>
            <a:r>
              <a:rPr lang="de-DE" b="1" dirty="0"/>
              <a:t> Variable Bias</a:t>
            </a:r>
            <a:endParaRPr dirty="0"/>
          </a:p>
          <a:p>
            <a:pPr marL="228600" lvl="0" indent="-228600" algn="l" rtl="0">
              <a:lnSpc>
                <a:spcPct val="100000"/>
              </a:lnSpc>
              <a:spcBef>
                <a:spcPts val="600"/>
              </a:spcBef>
              <a:spcAft>
                <a:spcPts val="0"/>
              </a:spcAft>
              <a:buSzPts val="2380"/>
              <a:buChar char="•"/>
            </a:pPr>
            <a:r>
              <a:rPr lang="de-DE" dirty="0"/>
              <a:t>Quality </a:t>
            </a:r>
            <a:r>
              <a:rPr lang="de-DE" dirty="0" err="1"/>
              <a:t>of</a:t>
            </a:r>
            <a:r>
              <a:rPr lang="de-DE" dirty="0"/>
              <a:t> Institution </a:t>
            </a:r>
            <a:endParaRPr dirty="0"/>
          </a:p>
          <a:p>
            <a:pPr marL="228600" lvl="0" indent="-228600" algn="l" rtl="0">
              <a:lnSpc>
                <a:spcPct val="100000"/>
              </a:lnSpc>
              <a:spcBef>
                <a:spcPts val="600"/>
              </a:spcBef>
              <a:spcAft>
                <a:spcPts val="0"/>
              </a:spcAft>
              <a:buSzPts val="2380"/>
              <a:buChar char="•"/>
            </a:pPr>
            <a:r>
              <a:rPr lang="de-DE" dirty="0"/>
              <a:t>Historical Event</a:t>
            </a:r>
            <a:endParaRPr dirty="0"/>
          </a:p>
          <a:p>
            <a:pPr marL="0" lvl="0" indent="0" algn="l" rtl="0">
              <a:lnSpc>
                <a:spcPct val="100000"/>
              </a:lnSpc>
              <a:spcBef>
                <a:spcPts val="600"/>
              </a:spcBef>
              <a:spcAft>
                <a:spcPts val="0"/>
              </a:spcAft>
              <a:buSzPts val="2380"/>
              <a:buNone/>
            </a:pPr>
            <a:r>
              <a:rPr lang="de-DE" b="1" dirty="0"/>
              <a:t>Reverse </a:t>
            </a:r>
            <a:r>
              <a:rPr lang="de-DE" b="1" dirty="0" err="1"/>
              <a:t>Causality</a:t>
            </a:r>
            <a:endParaRPr dirty="0"/>
          </a:p>
          <a:p>
            <a:pPr marL="228600" lvl="0" indent="-228600" algn="l" rtl="0">
              <a:lnSpc>
                <a:spcPct val="100000"/>
              </a:lnSpc>
              <a:spcBef>
                <a:spcPts val="600"/>
              </a:spcBef>
              <a:spcAft>
                <a:spcPts val="0"/>
              </a:spcAft>
              <a:buSzPts val="2380"/>
              <a:buChar char="•"/>
            </a:pPr>
            <a:r>
              <a:rPr lang="de-DE" dirty="0"/>
              <a:t>Higher GDP → </a:t>
            </a:r>
            <a:r>
              <a:rPr lang="de-DE" dirty="0" err="1"/>
              <a:t>Better</a:t>
            </a:r>
            <a:r>
              <a:rPr lang="de-DE" dirty="0"/>
              <a:t> Education = Feedback Loop</a:t>
            </a:r>
            <a:endParaRPr dirty="0"/>
          </a:p>
          <a:p>
            <a:pPr marL="0" lvl="0" indent="0" algn="l" rtl="0">
              <a:lnSpc>
                <a:spcPct val="100000"/>
              </a:lnSpc>
              <a:spcBef>
                <a:spcPts val="600"/>
              </a:spcBef>
              <a:spcAft>
                <a:spcPts val="0"/>
              </a:spcAft>
              <a:buSzPts val="2380"/>
              <a:buNone/>
            </a:pPr>
            <a:r>
              <a:rPr lang="de-DE" b="1" dirty="0" err="1"/>
              <a:t>Multicollinearity</a:t>
            </a:r>
            <a:endParaRPr dirty="0"/>
          </a:p>
          <a:p>
            <a:pPr marL="228600" lvl="0" indent="-228600" algn="l" rtl="0">
              <a:lnSpc>
                <a:spcPct val="100000"/>
              </a:lnSpc>
              <a:spcBef>
                <a:spcPts val="600"/>
              </a:spcBef>
              <a:spcAft>
                <a:spcPts val="0"/>
              </a:spcAft>
              <a:buSzPts val="2380"/>
              <a:buChar char="•"/>
            </a:pPr>
            <a:r>
              <a:rPr lang="de-DE" dirty="0"/>
              <a:t>Strong </a:t>
            </a:r>
            <a:r>
              <a:rPr lang="de-DE" dirty="0" err="1"/>
              <a:t>correlations</a:t>
            </a:r>
            <a:r>
              <a:rPr lang="de-DE" dirty="0"/>
              <a:t> </a:t>
            </a:r>
            <a:r>
              <a:rPr lang="de-DE" dirty="0" err="1"/>
              <a:t>make</a:t>
            </a:r>
            <a:r>
              <a:rPr lang="de-DE" dirty="0"/>
              <a:t> </a:t>
            </a:r>
            <a:r>
              <a:rPr lang="de-DE" dirty="0" err="1"/>
              <a:t>coefficients</a:t>
            </a:r>
            <a:r>
              <a:rPr lang="de-DE" dirty="0"/>
              <a:t> </a:t>
            </a:r>
            <a:r>
              <a:rPr lang="de-DE" dirty="0" err="1"/>
              <a:t>unreliable</a:t>
            </a:r>
            <a:endParaRPr dirty="0"/>
          </a:p>
        </p:txBody>
      </p:sp>
      <p:sp>
        <p:nvSpPr>
          <p:cNvPr id="234" name="Google Shape;234;g315e7e32217_2_47"/>
          <p:cNvSpPr txBox="1">
            <a:spLocks noGrp="1"/>
          </p:cNvSpPr>
          <p:nvPr>
            <p:ph type="body" idx="2"/>
          </p:nvPr>
        </p:nvSpPr>
        <p:spPr>
          <a:xfrm>
            <a:off x="6157500" y="1307424"/>
            <a:ext cx="5202900" cy="3497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800"/>
              <a:buNone/>
            </a:pPr>
            <a:r>
              <a:rPr lang="de-DE" sz="2000" b="1" dirty="0">
                <a:solidFill>
                  <a:srgbClr val="619ECF"/>
                </a:solidFill>
              </a:rPr>
              <a:t>Solutions</a:t>
            </a:r>
            <a:endParaRPr dirty="0">
              <a:solidFill>
                <a:srgbClr val="619ECF"/>
              </a:solidFill>
            </a:endParaRPr>
          </a:p>
          <a:p>
            <a:pPr marL="0" lvl="0" indent="0" algn="l" rtl="0">
              <a:lnSpc>
                <a:spcPct val="100000"/>
              </a:lnSpc>
              <a:spcBef>
                <a:spcPts val="600"/>
              </a:spcBef>
              <a:spcAft>
                <a:spcPts val="0"/>
              </a:spcAft>
              <a:buSzPts val="2380"/>
              <a:buNone/>
            </a:pPr>
            <a:r>
              <a:rPr lang="de-DE" b="1" dirty="0"/>
              <a:t>Instrumental Variables </a:t>
            </a:r>
            <a:endParaRPr dirty="0"/>
          </a:p>
          <a:p>
            <a:pPr marL="228600" lvl="0" indent="-228600" algn="l" rtl="0">
              <a:lnSpc>
                <a:spcPct val="100000"/>
              </a:lnSpc>
              <a:spcBef>
                <a:spcPts val="600"/>
              </a:spcBef>
              <a:spcAft>
                <a:spcPts val="0"/>
              </a:spcAft>
              <a:buSzPts val="2380"/>
              <a:buChar char="•"/>
            </a:pPr>
            <a:r>
              <a:rPr lang="de-DE" dirty="0"/>
              <a:t>Historical </a:t>
            </a:r>
            <a:r>
              <a:rPr lang="de-DE" dirty="0" err="1"/>
              <a:t>policies</a:t>
            </a:r>
            <a:endParaRPr dirty="0"/>
          </a:p>
          <a:p>
            <a:pPr marL="228600" lvl="0" indent="0" algn="l" rtl="0">
              <a:lnSpc>
                <a:spcPct val="100000"/>
              </a:lnSpc>
              <a:spcBef>
                <a:spcPts val="600"/>
              </a:spcBef>
              <a:spcAft>
                <a:spcPts val="0"/>
              </a:spcAft>
              <a:buNone/>
            </a:pPr>
            <a:endParaRPr dirty="0"/>
          </a:p>
          <a:p>
            <a:pPr marL="0" lvl="0" indent="0" algn="l" rtl="0">
              <a:lnSpc>
                <a:spcPct val="100000"/>
              </a:lnSpc>
              <a:spcBef>
                <a:spcPts val="600"/>
              </a:spcBef>
              <a:spcAft>
                <a:spcPts val="0"/>
              </a:spcAft>
              <a:buSzPts val="2380"/>
              <a:buNone/>
            </a:pPr>
            <a:r>
              <a:rPr lang="de-DE" b="1" dirty="0" err="1"/>
              <a:t>Machine</a:t>
            </a:r>
            <a:r>
              <a:rPr lang="de-DE" b="1" dirty="0"/>
              <a:t> Learning</a:t>
            </a:r>
            <a:endParaRPr dirty="0"/>
          </a:p>
          <a:p>
            <a:pPr marL="228600" lvl="0" indent="-228600" algn="l" rtl="0">
              <a:lnSpc>
                <a:spcPct val="100000"/>
              </a:lnSpc>
              <a:spcBef>
                <a:spcPts val="600"/>
              </a:spcBef>
              <a:spcAft>
                <a:spcPts val="0"/>
              </a:spcAft>
              <a:buSzPts val="2380"/>
              <a:buChar char="•"/>
            </a:pPr>
            <a:r>
              <a:rPr lang="de-DE" dirty="0" err="1"/>
              <a:t>Explore</a:t>
            </a:r>
            <a:r>
              <a:rPr lang="de-DE" dirty="0"/>
              <a:t> non-linear and </a:t>
            </a:r>
            <a:r>
              <a:rPr lang="de-DE" dirty="0" err="1"/>
              <a:t>heterogeneous</a:t>
            </a:r>
            <a:r>
              <a:rPr lang="de-DE" dirty="0"/>
              <a:t> </a:t>
            </a:r>
            <a:r>
              <a:rPr lang="de-DE" dirty="0" err="1"/>
              <a:t>effects</a:t>
            </a:r>
            <a:endParaRPr dirty="0"/>
          </a:p>
          <a:p>
            <a:pPr marL="228600" lvl="0" indent="0" algn="l" rtl="0">
              <a:lnSpc>
                <a:spcPct val="100000"/>
              </a:lnSpc>
              <a:spcBef>
                <a:spcPts val="600"/>
              </a:spcBef>
              <a:spcAft>
                <a:spcPts val="0"/>
              </a:spcAft>
              <a:buNone/>
            </a:pPr>
            <a:endParaRPr dirty="0"/>
          </a:p>
          <a:p>
            <a:pPr marL="0" lvl="0" indent="0" algn="l" rtl="0">
              <a:lnSpc>
                <a:spcPct val="100000"/>
              </a:lnSpc>
              <a:spcBef>
                <a:spcPts val="600"/>
              </a:spcBef>
              <a:spcAft>
                <a:spcPts val="0"/>
              </a:spcAft>
              <a:buSzPts val="2380"/>
              <a:buNone/>
            </a:pPr>
            <a:r>
              <a:rPr lang="de-DE" b="1" dirty="0"/>
              <a:t>Dynamic Panel Models</a:t>
            </a:r>
            <a:endParaRPr dirty="0"/>
          </a:p>
          <a:p>
            <a:pPr marL="228600" lvl="0" indent="-228600" algn="l" rtl="0">
              <a:lnSpc>
                <a:spcPct val="100000"/>
              </a:lnSpc>
              <a:spcBef>
                <a:spcPts val="600"/>
              </a:spcBef>
              <a:spcAft>
                <a:spcPts val="0"/>
              </a:spcAft>
              <a:buSzPts val="2380"/>
              <a:buChar char="•"/>
            </a:pPr>
            <a:r>
              <a:rPr lang="de-DE" dirty="0" err="1"/>
              <a:t>Address</a:t>
            </a:r>
            <a:r>
              <a:rPr lang="de-DE" dirty="0"/>
              <a:t> </a:t>
            </a:r>
            <a:r>
              <a:rPr lang="de-DE" dirty="0" err="1"/>
              <a:t>feedback</a:t>
            </a:r>
            <a:r>
              <a:rPr lang="de-DE" dirty="0"/>
              <a:t> loop </a:t>
            </a:r>
            <a:r>
              <a:rPr lang="de-DE" dirty="0" err="1"/>
              <a:t>over</a:t>
            </a:r>
            <a:r>
              <a:rPr lang="de-DE" dirty="0"/>
              <a:t> time</a:t>
            </a:r>
            <a:endParaRPr dirty="0"/>
          </a:p>
        </p:txBody>
      </p:sp>
      <p:sp>
        <p:nvSpPr>
          <p:cNvPr id="235" name="Google Shape;235;g315e7e32217_2_47"/>
          <p:cNvSpPr/>
          <p:nvPr/>
        </p:nvSpPr>
        <p:spPr>
          <a:xfrm>
            <a:off x="686300" y="1674350"/>
            <a:ext cx="5288700" cy="105966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36" name="Google Shape;236;g315e7e32217_2_47"/>
          <p:cNvSpPr/>
          <p:nvPr/>
        </p:nvSpPr>
        <p:spPr>
          <a:xfrm>
            <a:off x="686300" y="2734011"/>
            <a:ext cx="5288700" cy="69499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37" name="Google Shape;237;g315e7e32217_2_47"/>
          <p:cNvSpPr/>
          <p:nvPr/>
        </p:nvSpPr>
        <p:spPr>
          <a:xfrm>
            <a:off x="686300" y="3429000"/>
            <a:ext cx="5288700" cy="129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38" name="Google Shape;238;g315e7e32217_2_47"/>
          <p:cNvSpPr/>
          <p:nvPr/>
        </p:nvSpPr>
        <p:spPr>
          <a:xfrm>
            <a:off x="6096000" y="1674350"/>
            <a:ext cx="5288700" cy="950609"/>
          </a:xfrm>
          <a:prstGeom prst="rect">
            <a:avLst/>
          </a:prstGeom>
          <a:noFill/>
          <a:ln w="9525" cap="flat" cmpd="sng">
            <a:solidFill>
              <a:srgbClr val="1880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39" name="Google Shape;239;g315e7e32217_2_47"/>
          <p:cNvSpPr/>
          <p:nvPr/>
        </p:nvSpPr>
        <p:spPr>
          <a:xfrm>
            <a:off x="6096000" y="2624960"/>
            <a:ext cx="5288700" cy="824700"/>
          </a:xfrm>
          <a:prstGeom prst="rect">
            <a:avLst/>
          </a:prstGeom>
          <a:noFill/>
          <a:ln w="9525" cap="flat" cmpd="sng">
            <a:solidFill>
              <a:srgbClr val="1880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40" name="Google Shape;240;g315e7e32217_2_47"/>
          <p:cNvSpPr/>
          <p:nvPr/>
        </p:nvSpPr>
        <p:spPr>
          <a:xfrm>
            <a:off x="6096000" y="3449659"/>
            <a:ext cx="5288700" cy="1274191"/>
          </a:xfrm>
          <a:prstGeom prst="rect">
            <a:avLst/>
          </a:prstGeom>
          <a:noFill/>
          <a:ln w="9525" cap="flat" cmpd="sng">
            <a:solidFill>
              <a:srgbClr val="1880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41" name="Google Shape;241;g315e7e32217_2_47"/>
          <p:cNvSpPr/>
          <p:nvPr/>
        </p:nvSpPr>
        <p:spPr>
          <a:xfrm>
            <a:off x="1563650" y="5155925"/>
            <a:ext cx="940800" cy="349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42" name="Google Shape;242;g315e7e32217_2_47"/>
          <p:cNvSpPr txBox="1">
            <a:spLocks noGrp="1"/>
          </p:cNvSpPr>
          <p:nvPr>
            <p:ph type="sldNum" idx="12"/>
          </p:nvPr>
        </p:nvSpPr>
        <p:spPr>
          <a:xfrm>
            <a:off x="8897938" y="6323366"/>
            <a:ext cx="2743200" cy="2448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3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3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36"/>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38"/>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2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3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3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4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3"/>
          <p:cNvSpPr txBox="1">
            <a:spLocks noGrp="1"/>
          </p:cNvSpPr>
          <p:nvPr>
            <p:ph type="title"/>
          </p:nvPr>
        </p:nvSpPr>
        <p:spPr>
          <a:xfrm>
            <a:off x="686300" y="491056"/>
            <a:ext cx="10954800" cy="497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accent1"/>
              </a:buClr>
              <a:buSzPts val="3200"/>
              <a:buFont typeface="Albert Sans"/>
              <a:buNone/>
            </a:pPr>
            <a:r>
              <a:rPr lang="de-DE"/>
              <a:t>Further Research</a:t>
            </a:r>
            <a:endParaRPr/>
          </a:p>
        </p:txBody>
      </p:sp>
      <p:sp>
        <p:nvSpPr>
          <p:cNvPr id="249" name="Google Shape;249;p13"/>
          <p:cNvSpPr txBox="1">
            <a:spLocks noGrp="1"/>
          </p:cNvSpPr>
          <p:nvPr>
            <p:ph type="dt" idx="10"/>
          </p:nvPr>
        </p:nvSpPr>
        <p:spPr>
          <a:xfrm>
            <a:off x="7676227" y="6323366"/>
            <a:ext cx="1221711" cy="24483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18/11/2024</a:t>
            </a:r>
            <a:endParaRPr/>
          </a:p>
        </p:txBody>
      </p:sp>
      <p:sp>
        <p:nvSpPr>
          <p:cNvPr id="250" name="Google Shape;250;p13"/>
          <p:cNvSpPr txBox="1">
            <a:spLocks noGrp="1"/>
          </p:cNvSpPr>
          <p:nvPr>
            <p:ph type="sldNum" idx="12"/>
          </p:nvPr>
        </p:nvSpPr>
        <p:spPr>
          <a:xfrm>
            <a:off x="8897938" y="6323366"/>
            <a:ext cx="2743200" cy="24483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11</a:t>
            </a:fld>
            <a:endParaRPr/>
          </a:p>
        </p:txBody>
      </p:sp>
      <p:graphicFrame>
        <p:nvGraphicFramePr>
          <p:cNvPr id="251" name="Google Shape;251;p13"/>
          <p:cNvGraphicFramePr/>
          <p:nvPr/>
        </p:nvGraphicFramePr>
        <p:xfrm>
          <a:off x="686292" y="3218771"/>
          <a:ext cx="10361425" cy="2743270"/>
        </p:xfrm>
        <a:graphic>
          <a:graphicData uri="http://schemas.openxmlformats.org/drawingml/2006/table">
            <a:tbl>
              <a:tblPr firstRow="1" bandRow="1">
                <a:noFill/>
                <a:tableStyleId>{3A5910FB-7383-49AD-91AF-065038484E69}</a:tableStyleId>
              </a:tblPr>
              <a:tblGrid>
                <a:gridCol w="2488900">
                  <a:extLst>
                    <a:ext uri="{9D8B030D-6E8A-4147-A177-3AD203B41FA5}">
                      <a16:colId xmlns:a16="http://schemas.microsoft.com/office/drawing/2014/main" val="20000"/>
                    </a:ext>
                  </a:extLst>
                </a:gridCol>
                <a:gridCol w="3876775">
                  <a:extLst>
                    <a:ext uri="{9D8B030D-6E8A-4147-A177-3AD203B41FA5}">
                      <a16:colId xmlns:a16="http://schemas.microsoft.com/office/drawing/2014/main" val="20001"/>
                    </a:ext>
                  </a:extLst>
                </a:gridCol>
                <a:gridCol w="399575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de-DE"/>
                        <a:t>Dimensions</a:t>
                      </a:r>
                      <a:endParaRPr/>
                    </a:p>
                  </a:txBody>
                  <a:tcPr marL="91450" marR="91450" marT="45725" marB="45725"/>
                </a:tc>
                <a:tc>
                  <a:txBody>
                    <a:bodyPr/>
                    <a:lstStyle/>
                    <a:p>
                      <a:pPr marL="0" marR="0" lvl="0" indent="0" algn="l" rtl="0">
                        <a:spcBef>
                          <a:spcPts val="0"/>
                        </a:spcBef>
                        <a:spcAft>
                          <a:spcPts val="0"/>
                        </a:spcAft>
                        <a:buNone/>
                      </a:pPr>
                      <a:r>
                        <a:rPr lang="de-DE"/>
                        <a:t>Variable </a:t>
                      </a:r>
                      <a:endParaRPr/>
                    </a:p>
                  </a:txBody>
                  <a:tcPr marL="91450" marR="91450" marT="45725" marB="45725"/>
                </a:tc>
                <a:tc>
                  <a:txBody>
                    <a:bodyPr/>
                    <a:lstStyle/>
                    <a:p>
                      <a:pPr marL="0" marR="0" lvl="0" indent="0" algn="l" rtl="0">
                        <a:spcBef>
                          <a:spcPts val="0"/>
                        </a:spcBef>
                        <a:spcAft>
                          <a:spcPts val="0"/>
                        </a:spcAft>
                        <a:buNone/>
                      </a:pPr>
                      <a:r>
                        <a:rPr lang="de-DE"/>
                        <a:t>Description</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de-DE"/>
                        <a:t>Health and Demographics</a:t>
                      </a:r>
                      <a:endParaRPr/>
                    </a:p>
                  </a:txBody>
                  <a:tcPr marL="91450" marR="91450" marT="45725" marB="45725"/>
                </a:tc>
                <a:tc>
                  <a:txBody>
                    <a:bodyPr/>
                    <a:lstStyle/>
                    <a:p>
                      <a:pPr marL="0" marR="0" lvl="0" indent="0" algn="l" rtl="0">
                        <a:spcBef>
                          <a:spcPts val="0"/>
                        </a:spcBef>
                        <a:spcAft>
                          <a:spcPts val="0"/>
                        </a:spcAft>
                        <a:buNone/>
                      </a:pPr>
                      <a:r>
                        <a:rPr lang="de-DE"/>
                        <a:t>Infant Mortality Rate </a:t>
                      </a:r>
                      <a:endParaRPr/>
                    </a:p>
                  </a:txBody>
                  <a:tcPr marL="91450" marR="91450" marT="45725" marB="45725"/>
                </a:tc>
                <a:tc>
                  <a:txBody>
                    <a:bodyPr/>
                    <a:lstStyle/>
                    <a:p>
                      <a:pPr marL="0" marR="0" lvl="0" indent="0" algn="l" rtl="0">
                        <a:spcBef>
                          <a:spcPts val="0"/>
                        </a:spcBef>
                        <a:spcAft>
                          <a:spcPts val="0"/>
                        </a:spcAft>
                        <a:buNone/>
                      </a:pPr>
                      <a:r>
                        <a:rPr lang="de-DE"/>
                        <a:t>Proxy for healthcare</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r>
                        <a:rPr lang="de-DE"/>
                        <a:t>Population Age Structure</a:t>
                      </a:r>
                      <a:endParaRPr/>
                    </a:p>
                    <a:p>
                      <a:pPr marL="0" marR="0" lvl="0" indent="0" algn="l" rtl="0">
                        <a:spcBef>
                          <a:spcPts val="0"/>
                        </a:spcBef>
                        <a:spcAft>
                          <a:spcPts val="0"/>
                        </a:spcAft>
                        <a:buNone/>
                      </a:pPr>
                      <a:r>
                        <a:rPr lang="de-DE"/>
                        <a:t>(proportion of working-age population)</a:t>
                      </a:r>
                      <a:endParaRPr/>
                    </a:p>
                  </a:txBody>
                  <a:tcPr marL="91450" marR="91450" marT="45725" marB="45725"/>
                </a:tc>
                <a:tc>
                  <a:txBody>
                    <a:bodyPr/>
                    <a:lstStyle/>
                    <a:p>
                      <a:pPr marL="0" marR="0" lvl="0" indent="0" algn="l" rtl="0">
                        <a:spcBef>
                          <a:spcPts val="0"/>
                        </a:spcBef>
                        <a:spcAft>
                          <a:spcPts val="0"/>
                        </a:spcAft>
                        <a:buNone/>
                      </a:pPr>
                      <a:r>
                        <a:rPr lang="de-DE"/>
                        <a:t>Reflect economic productivity potential </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de-DE"/>
                        <a:t>Politics </a:t>
                      </a:r>
                      <a:endParaRPr/>
                    </a:p>
                  </a:txBody>
                  <a:tcPr marL="91450" marR="91450" marT="45725" marB="45725"/>
                </a:tc>
                <a:tc>
                  <a:txBody>
                    <a:bodyPr/>
                    <a:lstStyle/>
                    <a:p>
                      <a:pPr marL="0" marR="0" lvl="0" indent="0" algn="l" rtl="0">
                        <a:spcBef>
                          <a:spcPts val="0"/>
                        </a:spcBef>
                        <a:spcAft>
                          <a:spcPts val="0"/>
                        </a:spcAft>
                        <a:buNone/>
                      </a:pPr>
                      <a:r>
                        <a:rPr lang="de-DE"/>
                        <a:t>Political Stability</a:t>
                      </a:r>
                      <a:endParaRPr/>
                    </a:p>
                  </a:txBody>
                  <a:tcPr marL="91450" marR="91450" marT="45725" marB="45725"/>
                </a:tc>
                <a:tc>
                  <a:txBody>
                    <a:bodyPr/>
                    <a:lstStyle/>
                    <a:p>
                      <a:pPr marL="0" marR="0" lvl="0" indent="0" algn="l" rtl="0">
                        <a:spcBef>
                          <a:spcPts val="0"/>
                        </a:spcBef>
                        <a:spcAft>
                          <a:spcPts val="0"/>
                        </a:spcAft>
                        <a:buNone/>
                      </a:pPr>
                      <a:r>
                        <a:rPr lang="de-DE"/>
                        <a:t>Fragile States Index</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r>
                        <a:rPr lang="de-DE"/>
                        <a:t>Ease of Doing Business</a:t>
                      </a:r>
                      <a:endParaRPr/>
                    </a:p>
                  </a:txBody>
                  <a:tcPr marL="91450" marR="91450" marT="45725" marB="45725"/>
                </a:tc>
                <a:tc>
                  <a:txBody>
                    <a:bodyPr/>
                    <a:lstStyle/>
                    <a:p>
                      <a:pPr marL="0" marR="0" lvl="0" indent="0" algn="l" rtl="0">
                        <a:spcBef>
                          <a:spcPts val="0"/>
                        </a:spcBef>
                        <a:spcAft>
                          <a:spcPts val="0"/>
                        </a:spcAft>
                        <a:buNone/>
                      </a:pPr>
                      <a:r>
                        <a:rPr lang="de-DE"/>
                        <a:t>World Bank Index</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r>
                        <a:rPr lang="de-DE"/>
                        <a:t>Corruption Index</a:t>
                      </a:r>
                      <a:endParaRPr/>
                    </a:p>
                  </a:txBody>
                  <a:tcPr marL="91450" marR="91450" marT="45725" marB="45725"/>
                </a:tc>
                <a:tc>
                  <a:txBody>
                    <a:bodyPr/>
                    <a:lstStyle/>
                    <a:p>
                      <a:pPr marL="0" marR="0" lvl="0" indent="0" algn="l" rtl="0">
                        <a:spcBef>
                          <a:spcPts val="0"/>
                        </a:spcBef>
                        <a:spcAft>
                          <a:spcPts val="0"/>
                        </a:spcAft>
                        <a:buNone/>
                      </a:pPr>
                      <a:r>
                        <a:rPr lang="de-DE"/>
                        <a:t>Measure of perceived corruption</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de-DE"/>
                        <a:t>Geospatial Data</a:t>
                      </a:r>
                      <a:endParaRPr/>
                    </a:p>
                  </a:txBody>
                  <a:tcPr marL="91450" marR="91450" marT="45725" marB="45725"/>
                </a:tc>
                <a:tc>
                  <a:txBody>
                    <a:bodyPr/>
                    <a:lstStyle/>
                    <a:p>
                      <a:pPr marL="0" marR="0" lvl="0" indent="0" algn="l" rtl="0">
                        <a:spcBef>
                          <a:spcPts val="0"/>
                        </a:spcBef>
                        <a:spcAft>
                          <a:spcPts val="0"/>
                        </a:spcAft>
                        <a:buNone/>
                      </a:pPr>
                      <a:r>
                        <a:rPr lang="de-DE"/>
                        <a:t>Latitude</a:t>
                      </a:r>
                      <a:endParaRPr/>
                    </a:p>
                  </a:txBody>
                  <a:tcPr marL="91450" marR="91450" marT="45725" marB="45725"/>
                </a:tc>
                <a:tc>
                  <a:txBody>
                    <a:bodyPr/>
                    <a:lstStyle/>
                    <a:p>
                      <a:pPr marL="0" marR="0" lvl="0" indent="0" algn="l" rtl="0">
                        <a:spcBef>
                          <a:spcPts val="0"/>
                        </a:spcBef>
                        <a:spcAft>
                          <a:spcPts val="0"/>
                        </a:spcAft>
                        <a:buNone/>
                      </a:pPr>
                      <a:r>
                        <a:rPr lang="de-DE"/>
                        <a:t>Proxy for climatic conditions</a:t>
                      </a:r>
                      <a:endParaRPr/>
                    </a:p>
                  </a:txBody>
                  <a:tcPr marL="91450" marR="91450" marT="45725" marB="45725"/>
                </a:tc>
                <a:extLst>
                  <a:ext uri="{0D108BD9-81ED-4DB2-BD59-A6C34878D82A}">
                    <a16:rowId xmlns:a16="http://schemas.microsoft.com/office/drawing/2014/main" val="10006"/>
                  </a:ext>
                </a:extLst>
              </a:tr>
            </a:tbl>
          </a:graphicData>
        </a:graphic>
      </p:graphicFrame>
      <p:sp>
        <p:nvSpPr>
          <p:cNvPr id="252" name="Google Shape;252;p13"/>
          <p:cNvSpPr txBox="1"/>
          <p:nvPr/>
        </p:nvSpPr>
        <p:spPr>
          <a:xfrm>
            <a:off x="686300" y="1472413"/>
            <a:ext cx="5758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DE" sz="1750">
                <a:solidFill>
                  <a:schemeClr val="dk1"/>
                </a:solidFill>
                <a:latin typeface="Albert Sans"/>
                <a:ea typeface="Albert Sans"/>
                <a:cs typeface="Albert Sans"/>
                <a:sym typeface="Albert Sans"/>
              </a:rPr>
              <a:t>Step 1: Collect Data on additional variables</a:t>
            </a:r>
            <a:endParaRPr sz="175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750">
              <a:solidFill>
                <a:schemeClr val="dk1"/>
              </a:solidFill>
              <a:latin typeface="Albert Sans"/>
              <a:ea typeface="Albert Sans"/>
              <a:cs typeface="Albert Sans"/>
              <a:sym typeface="Albert Sans"/>
            </a:endParaRPr>
          </a:p>
          <a:p>
            <a:pPr marL="0" lvl="0" indent="0" algn="l" rtl="0">
              <a:spcBef>
                <a:spcPts val="0"/>
              </a:spcBef>
              <a:spcAft>
                <a:spcPts val="0"/>
              </a:spcAft>
              <a:buNone/>
            </a:pPr>
            <a:r>
              <a:rPr lang="de-DE" sz="1750">
                <a:solidFill>
                  <a:schemeClr val="dk1"/>
                </a:solidFill>
                <a:latin typeface="Albert Sans"/>
                <a:ea typeface="Albert Sans"/>
                <a:cs typeface="Albert Sans"/>
                <a:sym typeface="Albert Sans"/>
              </a:rPr>
              <a:t>Step 2: Focus on regional subgroup analysis</a:t>
            </a:r>
            <a:endParaRPr sz="175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750">
              <a:solidFill>
                <a:srgbClr val="FF0000"/>
              </a:solidFill>
              <a:latin typeface="Albert Sans"/>
              <a:ea typeface="Albert Sans"/>
              <a:cs typeface="Albert Sans"/>
              <a:sym typeface="Albert Sans"/>
            </a:endParaRPr>
          </a:p>
        </p:txBody>
      </p:sp>
      <p:pic>
        <p:nvPicPr>
          <p:cNvPr id="253" name="Google Shape;253;p13"/>
          <p:cNvPicPr preferRelativeResize="0"/>
          <p:nvPr/>
        </p:nvPicPr>
        <p:blipFill>
          <a:blip r:embed="rId3">
            <a:alphaModFix/>
          </a:blip>
          <a:stretch>
            <a:fillRect/>
          </a:stretch>
        </p:blipFill>
        <p:spPr>
          <a:xfrm>
            <a:off x="7051974" y="491051"/>
            <a:ext cx="2532551" cy="248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4"/>
          <p:cNvSpPr txBox="1">
            <a:spLocks noGrp="1"/>
          </p:cNvSpPr>
          <p:nvPr>
            <p:ph type="dt" idx="10"/>
          </p:nvPr>
        </p:nvSpPr>
        <p:spPr>
          <a:xfrm>
            <a:off x="7676227" y="6323366"/>
            <a:ext cx="1221711" cy="24483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18/11/2024</a:t>
            </a:r>
            <a:endParaRPr/>
          </a:p>
        </p:txBody>
      </p:sp>
      <p:sp>
        <p:nvSpPr>
          <p:cNvPr id="259" name="Google Shape;259;p14"/>
          <p:cNvSpPr txBox="1">
            <a:spLocks noGrp="1"/>
          </p:cNvSpPr>
          <p:nvPr>
            <p:ph type="ctrTitle"/>
          </p:nvPr>
        </p:nvSpPr>
        <p:spPr>
          <a:xfrm>
            <a:off x="707572" y="1925948"/>
            <a:ext cx="9561843" cy="2133241"/>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lt1"/>
              </a:buClr>
              <a:buSzPts val="4400"/>
              <a:buFont typeface="Albert Sans"/>
              <a:buNone/>
            </a:pPr>
            <a:r>
              <a:rPr lang="de-DE"/>
              <a:t>THANK YOU FOR LISTENING!</a:t>
            </a:r>
            <a:br>
              <a:rPr lang="de-DE"/>
            </a:br>
            <a:br>
              <a:rPr lang="de-DE"/>
            </a:br>
            <a:r>
              <a:rPr lang="de-DE"/>
              <a:t>EEMP 2024 – GROUP 1</a:t>
            </a:r>
            <a:endParaRPr/>
          </a:p>
        </p:txBody>
      </p:sp>
      <p:sp>
        <p:nvSpPr>
          <p:cNvPr id="260" name="Google Shape;260;p14"/>
          <p:cNvSpPr txBox="1">
            <a:spLocks noGrp="1"/>
          </p:cNvSpPr>
          <p:nvPr>
            <p:ph type="subTitle" idx="1"/>
          </p:nvPr>
        </p:nvSpPr>
        <p:spPr>
          <a:xfrm>
            <a:off x="707571" y="4419338"/>
            <a:ext cx="9561843" cy="934634"/>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360"/>
              <a:buNone/>
            </a:pPr>
            <a:r>
              <a:rPr lang="de-DE"/>
              <a:t>Angelika Stauch, Patrik Zoltan Peter, Oskar Matthias Lange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
          <p:cNvSpPr txBox="1">
            <a:spLocks noGrp="1"/>
          </p:cNvSpPr>
          <p:nvPr>
            <p:ph type="title"/>
          </p:nvPr>
        </p:nvSpPr>
        <p:spPr>
          <a:xfrm>
            <a:off x="686305" y="491060"/>
            <a:ext cx="10954833" cy="121563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accent1"/>
              </a:buClr>
              <a:buSzPts val="3200"/>
              <a:buFont typeface="Albert Sans"/>
              <a:buNone/>
            </a:pPr>
            <a:r>
              <a:rPr lang="de-DE"/>
              <a:t>Research Question &amp; Hypothesis</a:t>
            </a:r>
            <a:endParaRPr/>
          </a:p>
        </p:txBody>
      </p:sp>
      <p:sp>
        <p:nvSpPr>
          <p:cNvPr id="109" name="Google Shape;109;p2"/>
          <p:cNvSpPr txBox="1">
            <a:spLocks noGrp="1"/>
          </p:cNvSpPr>
          <p:nvPr>
            <p:ph type="dt" idx="10"/>
          </p:nvPr>
        </p:nvSpPr>
        <p:spPr>
          <a:xfrm>
            <a:off x="7676227" y="6323366"/>
            <a:ext cx="1221711" cy="24483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18/11/2024</a:t>
            </a:r>
            <a:endParaRPr/>
          </a:p>
        </p:txBody>
      </p:sp>
      <p:sp>
        <p:nvSpPr>
          <p:cNvPr id="110" name="Google Shape;110;p2"/>
          <p:cNvSpPr txBox="1">
            <a:spLocks noGrp="1"/>
          </p:cNvSpPr>
          <p:nvPr>
            <p:ph type="sldNum" idx="12"/>
          </p:nvPr>
        </p:nvSpPr>
        <p:spPr>
          <a:xfrm>
            <a:off x="8897938" y="6323366"/>
            <a:ext cx="2743200" cy="24483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2</a:t>
            </a:fld>
            <a:endParaRPr/>
          </a:p>
        </p:txBody>
      </p:sp>
      <p:sp>
        <p:nvSpPr>
          <p:cNvPr id="111" name="Google Shape;111;p2"/>
          <p:cNvSpPr txBox="1">
            <a:spLocks noGrp="1"/>
          </p:cNvSpPr>
          <p:nvPr>
            <p:ph type="body" idx="1"/>
          </p:nvPr>
        </p:nvSpPr>
        <p:spPr>
          <a:xfrm>
            <a:off x="5252275" y="1706688"/>
            <a:ext cx="6526800" cy="906300"/>
          </a:xfrm>
          <a:prstGeom prst="rect">
            <a:avLst/>
          </a:prstGeom>
          <a:noFill/>
          <a:ln w="9525" cap="flat" cmpd="sng">
            <a:solidFill>
              <a:srgbClr val="A61C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600"/>
              </a:spcBef>
              <a:spcAft>
                <a:spcPts val="0"/>
              </a:spcAft>
              <a:buNone/>
            </a:pPr>
            <a:endParaRPr sz="1550" b="1"/>
          </a:p>
          <a:p>
            <a:pPr marL="0" lvl="0" indent="0" algn="ctr" rtl="0">
              <a:spcBef>
                <a:spcPts val="600"/>
              </a:spcBef>
              <a:spcAft>
                <a:spcPts val="0"/>
              </a:spcAft>
              <a:buNone/>
            </a:pPr>
            <a:r>
              <a:rPr lang="de-DE" sz="1550" b="1"/>
              <a:t>“Do improvements in education predict higher economic growth?” </a:t>
            </a:r>
            <a:endParaRPr sz="1550"/>
          </a:p>
        </p:txBody>
      </p:sp>
      <p:pic>
        <p:nvPicPr>
          <p:cNvPr id="112" name="Google Shape;112;p2"/>
          <p:cNvPicPr preferRelativeResize="0"/>
          <p:nvPr/>
        </p:nvPicPr>
        <p:blipFill>
          <a:blip r:embed="rId3">
            <a:alphaModFix/>
          </a:blip>
          <a:stretch>
            <a:fillRect/>
          </a:stretch>
        </p:blipFill>
        <p:spPr>
          <a:xfrm>
            <a:off x="1466100" y="1706700"/>
            <a:ext cx="1506200" cy="1516190"/>
          </a:xfrm>
          <a:prstGeom prst="rect">
            <a:avLst/>
          </a:prstGeom>
          <a:noFill/>
          <a:ln>
            <a:noFill/>
          </a:ln>
        </p:spPr>
      </p:pic>
      <p:pic>
        <p:nvPicPr>
          <p:cNvPr id="113" name="Google Shape;113;p2"/>
          <p:cNvPicPr preferRelativeResize="0"/>
          <p:nvPr/>
        </p:nvPicPr>
        <p:blipFill rotWithShape="1">
          <a:blip r:embed="rId4">
            <a:alphaModFix/>
          </a:blip>
          <a:srcRect/>
          <a:stretch/>
        </p:blipFill>
        <p:spPr>
          <a:xfrm>
            <a:off x="3226950" y="1706700"/>
            <a:ext cx="1506200" cy="1516200"/>
          </a:xfrm>
          <a:prstGeom prst="rect">
            <a:avLst/>
          </a:prstGeom>
          <a:noFill/>
          <a:ln>
            <a:noFill/>
          </a:ln>
        </p:spPr>
      </p:pic>
      <p:sp>
        <p:nvSpPr>
          <p:cNvPr id="114" name="Google Shape;114;p2"/>
          <p:cNvSpPr txBox="1">
            <a:spLocks noGrp="1"/>
          </p:cNvSpPr>
          <p:nvPr>
            <p:ph type="body" idx="1"/>
          </p:nvPr>
        </p:nvSpPr>
        <p:spPr>
          <a:xfrm>
            <a:off x="5252275" y="3814938"/>
            <a:ext cx="6526800" cy="906300"/>
          </a:xfrm>
          <a:prstGeom prst="rect">
            <a:avLst/>
          </a:prstGeom>
          <a:noFill/>
          <a:ln w="9525" cap="flat" cmpd="sng">
            <a:solidFill>
              <a:srgbClr val="E6B8AF"/>
            </a:solidFill>
            <a:prstDash val="solid"/>
            <a:round/>
            <a:headEnd type="none" w="sm" len="sm"/>
            <a:tailEnd type="none" w="sm" len="sm"/>
          </a:ln>
        </p:spPr>
        <p:txBody>
          <a:bodyPr spcFirstLastPara="1" wrap="square" lIns="0" tIns="0" rIns="0" bIns="0" anchor="t" anchorCtr="0">
            <a:noAutofit/>
          </a:bodyPr>
          <a:lstStyle/>
          <a:p>
            <a:pPr marL="0" lvl="0" indent="0" algn="l" rtl="0">
              <a:spcBef>
                <a:spcPts val="600"/>
              </a:spcBef>
              <a:spcAft>
                <a:spcPts val="0"/>
              </a:spcAft>
              <a:buNone/>
            </a:pPr>
            <a:endParaRPr sz="1550"/>
          </a:p>
          <a:p>
            <a:pPr marL="457200" lvl="0" indent="0" algn="l" rtl="0">
              <a:spcBef>
                <a:spcPts val="600"/>
              </a:spcBef>
              <a:spcAft>
                <a:spcPts val="0"/>
              </a:spcAft>
              <a:buNone/>
            </a:pPr>
            <a:r>
              <a:rPr lang="de-DE" sz="1550" b="1"/>
              <a:t>(log) GDP per capita = a + b*Average years of schooling + … + e</a:t>
            </a:r>
            <a:endParaRPr sz="1550"/>
          </a:p>
        </p:txBody>
      </p:sp>
      <p:sp>
        <p:nvSpPr>
          <p:cNvPr id="115" name="Google Shape;115;p2"/>
          <p:cNvSpPr txBox="1">
            <a:spLocks noGrp="1"/>
          </p:cNvSpPr>
          <p:nvPr>
            <p:ph type="body" idx="1"/>
          </p:nvPr>
        </p:nvSpPr>
        <p:spPr>
          <a:xfrm>
            <a:off x="1625750" y="3814950"/>
            <a:ext cx="3107400" cy="791100"/>
          </a:xfrm>
          <a:prstGeom prst="rect">
            <a:avLst/>
          </a:prstGeom>
          <a:noFill/>
          <a:ln>
            <a:noFill/>
          </a:ln>
        </p:spPr>
        <p:txBody>
          <a:bodyPr spcFirstLastPara="1" wrap="square" lIns="0" tIns="0" rIns="0" bIns="0" anchor="t" anchorCtr="0">
            <a:noAutofit/>
          </a:bodyPr>
          <a:lstStyle/>
          <a:p>
            <a:pPr marL="0" lvl="0" indent="0" algn="l" rtl="0">
              <a:spcBef>
                <a:spcPts val="600"/>
              </a:spcBef>
              <a:spcAft>
                <a:spcPts val="0"/>
              </a:spcAft>
              <a:buNone/>
            </a:pPr>
            <a:r>
              <a:rPr lang="de-DE" sz="1650"/>
              <a:t>Null-hypothesis:</a:t>
            </a:r>
            <a:endParaRPr sz="1650"/>
          </a:p>
          <a:p>
            <a:pPr marL="457200" lvl="0" indent="-317500" algn="l" rtl="0">
              <a:lnSpc>
                <a:spcPct val="115000"/>
              </a:lnSpc>
              <a:spcBef>
                <a:spcPts val="0"/>
              </a:spcBef>
              <a:spcAft>
                <a:spcPts val="0"/>
              </a:spcAft>
              <a:buSzPts val="1400"/>
              <a:buChar char="●"/>
            </a:pPr>
            <a:r>
              <a:rPr lang="de-DE" sz="1400">
                <a:solidFill>
                  <a:srgbClr val="1F2328"/>
                </a:solidFill>
                <a:highlight>
                  <a:srgbClr val="FFFFFF"/>
                </a:highlight>
                <a:latin typeface="Arial"/>
                <a:ea typeface="Arial"/>
                <a:cs typeface="Arial"/>
                <a:sym typeface="Arial"/>
              </a:rPr>
              <a:t>average years of schooling have </a:t>
            </a:r>
            <a:r>
              <a:rPr lang="de-DE" sz="1500" b="1">
                <a:solidFill>
                  <a:srgbClr val="1F2328"/>
                </a:solidFill>
                <a:highlight>
                  <a:srgbClr val="FFFFFF"/>
                </a:highlight>
                <a:latin typeface="Arial"/>
                <a:ea typeface="Arial"/>
                <a:cs typeface="Arial"/>
                <a:sym typeface="Arial"/>
              </a:rPr>
              <a:t>no </a:t>
            </a:r>
            <a:r>
              <a:rPr lang="de-DE" sz="1400">
                <a:solidFill>
                  <a:srgbClr val="1F2328"/>
                </a:solidFill>
                <a:highlight>
                  <a:srgbClr val="FFFFFF"/>
                </a:highlight>
                <a:latin typeface="Arial"/>
                <a:ea typeface="Arial"/>
                <a:cs typeface="Arial"/>
                <a:sym typeface="Arial"/>
              </a:rPr>
              <a:t>relation to GDP per capita</a:t>
            </a:r>
            <a:endParaRPr sz="1400"/>
          </a:p>
        </p:txBody>
      </p:sp>
      <p:sp>
        <p:nvSpPr>
          <p:cNvPr id="116" name="Google Shape;116;p2"/>
          <p:cNvSpPr txBox="1">
            <a:spLocks noGrp="1"/>
          </p:cNvSpPr>
          <p:nvPr>
            <p:ph type="body" idx="1"/>
          </p:nvPr>
        </p:nvSpPr>
        <p:spPr>
          <a:xfrm>
            <a:off x="1625750" y="4913155"/>
            <a:ext cx="3107400" cy="791100"/>
          </a:xfrm>
          <a:prstGeom prst="rect">
            <a:avLst/>
          </a:prstGeom>
          <a:noFill/>
          <a:ln>
            <a:noFill/>
          </a:ln>
        </p:spPr>
        <p:txBody>
          <a:bodyPr spcFirstLastPara="1" wrap="square" lIns="0" tIns="0" rIns="0" bIns="0" anchor="t" anchorCtr="0">
            <a:noAutofit/>
          </a:bodyPr>
          <a:lstStyle/>
          <a:p>
            <a:pPr marL="0" lvl="0" indent="0" algn="l" rtl="0">
              <a:spcBef>
                <a:spcPts val="600"/>
              </a:spcBef>
              <a:spcAft>
                <a:spcPts val="0"/>
              </a:spcAft>
              <a:buNone/>
            </a:pPr>
            <a:r>
              <a:rPr lang="de-DE" sz="1650"/>
              <a:t>Alternative:</a:t>
            </a:r>
            <a:endParaRPr sz="1650"/>
          </a:p>
          <a:p>
            <a:pPr marL="457200" lvl="0" indent="-327025" algn="l" rtl="0">
              <a:lnSpc>
                <a:spcPct val="115000"/>
              </a:lnSpc>
              <a:spcBef>
                <a:spcPts val="0"/>
              </a:spcBef>
              <a:spcAft>
                <a:spcPts val="0"/>
              </a:spcAft>
              <a:buSzPts val="1550"/>
              <a:buChar char="●"/>
            </a:pPr>
            <a:r>
              <a:rPr lang="de-DE" sz="1400">
                <a:solidFill>
                  <a:srgbClr val="1F2328"/>
                </a:solidFill>
                <a:highlight>
                  <a:srgbClr val="FFFFFF"/>
                </a:highlight>
                <a:latin typeface="Arial"/>
                <a:ea typeface="Arial"/>
                <a:cs typeface="Arial"/>
                <a:sym typeface="Arial"/>
              </a:rPr>
              <a:t>average years of schooling have a </a:t>
            </a:r>
            <a:r>
              <a:rPr lang="de-DE" sz="1500" b="1">
                <a:solidFill>
                  <a:srgbClr val="1F2328"/>
                </a:solidFill>
                <a:highlight>
                  <a:srgbClr val="FFFFFF"/>
                </a:highlight>
                <a:latin typeface="Arial"/>
                <a:ea typeface="Arial"/>
                <a:cs typeface="Arial"/>
                <a:sym typeface="Arial"/>
              </a:rPr>
              <a:t>relation </a:t>
            </a:r>
            <a:r>
              <a:rPr lang="de-DE" sz="1400">
                <a:solidFill>
                  <a:srgbClr val="1F2328"/>
                </a:solidFill>
                <a:highlight>
                  <a:srgbClr val="FFFFFF"/>
                </a:highlight>
                <a:latin typeface="Arial"/>
                <a:ea typeface="Arial"/>
                <a:cs typeface="Arial"/>
                <a:sym typeface="Arial"/>
              </a:rPr>
              <a:t>to GDP per capita</a:t>
            </a:r>
            <a:endParaRPr/>
          </a:p>
        </p:txBody>
      </p:sp>
      <p:sp>
        <p:nvSpPr>
          <p:cNvPr id="117" name="Google Shape;117;p2"/>
          <p:cNvSpPr txBox="1"/>
          <p:nvPr/>
        </p:nvSpPr>
        <p:spPr>
          <a:xfrm>
            <a:off x="5354825" y="4285500"/>
            <a:ext cx="2550000" cy="46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250">
                <a:solidFill>
                  <a:schemeClr val="dk1"/>
                </a:solidFill>
                <a:latin typeface="Albert Sans"/>
                <a:ea typeface="Albert Sans"/>
                <a:cs typeface="Albert Sans"/>
                <a:sym typeface="Albert Sans"/>
              </a:rPr>
              <a:t>linear regression form</a:t>
            </a:r>
            <a:endParaRPr sz="1250">
              <a:solidFill>
                <a:schemeClr val="dk1"/>
              </a:solidFill>
              <a:latin typeface="Albert Sans"/>
              <a:ea typeface="Albert Sans"/>
              <a:cs typeface="Albert Sans"/>
              <a:sym typeface="Alber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body" idx="1"/>
          </p:nvPr>
        </p:nvSpPr>
        <p:spPr>
          <a:xfrm>
            <a:off x="8331500" y="1442050"/>
            <a:ext cx="3538200" cy="89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450"/>
              <a:buNone/>
            </a:pPr>
            <a:r>
              <a:rPr lang="de-DE" sz="1550"/>
              <a:t>Data Sources: </a:t>
            </a:r>
            <a:r>
              <a:rPr lang="de-DE" sz="1100" u="sng">
                <a:solidFill>
                  <a:schemeClr val="hlink"/>
                </a:solidFill>
                <a:latin typeface="Arial"/>
                <a:ea typeface="Arial"/>
                <a:cs typeface="Arial"/>
                <a:sym typeface="Arial"/>
                <a:hlinkClick r:id="rId3"/>
              </a:rPr>
              <a:t>raw.githubusercontent.com/AStauch/GroupWork_EEMP_NameResearchQuestion/refs/heads/main/Data/0.Data Sources and Variables.txt</a:t>
            </a:r>
            <a:endParaRPr/>
          </a:p>
        </p:txBody>
      </p:sp>
      <p:sp>
        <p:nvSpPr>
          <p:cNvPr id="123" name="Google Shape;123;p3"/>
          <p:cNvSpPr txBox="1">
            <a:spLocks noGrp="1"/>
          </p:cNvSpPr>
          <p:nvPr>
            <p:ph type="title"/>
          </p:nvPr>
        </p:nvSpPr>
        <p:spPr>
          <a:xfrm>
            <a:off x="686300" y="491055"/>
            <a:ext cx="10954800" cy="614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accent1"/>
              </a:buClr>
              <a:buSzPts val="3200"/>
              <a:buFont typeface="Albert Sans"/>
              <a:buNone/>
            </a:pPr>
            <a:r>
              <a:rPr lang="de-DE"/>
              <a:t>Data Overview</a:t>
            </a:r>
            <a:endParaRPr/>
          </a:p>
        </p:txBody>
      </p:sp>
      <p:sp>
        <p:nvSpPr>
          <p:cNvPr id="124" name="Google Shape;124;p3"/>
          <p:cNvSpPr txBox="1">
            <a:spLocks noGrp="1"/>
          </p:cNvSpPr>
          <p:nvPr>
            <p:ph type="dt" idx="10"/>
          </p:nvPr>
        </p:nvSpPr>
        <p:spPr>
          <a:xfrm>
            <a:off x="7676227" y="6323366"/>
            <a:ext cx="1221711" cy="24483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18/11/2024</a:t>
            </a:r>
            <a:endParaRPr/>
          </a:p>
        </p:txBody>
      </p:sp>
      <p:sp>
        <p:nvSpPr>
          <p:cNvPr id="125" name="Google Shape;125;p3"/>
          <p:cNvSpPr txBox="1">
            <a:spLocks noGrp="1"/>
          </p:cNvSpPr>
          <p:nvPr>
            <p:ph type="sldNum" idx="12"/>
          </p:nvPr>
        </p:nvSpPr>
        <p:spPr>
          <a:xfrm>
            <a:off x="8897938" y="6323366"/>
            <a:ext cx="2743200" cy="24483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3</a:t>
            </a:fld>
            <a:endParaRPr/>
          </a:p>
        </p:txBody>
      </p:sp>
      <p:pic>
        <p:nvPicPr>
          <p:cNvPr id="126" name="Google Shape;126;p3"/>
          <p:cNvPicPr preferRelativeResize="0"/>
          <p:nvPr/>
        </p:nvPicPr>
        <p:blipFill rotWithShape="1">
          <a:blip r:embed="rId4">
            <a:alphaModFix/>
          </a:blip>
          <a:srcRect l="1007" r="1164"/>
          <a:stretch/>
        </p:blipFill>
        <p:spPr>
          <a:xfrm>
            <a:off x="1135175" y="2450425"/>
            <a:ext cx="10654976" cy="3757675"/>
          </a:xfrm>
          <a:prstGeom prst="rect">
            <a:avLst/>
          </a:prstGeom>
          <a:noFill/>
          <a:ln>
            <a:noFill/>
          </a:ln>
        </p:spPr>
      </p:pic>
      <p:graphicFrame>
        <p:nvGraphicFramePr>
          <p:cNvPr id="127" name="Google Shape;127;p3"/>
          <p:cNvGraphicFramePr/>
          <p:nvPr/>
        </p:nvGraphicFramePr>
        <p:xfrm>
          <a:off x="848167" y="1168334"/>
          <a:ext cx="3000000" cy="3000000"/>
        </p:xfrm>
        <a:graphic>
          <a:graphicData uri="http://schemas.openxmlformats.org/drawingml/2006/table">
            <a:tbl>
              <a:tblPr firstRow="1" bandRow="1">
                <a:noFill/>
                <a:tableStyleId>{3A5910FB-7383-49AD-91AF-065038484E69}</a:tableStyleId>
              </a:tblPr>
              <a:tblGrid>
                <a:gridCol w="1407575">
                  <a:extLst>
                    <a:ext uri="{9D8B030D-6E8A-4147-A177-3AD203B41FA5}">
                      <a16:colId xmlns:a16="http://schemas.microsoft.com/office/drawing/2014/main" val="20000"/>
                    </a:ext>
                  </a:extLst>
                </a:gridCol>
                <a:gridCol w="2469275">
                  <a:extLst>
                    <a:ext uri="{9D8B030D-6E8A-4147-A177-3AD203B41FA5}">
                      <a16:colId xmlns:a16="http://schemas.microsoft.com/office/drawing/2014/main" val="20001"/>
                    </a:ext>
                  </a:extLst>
                </a:gridCol>
              </a:tblGrid>
              <a:tr h="233700">
                <a:tc>
                  <a:txBody>
                    <a:bodyPr/>
                    <a:lstStyle/>
                    <a:p>
                      <a:pPr marL="0" marR="0" lvl="0" indent="0" algn="l" rtl="0">
                        <a:spcBef>
                          <a:spcPts val="0"/>
                        </a:spcBef>
                        <a:spcAft>
                          <a:spcPts val="0"/>
                        </a:spcAft>
                        <a:buNone/>
                      </a:pPr>
                      <a:r>
                        <a:rPr lang="de-DE"/>
                        <a:t>Description</a:t>
                      </a:r>
                      <a:endParaRPr/>
                    </a:p>
                  </a:txBody>
                  <a:tcPr marL="91450" marR="91450" marT="45725" marB="45725"/>
                </a:tc>
                <a:tc>
                  <a:txBody>
                    <a:bodyPr/>
                    <a:lstStyle/>
                    <a:p>
                      <a:pPr marL="0" marR="0" lvl="0" indent="0" algn="l" rtl="0">
                        <a:spcBef>
                          <a:spcPts val="0"/>
                        </a:spcBef>
                        <a:spcAft>
                          <a:spcPts val="0"/>
                        </a:spcAft>
                        <a:buNone/>
                      </a:pPr>
                      <a:r>
                        <a:rPr lang="de-DE"/>
                        <a:t>Value</a:t>
                      </a:r>
                      <a:endParaRPr/>
                    </a:p>
                  </a:txBody>
                  <a:tcPr marL="91450" marR="91450" marT="45725" marB="45725"/>
                </a:tc>
                <a:extLst>
                  <a:ext uri="{0D108BD9-81ED-4DB2-BD59-A6C34878D82A}">
                    <a16:rowId xmlns:a16="http://schemas.microsoft.com/office/drawing/2014/main" val="10000"/>
                  </a:ext>
                </a:extLst>
              </a:tr>
              <a:tr h="233700">
                <a:tc>
                  <a:txBody>
                    <a:bodyPr/>
                    <a:lstStyle/>
                    <a:p>
                      <a:pPr marL="0" marR="0" lvl="0" indent="0" algn="l" rtl="0">
                        <a:spcBef>
                          <a:spcPts val="0"/>
                        </a:spcBef>
                        <a:spcAft>
                          <a:spcPts val="0"/>
                        </a:spcAft>
                        <a:buNone/>
                      </a:pPr>
                      <a:r>
                        <a:rPr lang="de-DE"/>
                        <a:t>Type of data</a:t>
                      </a:r>
                      <a:endParaRPr/>
                    </a:p>
                  </a:txBody>
                  <a:tcPr marL="91450" marR="91450" marT="45725" marB="45725"/>
                </a:tc>
                <a:tc>
                  <a:txBody>
                    <a:bodyPr/>
                    <a:lstStyle/>
                    <a:p>
                      <a:pPr marL="0" marR="0" lvl="0" indent="0" algn="l" rtl="0">
                        <a:spcBef>
                          <a:spcPts val="0"/>
                        </a:spcBef>
                        <a:spcAft>
                          <a:spcPts val="0"/>
                        </a:spcAft>
                        <a:buNone/>
                      </a:pPr>
                      <a:r>
                        <a:rPr lang="de-DE"/>
                        <a:t>Observational; Panel data</a:t>
                      </a:r>
                      <a:endParaRPr/>
                    </a:p>
                  </a:txBody>
                  <a:tcPr marL="91450" marR="91450" marT="45725" marB="45725"/>
                </a:tc>
                <a:extLst>
                  <a:ext uri="{0D108BD9-81ED-4DB2-BD59-A6C34878D82A}">
                    <a16:rowId xmlns:a16="http://schemas.microsoft.com/office/drawing/2014/main" val="10001"/>
                  </a:ext>
                </a:extLst>
              </a:tr>
              <a:tr h="233700">
                <a:tc>
                  <a:txBody>
                    <a:bodyPr/>
                    <a:lstStyle/>
                    <a:p>
                      <a:pPr marL="0" marR="0" lvl="0" indent="0" algn="l" rtl="0">
                        <a:spcBef>
                          <a:spcPts val="0"/>
                        </a:spcBef>
                        <a:spcAft>
                          <a:spcPts val="0"/>
                        </a:spcAft>
                        <a:buNone/>
                      </a:pPr>
                      <a:r>
                        <a:rPr lang="de-DE"/>
                        <a:t>Timeframe</a:t>
                      </a:r>
                      <a:endParaRPr/>
                    </a:p>
                  </a:txBody>
                  <a:tcPr marL="91450" marR="91450" marT="45725" marB="45725"/>
                </a:tc>
                <a:tc>
                  <a:txBody>
                    <a:bodyPr/>
                    <a:lstStyle/>
                    <a:p>
                      <a:pPr marL="0" marR="0" lvl="0" indent="0" algn="l" rtl="0">
                        <a:spcBef>
                          <a:spcPts val="0"/>
                        </a:spcBef>
                        <a:spcAft>
                          <a:spcPts val="0"/>
                        </a:spcAft>
                        <a:buNone/>
                      </a:pPr>
                      <a:r>
                        <a:rPr lang="de-DE"/>
                        <a:t>1999 - 2022</a:t>
                      </a:r>
                      <a:endParaRPr/>
                    </a:p>
                  </a:txBody>
                  <a:tcPr marL="91450" marR="91450" marT="45725" marB="45725"/>
                </a:tc>
                <a:extLst>
                  <a:ext uri="{0D108BD9-81ED-4DB2-BD59-A6C34878D82A}">
                    <a16:rowId xmlns:a16="http://schemas.microsoft.com/office/drawing/2014/main" val="10002"/>
                  </a:ext>
                </a:extLst>
              </a:tr>
              <a:tr h="233700">
                <a:tc>
                  <a:txBody>
                    <a:bodyPr/>
                    <a:lstStyle/>
                    <a:p>
                      <a:pPr marL="0" marR="0" lvl="0" indent="0" algn="l" rtl="0">
                        <a:spcBef>
                          <a:spcPts val="0"/>
                        </a:spcBef>
                        <a:spcAft>
                          <a:spcPts val="0"/>
                        </a:spcAft>
                        <a:buNone/>
                      </a:pPr>
                      <a:r>
                        <a:rPr lang="de-DE"/>
                        <a:t>Countries</a:t>
                      </a:r>
                      <a:endParaRPr/>
                    </a:p>
                  </a:txBody>
                  <a:tcPr marL="91450" marR="91450" marT="45725" marB="45725"/>
                </a:tc>
                <a:tc>
                  <a:txBody>
                    <a:bodyPr/>
                    <a:lstStyle/>
                    <a:p>
                      <a:pPr marL="0" marR="0" lvl="0" indent="0" algn="l" rtl="0">
                        <a:spcBef>
                          <a:spcPts val="0"/>
                        </a:spcBef>
                        <a:spcAft>
                          <a:spcPts val="0"/>
                        </a:spcAft>
                        <a:buNone/>
                      </a:pPr>
                      <a:r>
                        <a:rPr lang="de-DE"/>
                        <a:t>156</a:t>
                      </a:r>
                      <a:endParaRPr/>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128" name="Google Shape;128;p3"/>
          <p:cNvGraphicFramePr/>
          <p:nvPr/>
        </p:nvGraphicFramePr>
        <p:xfrm>
          <a:off x="4877418" y="1168334"/>
          <a:ext cx="3000000" cy="3000000"/>
        </p:xfrm>
        <a:graphic>
          <a:graphicData uri="http://schemas.openxmlformats.org/drawingml/2006/table">
            <a:tbl>
              <a:tblPr firstRow="1" bandRow="1">
                <a:noFill/>
                <a:tableStyleId>{3A5910FB-7383-49AD-91AF-065038484E69}</a:tableStyleId>
              </a:tblPr>
              <a:tblGrid>
                <a:gridCol w="2323775">
                  <a:extLst>
                    <a:ext uri="{9D8B030D-6E8A-4147-A177-3AD203B41FA5}">
                      <a16:colId xmlns:a16="http://schemas.microsoft.com/office/drawing/2014/main" val="20000"/>
                    </a:ext>
                  </a:extLst>
                </a:gridCol>
                <a:gridCol w="924075">
                  <a:extLst>
                    <a:ext uri="{9D8B030D-6E8A-4147-A177-3AD203B41FA5}">
                      <a16:colId xmlns:a16="http://schemas.microsoft.com/office/drawing/2014/main" val="20001"/>
                    </a:ext>
                  </a:extLst>
                </a:gridCol>
              </a:tblGrid>
              <a:tr h="290800">
                <a:tc>
                  <a:txBody>
                    <a:bodyPr/>
                    <a:lstStyle/>
                    <a:p>
                      <a:pPr marL="0" marR="0" lvl="0" indent="0" algn="l" rtl="0">
                        <a:spcBef>
                          <a:spcPts val="0"/>
                        </a:spcBef>
                        <a:spcAft>
                          <a:spcPts val="0"/>
                        </a:spcAft>
                        <a:buNone/>
                      </a:pPr>
                      <a:r>
                        <a:rPr lang="de-DE"/>
                        <a:t>Description</a:t>
                      </a:r>
                      <a:endParaRPr/>
                    </a:p>
                  </a:txBody>
                  <a:tcPr marL="91450" marR="91450" marT="45725" marB="45725"/>
                </a:tc>
                <a:tc>
                  <a:txBody>
                    <a:bodyPr/>
                    <a:lstStyle/>
                    <a:p>
                      <a:pPr marL="0" marR="0" lvl="0" indent="0" algn="l" rtl="0">
                        <a:spcBef>
                          <a:spcPts val="0"/>
                        </a:spcBef>
                        <a:spcAft>
                          <a:spcPts val="0"/>
                        </a:spcAft>
                        <a:buNone/>
                      </a:pPr>
                      <a:r>
                        <a:rPr lang="de-DE"/>
                        <a:t>Value</a:t>
                      </a:r>
                      <a:endParaRPr/>
                    </a:p>
                  </a:txBody>
                  <a:tcPr marL="91450" marR="91450" marT="45725" marB="45725"/>
                </a:tc>
                <a:extLst>
                  <a:ext uri="{0D108BD9-81ED-4DB2-BD59-A6C34878D82A}">
                    <a16:rowId xmlns:a16="http://schemas.microsoft.com/office/drawing/2014/main" val="10000"/>
                  </a:ext>
                </a:extLst>
              </a:tr>
              <a:tr h="290800">
                <a:tc>
                  <a:txBody>
                    <a:bodyPr/>
                    <a:lstStyle/>
                    <a:p>
                      <a:pPr marL="0" marR="0" lvl="0" indent="0" algn="l" rtl="0">
                        <a:spcBef>
                          <a:spcPts val="0"/>
                        </a:spcBef>
                        <a:spcAft>
                          <a:spcPts val="0"/>
                        </a:spcAft>
                        <a:buNone/>
                      </a:pPr>
                      <a:r>
                        <a:rPr lang="de-DE"/>
                        <a:t>Number of Observations</a:t>
                      </a:r>
                      <a:endParaRPr/>
                    </a:p>
                  </a:txBody>
                  <a:tcPr marL="91450" marR="91450" marT="45725" marB="45725"/>
                </a:tc>
                <a:tc>
                  <a:txBody>
                    <a:bodyPr/>
                    <a:lstStyle/>
                    <a:p>
                      <a:pPr marL="0" marR="0" lvl="0" indent="0" algn="l" rtl="0">
                        <a:spcBef>
                          <a:spcPts val="0"/>
                        </a:spcBef>
                        <a:spcAft>
                          <a:spcPts val="0"/>
                        </a:spcAft>
                        <a:buNone/>
                      </a:pPr>
                      <a:r>
                        <a:rPr lang="de-DE"/>
                        <a:t>3586</a:t>
                      </a:r>
                      <a:endParaRPr/>
                    </a:p>
                  </a:txBody>
                  <a:tcPr marL="91450" marR="91450" marT="45725" marB="45725"/>
                </a:tc>
                <a:extLst>
                  <a:ext uri="{0D108BD9-81ED-4DB2-BD59-A6C34878D82A}">
                    <a16:rowId xmlns:a16="http://schemas.microsoft.com/office/drawing/2014/main" val="10001"/>
                  </a:ext>
                </a:extLst>
              </a:tr>
              <a:tr h="290800">
                <a:tc>
                  <a:txBody>
                    <a:bodyPr/>
                    <a:lstStyle/>
                    <a:p>
                      <a:pPr marL="0" marR="0" lvl="0" indent="0" algn="l" rtl="0">
                        <a:spcBef>
                          <a:spcPts val="0"/>
                        </a:spcBef>
                        <a:spcAft>
                          <a:spcPts val="0"/>
                        </a:spcAft>
                        <a:buNone/>
                      </a:pPr>
                      <a:r>
                        <a:rPr lang="de-DE"/>
                        <a:t>Variables</a:t>
                      </a:r>
                      <a:endParaRPr/>
                    </a:p>
                  </a:txBody>
                  <a:tcPr marL="91450" marR="91450" marT="45725" marB="45725"/>
                </a:tc>
                <a:tc>
                  <a:txBody>
                    <a:bodyPr/>
                    <a:lstStyle/>
                    <a:p>
                      <a:pPr marL="0" marR="0" lvl="0" indent="0" algn="l" rtl="0">
                        <a:spcBef>
                          <a:spcPts val="0"/>
                        </a:spcBef>
                        <a:spcAft>
                          <a:spcPts val="0"/>
                        </a:spcAft>
                        <a:buNone/>
                      </a:pPr>
                      <a:r>
                        <a:rPr lang="de-DE"/>
                        <a:t>10</a:t>
                      </a:r>
                      <a:endParaRPr/>
                    </a:p>
                  </a:txBody>
                  <a:tcPr marL="91450" marR="91450" marT="45725" marB="45725"/>
                </a:tc>
                <a:extLst>
                  <a:ext uri="{0D108BD9-81ED-4DB2-BD59-A6C34878D82A}">
                    <a16:rowId xmlns:a16="http://schemas.microsoft.com/office/drawing/2014/main" val="10002"/>
                  </a:ext>
                </a:extLst>
              </a:tr>
              <a:tr h="290800">
                <a:tc>
                  <a:txBody>
                    <a:bodyPr/>
                    <a:lstStyle/>
                    <a:p>
                      <a:pPr marL="0" lvl="0" indent="0" algn="l" rtl="0">
                        <a:spcBef>
                          <a:spcPts val="0"/>
                        </a:spcBef>
                        <a:spcAft>
                          <a:spcPts val="0"/>
                        </a:spcAft>
                        <a:buClr>
                          <a:schemeClr val="dk1"/>
                        </a:buClr>
                        <a:buFont typeface="Arial"/>
                        <a:buNone/>
                      </a:pPr>
                      <a:r>
                        <a:rPr lang="de-DE"/>
                        <a:t>Currency</a:t>
                      </a:r>
                      <a:endParaRPr/>
                    </a:p>
                  </a:txBody>
                  <a:tcPr marL="91450" marR="91450" marT="45725" marB="45725"/>
                </a:tc>
                <a:tc>
                  <a:txBody>
                    <a:bodyPr/>
                    <a:lstStyle/>
                    <a:p>
                      <a:pPr marL="0" lvl="0" indent="0" algn="l" rtl="0">
                        <a:spcBef>
                          <a:spcPts val="0"/>
                        </a:spcBef>
                        <a:spcAft>
                          <a:spcPts val="0"/>
                        </a:spcAft>
                        <a:buClr>
                          <a:schemeClr val="dk1"/>
                        </a:buClr>
                        <a:buFont typeface="Arial"/>
                        <a:buNone/>
                      </a:pPr>
                      <a:r>
                        <a:rPr lang="de-DE"/>
                        <a:t>US$ PPP</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1353252" y="2651400"/>
            <a:ext cx="5652600" cy="1215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4" name="Google Shape;134;p6"/>
          <p:cNvSpPr txBox="1">
            <a:spLocks noGrp="1"/>
          </p:cNvSpPr>
          <p:nvPr>
            <p:ph type="dt" idx="10"/>
          </p:nvPr>
        </p:nvSpPr>
        <p:spPr>
          <a:xfrm>
            <a:off x="7676227" y="6323366"/>
            <a:ext cx="1221711" cy="24483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18/11/2024</a:t>
            </a:r>
            <a:endParaRPr/>
          </a:p>
        </p:txBody>
      </p:sp>
      <p:sp>
        <p:nvSpPr>
          <p:cNvPr id="135" name="Google Shape;135;p6"/>
          <p:cNvSpPr txBox="1">
            <a:spLocks noGrp="1"/>
          </p:cNvSpPr>
          <p:nvPr>
            <p:ph type="sldNum" idx="12"/>
          </p:nvPr>
        </p:nvSpPr>
        <p:spPr>
          <a:xfrm>
            <a:off x="8897938" y="6323366"/>
            <a:ext cx="2743200" cy="24483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4</a:t>
            </a:fld>
            <a:endParaRPr/>
          </a:p>
        </p:txBody>
      </p:sp>
      <p:sp>
        <p:nvSpPr>
          <p:cNvPr id="136" name="Google Shape;136;p6"/>
          <p:cNvSpPr txBox="1"/>
          <p:nvPr/>
        </p:nvSpPr>
        <p:spPr>
          <a:xfrm>
            <a:off x="579325" y="382300"/>
            <a:ext cx="3000000" cy="627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de-DE" sz="3200" b="1">
                <a:solidFill>
                  <a:schemeClr val="dk2"/>
                </a:solidFill>
                <a:latin typeface="Albert Sans"/>
                <a:ea typeface="Albert Sans"/>
                <a:cs typeface="Albert Sans"/>
                <a:sym typeface="Albert Sans"/>
              </a:rPr>
              <a:t>Visualization</a:t>
            </a:r>
            <a:endParaRPr sz="3200" b="1">
              <a:solidFill>
                <a:schemeClr val="dk2"/>
              </a:solidFill>
              <a:latin typeface="Albert Sans"/>
              <a:ea typeface="Albert Sans"/>
              <a:cs typeface="Albert Sans"/>
              <a:sym typeface="Albert Sans"/>
            </a:endParaRPr>
          </a:p>
        </p:txBody>
      </p:sp>
      <p:pic>
        <p:nvPicPr>
          <p:cNvPr id="137" name="Google Shape;137;p6"/>
          <p:cNvPicPr preferRelativeResize="0"/>
          <p:nvPr/>
        </p:nvPicPr>
        <p:blipFill>
          <a:blip r:embed="rId3">
            <a:alphaModFix/>
          </a:blip>
          <a:stretch>
            <a:fillRect/>
          </a:stretch>
        </p:blipFill>
        <p:spPr>
          <a:xfrm>
            <a:off x="278150" y="1251450"/>
            <a:ext cx="7771500" cy="4615950"/>
          </a:xfrm>
          <a:prstGeom prst="rect">
            <a:avLst/>
          </a:prstGeom>
          <a:noFill/>
          <a:ln>
            <a:noFill/>
          </a:ln>
        </p:spPr>
      </p:pic>
      <p:sp>
        <p:nvSpPr>
          <p:cNvPr id="138" name="Google Shape;138;p6"/>
          <p:cNvSpPr txBox="1"/>
          <p:nvPr/>
        </p:nvSpPr>
        <p:spPr>
          <a:xfrm>
            <a:off x="7811950" y="1902000"/>
            <a:ext cx="4915200" cy="27144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Char char="●"/>
            </a:pPr>
            <a:r>
              <a:rPr lang="de-DE" sz="1700">
                <a:solidFill>
                  <a:schemeClr val="dk1"/>
                </a:solidFill>
              </a:rPr>
              <a:t>Europe leads in both metrics</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Char char="●"/>
            </a:pPr>
            <a:r>
              <a:rPr lang="de-DE" sz="1700">
                <a:solidFill>
                  <a:schemeClr val="dk1"/>
                </a:solidFill>
              </a:rPr>
              <a:t>Africa lags behind</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endParaRPr sz="1700">
              <a:solidFill>
                <a:schemeClr val="dk1"/>
              </a:solidFill>
            </a:endParaRPr>
          </a:p>
          <a:p>
            <a:pPr marL="457200" lvl="0" indent="-336550" algn="l" rtl="0">
              <a:lnSpc>
                <a:spcPct val="115000"/>
              </a:lnSpc>
              <a:spcBef>
                <a:spcPts val="1200"/>
              </a:spcBef>
              <a:spcAft>
                <a:spcPts val="0"/>
              </a:spcAft>
              <a:buClr>
                <a:schemeClr val="dk1"/>
              </a:buClr>
              <a:buSzPts val="1700"/>
              <a:buChar char="●"/>
            </a:pPr>
            <a:r>
              <a:rPr lang="de-DE" sz="1700">
                <a:solidFill>
                  <a:schemeClr val="dk1"/>
                </a:solidFill>
              </a:rPr>
              <a:t>Other continents show balanced trends</a:t>
            </a:r>
            <a:endParaRPr sz="1700">
              <a:solidFill>
                <a:schemeClr val="dk1"/>
              </a:solidFill>
            </a:endParaRPr>
          </a:p>
          <a:p>
            <a:pPr marL="457200" lvl="0" indent="0" algn="l" rtl="0">
              <a:spcBef>
                <a:spcPts val="1200"/>
              </a:spcBef>
              <a:spcAft>
                <a:spcPts val="0"/>
              </a:spcAft>
              <a:buNone/>
            </a:pPr>
            <a:endParaRPr sz="1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5"/>
          <p:cNvSpPr txBox="1">
            <a:spLocks noGrp="1"/>
          </p:cNvSpPr>
          <p:nvPr>
            <p:ph type="title"/>
          </p:nvPr>
        </p:nvSpPr>
        <p:spPr>
          <a:xfrm>
            <a:off x="686305" y="491060"/>
            <a:ext cx="10954833" cy="121563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accent1"/>
              </a:buClr>
              <a:buSzPts val="3200"/>
              <a:buFont typeface="Albert Sans"/>
              <a:buNone/>
            </a:pPr>
            <a:r>
              <a:rPr lang="de-DE"/>
              <a:t>Visualization</a:t>
            </a:r>
            <a:endParaRPr/>
          </a:p>
        </p:txBody>
      </p:sp>
      <p:sp>
        <p:nvSpPr>
          <p:cNvPr id="144" name="Google Shape;144;p5"/>
          <p:cNvSpPr txBox="1">
            <a:spLocks noGrp="1"/>
          </p:cNvSpPr>
          <p:nvPr>
            <p:ph type="dt" idx="10"/>
          </p:nvPr>
        </p:nvSpPr>
        <p:spPr>
          <a:xfrm>
            <a:off x="7676227" y="6323366"/>
            <a:ext cx="1221711" cy="24483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18/11/2024</a:t>
            </a:r>
            <a:endParaRPr/>
          </a:p>
        </p:txBody>
      </p:sp>
      <p:sp>
        <p:nvSpPr>
          <p:cNvPr id="145" name="Google Shape;145;p5"/>
          <p:cNvSpPr txBox="1">
            <a:spLocks noGrp="1"/>
          </p:cNvSpPr>
          <p:nvPr>
            <p:ph type="sldNum" idx="12"/>
          </p:nvPr>
        </p:nvSpPr>
        <p:spPr>
          <a:xfrm>
            <a:off x="8897938" y="6323366"/>
            <a:ext cx="2743200" cy="24483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5</a:t>
            </a:fld>
            <a:endParaRPr/>
          </a:p>
        </p:txBody>
      </p:sp>
      <p:sp>
        <p:nvSpPr>
          <p:cNvPr id="146" name="Google Shape;146;p5"/>
          <p:cNvSpPr txBox="1"/>
          <p:nvPr/>
        </p:nvSpPr>
        <p:spPr>
          <a:xfrm>
            <a:off x="7668800" y="3697938"/>
            <a:ext cx="4241700" cy="63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50">
              <a:solidFill>
                <a:schemeClr val="dk1"/>
              </a:solidFill>
              <a:latin typeface="Albert Sans"/>
              <a:ea typeface="Albert Sans"/>
              <a:cs typeface="Albert Sans"/>
              <a:sym typeface="Albert Sans"/>
            </a:endParaRPr>
          </a:p>
        </p:txBody>
      </p:sp>
      <p:pic>
        <p:nvPicPr>
          <p:cNvPr id="147" name="Google Shape;147;p5"/>
          <p:cNvPicPr preferRelativeResize="0"/>
          <p:nvPr/>
        </p:nvPicPr>
        <p:blipFill>
          <a:blip r:embed="rId3">
            <a:alphaModFix/>
          </a:blip>
          <a:stretch>
            <a:fillRect/>
          </a:stretch>
        </p:blipFill>
        <p:spPr>
          <a:xfrm>
            <a:off x="686300" y="1128051"/>
            <a:ext cx="6039625" cy="4964775"/>
          </a:xfrm>
          <a:prstGeom prst="rect">
            <a:avLst/>
          </a:prstGeom>
          <a:noFill/>
          <a:ln>
            <a:noFill/>
          </a:ln>
        </p:spPr>
      </p:pic>
      <p:sp>
        <p:nvSpPr>
          <p:cNvPr id="148" name="Google Shape;148;p5"/>
          <p:cNvSpPr txBox="1"/>
          <p:nvPr/>
        </p:nvSpPr>
        <p:spPr>
          <a:xfrm>
            <a:off x="6462175" y="1916125"/>
            <a:ext cx="5293200" cy="27144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Char char="●"/>
            </a:pPr>
            <a:r>
              <a:rPr lang="de-DE" sz="1700">
                <a:solidFill>
                  <a:schemeClr val="dk1"/>
                </a:solidFill>
              </a:rPr>
              <a:t>Simplifying relationships between variables</a:t>
            </a:r>
            <a:endParaRPr sz="1700">
              <a:solidFill>
                <a:schemeClr val="dk1"/>
              </a:solidFill>
            </a:endParaRPr>
          </a:p>
          <a:p>
            <a:pPr marL="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Char char="●"/>
            </a:pPr>
            <a:r>
              <a:rPr lang="de-DE" sz="1700">
                <a:solidFill>
                  <a:schemeClr val="dk1"/>
                </a:solidFill>
              </a:rPr>
              <a:t>Strong positive correlation between schooling, life expectancy, urbanization and GDP</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Char char="●"/>
            </a:pPr>
            <a:r>
              <a:rPr lang="de-DE" sz="1700">
                <a:solidFill>
                  <a:schemeClr val="dk1"/>
                </a:solidFill>
              </a:rPr>
              <a:t>Weak influence of unemployment rate</a:t>
            </a:r>
            <a:endParaRPr sz="1700">
              <a:solidFill>
                <a:schemeClr val="dk1"/>
              </a:solidFill>
            </a:endParaRPr>
          </a:p>
          <a:p>
            <a:pPr marL="0" lvl="0" indent="0" algn="l" rtl="0">
              <a:spcBef>
                <a:spcPts val="0"/>
              </a:spcBef>
              <a:spcAft>
                <a:spcPts val="0"/>
              </a:spcAft>
              <a:buNone/>
            </a:pPr>
            <a:endParaRPr sz="17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686305" y="491060"/>
            <a:ext cx="10954800" cy="1215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accent1"/>
              </a:buClr>
              <a:buSzPts val="3200"/>
              <a:buFont typeface="Albert Sans"/>
              <a:buNone/>
            </a:pPr>
            <a:r>
              <a:rPr lang="de-DE"/>
              <a:t>Simple Regression</a:t>
            </a:r>
            <a:endParaRPr/>
          </a:p>
        </p:txBody>
      </p:sp>
      <p:sp>
        <p:nvSpPr>
          <p:cNvPr id="154" name="Google Shape;154;p7"/>
          <p:cNvSpPr txBox="1">
            <a:spLocks noGrp="1"/>
          </p:cNvSpPr>
          <p:nvPr>
            <p:ph type="dt" idx="10"/>
          </p:nvPr>
        </p:nvSpPr>
        <p:spPr>
          <a:xfrm>
            <a:off x="7676227" y="6323366"/>
            <a:ext cx="1221711" cy="24483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18/11/2024</a:t>
            </a:r>
            <a:endParaRPr/>
          </a:p>
        </p:txBody>
      </p:sp>
      <p:sp>
        <p:nvSpPr>
          <p:cNvPr id="155" name="Google Shape;155;p7"/>
          <p:cNvSpPr txBox="1">
            <a:spLocks noGrp="1"/>
          </p:cNvSpPr>
          <p:nvPr>
            <p:ph type="sldNum" idx="12"/>
          </p:nvPr>
        </p:nvSpPr>
        <p:spPr>
          <a:xfrm>
            <a:off x="8897938" y="6323366"/>
            <a:ext cx="2743200" cy="24483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6</a:t>
            </a:fld>
            <a:endParaRPr/>
          </a:p>
        </p:txBody>
      </p:sp>
      <p:sp>
        <p:nvSpPr>
          <p:cNvPr id="156" name="Google Shape;156;p7"/>
          <p:cNvSpPr txBox="1">
            <a:spLocks noGrp="1"/>
          </p:cNvSpPr>
          <p:nvPr>
            <p:ph type="body" idx="1"/>
          </p:nvPr>
        </p:nvSpPr>
        <p:spPr>
          <a:xfrm>
            <a:off x="1351300" y="4935875"/>
            <a:ext cx="4892100" cy="1215600"/>
          </a:xfrm>
          <a:prstGeom prst="rect">
            <a:avLst/>
          </a:prstGeom>
          <a:noFill/>
          <a:ln>
            <a:noFill/>
          </a:ln>
        </p:spPr>
        <p:txBody>
          <a:bodyPr spcFirstLastPara="1" wrap="square" lIns="0" tIns="0" rIns="0" bIns="0" anchor="t" anchorCtr="0">
            <a:noAutofit/>
          </a:bodyPr>
          <a:lstStyle/>
          <a:p>
            <a:pPr marL="0" lvl="0" indent="0" algn="l" rtl="0">
              <a:spcBef>
                <a:spcPts val="600"/>
              </a:spcBef>
              <a:spcAft>
                <a:spcPts val="0"/>
              </a:spcAft>
              <a:buNone/>
            </a:pPr>
            <a:r>
              <a:rPr lang="de-DE" sz="1550" b="1"/>
              <a:t>Specifications:</a:t>
            </a:r>
            <a:r>
              <a:rPr lang="de-DE" sz="1550"/>
              <a:t> </a:t>
            </a:r>
            <a:endParaRPr sz="1550"/>
          </a:p>
          <a:p>
            <a:pPr marL="228600" lvl="0" indent="-215900" algn="l" rtl="0">
              <a:lnSpc>
                <a:spcPct val="100000"/>
              </a:lnSpc>
              <a:spcBef>
                <a:spcPts val="600"/>
              </a:spcBef>
              <a:spcAft>
                <a:spcPts val="0"/>
              </a:spcAft>
              <a:buSzPts val="2180"/>
              <a:buChar char="•"/>
            </a:pPr>
            <a:r>
              <a:rPr lang="de-DE" sz="1550"/>
              <a:t>Log GDP per capita</a:t>
            </a:r>
            <a:endParaRPr sz="1550"/>
          </a:p>
          <a:p>
            <a:pPr marL="228600" lvl="0" indent="-224790" algn="l" rtl="0">
              <a:lnSpc>
                <a:spcPct val="100000"/>
              </a:lnSpc>
              <a:spcBef>
                <a:spcPts val="600"/>
              </a:spcBef>
              <a:spcAft>
                <a:spcPts val="0"/>
              </a:spcAft>
              <a:buSzPts val="2320"/>
              <a:buChar char="•"/>
            </a:pPr>
            <a:r>
              <a:rPr lang="de-DE" sz="1550"/>
              <a:t>Robust standard errors clustered on countries</a:t>
            </a:r>
            <a:endParaRPr sz="1550"/>
          </a:p>
          <a:p>
            <a:pPr marL="0" lvl="0" indent="0" algn="l" rtl="0">
              <a:lnSpc>
                <a:spcPct val="100000"/>
              </a:lnSpc>
              <a:spcBef>
                <a:spcPts val="600"/>
              </a:spcBef>
              <a:spcAft>
                <a:spcPts val="0"/>
              </a:spcAft>
              <a:buSzPts val="2450"/>
              <a:buNone/>
            </a:pPr>
            <a:endParaRPr/>
          </a:p>
        </p:txBody>
      </p:sp>
      <p:grpSp>
        <p:nvGrpSpPr>
          <p:cNvPr id="157" name="Google Shape;157;p7"/>
          <p:cNvGrpSpPr/>
          <p:nvPr/>
        </p:nvGrpSpPr>
        <p:grpSpPr>
          <a:xfrm>
            <a:off x="6915402" y="1290251"/>
            <a:ext cx="3747865" cy="3383800"/>
            <a:chOff x="12276975" y="30675"/>
            <a:chExt cx="3516150" cy="3073387"/>
          </a:xfrm>
        </p:grpSpPr>
        <p:pic>
          <p:nvPicPr>
            <p:cNvPr id="158" name="Google Shape;158;p7"/>
            <p:cNvPicPr preferRelativeResize="0"/>
            <p:nvPr/>
          </p:nvPicPr>
          <p:blipFill rotWithShape="1">
            <a:blip r:embed="rId3">
              <a:alphaModFix/>
            </a:blip>
            <a:srcRect r="78558" b="9551"/>
            <a:stretch/>
          </p:blipFill>
          <p:spPr>
            <a:xfrm>
              <a:off x="12364000" y="30675"/>
              <a:ext cx="1384674" cy="2618925"/>
            </a:xfrm>
            <a:prstGeom prst="rect">
              <a:avLst/>
            </a:prstGeom>
            <a:noFill/>
            <a:ln>
              <a:noFill/>
            </a:ln>
          </p:spPr>
        </p:pic>
        <p:pic>
          <p:nvPicPr>
            <p:cNvPr id="159" name="Google Shape;159;p7"/>
            <p:cNvPicPr preferRelativeResize="0"/>
            <p:nvPr/>
          </p:nvPicPr>
          <p:blipFill rotWithShape="1">
            <a:blip r:embed="rId3">
              <a:alphaModFix/>
            </a:blip>
            <a:srcRect l="66751" r="8014" b="9551"/>
            <a:stretch/>
          </p:blipFill>
          <p:spPr>
            <a:xfrm>
              <a:off x="13748675" y="30675"/>
              <a:ext cx="1629575" cy="2618925"/>
            </a:xfrm>
            <a:prstGeom prst="rect">
              <a:avLst/>
            </a:prstGeom>
            <a:noFill/>
            <a:ln>
              <a:noFill/>
            </a:ln>
          </p:spPr>
        </p:pic>
        <p:pic>
          <p:nvPicPr>
            <p:cNvPr id="160" name="Google Shape;160;p7"/>
            <p:cNvPicPr preferRelativeResize="0"/>
            <p:nvPr/>
          </p:nvPicPr>
          <p:blipFill rotWithShape="1">
            <a:blip r:embed="rId3">
              <a:alphaModFix/>
            </a:blip>
            <a:srcRect t="91544" r="45554"/>
            <a:stretch/>
          </p:blipFill>
          <p:spPr>
            <a:xfrm>
              <a:off x="12276975" y="2710225"/>
              <a:ext cx="3516150" cy="244825"/>
            </a:xfrm>
            <a:prstGeom prst="rect">
              <a:avLst/>
            </a:prstGeom>
            <a:noFill/>
            <a:ln>
              <a:noFill/>
            </a:ln>
          </p:spPr>
        </p:pic>
        <p:pic>
          <p:nvPicPr>
            <p:cNvPr id="161" name="Google Shape;161;p7"/>
            <p:cNvPicPr preferRelativeResize="0"/>
            <p:nvPr/>
          </p:nvPicPr>
          <p:blipFill rotWithShape="1">
            <a:blip r:embed="rId3">
              <a:alphaModFix/>
            </a:blip>
            <a:srcRect l="53974" t="91544" r="-6264"/>
            <a:stretch/>
          </p:blipFill>
          <p:spPr>
            <a:xfrm>
              <a:off x="12364000" y="2859237"/>
              <a:ext cx="3376899" cy="244825"/>
            </a:xfrm>
            <a:prstGeom prst="rect">
              <a:avLst/>
            </a:prstGeom>
            <a:noFill/>
            <a:ln>
              <a:noFill/>
            </a:ln>
          </p:spPr>
        </p:pic>
      </p:grpSp>
      <p:pic>
        <p:nvPicPr>
          <p:cNvPr id="162" name="Google Shape;162;p7" descr="Ein Bild, das Text, Screenshot, Diagramm, Reihe enthält.&#10;&#10;Automatisch generierte Beschreibung"/>
          <p:cNvPicPr preferRelativeResize="0">
            <a:picLocks noGrp="1"/>
          </p:cNvPicPr>
          <p:nvPr>
            <p:ph type="body" idx="1"/>
          </p:nvPr>
        </p:nvPicPr>
        <p:blipFill rotWithShape="1">
          <a:blip r:embed="rId4">
            <a:alphaModFix/>
          </a:blip>
          <a:srcRect/>
          <a:stretch/>
        </p:blipFill>
        <p:spPr>
          <a:xfrm>
            <a:off x="714300" y="1201025"/>
            <a:ext cx="5381700" cy="3383700"/>
          </a:xfrm>
          <a:prstGeom prst="rect">
            <a:avLst/>
          </a:prstGeom>
          <a:noFill/>
          <a:ln>
            <a:noFill/>
          </a:ln>
        </p:spPr>
      </p:pic>
      <p:sp>
        <p:nvSpPr>
          <p:cNvPr id="163" name="Google Shape;163;p7"/>
          <p:cNvSpPr txBox="1">
            <a:spLocks noGrp="1"/>
          </p:cNvSpPr>
          <p:nvPr>
            <p:ph type="body" idx="1"/>
          </p:nvPr>
        </p:nvSpPr>
        <p:spPr>
          <a:xfrm>
            <a:off x="5867400" y="4785575"/>
            <a:ext cx="6327600" cy="1516200"/>
          </a:xfrm>
          <a:prstGeom prst="rect">
            <a:avLst/>
          </a:prstGeom>
          <a:noFill/>
          <a:ln>
            <a:noFill/>
          </a:ln>
        </p:spPr>
        <p:txBody>
          <a:bodyPr spcFirstLastPara="1" wrap="square" lIns="0" tIns="0" rIns="0" bIns="0" anchor="t" anchorCtr="0">
            <a:noAutofit/>
          </a:bodyPr>
          <a:lstStyle/>
          <a:p>
            <a:pPr marL="0" lvl="0" indent="0" algn="l" rtl="0">
              <a:spcBef>
                <a:spcPts val="600"/>
              </a:spcBef>
              <a:spcAft>
                <a:spcPts val="0"/>
              </a:spcAft>
              <a:buNone/>
            </a:pPr>
            <a:endParaRPr sz="1550"/>
          </a:p>
          <a:p>
            <a:pPr marL="457200" lvl="0" indent="-327025" algn="l" rtl="0">
              <a:spcBef>
                <a:spcPts val="600"/>
              </a:spcBef>
              <a:spcAft>
                <a:spcPts val="0"/>
              </a:spcAft>
              <a:buSzPts val="1550"/>
              <a:buChar char="●"/>
            </a:pPr>
            <a:r>
              <a:rPr lang="de-DE" sz="1550" b="1"/>
              <a:t>Coefficient:</a:t>
            </a:r>
            <a:r>
              <a:rPr lang="de-DE" sz="1550"/>
              <a:t> significant (p&lt;0.001)</a:t>
            </a:r>
            <a:endParaRPr sz="1550"/>
          </a:p>
          <a:p>
            <a:pPr marL="457200" lvl="0" indent="-327025" algn="l" rtl="0">
              <a:spcBef>
                <a:spcPts val="600"/>
              </a:spcBef>
              <a:spcAft>
                <a:spcPts val="0"/>
              </a:spcAft>
              <a:buSzPts val="1550"/>
              <a:buChar char="●"/>
            </a:pPr>
            <a:r>
              <a:rPr lang="de-DE" sz="1550" b="1"/>
              <a:t>Acceptable standard errors: </a:t>
            </a:r>
            <a:r>
              <a:rPr lang="de-DE" sz="1550"/>
              <a:t>conf. bands between ~ 26%-31,5% </a:t>
            </a:r>
            <a:r>
              <a:rPr lang="de-DE" sz="1350"/>
              <a:t>(for 5%-significance level)</a:t>
            </a:r>
            <a:endParaRPr sz="1350"/>
          </a:p>
          <a:p>
            <a:pPr marL="457200" lvl="0" indent="-327025" algn="l" rtl="0">
              <a:spcBef>
                <a:spcPts val="600"/>
              </a:spcBef>
              <a:spcAft>
                <a:spcPts val="0"/>
              </a:spcAft>
              <a:buSzPts val="1550"/>
              <a:buChar char="●"/>
            </a:pPr>
            <a:r>
              <a:rPr lang="de-DE" sz="1550" b="1"/>
              <a:t>R²:</a:t>
            </a:r>
            <a:r>
              <a:rPr lang="de-DE" sz="1550"/>
              <a:t> moderate-high</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315de24ca26_0_10"/>
          <p:cNvSpPr txBox="1">
            <a:spLocks noGrp="1"/>
          </p:cNvSpPr>
          <p:nvPr>
            <p:ph type="title"/>
          </p:nvPr>
        </p:nvSpPr>
        <p:spPr>
          <a:xfrm>
            <a:off x="686305" y="491060"/>
            <a:ext cx="10954800" cy="1215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accent1"/>
              </a:buClr>
              <a:buSzPts val="3200"/>
              <a:buFont typeface="Albert Sans"/>
              <a:buNone/>
            </a:pPr>
            <a:r>
              <a:rPr lang="de-DE"/>
              <a:t>Control Variables</a:t>
            </a:r>
            <a:endParaRPr/>
          </a:p>
        </p:txBody>
      </p:sp>
      <p:sp>
        <p:nvSpPr>
          <p:cNvPr id="169" name="Google Shape;169;g315de24ca26_0_10"/>
          <p:cNvSpPr txBox="1">
            <a:spLocks noGrp="1"/>
          </p:cNvSpPr>
          <p:nvPr>
            <p:ph type="dt" idx="10"/>
          </p:nvPr>
        </p:nvSpPr>
        <p:spPr>
          <a:xfrm>
            <a:off x="7676227" y="6323366"/>
            <a:ext cx="1221600" cy="24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18/11/2024</a:t>
            </a:r>
            <a:endParaRPr/>
          </a:p>
        </p:txBody>
      </p:sp>
      <p:sp>
        <p:nvSpPr>
          <p:cNvPr id="170" name="Google Shape;170;g315de24ca26_0_10"/>
          <p:cNvSpPr txBox="1">
            <a:spLocks noGrp="1"/>
          </p:cNvSpPr>
          <p:nvPr>
            <p:ph type="sldNum" idx="12"/>
          </p:nvPr>
        </p:nvSpPr>
        <p:spPr>
          <a:xfrm>
            <a:off x="8897938" y="6323366"/>
            <a:ext cx="2743200" cy="2448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7</a:t>
            </a:fld>
            <a:endParaRPr/>
          </a:p>
        </p:txBody>
      </p:sp>
      <p:sp>
        <p:nvSpPr>
          <p:cNvPr id="171" name="Google Shape;171;g315de24ca26_0_10"/>
          <p:cNvSpPr txBox="1"/>
          <p:nvPr/>
        </p:nvSpPr>
        <p:spPr>
          <a:xfrm>
            <a:off x="695325" y="1420500"/>
            <a:ext cx="4065000" cy="192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450" dirty="0" err="1">
                <a:solidFill>
                  <a:schemeClr val="dk1"/>
                </a:solidFill>
                <a:latin typeface="Albert Sans"/>
                <a:ea typeface="Albert Sans"/>
                <a:cs typeface="Albert Sans"/>
                <a:sym typeface="Albert Sans"/>
              </a:rPr>
              <a:t>LifeExp</a:t>
            </a:r>
            <a:r>
              <a:rPr lang="de-DE" sz="1450" dirty="0">
                <a:solidFill>
                  <a:schemeClr val="dk1"/>
                </a:solidFill>
                <a:latin typeface="Albert Sans"/>
                <a:ea typeface="Albert Sans"/>
                <a:cs typeface="Albert Sans"/>
                <a:sym typeface="Albert Sans"/>
              </a:rPr>
              <a:t> 		          </a:t>
            </a:r>
            <a:r>
              <a:rPr lang="de-DE" sz="1450" dirty="0" err="1">
                <a:solidFill>
                  <a:schemeClr val="dk1"/>
                </a:solidFill>
                <a:latin typeface="Albert Sans"/>
                <a:ea typeface="Albert Sans"/>
                <a:cs typeface="Albert Sans"/>
                <a:sym typeface="Albert Sans"/>
              </a:rPr>
              <a:t>AvYearsSchooling</a:t>
            </a:r>
            <a:endParaRPr sz="1450" dirty="0">
              <a:solidFill>
                <a:schemeClr val="dk1"/>
              </a:solidFill>
              <a:latin typeface="Albert Sans"/>
              <a:ea typeface="Albert Sans"/>
              <a:cs typeface="Albert Sans"/>
              <a:sym typeface="Albert Sans"/>
            </a:endParaRPr>
          </a:p>
          <a:p>
            <a:pPr marL="0" lvl="0" indent="0" algn="l" rtl="0">
              <a:spcBef>
                <a:spcPts val="0"/>
              </a:spcBef>
              <a:spcAft>
                <a:spcPts val="0"/>
              </a:spcAft>
              <a:buNone/>
            </a:pPr>
            <a:r>
              <a:rPr lang="de-DE" sz="1450" dirty="0" err="1">
                <a:solidFill>
                  <a:schemeClr val="dk1"/>
                </a:solidFill>
                <a:latin typeface="Albert Sans"/>
                <a:ea typeface="Albert Sans"/>
                <a:cs typeface="Albert Sans"/>
                <a:sym typeface="Albert Sans"/>
              </a:rPr>
              <a:t>LifeExp</a:t>
            </a:r>
            <a:r>
              <a:rPr lang="de-DE" sz="1450" dirty="0">
                <a:solidFill>
                  <a:schemeClr val="dk1"/>
                </a:solidFill>
                <a:latin typeface="Albert Sans"/>
                <a:ea typeface="Albert Sans"/>
                <a:cs typeface="Albert Sans"/>
                <a:sym typeface="Albert Sans"/>
              </a:rPr>
              <a:t> 		          </a:t>
            </a:r>
            <a:r>
              <a:rPr lang="de-DE" sz="1450" dirty="0" err="1">
                <a:solidFill>
                  <a:schemeClr val="dk1"/>
                </a:solidFill>
                <a:latin typeface="Albert Sans"/>
                <a:ea typeface="Albert Sans"/>
                <a:cs typeface="Albert Sans"/>
                <a:sym typeface="Albert Sans"/>
              </a:rPr>
              <a:t>Log_GDP_PPP</a:t>
            </a:r>
            <a:endParaRPr sz="1450" dirty="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450" dirty="0">
              <a:solidFill>
                <a:schemeClr val="dk1"/>
              </a:solidFill>
              <a:latin typeface="Albert Sans"/>
              <a:ea typeface="Albert Sans"/>
              <a:cs typeface="Albert Sans"/>
              <a:sym typeface="Albert Sans"/>
            </a:endParaRPr>
          </a:p>
          <a:p>
            <a:pPr marL="0" lvl="0" indent="0" algn="l" rtl="0">
              <a:spcBef>
                <a:spcPts val="0"/>
              </a:spcBef>
              <a:spcAft>
                <a:spcPts val="0"/>
              </a:spcAft>
              <a:buNone/>
            </a:pPr>
            <a:r>
              <a:rPr lang="de-DE" sz="1450" dirty="0" err="1">
                <a:solidFill>
                  <a:schemeClr val="dk1"/>
                </a:solidFill>
                <a:latin typeface="Albert Sans"/>
                <a:ea typeface="Albert Sans"/>
                <a:cs typeface="Albert Sans"/>
                <a:sym typeface="Albert Sans"/>
              </a:rPr>
              <a:t>UrbanizationRate</a:t>
            </a:r>
            <a:r>
              <a:rPr lang="de-DE" sz="1450" dirty="0">
                <a:solidFill>
                  <a:schemeClr val="dk1"/>
                </a:solidFill>
                <a:latin typeface="Albert Sans"/>
                <a:ea typeface="Albert Sans"/>
                <a:cs typeface="Albert Sans"/>
                <a:sym typeface="Albert Sans"/>
              </a:rPr>
              <a:t>	          </a:t>
            </a:r>
            <a:r>
              <a:rPr lang="de-DE" sz="1450" dirty="0" err="1">
                <a:solidFill>
                  <a:schemeClr val="dk1"/>
                </a:solidFill>
                <a:latin typeface="Albert Sans"/>
                <a:ea typeface="Albert Sans"/>
                <a:cs typeface="Albert Sans"/>
                <a:sym typeface="Albert Sans"/>
              </a:rPr>
              <a:t>AvYearsSchooling</a:t>
            </a:r>
            <a:endParaRPr sz="1450" dirty="0">
              <a:solidFill>
                <a:schemeClr val="dk1"/>
              </a:solidFill>
              <a:latin typeface="Albert Sans"/>
              <a:ea typeface="Albert Sans"/>
              <a:cs typeface="Albert Sans"/>
              <a:sym typeface="Albert Sans"/>
            </a:endParaRPr>
          </a:p>
          <a:p>
            <a:pPr marL="0" lvl="0" indent="0" algn="l" rtl="0">
              <a:spcBef>
                <a:spcPts val="0"/>
              </a:spcBef>
              <a:spcAft>
                <a:spcPts val="0"/>
              </a:spcAft>
              <a:buNone/>
            </a:pPr>
            <a:r>
              <a:rPr lang="de-DE" sz="1450" dirty="0" err="1">
                <a:solidFill>
                  <a:schemeClr val="dk1"/>
                </a:solidFill>
                <a:latin typeface="Albert Sans"/>
                <a:ea typeface="Albert Sans"/>
                <a:cs typeface="Albert Sans"/>
                <a:sym typeface="Albert Sans"/>
              </a:rPr>
              <a:t>UrbanizationRate</a:t>
            </a:r>
            <a:r>
              <a:rPr lang="de-DE" sz="1450" dirty="0">
                <a:solidFill>
                  <a:schemeClr val="dk1"/>
                </a:solidFill>
                <a:latin typeface="Albert Sans"/>
                <a:ea typeface="Albert Sans"/>
                <a:cs typeface="Albert Sans"/>
                <a:sym typeface="Albert Sans"/>
              </a:rPr>
              <a:t>	          </a:t>
            </a:r>
            <a:r>
              <a:rPr lang="de-DE" sz="1450" dirty="0" err="1">
                <a:solidFill>
                  <a:schemeClr val="dk1"/>
                </a:solidFill>
                <a:latin typeface="Albert Sans"/>
                <a:ea typeface="Albert Sans"/>
                <a:cs typeface="Albert Sans"/>
                <a:sym typeface="Albert Sans"/>
              </a:rPr>
              <a:t>Log_GDP_PPP</a:t>
            </a:r>
            <a:r>
              <a:rPr lang="de-DE" sz="1550" dirty="0">
                <a:solidFill>
                  <a:schemeClr val="dk1"/>
                </a:solidFill>
                <a:latin typeface="Albert Sans"/>
                <a:ea typeface="Albert Sans"/>
                <a:cs typeface="Albert Sans"/>
                <a:sym typeface="Albert Sans"/>
              </a:rPr>
              <a:t> </a:t>
            </a:r>
            <a:endParaRPr sz="1550" dirty="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550" dirty="0">
              <a:solidFill>
                <a:schemeClr val="dk1"/>
              </a:solidFill>
              <a:latin typeface="Albert Sans"/>
              <a:ea typeface="Albert Sans"/>
              <a:cs typeface="Albert Sans"/>
              <a:sym typeface="Albert Sans"/>
            </a:endParaRPr>
          </a:p>
          <a:p>
            <a:pPr marL="0" lvl="0" indent="0" algn="l" rtl="0">
              <a:spcBef>
                <a:spcPts val="0"/>
              </a:spcBef>
              <a:spcAft>
                <a:spcPts val="0"/>
              </a:spcAft>
              <a:buNone/>
            </a:pPr>
            <a:r>
              <a:rPr lang="de-DE" sz="1450" dirty="0" err="1">
                <a:solidFill>
                  <a:schemeClr val="dk1"/>
                </a:solidFill>
                <a:latin typeface="Albert Sans"/>
                <a:ea typeface="Albert Sans"/>
                <a:cs typeface="Albert Sans"/>
                <a:sym typeface="Albert Sans"/>
              </a:rPr>
              <a:t>UnemploymentRate</a:t>
            </a:r>
            <a:r>
              <a:rPr lang="de-DE" sz="1450" dirty="0">
                <a:solidFill>
                  <a:schemeClr val="dk1"/>
                </a:solidFill>
                <a:latin typeface="Albert Sans"/>
                <a:ea typeface="Albert Sans"/>
                <a:cs typeface="Albert Sans"/>
                <a:sym typeface="Albert Sans"/>
              </a:rPr>
              <a:t> 	          </a:t>
            </a:r>
            <a:r>
              <a:rPr lang="de-DE" sz="1450" dirty="0" err="1">
                <a:solidFill>
                  <a:schemeClr val="dk1"/>
                </a:solidFill>
                <a:latin typeface="Albert Sans"/>
                <a:ea typeface="Albert Sans"/>
                <a:cs typeface="Albert Sans"/>
                <a:sym typeface="Albert Sans"/>
              </a:rPr>
              <a:t>Log_GDP_PPP</a:t>
            </a:r>
            <a:endParaRPr sz="1550" dirty="0">
              <a:solidFill>
                <a:schemeClr val="dk1"/>
              </a:solidFill>
              <a:latin typeface="Albert Sans"/>
              <a:ea typeface="Albert Sans"/>
              <a:cs typeface="Albert Sans"/>
              <a:sym typeface="Albert Sans"/>
            </a:endParaRPr>
          </a:p>
        </p:txBody>
      </p:sp>
      <p:pic>
        <p:nvPicPr>
          <p:cNvPr id="172" name="Google Shape;172;g315de24ca26_0_10"/>
          <p:cNvPicPr preferRelativeResize="0"/>
          <p:nvPr/>
        </p:nvPicPr>
        <p:blipFill>
          <a:blip r:embed="rId3">
            <a:alphaModFix/>
          </a:blip>
          <a:stretch>
            <a:fillRect/>
          </a:stretch>
        </p:blipFill>
        <p:spPr>
          <a:xfrm>
            <a:off x="5310622" y="1205350"/>
            <a:ext cx="6253003" cy="4671575"/>
          </a:xfrm>
          <a:prstGeom prst="rect">
            <a:avLst/>
          </a:prstGeom>
          <a:noFill/>
          <a:ln>
            <a:noFill/>
          </a:ln>
        </p:spPr>
      </p:pic>
      <p:cxnSp>
        <p:nvCxnSpPr>
          <p:cNvPr id="173" name="Google Shape;173;g315de24ca26_0_10"/>
          <p:cNvCxnSpPr/>
          <p:nvPr/>
        </p:nvCxnSpPr>
        <p:spPr>
          <a:xfrm>
            <a:off x="1804125" y="1649100"/>
            <a:ext cx="1090200" cy="0"/>
          </a:xfrm>
          <a:prstGeom prst="straightConnector1">
            <a:avLst/>
          </a:prstGeom>
          <a:noFill/>
          <a:ln w="9525" cap="flat" cmpd="sng">
            <a:solidFill>
              <a:schemeClr val="dk2"/>
            </a:solidFill>
            <a:prstDash val="solid"/>
            <a:round/>
            <a:headEnd type="none" w="med" len="med"/>
            <a:tailEnd type="triangle" w="med" len="med"/>
          </a:ln>
        </p:spPr>
      </p:cxnSp>
      <p:cxnSp>
        <p:nvCxnSpPr>
          <p:cNvPr id="174" name="Google Shape;174;g315de24ca26_0_10"/>
          <p:cNvCxnSpPr/>
          <p:nvPr/>
        </p:nvCxnSpPr>
        <p:spPr>
          <a:xfrm>
            <a:off x="1804125" y="1841150"/>
            <a:ext cx="1090200" cy="0"/>
          </a:xfrm>
          <a:prstGeom prst="straightConnector1">
            <a:avLst/>
          </a:prstGeom>
          <a:noFill/>
          <a:ln w="9525" cap="flat" cmpd="sng">
            <a:solidFill>
              <a:schemeClr val="dk2"/>
            </a:solidFill>
            <a:prstDash val="solid"/>
            <a:round/>
            <a:headEnd type="none" w="med" len="med"/>
            <a:tailEnd type="triangle" w="med" len="med"/>
          </a:ln>
        </p:spPr>
      </p:cxnSp>
      <p:cxnSp>
        <p:nvCxnSpPr>
          <p:cNvPr id="175" name="Google Shape;175;g315de24ca26_0_10"/>
          <p:cNvCxnSpPr/>
          <p:nvPr/>
        </p:nvCxnSpPr>
        <p:spPr>
          <a:xfrm>
            <a:off x="2325650" y="2321675"/>
            <a:ext cx="614400" cy="0"/>
          </a:xfrm>
          <a:prstGeom prst="straightConnector1">
            <a:avLst/>
          </a:prstGeom>
          <a:noFill/>
          <a:ln w="9525" cap="flat" cmpd="sng">
            <a:solidFill>
              <a:schemeClr val="dk2"/>
            </a:solidFill>
            <a:prstDash val="solid"/>
            <a:round/>
            <a:headEnd type="none" w="med" len="med"/>
            <a:tailEnd type="triangle" w="med" len="med"/>
          </a:ln>
        </p:spPr>
      </p:cxnSp>
      <p:cxnSp>
        <p:nvCxnSpPr>
          <p:cNvPr id="176" name="Google Shape;176;g315de24ca26_0_10"/>
          <p:cNvCxnSpPr/>
          <p:nvPr/>
        </p:nvCxnSpPr>
        <p:spPr>
          <a:xfrm>
            <a:off x="2325650" y="2553350"/>
            <a:ext cx="614400" cy="0"/>
          </a:xfrm>
          <a:prstGeom prst="straightConnector1">
            <a:avLst/>
          </a:prstGeom>
          <a:noFill/>
          <a:ln w="9525" cap="flat" cmpd="sng">
            <a:solidFill>
              <a:schemeClr val="dk2"/>
            </a:solidFill>
            <a:prstDash val="solid"/>
            <a:round/>
            <a:headEnd type="none" w="med" len="med"/>
            <a:tailEnd type="triangle" w="med" len="med"/>
          </a:ln>
        </p:spPr>
      </p:cxnSp>
      <p:cxnSp>
        <p:nvCxnSpPr>
          <p:cNvPr id="177" name="Google Shape;177;g315de24ca26_0_10"/>
          <p:cNvCxnSpPr/>
          <p:nvPr/>
        </p:nvCxnSpPr>
        <p:spPr>
          <a:xfrm>
            <a:off x="2549475" y="3028600"/>
            <a:ext cx="356700" cy="0"/>
          </a:xfrm>
          <a:prstGeom prst="straightConnector1">
            <a:avLst/>
          </a:prstGeom>
          <a:noFill/>
          <a:ln w="9525" cap="flat" cmpd="sng">
            <a:solidFill>
              <a:schemeClr val="dk2"/>
            </a:solidFill>
            <a:prstDash val="solid"/>
            <a:round/>
            <a:headEnd type="none" w="med" len="med"/>
            <a:tailEnd type="triangle" w="med" len="med"/>
          </a:ln>
        </p:spPr>
      </p:cxnSp>
      <p:sp>
        <p:nvSpPr>
          <p:cNvPr id="178" name="Google Shape;178;g315de24ca26_0_10"/>
          <p:cNvSpPr/>
          <p:nvPr/>
        </p:nvSpPr>
        <p:spPr>
          <a:xfrm>
            <a:off x="9609625" y="1946950"/>
            <a:ext cx="614400" cy="1797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79" name="Google Shape;179;g315de24ca26_0_10"/>
          <p:cNvSpPr/>
          <p:nvPr/>
        </p:nvSpPr>
        <p:spPr>
          <a:xfrm>
            <a:off x="5415350" y="4213850"/>
            <a:ext cx="452100" cy="210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80" name="Google Shape;180;g315de24ca26_0_10"/>
          <p:cNvSpPr txBox="1">
            <a:spLocks noGrp="1"/>
          </p:cNvSpPr>
          <p:nvPr>
            <p:ph type="body" idx="1"/>
          </p:nvPr>
        </p:nvSpPr>
        <p:spPr>
          <a:xfrm>
            <a:off x="695324" y="3619775"/>
            <a:ext cx="4284771" cy="804900"/>
          </a:xfrm>
          <a:prstGeom prst="rect">
            <a:avLst/>
          </a:prstGeom>
          <a:noFill/>
          <a:ln>
            <a:noFill/>
          </a:ln>
        </p:spPr>
        <p:txBody>
          <a:bodyPr spcFirstLastPara="1" wrap="square" lIns="0" tIns="0" rIns="0" bIns="0" anchor="t" anchorCtr="0">
            <a:noAutofit/>
          </a:bodyPr>
          <a:lstStyle/>
          <a:p>
            <a:pPr marL="228600" lvl="0" indent="-167005" algn="l" rtl="0">
              <a:spcBef>
                <a:spcPts val="600"/>
              </a:spcBef>
              <a:spcAft>
                <a:spcPts val="0"/>
              </a:spcAft>
              <a:buSzPts val="1550"/>
              <a:buChar char="•"/>
            </a:pPr>
            <a:r>
              <a:rPr lang="de-DE" sz="1550" dirty="0"/>
              <a:t>still a positive </a:t>
            </a:r>
            <a:r>
              <a:rPr lang="de-DE" sz="1550" dirty="0" err="1"/>
              <a:t>relation</a:t>
            </a:r>
            <a:r>
              <a:rPr lang="de-DE" sz="1550" dirty="0"/>
              <a:t> on </a:t>
            </a:r>
            <a:r>
              <a:rPr lang="de-DE" sz="1550" dirty="0" err="1"/>
              <a:t>AvYearsSchooling</a:t>
            </a:r>
            <a:r>
              <a:rPr lang="de-DE" sz="1550" dirty="0"/>
              <a:t> on </a:t>
            </a:r>
            <a:r>
              <a:rPr lang="de-DE" sz="1550" dirty="0" err="1"/>
              <a:t>Log_GDP_PPP</a:t>
            </a:r>
            <a:endParaRPr sz="1550" dirty="0"/>
          </a:p>
          <a:p>
            <a:pPr marL="228600" lvl="0" indent="-167005" algn="l" rtl="0">
              <a:spcBef>
                <a:spcPts val="0"/>
              </a:spcBef>
              <a:spcAft>
                <a:spcPts val="0"/>
              </a:spcAft>
              <a:buSzPts val="1550"/>
              <a:buChar char="•"/>
            </a:pPr>
            <a:r>
              <a:rPr lang="de-DE" sz="1550" dirty="0"/>
              <a:t>R² </a:t>
            </a:r>
            <a:r>
              <a:rPr lang="de-DE" sz="1550" dirty="0" err="1"/>
              <a:t>increases</a:t>
            </a:r>
            <a:r>
              <a:rPr lang="de-DE" sz="1550" dirty="0"/>
              <a:t> </a:t>
            </a:r>
            <a:r>
              <a:rPr lang="de-DE" sz="1550" dirty="0" err="1"/>
              <a:t>substantially</a:t>
            </a:r>
            <a:endParaRPr sz="1550" dirty="0"/>
          </a:p>
          <a:p>
            <a:pPr marL="0" lvl="0" indent="0" algn="l" rtl="0">
              <a:lnSpc>
                <a:spcPct val="100000"/>
              </a:lnSpc>
              <a:spcBef>
                <a:spcPts val="600"/>
              </a:spcBef>
              <a:spcAft>
                <a:spcPts val="0"/>
              </a:spcAft>
              <a:buSzPts val="2450"/>
              <a:buNone/>
            </a:pPr>
            <a:endParaRPr dirty="0"/>
          </a:p>
        </p:txBody>
      </p:sp>
      <p:sp>
        <p:nvSpPr>
          <p:cNvPr id="181" name="Google Shape;181;g315de24ca26_0_10"/>
          <p:cNvSpPr txBox="1">
            <a:spLocks noGrp="1"/>
          </p:cNvSpPr>
          <p:nvPr>
            <p:ph type="body" idx="1"/>
          </p:nvPr>
        </p:nvSpPr>
        <p:spPr>
          <a:xfrm>
            <a:off x="695325" y="4523150"/>
            <a:ext cx="4065000" cy="1132800"/>
          </a:xfrm>
          <a:prstGeom prst="rect">
            <a:avLst/>
          </a:prstGeom>
          <a:noFill/>
          <a:ln>
            <a:noFill/>
          </a:ln>
        </p:spPr>
        <p:txBody>
          <a:bodyPr spcFirstLastPara="1" wrap="square" lIns="0" tIns="0" rIns="0" bIns="0" anchor="t" anchorCtr="0">
            <a:noAutofit/>
          </a:bodyPr>
          <a:lstStyle/>
          <a:p>
            <a:pPr marL="228600" lvl="0" indent="-167005" algn="l" rtl="0">
              <a:spcBef>
                <a:spcPts val="600"/>
              </a:spcBef>
              <a:spcAft>
                <a:spcPts val="0"/>
              </a:spcAft>
              <a:buSzPts val="1550"/>
              <a:buChar char="•"/>
            </a:pPr>
            <a:r>
              <a:rPr lang="de-DE" sz="1550"/>
              <a:t>once adding country-level fixed effects, the relation becomes non-significant</a:t>
            </a:r>
            <a:endParaRPr sz="1550"/>
          </a:p>
          <a:p>
            <a:pPr marL="228600" lvl="0" indent="-167005" algn="l" rtl="0">
              <a:spcBef>
                <a:spcPts val="0"/>
              </a:spcBef>
              <a:spcAft>
                <a:spcPts val="0"/>
              </a:spcAft>
              <a:buSzPts val="1550"/>
              <a:buChar char="•"/>
            </a:pPr>
            <a:r>
              <a:rPr lang="de-DE" sz="1550"/>
              <a:t>R² is now really high!</a:t>
            </a:r>
            <a:endParaRPr sz="1550"/>
          </a:p>
          <a:p>
            <a:pPr marL="228600" lvl="0" indent="0" algn="l" rtl="0">
              <a:spcBef>
                <a:spcPts val="600"/>
              </a:spcBef>
              <a:spcAft>
                <a:spcPts val="0"/>
              </a:spcAft>
              <a:buNone/>
            </a:pPr>
            <a:r>
              <a:rPr lang="de-DE" sz="1550"/>
              <a:t>-&gt; overfit in our model?</a:t>
            </a:r>
            <a:endParaRPr sz="1550"/>
          </a:p>
          <a:p>
            <a:pPr marL="0" lvl="0" indent="0" algn="l" rtl="0">
              <a:lnSpc>
                <a:spcPct val="100000"/>
              </a:lnSpc>
              <a:spcBef>
                <a:spcPts val="600"/>
              </a:spcBef>
              <a:spcAft>
                <a:spcPts val="0"/>
              </a:spcAft>
              <a:buSzPts val="2450"/>
              <a:buNone/>
            </a:pPr>
            <a:endParaRPr/>
          </a:p>
        </p:txBody>
      </p:sp>
      <p:sp>
        <p:nvSpPr>
          <p:cNvPr id="182" name="Google Shape;182;g315de24ca26_0_10"/>
          <p:cNvSpPr/>
          <p:nvPr/>
        </p:nvSpPr>
        <p:spPr>
          <a:xfrm>
            <a:off x="695325" y="4499100"/>
            <a:ext cx="3856500" cy="1132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83" name="Google Shape;183;g315de24ca26_0_10"/>
          <p:cNvSpPr/>
          <p:nvPr/>
        </p:nvSpPr>
        <p:spPr>
          <a:xfrm>
            <a:off x="686299" y="3598975"/>
            <a:ext cx="4064999" cy="80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84" name="Google Shape;184;g315de24ca26_0_10"/>
          <p:cNvSpPr/>
          <p:nvPr/>
        </p:nvSpPr>
        <p:spPr>
          <a:xfrm>
            <a:off x="10670900" y="1946950"/>
            <a:ext cx="592200" cy="438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85" name="Google Shape;185;g315de24ca26_0_10"/>
          <p:cNvSpPr/>
          <p:nvPr/>
        </p:nvSpPr>
        <p:spPr>
          <a:xfrm>
            <a:off x="5415350" y="4499100"/>
            <a:ext cx="5847900" cy="149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86" name="Google Shape;186;g315de24ca26_0_10"/>
          <p:cNvSpPr/>
          <p:nvPr/>
        </p:nvSpPr>
        <p:spPr>
          <a:xfrm>
            <a:off x="9609625" y="5284975"/>
            <a:ext cx="1653600" cy="244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87" name="Google Shape;187;g315de24ca26_0_10"/>
          <p:cNvSpPr/>
          <p:nvPr/>
        </p:nvSpPr>
        <p:spPr>
          <a:xfrm>
            <a:off x="8413325" y="1922075"/>
            <a:ext cx="717600" cy="210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88" name="Google Shape;188;g315de24ca26_0_10"/>
          <p:cNvSpPr/>
          <p:nvPr/>
        </p:nvSpPr>
        <p:spPr>
          <a:xfrm>
            <a:off x="8538875" y="5284977"/>
            <a:ext cx="592200" cy="244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7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8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8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8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8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78"/>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8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0"/>
          <p:cNvSpPr/>
          <p:nvPr/>
        </p:nvSpPr>
        <p:spPr>
          <a:xfrm>
            <a:off x="784250" y="3662490"/>
            <a:ext cx="4795200" cy="75036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95" name="Google Shape;195;p10"/>
          <p:cNvSpPr/>
          <p:nvPr/>
        </p:nvSpPr>
        <p:spPr>
          <a:xfrm>
            <a:off x="784250" y="2853800"/>
            <a:ext cx="4795200" cy="71709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96" name="Google Shape;196;p10"/>
          <p:cNvSpPr/>
          <p:nvPr/>
        </p:nvSpPr>
        <p:spPr>
          <a:xfrm>
            <a:off x="784250" y="2324200"/>
            <a:ext cx="4795200" cy="438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97" name="Google Shape;197;p10"/>
          <p:cNvSpPr txBox="1">
            <a:spLocks noGrp="1"/>
          </p:cNvSpPr>
          <p:nvPr>
            <p:ph type="body" idx="1"/>
          </p:nvPr>
        </p:nvSpPr>
        <p:spPr>
          <a:xfrm>
            <a:off x="686300" y="2415800"/>
            <a:ext cx="4893300" cy="2118000"/>
          </a:xfrm>
          <a:prstGeom prst="rect">
            <a:avLst/>
          </a:prstGeom>
          <a:noFill/>
          <a:ln>
            <a:noFill/>
          </a:ln>
        </p:spPr>
        <p:txBody>
          <a:bodyPr spcFirstLastPara="1" wrap="square" lIns="0" tIns="0" rIns="0" bIns="0" anchor="t" anchorCtr="0">
            <a:noAutofit/>
          </a:bodyPr>
          <a:lstStyle/>
          <a:p>
            <a:pPr marL="457200" lvl="0" indent="-330200" algn="l" rtl="0">
              <a:spcBef>
                <a:spcPts val="0"/>
              </a:spcBef>
              <a:spcAft>
                <a:spcPts val="0"/>
              </a:spcAft>
              <a:buSzPts val="1600"/>
              <a:buChar char="•"/>
            </a:pPr>
            <a:r>
              <a:rPr lang="de-DE" sz="1600" dirty="0"/>
              <a:t>Education </a:t>
            </a:r>
            <a:r>
              <a:rPr lang="de-DE" sz="1600" dirty="0" err="1"/>
              <a:t>drives</a:t>
            </a:r>
            <a:r>
              <a:rPr lang="de-DE" sz="1600" dirty="0"/>
              <a:t> </a:t>
            </a:r>
            <a:r>
              <a:rPr lang="de-DE" sz="1600" dirty="0" err="1"/>
              <a:t>growth</a:t>
            </a:r>
            <a:r>
              <a:rPr lang="de-DE" sz="1600" dirty="0"/>
              <a:t>, but regional </a:t>
            </a:r>
            <a:r>
              <a:rPr lang="de-DE" sz="1600" dirty="0" err="1"/>
              <a:t>disparities</a:t>
            </a:r>
            <a:r>
              <a:rPr lang="de-DE" sz="1600" dirty="0"/>
              <a:t> </a:t>
            </a:r>
            <a:r>
              <a:rPr lang="de-DE" sz="1600" dirty="0" err="1"/>
              <a:t>exist</a:t>
            </a:r>
            <a:endParaRPr sz="1600" dirty="0"/>
          </a:p>
          <a:p>
            <a:pPr marL="228600" lvl="0" indent="-73025" algn="l" rtl="0">
              <a:spcBef>
                <a:spcPts val="0"/>
              </a:spcBef>
              <a:spcAft>
                <a:spcPts val="0"/>
              </a:spcAft>
              <a:buSzPts val="1100"/>
              <a:buNone/>
            </a:pPr>
            <a:endParaRPr sz="1600" dirty="0"/>
          </a:p>
          <a:p>
            <a:pPr marL="457200" lvl="0" indent="-330200" algn="l" rtl="0">
              <a:spcBef>
                <a:spcPts val="0"/>
              </a:spcBef>
              <a:spcAft>
                <a:spcPts val="0"/>
              </a:spcAft>
              <a:buSzPts val="1600"/>
              <a:buChar char="•"/>
            </a:pPr>
            <a:r>
              <a:rPr lang="de-DE" sz="1600" dirty="0"/>
              <a:t>South </a:t>
            </a:r>
            <a:r>
              <a:rPr lang="de-DE" sz="1600" dirty="0" err="1"/>
              <a:t>America</a:t>
            </a:r>
            <a:r>
              <a:rPr lang="de-DE" sz="1600" dirty="0"/>
              <a:t>, Asia and Oceania </a:t>
            </a:r>
            <a:r>
              <a:rPr lang="de-DE" sz="1600" dirty="0" err="1"/>
              <a:t>show</a:t>
            </a:r>
            <a:r>
              <a:rPr lang="de-DE" sz="1600" dirty="0"/>
              <a:t> </a:t>
            </a:r>
            <a:r>
              <a:rPr lang="de-DE" sz="1600" dirty="0" err="1"/>
              <a:t>weaker</a:t>
            </a:r>
            <a:r>
              <a:rPr lang="de-DE" sz="1600" dirty="0"/>
              <a:t> </a:t>
            </a:r>
            <a:r>
              <a:rPr lang="de-DE" sz="1600" dirty="0" err="1"/>
              <a:t>returns</a:t>
            </a:r>
            <a:r>
              <a:rPr lang="de-DE" sz="1600" dirty="0"/>
              <a:t> on </a:t>
            </a:r>
            <a:r>
              <a:rPr lang="de-DE" sz="1600" dirty="0" err="1"/>
              <a:t>education</a:t>
            </a:r>
            <a:r>
              <a:rPr lang="de-DE" sz="1600" dirty="0"/>
              <a:t> </a:t>
            </a:r>
            <a:r>
              <a:rPr lang="de-DE" sz="1600" dirty="0" err="1"/>
              <a:t>compared</a:t>
            </a:r>
            <a:r>
              <a:rPr lang="de-DE" sz="1600" dirty="0"/>
              <a:t> </a:t>
            </a:r>
            <a:r>
              <a:rPr lang="de-DE" sz="1600" dirty="0" err="1"/>
              <a:t>to</a:t>
            </a:r>
            <a:r>
              <a:rPr lang="de-DE" sz="1600" dirty="0"/>
              <a:t> </a:t>
            </a:r>
            <a:r>
              <a:rPr lang="de-DE" sz="1600" dirty="0" err="1"/>
              <a:t>Africa</a:t>
            </a:r>
            <a:endParaRPr sz="1600" dirty="0"/>
          </a:p>
          <a:p>
            <a:pPr marL="228600" lvl="0" indent="-73025" algn="l" rtl="0">
              <a:spcBef>
                <a:spcPts val="0"/>
              </a:spcBef>
              <a:spcAft>
                <a:spcPts val="0"/>
              </a:spcAft>
              <a:buSzPts val="1100"/>
              <a:buNone/>
            </a:pPr>
            <a:endParaRPr sz="1600" dirty="0"/>
          </a:p>
          <a:p>
            <a:pPr marL="457200" lvl="0" indent="-330200" algn="l" rtl="0">
              <a:spcBef>
                <a:spcPts val="0"/>
              </a:spcBef>
              <a:spcAft>
                <a:spcPts val="0"/>
              </a:spcAft>
              <a:buSzPts val="1600"/>
              <a:buChar char="•"/>
            </a:pPr>
            <a:r>
              <a:rPr lang="de-DE" sz="1600" dirty="0" err="1"/>
              <a:t>Urbanization</a:t>
            </a:r>
            <a:r>
              <a:rPr lang="de-DE" sz="1600" dirty="0"/>
              <a:t> and </a:t>
            </a:r>
            <a:r>
              <a:rPr lang="de-DE" sz="1600" dirty="0" err="1"/>
              <a:t>life</a:t>
            </a:r>
            <a:r>
              <a:rPr lang="de-DE" sz="1600" dirty="0"/>
              <a:t> </a:t>
            </a:r>
            <a:r>
              <a:rPr lang="de-DE" sz="1600" dirty="0" err="1"/>
              <a:t>expectancy</a:t>
            </a:r>
            <a:r>
              <a:rPr lang="de-DE" sz="1600" dirty="0"/>
              <a:t> </a:t>
            </a:r>
            <a:r>
              <a:rPr lang="de-DE" sz="1600" dirty="0" err="1"/>
              <a:t>are</a:t>
            </a:r>
            <a:r>
              <a:rPr lang="de-DE" sz="1600" dirty="0"/>
              <a:t> </a:t>
            </a:r>
            <a:r>
              <a:rPr lang="de-DE" sz="1600" dirty="0" err="1"/>
              <a:t>significant</a:t>
            </a:r>
            <a:r>
              <a:rPr lang="de-DE" sz="1600" dirty="0"/>
              <a:t> </a:t>
            </a:r>
            <a:r>
              <a:rPr lang="de-DE" sz="1600" dirty="0" err="1"/>
              <a:t>contributors</a:t>
            </a:r>
            <a:r>
              <a:rPr lang="de-DE" sz="1600" dirty="0"/>
              <a:t> </a:t>
            </a:r>
            <a:r>
              <a:rPr lang="de-DE" sz="1600" dirty="0" err="1"/>
              <a:t>to</a:t>
            </a:r>
            <a:r>
              <a:rPr lang="de-DE" sz="1600" dirty="0"/>
              <a:t> GDP</a:t>
            </a:r>
            <a:endParaRPr sz="1600" dirty="0"/>
          </a:p>
          <a:p>
            <a:pPr marL="228600" lvl="0" indent="-73025" algn="l" rtl="0">
              <a:lnSpc>
                <a:spcPct val="100000"/>
              </a:lnSpc>
              <a:spcBef>
                <a:spcPts val="0"/>
              </a:spcBef>
              <a:spcAft>
                <a:spcPts val="0"/>
              </a:spcAft>
              <a:buSzPts val="2450"/>
              <a:buNone/>
            </a:pPr>
            <a:endParaRPr dirty="0"/>
          </a:p>
        </p:txBody>
      </p:sp>
      <p:sp>
        <p:nvSpPr>
          <p:cNvPr id="198" name="Google Shape;198;p10"/>
          <p:cNvSpPr txBox="1">
            <a:spLocks noGrp="1"/>
          </p:cNvSpPr>
          <p:nvPr>
            <p:ph type="title"/>
          </p:nvPr>
        </p:nvSpPr>
        <p:spPr>
          <a:xfrm>
            <a:off x="686300" y="491050"/>
            <a:ext cx="3129300" cy="43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accent1"/>
              </a:buClr>
              <a:buSzPts val="3200"/>
              <a:buFont typeface="Albert Sans"/>
              <a:buNone/>
            </a:pPr>
            <a:r>
              <a:rPr lang="de-DE"/>
              <a:t>Regional Effects</a:t>
            </a:r>
            <a:endParaRPr/>
          </a:p>
        </p:txBody>
      </p:sp>
      <p:sp>
        <p:nvSpPr>
          <p:cNvPr id="199" name="Google Shape;199;p10"/>
          <p:cNvSpPr txBox="1">
            <a:spLocks noGrp="1"/>
          </p:cNvSpPr>
          <p:nvPr>
            <p:ph type="dt" idx="10"/>
          </p:nvPr>
        </p:nvSpPr>
        <p:spPr>
          <a:xfrm>
            <a:off x="7676227" y="6323366"/>
            <a:ext cx="1221711" cy="24483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18/11/2024</a:t>
            </a:r>
            <a:endParaRPr/>
          </a:p>
        </p:txBody>
      </p:sp>
      <p:sp>
        <p:nvSpPr>
          <p:cNvPr id="200" name="Google Shape;200;p10"/>
          <p:cNvSpPr txBox="1">
            <a:spLocks noGrp="1"/>
          </p:cNvSpPr>
          <p:nvPr>
            <p:ph type="sldNum" idx="12"/>
          </p:nvPr>
        </p:nvSpPr>
        <p:spPr>
          <a:xfrm>
            <a:off x="8897938" y="6323366"/>
            <a:ext cx="2743200" cy="24483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8</a:t>
            </a:fld>
            <a:endParaRPr/>
          </a:p>
        </p:txBody>
      </p:sp>
      <p:pic>
        <p:nvPicPr>
          <p:cNvPr id="201" name="Google Shape;201;p10"/>
          <p:cNvPicPr preferRelativeResize="0"/>
          <p:nvPr/>
        </p:nvPicPr>
        <p:blipFill>
          <a:blip r:embed="rId3">
            <a:alphaModFix/>
          </a:blip>
          <a:stretch>
            <a:fillRect/>
          </a:stretch>
        </p:blipFill>
        <p:spPr>
          <a:xfrm>
            <a:off x="6041576" y="259528"/>
            <a:ext cx="5945275" cy="5911450"/>
          </a:xfrm>
          <a:prstGeom prst="rect">
            <a:avLst/>
          </a:prstGeom>
          <a:noFill/>
          <a:ln>
            <a:noFill/>
          </a:ln>
        </p:spPr>
      </p:pic>
      <p:sp>
        <p:nvSpPr>
          <p:cNvPr id="202" name="Google Shape;202;p10"/>
          <p:cNvSpPr/>
          <p:nvPr/>
        </p:nvSpPr>
        <p:spPr>
          <a:xfrm>
            <a:off x="8939100" y="809350"/>
            <a:ext cx="713700" cy="438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03" name="Google Shape;203;p10"/>
          <p:cNvSpPr/>
          <p:nvPr/>
        </p:nvSpPr>
        <p:spPr>
          <a:xfrm>
            <a:off x="11218575" y="3386675"/>
            <a:ext cx="713700" cy="845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04" name="Google Shape;204;p10"/>
          <p:cNvSpPr/>
          <p:nvPr/>
        </p:nvSpPr>
        <p:spPr>
          <a:xfrm>
            <a:off x="11218575" y="809350"/>
            <a:ext cx="713700" cy="857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05" name="Google Shape;205;p10"/>
          <p:cNvSpPr/>
          <p:nvPr/>
        </p:nvSpPr>
        <p:spPr>
          <a:xfrm>
            <a:off x="11218575" y="2554450"/>
            <a:ext cx="713700" cy="832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aphicFrame>
        <p:nvGraphicFramePr>
          <p:cNvPr id="206" name="Google Shape;206;p10"/>
          <p:cNvGraphicFramePr/>
          <p:nvPr/>
        </p:nvGraphicFramePr>
        <p:xfrm>
          <a:off x="152400" y="152400"/>
          <a:ext cx="208250" cy="396210"/>
        </p:xfrm>
        <a:graphic>
          <a:graphicData uri="http://schemas.openxmlformats.org/drawingml/2006/table">
            <a:tbl>
              <a:tblPr>
                <a:noFill/>
                <a:tableStyleId>{CBD0BFC5-5A80-4DFC-955C-EED24B7E3E59}</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sp>
        <p:nvSpPr>
          <p:cNvPr id="207" name="Google Shape;207;p10"/>
          <p:cNvSpPr/>
          <p:nvPr/>
        </p:nvSpPr>
        <p:spPr>
          <a:xfrm>
            <a:off x="9652800" y="809350"/>
            <a:ext cx="713700" cy="438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08" name="Google Shape;208;p10"/>
          <p:cNvSpPr/>
          <p:nvPr/>
        </p:nvSpPr>
        <p:spPr>
          <a:xfrm>
            <a:off x="8939100" y="5633000"/>
            <a:ext cx="2993100" cy="282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2"/>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0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196"/>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202"/>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207"/>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19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0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0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195"/>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205"/>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04"/>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194"/>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0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9"/>
          <p:cNvPicPr preferRelativeResize="0"/>
          <p:nvPr/>
        </p:nvPicPr>
        <p:blipFill>
          <a:blip r:embed="rId3">
            <a:alphaModFix/>
          </a:blip>
          <a:stretch>
            <a:fillRect/>
          </a:stretch>
        </p:blipFill>
        <p:spPr>
          <a:xfrm>
            <a:off x="5855600" y="1090750"/>
            <a:ext cx="5424849" cy="4854750"/>
          </a:xfrm>
          <a:prstGeom prst="rect">
            <a:avLst/>
          </a:prstGeom>
          <a:noFill/>
          <a:ln>
            <a:noFill/>
          </a:ln>
        </p:spPr>
      </p:pic>
      <p:sp>
        <p:nvSpPr>
          <p:cNvPr id="214" name="Google Shape;214;p9"/>
          <p:cNvSpPr txBox="1">
            <a:spLocks noGrp="1"/>
          </p:cNvSpPr>
          <p:nvPr>
            <p:ph type="body" idx="1"/>
          </p:nvPr>
        </p:nvSpPr>
        <p:spPr>
          <a:xfrm>
            <a:off x="686300" y="1931375"/>
            <a:ext cx="5169300" cy="28422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SzPts val="1100"/>
              <a:buNone/>
            </a:pPr>
            <a:r>
              <a:rPr lang="de-DE" sz="1400">
                <a:latin typeface="Arial"/>
                <a:ea typeface="Arial"/>
                <a:cs typeface="Arial"/>
                <a:sym typeface="Arial"/>
              </a:rPr>
              <a:t> </a:t>
            </a:r>
            <a:endParaRPr sz="1400">
              <a:latin typeface="Arial"/>
              <a:ea typeface="Arial"/>
              <a:cs typeface="Arial"/>
              <a:sym typeface="Arial"/>
            </a:endParaRPr>
          </a:p>
          <a:p>
            <a:pPr marL="457200" lvl="0" indent="-336550" algn="l" rtl="0">
              <a:lnSpc>
                <a:spcPct val="115000"/>
              </a:lnSpc>
              <a:spcBef>
                <a:spcPts val="1200"/>
              </a:spcBef>
              <a:spcAft>
                <a:spcPts val="0"/>
              </a:spcAft>
              <a:buSzPts val="1700"/>
              <a:buFont typeface="Arial"/>
              <a:buChar char="•"/>
            </a:pPr>
            <a:r>
              <a:rPr lang="de-DE" sz="1700">
                <a:latin typeface="Arial"/>
                <a:ea typeface="Arial"/>
                <a:cs typeface="Arial"/>
                <a:sym typeface="Arial"/>
              </a:rPr>
              <a:t> Baseline advantage for Croatia</a:t>
            </a:r>
            <a:endParaRPr sz="1700">
              <a:latin typeface="Arial"/>
              <a:ea typeface="Arial"/>
              <a:cs typeface="Arial"/>
              <a:sym typeface="Arial"/>
            </a:endParaRPr>
          </a:p>
          <a:p>
            <a:pPr marL="0" lvl="0" indent="0" algn="l" rtl="0">
              <a:lnSpc>
                <a:spcPct val="115000"/>
              </a:lnSpc>
              <a:spcBef>
                <a:spcPts val="1200"/>
              </a:spcBef>
              <a:spcAft>
                <a:spcPts val="0"/>
              </a:spcAft>
              <a:buNone/>
            </a:pPr>
            <a:endParaRPr sz="1700">
              <a:latin typeface="Arial"/>
              <a:ea typeface="Arial"/>
              <a:cs typeface="Arial"/>
              <a:sym typeface="Arial"/>
            </a:endParaRPr>
          </a:p>
          <a:p>
            <a:pPr marL="457200" lvl="0" indent="-336550" algn="l" rtl="0">
              <a:lnSpc>
                <a:spcPct val="115000"/>
              </a:lnSpc>
              <a:spcBef>
                <a:spcPts val="1200"/>
              </a:spcBef>
              <a:spcAft>
                <a:spcPts val="0"/>
              </a:spcAft>
              <a:buSzPts val="1700"/>
              <a:buFont typeface="Arial"/>
              <a:buChar char="•"/>
            </a:pPr>
            <a:r>
              <a:rPr lang="de-DE" sz="1700">
                <a:latin typeface="Arial"/>
                <a:ea typeface="Arial"/>
                <a:cs typeface="Arial"/>
                <a:sym typeface="Arial"/>
              </a:rPr>
              <a:t> Post-2013 growth for all countries</a:t>
            </a:r>
            <a:endParaRPr sz="1700">
              <a:latin typeface="Arial"/>
              <a:ea typeface="Arial"/>
              <a:cs typeface="Arial"/>
              <a:sym typeface="Arial"/>
            </a:endParaRPr>
          </a:p>
          <a:p>
            <a:pPr marL="0" lvl="0" indent="0" algn="l" rtl="0">
              <a:lnSpc>
                <a:spcPct val="115000"/>
              </a:lnSpc>
              <a:spcBef>
                <a:spcPts val="1200"/>
              </a:spcBef>
              <a:spcAft>
                <a:spcPts val="0"/>
              </a:spcAft>
              <a:buSzPts val="1100"/>
              <a:buNone/>
            </a:pPr>
            <a:endParaRPr sz="1700">
              <a:latin typeface="Arial"/>
              <a:ea typeface="Arial"/>
              <a:cs typeface="Arial"/>
              <a:sym typeface="Arial"/>
            </a:endParaRPr>
          </a:p>
          <a:p>
            <a:pPr marL="457200" lvl="0" indent="-336550" algn="l" rtl="0">
              <a:lnSpc>
                <a:spcPct val="115000"/>
              </a:lnSpc>
              <a:spcBef>
                <a:spcPts val="1200"/>
              </a:spcBef>
              <a:spcAft>
                <a:spcPts val="0"/>
              </a:spcAft>
              <a:buSzPts val="1700"/>
              <a:buFont typeface="Arial"/>
              <a:buChar char="•"/>
            </a:pPr>
            <a:r>
              <a:rPr lang="de-DE" sz="1700">
                <a:latin typeface="Arial"/>
                <a:ea typeface="Arial"/>
                <a:cs typeface="Arial"/>
                <a:sym typeface="Arial"/>
              </a:rPr>
              <a:t>Negative effect of EU Membership (Model 4)</a:t>
            </a:r>
            <a:endParaRPr sz="1700">
              <a:latin typeface="Arial"/>
              <a:ea typeface="Arial"/>
              <a:cs typeface="Arial"/>
              <a:sym typeface="Arial"/>
            </a:endParaRPr>
          </a:p>
          <a:p>
            <a:pPr marL="0" lvl="0" indent="0" algn="l" rtl="0">
              <a:lnSpc>
                <a:spcPct val="115000"/>
              </a:lnSpc>
              <a:spcBef>
                <a:spcPts val="1200"/>
              </a:spcBef>
              <a:spcAft>
                <a:spcPts val="0"/>
              </a:spcAft>
              <a:buSzPts val="1100"/>
              <a:buNone/>
            </a:pPr>
            <a:r>
              <a:rPr lang="de-DE" sz="1100">
                <a:latin typeface="Calibri"/>
                <a:ea typeface="Calibri"/>
                <a:cs typeface="Calibri"/>
                <a:sym typeface="Calibri"/>
              </a:rPr>
              <a:t> </a:t>
            </a:r>
            <a:endParaRPr sz="1100">
              <a:latin typeface="Calibri"/>
              <a:ea typeface="Calibri"/>
              <a:cs typeface="Calibri"/>
              <a:sym typeface="Calibri"/>
            </a:endParaRPr>
          </a:p>
          <a:p>
            <a:pPr marL="0" lvl="0" indent="0" algn="l" rtl="0">
              <a:lnSpc>
                <a:spcPct val="115000"/>
              </a:lnSpc>
              <a:spcBef>
                <a:spcPts val="1200"/>
              </a:spcBef>
              <a:spcAft>
                <a:spcPts val="1200"/>
              </a:spcAft>
              <a:buSzPts val="1100"/>
              <a:buNone/>
            </a:pPr>
            <a:endParaRPr sz="1100">
              <a:latin typeface="Calibri"/>
              <a:ea typeface="Calibri"/>
              <a:cs typeface="Calibri"/>
              <a:sym typeface="Calibri"/>
            </a:endParaRPr>
          </a:p>
        </p:txBody>
      </p:sp>
      <p:sp>
        <p:nvSpPr>
          <p:cNvPr id="215" name="Google Shape;215;p9"/>
          <p:cNvSpPr txBox="1">
            <a:spLocks noGrp="1"/>
          </p:cNvSpPr>
          <p:nvPr>
            <p:ph type="title"/>
          </p:nvPr>
        </p:nvSpPr>
        <p:spPr>
          <a:xfrm>
            <a:off x="686305" y="491060"/>
            <a:ext cx="10954800" cy="1215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accent1"/>
              </a:buClr>
              <a:buSzPts val="3200"/>
              <a:buFont typeface="Albert Sans"/>
              <a:buNone/>
            </a:pPr>
            <a:r>
              <a:rPr lang="de-DE"/>
              <a:t>Difference-in-Difference Estimation</a:t>
            </a:r>
            <a:endParaRPr/>
          </a:p>
        </p:txBody>
      </p:sp>
      <p:sp>
        <p:nvSpPr>
          <p:cNvPr id="216" name="Google Shape;216;p9"/>
          <p:cNvSpPr txBox="1">
            <a:spLocks noGrp="1"/>
          </p:cNvSpPr>
          <p:nvPr>
            <p:ph type="dt" idx="10"/>
          </p:nvPr>
        </p:nvSpPr>
        <p:spPr>
          <a:xfrm>
            <a:off x="7676227" y="6323366"/>
            <a:ext cx="1221600" cy="24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18/11/2024</a:t>
            </a:r>
            <a:endParaRPr/>
          </a:p>
        </p:txBody>
      </p:sp>
      <p:sp>
        <p:nvSpPr>
          <p:cNvPr id="217" name="Google Shape;217;p9"/>
          <p:cNvSpPr txBox="1">
            <a:spLocks noGrp="1"/>
          </p:cNvSpPr>
          <p:nvPr>
            <p:ph type="sldNum" idx="12"/>
          </p:nvPr>
        </p:nvSpPr>
        <p:spPr>
          <a:xfrm>
            <a:off x="8897938" y="6323366"/>
            <a:ext cx="2743200" cy="2448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9</a:t>
            </a:fld>
            <a:endParaRPr/>
          </a:p>
        </p:txBody>
      </p:sp>
      <p:sp>
        <p:nvSpPr>
          <p:cNvPr id="218" name="Google Shape;218;p9"/>
          <p:cNvSpPr/>
          <p:nvPr/>
        </p:nvSpPr>
        <p:spPr>
          <a:xfrm>
            <a:off x="8634250" y="2093650"/>
            <a:ext cx="2485800" cy="391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19" name="Google Shape;219;p9"/>
          <p:cNvSpPr/>
          <p:nvPr/>
        </p:nvSpPr>
        <p:spPr>
          <a:xfrm>
            <a:off x="8634250" y="2485150"/>
            <a:ext cx="1404600" cy="391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20" name="Google Shape;220;p9"/>
          <p:cNvSpPr/>
          <p:nvPr/>
        </p:nvSpPr>
        <p:spPr>
          <a:xfrm>
            <a:off x="10220650" y="2872150"/>
            <a:ext cx="767400" cy="391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21" name="Google Shape;221;p9"/>
          <p:cNvSpPr/>
          <p:nvPr/>
        </p:nvSpPr>
        <p:spPr>
          <a:xfrm>
            <a:off x="686300" y="2140275"/>
            <a:ext cx="5169300" cy="672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22" name="Google Shape;222;p9"/>
          <p:cNvSpPr/>
          <p:nvPr/>
        </p:nvSpPr>
        <p:spPr>
          <a:xfrm>
            <a:off x="695325" y="3016325"/>
            <a:ext cx="5169300" cy="672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23" name="Google Shape;223;p9"/>
          <p:cNvSpPr/>
          <p:nvPr/>
        </p:nvSpPr>
        <p:spPr>
          <a:xfrm>
            <a:off x="686300" y="3924250"/>
            <a:ext cx="5169300" cy="672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24" name="Google Shape;224;p9"/>
          <p:cNvSpPr/>
          <p:nvPr/>
        </p:nvSpPr>
        <p:spPr>
          <a:xfrm>
            <a:off x="7762875" y="1706650"/>
            <a:ext cx="3357300" cy="391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2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18"/>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2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19"/>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2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20"/>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Benutzerdefiniert 2">
      <a:dk1>
        <a:srgbClr val="000000"/>
      </a:dk1>
      <a:lt1>
        <a:srgbClr val="FFFFFF"/>
      </a:lt1>
      <a:dk2>
        <a:srgbClr val="005176"/>
      </a:dk2>
      <a:lt2>
        <a:srgbClr val="005176"/>
      </a:lt2>
      <a:accent1>
        <a:srgbClr val="005176"/>
      </a:accent1>
      <a:accent2>
        <a:srgbClr val="00A1C0"/>
      </a:accent2>
      <a:accent3>
        <a:srgbClr val="00A1C0"/>
      </a:accent3>
      <a:accent4>
        <a:srgbClr val="E05A52"/>
      </a:accent4>
      <a:accent5>
        <a:srgbClr val="E05A52"/>
      </a:accent5>
      <a:accent6>
        <a:srgbClr val="E05A52"/>
      </a:accent6>
      <a:hlink>
        <a:srgbClr val="00A1C0"/>
      </a:hlink>
      <a:folHlink>
        <a:srgbClr val="E05A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2018</Words>
  <Application>Microsoft Office PowerPoint</Application>
  <PresentationFormat>Widescreen</PresentationFormat>
  <Paragraphs>248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Courier New</vt:lpstr>
      <vt:lpstr>Arial</vt:lpstr>
      <vt:lpstr>Calibri</vt:lpstr>
      <vt:lpstr>Albert Sans</vt:lpstr>
      <vt:lpstr>Albert Sans SemiBold</vt:lpstr>
      <vt:lpstr>Office</vt:lpstr>
      <vt:lpstr>EEMP 2024 – GROUP 1</vt:lpstr>
      <vt:lpstr>Research Question &amp; Hypothesis</vt:lpstr>
      <vt:lpstr>Data Overview</vt:lpstr>
      <vt:lpstr>PowerPoint Presentation</vt:lpstr>
      <vt:lpstr>Visualization</vt:lpstr>
      <vt:lpstr>Simple Regression</vt:lpstr>
      <vt:lpstr>Control Variables</vt:lpstr>
      <vt:lpstr>Regional Effects</vt:lpstr>
      <vt:lpstr>Difference-in-Difference Estimation</vt:lpstr>
      <vt:lpstr>Causal Interpretation and Limitations</vt:lpstr>
      <vt:lpstr>Further Research</vt:lpstr>
      <vt:lpstr>THANK YOU FOR LISTENING!  EEMP 2024 – GROUP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Sophia Bernhöft</dc:creator>
  <cp:lastModifiedBy>Angelika Stauch</cp:lastModifiedBy>
  <cp:revision>1</cp:revision>
  <dcterms:created xsi:type="dcterms:W3CDTF">2023-01-31T13:16:58Z</dcterms:created>
  <dcterms:modified xsi:type="dcterms:W3CDTF">2024-11-18T08:56:36Z</dcterms:modified>
</cp:coreProperties>
</file>