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9"/>
  </p:notesMasterIdLst>
  <p:sldIdLst>
    <p:sldId id="261" r:id="rId2"/>
    <p:sldId id="269" r:id="rId3"/>
    <p:sldId id="394" r:id="rId4"/>
    <p:sldId id="395" r:id="rId5"/>
    <p:sldId id="397" r:id="rId6"/>
    <p:sldId id="4605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97E5D356-5E1C-4C00-B956-86ABE712CB54}">
          <p14:sldIdLst>
            <p14:sldId id="261"/>
            <p14:sldId id="269"/>
            <p14:sldId id="394"/>
            <p14:sldId id="395"/>
            <p14:sldId id="397"/>
            <p14:sldId id="4605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3817" autoAdjust="0"/>
  </p:normalViewPr>
  <p:slideViewPr>
    <p:cSldViewPr snapToGrid="0" showGuides="1">
      <p:cViewPr varScale="1">
        <p:scale>
          <a:sx n="86" d="100"/>
          <a:sy n="86" d="100"/>
        </p:scale>
        <p:origin x="6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381000"/>
            <a:ext cx="4572000" cy="257333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36E82501-53DA-4152-84B0-51135B15EE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36E82501-53DA-4152-84B0-51135B15EE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381000"/>
            <a:ext cx="4572000" cy="257333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33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A96A34BF-1E0A-1545-9385-60E322784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5"/>
          <a:stretch/>
        </p:blipFill>
        <p:spPr>
          <a:xfrm flipH="1">
            <a:off x="-1" y="1179012"/>
            <a:ext cx="2890514" cy="167791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2020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 Col.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A4497E3-7F78-344D-9FF6-7298D7BE2996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62000" y="1828800"/>
            <a:ext cx="10671175" cy="427355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6688CD-888F-C34E-B237-AE02C58498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828800"/>
            <a:ext cx="10671175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 1 Col.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3618F383-A897-7446-823C-A2FD301799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2000" y="1828800"/>
            <a:ext cx="10742613" cy="4273550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 1 Col.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DA77E077-A776-8E49-B12E-12F1F98C92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68350" y="1838325"/>
            <a:ext cx="10755313" cy="4260850"/>
          </a:xfrm>
        </p:spPr>
        <p:txBody>
          <a:bodyPr/>
          <a:lstStyle/>
          <a:p>
            <a:endParaRPr lang="en-US"/>
          </a:p>
        </p:txBody>
      </p:sp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title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CE6E5ABD-A4A2-D340-B066-B5DA98D2F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6B9192B5-0A20-764D-9C90-A22272603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b="0" dirty="0">
                <a:latin typeface="+mj-lt"/>
              </a:rPr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. Story / Logo / P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Data Texture Image">
            <a:extLst>
              <a:ext uri="{FF2B5EF4-FFF2-40B4-BE49-F238E27FC236}">
                <a16:creationId xmlns:a16="http://schemas.microsoft.com/office/drawing/2014/main" id="{954BE7EC-FE8E-8E45-8C91-D9AE7CF04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0CDBB5-DBBC-474B-A171-87290D92314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2000" y="2337160"/>
            <a:ext cx="3717925" cy="371047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20C8D73-1102-BA4A-9A87-CFD5AA91399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62000" y="705678"/>
            <a:ext cx="3717925" cy="13310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. Story Pic /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41490DED-0D92-5448-8D3F-982CD92DA1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1342663"/>
            <a:ext cx="6297167" cy="183202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CBA3B0C1-A164-414F-AB27-27D558DF8E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383" y="1342663"/>
            <a:ext cx="4144617" cy="47745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. Story / Big P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Data Texture Image">
            <a:extLst>
              <a:ext uri="{FF2B5EF4-FFF2-40B4-BE49-F238E27FC236}">
                <a16:creationId xmlns:a16="http://schemas.microsoft.com/office/drawing/2014/main" id="{954BE7EC-FE8E-8E45-8C91-D9AE7CF04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AB856-DAEB-E74F-BA0C-4712B98B045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0" y="248010"/>
            <a:ext cx="4876800" cy="6106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Data Point / Pic-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11247512-6872-DF4F-967A-492ACDB3F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sp>
        <p:nvSpPr>
          <p:cNvPr id="23" name="Picture Placeholder">
            <a:extLst>
              <a:ext uri="{FF2B5EF4-FFF2-40B4-BE49-F238E27FC236}">
                <a16:creationId xmlns:a16="http://schemas.microsoft.com/office/drawing/2014/main" id="{432BC7A4-3FAD-D14B-A994-186B2A64CDB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063489" y="1227667"/>
            <a:ext cx="4032188" cy="403218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603FBF-05FF-614B-ACFA-AD8424F87CC6}"/>
              </a:ext>
            </a:extLst>
          </p:cNvPr>
          <p:cNvCxnSpPr/>
          <p:nvPr userDrawn="1"/>
        </p:nvCxnSpPr>
        <p:spPr>
          <a:xfrm>
            <a:off x="758952" y="3414530"/>
            <a:ext cx="3688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3CF89A9B-20D3-0847-9DD9-2EE5EC179B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Metric">
            <a:extLst>
              <a:ext uri="{FF2B5EF4-FFF2-40B4-BE49-F238E27FC236}">
                <a16:creationId xmlns:a16="http://schemas.microsoft.com/office/drawing/2014/main" id="{069E654B-3399-134A-9402-EDC7BD4FB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981775"/>
            <a:ext cx="5078335" cy="2192908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15000" b="0" baseline="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ta Texture Blank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Blank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Blank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ata Texture Cloud">
            <a:extLst>
              <a:ext uri="{FF2B5EF4-FFF2-40B4-BE49-F238E27FC236}">
                <a16:creationId xmlns:a16="http://schemas.microsoft.com/office/drawing/2014/main" id="{69E8962B-1EEF-2B4C-BB20-FCE8104EC6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3"/>
          <a:stretch/>
        </p:blipFill>
        <p:spPr>
          <a:xfrm flipH="1">
            <a:off x="-1" y="1179011"/>
            <a:ext cx="2900875" cy="1681057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3B955B49-F36B-EB4F-AB69-FBF0ADA0BF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2020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5080E03-4D40-2D4C-B9AE-5A941EDB11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52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ata Texture Cloud">
            <a:extLst>
              <a:ext uri="{FF2B5EF4-FFF2-40B4-BE49-F238E27FC236}">
                <a16:creationId xmlns:a16="http://schemas.microsoft.com/office/drawing/2014/main" id="{69E13B9F-678E-A049-88C5-7C61A70A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023B1513-D7D1-ED45-9AE9-75BA91464B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ata Texture Cloud">
            <a:extLst>
              <a:ext uri="{FF2B5EF4-FFF2-40B4-BE49-F238E27FC236}">
                <a16:creationId xmlns:a16="http://schemas.microsoft.com/office/drawing/2014/main" id="{8704FFD7-23EE-EC4D-ABF6-35D3AD951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">
            <a:extLst>
              <a:ext uri="{FF2B5EF4-FFF2-40B4-BE49-F238E27FC236}">
                <a16:creationId xmlns:a16="http://schemas.microsoft.com/office/drawing/2014/main" id="{D9AA50B9-ED2D-9E4E-B345-DABFD93D5F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Outlin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ata Texture Cloud">
            <a:extLst>
              <a:ext uri="{FF2B5EF4-FFF2-40B4-BE49-F238E27FC236}">
                <a16:creationId xmlns:a16="http://schemas.microsoft.com/office/drawing/2014/main" id="{6BADE36C-1CA5-5845-B02A-AEABA73DB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">
            <a:extLst>
              <a:ext uri="{FF2B5EF4-FFF2-40B4-BE49-F238E27FC236}">
                <a16:creationId xmlns:a16="http://schemas.microsoft.com/office/drawing/2014/main" id="{985C1EE6-5D28-F64E-BD6D-93704583EE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Customer Quote/tex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D30B703F-7C44-2E41-89E2-5AA0A83943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5808C5F6-8931-0747-B5A3-19EC1C4A40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13510D0A-E32C-124C-BAD6-D29BE0EA5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BE3051D7-79D0-AB46-B536-B10AE0FBA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Title">
            <a:extLst>
              <a:ext uri="{FF2B5EF4-FFF2-40B4-BE49-F238E27FC236}">
                <a16:creationId xmlns:a16="http://schemas.microsoft.com/office/drawing/2014/main" id="{FCA55692-CE36-1D4F-96A0-F74E95F76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17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Title/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Cloud">
            <a:extLst>
              <a:ext uri="{FF2B5EF4-FFF2-40B4-BE49-F238E27FC236}">
                <a16:creationId xmlns:a16="http://schemas.microsoft.com/office/drawing/2014/main" id="{B32BC054-60FB-064F-A282-C18437F04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3217-D444-204B-B755-BE07C2603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350" y="1838325"/>
            <a:ext cx="10755313" cy="4260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2019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21F0C015-5903-7341-9357-E70BC981BBE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8351" y="1838325"/>
            <a:ext cx="10671048" cy="4260850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2019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 1 Column /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2019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40A5E0CF-8AAC-9948-AB2F-F1D81434993A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68350" y="1838325"/>
            <a:ext cx="10755313" cy="4260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 Title / Sub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2730-FED3-F04F-90CC-9EF18F7873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350" y="1838325"/>
            <a:ext cx="10661650" cy="4260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/Sub 1 Col 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2" name="Chart Placeholder 3">
            <a:extLst>
              <a:ext uri="{FF2B5EF4-FFF2-40B4-BE49-F238E27FC236}">
                <a16:creationId xmlns:a16="http://schemas.microsoft.com/office/drawing/2014/main" id="{2B2CEE82-365D-E04D-9A03-D3BA4AEC952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8350" y="1838325"/>
            <a:ext cx="10755313" cy="4260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/Sub 1 Col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E6DBE6A-8F5C-2B49-8FCE-0F64C0C5D3DB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68350" y="1838325"/>
            <a:ext cx="10755313" cy="4260850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Quote/tex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/Sub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088EE63F-D017-8F4C-825E-76E07B952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6B6AE226-6298-A74E-881D-C391B7DBF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006553D-D7BA-DA42-89BB-D18B94E42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b="0" dirty="0">
                <a:solidFill>
                  <a:schemeClr val="bg1"/>
                </a:solidFill>
                <a:latin typeface="Georgia" panose="02040502050405020303" pitchFamily="18" charset="0"/>
              </a:rPr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Cust. Story / Logo / P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Data Texture Image">
            <a:extLst>
              <a:ext uri="{FF2B5EF4-FFF2-40B4-BE49-F238E27FC236}">
                <a16:creationId xmlns:a16="http://schemas.microsoft.com/office/drawing/2014/main" id="{6385D612-FBC8-EE47-8C02-56F7B2F4F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9EB85C99-047B-894D-AECB-C07A531DC4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9B702811-6927-C64B-8A43-AF047A905AC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F251D07-01CD-CE49-B2F4-84442DD6C2B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2000" y="2337160"/>
            <a:ext cx="3717925" cy="371047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10EC7-FED4-844B-B341-5BF4EB86A74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62000" y="705678"/>
            <a:ext cx="3717925" cy="13310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Cust. Story Pic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73F4589A-9C99-164D-9D84-960DB4041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1342663"/>
            <a:ext cx="6297167" cy="183202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A90AE9E-7455-CF4E-99EB-D09805B0B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383" y="1342663"/>
            <a:ext cx="4144617" cy="47745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Cust. Story / Big P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Data Texture Image">
            <a:extLst>
              <a:ext uri="{FF2B5EF4-FFF2-40B4-BE49-F238E27FC236}">
                <a16:creationId xmlns:a16="http://schemas.microsoft.com/office/drawing/2014/main" id="{6385D612-FBC8-EE47-8C02-56F7B2F4F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9EB85C99-047B-894D-AECB-C07A531DC4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9B702811-6927-C64B-8A43-AF047A905AC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F251D07-01CD-CE49-B2F4-84442DD6C2B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0" y="254001"/>
            <a:ext cx="4876800" cy="6100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Big Data Point / Pic-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4D9E0825-2EB6-4942-8A02-54702E158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2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981775"/>
            <a:ext cx="5078335" cy="2192908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15000" b="0" baseline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123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967C4F-F727-8646-8627-86D92A407F9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285036" y="1339849"/>
            <a:ext cx="37179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Data Texture Blan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</p:spTree>
    <p:extLst>
      <p:ext uri="{BB962C8B-B14F-4D97-AF65-F5344CB8AC3E}">
        <p14:creationId xmlns:p14="http://schemas.microsoft.com/office/powerpoint/2010/main" val="31100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Data Texture Blank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</p:spTree>
    <p:extLst>
      <p:ext uri="{BB962C8B-B14F-4D97-AF65-F5344CB8AC3E}">
        <p14:creationId xmlns:p14="http://schemas.microsoft.com/office/powerpoint/2010/main" val="4050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Data Texture Blank 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</p:spTree>
    <p:extLst>
      <p:ext uri="{BB962C8B-B14F-4D97-AF65-F5344CB8AC3E}">
        <p14:creationId xmlns:p14="http://schemas.microsoft.com/office/powerpoint/2010/main" val="4278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0080C163-77F3-9A4B-A059-12FFFC705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C30DAEE6-7960-B84D-9E43-8297742115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550C986-DC1D-064A-8410-E4A8A3C3A46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23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621792" y="1244332"/>
            <a:ext cx="5271008" cy="183160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299200" y="1244332"/>
            <a:ext cx="5384800" cy="1887006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668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463" y="327386"/>
            <a:ext cx="10972781" cy="1025071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72463" y="2029469"/>
            <a:ext cx="10972801" cy="408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72463" y="1372308"/>
            <a:ext cx="10972801" cy="4064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700">
                <a:solidFill>
                  <a:schemeClr val="accent1"/>
                </a:solidFill>
              </a:defRPr>
            </a:lvl1pPr>
            <a:lvl2pPr marL="609493" indent="0">
              <a:buFontTx/>
              <a:buNone/>
              <a:defRPr/>
            </a:lvl2pPr>
            <a:lvl3pPr marL="1218987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34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2079C2AD-37AA-0044-A804-55FDAE95F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8156-E338-FC45-85A8-F55C3808FF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828800"/>
            <a:ext cx="10671175" cy="427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0F40071-A2CD-9341-BE49-BA0EBC4F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 Col.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6DC8864-5BBE-4042-8DAB-2684ABBA8D9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2000" y="1828800"/>
            <a:ext cx="10671175" cy="427355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2020 Oracle Internal/Restricted/Highly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4000" b="0" i="0" baseline="0">
                <a:latin typeface="+mj-lt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04250-C0B4-A84F-9EB2-31C880A9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837944"/>
            <a:ext cx="10671048" cy="4261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indent</a:t>
            </a:r>
          </a:p>
          <a:p>
            <a:pPr lvl="2"/>
            <a:r>
              <a:rPr lang="en-US" dirty="0"/>
              <a:t>Second indent</a:t>
            </a:r>
          </a:p>
          <a:p>
            <a:pPr lvl="3"/>
            <a:r>
              <a:rPr lang="en-US" dirty="0"/>
              <a:t>Third indent</a:t>
            </a:r>
          </a:p>
          <a:p>
            <a:pPr lvl="4"/>
            <a:r>
              <a:rPr lang="en-US" dirty="0"/>
              <a:t>Fourth indent</a:t>
            </a:r>
          </a:p>
          <a:p>
            <a:pPr lvl="5"/>
            <a:r>
              <a:rPr lang="en-US" dirty="0"/>
              <a:t>Fifth indent</a:t>
            </a:r>
          </a:p>
          <a:p>
            <a:pPr lvl="6"/>
            <a:r>
              <a:rPr lang="en-US" dirty="0"/>
              <a:t>Sixth indent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4EA89-E19D-6245-A011-4F7EB78FF170}"/>
              </a:ext>
            </a:extLst>
          </p:cNvPr>
          <p:cNvSpPr txBox="1">
            <a:spLocks/>
          </p:cNvSpPr>
          <p:nvPr userDrawn="1"/>
        </p:nvSpPr>
        <p:spPr>
          <a:xfrm>
            <a:off x="762000" y="6057900"/>
            <a:ext cx="234696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50" r:id="rId2"/>
    <p:sldLayoutId id="2147483779" r:id="rId3"/>
    <p:sldLayoutId id="2147483751" r:id="rId4"/>
    <p:sldLayoutId id="2147483756" r:id="rId5"/>
    <p:sldLayoutId id="2147483754" r:id="rId6"/>
    <p:sldLayoutId id="2147483778" r:id="rId7"/>
    <p:sldLayoutId id="2147483757" r:id="rId8"/>
    <p:sldLayoutId id="2147483815" r:id="rId9"/>
    <p:sldLayoutId id="2147483822" r:id="rId10"/>
    <p:sldLayoutId id="2147483774" r:id="rId11"/>
    <p:sldLayoutId id="2147483817" r:id="rId12"/>
    <p:sldLayoutId id="2147483821" r:id="rId13"/>
    <p:sldLayoutId id="2147483816" r:id="rId14"/>
    <p:sldLayoutId id="2147483759" r:id="rId15"/>
    <p:sldLayoutId id="2147483760" r:id="rId16"/>
    <p:sldLayoutId id="2147483761" r:id="rId17"/>
    <p:sldLayoutId id="2147483752" r:id="rId18"/>
    <p:sldLayoutId id="2147483749" r:id="rId19"/>
    <p:sldLayoutId id="2147483814" r:id="rId20"/>
    <p:sldLayoutId id="2147483762" r:id="rId21"/>
    <p:sldLayoutId id="2147483766" r:id="rId22"/>
    <p:sldLayoutId id="2147483768" r:id="rId23"/>
    <p:sldLayoutId id="2147483769" r:id="rId24"/>
    <p:sldLayoutId id="2147483763" r:id="rId25"/>
    <p:sldLayoutId id="2147483744" r:id="rId26"/>
    <p:sldLayoutId id="2147483783" r:id="rId27"/>
    <p:sldLayoutId id="2147483790" r:id="rId28"/>
    <p:sldLayoutId id="2147483791" r:id="rId29"/>
    <p:sldLayoutId id="2147483792" r:id="rId30"/>
    <p:sldLayoutId id="2147483795" r:id="rId31"/>
    <p:sldLayoutId id="2147483796" r:id="rId32"/>
    <p:sldLayoutId id="2147483797" r:id="rId33"/>
    <p:sldLayoutId id="2147483798" r:id="rId34"/>
    <p:sldLayoutId id="2147483818" r:id="rId35"/>
    <p:sldLayoutId id="2147483823" r:id="rId36"/>
    <p:sldLayoutId id="2147483799" r:id="rId37"/>
    <p:sldLayoutId id="2147483819" r:id="rId38"/>
    <p:sldLayoutId id="2147483820" r:id="rId39"/>
    <p:sldLayoutId id="2147483801" r:id="rId40"/>
    <p:sldLayoutId id="2147483802" r:id="rId41"/>
    <p:sldLayoutId id="2147483806" r:id="rId42"/>
    <p:sldLayoutId id="2147483793" r:id="rId43"/>
    <p:sldLayoutId id="2147483784" r:id="rId44"/>
    <p:sldLayoutId id="2147483813" r:id="rId45"/>
    <p:sldLayoutId id="2147483809" r:id="rId46"/>
    <p:sldLayoutId id="2147483786" r:id="rId47"/>
    <p:sldLayoutId id="2147483788" r:id="rId48"/>
    <p:sldLayoutId id="2147483789" r:id="rId49"/>
    <p:sldLayoutId id="2147483810" r:id="rId50"/>
    <p:sldLayoutId id="2147483811" r:id="rId51"/>
    <p:sldLayoutId id="2147483825" r:id="rId52"/>
    <p:sldLayoutId id="2147483826" r:id="rId53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oracle.com/ols/course/oracle-cloud-infrastructure-architect-associate-workshop/35644/80259/10254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5" Type="http://schemas.openxmlformats.org/officeDocument/2006/relationships/hyperlink" Target="https://learn.oracle.com/ols/course/oracle-cloud-infrastructure-architect-professional-workshop/35644/86765/123287" TargetMode="External"/><Relationship Id="rId4" Type="http://schemas.openxmlformats.org/officeDocument/2006/relationships/hyperlink" Target="https://www.youtube.com/watch?v=2TOL5tJQ-f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F37BF-2FE1-9C40-9EEF-946FC8A48E8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Oracle Cloud Infrastructure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D62E79-8701-CE4B-92D6-8925D61C0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Cloud Network</a:t>
            </a:r>
          </a:p>
        </p:txBody>
      </p:sp>
    </p:spTree>
    <p:extLst>
      <p:ext uri="{BB962C8B-B14F-4D97-AF65-F5344CB8AC3E}">
        <p14:creationId xmlns:p14="http://schemas.microsoft.com/office/powerpoint/2010/main" val="9384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CA936-0575-7849-830B-CE63B590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27BFB-B710-1847-927E-F5BFE73B3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– © 2020 Oracle Internal/Restricted/Highly Restricted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19D5D7-A406-EC40-94E6-4977A761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VCN &amp; Subnets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38E867-9DE9-400A-B695-67860D219F5C}"/>
              </a:ext>
            </a:extLst>
          </p:cNvPr>
          <p:cNvSpPr/>
          <p:nvPr/>
        </p:nvSpPr>
        <p:spPr>
          <a:xfrm>
            <a:off x="1158982" y="1883036"/>
            <a:ext cx="10282944" cy="411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ORACLE CLOUD DATA CENTER REGION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35929A-D890-4C8A-9BBC-BB7690E573AB}"/>
              </a:ext>
            </a:extLst>
          </p:cNvPr>
          <p:cNvSpPr/>
          <p:nvPr/>
        </p:nvSpPr>
        <p:spPr>
          <a:xfrm>
            <a:off x="1871428" y="2341715"/>
            <a:ext cx="1257913" cy="326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AVAILABILITY DOMAIN-1</a:t>
            </a:r>
            <a:endParaRPr lang="en-US" sz="11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67218-DDC1-4825-87AC-E6CC376EA9E7}"/>
              </a:ext>
            </a:extLst>
          </p:cNvPr>
          <p:cNvSpPr/>
          <p:nvPr/>
        </p:nvSpPr>
        <p:spPr>
          <a:xfrm>
            <a:off x="4960935" y="2340239"/>
            <a:ext cx="1166164" cy="32602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AVAILABILITY DOMAIN-3</a:t>
            </a:r>
            <a:endParaRPr lang="en-US" sz="11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1BDA57-059C-4C07-9B58-178858C1C621}"/>
              </a:ext>
            </a:extLst>
          </p:cNvPr>
          <p:cNvSpPr/>
          <p:nvPr/>
        </p:nvSpPr>
        <p:spPr>
          <a:xfrm>
            <a:off x="3436104" y="2340239"/>
            <a:ext cx="1257913" cy="326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AVAILABILITY DOMAIN-2</a:t>
            </a:r>
            <a:endParaRPr lang="en-US" sz="11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E78F64-5F25-4306-8006-8BA910F5194D}"/>
              </a:ext>
            </a:extLst>
          </p:cNvPr>
          <p:cNvSpPr/>
          <p:nvPr/>
        </p:nvSpPr>
        <p:spPr>
          <a:xfrm>
            <a:off x="1683503" y="2873637"/>
            <a:ext cx="9475728" cy="2387501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A7F6EF8-361F-4A04-BBFF-F4D1E2671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0763" y="3111322"/>
            <a:ext cx="394971" cy="394971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AF5252F3-B345-4D64-89DF-8A0D3686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0302" y="3128555"/>
            <a:ext cx="394971" cy="39497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C2F657DD-8790-4292-8DBA-42DFDFE68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487" y="3128553"/>
            <a:ext cx="394971" cy="394971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DF40C476-1D09-4E7F-9472-FA7C341B3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236" y="4467401"/>
            <a:ext cx="394971" cy="39497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A86FD7-4C9A-4C30-B789-779CB4801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5040" y="2640047"/>
            <a:ext cx="447195" cy="447195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0F1642-C336-40E7-A02D-5FF35C9FFC90}"/>
              </a:ext>
            </a:extLst>
          </p:cNvPr>
          <p:cNvSpPr/>
          <p:nvPr/>
        </p:nvSpPr>
        <p:spPr>
          <a:xfrm>
            <a:off x="2012187" y="2954345"/>
            <a:ext cx="4070657" cy="929190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				  	    </a:t>
            </a:r>
            <a:r>
              <a:rPr lang="en-US" sz="1100" dirty="0" err="1">
                <a:solidFill>
                  <a:srgbClr val="FF000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Hub_vcn</a:t>
            </a:r>
            <a:endParaRPr lang="en-US" sz="1100" dirty="0">
              <a:solidFill>
                <a:srgbClr val="FF0000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 </a:t>
            </a:r>
          </a:p>
          <a:p>
            <a:pPr lvl="0"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10.255.51.255/28</a:t>
            </a:r>
          </a:p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	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C26315-5C12-4BA9-8424-6726DB12B01A}"/>
              </a:ext>
            </a:extLst>
          </p:cNvPr>
          <p:cNvSpPr/>
          <p:nvPr/>
        </p:nvSpPr>
        <p:spPr>
          <a:xfrm>
            <a:off x="2026747" y="4066015"/>
            <a:ext cx="4000156" cy="929190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 </a:t>
            </a:r>
            <a:r>
              <a:rPr lang="en-US" sz="900" dirty="0" err="1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Subnet_DB</a:t>
            </a:r>
            <a:endParaRPr lang="en-US" sz="900" dirty="0">
              <a:solidFill>
                <a:schemeClr val="tx2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  10.255.51.0/26</a:t>
            </a:r>
          </a:p>
          <a:p>
            <a:pPr lvl="0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	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9324E4-6096-459B-A0C6-EC44A76D1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218" y="3427300"/>
            <a:ext cx="221555" cy="212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1EFA0C-BA09-44A8-AEAF-576AB4562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879" y="3507782"/>
            <a:ext cx="221555" cy="2125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B56A09-8401-4BBE-920B-E8B52FACE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1289" y="3475250"/>
            <a:ext cx="221555" cy="2125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3B90ABD-6255-44C8-9CCF-CC444A802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127" y="4500952"/>
            <a:ext cx="221555" cy="2125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50F11-E8D8-4BF4-A9F5-BA488AB1C6C3}"/>
              </a:ext>
            </a:extLst>
          </p:cNvPr>
          <p:cNvCxnSpPr>
            <a:cxnSpLocks/>
          </p:cNvCxnSpPr>
          <p:nvPr/>
        </p:nvCxnSpPr>
        <p:spPr>
          <a:xfrm>
            <a:off x="1683503" y="3953146"/>
            <a:ext cx="947572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7327D8-0E49-41E0-AB84-91F971251B04}"/>
              </a:ext>
            </a:extLst>
          </p:cNvPr>
          <p:cNvSpPr txBox="1"/>
          <p:nvPr/>
        </p:nvSpPr>
        <p:spPr>
          <a:xfrm>
            <a:off x="6507332" y="3128553"/>
            <a:ext cx="209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Net_compartment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8BDD3F-BF3F-4127-9E77-4663B01D7E7E}"/>
              </a:ext>
            </a:extLst>
          </p:cNvPr>
          <p:cNvSpPr txBox="1"/>
          <p:nvPr/>
        </p:nvSpPr>
        <p:spPr>
          <a:xfrm>
            <a:off x="6465035" y="4241269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DB_compartment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97F58C-D1F4-43B7-B3A7-23C9890B2B92}"/>
              </a:ext>
            </a:extLst>
          </p:cNvPr>
          <p:cNvSpPr txBox="1"/>
          <p:nvPr/>
        </p:nvSpPr>
        <p:spPr>
          <a:xfrm>
            <a:off x="8913181" y="2903848"/>
            <a:ext cx="217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Net_vcn 10.255.51.0/24</a:t>
            </a:r>
          </a:p>
          <a:p>
            <a:endParaRPr lang="it-IT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554486-D038-4C0C-99BE-EC5E212B8478}"/>
              </a:ext>
            </a:extLst>
          </p:cNvPr>
          <p:cNvSpPr txBox="1"/>
          <p:nvPr/>
        </p:nvSpPr>
        <p:spPr>
          <a:xfrm>
            <a:off x="8987927" y="3989524"/>
            <a:ext cx="21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DB_vcn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B8D39-5115-484D-A2B5-E4E227BEA694}"/>
              </a:ext>
            </a:extLst>
          </p:cNvPr>
          <p:cNvSpPr txBox="1"/>
          <p:nvPr/>
        </p:nvSpPr>
        <p:spPr>
          <a:xfrm>
            <a:off x="9706538" y="2560261"/>
            <a:ext cx="848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DRG_Vpn</a:t>
            </a:r>
          </a:p>
        </p:txBody>
      </p:sp>
    </p:spTree>
    <p:extLst>
      <p:ext uri="{BB962C8B-B14F-4D97-AF65-F5344CB8AC3E}">
        <p14:creationId xmlns:p14="http://schemas.microsoft.com/office/powerpoint/2010/main" val="200710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2002" y="1191485"/>
            <a:ext cx="10058399" cy="4066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22858" tIns="61429" rIns="122858" bIns="61429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Enables connectivity between the resources in different VCNs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Does not require public IPs or NAT to enable connectivity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Traffic never leaves the Oracle Network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Over other options such as connecting over the internet, VCN Peering offers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Faster connectivity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Higher security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Types of VCN Peering available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Local Peering (In-region)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Remote Peering (Cross-region)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381001"/>
            <a:ext cx="10210800" cy="649815"/>
          </a:xfrm>
        </p:spPr>
        <p:txBody>
          <a:bodyPr/>
          <a:lstStyle/>
          <a:p>
            <a:r>
              <a:rPr lang="en-US" dirty="0"/>
              <a:t>VCN Peering</a:t>
            </a:r>
          </a:p>
        </p:txBody>
      </p:sp>
    </p:spTree>
    <p:extLst>
      <p:ext uri="{BB962C8B-B14F-4D97-AF65-F5344CB8AC3E}">
        <p14:creationId xmlns:p14="http://schemas.microsoft.com/office/powerpoint/2010/main" val="1669744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0BD57-9BCA-5C41-B1BE-D5D5A2682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4380228"/>
            <a:ext cx="5266397" cy="2032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8DD8A-599F-3048-A833-AB3DF2382CD4}"/>
              </a:ext>
            </a:extLst>
          </p:cNvPr>
          <p:cNvSpPr txBox="1"/>
          <p:nvPr/>
        </p:nvSpPr>
        <p:spPr>
          <a:xfrm>
            <a:off x="609601" y="1066800"/>
            <a:ext cx="11142395" cy="2819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Connecting two VCNs in the same region so that their resources can communicate using private IP addresses without routing the traffic over the internet or through your on-premises network.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VCNs should not have overlapping IP addresses </a:t>
            </a:r>
            <a:endParaRPr lang="en-US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Local Peering VCNs can be either in the same or different tenancies (cross-tenancy peering)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Local Peering Gateway (LPG)</a:t>
            </a:r>
            <a:endParaRPr lang="en-US" dirty="0"/>
          </a:p>
          <a:p>
            <a:pPr marL="1274657" lvl="2" indent="-3794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Like the Internet Gateway, LPG is a component on the VCN</a:t>
            </a:r>
          </a:p>
          <a:p>
            <a:pPr marL="1274657" lvl="2" indent="-3794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LPGs of two VCNs are connected to make a peering relationship </a:t>
            </a:r>
          </a:p>
          <a:p>
            <a:pPr marL="1274657" lvl="2" indent="-3794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 the data plane to learn about instances in peered VCNs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1" y="381001"/>
            <a:ext cx="10944549" cy="57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/>
              <a:t>Local VCN Peering – connecting VCNs in the same region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407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B8DD8A-599F-3048-A833-AB3DF2382CD4}"/>
              </a:ext>
            </a:extLst>
          </p:cNvPr>
          <p:cNvSpPr txBox="1"/>
          <p:nvPr/>
        </p:nvSpPr>
        <p:spPr>
          <a:xfrm>
            <a:off x="623727" y="914401"/>
            <a:ext cx="11210039" cy="27575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Traffic flows between regions through the OCI backbone network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Supported between ASH – PHX and LHR-FRA, other regions on roadmap.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The two VCNs in the peering relationship must not have overlapping CIDRs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Requires a DRG to set up the Remote Peering connection; </a:t>
            </a:r>
            <a:r>
              <a:rPr lang="en-US" dirty="0" err="1"/>
              <a:t>vNIC</a:t>
            </a:r>
            <a:r>
              <a:rPr lang="en-US" dirty="0"/>
              <a:t> of one VCN instance forwards traffic to its DRG, which forwards traffic to peer DRG in other region over backbone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Enables features such as data replication across regions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b="1" dirty="0"/>
              <a:t>Remote Peering Connection</a:t>
            </a:r>
          </a:p>
          <a:p>
            <a:pPr marL="895243" lvl="1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Like Virtual Circuits, the Remote Peering Connection is a component of DRG</a:t>
            </a:r>
          </a:p>
          <a:p>
            <a:pPr marL="895243" lvl="1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RPCs of two DRGs from two regions are connected to create a peering relationship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23727" y="264585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/>
              <a:t>Remote VCN Peering – connecting VCNs in the different region</a:t>
            </a:r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72001"/>
            <a:ext cx="4114800" cy="1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2001" y="1191485"/>
            <a:ext cx="10058399" cy="40663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22858" tIns="61429" rIns="122858" bIns="61429"/>
          <a:lstStyle/>
          <a:p>
            <a:pPr>
              <a:lnSpc>
                <a:spcPct val="150000"/>
              </a:lnSpc>
            </a:pPr>
            <a:r>
              <a:rPr lang="en-US" dirty="0"/>
              <a:t>Demo to build Local Peering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hlinkClick r:id="rId3"/>
              </a:rPr>
              <a:t>https://learn.oracle.com/ols/course/oracle-cloud-infrastructure-architect-associate-workshop/35644/80259/102540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Demo remote peering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hlinkClick r:id="rId4"/>
              </a:rPr>
              <a:t>https://www.youtube.com/watch?v=2TOL5tJQ-fU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Demo transit routing </a:t>
            </a:r>
            <a:r>
              <a:rPr lang="en-US" dirty="0" err="1"/>
              <a:t>Local+Remote</a:t>
            </a:r>
            <a:r>
              <a:rPr lang="en-US" dirty="0"/>
              <a:t> Peering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hlinkClick r:id="rId5"/>
              </a:rPr>
              <a:t>https://learn.oracle.com/ols/course/oracle-cloud-infrastructure-architect-professional-workshop/35644/86765/123287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A-Team doc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https://www.ateam-oracle.com/interconnect-tenancies-across-regions#_Introduction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381001"/>
            <a:ext cx="10210800" cy="649815"/>
          </a:xfrm>
        </p:spPr>
        <p:txBody>
          <a:bodyPr/>
          <a:lstStyle/>
          <a:p>
            <a:r>
              <a:rPr lang="en-US" dirty="0"/>
              <a:t>VCN Peering Link and Demos</a:t>
            </a:r>
          </a:p>
        </p:txBody>
      </p:sp>
    </p:spTree>
    <p:extLst>
      <p:ext uri="{BB962C8B-B14F-4D97-AF65-F5344CB8AC3E}">
        <p14:creationId xmlns:p14="http://schemas.microsoft.com/office/powerpoint/2010/main" val="9234965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7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arent Master">
  <a:themeElements>
    <a:clrScheme name="Redwood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_Redwood_V.1.12" id="{878A0AAF-E664-3E4F-A21B-193120842E9E}" vid="{F5146310-29D8-F84C-8C69-019CEAF6B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</Template>
  <TotalTime>38888</TotalTime>
  <Words>424</Words>
  <Application>Microsoft Office PowerPoint</Application>
  <PresentationFormat>Widescreen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Oracle Sans</vt:lpstr>
      <vt:lpstr>Oracle Sans Light</vt:lpstr>
      <vt:lpstr>System Font Regular</vt:lpstr>
      <vt:lpstr>Parent Master</vt:lpstr>
      <vt:lpstr>Virtual Cloud Network</vt:lpstr>
      <vt:lpstr>VCN &amp; Subnets</vt:lpstr>
      <vt:lpstr>VCN Peering</vt:lpstr>
      <vt:lpstr>PowerPoint Presentation</vt:lpstr>
      <vt:lpstr>PowerPoint Presentation</vt:lpstr>
      <vt:lpstr>VCN Peering Link and 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this new template look so different?</dc:title>
  <dc:creator>Derek McNeill</dc:creator>
  <cp:lastModifiedBy>Paolo Ramasso</cp:lastModifiedBy>
  <cp:revision>693</cp:revision>
  <dcterms:created xsi:type="dcterms:W3CDTF">2019-12-03T21:24:08Z</dcterms:created>
  <dcterms:modified xsi:type="dcterms:W3CDTF">2021-07-06T12:54:29Z</dcterms:modified>
</cp:coreProperties>
</file>