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8" r:id="rId1"/>
  </p:sldMasterIdLst>
  <p:notesMasterIdLst>
    <p:notesMasterId r:id="rId21"/>
  </p:notesMasterIdLst>
  <p:sldIdLst>
    <p:sldId id="258" r:id="rId2"/>
    <p:sldId id="259" r:id="rId3"/>
    <p:sldId id="260" r:id="rId4"/>
    <p:sldId id="262" r:id="rId5"/>
    <p:sldId id="261" r:id="rId6"/>
    <p:sldId id="280" r:id="rId7"/>
    <p:sldId id="281" r:id="rId8"/>
    <p:sldId id="279" r:id="rId9"/>
    <p:sldId id="283" r:id="rId10"/>
    <p:sldId id="263" r:id="rId11"/>
    <p:sldId id="266" r:id="rId12"/>
    <p:sldId id="284" r:id="rId13"/>
    <p:sldId id="285" r:id="rId14"/>
    <p:sldId id="286" r:id="rId15"/>
    <p:sldId id="287" r:id="rId16"/>
    <p:sldId id="288" r:id="rId17"/>
    <p:sldId id="289" r:id="rId18"/>
    <p:sldId id="290"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5696" autoAdjust="0"/>
  </p:normalViewPr>
  <p:slideViewPr>
    <p:cSldViewPr snapToGrid="0">
      <p:cViewPr>
        <p:scale>
          <a:sx n="95" d="100"/>
          <a:sy n="95" d="100"/>
        </p:scale>
        <p:origin x="1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93794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160156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12/15/2023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8190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567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538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500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813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617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10972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32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84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744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243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12/15/2023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7622181"/>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2594" y="758952"/>
            <a:ext cx="9056876" cy="4041648"/>
          </a:xfrm>
        </p:spPr>
        <p:txBody>
          <a:bodyPr>
            <a:normAutofit/>
          </a:bodyPr>
          <a:lstStyle/>
          <a:p>
            <a:r>
              <a:rPr lang="de-CH" sz="6000" dirty="0"/>
              <a:t>Datenqualitätsprobleme</a:t>
            </a:r>
          </a:p>
        </p:txBody>
      </p:sp>
      <p:sp>
        <p:nvSpPr>
          <p:cNvPr id="3" name="Content Placeholder 2"/>
          <p:cNvSpPr>
            <a:spLocks noGrp="1"/>
          </p:cNvSpPr>
          <p:nvPr>
            <p:ph type="subTitle" idx="1"/>
          </p:nvPr>
        </p:nvSpPr>
        <p:spPr>
          <a:xfrm>
            <a:off x="1442594" y="4800600"/>
            <a:ext cx="9056876" cy="1691640"/>
          </a:xfrm>
        </p:spPr>
        <p:txBody>
          <a:bodyPr>
            <a:normAutofit/>
          </a:bodyPr>
          <a:lstStyle/>
          <a:p>
            <a:r>
              <a:rPr lang="de-CH" dirty="0">
                <a:solidFill>
                  <a:schemeClr val="tx2"/>
                </a:solidFill>
              </a:rPr>
              <a:t>M10: Empirische Wirtschaftsforschung (HS23)</a:t>
            </a:r>
          </a:p>
          <a:p>
            <a:r>
              <a:rPr lang="de-CH" dirty="0">
                <a:solidFill>
                  <a:schemeClr val="tx2"/>
                </a:solidFill>
              </a:rPr>
              <a:t>Präsenzveranstaltung 5</a:t>
            </a:r>
          </a:p>
        </p:txBody>
      </p:sp>
    </p:spTree>
    <p:extLst>
      <p:ext uri="{BB962C8B-B14F-4D97-AF65-F5344CB8AC3E}">
        <p14:creationId xmlns:p14="http://schemas.microsoft.com/office/powerpoint/2010/main" val="9329065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Messfehler in der abhängigen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fontScale="92500" lnSpcReduction="20000"/>
              </a:bodyPr>
              <a:lstStyle/>
              <a:p>
                <a:pPr>
                  <a:lnSpc>
                    <a:spcPct val="150000"/>
                  </a:lnSpc>
                </a:pPr>
                <a:r>
                  <a:rPr lang="de-CH" sz="2000" dirty="0"/>
                  <a:t>Anstelle von dem wahren Wert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oMath>
                </a14:m>
                <a:r>
                  <a:rPr lang="de-CH" sz="2000" dirty="0"/>
                  <a:t> messen wir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𝑒</m:t>
                    </m:r>
                  </m:oMath>
                </a14:m>
                <a:endParaRPr lang="de-CH" sz="2000" dirty="0"/>
              </a:p>
              <a:p>
                <a:pPr>
                  <a:lnSpc>
                    <a:spcPct val="150000"/>
                  </a:lnSpc>
                </a:pPr>
                <a:r>
                  <a:rPr lang="de-CH" sz="2000" dirty="0"/>
                  <a:t>Das wahre Modell </a:t>
                </a:r>
                <a:br>
                  <a:rPr lang="de-CH" sz="2000" dirty="0"/>
                </a:br>
                <a14:m>
                  <m:oMath xmlns:m="http://schemas.openxmlformats.org/officeDocument/2006/math">
                    <m:sSup>
                      <m:sSupPr>
                        <m:ctrlPr>
                          <a:rPr lang="de-CH" sz="200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𝑢</m:t>
                    </m:r>
                  </m:oMath>
                </a14:m>
                <a:br>
                  <a:rPr lang="en-US" sz="2000" dirty="0"/>
                </a:br>
                <a:r>
                  <a:rPr lang="en-US" sz="2000" dirty="0" err="1"/>
                  <a:t>wird</a:t>
                </a:r>
                <a:r>
                  <a:rPr lang="en-US" sz="2000" dirty="0"/>
                  <a:t> </a:t>
                </a:r>
                <a:r>
                  <a:rPr lang="en-US" sz="2000" dirty="0" err="1"/>
                  <a:t>zu</a:t>
                </a:r>
                <a:br>
                  <a:rPr lang="en-US" sz="2000" dirty="0"/>
                </a:b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𝑒</m:t>
                    </m:r>
                  </m:oMath>
                </a14:m>
                <a:br>
                  <a:rPr lang="en-US" sz="2000" dirty="0"/>
                </a:br>
                <a:endParaRPr lang="de-CH" sz="2000" dirty="0"/>
              </a:p>
              <a:p>
                <a:pPr>
                  <a:lnSpc>
                    <a:spcPct val="150000"/>
                  </a:lnSpc>
                </a:pPr>
                <a:r>
                  <a:rPr lang="de-CH" sz="2000" dirty="0"/>
                  <a:t>Die Schätzungen hängen von der Korrelation zwischen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𝑒</m:t>
                    </m:r>
                  </m:oMath>
                </a14:m>
                <a:r>
                  <a:rPr lang="de-CH" sz="2000" dirty="0"/>
                  <a:t> ab.</a:t>
                </a:r>
                <a:br>
                  <a:rPr lang="de-CH" sz="2000" dirty="0"/>
                </a:br>
                <a14:m>
                  <m:oMath xmlns:m="http://schemas.openxmlformats.org/officeDocument/2006/math">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plim</m:t>
                            </m:r>
                          </m:e>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𝛽</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m:rPr>
                                <m:nor/>
                              </m:rPr>
                              <a:rPr lang="en-US" sz="2000" b="0" i="0" smtClean="0">
                                <a:latin typeface="Cambria Math" panose="02040503050406030204" pitchFamily="18" charset="0"/>
                              </a:rPr>
                              <m:t>Cov</m:t>
                            </m:r>
                            <m:r>
                              <m:rPr>
                                <m:nor/>
                              </m:rP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𝑒</m:t>
                            </m:r>
                            <m:r>
                              <a:rPr lang="en-US" sz="2000" b="0" i="1" smtClean="0">
                                <a:latin typeface="Cambria Math" panose="02040503050406030204" pitchFamily="18" charset="0"/>
                              </a:rPr>
                              <m:t>)</m:t>
                            </m:r>
                          </m:num>
                          <m:den>
                            <m:r>
                              <m:rPr>
                                <m:nor/>
                              </m:rPr>
                              <a:rPr lang="en-US" sz="2000" b="0" i="0" smtClean="0">
                                <a:latin typeface="Cambria Math" panose="02040503050406030204" pitchFamily="18" charset="0"/>
                              </a:rPr>
                              <m:t>Var</m:t>
                            </m:r>
                            <m:r>
                              <m:rPr>
                                <m:nor/>
                              </m:rP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m:rPr>
                                <m:nor/>
                              </m:rPr>
                              <a:rPr lang="en-US" sz="2000" b="0" i="0" smtClean="0">
                                <a:latin typeface="Cambria Math" panose="02040503050406030204" pitchFamily="18" charset="0"/>
                              </a:rPr>
                              <m:t>)</m:t>
                            </m:r>
                          </m:den>
                        </m:f>
                      </m:e>
                    </m:func>
                  </m:oMath>
                </a14:m>
                <a:br>
                  <a:rPr lang="en-US" sz="2000" b="0" dirty="0"/>
                </a:br>
                <a14:m>
                  <m:oMath xmlns:m="http://schemas.openxmlformats.org/officeDocument/2006/math">
                    <m:r>
                      <m:rPr>
                        <m:nor/>
                      </m:rPr>
                      <a:rPr lang="en-US" sz="2000" b="0" i="0" smtClean="0">
                        <a:latin typeface="Cambria Math" panose="02040503050406030204" pitchFamily="18" charset="0"/>
                      </a:rPr>
                      <m:t>Var</m:t>
                    </m:r>
                    <m:r>
                      <m:rPr>
                        <m:nor/>
                      </m:rP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𝛽</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m:rPr>
                            <m:nor/>
                          </m:rPr>
                          <a:rPr lang="en-US" sz="2000">
                            <a:latin typeface="Cambria Math" panose="02040503050406030204" pitchFamily="18" charset="0"/>
                          </a:rPr>
                          <m:t>Var</m:t>
                        </m:r>
                        <m:d>
                          <m:dPr>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i="1">
                            <a:latin typeface="Cambria Math" panose="02040503050406030204" pitchFamily="18" charset="0"/>
                          </a:rPr>
                          <m:t>+ </m:t>
                        </m:r>
                        <m:r>
                          <m:rPr>
                            <m:nor/>
                          </m:rPr>
                          <a:rPr lang="en-US" sz="2000">
                            <a:latin typeface="Cambria Math" panose="02040503050406030204" pitchFamily="18" charset="0"/>
                          </a:rPr>
                          <m:t>Var</m:t>
                        </m:r>
                        <m:r>
                          <a:rPr lang="en-US" sz="2000" i="1">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m:t>
                        </m:r>
                      </m:num>
                      <m:den>
                        <m:r>
                          <a:rPr lang="en-US" sz="2000" b="0" i="1" smtClean="0">
                            <a:latin typeface="Cambria Math" panose="02040503050406030204" pitchFamily="18" charset="0"/>
                          </a:rPr>
                          <m:t>𝑁</m:t>
                        </m:r>
                        <m:r>
                          <a:rPr lang="en-US" sz="2000" b="0" i="1" smtClean="0">
                            <a:latin typeface="Cambria Math" panose="02040503050406030204" pitchFamily="18" charset="0"/>
                          </a:rPr>
                          <m:t>∗</m:t>
                        </m:r>
                        <m:r>
                          <m:rPr>
                            <m:nor/>
                          </m:rPr>
                          <a:rPr lang="en-US" sz="2000" b="0" i="0" smtClean="0">
                            <a:latin typeface="Cambria Math" panose="02040503050406030204" pitchFamily="18" charset="0"/>
                          </a:rPr>
                          <m:t>Var</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den>
                    </m:f>
                    <m:r>
                      <m:rPr>
                        <m:nor/>
                      </m:rPr>
                      <a:rPr lang="en-US" sz="2000" b="0" i="0" smtClean="0">
                        <a:latin typeface="Cambria Math" panose="02040503050406030204" pitchFamily="18" charset="0"/>
                      </a:rPr>
                      <m:t>, </m:t>
                    </m:r>
                    <m:r>
                      <m:rPr>
                        <m:nor/>
                      </m:rPr>
                      <a:rPr lang="en-US" sz="2000" b="0" i="0" smtClean="0">
                        <a:latin typeface="Cambria Math" panose="02040503050406030204" pitchFamily="18" charset="0"/>
                      </a:rPr>
                      <m:t>wenn</m:t>
                    </m:r>
                    <m:r>
                      <m:rPr>
                        <m:nor/>
                      </m:rPr>
                      <a:rPr lang="en-US" sz="2000" b="0" i="0" smtClean="0">
                        <a:latin typeface="Cambria Math" panose="02040503050406030204" pitchFamily="18" charset="0"/>
                      </a:rPr>
                      <m:t> </m:t>
                    </m:r>
                    <m:r>
                      <m:rPr>
                        <m:nor/>
                      </m:rPr>
                      <a:rPr lang="en-US" sz="2000" b="0" i="0" smtClean="0">
                        <a:latin typeface="Cambria Math" panose="02040503050406030204" pitchFamily="18" charset="0"/>
                      </a:rPr>
                      <m:t>Cov</m:t>
                    </m:r>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𝑒</m:t>
                    </m:r>
                    <m:r>
                      <m:rPr>
                        <m:nor/>
                      </m:rPr>
                      <a:rPr lang="en-US" sz="2000" b="0" i="0" smtClean="0">
                        <a:latin typeface="Cambria Math" panose="02040503050406030204" pitchFamily="18" charset="0"/>
                      </a:rPr>
                      <m:t>)=0 </m:t>
                    </m:r>
                  </m:oMath>
                </a14:m>
                <a:endParaRPr lang="en-US" sz="2000"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7AE2D038-EE3E-1EE3-2177-C170ED79D972}"/>
                  </a:ext>
                </a:extLst>
              </p:cNvPr>
              <p:cNvSpPr>
                <a:spLocks noGrp="1" noRot="1" noChangeAspect="1" noMove="1" noResize="1" noEditPoints="1" noAdjustHandles="1" noChangeArrowheads="1" noChangeShapeType="1" noTextEdit="1"/>
              </p:cNvSpPr>
              <p:nvPr>
                <p:ph idx="1"/>
              </p:nvPr>
            </p:nvSpPr>
            <p:spPr>
              <a:blipFill>
                <a:blip r:embed="rId2"/>
                <a:stretch>
                  <a:fillRect l="-213"/>
                </a:stretch>
              </a:blipFill>
            </p:spPr>
            <p:txBody>
              <a:bodyPr/>
              <a:lstStyle/>
              <a:p>
                <a:r>
                  <a:rPr lang="de-DE">
                    <a:noFill/>
                  </a:rPr>
                  <a:t> </a:t>
                </a:r>
              </a:p>
            </p:txBody>
          </p:sp>
        </mc:Fallback>
      </mc:AlternateContent>
    </p:spTree>
    <p:extLst>
      <p:ext uri="{BB962C8B-B14F-4D97-AF65-F5344CB8AC3E}">
        <p14:creationId xmlns:p14="http://schemas.microsoft.com/office/powerpoint/2010/main" val="339268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R - Übung</a:t>
            </a:r>
          </a:p>
        </p:txBody>
      </p:sp>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a:bodyPr>
          <a:lstStyle/>
          <a:p>
            <a:pPr>
              <a:lnSpc>
                <a:spcPct val="150000"/>
              </a:lnSpc>
            </a:pPr>
            <a:r>
              <a:rPr lang="de-DE" sz="2400" dirty="0"/>
              <a:t>Zufälliger Messfehler in der abhängigen Variable</a:t>
            </a:r>
          </a:p>
          <a:p>
            <a:pPr>
              <a:lnSpc>
                <a:spcPct val="150000"/>
              </a:lnSpc>
            </a:pPr>
            <a:r>
              <a:rPr lang="de-DE" sz="2400" dirty="0"/>
              <a:t>Korrelierter Messfehler in der abhängigen Variable</a:t>
            </a:r>
          </a:p>
          <a:p>
            <a:pPr>
              <a:lnSpc>
                <a:spcPct val="150000"/>
              </a:lnSpc>
            </a:pPr>
            <a:r>
              <a:rPr lang="de-DE" sz="2400" dirty="0"/>
              <a:t>Simulation der Auswirkungen von einem zufälligen Messfehler</a:t>
            </a:r>
            <a:endParaRPr lang="de-CH" sz="2400" dirty="0"/>
          </a:p>
        </p:txBody>
      </p:sp>
    </p:spTree>
    <p:extLst>
      <p:ext uri="{BB962C8B-B14F-4D97-AF65-F5344CB8AC3E}">
        <p14:creationId xmlns:p14="http://schemas.microsoft.com/office/powerpoint/2010/main" val="18064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Messfehler in der unabhängigen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fontScale="85000" lnSpcReduction="10000"/>
              </a:bodyPr>
              <a:lstStyle/>
              <a:p>
                <a:pPr>
                  <a:lnSpc>
                    <a:spcPct val="150000"/>
                  </a:lnSpc>
                </a:pPr>
                <a:r>
                  <a:rPr lang="de-CH" sz="2000" dirty="0"/>
                  <a:t>Anstelle von dem wahren Wert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oMath>
                </a14:m>
                <a:r>
                  <a:rPr lang="de-CH" sz="2000" dirty="0"/>
                  <a:t> messen wir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r>
                      <a:rPr lang="en-US" sz="2000" b="0" i="1" smtClean="0">
                        <a:latin typeface="Cambria Math" panose="02040503050406030204" pitchFamily="18" charset="0"/>
                      </a:rPr>
                      <m:t>𝑒</m:t>
                    </m:r>
                  </m:oMath>
                </a14:m>
                <a:endParaRPr lang="de-CH" sz="2000" dirty="0"/>
              </a:p>
              <a:p>
                <a:pPr>
                  <a:lnSpc>
                    <a:spcPct val="150000"/>
                  </a:lnSpc>
                </a:pPr>
                <a:r>
                  <a:rPr lang="de-CH" sz="2000" dirty="0"/>
                  <a:t>Das wahre Modell </a:t>
                </a:r>
                <a:br>
                  <a:rPr lang="de-CH" sz="2000" dirty="0"/>
                </a:br>
                <a14:m>
                  <m:oMath xmlns:m="http://schemas.openxmlformats.org/officeDocument/2006/math">
                    <m:r>
                      <m:rPr>
                        <m:sty m:val="p"/>
                      </m:rPr>
                      <a:rPr lang="en-US" sz="2000" b="0" i="0" smtClean="0">
                        <a:latin typeface="Cambria Math" panose="02040503050406030204" pitchFamily="18" charset="0"/>
                      </a:rPr>
                      <m:t>y</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r>
                      <a:rPr lang="en-US" sz="2000" b="0" i="1" smtClean="0">
                        <a:latin typeface="Cambria Math" panose="02040503050406030204" pitchFamily="18" charset="0"/>
                      </a:rPr>
                      <m:t>𝑢</m:t>
                    </m:r>
                  </m:oMath>
                </a14:m>
                <a:br>
                  <a:rPr lang="en-US" sz="2000" dirty="0"/>
                </a:br>
                <a:r>
                  <a:rPr lang="en-US" sz="2000" dirty="0" err="1"/>
                  <a:t>wird</a:t>
                </a:r>
                <a:r>
                  <a:rPr lang="en-US" sz="2000" dirty="0"/>
                  <a:t> </a:t>
                </a:r>
                <a:r>
                  <a:rPr lang="en-US" sz="2000" dirty="0" err="1"/>
                  <a:t>zu</a:t>
                </a:r>
                <a:br>
                  <a:rPr lang="en-US" sz="2000" dirty="0"/>
                </a:b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𝑢</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r>
                      <a:rPr lang="en-US" sz="2000" b="0" i="1" smtClean="0">
                        <a:latin typeface="Cambria Math" panose="02040503050406030204" pitchFamily="18" charset="0"/>
                      </a:rPr>
                      <m:t>𝑒</m:t>
                    </m:r>
                  </m:oMath>
                </a14:m>
                <a:br>
                  <a:rPr lang="en-US" sz="2000" dirty="0"/>
                </a:br>
                <a:endParaRPr lang="de-CH" sz="2000" dirty="0"/>
              </a:p>
              <a:p>
                <a:pPr>
                  <a:lnSpc>
                    <a:spcPct val="150000"/>
                  </a:lnSpc>
                </a:pPr>
                <a:r>
                  <a:rPr lang="de-CH" sz="2000" dirty="0"/>
                  <a:t>Die Schätzungen hängen von der Korrelation zwischen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𝑒</m:t>
                    </m:r>
                  </m:oMath>
                </a14:m>
                <a:r>
                  <a:rPr lang="de-CH" sz="2000" dirty="0"/>
                  <a:t> ab.</a:t>
                </a:r>
                <a:br>
                  <a:rPr lang="de-CH" sz="2000" dirty="0"/>
                </a:br>
                <a14:m>
                  <m:oMath xmlns:m="http://schemas.openxmlformats.org/officeDocument/2006/math">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plim</m:t>
                            </m:r>
                          </m:e>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𝛽</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f>
                          <m:fPr>
                            <m:ctrlPr>
                              <a:rPr lang="en-US" sz="2000" b="0" i="1" smtClean="0">
                                <a:latin typeface="Cambria Math" panose="02040503050406030204" pitchFamily="18" charset="0"/>
                              </a:rPr>
                            </m:ctrlPr>
                          </m:fPr>
                          <m:num>
                            <m:r>
                              <m:rPr>
                                <m:nor/>
                              </m:rPr>
                              <a:rPr lang="en-US" sz="2000" b="0" i="0" smtClean="0">
                                <a:latin typeface="Cambria Math" panose="02040503050406030204" pitchFamily="18" charset="0"/>
                              </a:rPr>
                              <m:t>Cov</m:t>
                            </m:r>
                            <m:r>
                              <m:rPr>
                                <m:nor/>
                              </m:rP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r>
                              <a:rPr lang="en-US" sz="2000" b="0" i="1" smtClean="0">
                                <a:latin typeface="Cambria Math" panose="02040503050406030204" pitchFamily="18" charset="0"/>
                              </a:rPr>
                              <m:t>𝑒</m:t>
                            </m:r>
                            <m:r>
                              <a:rPr lang="en-US" sz="2000" b="0" i="1" smtClean="0">
                                <a:latin typeface="Cambria Math" panose="02040503050406030204" pitchFamily="18" charset="0"/>
                              </a:rPr>
                              <m:t>)+</m:t>
                            </m:r>
                            <m:r>
                              <m:rPr>
                                <m:nor/>
                              </m:rPr>
                              <a:rPr lang="en-US" sz="2000">
                                <a:latin typeface="Cambria Math" panose="02040503050406030204" pitchFamily="18" charset="0"/>
                              </a:rPr>
                              <m:t>Var</m:t>
                            </m:r>
                            <m:r>
                              <m:rPr>
                                <m:nor/>
                              </m:rPr>
                              <a:rPr lang="en-US" sz="2000">
                                <a:latin typeface="Cambria Math" panose="02040503050406030204" pitchFamily="18" charset="0"/>
                              </a:rPr>
                              <m:t>(</m:t>
                            </m:r>
                            <m:r>
                              <m:rPr>
                                <m:nor/>
                              </m:rPr>
                              <a:rPr lang="en-US" sz="2000" b="0" i="0" smtClean="0">
                                <a:latin typeface="Cambria Math" panose="02040503050406030204" pitchFamily="18" charset="0"/>
                              </a:rPr>
                              <m:t>e</m:t>
                            </m:r>
                            <m:r>
                              <m:rPr>
                                <m:nor/>
                              </m:rPr>
                              <a:rPr lang="en-US" sz="2000">
                                <a:latin typeface="Cambria Math" panose="02040503050406030204" pitchFamily="18" charset="0"/>
                              </a:rPr>
                              <m:t>)</m:t>
                            </m:r>
                          </m:num>
                          <m:den>
                            <m:r>
                              <m:rPr>
                                <m:nor/>
                              </m:rPr>
                              <a:rPr lang="en-US" sz="2000" b="0" i="0" smtClean="0">
                                <a:latin typeface="Cambria Math" panose="02040503050406030204" pitchFamily="18" charset="0"/>
                              </a:rPr>
                              <m:t>Var</m:t>
                            </m:r>
                            <m:r>
                              <m:rPr>
                                <m:nor/>
                              </m:rP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m:rPr>
                                <m:nor/>
                              </m:rPr>
                              <a:rPr lang="en-US" sz="2000" b="0" i="0" smtClean="0">
                                <a:latin typeface="Cambria Math" panose="02040503050406030204" pitchFamily="18" charset="0"/>
                              </a:rPr>
                              <m:t>)</m:t>
                            </m:r>
                          </m:den>
                        </m:f>
                      </m:e>
                    </m:func>
                  </m:oMath>
                </a14:m>
                <a:br>
                  <a:rPr lang="en-US" sz="2000" b="0" dirty="0"/>
                </a:br>
                <a14:m>
                  <m:oMath xmlns:m="http://schemas.openxmlformats.org/officeDocument/2006/math">
                    <m:r>
                      <m:rPr>
                        <m:nor/>
                      </m:rPr>
                      <a:rPr lang="en-US" sz="2000" b="0" i="0" smtClean="0">
                        <a:latin typeface="Cambria Math" panose="02040503050406030204" pitchFamily="18" charset="0"/>
                      </a:rPr>
                      <m:t>Var</m:t>
                    </m:r>
                    <m:r>
                      <m:rPr>
                        <m:nor/>
                      </m:rP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𝛽</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m:rPr>
                            <m:nor/>
                          </m:rPr>
                          <a:rPr lang="en-US" sz="2000">
                            <a:latin typeface="Cambria Math" panose="02040503050406030204" pitchFamily="18" charset="0"/>
                          </a:rPr>
                          <m:t>Var</m:t>
                        </m:r>
                        <m:d>
                          <m:dPr>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i="1">
                            <a:latin typeface="Cambria Math" panose="02040503050406030204" pitchFamily="18" charset="0"/>
                          </a:rPr>
                          <m:t>+ </m:t>
                        </m:r>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m:rPr>
                            <m:nor/>
                          </m:rPr>
                          <a:rPr lang="en-US" sz="2000">
                            <a:latin typeface="Cambria Math" panose="02040503050406030204" pitchFamily="18" charset="0"/>
                          </a:rPr>
                          <m:t>Var</m:t>
                        </m:r>
                        <m:r>
                          <a:rPr lang="en-US" sz="2000" i="1">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m:t>
                        </m:r>
                      </m:num>
                      <m:den>
                        <m:r>
                          <a:rPr lang="en-US" sz="2000" b="0" i="1" smtClean="0">
                            <a:latin typeface="Cambria Math" panose="02040503050406030204" pitchFamily="18" charset="0"/>
                          </a:rPr>
                          <m:t>𝑁</m:t>
                        </m:r>
                        <m:r>
                          <a:rPr lang="en-US" sz="2000" b="0" i="1" smtClean="0">
                            <a:latin typeface="Cambria Math" panose="02040503050406030204" pitchFamily="18" charset="0"/>
                          </a:rPr>
                          <m:t>∗</m:t>
                        </m:r>
                        <m:r>
                          <m:rPr>
                            <m:nor/>
                          </m:rPr>
                          <a:rPr lang="en-US" sz="2000" b="0" i="0" smtClean="0">
                            <a:latin typeface="Cambria Math" panose="02040503050406030204" pitchFamily="18" charset="0"/>
                          </a:rPr>
                          <m:t>Var</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den>
                    </m:f>
                    <m:r>
                      <m:rPr>
                        <m:nor/>
                      </m:rPr>
                      <a:rPr lang="en-US" sz="2000">
                        <a:latin typeface="Cambria Math" panose="02040503050406030204" pitchFamily="18" charset="0"/>
                      </a:rPr>
                      <m:t>, </m:t>
                    </m:r>
                    <m:r>
                      <m:rPr>
                        <m:nor/>
                      </m:rPr>
                      <a:rPr lang="en-US" sz="2000">
                        <a:latin typeface="Cambria Math" panose="02040503050406030204" pitchFamily="18" charset="0"/>
                      </a:rPr>
                      <m:t>wenn</m:t>
                    </m:r>
                    <m:r>
                      <m:rPr>
                        <m:nor/>
                      </m:rPr>
                      <a:rPr lang="en-US" sz="2000">
                        <a:latin typeface="Cambria Math" panose="02040503050406030204" pitchFamily="18" charset="0"/>
                      </a:rPr>
                      <m:t> </m:t>
                    </m:r>
                    <m:r>
                      <m:rPr>
                        <m:nor/>
                      </m:rPr>
                      <a:rPr lang="en-US" sz="2000">
                        <a:latin typeface="Cambria Math" panose="02040503050406030204" pitchFamily="18" charset="0"/>
                      </a:rPr>
                      <m:t>Cov</m:t>
                    </m:r>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𝑒</m:t>
                    </m:r>
                    <m:r>
                      <m:rPr>
                        <m:nor/>
                      </m:rPr>
                      <a:rPr lang="en-US" sz="2000">
                        <a:latin typeface="Cambria Math" panose="02040503050406030204" pitchFamily="18" charset="0"/>
                      </a:rPr>
                      <m:t>)=0</m:t>
                    </m:r>
                  </m:oMath>
                </a14:m>
                <a:endParaRPr lang="en-US" sz="2000"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7AE2D038-EE3E-1EE3-2177-C170ED79D972}"/>
                  </a:ext>
                </a:extLst>
              </p:cNvPr>
              <p:cNvSpPr>
                <a:spLocks noGrp="1" noRot="1" noChangeAspect="1" noMove="1" noResize="1" noEditPoints="1" noAdjustHandles="1" noChangeArrowheads="1" noChangeShapeType="1" noTextEdit="1"/>
              </p:cNvSpPr>
              <p:nvPr>
                <p:ph idx="1"/>
              </p:nvPr>
            </p:nvSpPr>
            <p:spPr>
              <a:blipFill>
                <a:blip r:embed="rId2"/>
                <a:stretch>
                  <a:fillRect l="-71"/>
                </a:stretch>
              </a:blipFill>
            </p:spPr>
            <p:txBody>
              <a:bodyPr/>
              <a:lstStyle/>
              <a:p>
                <a:r>
                  <a:rPr lang="de-DE">
                    <a:noFill/>
                  </a:rPr>
                  <a:t> </a:t>
                </a:r>
              </a:p>
            </p:txBody>
          </p:sp>
        </mc:Fallback>
      </mc:AlternateContent>
    </p:spTree>
    <p:extLst>
      <p:ext uri="{BB962C8B-B14F-4D97-AF65-F5344CB8AC3E}">
        <p14:creationId xmlns:p14="http://schemas.microsoft.com/office/powerpoint/2010/main" val="120364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R – Übung (Gruppenübung)</a:t>
            </a:r>
          </a:p>
        </p:txBody>
      </p:sp>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a:bodyPr>
          <a:lstStyle/>
          <a:p>
            <a:pPr>
              <a:lnSpc>
                <a:spcPct val="150000"/>
              </a:lnSpc>
            </a:pPr>
            <a:r>
              <a:rPr lang="de-DE" sz="2000" dirty="0"/>
              <a:t>Fügen sie einen zufälligen standard-normalverteilten Messfehler zu der Variable ‚</a:t>
            </a:r>
            <a:r>
              <a:rPr lang="de-DE" sz="2000" dirty="0" err="1"/>
              <a:t>alcohol</a:t>
            </a:r>
            <a:r>
              <a:rPr lang="de-DE" sz="2000" dirty="0"/>
              <a:t>‘ hinzu.</a:t>
            </a:r>
          </a:p>
          <a:p>
            <a:pPr>
              <a:lnSpc>
                <a:spcPct val="150000"/>
              </a:lnSpc>
            </a:pPr>
            <a:r>
              <a:rPr lang="de-DE" sz="2000" dirty="0"/>
              <a:t>Vergleichen Sie den theoretischen Mittelwert und die Varianz des geschätzten Parameters mit den Werten der Simulation (Analog zur vorherigen Übung ‚Messfehler in der abhängigen Variable‘).   </a:t>
            </a:r>
            <a:endParaRPr lang="de-CH" sz="2000" dirty="0"/>
          </a:p>
        </p:txBody>
      </p:sp>
    </p:spTree>
    <p:extLst>
      <p:ext uri="{BB962C8B-B14F-4D97-AF65-F5344CB8AC3E}">
        <p14:creationId xmlns:p14="http://schemas.microsoft.com/office/powerpoint/2010/main" val="128994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1903A2-DC7D-BE8E-6AA8-1E658FEF7954}"/>
              </a:ext>
            </a:extLst>
          </p:cNvPr>
          <p:cNvSpPr txBox="1">
            <a:spLocks/>
          </p:cNvSpPr>
          <p:nvPr/>
        </p:nvSpPr>
        <p:spPr>
          <a:xfrm>
            <a:off x="961786" y="758952"/>
            <a:ext cx="6271117" cy="4041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nSpc>
                <a:spcPct val="85000"/>
              </a:lnSpc>
              <a:spcAft>
                <a:spcPts val="600"/>
              </a:spcAft>
            </a:pPr>
            <a:r>
              <a:rPr lang="en-US" sz="7200" dirty="0"/>
              <a:t>Instrumental Variable</a:t>
            </a:r>
          </a:p>
        </p:txBody>
      </p:sp>
      <p:pic>
        <p:nvPicPr>
          <p:cNvPr id="4" name="Graphic 3" descr="Workflow with solid fill">
            <a:extLst>
              <a:ext uri="{FF2B5EF4-FFF2-40B4-BE49-F238E27FC236}">
                <a16:creationId xmlns:a16="http://schemas.microsoft.com/office/drawing/2014/main" id="{A8752EE9-7237-473F-11DB-A2F22B8B37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2944" y="1423070"/>
            <a:ext cx="3875690" cy="3875690"/>
          </a:xfrm>
          <a:prstGeom prst="rect">
            <a:avLst/>
          </a:prstGeom>
        </p:spPr>
      </p:pic>
    </p:spTree>
    <p:extLst>
      <p:ext uri="{BB962C8B-B14F-4D97-AF65-F5344CB8AC3E}">
        <p14:creationId xmlns:p14="http://schemas.microsoft.com/office/powerpoint/2010/main" val="418215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Instrumente können einen ‘</a:t>
            </a:r>
            <a:r>
              <a:rPr lang="de-CH" dirty="0" err="1"/>
              <a:t>omitted</a:t>
            </a:r>
            <a:r>
              <a:rPr lang="de-CH" dirty="0"/>
              <a:t> Variable’-Bias lösen </a:t>
            </a:r>
          </a:p>
        </p:txBody>
      </p:sp>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a:bodyPr>
          <a:lstStyle/>
          <a:p>
            <a:pPr marL="0" indent="0">
              <a:lnSpc>
                <a:spcPct val="150000"/>
              </a:lnSpc>
              <a:buNone/>
            </a:pPr>
            <a:r>
              <a:rPr lang="de-CH" sz="2000" dirty="0">
                <a:latin typeface="Century Schoolbook (Body)"/>
              </a:rPr>
              <a:t>Annahmen für die Identifikation von kausalen Effekten mittels IV:</a:t>
            </a:r>
          </a:p>
          <a:p>
            <a:pPr>
              <a:lnSpc>
                <a:spcPct val="150000"/>
              </a:lnSpc>
            </a:pPr>
            <a:r>
              <a:rPr lang="de-CH" sz="2000" b="1" dirty="0">
                <a:latin typeface="Century Schoolbook (Body)"/>
              </a:rPr>
              <a:t>IV.1 (</a:t>
            </a:r>
            <a:r>
              <a:rPr lang="de-CH" sz="2000" b="1" dirty="0" err="1">
                <a:latin typeface="Century Schoolbook (Body)"/>
              </a:rPr>
              <a:t>Exogeneity</a:t>
            </a:r>
            <a:r>
              <a:rPr lang="de-CH" sz="2000" b="1" dirty="0">
                <a:latin typeface="Century Schoolbook (Body)"/>
              </a:rPr>
              <a:t>): </a:t>
            </a:r>
            <a:r>
              <a:rPr lang="de-CH" sz="2000" b="1" dirty="0" err="1">
                <a:latin typeface="Century Schoolbook (Body)"/>
              </a:rPr>
              <a:t>Cov</a:t>
            </a:r>
            <a:r>
              <a:rPr lang="de-CH" sz="2000" b="1" dirty="0">
                <a:latin typeface="Century Schoolbook (Body)"/>
              </a:rPr>
              <a:t>(</a:t>
            </a:r>
            <a:r>
              <a:rPr lang="de-CH" sz="2000" b="1" dirty="0" err="1">
                <a:latin typeface="Century Schoolbook (Body)"/>
              </a:rPr>
              <a:t>z,u</a:t>
            </a:r>
            <a:r>
              <a:rPr lang="de-CH" sz="2000" b="1" dirty="0">
                <a:latin typeface="Century Schoolbook (Body)"/>
              </a:rPr>
              <a:t>) = 0 </a:t>
            </a:r>
          </a:p>
          <a:p>
            <a:pPr lvl="1">
              <a:lnSpc>
                <a:spcPct val="150000"/>
              </a:lnSpc>
            </a:pPr>
            <a:r>
              <a:rPr lang="de-CH" sz="1800" dirty="0">
                <a:latin typeface="Century Schoolbook (Body)"/>
              </a:rPr>
              <a:t>Das Instrument ist unkorreliert mit der ‘</a:t>
            </a:r>
            <a:r>
              <a:rPr lang="de-CH" sz="1800" dirty="0" err="1">
                <a:latin typeface="Century Schoolbook (Body)"/>
              </a:rPr>
              <a:t>omitted</a:t>
            </a:r>
            <a:r>
              <a:rPr lang="de-CH" sz="1800" dirty="0">
                <a:latin typeface="Century Schoolbook (Body)"/>
              </a:rPr>
              <a:t> Variable’.</a:t>
            </a:r>
          </a:p>
          <a:p>
            <a:pPr lvl="1">
              <a:lnSpc>
                <a:spcPct val="150000"/>
              </a:lnSpc>
            </a:pPr>
            <a:r>
              <a:rPr lang="de-CH" sz="1800" dirty="0">
                <a:latin typeface="Century Schoolbook (Body)"/>
              </a:rPr>
              <a:t>Das Instrument hat keinen direkten Einfluss auf die abhängige Variable ausser über die unabhängige Variable.</a:t>
            </a:r>
          </a:p>
          <a:p>
            <a:pPr>
              <a:lnSpc>
                <a:spcPct val="150000"/>
              </a:lnSpc>
            </a:pPr>
            <a:r>
              <a:rPr lang="de-CH" sz="2000" b="1" dirty="0">
                <a:latin typeface="Century Schoolbook (Body)"/>
              </a:rPr>
              <a:t>IV.2 (</a:t>
            </a:r>
            <a:r>
              <a:rPr lang="de-CH" sz="2000" b="1" dirty="0" err="1">
                <a:latin typeface="Century Schoolbook (Body)"/>
              </a:rPr>
              <a:t>Relevance</a:t>
            </a:r>
            <a:r>
              <a:rPr lang="de-CH" sz="2000" b="1" dirty="0">
                <a:latin typeface="Century Schoolbook (Body)"/>
              </a:rPr>
              <a:t>): </a:t>
            </a:r>
            <a:r>
              <a:rPr lang="de-CH" sz="2000" b="1" dirty="0" err="1">
                <a:latin typeface="Century Schoolbook (Body)"/>
              </a:rPr>
              <a:t>Cov</a:t>
            </a:r>
            <a:r>
              <a:rPr lang="de-CH" sz="2000" b="1" dirty="0">
                <a:latin typeface="Century Schoolbook (Body)"/>
              </a:rPr>
              <a:t>(</a:t>
            </a:r>
            <a:r>
              <a:rPr lang="de-CH" sz="2000" b="1" dirty="0" err="1">
                <a:latin typeface="Century Schoolbook (Body)"/>
              </a:rPr>
              <a:t>z,x</a:t>
            </a:r>
            <a:r>
              <a:rPr lang="de-CH" sz="2000" b="1" dirty="0">
                <a:latin typeface="Century Schoolbook (Body)"/>
              </a:rPr>
              <a:t>) ≠ 0 </a:t>
            </a:r>
          </a:p>
          <a:p>
            <a:pPr lvl="1">
              <a:lnSpc>
                <a:spcPct val="150000"/>
              </a:lnSpc>
            </a:pPr>
            <a:r>
              <a:rPr lang="de-CH" sz="1800" dirty="0">
                <a:latin typeface="Century Schoolbook (Body)"/>
              </a:rPr>
              <a:t>Das Instrument hat einen Effekt auf die unabhängige Variable. </a:t>
            </a:r>
          </a:p>
        </p:txBody>
      </p:sp>
    </p:spTree>
    <p:extLst>
      <p:ext uri="{BB962C8B-B14F-4D97-AF65-F5344CB8AC3E}">
        <p14:creationId xmlns:p14="http://schemas.microsoft.com/office/powerpoint/2010/main" val="28440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Beispiel eines Instrumentes</a:t>
            </a:r>
          </a:p>
        </p:txBody>
      </p:sp>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a:bodyPr>
          <a:lstStyle/>
          <a:p>
            <a:pPr marL="0" indent="0">
              <a:lnSpc>
                <a:spcPct val="150000"/>
              </a:lnSpc>
              <a:buNone/>
            </a:pPr>
            <a:r>
              <a:rPr lang="de-CH" sz="2000" dirty="0">
                <a:latin typeface="Century Schoolbook (Body)"/>
              </a:rPr>
              <a:t>Wir schätzen den Effekt von Militärdienst-Erfahrung auf Karrierechancen. Eine lineare Regression erscheint nicht plausibel, da wir nicht alle Merkmale der Personen erfassen können, welche gleichzeitig die unabhängige und die abhängige Variable beeinflussen. Als Instrument wählen wir die Vietnam </a:t>
            </a:r>
            <a:r>
              <a:rPr lang="de-CH" sz="2000" dirty="0" err="1">
                <a:latin typeface="Century Schoolbook (Body)"/>
              </a:rPr>
              <a:t>Draft</a:t>
            </a:r>
            <a:r>
              <a:rPr lang="de-CH" sz="2000" dirty="0">
                <a:latin typeface="Century Schoolbook (Body)"/>
              </a:rPr>
              <a:t> Lotterie. Erfüllt dies die Annahmen für ein Instrument?</a:t>
            </a:r>
          </a:p>
          <a:p>
            <a:pPr>
              <a:lnSpc>
                <a:spcPct val="150000"/>
              </a:lnSpc>
            </a:pPr>
            <a:r>
              <a:rPr lang="de-CH" sz="2000" dirty="0">
                <a:latin typeface="Century Schoolbook (Body)"/>
              </a:rPr>
              <a:t>IV.1 (</a:t>
            </a:r>
            <a:r>
              <a:rPr lang="de-CH" sz="2000" dirty="0" err="1">
                <a:latin typeface="Century Schoolbook (Body)"/>
              </a:rPr>
              <a:t>Exogeneity</a:t>
            </a:r>
            <a:r>
              <a:rPr lang="de-CH" sz="2000" dirty="0">
                <a:latin typeface="Century Schoolbook (Body)"/>
              </a:rPr>
              <a:t>)</a:t>
            </a:r>
          </a:p>
          <a:p>
            <a:pPr>
              <a:lnSpc>
                <a:spcPct val="150000"/>
              </a:lnSpc>
            </a:pPr>
            <a:r>
              <a:rPr lang="de-CH" sz="2000" dirty="0">
                <a:latin typeface="Century Schoolbook (Body)"/>
              </a:rPr>
              <a:t>IV.2 (</a:t>
            </a:r>
            <a:r>
              <a:rPr lang="de-CH" sz="2000" dirty="0" err="1">
                <a:latin typeface="Century Schoolbook (Body)"/>
              </a:rPr>
              <a:t>Relevance</a:t>
            </a:r>
            <a:r>
              <a:rPr lang="de-CH" sz="2000" dirty="0">
                <a:latin typeface="Century Schoolbook (Body)"/>
              </a:rPr>
              <a:t>)</a:t>
            </a:r>
            <a:endParaRPr lang="en-US" sz="2000" dirty="0">
              <a:latin typeface="Century Schoolbook (Body)"/>
            </a:endParaRPr>
          </a:p>
        </p:txBody>
      </p:sp>
    </p:spTree>
    <p:extLst>
      <p:ext uri="{BB962C8B-B14F-4D97-AF65-F5344CB8AC3E}">
        <p14:creationId xmlns:p14="http://schemas.microsoft.com/office/powerpoint/2010/main" val="97780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Gruppenaufgabe</a:t>
            </a:r>
          </a:p>
        </p:txBody>
      </p:sp>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fontScale="85000" lnSpcReduction="10000"/>
          </a:bodyPr>
          <a:lstStyle/>
          <a:p>
            <a:pPr marL="0" indent="0">
              <a:lnSpc>
                <a:spcPct val="150000"/>
              </a:lnSpc>
              <a:buNone/>
            </a:pPr>
            <a:r>
              <a:rPr lang="de-CH" sz="2000" dirty="0">
                <a:latin typeface="Century Schoolbook (Body)"/>
              </a:rPr>
              <a:t>Diskutieren sie wahrscheinliche ‘</a:t>
            </a:r>
            <a:r>
              <a:rPr lang="de-CH" sz="2000" dirty="0" err="1">
                <a:latin typeface="Century Schoolbook (Body)"/>
              </a:rPr>
              <a:t>omitted</a:t>
            </a:r>
            <a:r>
              <a:rPr lang="de-CH" sz="2000" dirty="0">
                <a:latin typeface="Century Schoolbook (Body)"/>
              </a:rPr>
              <a:t> Variables’ und mögliche Instrumente für folgende Szenarien:</a:t>
            </a:r>
          </a:p>
          <a:p>
            <a:pPr>
              <a:lnSpc>
                <a:spcPct val="150000"/>
              </a:lnSpc>
            </a:pPr>
            <a:r>
              <a:rPr lang="de-CH" sz="2000" dirty="0">
                <a:latin typeface="Century Schoolbook (Body)"/>
              </a:rPr>
              <a:t>S.1: Effekt von Zigarettenkonsum während der Schwangerschaft auf das Geburtsgewicht. </a:t>
            </a:r>
          </a:p>
          <a:p>
            <a:pPr>
              <a:lnSpc>
                <a:spcPct val="150000"/>
              </a:lnSpc>
            </a:pPr>
            <a:r>
              <a:rPr lang="de-CH" sz="2000" dirty="0">
                <a:latin typeface="Century Schoolbook (Body)"/>
              </a:rPr>
              <a:t>S.2: Effekt von einer Veränderung im Polizeibudget auf die Kriminalitätsrate.</a:t>
            </a:r>
          </a:p>
          <a:p>
            <a:pPr>
              <a:lnSpc>
                <a:spcPct val="150000"/>
              </a:lnSpc>
            </a:pPr>
            <a:r>
              <a:rPr lang="de-CH" sz="2000" dirty="0">
                <a:latin typeface="Century Schoolbook (Body)"/>
              </a:rPr>
              <a:t>S.3: Effekt einer Teilnahme an einem Weiterbildungsprogramm für Arbeitslose. auf die Erfolgschancen der Jobsuche.</a:t>
            </a:r>
          </a:p>
          <a:p>
            <a:pPr>
              <a:lnSpc>
                <a:spcPct val="150000"/>
              </a:lnSpc>
            </a:pPr>
            <a:r>
              <a:rPr lang="de-CH" sz="2000" dirty="0">
                <a:latin typeface="Century Schoolbook (Body)"/>
              </a:rPr>
              <a:t>S.4: Effekt von einem zusätzlichen Kind auf den Beschäftigungsgrad der Eltern. </a:t>
            </a:r>
            <a:endParaRPr lang="en-US" sz="2000" dirty="0">
              <a:latin typeface="Century Schoolbook (Body)"/>
            </a:endParaRPr>
          </a:p>
        </p:txBody>
      </p:sp>
    </p:spTree>
    <p:extLst>
      <p:ext uri="{BB962C8B-B14F-4D97-AF65-F5344CB8AC3E}">
        <p14:creationId xmlns:p14="http://schemas.microsoft.com/office/powerpoint/2010/main" val="249346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A5C-375E-2042-182F-92B91EEC90B1}"/>
              </a:ext>
            </a:extLst>
          </p:cNvPr>
          <p:cNvSpPr>
            <a:spLocks noGrp="1"/>
          </p:cNvSpPr>
          <p:nvPr>
            <p:ph type="title"/>
          </p:nvPr>
        </p:nvSpPr>
        <p:spPr/>
        <p:txBody>
          <a:bodyPr/>
          <a:lstStyle/>
          <a:p>
            <a:r>
              <a:rPr lang="de-CH" dirty="0"/>
              <a:t>R - Übung</a:t>
            </a:r>
          </a:p>
        </p:txBody>
      </p:sp>
      <p:sp>
        <p:nvSpPr>
          <p:cNvPr id="3" name="Content Placeholder 2">
            <a:extLst>
              <a:ext uri="{FF2B5EF4-FFF2-40B4-BE49-F238E27FC236}">
                <a16:creationId xmlns:a16="http://schemas.microsoft.com/office/drawing/2014/main" id="{7AE2D038-EE3E-1EE3-2177-C170ED79D972}"/>
              </a:ext>
            </a:extLst>
          </p:cNvPr>
          <p:cNvSpPr>
            <a:spLocks noGrp="1"/>
          </p:cNvSpPr>
          <p:nvPr>
            <p:ph idx="1"/>
          </p:nvPr>
        </p:nvSpPr>
        <p:spPr/>
        <p:txBody>
          <a:bodyPr anchor="ctr">
            <a:normAutofit/>
          </a:bodyPr>
          <a:lstStyle/>
          <a:p>
            <a:pPr>
              <a:lnSpc>
                <a:spcPct val="150000"/>
              </a:lnSpc>
            </a:pPr>
            <a:r>
              <a:rPr lang="de-DE" sz="2400" dirty="0"/>
              <a:t>Schätzung des Effektes von dem Packpreis für Zigaretten auf den Zigarettenverkauf mittels der Mehrwertsteuer als Instrument.</a:t>
            </a:r>
            <a:endParaRPr lang="de-CH" sz="2400" dirty="0"/>
          </a:p>
        </p:txBody>
      </p:sp>
    </p:spTree>
    <p:extLst>
      <p:ext uri="{BB962C8B-B14F-4D97-AF65-F5344CB8AC3E}">
        <p14:creationId xmlns:p14="http://schemas.microsoft.com/office/powerpoint/2010/main" val="152271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CE6A-0ADF-C354-C03A-3EBCB5D34304}"/>
              </a:ext>
            </a:extLst>
          </p:cNvPr>
          <p:cNvSpPr>
            <a:spLocks noGrp="1"/>
          </p:cNvSpPr>
          <p:nvPr>
            <p:ph type="title"/>
          </p:nvPr>
        </p:nvSpPr>
        <p:spPr>
          <a:xfrm>
            <a:off x="961786" y="758952"/>
            <a:ext cx="6271117" cy="4041648"/>
          </a:xfrm>
        </p:spPr>
        <p:txBody>
          <a:bodyPr vert="horz" lIns="91440" tIns="45720" rIns="91440" bIns="45720" rtlCol="0" anchor="b">
            <a:normAutofit/>
          </a:bodyPr>
          <a:lstStyle/>
          <a:p>
            <a:pPr>
              <a:lnSpc>
                <a:spcPct val="85000"/>
              </a:lnSpc>
            </a:pPr>
            <a:r>
              <a:rPr lang="en-US" sz="6000" dirty="0" err="1"/>
              <a:t>Fragen</a:t>
            </a:r>
            <a:r>
              <a:rPr lang="en-US" sz="6000" dirty="0"/>
              <a:t> </a:t>
            </a:r>
            <a:r>
              <a:rPr lang="en-US" sz="6000" dirty="0" err="1"/>
              <a:t>zu</a:t>
            </a:r>
            <a:r>
              <a:rPr lang="en-US" sz="6000" dirty="0"/>
              <a:t> der </a:t>
            </a:r>
            <a:r>
              <a:rPr lang="en-US" sz="6000" dirty="0" err="1"/>
              <a:t>Prüfung</a:t>
            </a:r>
            <a:endParaRPr lang="en-US" sz="6000" dirty="0"/>
          </a:p>
        </p:txBody>
      </p:sp>
      <p:pic>
        <p:nvPicPr>
          <p:cNvPr id="6" name="Content Placeholder 4" descr="Graduation cap with solid fill">
            <a:extLst>
              <a:ext uri="{FF2B5EF4-FFF2-40B4-BE49-F238E27FC236}">
                <a16:creationId xmlns:a16="http://schemas.microsoft.com/office/drawing/2014/main" id="{2B324AA8-401C-C227-CECA-D9939E36562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357420" y="1676400"/>
            <a:ext cx="3495160" cy="3495160"/>
          </a:xfrm>
          <a:prstGeom prst="rect">
            <a:avLst/>
          </a:prstGeom>
        </p:spPr>
      </p:pic>
    </p:spTree>
    <p:extLst>
      <p:ext uri="{BB962C8B-B14F-4D97-AF65-F5344CB8AC3E}">
        <p14:creationId xmlns:p14="http://schemas.microsoft.com/office/powerpoint/2010/main" val="338520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dirty="0"/>
              <a:t>Agenda</a:t>
            </a:r>
          </a:p>
        </p:txBody>
      </p:sp>
      <p:sp>
        <p:nvSpPr>
          <p:cNvPr id="3" name="Content Placeholder 2"/>
          <p:cNvSpPr>
            <a:spLocks noGrp="1"/>
          </p:cNvSpPr>
          <p:nvPr>
            <p:ph idx="1"/>
          </p:nvPr>
        </p:nvSpPr>
        <p:spPr/>
        <p:txBody>
          <a:bodyPr>
            <a:normAutofit/>
          </a:bodyPr>
          <a:lstStyle/>
          <a:p>
            <a:r>
              <a:rPr lang="de-CH" dirty="0"/>
              <a:t>Fragen zu E-Learning Materialien</a:t>
            </a:r>
          </a:p>
          <a:p>
            <a:r>
              <a:rPr lang="de-CH" dirty="0"/>
              <a:t>Stichproben</a:t>
            </a:r>
          </a:p>
          <a:p>
            <a:r>
              <a:rPr lang="de-CH" dirty="0"/>
              <a:t>Ausreisser</a:t>
            </a:r>
          </a:p>
          <a:p>
            <a:r>
              <a:rPr lang="de-CH" dirty="0"/>
              <a:t>Messfehler</a:t>
            </a:r>
          </a:p>
          <a:p>
            <a:r>
              <a:rPr lang="de-CH" dirty="0"/>
              <a:t>Instrumental Variables</a:t>
            </a:r>
          </a:p>
          <a:p>
            <a:r>
              <a:rPr lang="de-CH" dirty="0"/>
              <a:t>Fragen zu der Prüfung</a:t>
            </a:r>
          </a:p>
        </p:txBody>
      </p:sp>
    </p:spTree>
    <p:extLst>
      <p:ext uri="{BB962C8B-B14F-4D97-AF65-F5344CB8AC3E}">
        <p14:creationId xmlns:p14="http://schemas.microsoft.com/office/powerpoint/2010/main" val="38803420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CE6A-0ADF-C354-C03A-3EBCB5D34304}"/>
              </a:ext>
            </a:extLst>
          </p:cNvPr>
          <p:cNvSpPr>
            <a:spLocks noGrp="1"/>
          </p:cNvSpPr>
          <p:nvPr>
            <p:ph type="title"/>
          </p:nvPr>
        </p:nvSpPr>
        <p:spPr>
          <a:xfrm>
            <a:off x="961787" y="758952"/>
            <a:ext cx="5134214" cy="4041648"/>
          </a:xfrm>
        </p:spPr>
        <p:txBody>
          <a:bodyPr vert="horz" lIns="91440" tIns="45720" rIns="91440" bIns="45720" rtlCol="0" anchor="b">
            <a:normAutofit/>
          </a:bodyPr>
          <a:lstStyle/>
          <a:p>
            <a:pPr>
              <a:lnSpc>
                <a:spcPct val="85000"/>
              </a:lnSpc>
            </a:pPr>
            <a:r>
              <a:rPr lang="de-CH" sz="6000" dirty="0"/>
              <a:t>Fragen zu E-Learning Materialien</a:t>
            </a:r>
          </a:p>
        </p:txBody>
      </p:sp>
      <p:pic>
        <p:nvPicPr>
          <p:cNvPr id="5" name="Content Placeholder 4" descr="Questions with solid fill">
            <a:extLst>
              <a:ext uri="{FF2B5EF4-FFF2-40B4-BE49-F238E27FC236}">
                <a16:creationId xmlns:a16="http://schemas.microsoft.com/office/drawing/2014/main" id="{1015179B-A76C-B720-3431-0F030CAF7C9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163506" y="1482487"/>
            <a:ext cx="3882988" cy="3882986"/>
          </a:xfrm>
          <a:prstGeom prst="rect">
            <a:avLst/>
          </a:prstGeom>
        </p:spPr>
      </p:pic>
    </p:spTree>
    <p:extLst>
      <p:ext uri="{BB962C8B-B14F-4D97-AF65-F5344CB8AC3E}">
        <p14:creationId xmlns:p14="http://schemas.microsoft.com/office/powerpoint/2010/main" val="33200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CE6A-0ADF-C354-C03A-3EBCB5D34304}"/>
              </a:ext>
            </a:extLst>
          </p:cNvPr>
          <p:cNvSpPr>
            <a:spLocks noGrp="1"/>
          </p:cNvSpPr>
          <p:nvPr>
            <p:ph type="title"/>
          </p:nvPr>
        </p:nvSpPr>
        <p:spPr>
          <a:xfrm>
            <a:off x="961786" y="758952"/>
            <a:ext cx="5625625" cy="4041648"/>
          </a:xfrm>
        </p:spPr>
        <p:txBody>
          <a:bodyPr vert="horz" lIns="91440" tIns="45720" rIns="91440" bIns="45720" rtlCol="0" anchor="b">
            <a:normAutofit/>
          </a:bodyPr>
          <a:lstStyle/>
          <a:p>
            <a:pPr>
              <a:lnSpc>
                <a:spcPct val="85000"/>
              </a:lnSpc>
            </a:pPr>
            <a:r>
              <a:rPr lang="en-US" sz="6000" dirty="0" err="1"/>
              <a:t>Stichproben</a:t>
            </a:r>
            <a:endParaRPr lang="en-US" sz="6000" dirty="0"/>
          </a:p>
        </p:txBody>
      </p:sp>
      <p:pic>
        <p:nvPicPr>
          <p:cNvPr id="4" name="Graphic 3" descr="Children with solid fill">
            <a:extLst>
              <a:ext uri="{FF2B5EF4-FFF2-40B4-BE49-F238E27FC236}">
                <a16:creationId xmlns:a16="http://schemas.microsoft.com/office/drawing/2014/main" id="{43327F7E-5287-54AA-FD3B-B7F3E456ED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14337" y="1492527"/>
            <a:ext cx="2981325" cy="2981325"/>
          </a:xfrm>
          <a:prstGeom prst="rect">
            <a:avLst/>
          </a:prstGeom>
        </p:spPr>
      </p:pic>
      <p:pic>
        <p:nvPicPr>
          <p:cNvPr id="7" name="Graphic 6" descr="Cut with solid fill">
            <a:extLst>
              <a:ext uri="{FF2B5EF4-FFF2-40B4-BE49-F238E27FC236}">
                <a16:creationId xmlns:a16="http://schemas.microsoft.com/office/drawing/2014/main" id="{C0CE3A7F-8981-2173-54CC-EBF72054F9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9105899" y="3533775"/>
            <a:ext cx="1266825" cy="1266825"/>
          </a:xfrm>
          <a:prstGeom prst="rect">
            <a:avLst/>
          </a:prstGeom>
        </p:spPr>
      </p:pic>
    </p:spTree>
    <p:extLst>
      <p:ext uri="{BB962C8B-B14F-4D97-AF65-F5344CB8AC3E}">
        <p14:creationId xmlns:p14="http://schemas.microsoft.com/office/powerpoint/2010/main" val="424764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F4D8-D79B-928C-9E53-4B71D9EF49BB}"/>
              </a:ext>
            </a:extLst>
          </p:cNvPr>
          <p:cNvSpPr>
            <a:spLocks noGrp="1"/>
          </p:cNvSpPr>
          <p:nvPr>
            <p:ph type="title"/>
          </p:nvPr>
        </p:nvSpPr>
        <p:spPr/>
        <p:txBody>
          <a:bodyPr>
            <a:normAutofit/>
          </a:bodyPr>
          <a:lstStyle/>
          <a:p>
            <a:r>
              <a:rPr lang="de-CH" sz="4000" dirty="0"/>
              <a:t>Was ist zu beachten bei einer Stichprobenselektion </a:t>
            </a:r>
          </a:p>
        </p:txBody>
      </p:sp>
      <p:sp>
        <p:nvSpPr>
          <p:cNvPr id="3" name="Content Placeholder 2">
            <a:extLst>
              <a:ext uri="{FF2B5EF4-FFF2-40B4-BE49-F238E27FC236}">
                <a16:creationId xmlns:a16="http://schemas.microsoft.com/office/drawing/2014/main" id="{DB76A959-3274-AD8F-E21B-1350798CD619}"/>
              </a:ext>
            </a:extLst>
          </p:cNvPr>
          <p:cNvSpPr>
            <a:spLocks noGrp="1"/>
          </p:cNvSpPr>
          <p:nvPr>
            <p:ph idx="1"/>
          </p:nvPr>
        </p:nvSpPr>
        <p:spPr/>
        <p:txBody>
          <a:bodyPr anchor="ctr">
            <a:normAutofit/>
          </a:bodyPr>
          <a:lstStyle/>
          <a:p>
            <a:pPr>
              <a:lnSpc>
                <a:spcPct val="150000"/>
              </a:lnSpc>
            </a:pPr>
            <a:r>
              <a:rPr lang="de-CH" sz="2400" dirty="0"/>
              <a:t>Basierend auf der </a:t>
            </a:r>
            <a:r>
              <a:rPr lang="de-CH" sz="2400" b="1" dirty="0"/>
              <a:t>unabhängigen </a:t>
            </a:r>
            <a:r>
              <a:rPr lang="de-CH" sz="2400" dirty="0"/>
              <a:t>Variable?</a:t>
            </a:r>
          </a:p>
          <a:p>
            <a:pPr>
              <a:lnSpc>
                <a:spcPct val="150000"/>
              </a:lnSpc>
            </a:pPr>
            <a:r>
              <a:rPr lang="de-CH" sz="2400" dirty="0"/>
              <a:t>Basierend auf der </a:t>
            </a:r>
            <a:r>
              <a:rPr lang="de-CH" sz="2400" b="1" dirty="0"/>
              <a:t>abhängigen</a:t>
            </a:r>
            <a:r>
              <a:rPr lang="de-CH" sz="2400" dirty="0"/>
              <a:t> Variable?</a:t>
            </a:r>
          </a:p>
        </p:txBody>
      </p:sp>
    </p:spTree>
    <p:extLst>
      <p:ext uri="{BB962C8B-B14F-4D97-AF65-F5344CB8AC3E}">
        <p14:creationId xmlns:p14="http://schemas.microsoft.com/office/powerpoint/2010/main" val="22184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Graphic 4" descr="Scatterplot with solid fill">
            <a:extLst>
              <a:ext uri="{FF2B5EF4-FFF2-40B4-BE49-F238E27FC236}">
                <a16:creationId xmlns:a16="http://schemas.microsoft.com/office/drawing/2014/main" id="{A19E4E73-C3FF-9092-6198-C5CF181E43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8829" y="1482487"/>
            <a:ext cx="4221384" cy="4221384"/>
          </a:xfrm>
          <a:prstGeom prst="rect">
            <a:avLst/>
          </a:prstGeom>
        </p:spPr>
      </p:pic>
      <p:sp>
        <p:nvSpPr>
          <p:cNvPr id="2" name="Title 1">
            <a:extLst>
              <a:ext uri="{FF2B5EF4-FFF2-40B4-BE49-F238E27FC236}">
                <a16:creationId xmlns:a16="http://schemas.microsoft.com/office/drawing/2014/main" id="{A36CCE6A-0ADF-C354-C03A-3EBCB5D34304}"/>
              </a:ext>
            </a:extLst>
          </p:cNvPr>
          <p:cNvSpPr>
            <a:spLocks noGrp="1"/>
          </p:cNvSpPr>
          <p:nvPr>
            <p:ph type="title"/>
          </p:nvPr>
        </p:nvSpPr>
        <p:spPr>
          <a:xfrm>
            <a:off x="961787" y="758952"/>
            <a:ext cx="5134214" cy="4041648"/>
          </a:xfrm>
        </p:spPr>
        <p:txBody>
          <a:bodyPr vert="horz" lIns="91440" tIns="45720" rIns="91440" bIns="45720" rtlCol="0" anchor="b">
            <a:normAutofit/>
          </a:bodyPr>
          <a:lstStyle/>
          <a:p>
            <a:pPr>
              <a:lnSpc>
                <a:spcPct val="85000"/>
              </a:lnSpc>
            </a:pPr>
            <a:r>
              <a:rPr lang="en-US" sz="6600" dirty="0" err="1"/>
              <a:t>Ausreisser</a:t>
            </a:r>
            <a:endParaRPr lang="en-US" sz="6600" dirty="0"/>
          </a:p>
        </p:txBody>
      </p:sp>
      <p:sp>
        <p:nvSpPr>
          <p:cNvPr id="10" name="Oval 9">
            <a:extLst>
              <a:ext uri="{FF2B5EF4-FFF2-40B4-BE49-F238E27FC236}">
                <a16:creationId xmlns:a16="http://schemas.microsoft.com/office/drawing/2014/main" id="{9FE9E4A1-DBA7-1533-443A-53C40DBD66C0}"/>
              </a:ext>
            </a:extLst>
          </p:cNvPr>
          <p:cNvSpPr/>
          <p:nvPr/>
        </p:nvSpPr>
        <p:spPr>
          <a:xfrm>
            <a:off x="8849710" y="1324831"/>
            <a:ext cx="324000" cy="324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4966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F4D8-D79B-928C-9E53-4B71D9EF49BB}"/>
              </a:ext>
            </a:extLst>
          </p:cNvPr>
          <p:cNvSpPr>
            <a:spLocks noGrp="1"/>
          </p:cNvSpPr>
          <p:nvPr>
            <p:ph type="title"/>
          </p:nvPr>
        </p:nvSpPr>
        <p:spPr/>
        <p:txBody>
          <a:bodyPr>
            <a:normAutofit/>
          </a:bodyPr>
          <a:lstStyle/>
          <a:p>
            <a:r>
              <a:rPr lang="de-CH" sz="4000" dirty="0"/>
              <a:t>Ausreisser haben einen grossen Einfluss auf die Schätzung?</a:t>
            </a:r>
          </a:p>
        </p:txBody>
      </p:sp>
      <p:pic>
        <p:nvPicPr>
          <p:cNvPr id="1026" name="Picture 2" descr="Outlier Methods - Empyrric">
            <a:extLst>
              <a:ext uri="{FF2B5EF4-FFF2-40B4-BE49-F238E27FC236}">
                <a16:creationId xmlns:a16="http://schemas.microsoft.com/office/drawing/2014/main" id="{DD4ED1B6-9BE5-A4B8-33EF-1498E8569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973" y="2358050"/>
            <a:ext cx="7168054" cy="350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09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F4D8-D79B-928C-9E53-4B71D9EF49BB}"/>
              </a:ext>
            </a:extLst>
          </p:cNvPr>
          <p:cNvSpPr>
            <a:spLocks noGrp="1"/>
          </p:cNvSpPr>
          <p:nvPr>
            <p:ph type="title"/>
          </p:nvPr>
        </p:nvSpPr>
        <p:spPr/>
        <p:txBody>
          <a:bodyPr>
            <a:normAutofit/>
          </a:bodyPr>
          <a:lstStyle/>
          <a:p>
            <a:r>
              <a:rPr lang="de-CH" sz="4000" dirty="0"/>
              <a:t>Wie sind Ausreisser zu identifizieren und wie werden sie behandelt?</a:t>
            </a:r>
          </a:p>
        </p:txBody>
      </p:sp>
      <p:sp>
        <p:nvSpPr>
          <p:cNvPr id="3" name="Content Placeholder 2">
            <a:extLst>
              <a:ext uri="{FF2B5EF4-FFF2-40B4-BE49-F238E27FC236}">
                <a16:creationId xmlns:a16="http://schemas.microsoft.com/office/drawing/2014/main" id="{DB76A959-3274-AD8F-E21B-1350798CD619}"/>
              </a:ext>
            </a:extLst>
          </p:cNvPr>
          <p:cNvSpPr>
            <a:spLocks noGrp="1"/>
          </p:cNvSpPr>
          <p:nvPr>
            <p:ph idx="1"/>
          </p:nvPr>
        </p:nvSpPr>
        <p:spPr/>
        <p:txBody>
          <a:bodyPr anchor="ctr">
            <a:normAutofit/>
          </a:bodyPr>
          <a:lstStyle/>
          <a:p>
            <a:pPr>
              <a:lnSpc>
                <a:spcPct val="150000"/>
              </a:lnSpc>
            </a:pPr>
            <a:r>
              <a:rPr lang="de-CH" sz="2000" dirty="0"/>
              <a:t>Was sind mögliche Ursachen für Ausreisser?</a:t>
            </a:r>
          </a:p>
          <a:p>
            <a:pPr>
              <a:lnSpc>
                <a:spcPct val="150000"/>
              </a:lnSpc>
            </a:pPr>
            <a:r>
              <a:rPr lang="de-CH" sz="2000" dirty="0"/>
              <a:t>Was sind echte Ausreisser?</a:t>
            </a:r>
          </a:p>
          <a:p>
            <a:pPr>
              <a:lnSpc>
                <a:spcPct val="150000"/>
              </a:lnSpc>
            </a:pPr>
            <a:r>
              <a:rPr lang="de-CH" sz="2000" dirty="0"/>
              <a:t>Welche Möglichkeiten haben Sie um Ausreisser zu identifizieren?</a:t>
            </a:r>
          </a:p>
          <a:p>
            <a:pPr>
              <a:lnSpc>
                <a:spcPct val="150000"/>
              </a:lnSpc>
            </a:pPr>
            <a:r>
              <a:rPr lang="de-CH" sz="2000" dirty="0"/>
              <a:t>Kommen Ausreisser in der abhängigen und unabhängigen Variable vor?</a:t>
            </a:r>
          </a:p>
          <a:p>
            <a:pPr>
              <a:lnSpc>
                <a:spcPct val="150000"/>
              </a:lnSpc>
            </a:pPr>
            <a:r>
              <a:rPr lang="de-CH" sz="2000" dirty="0"/>
              <a:t>Wie behandeln Sie Ausreisser und was sind die Konsequenzen?</a:t>
            </a:r>
          </a:p>
        </p:txBody>
      </p:sp>
    </p:spTree>
    <p:extLst>
      <p:ext uri="{BB962C8B-B14F-4D97-AF65-F5344CB8AC3E}">
        <p14:creationId xmlns:p14="http://schemas.microsoft.com/office/powerpoint/2010/main" val="150312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9" name="Graphic 8" descr="Microscope with solid fill">
            <a:extLst>
              <a:ext uri="{FF2B5EF4-FFF2-40B4-BE49-F238E27FC236}">
                <a16:creationId xmlns:a16="http://schemas.microsoft.com/office/drawing/2014/main" id="{5C00C261-345E-6347-39BC-198D82654F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88013" y="1761671"/>
            <a:ext cx="3663016" cy="3663016"/>
          </a:xfrm>
          <a:prstGeom prst="rect">
            <a:avLst/>
          </a:prstGeom>
        </p:spPr>
      </p:pic>
      <p:sp>
        <p:nvSpPr>
          <p:cNvPr id="3" name="Title 1">
            <a:extLst>
              <a:ext uri="{FF2B5EF4-FFF2-40B4-BE49-F238E27FC236}">
                <a16:creationId xmlns:a16="http://schemas.microsoft.com/office/drawing/2014/main" id="{801903A2-DC7D-BE8E-6AA8-1E658FEF7954}"/>
              </a:ext>
            </a:extLst>
          </p:cNvPr>
          <p:cNvSpPr txBox="1">
            <a:spLocks/>
          </p:cNvSpPr>
          <p:nvPr/>
        </p:nvSpPr>
        <p:spPr>
          <a:xfrm>
            <a:off x="961787" y="758952"/>
            <a:ext cx="5134214" cy="4041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nSpc>
                <a:spcPct val="85000"/>
              </a:lnSpc>
            </a:pPr>
            <a:r>
              <a:rPr lang="en-US" sz="6600" dirty="0" err="1"/>
              <a:t>Messfehler</a:t>
            </a:r>
            <a:endParaRPr lang="en-US" sz="6600" dirty="0"/>
          </a:p>
        </p:txBody>
      </p:sp>
    </p:spTree>
    <p:extLst>
      <p:ext uri="{BB962C8B-B14F-4D97-AF65-F5344CB8AC3E}">
        <p14:creationId xmlns:p14="http://schemas.microsoft.com/office/powerpoint/2010/main" val="257171030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585</Words>
  <Application>Microsoft Office PowerPoint</Application>
  <PresentationFormat>Widescreen</PresentationFormat>
  <Paragraphs>61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Century Schoolbook</vt:lpstr>
      <vt:lpstr>Century Schoolbook (Body)</vt:lpstr>
      <vt:lpstr>Wingdings 2</vt:lpstr>
      <vt:lpstr>View</vt:lpstr>
      <vt:lpstr>Datenqualitätsprobleme</vt:lpstr>
      <vt:lpstr>Agenda</vt:lpstr>
      <vt:lpstr>Fragen zu E-Learning Materialien</vt:lpstr>
      <vt:lpstr>Stichproben</vt:lpstr>
      <vt:lpstr>Was ist zu beachten bei einer Stichprobenselektion </vt:lpstr>
      <vt:lpstr>Ausreisser</vt:lpstr>
      <vt:lpstr>Ausreisser haben einen grossen Einfluss auf die Schätzung?</vt:lpstr>
      <vt:lpstr>Wie sind Ausreisser zu identifizieren und wie werden sie behandelt?</vt:lpstr>
      <vt:lpstr>PowerPoint Presentation</vt:lpstr>
      <vt:lpstr>Messfehler in der abhängigen Variable</vt:lpstr>
      <vt:lpstr>R - Übung</vt:lpstr>
      <vt:lpstr>Messfehler in der unabhängigen Variable</vt:lpstr>
      <vt:lpstr>R – Übung (Gruppenübung)</vt:lpstr>
      <vt:lpstr>PowerPoint Presentation</vt:lpstr>
      <vt:lpstr>Instrumente können einen ‘omitted Variable’-Bias lösen </vt:lpstr>
      <vt:lpstr>Beispiel eines Instrumentes</vt:lpstr>
      <vt:lpstr>Gruppenaufgabe</vt:lpstr>
      <vt:lpstr>R - Übung</vt:lpstr>
      <vt:lpstr>Fragen zu der Prüfung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Regression</dc:title>
  <dc:creator>Sandro Heiniger</dc:creator>
  <cp:lastModifiedBy>Sandro Heiniger</cp:lastModifiedBy>
  <cp:revision>11</cp:revision>
  <dcterms:created xsi:type="dcterms:W3CDTF">2023-10-31T15:14:10Z</dcterms:created>
  <dcterms:modified xsi:type="dcterms:W3CDTF">2023-12-15T13:44:08Z</dcterms:modified>
</cp:coreProperties>
</file>