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1dac3bfff4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1dac3bfff4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1dac3bfff4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1dac3bfff4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1dac3bfff4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1dac3bfff4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1dac3bfff4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1dac3bfff4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1dac3bfff4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1dac3bfff4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1dac3bfff4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1dac3bfff4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1dac3bfff4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1dac3bfff4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1dac3bfff4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1dac3bfff4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1dac3bfff4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1dac3bfff4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dac3bfff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dac3bfff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1dac3bfff4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1dac3bfff4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1dac3bfff4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1dac3bfff4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1dac3bfff4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1dac3bfff4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1dac3bfff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1dac3bfff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1dac3bfff4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1dac3bfff4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1dac3bfff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1dac3bfff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 algorithm will check the lower f cost neighbors first, which is why there are multiple red nodes on the left of the A node. The algorithm knew that those tiles were closer to the goal, and tried to find a way around the wall by moving left first. Notice that, on the path that the algorithm eventually found, the G cost constantly increases whole the H cost constantly decreases. This means that the algorithm found a path where each node was closer to the goal than the previous node, which is exactly the behavior you would expect when finding the shortest path between two nodes. Once the goal node is reached, the path is traced back from final node to origin node. Each node knows the previous path node, so we can easily traverse this linked list to find our optimal path.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1dac3bfff4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1dac3bfff4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AStruthers2000/PathfindingVisualizationStandaloneToo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Pathfinding Algorithms Visualized</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Andrew Struthers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Breadth-First Search (BFS) is a simple graph traversal algorithm </a:t>
            </a:r>
            <a:endParaRPr/>
          </a:p>
          <a:p>
            <a:pPr indent="-311150" lvl="0" marL="457200" rtl="0" algn="l">
              <a:spcBef>
                <a:spcPts val="0"/>
              </a:spcBef>
              <a:spcAft>
                <a:spcPts val="0"/>
              </a:spcAft>
              <a:buSzPts val="1300"/>
              <a:buChar char="●"/>
            </a:pPr>
            <a:r>
              <a:rPr lang="en"/>
              <a:t>BFS works by traversing each node in a graph until it reaches the goal node, storing a reference in each node to the parent of the current node</a:t>
            </a:r>
            <a:endParaRPr/>
          </a:p>
          <a:p>
            <a:pPr indent="-311150" lvl="0" marL="457200" rtl="0" algn="l">
              <a:spcBef>
                <a:spcPts val="0"/>
              </a:spcBef>
              <a:spcAft>
                <a:spcPts val="0"/>
              </a:spcAft>
              <a:buSzPts val="1300"/>
              <a:buChar char="●"/>
            </a:pPr>
            <a:r>
              <a:rPr lang="en"/>
              <a:t>The traversal allows us to trace back the parent references such that we will have the shortest path from the end node to the origin node</a:t>
            </a:r>
            <a:endParaRPr/>
          </a:p>
          <a:p>
            <a:pPr indent="-311150" lvl="0" marL="457200" rtl="0" algn="l">
              <a:spcBef>
                <a:spcPts val="0"/>
              </a:spcBef>
              <a:spcAft>
                <a:spcPts val="0"/>
              </a:spcAft>
              <a:buSzPts val="1300"/>
              <a:buChar char="●"/>
            </a:pPr>
            <a:r>
              <a:rPr lang="en"/>
              <a:t>One of the disadvantages of this algorithm over A* is that BFS only works on unweighted graphs</a:t>
            </a:r>
            <a:endParaRPr/>
          </a:p>
          <a:p>
            <a:pPr indent="-311150" lvl="0" marL="457200" rtl="0" algn="l">
              <a:spcBef>
                <a:spcPts val="0"/>
              </a:spcBef>
              <a:spcAft>
                <a:spcPts val="0"/>
              </a:spcAft>
              <a:buSzPts val="1300"/>
              <a:buChar char="●"/>
            </a:pPr>
            <a:r>
              <a:rPr lang="en"/>
              <a:t>We are using a grid for navigation, so BFS can only traverse the graph in horizontal or vertical movements</a:t>
            </a:r>
            <a:endParaRPr/>
          </a:p>
        </p:txBody>
      </p:sp>
      <p:sp>
        <p:nvSpPr>
          <p:cNvPr id="338" name="Google Shape;338;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Theory Behind BFS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a:t>
            </a:r>
            <a:r>
              <a:rPr lang="en"/>
              <a:t>represent the grid as a network of nodes and edges</a:t>
            </a:r>
            <a:endParaRPr/>
          </a:p>
          <a:p>
            <a:pPr indent="-311150" lvl="0" marL="457200" rtl="0" algn="l">
              <a:spcBef>
                <a:spcPts val="0"/>
              </a:spcBef>
              <a:spcAft>
                <a:spcPts val="0"/>
              </a:spcAft>
              <a:buSzPts val="1300"/>
              <a:buChar char="●"/>
            </a:pPr>
            <a:r>
              <a:rPr lang="en"/>
              <a:t>Each walkable tile next to the current tile will create an edge</a:t>
            </a:r>
            <a:endParaRPr/>
          </a:p>
          <a:p>
            <a:pPr indent="-311150" lvl="0" marL="457200" rtl="0" algn="l">
              <a:spcBef>
                <a:spcPts val="0"/>
              </a:spcBef>
              <a:spcAft>
                <a:spcPts val="0"/>
              </a:spcAft>
              <a:buSzPts val="1300"/>
              <a:buChar char="●"/>
            </a:pPr>
            <a:r>
              <a:rPr lang="en"/>
              <a:t>Unwalkable tiles simply won’t create an edge to surrounding tiles</a:t>
            </a:r>
            <a:endParaRPr/>
          </a:p>
          <a:p>
            <a:pPr indent="-311150" lvl="0" marL="457200" rtl="0" algn="l">
              <a:spcBef>
                <a:spcPts val="0"/>
              </a:spcBef>
              <a:spcAft>
                <a:spcPts val="0"/>
              </a:spcAft>
              <a:buSzPts val="1300"/>
              <a:buChar char="●"/>
            </a:pPr>
            <a:r>
              <a:rPr lang="en"/>
              <a:t>These nodes and edges form our pseudo linked list</a:t>
            </a:r>
            <a:endParaRPr/>
          </a:p>
        </p:txBody>
      </p:sp>
      <p:sp>
        <p:nvSpPr>
          <p:cNvPr id="344" name="Google Shape;344;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Theory Behind BFS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BFS makes use of a queue data structure</a:t>
            </a:r>
            <a:endParaRPr/>
          </a:p>
          <a:p>
            <a:pPr indent="-311150" lvl="0" marL="457200" rtl="0" algn="l">
              <a:spcBef>
                <a:spcPts val="0"/>
              </a:spcBef>
              <a:spcAft>
                <a:spcPts val="0"/>
              </a:spcAft>
              <a:buSzPts val="1300"/>
              <a:buChar char="●"/>
            </a:pPr>
            <a:r>
              <a:rPr lang="en"/>
              <a:t>The queue starts with the first node in our graph, then adds in all surrounding nodes to the queue</a:t>
            </a:r>
            <a:endParaRPr/>
          </a:p>
          <a:p>
            <a:pPr indent="-311150" lvl="0" marL="457200" rtl="0" algn="l">
              <a:spcBef>
                <a:spcPts val="0"/>
              </a:spcBef>
              <a:spcAft>
                <a:spcPts val="0"/>
              </a:spcAft>
              <a:buSzPts val="1300"/>
              <a:buChar char="●"/>
            </a:pPr>
            <a:r>
              <a:rPr lang="en"/>
              <a:t>BFS iterates until the current node is equal to the final node, or all nodes have been searched</a:t>
            </a:r>
            <a:endParaRPr/>
          </a:p>
          <a:p>
            <a:pPr indent="-311150" lvl="0" marL="457200" rtl="0" algn="l">
              <a:spcBef>
                <a:spcPts val="0"/>
              </a:spcBef>
              <a:spcAft>
                <a:spcPts val="0"/>
              </a:spcAft>
              <a:buSzPts val="1300"/>
              <a:buChar char="●"/>
            </a:pPr>
            <a:r>
              <a:rPr lang="en"/>
              <a:t>Each iteration, the algorithm pops the first element of the queue, checks its neighbors, and adds any node not in the queue to the end</a:t>
            </a:r>
            <a:endParaRPr/>
          </a:p>
          <a:p>
            <a:pPr indent="-311150" lvl="0" marL="457200" rtl="0" algn="l">
              <a:spcBef>
                <a:spcPts val="0"/>
              </a:spcBef>
              <a:spcAft>
                <a:spcPts val="0"/>
              </a:spcAft>
              <a:buSzPts val="1300"/>
              <a:buChar char="●"/>
            </a:pPr>
            <a:r>
              <a:rPr lang="en"/>
              <a:t>BFS continues iterating until the end node has been found</a:t>
            </a:r>
            <a:endParaRPr/>
          </a:p>
          <a:p>
            <a:pPr indent="-311150" lvl="0" marL="457200" rtl="0" algn="l">
              <a:spcBef>
                <a:spcPts val="0"/>
              </a:spcBef>
              <a:spcAft>
                <a:spcPts val="0"/>
              </a:spcAft>
              <a:buSzPts val="1300"/>
              <a:buChar char="●"/>
            </a:pPr>
            <a:r>
              <a:rPr lang="en"/>
              <a:t>Once the final node has been found, we can simply trace back the path using the parent references until we get back to the start. </a:t>
            </a:r>
            <a:endParaRPr/>
          </a:p>
        </p:txBody>
      </p:sp>
      <p:sp>
        <p:nvSpPr>
          <p:cNvPr id="350" name="Google Shape;35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Theory Behind BFS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Demonstration</a:t>
            </a:r>
            <a:endParaRPr/>
          </a:p>
        </p:txBody>
      </p:sp>
      <p:pic>
        <p:nvPicPr>
          <p:cNvPr id="356" name="Google Shape;356;p25"/>
          <p:cNvPicPr preferRelativeResize="0"/>
          <p:nvPr/>
        </p:nvPicPr>
        <p:blipFill>
          <a:blip r:embed="rId3">
            <a:alphaModFix/>
          </a:blip>
          <a:stretch>
            <a:fillRect/>
          </a:stretch>
        </p:blipFill>
        <p:spPr>
          <a:xfrm>
            <a:off x="1691263" y="1597875"/>
            <a:ext cx="5761469" cy="32408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Big difference between the two algorithms</a:t>
            </a:r>
            <a:endParaRPr/>
          </a:p>
          <a:p>
            <a:pPr indent="-311150" lvl="0" marL="457200" rtl="0" algn="l">
              <a:spcBef>
                <a:spcPts val="0"/>
              </a:spcBef>
              <a:spcAft>
                <a:spcPts val="0"/>
              </a:spcAft>
              <a:buSzPts val="1300"/>
              <a:buChar char="●"/>
            </a:pPr>
            <a:r>
              <a:rPr lang="en"/>
              <a:t>A* ends up pointing to the goal much sooner than BFS, due to the heuristics, but the runtimes to find the goal are similar</a:t>
            </a:r>
            <a:endParaRPr/>
          </a:p>
          <a:p>
            <a:pPr indent="-311150" lvl="0" marL="457200" rtl="0" algn="l">
              <a:spcBef>
                <a:spcPts val="0"/>
              </a:spcBef>
              <a:spcAft>
                <a:spcPts val="0"/>
              </a:spcAft>
              <a:buSzPts val="1300"/>
              <a:buChar char="●"/>
            </a:pPr>
            <a:r>
              <a:rPr lang="en"/>
              <a:t>A* is much faster on large grids where the path is relatively </a:t>
            </a:r>
            <a:r>
              <a:rPr lang="en"/>
              <a:t>unimpeded</a:t>
            </a:r>
            <a:r>
              <a:rPr lang="en"/>
              <a:t> by walls</a:t>
            </a:r>
            <a:endParaRPr/>
          </a:p>
          <a:p>
            <a:pPr indent="-311150" lvl="0" marL="457200" rtl="0" algn="l">
              <a:spcBef>
                <a:spcPts val="0"/>
              </a:spcBef>
              <a:spcAft>
                <a:spcPts val="0"/>
              </a:spcAft>
              <a:buSzPts val="1300"/>
              <a:buChar char="●"/>
            </a:pPr>
            <a:r>
              <a:rPr lang="en"/>
              <a:t>Despite differences between algorithms, they almost always find the same path, the BFS path is just the A* path without the diagonal movements</a:t>
            </a:r>
            <a:endParaRPr/>
          </a:p>
        </p:txBody>
      </p:sp>
      <p:sp>
        <p:nvSpPr>
          <p:cNvPr id="362" name="Google Shape;362;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Interesting Findings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BFS can actually handle diagonal movement without any issues</a:t>
            </a:r>
            <a:endParaRPr/>
          </a:p>
          <a:p>
            <a:pPr indent="-298450" lvl="1" marL="914400" rtl="0" algn="l">
              <a:spcBef>
                <a:spcPts val="0"/>
              </a:spcBef>
              <a:spcAft>
                <a:spcPts val="0"/>
              </a:spcAft>
              <a:buSzPts val="1100"/>
              <a:buChar char="○"/>
            </a:pPr>
            <a:r>
              <a:rPr lang="en"/>
              <a:t>But there is a slight problem with that</a:t>
            </a:r>
            <a:endParaRPr/>
          </a:p>
          <a:p>
            <a:pPr indent="-311150" lvl="0" marL="457200" rtl="0" algn="l">
              <a:spcBef>
                <a:spcPts val="0"/>
              </a:spcBef>
              <a:spcAft>
                <a:spcPts val="0"/>
              </a:spcAft>
              <a:buSzPts val="1300"/>
              <a:buChar char="●"/>
            </a:pPr>
            <a:r>
              <a:rPr lang="en"/>
              <a:t>BFS evaluates the movement between nodes as though every movement cost the same amount</a:t>
            </a:r>
            <a:endParaRPr/>
          </a:p>
          <a:p>
            <a:pPr indent="-311150" lvl="0" marL="457200" rtl="0" algn="l">
              <a:spcBef>
                <a:spcPts val="0"/>
              </a:spcBef>
              <a:spcAft>
                <a:spcPts val="0"/>
              </a:spcAft>
              <a:buSzPts val="1300"/>
              <a:buChar char="●"/>
            </a:pPr>
            <a:r>
              <a:rPr lang="en"/>
              <a:t>Because of BFS being unable to weight the movement costs, BFS with diagonal movement would not guarantee the shortest path</a:t>
            </a:r>
            <a:endParaRPr/>
          </a:p>
          <a:p>
            <a:pPr indent="-311150" lvl="0" marL="457200" rtl="0" algn="l">
              <a:spcBef>
                <a:spcPts val="0"/>
              </a:spcBef>
              <a:spcAft>
                <a:spcPts val="0"/>
              </a:spcAft>
              <a:buSzPts val="1300"/>
              <a:buChar char="●"/>
            </a:pPr>
            <a:r>
              <a:rPr lang="en"/>
              <a:t>BFS would still find </a:t>
            </a:r>
            <a:r>
              <a:rPr i="1" lang="en"/>
              <a:t>a </a:t>
            </a:r>
            <a:r>
              <a:rPr lang="en"/>
              <a:t>path, but not necessarily the shortest path</a:t>
            </a:r>
            <a:endParaRPr/>
          </a:p>
        </p:txBody>
      </p:sp>
      <p:sp>
        <p:nvSpPr>
          <p:cNvPr id="368" name="Google Shape;36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Interesting Findings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Lessons Learned</a:t>
            </a:r>
            <a:endParaRPr/>
          </a:p>
        </p:txBody>
      </p:sp>
      <p:sp>
        <p:nvSpPr>
          <p:cNvPr id="374" name="Google Shape;374;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A* pathfinding implementation can be improved</a:t>
            </a:r>
            <a:endParaRPr/>
          </a:p>
          <a:p>
            <a:pPr indent="-304958" lvl="0" marL="457200" rtl="0" algn="l">
              <a:spcBef>
                <a:spcPts val="0"/>
              </a:spcBef>
              <a:spcAft>
                <a:spcPts val="0"/>
              </a:spcAft>
              <a:buSzPct val="100000"/>
              <a:buChar char="●"/>
            </a:pPr>
            <a:r>
              <a:rPr lang="en"/>
              <a:t>The heuristic equation we used here was a simple version of A*</a:t>
            </a:r>
            <a:endParaRPr/>
          </a:p>
          <a:p>
            <a:pPr indent="-304958" lvl="0" marL="457200" rtl="0" algn="l">
              <a:spcBef>
                <a:spcPts val="0"/>
              </a:spcBef>
              <a:spcAft>
                <a:spcPts val="0"/>
              </a:spcAft>
              <a:buSzPct val="100000"/>
              <a:buChar char="●"/>
            </a:pPr>
            <a:r>
              <a:rPr lang="en"/>
              <a:t>There are more complicated heuristic models that increase performance</a:t>
            </a:r>
            <a:endParaRPr/>
          </a:p>
          <a:p>
            <a:pPr indent="-304958" lvl="0" marL="457200" rtl="0" algn="l">
              <a:spcBef>
                <a:spcPts val="0"/>
              </a:spcBef>
              <a:spcAft>
                <a:spcPts val="0"/>
              </a:spcAft>
              <a:buSzPct val="100000"/>
              <a:buChar char="●"/>
            </a:pPr>
            <a:r>
              <a:rPr lang="en"/>
              <a:t>Additionally, finding the next lowest F cost node was done with linear search. Implementing a binary search or other algorithm could have increased performance</a:t>
            </a:r>
            <a:endParaRPr/>
          </a:p>
          <a:p>
            <a:pPr indent="-304958" lvl="0" marL="457200" rtl="0" algn="l">
              <a:spcBef>
                <a:spcPts val="0"/>
              </a:spcBef>
              <a:spcAft>
                <a:spcPts val="0"/>
              </a:spcAft>
              <a:buSzPct val="100000"/>
              <a:buChar char="●"/>
            </a:pPr>
            <a:r>
              <a:rPr lang="en"/>
              <a:t>The “Nodes Visited” statistic is larger than the nodes visualized because I recalculated all of that node’s costs each time that node reappeared in the neighbor list</a:t>
            </a:r>
            <a:endParaRPr/>
          </a:p>
          <a:p>
            <a:pPr indent="-304958" lvl="0" marL="457200" rtl="0" algn="l">
              <a:spcBef>
                <a:spcPts val="0"/>
              </a:spcBef>
              <a:spcAft>
                <a:spcPts val="0"/>
              </a:spcAft>
              <a:buSzPct val="100000"/>
              <a:buChar char="●"/>
            </a:pPr>
            <a:r>
              <a:rPr lang="en"/>
              <a:t>Each node was a TGridObject instead of a data oriented approach, where each of the nodes are represented by a struct. A data oriented approach </a:t>
            </a:r>
            <a:r>
              <a:rPr lang="en"/>
              <a:t>could</a:t>
            </a:r>
            <a:r>
              <a:rPr lang="en"/>
              <a:t> make use of high speed data types and optimization</a:t>
            </a:r>
            <a:endParaRPr/>
          </a:p>
          <a:p>
            <a:pPr indent="-304958" lvl="0" marL="457200" rtl="0" algn="l">
              <a:spcBef>
                <a:spcPts val="0"/>
              </a:spcBef>
              <a:spcAft>
                <a:spcPts val="0"/>
              </a:spcAft>
              <a:buSzPct val="100000"/>
              <a:buChar char="●"/>
            </a:pPr>
            <a:r>
              <a:rPr lang="en"/>
              <a:t>With the optimization, A* can run much faster than BFS on any size or complexity of grid</a:t>
            </a:r>
            <a:endParaRPr/>
          </a:p>
          <a:p>
            <a:pPr indent="-304958" lvl="0" marL="457200" rtl="0" algn="l">
              <a:spcBef>
                <a:spcPts val="0"/>
              </a:spcBef>
              <a:spcAft>
                <a:spcPts val="0"/>
              </a:spcAft>
              <a:buSzPct val="100000"/>
              <a:buChar char="●"/>
            </a:pPr>
            <a:r>
              <a:rPr lang="en"/>
              <a:t>In a real game scenario, this high-speed optimization would allow massive grids with many agents navigating throughout a complex world with very little runtime performance impact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80" name="Google Shape;380;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 would </a:t>
            </a:r>
            <a:r>
              <a:rPr lang="en"/>
              <a:t>implement more complicated weighted pathfinding algorithms Dijkstra’s pathfinding algorithm</a:t>
            </a:r>
            <a:endParaRPr/>
          </a:p>
          <a:p>
            <a:pPr indent="-311150" lvl="0" marL="457200" rtl="0" algn="l">
              <a:spcBef>
                <a:spcPts val="0"/>
              </a:spcBef>
              <a:spcAft>
                <a:spcPts val="0"/>
              </a:spcAft>
              <a:buSzPts val="1300"/>
              <a:buChar char="●"/>
            </a:pPr>
            <a:r>
              <a:rPr lang="en"/>
              <a:t>It would be easy enough to extend the graph visualization and customization to handle more algorithms</a:t>
            </a:r>
            <a:endParaRPr/>
          </a:p>
          <a:p>
            <a:pPr indent="-311150" lvl="0" marL="457200" rtl="0" algn="l">
              <a:spcBef>
                <a:spcPts val="0"/>
              </a:spcBef>
              <a:spcAft>
                <a:spcPts val="0"/>
              </a:spcAft>
              <a:buSzPts val="1300"/>
              <a:buChar char="●"/>
            </a:pPr>
            <a:r>
              <a:rPr lang="en"/>
              <a:t>I would also like to implement the data oriented approach to A* pathfinding</a:t>
            </a:r>
            <a:endParaRPr/>
          </a:p>
          <a:p>
            <a:pPr indent="-298450" lvl="1" marL="914400" rtl="0" algn="l">
              <a:spcBef>
                <a:spcPts val="0"/>
              </a:spcBef>
              <a:spcAft>
                <a:spcPts val="0"/>
              </a:spcAft>
              <a:buSzPts val="1100"/>
              <a:buChar char="○"/>
            </a:pPr>
            <a:r>
              <a:rPr lang="en"/>
              <a:t>I am working on a large grid based combat game similar to XCom on my free time, so the lessons learned and experience gained from working on this project will directly impact in my game development efforts as well</a:t>
            </a:r>
            <a:endParaRPr/>
          </a:p>
          <a:p>
            <a:pPr indent="-311150" lvl="0" marL="457200" rtl="0" algn="l">
              <a:spcBef>
                <a:spcPts val="0"/>
              </a:spcBef>
              <a:spcAft>
                <a:spcPts val="0"/>
              </a:spcAft>
              <a:buSzPts val="1300"/>
              <a:buChar char="●"/>
            </a:pPr>
            <a:r>
              <a:rPr lang="en" u="sng">
                <a:solidFill>
                  <a:schemeClr val="hlink"/>
                </a:solidFill>
                <a:hlinkClick r:id="rId3"/>
              </a:rPr>
              <a:t>https://github.com/AStruthers2000/PathfindingVisualizationStandaloneTool</a:t>
            </a: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86" name="Google Shape;386;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Code Monkey. A* pathfinding in unity. YouTube, Oct 2019.</a:t>
            </a:r>
            <a:endParaRPr/>
          </a:p>
          <a:p>
            <a:pPr indent="-311150" lvl="0" marL="457200" rtl="0" algn="l">
              <a:spcBef>
                <a:spcPts val="0"/>
              </a:spcBef>
              <a:spcAft>
                <a:spcPts val="0"/>
              </a:spcAft>
              <a:buSzPts val="1300"/>
              <a:buAutoNum type="arabicPeriod"/>
            </a:pPr>
            <a:r>
              <a:rPr lang="en"/>
              <a:t>Nicholas Swift. Easy a* (star) pathfinding. Medium, May 2020.</a:t>
            </a:r>
            <a:endParaRPr/>
          </a:p>
          <a:p>
            <a:pPr indent="-311150" lvl="0" marL="457200" rtl="0" algn="l">
              <a:spcBef>
                <a:spcPts val="0"/>
              </a:spcBef>
              <a:spcAft>
                <a:spcPts val="0"/>
              </a:spcAft>
              <a:buSzPts val="1300"/>
              <a:buAutoNum type="arabicPeriod"/>
            </a:pPr>
            <a:r>
              <a:rPr lang="en"/>
              <a:t>Amit J. Patel. Introduction to a*. Amit’s Thoughts on Pathfinding, 2020.</a:t>
            </a:r>
            <a:endParaRPr/>
          </a:p>
          <a:p>
            <a:pPr indent="-311150" lvl="0" marL="457200" rtl="0" algn="l">
              <a:spcBef>
                <a:spcPts val="0"/>
              </a:spcBef>
              <a:spcAft>
                <a:spcPts val="0"/>
              </a:spcAft>
              <a:buSzPts val="1300"/>
              <a:buAutoNum type="arabicPeriod"/>
            </a:pPr>
            <a:r>
              <a:rPr lang="en"/>
              <a:t>Omar Elgabry. Path finding algorithms. Medium, Oct 2017.</a:t>
            </a:r>
            <a:endParaRPr/>
          </a:p>
          <a:p>
            <a:pPr indent="-311150" lvl="0" marL="457200" rtl="0" algn="l">
              <a:spcBef>
                <a:spcPts val="0"/>
              </a:spcBef>
              <a:spcAft>
                <a:spcPts val="0"/>
              </a:spcAft>
              <a:buSzPts val="1300"/>
              <a:buAutoNum type="arabicPeriod"/>
            </a:pPr>
            <a:r>
              <a:rPr lang="en"/>
              <a:t>Written by: Milos Simic. Tracing the path in dfs, bfs, and dijkstra’s algorithm. Baeldung on Computer Science, Nov 2022.</a:t>
            </a:r>
            <a:endParaRPr/>
          </a:p>
          <a:p>
            <a:pPr indent="-311150" lvl="0" marL="457200" rtl="0" algn="l">
              <a:spcBef>
                <a:spcPts val="0"/>
              </a:spcBef>
              <a:spcAft>
                <a:spcPts val="0"/>
              </a:spcAft>
              <a:buSzPts val="1300"/>
              <a:buAutoNum type="arabicPeriod"/>
            </a:pPr>
            <a:r>
              <a:rPr lang="en"/>
              <a:t>Raymond Kim. Bfs and dfs - path finding algorithms. Raymond Kim BFS DFS Pathfinding Algorithms, 2020.</a:t>
            </a:r>
            <a:endParaRPr/>
          </a:p>
          <a:p>
            <a:pPr indent="-311150" lvl="0" marL="457200" rtl="0" algn="l">
              <a:spcBef>
                <a:spcPts val="0"/>
              </a:spcBef>
              <a:spcAft>
                <a:spcPts val="0"/>
              </a:spcAft>
              <a:buSzPts val="1300"/>
              <a:buAutoNum type="arabicPeriod"/>
            </a:pPr>
            <a:r>
              <a:rPr lang="en"/>
              <a:t>TheHappieCat. How to do pathfinding: The basics (graphs, bfs, and dfs in unity). YouTube, May 2017.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Visualization </a:t>
            </a:r>
            <a:r>
              <a:rPr lang="en"/>
              <a:t>for two different grid-based pathfinding algorithms </a:t>
            </a:r>
            <a:endParaRPr/>
          </a:p>
          <a:p>
            <a:pPr indent="-311150" lvl="0" marL="457200" rtl="0" algn="l">
              <a:spcBef>
                <a:spcPts val="0"/>
              </a:spcBef>
              <a:spcAft>
                <a:spcPts val="0"/>
              </a:spcAft>
              <a:buSzPts val="1300"/>
              <a:buChar char="●"/>
            </a:pPr>
            <a:r>
              <a:rPr lang="en"/>
              <a:t>Grid of walkable and unwalkable tiles</a:t>
            </a:r>
            <a:endParaRPr/>
          </a:p>
          <a:p>
            <a:pPr indent="-311150" lvl="0" marL="457200" rtl="0" algn="l">
              <a:spcBef>
                <a:spcPts val="0"/>
              </a:spcBef>
              <a:spcAft>
                <a:spcPts val="0"/>
              </a:spcAft>
              <a:buSzPts val="1300"/>
              <a:buChar char="●"/>
            </a:pPr>
            <a:r>
              <a:rPr lang="en"/>
              <a:t>A* and Breadth-First Search (BFS) algorithms</a:t>
            </a:r>
            <a:endParaRPr/>
          </a:p>
          <a:p>
            <a:pPr indent="-311150" lvl="0" marL="457200" rtl="0" algn="l">
              <a:spcBef>
                <a:spcPts val="0"/>
              </a:spcBef>
              <a:spcAft>
                <a:spcPts val="0"/>
              </a:spcAft>
              <a:buSzPts val="1300"/>
              <a:buChar char="●"/>
            </a:pPr>
            <a:r>
              <a:rPr lang="en"/>
              <a:t>Create an executable that allows the user to specify the dimensions of the grid, mark the start and finish for the algorithm, and mark certain cells as “walls”, making those “walled” cells unwalkable</a:t>
            </a:r>
            <a:endParaRPr/>
          </a:p>
        </p:txBody>
      </p:sp>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fundamental </a:t>
            </a:r>
            <a:r>
              <a:rPr lang="en"/>
              <a:t>challenges when making realistic Artificial Intelligence (AI) in a computer game is agent movement</a:t>
            </a:r>
            <a:endParaRPr/>
          </a:p>
          <a:p>
            <a:pPr indent="-311150" lvl="0" marL="457200" rtl="0" algn="l">
              <a:spcBef>
                <a:spcPts val="0"/>
              </a:spcBef>
              <a:spcAft>
                <a:spcPts val="0"/>
              </a:spcAft>
              <a:buSzPts val="1300"/>
              <a:buChar char="●"/>
            </a:pPr>
            <a:r>
              <a:rPr lang="en"/>
              <a:t>Pathfinding algorithms are a core part of AI movement system</a:t>
            </a:r>
            <a:endParaRPr/>
          </a:p>
          <a:p>
            <a:pPr indent="-311150" lvl="0" marL="457200" rtl="0" algn="l">
              <a:spcBef>
                <a:spcPts val="0"/>
              </a:spcBef>
              <a:spcAft>
                <a:spcPts val="0"/>
              </a:spcAft>
              <a:buSzPts val="1300"/>
              <a:buChar char="●"/>
            </a:pPr>
            <a:r>
              <a:rPr lang="en"/>
              <a:t>Pathfinding algorithms must find a path from any coordinate in the game world to another</a:t>
            </a:r>
            <a:endParaRPr/>
          </a:p>
          <a:p>
            <a:pPr indent="-311150" lvl="0" marL="457200" rtl="0" algn="l">
              <a:spcBef>
                <a:spcPts val="0"/>
              </a:spcBef>
              <a:spcAft>
                <a:spcPts val="0"/>
              </a:spcAft>
              <a:buSzPts val="1300"/>
              <a:buChar char="●"/>
            </a:pPr>
            <a:r>
              <a:rPr lang="en"/>
              <a:t>P</a:t>
            </a:r>
            <a:r>
              <a:rPr lang="en"/>
              <a:t>athfinders usually use some structure to guide movement. In this case, that predefined structure is a grid of nodes.</a:t>
            </a:r>
            <a:endParaRPr/>
          </a:p>
          <a:p>
            <a:pPr indent="-311150" lvl="0" marL="457200" rtl="0" algn="l">
              <a:spcBef>
                <a:spcPts val="0"/>
              </a:spcBef>
              <a:spcAft>
                <a:spcPts val="0"/>
              </a:spcAft>
              <a:buSzPts val="1300"/>
              <a:buChar char="●"/>
            </a:pPr>
            <a:r>
              <a:rPr lang="en"/>
              <a:t>Pathfinding algorithms take </a:t>
            </a:r>
            <a:r>
              <a:rPr lang="en"/>
              <a:t>a starting point and a destination point, then find a series of points through the predefined structure that forms a path to the destination</a:t>
            </a:r>
            <a:endParaRPr/>
          </a:p>
          <a:p>
            <a:pPr indent="-311150" lvl="0" marL="457200" rtl="0" algn="l">
              <a:spcBef>
                <a:spcPts val="0"/>
              </a:spcBef>
              <a:spcAft>
                <a:spcPts val="0"/>
              </a:spcAft>
              <a:buSzPts val="1300"/>
              <a:buChar char="●"/>
            </a:pPr>
            <a:r>
              <a:rPr lang="en"/>
              <a:t>We usually only care about the shortest path from start to finish</a:t>
            </a:r>
            <a:endParaRPr/>
          </a:p>
        </p:txBody>
      </p:sp>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Pathfinding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Pathfinding Overview</a:t>
            </a:r>
            <a:endParaRPr/>
          </a:p>
        </p:txBody>
      </p:sp>
      <p:sp>
        <p:nvSpPr>
          <p:cNvPr id="296" name="Google Shape;296;p16"/>
          <p:cNvSpPr txBox="1"/>
          <p:nvPr>
            <p:ph idx="1" type="body"/>
          </p:nvPr>
        </p:nvSpPr>
        <p:spPr>
          <a:xfrm>
            <a:off x="1303800" y="1941300"/>
            <a:ext cx="3903600" cy="1260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pathfinding calculates heuristic scores for each cell, and those scores determine the optimal path from start to finish. </a:t>
            </a:r>
            <a:endParaRPr/>
          </a:p>
          <a:p>
            <a:pPr indent="0" lvl="0" marL="0" rtl="0" algn="l">
              <a:spcBef>
                <a:spcPts val="1200"/>
              </a:spcBef>
              <a:spcAft>
                <a:spcPts val="1200"/>
              </a:spcAft>
              <a:buNone/>
            </a:pPr>
            <a:r>
              <a:t/>
            </a:r>
            <a:endParaRPr/>
          </a:p>
        </p:txBody>
      </p:sp>
      <p:pic>
        <p:nvPicPr>
          <p:cNvPr id="297" name="Google Shape;297;p16"/>
          <p:cNvPicPr preferRelativeResize="0"/>
          <p:nvPr/>
        </p:nvPicPr>
        <p:blipFill>
          <a:blip r:embed="rId3">
            <a:alphaModFix/>
          </a:blip>
          <a:stretch>
            <a:fillRect/>
          </a:stretch>
        </p:blipFill>
        <p:spPr>
          <a:xfrm>
            <a:off x="1303809" y="2778500"/>
            <a:ext cx="2168076" cy="2168049"/>
          </a:xfrm>
          <a:prstGeom prst="rect">
            <a:avLst/>
          </a:prstGeom>
          <a:noFill/>
          <a:ln>
            <a:noFill/>
          </a:ln>
        </p:spPr>
      </p:pic>
      <p:pic>
        <p:nvPicPr>
          <p:cNvPr id="298" name="Google Shape;298;p16"/>
          <p:cNvPicPr preferRelativeResize="0"/>
          <p:nvPr/>
        </p:nvPicPr>
        <p:blipFill>
          <a:blip r:embed="rId4">
            <a:alphaModFix/>
          </a:blip>
          <a:stretch>
            <a:fillRect/>
          </a:stretch>
        </p:blipFill>
        <p:spPr>
          <a:xfrm>
            <a:off x="5239594" y="1597869"/>
            <a:ext cx="3126875" cy="1653000"/>
          </a:xfrm>
          <a:prstGeom prst="rect">
            <a:avLst/>
          </a:prstGeom>
          <a:noFill/>
          <a:ln>
            <a:noFill/>
          </a:ln>
        </p:spPr>
      </p:pic>
      <p:sp>
        <p:nvSpPr>
          <p:cNvPr id="299" name="Google Shape;299;p16"/>
          <p:cNvSpPr txBox="1"/>
          <p:nvPr>
            <p:ph idx="1" type="body"/>
          </p:nvPr>
        </p:nvSpPr>
        <p:spPr>
          <a:xfrm>
            <a:off x="3471875" y="3250950"/>
            <a:ext cx="4894500" cy="1695600"/>
          </a:xfrm>
          <a:prstGeom prst="rect">
            <a:avLst/>
          </a:prstGeom>
        </p:spPr>
        <p:txBody>
          <a:bodyPr anchorCtr="0" anchor="t" bIns="91425" lIns="91425" spcFirstLastPara="1" rIns="91425" wrap="square" tIns="91425">
            <a:noAutofit/>
          </a:bodyPr>
          <a:lstStyle/>
          <a:p>
            <a:pPr indent="-311626" lvl="0" marL="457200" rtl="0" algn="l">
              <a:lnSpc>
                <a:spcPct val="105000"/>
              </a:lnSpc>
              <a:spcBef>
                <a:spcPts val="0"/>
              </a:spcBef>
              <a:spcAft>
                <a:spcPts val="0"/>
              </a:spcAft>
              <a:buSzPts val="1308"/>
              <a:buChar char="●"/>
            </a:pPr>
            <a:r>
              <a:rPr lang="en" sz="1307"/>
              <a:t>BFS doesn’t use any heuristic calculations and instead checks the neighbors of each cell, adding the new cells to a queue, and creating a linked list able to be traversed to find the shortest number of cells from start to finish once the end has been found.</a:t>
            </a:r>
            <a:endParaRPr sz="1307"/>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Theory Behind A*</a:t>
            </a:r>
            <a:endParaRPr/>
          </a:p>
        </p:txBody>
      </p:sp>
      <p:sp>
        <p:nvSpPr>
          <p:cNvPr id="305" name="Google Shape;305;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Heuristically determine the shortest path between two nodes in a graph</a:t>
            </a:r>
            <a:endParaRPr/>
          </a:p>
          <a:p>
            <a:pPr indent="-311150" lvl="0" marL="457200" rtl="0" algn="l">
              <a:spcBef>
                <a:spcPts val="0"/>
              </a:spcBef>
              <a:spcAft>
                <a:spcPts val="0"/>
              </a:spcAft>
              <a:buSzPts val="1300"/>
              <a:buChar char="●"/>
            </a:pPr>
            <a:r>
              <a:rPr lang="en"/>
              <a:t>A* pathfinding can work on any weighted or unweighted graph</a:t>
            </a:r>
            <a:endParaRPr/>
          </a:p>
          <a:p>
            <a:pPr indent="-298450" lvl="1" marL="914400" rtl="0" algn="l">
              <a:spcBef>
                <a:spcPts val="0"/>
              </a:spcBef>
              <a:spcAft>
                <a:spcPts val="0"/>
              </a:spcAft>
              <a:buSzPts val="1100"/>
              <a:buChar char="○"/>
            </a:pPr>
            <a:r>
              <a:rPr lang="en"/>
              <a:t>This is one of the huge benefits of A* over BFS, which only works with unweighted graphs. </a:t>
            </a:r>
            <a:endParaRPr/>
          </a:p>
          <a:p>
            <a:pPr indent="-311150" lvl="0" marL="457200" rtl="0" algn="l">
              <a:spcBef>
                <a:spcPts val="0"/>
              </a:spcBef>
              <a:spcAft>
                <a:spcPts val="0"/>
              </a:spcAft>
              <a:buSzPts val="1300"/>
              <a:buChar char="●"/>
            </a:pPr>
            <a:r>
              <a:rPr lang="en"/>
              <a:t>Each node in A* pathfinding has 3 values</a:t>
            </a:r>
            <a:endParaRPr/>
          </a:p>
          <a:p>
            <a:pPr indent="-298450" lvl="1" marL="914400" rtl="0" algn="l">
              <a:spcBef>
                <a:spcPts val="0"/>
              </a:spcBef>
              <a:spcAft>
                <a:spcPts val="0"/>
              </a:spcAft>
              <a:buSzPts val="1100"/>
              <a:buChar char="○"/>
            </a:pPr>
            <a:r>
              <a:rPr lang="en"/>
              <a:t>G cost</a:t>
            </a:r>
            <a:endParaRPr/>
          </a:p>
          <a:p>
            <a:pPr indent="-298450" lvl="1" marL="914400" rtl="0" algn="l">
              <a:spcBef>
                <a:spcPts val="0"/>
              </a:spcBef>
              <a:spcAft>
                <a:spcPts val="0"/>
              </a:spcAft>
              <a:buSzPts val="1100"/>
              <a:buChar char="○"/>
            </a:pPr>
            <a:r>
              <a:rPr lang="en"/>
              <a:t>H cost</a:t>
            </a:r>
            <a:endParaRPr/>
          </a:p>
          <a:p>
            <a:pPr indent="-298450" lvl="1" marL="914400" rtl="0" algn="l">
              <a:spcBef>
                <a:spcPts val="0"/>
              </a:spcBef>
              <a:spcAft>
                <a:spcPts val="0"/>
              </a:spcAft>
              <a:buSzPts val="1100"/>
              <a:buChar char="○"/>
            </a:pPr>
            <a:r>
              <a:rPr lang="en"/>
              <a:t>F cost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Theory Behind A* - G Cost</a:t>
            </a:r>
            <a:endParaRPr/>
          </a:p>
        </p:txBody>
      </p:sp>
      <p:sp>
        <p:nvSpPr>
          <p:cNvPr id="311" name="Google Shape;311;p18"/>
          <p:cNvSpPr txBox="1"/>
          <p:nvPr>
            <p:ph idx="1" type="body"/>
          </p:nvPr>
        </p:nvSpPr>
        <p:spPr>
          <a:xfrm>
            <a:off x="1303800" y="1990050"/>
            <a:ext cx="47157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walking cost from the start node</a:t>
            </a:r>
            <a:endParaRPr/>
          </a:p>
          <a:p>
            <a:pPr indent="-311150" lvl="0" marL="457200" rtl="0" algn="l">
              <a:spcBef>
                <a:spcPts val="0"/>
              </a:spcBef>
              <a:spcAft>
                <a:spcPts val="0"/>
              </a:spcAft>
              <a:buSzPts val="1300"/>
              <a:buChar char="●"/>
            </a:pPr>
            <a:r>
              <a:rPr lang="en"/>
              <a:t>Moving left, right, up, or down costs 1.0</a:t>
            </a:r>
            <a:endParaRPr/>
          </a:p>
          <a:p>
            <a:pPr indent="-311150" lvl="0" marL="457200" rtl="0" algn="l">
              <a:spcBef>
                <a:spcPts val="0"/>
              </a:spcBef>
              <a:spcAft>
                <a:spcPts val="0"/>
              </a:spcAft>
              <a:buSzPts val="1300"/>
              <a:buChar char="●"/>
            </a:pPr>
            <a:r>
              <a:rPr lang="en"/>
              <a:t>Moving diagonally in any direction costs 1.4</a:t>
            </a:r>
            <a:endParaRPr/>
          </a:p>
          <a:p>
            <a:pPr indent="-298450" lvl="1" marL="914400" rtl="0" algn="l">
              <a:spcBef>
                <a:spcPts val="0"/>
              </a:spcBef>
              <a:spcAft>
                <a:spcPts val="0"/>
              </a:spcAft>
              <a:buSzPts val="1100"/>
              <a:buChar char="○"/>
            </a:pPr>
            <a:r>
              <a:rPr lang="en"/>
              <a:t>Because √(1^2+1^2) = √(2) ≈ 1.4</a:t>
            </a:r>
            <a:endParaRPr/>
          </a:p>
          <a:p>
            <a:pPr indent="-311150" lvl="0" marL="457200" rtl="0" algn="l">
              <a:spcBef>
                <a:spcPts val="0"/>
              </a:spcBef>
              <a:spcAft>
                <a:spcPts val="0"/>
              </a:spcAft>
              <a:buSzPts val="1300"/>
              <a:buChar char="●"/>
            </a:pPr>
            <a:r>
              <a:rPr lang="en"/>
              <a:t>We want to work with integers, because they are nicer, so we multiply both by 10</a:t>
            </a:r>
            <a:endParaRPr/>
          </a:p>
          <a:p>
            <a:pPr indent="-311150" lvl="0" marL="457200" rtl="0" algn="l">
              <a:spcBef>
                <a:spcPts val="0"/>
              </a:spcBef>
              <a:spcAft>
                <a:spcPts val="0"/>
              </a:spcAft>
              <a:buSzPts val="1300"/>
              <a:buChar char="●"/>
            </a:pPr>
            <a:r>
              <a:rPr lang="en"/>
              <a:t>Straight cost = 10</a:t>
            </a:r>
            <a:endParaRPr/>
          </a:p>
          <a:p>
            <a:pPr indent="-311150" lvl="0" marL="457200" rtl="0" algn="l">
              <a:spcBef>
                <a:spcPts val="0"/>
              </a:spcBef>
              <a:spcAft>
                <a:spcPts val="0"/>
              </a:spcAft>
              <a:buSzPts val="1300"/>
              <a:buChar char="●"/>
            </a:pPr>
            <a:r>
              <a:rPr lang="en"/>
              <a:t>Diagonal cost = 14</a:t>
            </a:r>
            <a:endParaRPr/>
          </a:p>
        </p:txBody>
      </p:sp>
      <p:pic>
        <p:nvPicPr>
          <p:cNvPr id="312" name="Google Shape;312;p18"/>
          <p:cNvPicPr preferRelativeResize="0"/>
          <p:nvPr/>
        </p:nvPicPr>
        <p:blipFill>
          <a:blip r:embed="rId3">
            <a:alphaModFix/>
          </a:blip>
          <a:stretch>
            <a:fillRect/>
          </a:stretch>
        </p:blipFill>
        <p:spPr>
          <a:xfrm>
            <a:off x="6284698" y="1955284"/>
            <a:ext cx="2624899" cy="2611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Theory Behind A* - H Cost</a:t>
            </a:r>
            <a:endParaRPr/>
          </a:p>
        </p:txBody>
      </p:sp>
      <p:sp>
        <p:nvSpPr>
          <p:cNvPr id="318" name="Google Shape;318;p19"/>
          <p:cNvSpPr txBox="1"/>
          <p:nvPr>
            <p:ph idx="1" type="body"/>
          </p:nvPr>
        </p:nvSpPr>
        <p:spPr>
          <a:xfrm>
            <a:off x="1303800" y="1990050"/>
            <a:ext cx="3992400" cy="25416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Heuristic cost to reach the end node, assuming we can move directly from the current node to the end node with no interruption</a:t>
            </a:r>
            <a:endParaRPr/>
          </a:p>
          <a:p>
            <a:pPr indent="-304958" lvl="0" marL="457200" rtl="0" algn="l">
              <a:spcBef>
                <a:spcPts val="0"/>
              </a:spcBef>
              <a:spcAft>
                <a:spcPts val="0"/>
              </a:spcAft>
              <a:buSzPct val="100000"/>
              <a:buChar char="●"/>
            </a:pPr>
            <a:r>
              <a:rPr lang="en"/>
              <a:t>Also represents the “Manhattan Distance”, or “Grid Distance”</a:t>
            </a:r>
            <a:endParaRPr/>
          </a:p>
          <a:p>
            <a:pPr indent="-293211" lvl="1" marL="914400" rtl="0" algn="l">
              <a:spcBef>
                <a:spcPts val="0"/>
              </a:spcBef>
              <a:spcAft>
                <a:spcPts val="0"/>
              </a:spcAft>
              <a:buSzPct val="100000"/>
              <a:buChar char="○"/>
            </a:pPr>
            <a:r>
              <a:rPr lang="en"/>
              <a:t>“Manhattan Distance”: distance metric between two points in a N dimensional vector space, sum of lengths of the projections of the line segment between the points onto the coordinate axes</a:t>
            </a:r>
            <a:endParaRPr/>
          </a:p>
          <a:p>
            <a:pPr indent="-304958" lvl="0" marL="457200" rtl="0" algn="l">
              <a:spcBef>
                <a:spcPts val="0"/>
              </a:spcBef>
              <a:spcAft>
                <a:spcPts val="0"/>
              </a:spcAft>
              <a:buSzPct val="100000"/>
              <a:buChar char="●"/>
            </a:pPr>
            <a:r>
              <a:rPr lang="en"/>
              <a:t>Estimate cost to reach the goal without worrying about walls</a:t>
            </a:r>
            <a:endParaRPr/>
          </a:p>
          <a:p>
            <a:pPr indent="-304958" lvl="0" marL="457200" rtl="0" algn="l">
              <a:spcBef>
                <a:spcPts val="0"/>
              </a:spcBef>
              <a:spcAft>
                <a:spcPts val="0"/>
              </a:spcAft>
              <a:buSzPct val="100000"/>
              <a:buChar char="●"/>
            </a:pPr>
            <a:r>
              <a:rPr lang="en"/>
              <a:t>Tells us which node we should prioritize first</a:t>
            </a:r>
            <a:endParaRPr/>
          </a:p>
        </p:txBody>
      </p:sp>
      <p:pic>
        <p:nvPicPr>
          <p:cNvPr id="319" name="Google Shape;319;p19"/>
          <p:cNvPicPr preferRelativeResize="0"/>
          <p:nvPr/>
        </p:nvPicPr>
        <p:blipFill>
          <a:blip r:embed="rId3">
            <a:alphaModFix/>
          </a:blip>
          <a:stretch>
            <a:fillRect/>
          </a:stretch>
        </p:blipFill>
        <p:spPr>
          <a:xfrm>
            <a:off x="5296197" y="2288688"/>
            <a:ext cx="3038025" cy="194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Theory Behind A* - F Cost</a:t>
            </a:r>
            <a:endParaRPr/>
          </a:p>
        </p:txBody>
      </p:sp>
      <p:sp>
        <p:nvSpPr>
          <p:cNvPr id="325" name="Google Shape;325;p20"/>
          <p:cNvSpPr txBox="1"/>
          <p:nvPr>
            <p:ph idx="1" type="body"/>
          </p:nvPr>
        </p:nvSpPr>
        <p:spPr>
          <a:xfrm>
            <a:off x="1303800" y="1990050"/>
            <a:ext cx="39669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Simply the sum of our G cost and H cost</a:t>
            </a:r>
            <a:endParaRPr/>
          </a:p>
          <a:p>
            <a:pPr indent="-311150" lvl="0" marL="457200" rtl="0" algn="l">
              <a:spcBef>
                <a:spcPts val="0"/>
              </a:spcBef>
              <a:spcAft>
                <a:spcPts val="0"/>
              </a:spcAft>
              <a:buSzPts val="1300"/>
              <a:buChar char="●"/>
            </a:pPr>
            <a:r>
              <a:rPr lang="en"/>
              <a:t>Simple heuristic cost that represents how far away this node is to the end</a:t>
            </a:r>
            <a:endParaRPr/>
          </a:p>
          <a:p>
            <a:pPr indent="-311150" lvl="0" marL="457200" rtl="0" algn="l">
              <a:spcBef>
                <a:spcPts val="0"/>
              </a:spcBef>
              <a:spcAft>
                <a:spcPts val="0"/>
              </a:spcAft>
              <a:buSzPts val="1300"/>
              <a:buChar char="●"/>
            </a:pPr>
            <a:r>
              <a:rPr lang="en"/>
              <a:t>A* algorithm prioritizes nodes with the lowest F cost</a:t>
            </a:r>
            <a:endParaRPr/>
          </a:p>
          <a:p>
            <a:pPr indent="-298450" lvl="1" marL="914400" rtl="0" algn="l">
              <a:spcBef>
                <a:spcPts val="0"/>
              </a:spcBef>
              <a:spcAft>
                <a:spcPts val="0"/>
              </a:spcAft>
              <a:buSzPts val="1100"/>
              <a:buChar char="○"/>
            </a:pPr>
            <a:r>
              <a:rPr lang="en"/>
              <a:t>Lower F cost nodes are more likely to be close to the end node</a:t>
            </a:r>
            <a:endParaRPr/>
          </a:p>
          <a:p>
            <a:pPr indent="-311150" lvl="0" marL="457200" rtl="0" algn="l">
              <a:spcBef>
                <a:spcPts val="0"/>
              </a:spcBef>
              <a:spcAft>
                <a:spcPts val="0"/>
              </a:spcAft>
              <a:buSzPts val="1300"/>
              <a:buChar char="●"/>
            </a:pPr>
            <a:r>
              <a:rPr lang="en"/>
              <a:t>G cost is in top left corner</a:t>
            </a:r>
            <a:endParaRPr/>
          </a:p>
          <a:p>
            <a:pPr indent="-311150" lvl="0" marL="457200" rtl="0" algn="l">
              <a:spcBef>
                <a:spcPts val="0"/>
              </a:spcBef>
              <a:spcAft>
                <a:spcPts val="0"/>
              </a:spcAft>
              <a:buSzPts val="1300"/>
              <a:buChar char="●"/>
            </a:pPr>
            <a:r>
              <a:rPr lang="en"/>
              <a:t>H cost is in top right corner</a:t>
            </a:r>
            <a:endParaRPr/>
          </a:p>
          <a:p>
            <a:pPr indent="-311150" lvl="0" marL="457200" rtl="0" algn="l">
              <a:spcBef>
                <a:spcPts val="0"/>
              </a:spcBef>
              <a:spcAft>
                <a:spcPts val="0"/>
              </a:spcAft>
              <a:buSzPts val="1300"/>
              <a:buChar char="●"/>
            </a:pPr>
            <a:r>
              <a:rPr lang="en"/>
              <a:t>F cost is in the center</a:t>
            </a:r>
            <a:endParaRPr/>
          </a:p>
        </p:txBody>
      </p:sp>
      <p:pic>
        <p:nvPicPr>
          <p:cNvPr id="326" name="Google Shape;326;p20"/>
          <p:cNvPicPr preferRelativeResize="0"/>
          <p:nvPr/>
        </p:nvPicPr>
        <p:blipFill>
          <a:blip r:embed="rId3">
            <a:alphaModFix/>
          </a:blip>
          <a:stretch>
            <a:fillRect/>
          </a:stretch>
        </p:blipFill>
        <p:spPr>
          <a:xfrm>
            <a:off x="5270806" y="2108050"/>
            <a:ext cx="3063500" cy="2305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Theory Behind A*</a:t>
            </a:r>
            <a:endParaRPr/>
          </a:p>
        </p:txBody>
      </p:sp>
      <p:sp>
        <p:nvSpPr>
          <p:cNvPr id="332" name="Google Shape;332;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algorithm operates on two lists of nodes, known as the open list and the closed list</a:t>
            </a:r>
            <a:endParaRPr/>
          </a:p>
          <a:p>
            <a:pPr indent="-311150" lvl="0" marL="457200" rtl="0" algn="l">
              <a:spcBef>
                <a:spcPts val="0"/>
              </a:spcBef>
              <a:spcAft>
                <a:spcPts val="0"/>
              </a:spcAft>
              <a:buSzPts val="1300"/>
              <a:buChar char="●"/>
            </a:pPr>
            <a:r>
              <a:rPr lang="en"/>
              <a:t>The open list is the list of all nodes queued up for searching </a:t>
            </a:r>
            <a:endParaRPr/>
          </a:p>
          <a:p>
            <a:pPr indent="-311150" lvl="0" marL="457200" rtl="0" algn="l">
              <a:spcBef>
                <a:spcPts val="0"/>
              </a:spcBef>
              <a:spcAft>
                <a:spcPts val="0"/>
              </a:spcAft>
              <a:buSzPts val="1300"/>
              <a:buChar char="●"/>
            </a:pPr>
            <a:r>
              <a:rPr lang="en"/>
              <a:t>The closed list is the collection of all nodes that have already been searched</a:t>
            </a:r>
            <a:endParaRPr/>
          </a:p>
          <a:p>
            <a:pPr indent="-311150" lvl="0" marL="457200" rtl="0" algn="l">
              <a:spcBef>
                <a:spcPts val="0"/>
              </a:spcBef>
              <a:spcAft>
                <a:spcPts val="0"/>
              </a:spcAft>
              <a:buSzPts val="1300"/>
              <a:buChar char="●"/>
            </a:pPr>
            <a:r>
              <a:rPr lang="en"/>
              <a:t>The algorithm will keep going until either the current node is the end node, or the open list is empty</a:t>
            </a:r>
            <a:endParaRPr/>
          </a:p>
          <a:p>
            <a:pPr indent="-298450" lvl="1" marL="914400" rtl="0" algn="l">
              <a:spcBef>
                <a:spcPts val="0"/>
              </a:spcBef>
              <a:spcAft>
                <a:spcPts val="0"/>
              </a:spcAft>
              <a:buSzPts val="1100"/>
              <a:buChar char="○"/>
            </a:pPr>
            <a:r>
              <a:rPr lang="en"/>
              <a:t>Meaning there was no found path from start to finish</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