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38" r:id="rId2"/>
  </p:sldMasterIdLst>
  <p:notesMasterIdLst>
    <p:notesMasterId r:id="rId81"/>
  </p:notesMasterIdLst>
  <p:sldIdLst>
    <p:sldId id="256" r:id="rId3"/>
    <p:sldId id="406" r:id="rId4"/>
    <p:sldId id="411" r:id="rId5"/>
    <p:sldId id="425" r:id="rId6"/>
    <p:sldId id="265" r:id="rId7"/>
    <p:sldId id="423" r:id="rId8"/>
    <p:sldId id="41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1" r:id="rId52"/>
    <p:sldId id="427" r:id="rId53"/>
    <p:sldId id="428" r:id="rId54"/>
    <p:sldId id="347" r:id="rId55"/>
    <p:sldId id="421" r:id="rId56"/>
    <p:sldId id="363" r:id="rId57"/>
    <p:sldId id="417" r:id="rId58"/>
    <p:sldId id="416" r:id="rId59"/>
    <p:sldId id="366" r:id="rId60"/>
    <p:sldId id="367" r:id="rId61"/>
    <p:sldId id="368" r:id="rId62"/>
    <p:sldId id="424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6" r:id="rId79"/>
    <p:sldId id="426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86465-D992-4280-95D5-9C78F4D31E35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E2765D1-C9FE-468A-A97D-A215FA32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8BC822-500F-4811-8E77-4D5E8A1B309F}" type="slidenum">
              <a:rPr lang="en-US"/>
              <a:pPr/>
              <a:t>54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750022-AF69-4D29-99B0-65AE7D940961}" type="slidenum">
              <a:rPr lang="en-US"/>
              <a:pPr/>
              <a:t>56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5B5E05-BD08-4935-8A1A-B5D82D1A491A}" type="slidenum">
              <a:rPr lang="en-US"/>
              <a:pPr/>
              <a:t>57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B536-8D88-4C0C-A4B1-AA1637299F8F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5B6A6-30E4-41A7-8CBD-9F14C436F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F2566-BD39-4F0C-82FB-AAC69A332433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736E5-DB93-4863-B7E1-F31742122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920E42-E895-4C10-A324-17BCABF5091B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F3A05-4C3C-4AD6-8464-EFE62AEB9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491C61-D833-4B64-A182-B4F192646396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MIAS-UIUC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FA6FED-A5F7-4736-8390-71F887EC8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1CF2-5A6F-450B-AA37-56FFF621DE7C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MIAS-UIUC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7ADC-64DB-4488-B29B-DCA0CC92A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998-EB90-44B1-99CE-FA32B264A7BC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30F0-6A37-4E93-85A1-7BDD7444D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B43F-6BA5-49D8-B110-1E4C90F809B0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69DA-1495-4016-BA03-2BC22A6FF0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C15A-8AC3-4D1B-B7F8-E7E59D749DE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60A0-B25E-4C5A-B2DC-335A41FBF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A5D-12D1-4E5B-AA86-8DB7C24C8A3E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B6CC-C23E-4252-9C30-055A1A3435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FFCB-FDCE-4B51-8DD9-978E5E025705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2116-DBD5-4665-9B02-216B8FB9F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86F407A-C33F-47EE-A445-FA79AF1C5F23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A2AA-B7FA-4700-8B89-AE1108A7A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1EE09-C791-4B38-80CB-2D30DF259234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117B-5072-41F2-BDB7-91A460F78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BE7B1B-532D-4DF4-9EF6-21C85BB92F4E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E7A0FC-7CD8-4DC4-B52F-84DF083624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712E-ACFF-4DF1-B909-E64CA155F93B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224A-64A7-4AC3-987F-38AED62BA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4FA-37B4-494D-9CEB-B9558775881E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731-4EDA-47EB-9205-26ED6B35D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9164E-6A52-4C91-80B9-219F9FDF0003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C959B-4578-4F07-B340-39D344ECA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D9034-8351-408A-B7CD-76828B3DD051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73001-9EF2-4DEA-AFD6-F63F590EA1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2BE68-7881-44B9-9727-0BD5DBEB5F7A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B295B-AE20-46BD-9F6E-009E46E5D4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3D01A5-E352-4A1C-A62B-CC0F21C58A32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3E810-4161-443D-815E-13252B930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EE066-2622-422F-8775-1927C4650D6B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E40B2-2398-4D91-8C85-990BA92A0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6D03B-129C-42B0-9E53-BFB945B66C8D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69B11-1DF2-40E2-9605-B1DE39F64D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46B0D-0FDC-45DC-A927-5B9601A586EC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018B8-43CF-4EBF-B0B6-5C8C20A28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8133AA-1A6E-4E30-A221-11F756EF7AB1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EAB60EE-6F8A-4963-9341-5BE7CB90D6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97B547-28F0-4879-8B71-0D6B85AD9A0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MIAS-UIUC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E03772-85C0-4CD7-85A4-212BB30ED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Hm8otvMVT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58362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An Introduction to WEKA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Weka Explorer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CE203B-95A8-4B25-81F5-6D57AF39CBC5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B640-F479-488E-9A1C-1F749559DA39}" type="slidenum">
              <a:rPr lang="en-US"/>
              <a:pPr/>
              <a:t>10</a:t>
            </a:fld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6CECE3-48EF-4659-932B-DE52AD7D3F9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873B-8285-4D7C-B1E2-8A8C27D357EC}" type="slidenum">
              <a:rPr lang="en-US"/>
              <a:pPr/>
              <a:t>11</a:t>
            </a:fld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1371600" y="3810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6869CA-50C0-419D-AC95-9A930565BF5F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87B1-A89B-4A00-ABA3-518BF39CF99A}" type="slidenum">
              <a:rPr lang="en-US"/>
              <a:pPr/>
              <a:t>12</a:t>
            </a:fld>
            <a:endParaRPr lang="en-US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A028AC-EEAE-4DBD-AE38-9A1449EFB6D1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8F6-88DF-429F-B2F5-6219777D3DE1}" type="slidenum">
              <a:rPr lang="en-US"/>
              <a:pPr/>
              <a:t>13</a:t>
            </a:fld>
            <a:endParaRPr lang="en-US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Line 3"/>
          <p:cNvSpPr>
            <a:spLocks noChangeShapeType="1"/>
          </p:cNvSpPr>
          <p:nvPr/>
        </p:nvSpPr>
        <p:spPr bwMode="auto">
          <a:xfrm flipH="1" flipV="1">
            <a:off x="7010400" y="3048000"/>
            <a:ext cx="12954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0B4C4-B4B7-4F32-A283-2F1CAAEA0996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199F-D001-4E36-8D14-45A9FEF9CC7C}" type="slidenum">
              <a:rPr lang="en-US"/>
              <a:pPr/>
              <a:t>14</a:t>
            </a:fld>
            <a:endParaRPr lang="en-US"/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9875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81BE29-96D7-4D77-8598-64421BE74992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6F3F-BFBC-487A-B868-754FE3D5EC4F}" type="slidenum">
              <a:rPr lang="en-US"/>
              <a:pPr/>
              <a:t>15</a:t>
            </a:fld>
            <a:endParaRPr 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15035B-418B-4CCF-8263-1D3B9FDC231F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60AD-7F66-4E0B-9375-AFB4D6D687C5}" type="slidenum">
              <a:rPr lang="en-US"/>
              <a:pPr/>
              <a:t>16</a:t>
            </a:fld>
            <a:endParaRPr 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838200" y="16764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CCFFDA-2192-41D0-8A5F-230039213EC8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B4F-915C-4AC4-9D1E-17B74A038BD9}" type="slidenum">
              <a:rPr lang="en-US"/>
              <a:pPr/>
              <a:t>17</a:t>
            </a:fld>
            <a:endParaRPr lang="en-US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772F1C-1D3B-4D17-83DF-41C02626E82A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86F9-E6A5-4B0A-B1DA-11D2CF5B768D}" type="slidenum">
              <a:rPr lang="en-US"/>
              <a:pPr/>
              <a:t>18</a:t>
            </a:fld>
            <a:endParaRPr lang="en-US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Line 3"/>
          <p:cNvSpPr>
            <a:spLocks noChangeShapeType="1"/>
          </p:cNvSpPr>
          <p:nvPr/>
        </p:nvSpPr>
        <p:spPr bwMode="auto">
          <a:xfrm>
            <a:off x="1676400" y="2209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66C02A-C374-4281-A4E9-B5E7073B4067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404-C5CC-4DAB-A839-9CC643205989}" type="slidenum">
              <a:rPr lang="en-US"/>
              <a:pPr/>
              <a:t>19</a:t>
            </a:fld>
            <a:endParaRPr lang="en-US"/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W</a:t>
            </a:r>
            <a:r>
              <a:rPr lang="en-US" sz="2800"/>
              <a:t>aikato </a:t>
            </a:r>
            <a:r>
              <a:rPr lang="en-US" sz="2800" b="1"/>
              <a:t>E</a:t>
            </a:r>
            <a:r>
              <a:rPr lang="en-US" sz="2800"/>
              <a:t>nvironment for </a:t>
            </a:r>
            <a:r>
              <a:rPr lang="en-US" sz="2800" b="1"/>
              <a:t>K</a:t>
            </a:r>
            <a:r>
              <a:rPr lang="en-US" sz="2800"/>
              <a:t>nowledge </a:t>
            </a:r>
            <a:r>
              <a:rPr lang="en-US" sz="2800" b="1"/>
              <a:t>A</a:t>
            </a:r>
            <a:r>
              <a:rPr lang="en-US" sz="2800"/>
              <a:t>nalysis</a:t>
            </a:r>
          </a:p>
          <a:p>
            <a:pPr lvl="1"/>
            <a:r>
              <a:rPr lang="en-US"/>
              <a:t>It’s a data mining/machine learning tool developed by Department of Computer Science, University of Waikato, New Zealand.</a:t>
            </a:r>
          </a:p>
          <a:p>
            <a:pPr lvl="1"/>
            <a:r>
              <a:rPr lang="en-US"/>
              <a:t>Weka is also a bird found only on the islands of New Zealand.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B9A8-67DD-46FB-8048-72B686A840DC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WEKA?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724400"/>
            <a:ext cx="1123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F82068-EDEE-4C1E-AF16-88559E7DA7AE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78FE-706E-4E7F-BC6D-0200C36565AE}" type="slidenum">
              <a:rPr lang="en-US"/>
              <a:pPr/>
              <a:t>20</a:t>
            </a:fld>
            <a:endParaRPr lang="en-US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3E492B-5568-47C1-91F2-FC2948FA4BD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603A-8931-49F3-97DC-AE34CDF0BC05}" type="slidenum">
              <a:rPr lang="en-US"/>
              <a:pPr/>
              <a:t>21</a:t>
            </a:fld>
            <a:endParaRPr lang="en-US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2209800" y="16764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1089C4-11F2-42AE-B10B-819AF59E9A78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2300-F61B-4412-9167-38900D57BFA2}" type="slidenum">
              <a:rPr lang="en-US"/>
              <a:pPr/>
              <a:t>22</a:t>
            </a:fld>
            <a:endParaRPr 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4652963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FDAC93-2C5A-4B99-B6AB-E13031CB7110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0A23-93F9-40A0-B50A-9E43817ACE25}" type="slidenum">
              <a:rPr lang="en-US"/>
              <a:pPr/>
              <a:t>23</a:t>
            </a:fld>
            <a:endParaRPr lang="en-US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4652963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4"/>
          <p:cNvSpPr>
            <a:spLocks noChangeShapeType="1"/>
          </p:cNvSpPr>
          <p:nvPr/>
        </p:nvSpPr>
        <p:spPr bwMode="auto">
          <a:xfrm flipH="1">
            <a:off x="2895600" y="5029200"/>
            <a:ext cx="20574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72053E-CF01-48C6-8CE7-76B14B7CCE8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825-A449-4E7B-8295-59F90E5937F6}" type="slidenum">
              <a:rPr lang="en-US"/>
              <a:pPr/>
              <a:t>24</a:t>
            </a:fld>
            <a:endParaRPr lang="en-US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479925" y="2360613"/>
            <a:ext cx="184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4652963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5E5B71-A8A4-480B-A71E-6B2B6C627D5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C548-A11D-4F1A-B255-781323468341}" type="slidenum">
              <a:rPr lang="en-US"/>
              <a:pPr/>
              <a:t>25</a:t>
            </a:fld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479925" y="2360613"/>
            <a:ext cx="184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4800" b="1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4652963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Line 5"/>
          <p:cNvSpPr>
            <a:spLocks noChangeShapeType="1"/>
          </p:cNvSpPr>
          <p:nvPr/>
        </p:nvSpPr>
        <p:spPr bwMode="auto">
          <a:xfrm flipH="1">
            <a:off x="4800600" y="5410200"/>
            <a:ext cx="13716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AB3432-5059-45F1-85B2-906639611D8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75EA-F5E4-45CA-9160-EBE98E934D50}" type="slidenum">
              <a:rPr lang="en-US"/>
              <a:pPr/>
              <a:t>26</a:t>
            </a:fld>
            <a:endParaRPr 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AF014A-2354-4A79-A2BA-E867E4C05F00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714-2C8D-4576-839A-8B23CC510504}" type="slidenum">
              <a:rPr lang="en-US"/>
              <a:pPr/>
              <a:t>27</a:t>
            </a:fld>
            <a:endParaRPr lang="en-US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Line 3"/>
          <p:cNvSpPr>
            <a:spLocks noChangeShapeType="1"/>
          </p:cNvSpPr>
          <p:nvPr/>
        </p:nvSpPr>
        <p:spPr bwMode="auto">
          <a:xfrm flipH="1">
            <a:off x="7239000" y="1600200"/>
            <a:ext cx="10668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01C1EC-433F-4178-9286-1AA34286E68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5353-CE83-412A-8AD8-5A737B4876DC}" type="slidenum">
              <a:rPr lang="en-US"/>
              <a:pPr/>
              <a:t>28</a:t>
            </a:fld>
            <a:endParaRPr lang="en-US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CD5228-17C1-4E12-BC5F-1316E1105F04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University of Waikato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C00F-AA9E-421D-AA7B-052E46123495}" type="slidenum">
              <a:rPr lang="en-US"/>
              <a:pPr/>
              <a:t>29</a:t>
            </a:fld>
            <a:endParaRPr lang="en-US"/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990600" y="4038600"/>
            <a:ext cx="6934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Three graphical user interfaces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“The Explorer” (exploratory data analysis)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“The Experimenter” (experimental environment)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“The </a:t>
            </a:r>
            <a:r>
              <a:rPr lang="en-US" sz="2200" dirty="0" err="1"/>
              <a:t>KnowledgeFlow</a:t>
            </a:r>
            <a:r>
              <a:rPr lang="en-US" sz="2200" dirty="0"/>
              <a:t>” (new process model inspired interface)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E461-664E-429A-B03E-546ADFF25CAF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GUI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3528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DC2DEE-9C20-4A34-81E7-7CEED3241BD7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University of Waikato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88AF-553F-48F8-A48E-5340E0438EFC}" type="slidenum">
              <a:rPr lang="en-US"/>
              <a:pPr/>
              <a:t>30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Line 3"/>
          <p:cNvSpPr>
            <a:spLocks noChangeShapeType="1"/>
          </p:cNvSpPr>
          <p:nvPr/>
        </p:nvSpPr>
        <p:spPr bwMode="auto">
          <a:xfrm>
            <a:off x="9144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51DE8C-71A9-4CF7-A03C-0903628F03F4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University of Waikato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E90C-F82F-455C-8125-12B063703AAC}" type="slidenum">
              <a:rPr lang="en-US"/>
              <a:pPr/>
              <a:t>31</a:t>
            </a:fld>
            <a:endParaRPr lang="en-US"/>
          </a:p>
        </p:txBody>
      </p:sp>
      <p:pic>
        <p:nvPicPr>
          <p:cNvPr id="686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F8E2C7-7485-4800-A165-71C9BB76032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6963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8E24-0A32-4116-8838-D633B527C794}" type="slidenum">
              <a:rPr lang="en-US"/>
              <a:pPr/>
              <a:t>32</a:t>
            </a:fld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4F1997-B18E-4708-B4A1-246B94B2D8A8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224-C89A-4D28-A501-7EDBDEB05E95}" type="slidenum">
              <a:rPr lang="en-US"/>
              <a:pPr/>
              <a:t>33</a:t>
            </a:fld>
            <a:endParaRPr lang="en-US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Line 3"/>
          <p:cNvSpPr>
            <a:spLocks noChangeShapeType="1"/>
          </p:cNvSpPr>
          <p:nvPr/>
        </p:nvSpPr>
        <p:spPr bwMode="auto">
          <a:xfrm>
            <a:off x="25146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6E7F3E-0F4A-4DDF-9347-D540B33D0C6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168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816D-563B-4712-AB70-59909AFB94A1}" type="slidenum">
              <a:rPr lang="en-US"/>
              <a:pPr/>
              <a:t>34</a:t>
            </a:fld>
            <a:endParaRPr lang="en-US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990600"/>
            <a:ext cx="372110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BE5F6E-4B1C-48D4-BC9F-F8827832511D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1CC3-3E52-41E1-9BCA-2BE3A0B8EF08}" type="slidenum">
              <a:rPr lang="en-US"/>
              <a:pPr/>
              <a:t>35</a:t>
            </a:fld>
            <a:endParaRPr lang="en-US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990600"/>
            <a:ext cx="372110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Line 4"/>
          <p:cNvSpPr>
            <a:spLocks noChangeShapeType="1"/>
          </p:cNvSpPr>
          <p:nvPr/>
        </p:nvSpPr>
        <p:spPr bwMode="auto">
          <a:xfrm>
            <a:off x="5257800" y="5334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80303F-20DF-45D1-B1C9-B355811D330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37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B7D-53A9-4EB7-A9FB-4DF695FCD39A}" type="slidenum">
              <a:rPr lang="en-US"/>
              <a:pPr/>
              <a:t>36</a:t>
            </a:fld>
            <a:endParaRPr lang="en-US"/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77DBA4-23E4-41C6-98E4-B7B1F372C3D6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47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8762-132B-41D2-828F-95AA3C89D68E}" type="slidenum">
              <a:rPr lang="en-US"/>
              <a:pPr/>
              <a:t>37</a:t>
            </a:fld>
            <a:endParaRPr lang="en-US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Line 3"/>
          <p:cNvSpPr>
            <a:spLocks noChangeShapeType="1"/>
          </p:cNvSpPr>
          <p:nvPr/>
        </p:nvSpPr>
        <p:spPr bwMode="auto">
          <a:xfrm>
            <a:off x="304800" y="2590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38ED96-DC25-4B23-982F-64DA95338F80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57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4DE-BEC9-4E6B-B32D-52C273512038}" type="slidenum">
              <a:rPr lang="en-US"/>
              <a:pPr/>
              <a:t>38</a:t>
            </a:fld>
            <a:endParaRPr lang="en-US"/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7BD3E8-A135-4C77-B357-706AA085CA1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09B7-355E-4E39-943E-7E940017AEF8}" type="slidenum">
              <a:rPr lang="en-US"/>
              <a:pPr/>
              <a:t>39</a:t>
            </a:fld>
            <a:endParaRPr lang="en-US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Line 3"/>
          <p:cNvSpPr>
            <a:spLocks noChangeShapeType="1"/>
          </p:cNvSpPr>
          <p:nvPr/>
        </p:nvSpPr>
        <p:spPr bwMode="auto">
          <a:xfrm>
            <a:off x="2438400" y="2895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Weka has a Package Manager, which can be used to install additional modules very easily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3360000" cy="231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2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7CA5B0-38CC-4610-B4F0-17F234085EB6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651-F8F1-49E7-B1CE-71A2AFFE3172}" type="slidenum">
              <a:rPr lang="en-US"/>
              <a:pPr/>
              <a:t>40</a:t>
            </a:fld>
            <a:endParaRPr lang="en-US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209800"/>
            <a:ext cx="34671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E79AA3-7BEB-40DE-8C0D-91ED8C2A488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EB95-77B6-46E8-86A6-44D3D25FE7A2}" type="slidenum">
              <a:rPr lang="en-US"/>
              <a:pPr/>
              <a:t>41</a:t>
            </a:fld>
            <a:endParaRPr lang="en-US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209800"/>
            <a:ext cx="34671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Line 4"/>
          <p:cNvSpPr>
            <a:spLocks noChangeShapeType="1"/>
          </p:cNvSpPr>
          <p:nvPr/>
        </p:nvSpPr>
        <p:spPr bwMode="auto">
          <a:xfrm>
            <a:off x="5562600" y="5715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C419C0-08D9-4752-9EC6-FEBE4025E1AE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798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2A7-E447-4555-9EED-3E7F99A6AC3E}" type="slidenum">
              <a:rPr lang="en-US"/>
              <a:pPr/>
              <a:t>42</a:t>
            </a:fld>
            <a:endParaRPr lang="en-US"/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72882E-33EE-4798-A610-AA7BB4B77426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08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CFED-7F3B-405D-8600-856D47A6C34E}" type="slidenum">
              <a:rPr lang="en-US"/>
              <a:pPr/>
              <a:t>43</a:t>
            </a:fld>
            <a:endParaRPr lang="en-US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Line 3"/>
          <p:cNvSpPr>
            <a:spLocks noChangeShapeType="1"/>
          </p:cNvSpPr>
          <p:nvPr/>
        </p:nvSpPr>
        <p:spPr bwMode="auto">
          <a:xfrm>
            <a:off x="1143000" y="38862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B7D1A2-EEB5-47FE-8772-54B2AFCB8F19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19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CC3-D4F3-458F-8195-6B56A5E02343}" type="slidenum">
              <a:rPr lang="en-US"/>
              <a:pPr/>
              <a:t>44</a:t>
            </a:fld>
            <a:endParaRPr lang="en-US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10C915-6E22-4E20-A2E2-8D73C7611F32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71A2-C8B3-4124-B949-F9F367CED94B}" type="slidenum">
              <a:rPr lang="en-US"/>
              <a:pPr/>
              <a:t>45</a:t>
            </a:fld>
            <a:endParaRPr lang="en-US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Line 3"/>
          <p:cNvSpPr>
            <a:spLocks noChangeShapeType="1"/>
          </p:cNvSpPr>
          <p:nvPr/>
        </p:nvSpPr>
        <p:spPr bwMode="auto">
          <a:xfrm flipH="1">
            <a:off x="8229600" y="2895600"/>
            <a:ext cx="685800" cy="1219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EDC17-2567-4566-93C0-0A8E6AFFF30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397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73DC-A666-4224-A150-F6CE30881F83}" type="slidenum">
              <a:rPr lang="en-US"/>
              <a:pPr/>
              <a:t>46</a:t>
            </a:fld>
            <a:endParaRPr lang="en-US"/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DFCFB8-C3CB-4679-B387-1C1CA50B360F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F6D-2B72-4C6D-86E1-90EDE0293F4D}" type="slidenum">
              <a:rPr lang="en-US"/>
              <a:pPr/>
              <a:t>47</a:t>
            </a:fld>
            <a:endParaRPr lang="en-US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Line 3"/>
          <p:cNvSpPr>
            <a:spLocks noChangeShapeType="1"/>
          </p:cNvSpPr>
          <p:nvPr/>
        </p:nvSpPr>
        <p:spPr bwMode="auto">
          <a:xfrm>
            <a:off x="1905000" y="4419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26AC0-A6C4-439D-874C-006543556770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601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C36F-AA94-40A5-8E89-1DB7FC194B98}" type="slidenum">
              <a:rPr lang="en-US"/>
              <a:pPr/>
              <a:t>48</a:t>
            </a:fld>
            <a:endParaRPr lang="en-US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97350"/>
            <a:ext cx="33004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1C694A-32B1-4FE0-80F3-419491A258F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704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331-1196-4FED-8EFC-989BFFBB8617}" type="slidenum">
              <a:rPr lang="en-US"/>
              <a:pPr/>
              <a:t>49</a:t>
            </a:fld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7134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imported from a file in various formats: ARFF, CSV, C4.5, binary</a:t>
            </a:r>
          </a:p>
          <a:p>
            <a:r>
              <a:rPr lang="en-US" dirty="0"/>
              <a:t>Data can also be read from a URL or from an SQL database (using JDBC)</a:t>
            </a:r>
          </a:p>
          <a:p>
            <a:r>
              <a:rPr lang="en-US" dirty="0"/>
              <a:t>Pre-processing tools in WEKA are called “filters”</a:t>
            </a:r>
          </a:p>
          <a:p>
            <a:r>
              <a:rPr lang="en-US" dirty="0"/>
              <a:t>WEKA contains filters for:</a:t>
            </a:r>
          </a:p>
          <a:p>
            <a:pPr lvl="1"/>
            <a:r>
              <a:rPr lang="en-US" sz="2000" dirty="0"/>
              <a:t>Discretization, normalization, resampling, attribute selection, transforming and combining attributes,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81A4-CB17-420D-BF36-27D0490B739E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Explorer: pre-processing the data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59934C-B189-400C-AD13-F435BA1D1195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8806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CA0-3002-41DF-89A6-4A5BFE90F724}" type="slidenum">
              <a:rPr lang="en-US"/>
              <a:pPr/>
              <a:t>50</a:t>
            </a:fld>
            <a:endParaRPr lang="en-US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1C37-2F06-464F-BDC4-E029CAF21DBF}"/>
              </a:ext>
            </a:extLst>
          </p:cNvPr>
          <p:cNvSpPr txBox="1"/>
          <p:nvPr/>
        </p:nvSpPr>
        <p:spPr>
          <a:xfrm>
            <a:off x="1752600" y="76200"/>
            <a:ext cx="5994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Weka and 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250EA-4177-48A7-9A0B-4421A262A6F7}"/>
              </a:ext>
            </a:extLst>
          </p:cNvPr>
          <p:cNvSpPr txBox="1"/>
          <p:nvPr/>
        </p:nvSpPr>
        <p:spPr>
          <a:xfrm>
            <a:off x="381000" y="1219200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First, you will have to install the package "wekaDeeplearning4j" before running any of the available WEKA Application.</a:t>
            </a:r>
          </a:p>
          <a:p>
            <a:endParaRPr lang="en-US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following neural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etwork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l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ayers are available to build sophisticated architectures:</a:t>
            </a: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ConvolutionLayer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applying convolution, useful for images and text embeddings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DenseLayer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all units are connected to all units of its parent layer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SubsamplingLayer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subsample from groups of units of the parent layer by different strategies (average, maximum, etc.)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BatchNormalization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applies the common batch normalization strategy on the activations of the parent layer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LSTM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uses long short term memory approach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GlobalPoolingLayer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apply pooling over time for RNNs and pooling for CNNs applied on sequences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OutputLayer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generates classification / regression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6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DCDBA-707C-48A3-9689-32AB1268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3130"/>
            <a:ext cx="8530826" cy="65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8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>
            <a:normAutofit/>
          </a:bodyPr>
          <a:lstStyle/>
          <a:p>
            <a:r>
              <a:rPr lang="en-US" sz="2400" dirty="0"/>
              <a:t>WEKA contains “</a:t>
            </a:r>
            <a:r>
              <a:rPr lang="en-US" sz="2400" dirty="0" err="1"/>
              <a:t>clusterers</a:t>
            </a:r>
            <a:r>
              <a:rPr lang="en-US" sz="2400" dirty="0"/>
              <a:t>” for finding groups of similar instances in a dataset</a:t>
            </a:r>
          </a:p>
          <a:p>
            <a:r>
              <a:rPr lang="en-US" sz="2400" dirty="0"/>
              <a:t>Implemented schemes are: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k</a:t>
            </a:r>
            <a:r>
              <a:rPr lang="en-US" sz="2000" dirty="0">
                <a:solidFill>
                  <a:srgbClr val="FF0000"/>
                </a:solidFill>
              </a:rPr>
              <a:t>-Means</a:t>
            </a:r>
            <a:r>
              <a:rPr lang="en-US" sz="2000" dirty="0"/>
              <a:t>, EM, Cobweb, </a:t>
            </a:r>
            <a:r>
              <a:rPr lang="en-US" sz="2000" i="1" dirty="0"/>
              <a:t>X</a:t>
            </a:r>
            <a:r>
              <a:rPr lang="en-US" sz="2000" dirty="0"/>
              <a:t>-means, </a:t>
            </a:r>
            <a:r>
              <a:rPr lang="en-US" sz="2000" dirty="0" err="1"/>
              <a:t>FarthestFirst</a:t>
            </a:r>
            <a:endParaRPr lang="en-US" sz="2000" dirty="0"/>
          </a:p>
          <a:p>
            <a:r>
              <a:rPr lang="en-US" sz="2400" dirty="0"/>
              <a:t>Clusters can be visualized and compared to “true” clusters (if given)</a:t>
            </a:r>
          </a:p>
          <a:p>
            <a:r>
              <a:rPr lang="en-US" sz="2400" dirty="0"/>
              <a:t>Evaluation based on loglikelihood if clustering scheme produces a probability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9D17-F470-4E62-8832-9C6954DB5E4E}" type="slidenum">
              <a:rPr lang="en-US"/>
              <a:pPr/>
              <a:t>53</a:t>
            </a:fld>
            <a:endParaRPr 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783432" y="84931"/>
            <a:ext cx="8229600" cy="1143000"/>
          </a:xfrm>
        </p:spPr>
        <p:txBody>
          <a:bodyPr/>
          <a:lstStyle/>
          <a:p>
            <a:r>
              <a:rPr lang="en-US" dirty="0"/>
              <a:t>Explorer: clustering data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851775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 </a:t>
            </a:r>
            <a:r>
              <a:rPr lang="en-US" sz="2400" i="1" dirty="0"/>
              <a:t>k</a:t>
            </a:r>
            <a:r>
              <a:rPr lang="en-US" sz="2400" dirty="0"/>
              <a:t>, the </a:t>
            </a:r>
            <a:r>
              <a:rPr lang="en-US" sz="2400" i="1" dirty="0"/>
              <a:t>k-means</a:t>
            </a:r>
            <a:r>
              <a:rPr lang="en-US" sz="2400" dirty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Partition objects into </a:t>
            </a:r>
            <a:r>
              <a:rPr lang="en-US" i="1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i="1" dirty="0">
                <a:solidFill>
                  <a:schemeClr val="hlink"/>
                </a:solidFill>
              </a:rPr>
              <a:t>mean point</a:t>
            </a:r>
            <a:r>
              <a:rPr lang="en-US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31F1-EE47-4A3B-B502-91AD6A29224B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K-Means Clustering Method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568891"/>
          </a:xfrm>
        </p:spPr>
        <p:txBody>
          <a:bodyPr>
            <a:normAutofit/>
          </a:bodyPr>
          <a:lstStyle/>
          <a:p>
            <a:r>
              <a:rPr lang="en-US" sz="2400" dirty="0"/>
              <a:t>WEKA contains an implementation of the </a:t>
            </a:r>
            <a:r>
              <a:rPr lang="en-US" sz="2400" i="1" dirty="0" err="1"/>
              <a:t>Apriori</a:t>
            </a:r>
            <a:r>
              <a:rPr lang="en-US" sz="2400" i="1" dirty="0"/>
              <a:t> </a:t>
            </a:r>
            <a:r>
              <a:rPr lang="en-US" sz="2400" dirty="0"/>
              <a:t>algorithm for learning association rules</a:t>
            </a:r>
          </a:p>
          <a:p>
            <a:pPr lvl="1"/>
            <a:r>
              <a:rPr lang="en-US" sz="2000" dirty="0"/>
              <a:t>Works only with discrete data</a:t>
            </a:r>
          </a:p>
          <a:p>
            <a:r>
              <a:rPr lang="en-US" sz="2400" dirty="0"/>
              <a:t>Can identify statistical dependencies between groups of attributes:</a:t>
            </a:r>
          </a:p>
          <a:p>
            <a:pPr lvl="1"/>
            <a:r>
              <a:rPr lang="en-US" sz="2000" dirty="0"/>
              <a:t>milk, butter </a:t>
            </a:r>
            <a:r>
              <a:rPr lang="en-US" sz="2000" dirty="0">
                <a:sym typeface="Symbol" pitchFamily="18" charset="2"/>
              </a:rPr>
              <a:t> bread, eggs (with confidence 0.9 and support 2000)</a:t>
            </a:r>
            <a:endParaRPr lang="en-US" sz="2000" dirty="0"/>
          </a:p>
          <a:p>
            <a:r>
              <a:rPr lang="en-US" sz="2400" dirty="0" err="1"/>
              <a:t>Apriori</a:t>
            </a:r>
            <a:r>
              <a:rPr lang="en-US" sz="2400" dirty="0"/>
              <a:t> can compute all rules that have a given minimum support and exceed a given confidence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2150-0237-4C18-B0D1-DB57DDC44682}" type="slidenum">
              <a:rPr lang="en-US"/>
              <a:pPr/>
              <a:t>55</a:t>
            </a:fld>
            <a:endParaRPr 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Explorer: finding associations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524000"/>
            <a:ext cx="4953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itemset</a:t>
            </a:r>
            <a:r>
              <a:rPr lang="en-US" sz="2400"/>
              <a:t>: A set of one or more items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k-itemset</a:t>
            </a:r>
            <a:r>
              <a:rPr lang="en-US" sz="2400"/>
              <a:t> X = {x</a:t>
            </a:r>
            <a:r>
              <a:rPr lang="en-US" sz="2400" baseline="-25000"/>
              <a:t>1</a:t>
            </a:r>
            <a:r>
              <a:rPr lang="en-US" sz="2400"/>
              <a:t>, …, x</a:t>
            </a:r>
            <a:r>
              <a:rPr lang="en-US" sz="2400" baseline="-25000"/>
              <a:t>k</a:t>
            </a:r>
            <a:r>
              <a:rPr lang="en-US" sz="2400"/>
              <a:t>}</a:t>
            </a:r>
          </a:p>
          <a:p>
            <a:pPr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(absolute) support</a:t>
            </a:r>
            <a:r>
              <a:rPr lang="en-US" sz="2400"/>
              <a:t>, or, </a:t>
            </a:r>
            <a:r>
              <a:rPr lang="en-US" sz="2400" i="1">
                <a:solidFill>
                  <a:schemeClr val="hlink"/>
                </a:solidFill>
              </a:rPr>
              <a:t>support count</a:t>
            </a:r>
            <a:r>
              <a:rPr lang="en-US" sz="2400"/>
              <a:t> of X: Frequency or occurrence of an itemset X</a:t>
            </a:r>
          </a:p>
          <a:p>
            <a:pPr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(relative)</a:t>
            </a:r>
            <a:r>
              <a:rPr lang="en-US" sz="2400"/>
              <a:t>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s</a:t>
            </a:r>
            <a:r>
              <a:rPr lang="en-US" sz="2400">
                <a:sym typeface="Symbol" pitchFamily="18" charset="2"/>
              </a:rPr>
              <a:t>, is the fraction of transactions that contains X (i.e., the 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>
                <a:sym typeface="Symbol" pitchFamily="18" charset="2"/>
              </a:rPr>
              <a:t> that a transaction contains X)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An itemset X is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sz="2400">
                <a:sym typeface="Symbol" pitchFamily="18" charset="2"/>
              </a:rPr>
              <a:t> if X’s support is no less than a </a:t>
            </a:r>
            <a:r>
              <a:rPr lang="en-US" sz="2400" i="1">
                <a:sym typeface="Symbol" pitchFamily="18" charset="2"/>
              </a:rPr>
              <a:t>minsup</a:t>
            </a:r>
            <a:r>
              <a:rPr lang="en-US" sz="2400">
                <a:sym typeface="Symbol" pitchFamily="18" charset="2"/>
              </a:rPr>
              <a:t> threshold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B580-117B-4E50-916D-2D2A96D7160E}" type="slidenum">
              <a:rPr lang="en-US"/>
              <a:pPr/>
              <a:t>56</a:t>
            </a:fld>
            <a:endParaRPr 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>
            <a:normAutofit fontScale="90000"/>
          </a:bodyPr>
          <a:lstStyle/>
          <a:p>
            <a:r>
              <a:rPr lang="en-US"/>
              <a:t>Basic Concepts: Frequent Patterns</a:t>
            </a: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94237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94238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94239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b="1" u="sng">
                <a:latin typeface="Times New Roman" pitchFamily="18" charset="0"/>
              </a:endParaRPr>
            </a:p>
          </p:txBody>
        </p:sp>
        <p:sp>
          <p:nvSpPr>
            <p:cNvPr id="94243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94244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b="1" u="sng">
                <a:latin typeface="Times New Roman" pitchFamily="18" charset="0"/>
              </a:endParaRPr>
            </a:p>
          </p:txBody>
        </p:sp>
        <p:sp>
          <p:nvSpPr>
            <p:cNvPr id="94245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erpetua" pitchFamily="18" charset="0"/>
              </a:endParaRPr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10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/>
            <a:r>
              <a:rPr lang="en-US" sz="2400"/>
              <a:t>Find all the rules </a:t>
            </a:r>
            <a:r>
              <a:rPr lang="en-US" sz="2400" i="1"/>
              <a:t>X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i="1">
                <a:sym typeface="Wingdings" pitchFamily="2" charset="2"/>
              </a:rPr>
              <a:t>Y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/>
              <a:t>with minimum support and confidence</a:t>
            </a:r>
            <a:endParaRPr lang="en-US" sz="2400">
              <a:sym typeface="Symbol" pitchFamily="18" charset="2"/>
            </a:endParaRPr>
          </a:p>
          <a:p>
            <a:pPr marL="914400" lvl="1" indent="-457200"/>
            <a:r>
              <a:rPr lang="en-US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,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>
                <a:sym typeface="Symbol" pitchFamily="18" charset="2"/>
              </a:rPr>
              <a:t> that a transaction contains X  Y</a:t>
            </a:r>
          </a:p>
          <a:p>
            <a:pPr marL="914400" lvl="1" indent="-457200"/>
            <a:r>
              <a:rPr lang="en-US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c,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>
                <a:sym typeface="Symbol" pitchFamily="18" charset="2"/>
              </a:rPr>
              <a:t> that a transaction having X also contains </a:t>
            </a:r>
            <a:r>
              <a:rPr lang="en-US" i="1">
                <a:sym typeface="Symbol" pitchFamily="18" charset="2"/>
              </a:rPr>
              <a:t>Y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i="1"/>
              <a:t>Let  minsup = 50%, minconf = 50%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i="1"/>
              <a:t>Freq. Pat.: </a:t>
            </a:r>
            <a:r>
              <a:rPr lang="en-US" sz="2000"/>
              <a:t>Beer:3, Nuts:3, Diaper:4, Eggs:3, {Beer, Diaper}:3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A631-1B62-4271-B46D-19F6C5AB4887}" type="slidenum">
              <a:rPr lang="en-US"/>
              <a:pPr/>
              <a:t>57</a:t>
            </a:fld>
            <a:endParaRPr 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>
            <a:normAutofit fontScale="90000"/>
          </a:bodyPr>
          <a:lstStyle/>
          <a:p>
            <a:r>
              <a:rPr lang="en-US"/>
              <a:t>Basic Concepts: Association Rules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buys diaper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96270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Nuts, Eggs, Milk</a:t>
            </a:r>
          </a:p>
        </p:txBody>
      </p:sp>
      <p:sp>
        <p:nvSpPr>
          <p:cNvPr id="96271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40</a:t>
            </a:r>
          </a:p>
        </p:txBody>
      </p:sp>
      <p:sp>
        <p:nvSpPr>
          <p:cNvPr id="96272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>
                <a:latin typeface="Perpetua" pitchFamily="18" charset="0"/>
              </a:rPr>
              <a:t>Nuts, Coffee, Diaper, Eggs, Milk</a:t>
            </a:r>
          </a:p>
        </p:txBody>
      </p:sp>
      <p:sp>
        <p:nvSpPr>
          <p:cNvPr id="96273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50</a:t>
            </a:r>
          </a:p>
        </p:txBody>
      </p:sp>
      <p:sp>
        <p:nvSpPr>
          <p:cNvPr id="96274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Beer, Diaper, Eggs</a:t>
            </a:r>
          </a:p>
        </p:txBody>
      </p:sp>
      <p:sp>
        <p:nvSpPr>
          <p:cNvPr id="96275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30</a:t>
            </a:r>
          </a:p>
        </p:txBody>
      </p:sp>
      <p:sp>
        <p:nvSpPr>
          <p:cNvPr id="96276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Beer, Coffee, Diaper</a:t>
            </a:r>
          </a:p>
        </p:txBody>
      </p:sp>
      <p:sp>
        <p:nvSpPr>
          <p:cNvPr id="96277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20</a:t>
            </a:r>
          </a:p>
        </p:txBody>
      </p:sp>
      <p:sp>
        <p:nvSpPr>
          <p:cNvPr id="96278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Beer, Nuts, Diaper</a:t>
            </a:r>
          </a:p>
        </p:txBody>
      </p:sp>
      <p:sp>
        <p:nvSpPr>
          <p:cNvPr id="96279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Perpetua" pitchFamily="18" charset="0"/>
              </a:rPr>
              <a:t>10</a:t>
            </a:r>
          </a:p>
        </p:txBody>
      </p:sp>
      <p:sp>
        <p:nvSpPr>
          <p:cNvPr id="96280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chemeClr val="hlink"/>
                </a:solidFill>
                <a:latin typeface="Perpetua" pitchFamily="18" charset="0"/>
              </a:rPr>
              <a:t>Items bought</a:t>
            </a:r>
          </a:p>
        </p:txBody>
      </p:sp>
      <p:sp>
        <p:nvSpPr>
          <p:cNvPr id="96281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hlink"/>
                </a:solidFill>
                <a:latin typeface="Perpetua" pitchFamily="18" charset="0"/>
              </a:rPr>
              <a:t>Tid</a:t>
            </a:r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4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5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6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7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8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89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90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91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92" name="Rectangle 38"/>
          <p:cNvSpPr>
            <a:spLocks noChangeArrowheads="1"/>
          </p:cNvSpPr>
          <p:nvPr/>
        </p:nvSpPr>
        <p:spPr bwMode="auto">
          <a:xfrm>
            <a:off x="3733800" y="5410200"/>
            <a:ext cx="533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Perpetua" pitchFamily="18" charset="0"/>
              </a:rPr>
              <a:t>Association rules: (many more!)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>
                <a:latin typeface="Perpetua" pitchFamily="18" charset="0"/>
              </a:rPr>
              <a:t>Beer </a:t>
            </a:r>
            <a:r>
              <a:rPr lang="en-US">
                <a:latin typeface="Perpetua" pitchFamily="18" charset="0"/>
                <a:sym typeface="Wingdings" pitchFamily="2" charset="2"/>
              </a:rPr>
              <a:t></a:t>
            </a:r>
            <a:r>
              <a:rPr lang="en-US" i="1">
                <a:latin typeface="Perpetua" pitchFamily="18" charset="0"/>
                <a:sym typeface="Symbol" pitchFamily="18" charset="2"/>
              </a:rPr>
              <a:t> Diaper  </a:t>
            </a:r>
            <a:r>
              <a:rPr lang="en-US">
                <a:latin typeface="Perpetua" pitchFamily="18" charset="0"/>
                <a:sym typeface="Symbol" pitchFamily="18" charset="2"/>
              </a:rPr>
              <a:t>(60%, 100%)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>
                <a:latin typeface="Perpetua" pitchFamily="18" charset="0"/>
              </a:rPr>
              <a:t>Diaper </a:t>
            </a:r>
            <a:r>
              <a:rPr lang="en-US">
                <a:latin typeface="Perpetua" pitchFamily="18" charset="0"/>
                <a:sym typeface="Wingdings" pitchFamily="2" charset="2"/>
              </a:rPr>
              <a:t></a:t>
            </a:r>
            <a:r>
              <a:rPr lang="en-US" i="1">
                <a:latin typeface="Perpetua" pitchFamily="18" charset="0"/>
                <a:sym typeface="Symbol" pitchFamily="18" charset="2"/>
              </a:rPr>
              <a:t> Beer  </a:t>
            </a:r>
            <a:r>
              <a:rPr lang="en-US">
                <a:latin typeface="Perpetua" pitchFamily="18" charset="0"/>
                <a:sym typeface="Symbol" pitchFamily="18" charset="2"/>
              </a:rPr>
              <a:t>(60%, 75%)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248F51-C98A-47A8-9E43-FAF0DCE49431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983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B29C-458D-45ED-BC51-104C338470C7}" type="slidenum">
              <a:rPr lang="en-US"/>
              <a:pPr/>
              <a:t>58</a:t>
            </a:fld>
            <a:endParaRPr lang="en-US"/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A148D-8B7A-41E0-8DB7-3E6297A3A87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993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BD-6125-463D-ADF5-AD276E53A0AB}" type="slidenum">
              <a:rPr lang="en-US"/>
              <a:pPr/>
              <a:t>59</a:t>
            </a:fld>
            <a:endParaRPr lang="en-US"/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3" name="Line 3"/>
          <p:cNvSpPr>
            <a:spLocks noChangeShapeType="1"/>
          </p:cNvSpPr>
          <p:nvPr/>
        </p:nvSpPr>
        <p:spPr bwMode="auto">
          <a:xfrm>
            <a:off x="5029200" y="4572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/>
            <a:fld id="{F55C1F88-14D2-434E-A91A-4CD03D967898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ctr"/>
              <a:t>6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@relation heart-disease-simplified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age numeric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sex { female, male}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chest_pain_type</a:t>
            </a:r>
            <a:r>
              <a:rPr lang="en-US" sz="1800" dirty="0"/>
              <a:t> { </a:t>
            </a:r>
            <a:r>
              <a:rPr lang="en-US" sz="1800" dirty="0" err="1"/>
              <a:t>typ_angina</a:t>
            </a:r>
            <a:r>
              <a:rPr lang="en-US" sz="1800" dirty="0"/>
              <a:t>, </a:t>
            </a:r>
            <a:r>
              <a:rPr lang="en-US" sz="1800" dirty="0" err="1"/>
              <a:t>asympt</a:t>
            </a:r>
            <a:r>
              <a:rPr lang="en-US" sz="1800" dirty="0"/>
              <a:t>, </a:t>
            </a:r>
            <a:r>
              <a:rPr lang="en-US" sz="1800" dirty="0" err="1"/>
              <a:t>non_anginal</a:t>
            </a:r>
            <a:r>
              <a:rPr lang="en-US" sz="1800" dirty="0"/>
              <a:t>, </a:t>
            </a:r>
            <a:r>
              <a:rPr lang="en-US" sz="1800" dirty="0" err="1"/>
              <a:t>atyp_angina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cholesterol numeric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exercise_induced_angina</a:t>
            </a:r>
            <a:r>
              <a:rPr lang="en-US" sz="1800" dirty="0"/>
              <a:t> { no, yes}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class { present, </a:t>
            </a:r>
            <a:r>
              <a:rPr lang="en-US" sz="1800" dirty="0" err="1"/>
              <a:t>not_present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63,male,typ_angina,233,no,not_present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67,male,asympt,286,yes,present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67,male,asympt,229,yes,present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38,female,non_anginal,?,no,not_present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...</a:t>
            </a:r>
            <a:endParaRPr lang="en-US" sz="2400" dirty="0"/>
          </a:p>
        </p:txBody>
      </p:sp>
      <p:sp>
        <p:nvSpPr>
          <p:cNvPr id="136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 only deals with “flat” files</a:t>
            </a:r>
          </a:p>
        </p:txBody>
      </p:sp>
      <p:sp>
        <p:nvSpPr>
          <p:cNvPr id="136198" name="Line 5"/>
          <p:cNvSpPr>
            <a:spLocks noChangeShapeType="1"/>
          </p:cNvSpPr>
          <p:nvPr/>
        </p:nvSpPr>
        <p:spPr bwMode="auto">
          <a:xfrm flipH="1" flipV="1">
            <a:off x="5448300" y="4114800"/>
            <a:ext cx="685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6199" name="WordArt 7"/>
          <p:cNvSpPr>
            <a:spLocks noChangeArrowheads="1" noChangeShapeType="1" noTextEdit="1"/>
          </p:cNvSpPr>
          <p:nvPr/>
        </p:nvSpPr>
        <p:spPr bwMode="auto">
          <a:xfrm>
            <a:off x="5943600" y="4876800"/>
            <a:ext cx="25908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Flat file in ARFF </a:t>
            </a:r>
          </a:p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(Attribute-Relation </a:t>
            </a:r>
          </a:p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File Format) format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6BFC59-7797-4782-AE7E-CD79F6DE1665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03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90C-457D-4A9F-9E37-387AFD4E4F90}" type="slidenum">
              <a:rPr lang="en-US"/>
              <a:pPr/>
              <a:t>60</a:t>
            </a:fld>
            <a:endParaRPr lang="en-US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9875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1"/>
          <p:cNvSpPr txBox="1">
            <a:spLocks noGrp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DB8B39A-AE7A-446B-98ED-DBF2F0969CA9}" type="datetime1">
              <a:rPr lang="en-US" sz="1400">
                <a:solidFill>
                  <a:schemeClr val="tx2"/>
                </a:solidFill>
                <a:latin typeface="Perpetua" pitchFamily="18" charset="0"/>
              </a:rPr>
              <a:pPr algn="r"/>
              <a:t>4/14/2022</a:t>
            </a:fld>
            <a:endParaRPr lang="en-US" sz="1400">
              <a:solidFill>
                <a:schemeClr val="tx2"/>
              </a:solidFill>
              <a:latin typeface="Perpetua" pitchFamily="18" charset="0"/>
            </a:endParaRPr>
          </a:p>
        </p:txBody>
      </p:sp>
      <p:sp>
        <p:nvSpPr>
          <p:cNvPr id="138243" name="Footer Placeholder 2"/>
          <p:cNvSpPr txBox="1">
            <a:spLocks noGrp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chemeClr val="tx2"/>
                </a:solidFill>
                <a:latin typeface="Perpetua" pitchFamily="18" charset="0"/>
              </a:rPr>
              <a:t>University of Waikato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/>
            <a:fld id="{04A5AC08-3EFD-45C4-B16D-57F93537656D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ctr"/>
              <a:t>61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8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9159875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6" name="Line 3"/>
          <p:cNvSpPr>
            <a:spLocks noChangeShapeType="1"/>
          </p:cNvSpPr>
          <p:nvPr/>
        </p:nvSpPr>
        <p:spPr bwMode="auto">
          <a:xfrm>
            <a:off x="36576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E48AB2-1CE4-485B-AAB4-186CEA357DD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13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272E-E9C9-4C0D-BDB9-C3248B564367}" type="slidenum">
              <a:rPr lang="en-US"/>
              <a:pPr/>
              <a:t>62</a:t>
            </a:fld>
            <a:endParaRPr lang="en-US"/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9875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Line 3"/>
          <p:cNvSpPr>
            <a:spLocks noChangeShapeType="1"/>
          </p:cNvSpPr>
          <p:nvPr/>
        </p:nvSpPr>
        <p:spPr bwMode="auto">
          <a:xfrm>
            <a:off x="1295400" y="16002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9CBF97-2B98-4AF8-9182-4A5B1E13E3D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24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01D3-02F7-4271-9ACA-F770361235B7}" type="slidenum">
              <a:rPr lang="en-US"/>
              <a:pPr/>
              <a:t>63</a:t>
            </a:fld>
            <a:endParaRPr lang="en-US"/>
          </a:p>
        </p:txBody>
      </p:sp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>
            <a:normAutofit/>
          </a:bodyPr>
          <a:lstStyle/>
          <a:p>
            <a:r>
              <a:rPr lang="en-US" sz="2400" dirty="0"/>
              <a:t>Panel that can be used to investigate which (subsets of) attributes are the most predictive ones</a:t>
            </a:r>
          </a:p>
          <a:p>
            <a:r>
              <a:rPr lang="en-US" sz="2400" dirty="0"/>
              <a:t>Attribute selection methods contain two parts:</a:t>
            </a:r>
          </a:p>
          <a:p>
            <a:pPr lvl="1"/>
            <a:r>
              <a:rPr lang="en-US" sz="2000" dirty="0"/>
              <a:t>A search method: best-first, forward selection, random, exhaustive, genetic algorithm, ranking</a:t>
            </a:r>
            <a:endParaRPr lang="en-US" sz="2000" b="1" dirty="0"/>
          </a:p>
          <a:p>
            <a:pPr lvl="1"/>
            <a:r>
              <a:rPr lang="en-US" sz="2000" dirty="0"/>
              <a:t>An evaluation method: correlation-based, wrapper, information gain, chi-squared, …</a:t>
            </a:r>
          </a:p>
          <a:p>
            <a:r>
              <a:rPr lang="en-US" sz="2400" dirty="0"/>
              <a:t>Very flexible: WEKA allows (almost) arbitrary combinations of these two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6FF-D5B9-470A-8B4D-21B9E7AE74D6}" type="slidenum">
              <a:rPr lang="en-US"/>
              <a:pPr/>
              <a:t>64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Explorer: attribute selection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CD2EEC-4DE2-44F7-8873-7308632F590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44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0200-0B0A-4F48-87C0-9E27CE8FF250}" type="slidenum">
              <a:rPr lang="en-US"/>
              <a:pPr/>
              <a:t>65</a:t>
            </a:fld>
            <a:endParaRPr lang="en-US"/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D1D03A-269C-4E05-9ADA-BFB4CFDDECEE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54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20FE-363D-4BA6-A569-96B342395BBC}" type="slidenum">
              <a:rPr lang="en-US"/>
              <a:pPr/>
              <a:t>66</a:t>
            </a:fld>
            <a:endParaRPr lang="en-US"/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7" name="Line 3"/>
          <p:cNvSpPr>
            <a:spLocks noChangeShapeType="1"/>
          </p:cNvSpPr>
          <p:nvPr/>
        </p:nvSpPr>
        <p:spPr bwMode="auto">
          <a:xfrm>
            <a:off x="1143000" y="3810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A1533D-1624-43CA-B84E-7F233E533C09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64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41C4-A85B-434A-8D6F-5858EFDEE699}" type="slidenum">
              <a:rPr lang="en-US"/>
              <a:pPr/>
              <a:t>67</a:t>
            </a:fld>
            <a:endParaRPr lang="en-US"/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2FF2DA-46F6-4085-9EE2-B416856BEF8F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75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4900-70B3-4349-B307-82CBF1E62A08}" type="slidenum">
              <a:rPr lang="en-US"/>
              <a:pPr/>
              <a:t>68</a:t>
            </a:fld>
            <a:endParaRPr lang="en-US"/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Line 3"/>
          <p:cNvSpPr>
            <a:spLocks noChangeShapeType="1"/>
          </p:cNvSpPr>
          <p:nvPr/>
        </p:nvSpPr>
        <p:spPr bwMode="auto">
          <a:xfrm>
            <a:off x="7493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685800" y="16764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5BB67A-1953-4DBD-BD0F-E10F275F6E06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85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2C84-6549-4134-AE80-0A71F2712F3B}" type="slidenum">
              <a:rPr lang="en-US"/>
              <a:pPr/>
              <a:t>69</a:t>
            </a:fld>
            <a:endParaRPr lang="en-US"/>
          </a:p>
        </p:txBody>
      </p:sp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33845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@relation heart-disease-simplified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age numeric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sex { female, male}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chest_pain_type</a:t>
            </a:r>
            <a:r>
              <a:rPr lang="en-US" sz="1800" dirty="0"/>
              <a:t> { </a:t>
            </a:r>
            <a:r>
              <a:rPr lang="en-US" sz="1800" dirty="0" err="1"/>
              <a:t>typ_angina</a:t>
            </a:r>
            <a:r>
              <a:rPr lang="en-US" sz="1800" dirty="0"/>
              <a:t>, </a:t>
            </a:r>
            <a:r>
              <a:rPr lang="en-US" sz="1800" dirty="0" err="1"/>
              <a:t>asympt</a:t>
            </a:r>
            <a:r>
              <a:rPr lang="en-US" sz="1800" dirty="0"/>
              <a:t>, </a:t>
            </a:r>
            <a:r>
              <a:rPr lang="en-US" sz="1800" dirty="0" err="1"/>
              <a:t>non_anginal</a:t>
            </a:r>
            <a:r>
              <a:rPr lang="en-US" sz="1800" dirty="0"/>
              <a:t>, </a:t>
            </a:r>
            <a:r>
              <a:rPr lang="en-US" sz="1800" dirty="0" err="1"/>
              <a:t>atyp_angina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cholesterol numeric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</a:t>
            </a:r>
            <a:r>
              <a:rPr lang="en-US" sz="1800" dirty="0" err="1"/>
              <a:t>exercise_induced_angina</a:t>
            </a:r>
            <a:r>
              <a:rPr lang="en-US" sz="1800" dirty="0"/>
              <a:t> { no, yes}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@attribute class { present, </a:t>
            </a:r>
            <a:r>
              <a:rPr lang="en-US" sz="1800" dirty="0" err="1"/>
              <a:t>not_present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@data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63,male,typ_angina,233,no,not_present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67,male,asympt,286,yes,present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67,male,asympt,229,yes,present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38,female,non_anginal,?,no,not_present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...</a:t>
            </a:r>
            <a:endParaRPr lang="en-US" sz="24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6AA2-B348-4883-BDA9-B7878165A773}" type="slidenum">
              <a:rPr lang="en-US"/>
              <a:pPr/>
              <a:t>7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 only deals with “flat” files</a:t>
            </a:r>
          </a:p>
        </p:txBody>
      </p:sp>
      <p:sp>
        <p:nvSpPr>
          <p:cNvPr id="35845" name="WordArt 4"/>
          <p:cNvSpPr>
            <a:spLocks noChangeArrowheads="1" noChangeShapeType="1" noTextEdit="1"/>
          </p:cNvSpPr>
          <p:nvPr/>
        </p:nvSpPr>
        <p:spPr bwMode="auto">
          <a:xfrm>
            <a:off x="4953000" y="1600200"/>
            <a:ext cx="3124200" cy="38016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numeric attribute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3240175" y="1937238"/>
            <a:ext cx="1447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847" name="WordArt 8"/>
          <p:cNvSpPr>
            <a:spLocks noChangeArrowheads="1" noChangeShapeType="1" noTextEdit="1"/>
          </p:cNvSpPr>
          <p:nvPr/>
        </p:nvSpPr>
        <p:spPr bwMode="auto">
          <a:xfrm>
            <a:off x="5105400" y="2209800"/>
            <a:ext cx="2895600" cy="3646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nominal attribute</a:t>
            </a: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>
            <a:off x="3983334" y="2459753"/>
            <a:ext cx="914400" cy="76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009A00-AB69-48C8-84D5-0356DA4718A5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0957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2345-E43C-4AAA-B718-70FA73273935}" type="slidenum">
              <a:rPr lang="en-US"/>
              <a:pPr/>
              <a:t>70</a:t>
            </a:fld>
            <a:endParaRPr lang="en-US"/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700665-BB2A-4E91-A0B1-DFA08CCBD70E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059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CAD6-A527-483C-B151-CDD1DCEE3E75}" type="slidenum">
              <a:rPr lang="en-US"/>
              <a:pPr/>
              <a:t>71</a:t>
            </a:fld>
            <a:endParaRPr lang="en-US"/>
          </a:p>
        </p:txBody>
      </p:sp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3"/>
          <p:cNvSpPr>
            <a:spLocks noChangeArrowheads="1"/>
          </p:cNvSpPr>
          <p:nvPr/>
        </p:nvSpPr>
        <p:spPr bwMode="auto">
          <a:xfrm>
            <a:off x="119063" y="4419600"/>
            <a:ext cx="3095625" cy="1758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>
            <a:off x="3354388" y="2241550"/>
            <a:ext cx="5437187" cy="373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110599" name="Line 5"/>
          <p:cNvSpPr>
            <a:spLocks noChangeShapeType="1"/>
          </p:cNvSpPr>
          <p:nvPr/>
        </p:nvSpPr>
        <p:spPr bwMode="auto">
          <a:xfrm>
            <a:off x="1371600" y="3810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E97C96-F6CE-4B90-BC83-6CB140832C73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161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D80A-4CF0-4367-A6A4-DD6C0D1C29FA}" type="slidenum">
              <a:rPr lang="en-US"/>
              <a:pPr/>
              <a:t>72</a:t>
            </a:fld>
            <a:endParaRPr lang="en-US"/>
          </a:p>
        </p:txBody>
      </p:sp>
      <p:pic>
        <p:nvPicPr>
          <p:cNvPr id="1116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very useful in practice: e.g. helps to determine difficulty of the learning problem</a:t>
            </a:r>
          </a:p>
          <a:p>
            <a:r>
              <a:rPr lang="en-US" sz="2400" dirty="0"/>
              <a:t>WEKA can visualize single attributes (1-d) and pairs of attributes (2-d)</a:t>
            </a:r>
          </a:p>
          <a:p>
            <a:pPr lvl="1"/>
            <a:r>
              <a:rPr lang="en-US" sz="2000" dirty="0"/>
              <a:t>To do: rotating 3-d visualizations (</a:t>
            </a:r>
            <a:r>
              <a:rPr lang="en-US" sz="2000" dirty="0" err="1"/>
              <a:t>Xgobi</a:t>
            </a:r>
            <a:r>
              <a:rPr lang="en-US" sz="2000" dirty="0"/>
              <a:t>-style)</a:t>
            </a:r>
          </a:p>
          <a:p>
            <a:r>
              <a:rPr lang="en-US" sz="2400" dirty="0"/>
              <a:t>Color-coded class values</a:t>
            </a:r>
          </a:p>
          <a:p>
            <a:r>
              <a:rPr lang="en-US" sz="2400" dirty="0"/>
              <a:t>“Jitter” option to deal with nominal attributes (and to detect “hidden” data points)</a:t>
            </a:r>
          </a:p>
          <a:p>
            <a:r>
              <a:rPr lang="en-US" sz="2400" dirty="0"/>
              <a:t>“Zoom-in”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682D-5AE7-4C3C-A0FE-0E92477C80D1}" type="slidenum">
              <a:rPr lang="en-US"/>
              <a:pPr/>
              <a:t>73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Explorer: data visualization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0050E1-D551-49F6-926E-83EEB4BA1849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366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4E2F-9A03-4D03-8B3E-8A4CB0F4346D}" type="slidenum">
              <a:rPr lang="en-US"/>
              <a:pPr/>
              <a:t>74</a:t>
            </a:fld>
            <a:endParaRPr lang="en-US"/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618F89-3267-4309-BDB1-A403DBC8105A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469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174-7095-4222-8771-0FE69A89488B}" type="slidenum">
              <a:rPr lang="en-US"/>
              <a:pPr/>
              <a:t>75</a:t>
            </a:fld>
            <a:endParaRPr lang="en-US"/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438292-45A9-40AC-937D-0C4662263AAA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57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1576-72CE-4BFD-8E01-71A3E3CFCDEE}" type="slidenum">
              <a:rPr lang="en-US"/>
              <a:pPr/>
              <a:t>76</a:t>
            </a:fld>
            <a:endParaRPr lang="en-US"/>
          </a:p>
        </p:txBody>
      </p:sp>
      <p:pic>
        <p:nvPicPr>
          <p:cNvPr id="1157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Line 3"/>
          <p:cNvSpPr>
            <a:spLocks noChangeShapeType="1"/>
          </p:cNvSpPr>
          <p:nvPr/>
        </p:nvSpPr>
        <p:spPr bwMode="auto">
          <a:xfrm>
            <a:off x="1981200" y="4038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15718" name="Line 4"/>
          <p:cNvSpPr>
            <a:spLocks noChangeShapeType="1"/>
          </p:cNvSpPr>
          <p:nvPr/>
        </p:nvSpPr>
        <p:spPr bwMode="auto">
          <a:xfrm flipV="1">
            <a:off x="4648200" y="2971800"/>
            <a:ext cx="1752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15719" name="Line 5"/>
          <p:cNvSpPr>
            <a:spLocks noChangeShapeType="1"/>
          </p:cNvSpPr>
          <p:nvPr/>
        </p:nvSpPr>
        <p:spPr bwMode="auto">
          <a:xfrm flipH="1">
            <a:off x="7924800" y="1295400"/>
            <a:ext cx="9906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02CBC3-BC0F-4237-B481-7B29B090F2E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1187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57FF-6890-4EC2-8D8C-964106A66DCB}" type="slidenum">
              <a:rPr lang="en-US"/>
              <a:pPr/>
              <a:t>77</a:t>
            </a:fld>
            <a:endParaRPr lang="en-US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3200400"/>
            <a:ext cx="6553200" cy="7620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https://www.youtube.com/watch?v=nHm8otvMVTs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682D-5AE7-4C3C-A0FE-0E92477C80D1}" type="slidenum">
              <a:rPr lang="en-US"/>
              <a:pPr/>
              <a:t>78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Tutorial</a:t>
            </a:r>
          </a:p>
        </p:txBody>
      </p:sp>
    </p:spTree>
    <p:extLst>
      <p:ext uri="{BB962C8B-B14F-4D97-AF65-F5344CB8AC3E}">
        <p14:creationId xmlns:p14="http://schemas.microsoft.com/office/powerpoint/2010/main" val="57333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A72599-86A7-47AB-ABA9-F7C01F4B427B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D205-E229-44B0-9781-75926BC7D3DF}" type="slidenum">
              <a:rPr lang="en-US"/>
              <a:pPr/>
              <a:t>8</a:t>
            </a:fld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6AAB6B-DE62-4DAC-A0BF-04F7987A991C}" type="datetime1">
              <a:rPr lang="en-US"/>
              <a:pPr/>
              <a:t>4/14/2022</a:t>
            </a:fld>
            <a:endParaRPr lang="en-US"/>
          </a:p>
        </p:txBody>
      </p:sp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822F-09F5-4B3C-826C-166A400CD13C}" type="slidenum">
              <a:rPr lang="en-US"/>
              <a:pPr/>
              <a:t>9</a:t>
            </a:fld>
            <a:endParaRPr lang="en-US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1600200" y="990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1335</TotalTime>
  <Words>1515</Words>
  <Application>Microsoft Office PowerPoint</Application>
  <PresentationFormat>On-screen Show (4:3)</PresentationFormat>
  <Paragraphs>353</Paragraphs>
  <Slides>78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4" baseType="lpstr">
      <vt:lpstr>Arial</vt:lpstr>
      <vt:lpstr>Arial Narrow</vt:lpstr>
      <vt:lpstr>Calibri</vt:lpstr>
      <vt:lpstr>Franklin Gothic Book</vt:lpstr>
      <vt:lpstr>Lato</vt:lpstr>
      <vt:lpstr>Lucida Sans Unicode</vt:lpstr>
      <vt:lpstr>Perpetua</vt:lpstr>
      <vt:lpstr>Roboto</vt:lpstr>
      <vt:lpstr>Tahoma</vt:lpstr>
      <vt:lpstr>Times New Roman</vt:lpstr>
      <vt:lpstr>Verdana</vt:lpstr>
      <vt:lpstr>Wingdings</vt:lpstr>
      <vt:lpstr>Wingdings 2</vt:lpstr>
      <vt:lpstr>Wingdings 3</vt:lpstr>
      <vt:lpstr>Custom Design</vt:lpstr>
      <vt:lpstr>Concourse</vt:lpstr>
      <vt:lpstr>An Introduction to WEKA and Weka Explorer</vt:lpstr>
      <vt:lpstr>What is WEKA?</vt:lpstr>
      <vt:lpstr>Main GUI</vt:lpstr>
      <vt:lpstr>Weka has a Package Manager, which can be used to install additional modules very easily</vt:lpstr>
      <vt:lpstr>Explorer: pre-processing the data</vt:lpstr>
      <vt:lpstr>WEKA only deals with “flat” files</vt:lpstr>
      <vt:lpstr>WEKA only deals with “flat”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Explorer: clustering data</vt:lpstr>
      <vt:lpstr>PowerPoint Presentation</vt:lpstr>
      <vt:lpstr>Explorer: finding associations</vt:lpstr>
      <vt:lpstr>Basic Concepts: Frequent Patterns</vt:lpstr>
      <vt:lpstr>Basic Concepts: Association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Explorer: attribute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Explorer: data visualization</vt:lpstr>
      <vt:lpstr>PowerPoint Presentation</vt:lpstr>
      <vt:lpstr>PowerPoint Presentation</vt:lpstr>
      <vt:lpstr>PowerPoint Presentation</vt:lpstr>
      <vt:lpstr>PowerPoint Presentation</vt:lpstr>
      <vt:lpstr>WEKA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WEKA</dc:title>
  <dc:creator>Razvan</dc:creator>
  <cp:lastModifiedBy>Razvan Andonie</cp:lastModifiedBy>
  <cp:revision>72</cp:revision>
  <dcterms:created xsi:type="dcterms:W3CDTF">2006-08-16T00:00:00Z</dcterms:created>
  <dcterms:modified xsi:type="dcterms:W3CDTF">2022-04-15T00:16:20Z</dcterms:modified>
</cp:coreProperties>
</file>