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56" r:id="rId2"/>
    <p:sldId id="289" r:id="rId3"/>
    <p:sldId id="290" r:id="rId4"/>
    <p:sldId id="291" r:id="rId5"/>
    <p:sldId id="259" r:id="rId6"/>
    <p:sldId id="260" r:id="rId7"/>
    <p:sldId id="287" r:id="rId8"/>
    <p:sldId id="288" r:id="rId9"/>
    <p:sldId id="261" r:id="rId10"/>
    <p:sldId id="292" r:id="rId11"/>
    <p:sldId id="262" r:id="rId12"/>
    <p:sldId id="294" r:id="rId13"/>
    <p:sldId id="295" r:id="rId14"/>
    <p:sldId id="301" r:id="rId15"/>
    <p:sldId id="298" r:id="rId16"/>
    <p:sldId id="299" r:id="rId17"/>
    <p:sldId id="302" r:id="rId18"/>
    <p:sldId id="293" r:id="rId19"/>
    <p:sldId id="264" r:id="rId20"/>
    <p:sldId id="303" r:id="rId21"/>
    <p:sldId id="304" r:id="rId22"/>
    <p:sldId id="305" r:id="rId23"/>
    <p:sldId id="306" r:id="rId24"/>
    <p:sldId id="265" r:id="rId25"/>
    <p:sldId id="281" r:id="rId26"/>
    <p:sldId id="282" r:id="rId27"/>
    <p:sldId id="283" r:id="rId28"/>
    <p:sldId id="284" r:id="rId29"/>
    <p:sldId id="285" r:id="rId30"/>
    <p:sldId id="310" r:id="rId31"/>
    <p:sldId id="308" r:id="rId32"/>
    <p:sldId id="309" r:id="rId33"/>
    <p:sldId id="30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6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60" cy="456839"/>
          </a:xfrm>
          <a:prstGeom prst="rect">
            <a:avLst/>
          </a:prstGeom>
          <a:noFill/>
          <a:ln>
            <a:noFill/>
          </a:ln>
        </p:spPr>
        <p:txBody>
          <a:bodyPr vert="horz" wrap="none" lIns="90000" tIns="45000" rIns="90000" bIns="45000"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endParaRPr lang="en-US" sz="1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Date Placeholder 2"/>
          <p:cNvSpPr txBox="1">
            <a:spLocks noGrp="1"/>
          </p:cNvSpPr>
          <p:nvPr>
            <p:ph type="dt" sz="quarter" idx="1"/>
          </p:nvPr>
        </p:nvSpPr>
        <p:spPr>
          <a:xfrm>
            <a:off x="3881880" y="0"/>
            <a:ext cx="2975760" cy="456839"/>
          </a:xfrm>
          <a:prstGeom prst="rect">
            <a:avLst/>
          </a:prstGeom>
          <a:noFill/>
          <a:ln>
            <a:noFill/>
          </a:ln>
        </p:spPr>
        <p:txBody>
          <a:bodyPr vert="horz" wrap="none" lIns="90000" tIns="45000" rIns="90000" bIns="45000"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r"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endParaRPr lang="en-US" sz="1400" b="0" i="0" u="none" strike="noStrike" baseline="0">
              <a:ln>
                <a:noFill/>
              </a:ln>
              <a:solidFill>
                <a:srgbClr val="000000"/>
              </a:solidFill>
              <a:latin typeface="Times New Roman" pitchFamily="18"/>
              <a:ea typeface="Arial Unicode MS" pitchFamily="2"/>
              <a:cs typeface="Arial Unicode MS" pitchFamily="2"/>
            </a:endParaRPr>
          </a:p>
        </p:txBody>
      </p:sp>
      <p:sp>
        <p:nvSpPr>
          <p:cNvPr id="4" name="Footer Placeholder 3"/>
          <p:cNvSpPr txBox="1">
            <a:spLocks noGrp="1"/>
          </p:cNvSpPr>
          <p:nvPr>
            <p:ph type="ftr" sz="quarter" idx="2"/>
          </p:nvPr>
        </p:nvSpPr>
        <p:spPr>
          <a:xfrm>
            <a:off x="0" y="8686800"/>
            <a:ext cx="2975760" cy="456839"/>
          </a:xfrm>
          <a:prstGeom prst="rect">
            <a:avLst/>
          </a:prstGeom>
          <a:noFill/>
          <a:ln>
            <a:noFill/>
          </a:ln>
        </p:spPr>
        <p:txBody>
          <a:bodyPr vert="horz" wrap="none" lIns="90000" tIns="45000" rIns="90000" bIns="45000" anchor="b"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endParaRPr lang="en-US" sz="1400" b="0" i="0" u="none" strike="noStrike" baseline="0">
              <a:ln>
                <a:noFill/>
              </a:ln>
              <a:solidFill>
                <a:srgbClr val="000000"/>
              </a:solidFill>
              <a:latin typeface="Times New Roman" pitchFamily="18"/>
              <a:ea typeface="Arial Unicode MS" pitchFamily="2"/>
              <a:cs typeface="Arial Unicode MS" pitchFamily="2"/>
            </a:endParaRPr>
          </a:p>
        </p:txBody>
      </p:sp>
      <p:sp>
        <p:nvSpPr>
          <p:cNvPr id="5" name="Slide Number Placeholder 4"/>
          <p:cNvSpPr txBox="1">
            <a:spLocks noGrp="1"/>
          </p:cNvSpPr>
          <p:nvPr>
            <p:ph type="sldNum" sz="quarter" idx="3"/>
          </p:nvPr>
        </p:nvSpPr>
        <p:spPr>
          <a:xfrm>
            <a:off x="3881880" y="8686800"/>
            <a:ext cx="2975760" cy="456839"/>
          </a:xfrm>
          <a:prstGeom prst="rect">
            <a:avLst/>
          </a:prstGeom>
          <a:noFill/>
          <a:ln>
            <a:noFill/>
          </a:ln>
        </p:spPr>
        <p:txBody>
          <a:bodyPr vert="horz" wrap="none" lIns="90000" tIns="45000" rIns="90000" bIns="45000" anchor="b"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r"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fld id="{A511A346-E8E8-409D-946C-F25681C5A1B2}" type="slidenum">
              <a:rPr/>
              <a:pPr marL="0" marR="0" lvl="0" indent="0" algn="r"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t>‹#›</a:t>
            </a:fld>
            <a:endParaRPr lang="en-US" sz="1400" b="0" i="0" u="none" strike="noStrike" baseline="0">
              <a:ln>
                <a:noFill/>
              </a:ln>
              <a:solidFill>
                <a:srgbClr val="000000"/>
              </a:solidFill>
              <a:latin typeface="Times New Roman" pitchFamily="18"/>
              <a:ea typeface="Arial Unicode MS" pitchFamily="2"/>
              <a:cs typeface="Arial Unicode MS" pitchFamily="2"/>
            </a:endParaRPr>
          </a:p>
        </p:txBody>
      </p:sp>
    </p:spTree>
    <p:extLst>
      <p:ext uri="{BB962C8B-B14F-4D97-AF65-F5344CB8AC3E}">
        <p14:creationId xmlns:p14="http://schemas.microsoft.com/office/powerpoint/2010/main" val="410749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858000" cy="9144000"/>
          </a:xfrm>
          <a:prstGeom prst="rect">
            <a:avLst/>
          </a:prstGeom>
          <a:solidFill>
            <a:srgbClr val="FFFFFF"/>
          </a:solidFill>
          <a:ln>
            <a:noFill/>
            <a:prstDash val="solid"/>
          </a:ln>
        </p:spPr>
        <p:txBody>
          <a:bodyPr vert="horz" wrap="none" lIns="90000" tIns="45000" rIns="90000" bIns="45000" anchor="ctr" anchorCtr="1"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Freeform 2"/>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4" name="Header Placeholder 3"/>
          <p:cNvSpPr txBox="1">
            <a:spLocks noGrp="1"/>
          </p:cNvSpPr>
          <p:nvPr>
            <p:ph type="hdr" sz="quarter"/>
          </p:nvPr>
        </p:nvSpPr>
        <p:spPr>
          <a:xfrm>
            <a:off x="-360" y="0"/>
            <a:ext cx="2970360" cy="456119"/>
          </a:xfrm>
          <a:prstGeom prst="rect">
            <a:avLst/>
          </a:prstGeom>
          <a:noFill/>
          <a:ln>
            <a:noFill/>
          </a:ln>
        </p:spPr>
        <p:txBody>
          <a:bodyPr vert="horz" wrap="square" lIns="90000" tIns="46800" rIns="90000" bIns="46800" anchor="t" anchorCtr="0" compatLnSpc="1"/>
          <a:lstStyle>
            <a:lvl1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en-US" sz="1200" b="0" i="0" u="none" strike="noStrike" baseline="0">
                <a:ln>
                  <a:noFill/>
                </a:ln>
                <a:solidFill>
                  <a:srgbClr val="000000"/>
                </a:solidFill>
                <a:latin typeface="Times New Roman" pitchFamily="18"/>
                <a:ea typeface="Arial Unicode MS" pitchFamily="2"/>
                <a:cs typeface="Arial Unicode MS" pitchFamily="2"/>
              </a:defRPr>
            </a:lvl1pPr>
          </a:lstStyle>
          <a:p>
            <a:pPr lvl="0"/>
            <a:endParaRPr lang="en-US"/>
          </a:p>
        </p:txBody>
      </p:sp>
      <p:sp>
        <p:nvSpPr>
          <p:cNvPr id="5" name="Date Placeholder 4"/>
          <p:cNvSpPr txBox="1">
            <a:spLocks noGrp="1"/>
          </p:cNvSpPr>
          <p:nvPr>
            <p:ph type="dt" idx="1"/>
          </p:nvPr>
        </p:nvSpPr>
        <p:spPr>
          <a:xfrm>
            <a:off x="3885839" y="0"/>
            <a:ext cx="2970360" cy="456119"/>
          </a:xfrm>
          <a:prstGeom prst="rect">
            <a:avLst/>
          </a:prstGeom>
          <a:noFill/>
          <a:ln>
            <a:noFill/>
          </a:ln>
        </p:spPr>
        <p:txBody>
          <a:bodyPr vert="horz" wrap="square" lIns="90000" tIns="46800" rIns="90000" bIns="46800" anchor="t" anchorCtr="0" compatLnSpc="1"/>
          <a:lstStyle>
            <a:lvl1pPr marL="0" marR="0" lvl="0" indent="0" algn="r"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en-US" sz="1200" b="0" i="0" u="none" strike="noStrike" baseline="0">
                <a:ln>
                  <a:noFill/>
                </a:ln>
                <a:solidFill>
                  <a:srgbClr val="000000"/>
                </a:solidFill>
                <a:latin typeface="Times New Roman" pitchFamily="18"/>
                <a:ea typeface="Arial Unicode MS" pitchFamily="2"/>
                <a:cs typeface="Arial Unicode MS" pitchFamily="2"/>
              </a:defRPr>
            </a:lvl1pPr>
          </a:lstStyle>
          <a:p>
            <a:pPr lvl="0"/>
            <a:endParaRPr lang="en-US"/>
          </a:p>
        </p:txBody>
      </p:sp>
      <p:sp>
        <p:nvSpPr>
          <p:cNvPr id="6" name="Slide Image Placeholder 5"/>
          <p:cNvSpPr>
            <a:spLocks noGrp="1" noRot="1" noChangeAspect="1"/>
          </p:cNvSpPr>
          <p:nvPr>
            <p:ph type="sldImg" idx="2"/>
          </p:nvPr>
        </p:nvSpPr>
        <p:spPr>
          <a:xfrm>
            <a:off x="1143000" y="685440"/>
            <a:ext cx="4570560" cy="3427920"/>
          </a:xfrm>
          <a:prstGeom prst="rect">
            <a:avLst/>
          </a:prstGeom>
          <a:noFill/>
          <a:ln>
            <a:noFill/>
            <a:prstDash val="solid"/>
          </a:ln>
        </p:spPr>
      </p:sp>
      <p:sp>
        <p:nvSpPr>
          <p:cNvPr id="7" name="Notes Placeholder 6"/>
          <p:cNvSpPr txBox="1">
            <a:spLocks noGrp="1"/>
          </p:cNvSpPr>
          <p:nvPr>
            <p:ph type="body" sz="quarter" idx="3"/>
          </p:nvPr>
        </p:nvSpPr>
        <p:spPr>
          <a:xfrm>
            <a:off x="914400" y="4343400"/>
            <a:ext cx="5027760" cy="4113720"/>
          </a:xfrm>
          <a:prstGeom prst="rect">
            <a:avLst/>
          </a:prstGeom>
          <a:noFill/>
          <a:ln>
            <a:noFill/>
          </a:ln>
        </p:spPr>
        <p:txBody>
          <a:bodyPr vert="horz" lIns="0" tIns="0" rIns="0" bIns="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
        <p:nvSpPr>
          <p:cNvPr id="8" name="Footer Placeholder 7"/>
          <p:cNvSpPr txBox="1">
            <a:spLocks noGrp="1"/>
          </p:cNvSpPr>
          <p:nvPr>
            <p:ph type="ftr" sz="quarter" idx="4"/>
          </p:nvPr>
        </p:nvSpPr>
        <p:spPr>
          <a:xfrm>
            <a:off x="-360" y="8686440"/>
            <a:ext cx="2970360" cy="456119"/>
          </a:xfrm>
          <a:prstGeom prst="rect">
            <a:avLst/>
          </a:prstGeom>
          <a:noFill/>
          <a:ln>
            <a:noFill/>
          </a:ln>
        </p:spPr>
        <p:txBody>
          <a:bodyPr vert="horz" wrap="square" lIns="90000" tIns="46800" rIns="90000" bIns="46800" anchor="b" anchorCtr="0" compatLnSpc="1"/>
          <a:lstStyle>
            <a:lvl1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en-US" sz="1200" b="0" i="0" u="none" strike="noStrike" baseline="0">
                <a:ln>
                  <a:noFill/>
                </a:ln>
                <a:solidFill>
                  <a:srgbClr val="000000"/>
                </a:solidFill>
                <a:latin typeface="Times New Roman" pitchFamily="18"/>
                <a:ea typeface="Arial Unicode MS" pitchFamily="2"/>
                <a:cs typeface="Arial Unicode MS" pitchFamily="2"/>
              </a:defRPr>
            </a:lvl1pPr>
          </a:lstStyle>
          <a:p>
            <a:pPr lvl="0"/>
            <a:endParaRPr lang="en-US"/>
          </a:p>
        </p:txBody>
      </p:sp>
      <p:sp>
        <p:nvSpPr>
          <p:cNvPr id="9" name="Slide Number Placeholder 8"/>
          <p:cNvSpPr txBox="1">
            <a:spLocks noGrp="1"/>
          </p:cNvSpPr>
          <p:nvPr>
            <p:ph type="sldNum" sz="quarter" idx="5"/>
          </p:nvPr>
        </p:nvSpPr>
        <p:spPr>
          <a:xfrm>
            <a:off x="3885839" y="8686440"/>
            <a:ext cx="2970360" cy="456119"/>
          </a:xfrm>
          <a:prstGeom prst="rect">
            <a:avLst/>
          </a:prstGeom>
          <a:noFill/>
          <a:ln>
            <a:noFill/>
          </a:ln>
        </p:spPr>
        <p:txBody>
          <a:bodyPr vert="horz" wrap="square" lIns="90000" tIns="46800" rIns="90000" bIns="46800" anchor="b" anchorCtr="0" compatLnSpc="1"/>
          <a:lstStyle>
            <a:lvl1pPr marL="0" marR="0" lvl="0" indent="0" algn="r"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en-US" sz="1200" b="0" i="0" u="none" strike="noStrike" baseline="0">
                <a:ln>
                  <a:noFill/>
                </a:ln>
                <a:solidFill>
                  <a:srgbClr val="000000"/>
                </a:solidFill>
                <a:latin typeface="Times New Roman" pitchFamily="18"/>
                <a:ea typeface="Arial Unicode MS" pitchFamily="2"/>
                <a:cs typeface="Arial Unicode MS" pitchFamily="2"/>
              </a:defRPr>
            </a:lvl1pPr>
          </a:lstStyle>
          <a:p>
            <a:pPr lvl="0"/>
            <a:fld id="{2990B125-EC05-44B2-923D-B1DADF211A84}" type="slidenum">
              <a:rPr/>
              <a:pPr lvl="0"/>
              <a:t>‹#›</a:t>
            </a:fld>
            <a:endParaRPr lang="en-US"/>
          </a:p>
        </p:txBody>
      </p:sp>
    </p:spTree>
    <p:extLst>
      <p:ext uri="{BB962C8B-B14F-4D97-AF65-F5344CB8AC3E}">
        <p14:creationId xmlns:p14="http://schemas.microsoft.com/office/powerpoint/2010/main" val="3386956690"/>
      </p:ext>
    </p:extLst>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en-US" sz="1200" b="0" i="0" u="none" strike="noStrike" baseline="0">
        <a:ln>
          <a:noFill/>
        </a:ln>
        <a:solidFill>
          <a:srgbClr val="000000"/>
        </a:solidFill>
        <a:latin typeface="Times New Roman"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1FBE7A46-3CED-4BC2-B204-AB9A715D18B3}" type="slidenum">
              <a:rPr/>
              <a:pPr lvl="0"/>
              <a:t>1</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400"/>
            <a:ext cx="5029200" cy="4209120"/>
          </a:xfrm>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25C11761-F881-4162-9CA6-70119E58227F}" type="slidenum">
              <a:rPr/>
              <a:pPr lvl="0"/>
              <a:t>13</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040"/>
            <a:ext cx="5029200" cy="4228200"/>
          </a:xfrm>
          <a:solidFill>
            <a:srgbClr val="FFFFFF"/>
          </a:solidFill>
          <a:ln w="9360">
            <a:solidFill>
              <a:srgbClr val="000000"/>
            </a:solidFill>
            <a:prstDash val="solid"/>
            <a:miter/>
          </a:ln>
        </p:spPr>
        <p:txBody>
          <a:bodyPr lIns="4680" tIns="4680" rIns="4680" bIns="4680"/>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25C11761-F881-4162-9CA6-70119E58227F}" type="slidenum">
              <a:rPr/>
              <a:pPr lvl="0"/>
              <a:t>18</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040"/>
            <a:ext cx="5029200" cy="4228200"/>
          </a:xfrm>
          <a:solidFill>
            <a:srgbClr val="FFFFFF"/>
          </a:solidFill>
          <a:ln w="9360">
            <a:solidFill>
              <a:srgbClr val="000000"/>
            </a:solidFill>
            <a:prstDash val="solid"/>
            <a:miter/>
          </a:ln>
        </p:spPr>
        <p:txBody>
          <a:bodyPr lIns="4680" tIns="4680" rIns="4680" bIns="4680"/>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602BC423-FCC4-48DB-8DF1-F42B052E8068}" type="slidenum">
              <a:rPr/>
              <a:pPr lvl="0"/>
              <a:t>19</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040"/>
            <a:ext cx="5029200" cy="4228200"/>
          </a:xfrm>
          <a:solidFill>
            <a:srgbClr val="FFFFFF"/>
          </a:solidFill>
          <a:ln w="9360">
            <a:solidFill>
              <a:srgbClr val="000000"/>
            </a:solidFill>
            <a:prstDash val="solid"/>
            <a:miter/>
          </a:ln>
        </p:spPr>
        <p:txBody>
          <a:bodyPr lIns="4680" tIns="4680" rIns="4680" bIns="4680"/>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AD1AA1E2-08C4-41BF-A8B9-EC0617AFCD94}" type="slidenum">
              <a:rPr/>
              <a:pPr lvl="0"/>
              <a:t>24</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040"/>
            <a:ext cx="5029200" cy="4228200"/>
          </a:xfrm>
          <a:solidFill>
            <a:srgbClr val="FFFFFF"/>
          </a:solidFill>
          <a:ln w="9360">
            <a:solidFill>
              <a:srgbClr val="000000"/>
            </a:solidFill>
            <a:prstDash val="solid"/>
            <a:miter/>
          </a:ln>
        </p:spPr>
        <p:txBody>
          <a:bodyPr lIns="4680" tIns="4680" rIns="4680" bIns="4680"/>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D6E6ACB9-8808-4881-B700-954DBDAC067E}" type="slidenum">
              <a:rPr/>
              <a:pPr lvl="0"/>
              <a:t>25</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040"/>
            <a:ext cx="5029200" cy="4228200"/>
          </a:xfrm>
          <a:solidFill>
            <a:srgbClr val="FFFFFF"/>
          </a:solidFill>
          <a:ln w="9360">
            <a:solidFill>
              <a:srgbClr val="000000"/>
            </a:solidFill>
            <a:prstDash val="solid"/>
            <a:miter/>
          </a:ln>
        </p:spPr>
        <p:txBody>
          <a:bodyPr lIns="4680" tIns="4680" rIns="4680" bIns="4680"/>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F7AFEBF7-7843-4828-8B92-87EFD1EE3810}" type="slidenum">
              <a:rPr/>
              <a:pPr lvl="0"/>
              <a:t>26</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040"/>
            <a:ext cx="5029200" cy="4228200"/>
          </a:xfrm>
          <a:solidFill>
            <a:srgbClr val="FFFFFF"/>
          </a:solidFill>
          <a:ln w="9360">
            <a:solidFill>
              <a:srgbClr val="000000"/>
            </a:solidFill>
            <a:prstDash val="solid"/>
            <a:miter/>
          </a:ln>
        </p:spPr>
        <p:txBody>
          <a:bodyPr lIns="4680" tIns="4680" rIns="4680" bIns="4680"/>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F09E78C6-D5C9-49F9-ACF2-4C9654462635}" type="slidenum">
              <a:rPr/>
              <a:pPr lvl="0"/>
              <a:t>27</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040"/>
            <a:ext cx="5029200" cy="4228200"/>
          </a:xfrm>
          <a:solidFill>
            <a:srgbClr val="FFFFFF"/>
          </a:solidFill>
          <a:ln w="9360">
            <a:solidFill>
              <a:srgbClr val="000000"/>
            </a:solidFill>
            <a:prstDash val="solid"/>
            <a:miter/>
          </a:ln>
        </p:spPr>
        <p:txBody>
          <a:bodyPr lIns="4680" tIns="4680" rIns="4680" bIns="4680"/>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815FA6FB-89C9-48E1-ACC6-B9ECF98AEC97}" type="slidenum">
              <a:rPr/>
              <a:pPr lvl="0"/>
              <a:t>28</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040"/>
            <a:ext cx="5029200" cy="4228200"/>
          </a:xfrm>
          <a:solidFill>
            <a:srgbClr val="FFFFFF"/>
          </a:solidFill>
          <a:ln w="9360">
            <a:solidFill>
              <a:srgbClr val="000000"/>
            </a:solidFill>
            <a:prstDash val="solid"/>
            <a:miter/>
          </a:ln>
        </p:spPr>
        <p:txBody>
          <a:bodyPr lIns="4680" tIns="4680" rIns="4680" bIns="4680"/>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5BA30D54-8FD7-47B1-AD21-9E6DF4A0DB4A}" type="slidenum">
              <a:rPr/>
              <a:pPr lvl="0"/>
              <a:t>29</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040"/>
            <a:ext cx="5029200" cy="4228200"/>
          </a:xfrm>
          <a:solidFill>
            <a:srgbClr val="FFFFFF"/>
          </a:solidFill>
          <a:ln w="9360">
            <a:solidFill>
              <a:srgbClr val="000000"/>
            </a:solidFill>
            <a:prstDash val="solid"/>
            <a:miter/>
          </a:ln>
        </p:spPr>
        <p:txBody>
          <a:bodyPr lIns="4680" tIns="4680" rIns="4680" bIns="4680"/>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74418ECF-A55D-4E24-B106-F131956CB4AA}" type="slidenum">
              <a:rPr/>
              <a:pPr lvl="0"/>
              <a:t>3</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040"/>
            <a:ext cx="5029200" cy="4228200"/>
          </a:xfrm>
          <a:solidFill>
            <a:srgbClr val="FFFFFF"/>
          </a:solidFill>
          <a:ln w="9360">
            <a:solidFill>
              <a:srgbClr val="000000"/>
            </a:solidFill>
            <a:prstDash val="solid"/>
            <a:miter/>
          </a:ln>
        </p:spPr>
        <p:txBody>
          <a:bodyPr lIns="4680" tIns="4680" rIns="4680" bIns="4680"/>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74418ECF-A55D-4E24-B106-F131956CB4AA}" type="slidenum">
              <a:rPr/>
              <a:pPr lvl="0"/>
              <a:t>4</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040"/>
            <a:ext cx="5029200" cy="4228200"/>
          </a:xfrm>
          <a:solidFill>
            <a:srgbClr val="FFFFFF"/>
          </a:solidFill>
          <a:ln w="9360">
            <a:solidFill>
              <a:srgbClr val="000000"/>
            </a:solidFill>
            <a:prstDash val="solid"/>
            <a:miter/>
          </a:ln>
        </p:spPr>
        <p:txBody>
          <a:bodyPr lIns="4680" tIns="4680" rIns="4680" bIns="4680"/>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78A24C4A-E3D4-4E5D-88A5-9AC3A95C4A04}" type="slidenum">
              <a:rPr/>
              <a:pPr lvl="0"/>
              <a:t>5</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040"/>
            <a:ext cx="5029200" cy="4228200"/>
          </a:xfrm>
          <a:solidFill>
            <a:srgbClr val="FFFFFF"/>
          </a:solidFill>
          <a:ln w="9360">
            <a:solidFill>
              <a:srgbClr val="000000"/>
            </a:solidFill>
            <a:prstDash val="solid"/>
            <a:miter/>
          </a:ln>
        </p:spPr>
        <p:txBody>
          <a:bodyPr lIns="4680" tIns="4680" rIns="4680" bIns="4680"/>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D3A03E56-1F45-48D9-A20A-3E1A4FF86765}" type="slidenum">
              <a:rPr/>
              <a:pPr lvl="0"/>
              <a:t>6</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040"/>
            <a:ext cx="5029200" cy="4228200"/>
          </a:xfrm>
          <a:solidFill>
            <a:srgbClr val="FFFFFF"/>
          </a:solidFill>
          <a:ln w="9360">
            <a:solidFill>
              <a:srgbClr val="000000"/>
            </a:solidFill>
            <a:prstDash val="solid"/>
            <a:miter/>
          </a:ln>
        </p:spPr>
        <p:txBody>
          <a:bodyPr lIns="4680" tIns="4680" rIns="4680" bIns="4680"/>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74418ECF-A55D-4E24-B106-F131956CB4AA}" type="slidenum">
              <a:rPr/>
              <a:pPr lvl="0"/>
              <a:t>9</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040"/>
            <a:ext cx="5029200" cy="4228200"/>
          </a:xfrm>
          <a:solidFill>
            <a:srgbClr val="FFFFFF"/>
          </a:solidFill>
          <a:ln w="9360">
            <a:solidFill>
              <a:srgbClr val="000000"/>
            </a:solidFill>
            <a:prstDash val="solid"/>
            <a:miter/>
          </a:ln>
        </p:spPr>
        <p:txBody>
          <a:bodyPr lIns="4680" tIns="4680" rIns="4680" bIns="4680"/>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74418ECF-A55D-4E24-B106-F131956CB4AA}" type="slidenum">
              <a:rPr/>
              <a:pPr lvl="0"/>
              <a:t>10</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040"/>
            <a:ext cx="5029200" cy="4228200"/>
          </a:xfrm>
          <a:solidFill>
            <a:srgbClr val="FFFFFF"/>
          </a:solidFill>
          <a:ln w="9360">
            <a:solidFill>
              <a:srgbClr val="000000"/>
            </a:solidFill>
            <a:prstDash val="solid"/>
            <a:miter/>
          </a:ln>
        </p:spPr>
        <p:txBody>
          <a:bodyPr lIns="4680" tIns="4680" rIns="4680" bIns="4680"/>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25C11761-F881-4162-9CA6-70119E58227F}" type="slidenum">
              <a:rPr/>
              <a:pPr lvl="0"/>
              <a:t>11</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040"/>
            <a:ext cx="5029200" cy="4228200"/>
          </a:xfrm>
          <a:solidFill>
            <a:srgbClr val="FFFFFF"/>
          </a:solidFill>
          <a:ln w="9360">
            <a:solidFill>
              <a:srgbClr val="000000"/>
            </a:solidFill>
            <a:prstDash val="solid"/>
            <a:miter/>
          </a:ln>
        </p:spPr>
        <p:txBody>
          <a:bodyPr lIns="4680" tIns="4680" rIns="4680" bIns="4680"/>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txBox="1">
            <a:spLocks noGrp="1"/>
          </p:cNvSpPr>
          <p:nvPr>
            <p:ph type="sldNum" sz="quarter" idx="5"/>
          </p:nvPr>
        </p:nvSpPr>
        <p:spPr>
          <a:ln/>
        </p:spPr>
        <p:txBody>
          <a:bodyPr vert="horz" wrap="square" lIns="90000" tIns="46800" rIns="90000" bIns="46800" anchor="b" anchorCtr="0" compatLnSpc="1"/>
          <a:lstStyle/>
          <a:p>
            <a:pPr lvl="0"/>
            <a:fld id="{25C11761-F881-4162-9CA6-70119E58227F}" type="slidenum">
              <a:rPr/>
              <a:pPr lvl="0"/>
              <a:t>12</a:t>
            </a:fld>
            <a:endParaRPr lang="en-US"/>
          </a:p>
        </p:txBody>
      </p:sp>
      <p:sp>
        <p:nvSpPr>
          <p:cNvPr id="2" name="Freeform 1"/>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Notes Placeholder 2"/>
          <p:cNvSpPr txBox="1">
            <a:spLocks noGrp="1"/>
          </p:cNvSpPr>
          <p:nvPr>
            <p:ph type="body" sz="quarter" idx="1"/>
          </p:nvPr>
        </p:nvSpPr>
        <p:spPr>
          <a:xfrm>
            <a:off x="914400" y="4343040"/>
            <a:ext cx="5029200" cy="4228200"/>
          </a:xfrm>
          <a:solidFill>
            <a:srgbClr val="FFFFFF"/>
          </a:solidFill>
          <a:ln w="9360">
            <a:solidFill>
              <a:srgbClr val="000000"/>
            </a:solidFill>
            <a:prstDash val="solid"/>
            <a:miter/>
          </a:ln>
        </p:spPr>
        <p:txBody>
          <a:bodyPr lIns="4680" tIns="4680" rIns="4680" bIns="4680"/>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lvl="0"/>
            <a:r>
              <a:rPr lang="en-NZ"/>
              <a:t>161.326</a:t>
            </a: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lvl="0"/>
            <a:r>
              <a:rPr lang="en-NZ"/>
              <a:t>Stephen Marsland</a:t>
            </a: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lvl="0"/>
            <a:r>
              <a:rPr lang="en-NZ"/>
              <a:t>161.326</a:t>
            </a:r>
          </a:p>
        </p:txBody>
      </p:sp>
      <p:sp>
        <p:nvSpPr>
          <p:cNvPr id="5" name="Footer Placeholder 4"/>
          <p:cNvSpPr>
            <a:spLocks noGrp="1"/>
          </p:cNvSpPr>
          <p:nvPr>
            <p:ph type="ftr" sz="quarter" idx="11"/>
          </p:nvPr>
        </p:nvSpPr>
        <p:spPr/>
        <p:txBody>
          <a:bodyPr/>
          <a:lstStyle/>
          <a:p>
            <a:pPr lvl="0"/>
            <a:r>
              <a:rPr lang="en-NZ"/>
              <a:t>Stephen Marsland</a:t>
            </a: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lvl="0"/>
            <a:r>
              <a:rPr lang="en-NZ"/>
              <a:t>161.326</a:t>
            </a:r>
          </a:p>
        </p:txBody>
      </p:sp>
      <p:sp>
        <p:nvSpPr>
          <p:cNvPr id="5" name="Footer Placeholder 4"/>
          <p:cNvSpPr>
            <a:spLocks noGrp="1"/>
          </p:cNvSpPr>
          <p:nvPr>
            <p:ph type="ftr" sz="quarter" idx="11"/>
          </p:nvPr>
        </p:nvSpPr>
        <p:spPr/>
        <p:txBody>
          <a:bodyPr/>
          <a:lstStyle/>
          <a:p>
            <a:pPr lvl="0"/>
            <a:r>
              <a:rPr lang="en-NZ"/>
              <a:t>Stephen Marsland</a:t>
            </a: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lvl="0"/>
            <a:r>
              <a:rPr lang="en-NZ"/>
              <a:t>161.326</a:t>
            </a:r>
          </a:p>
        </p:txBody>
      </p:sp>
      <p:sp>
        <p:nvSpPr>
          <p:cNvPr id="5" name="Footer Placeholder 4"/>
          <p:cNvSpPr>
            <a:spLocks noGrp="1"/>
          </p:cNvSpPr>
          <p:nvPr>
            <p:ph type="ftr" sz="quarter" idx="11"/>
          </p:nvPr>
        </p:nvSpPr>
        <p:spPr/>
        <p:txBody>
          <a:bodyPr/>
          <a:lstStyle/>
          <a:p>
            <a:pPr lvl="0"/>
            <a:r>
              <a:rPr lang="en-NZ"/>
              <a:t>Stephen Marsland</a:t>
            </a: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lvl="0"/>
            <a:r>
              <a:rPr lang="en-NZ"/>
              <a:t>161.326</a:t>
            </a:r>
          </a:p>
        </p:txBody>
      </p:sp>
      <p:sp>
        <p:nvSpPr>
          <p:cNvPr id="5" name="Footer Placeholder 4"/>
          <p:cNvSpPr>
            <a:spLocks noGrp="1"/>
          </p:cNvSpPr>
          <p:nvPr>
            <p:ph type="ftr" sz="quarter" idx="11"/>
          </p:nvPr>
        </p:nvSpPr>
        <p:spPr/>
        <p:txBody>
          <a:bodyPr/>
          <a:lstStyle/>
          <a:p>
            <a:pPr lvl="0"/>
            <a:r>
              <a:rPr lang="en-NZ"/>
              <a:t>Stephen Marsland</a:t>
            </a: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lvl="0"/>
            <a:r>
              <a:rPr lang="en-NZ"/>
              <a:t>161.326</a:t>
            </a:r>
          </a:p>
        </p:txBody>
      </p:sp>
      <p:sp>
        <p:nvSpPr>
          <p:cNvPr id="6" name="Footer Placeholder 5"/>
          <p:cNvSpPr>
            <a:spLocks noGrp="1"/>
          </p:cNvSpPr>
          <p:nvPr>
            <p:ph type="ftr" sz="quarter" idx="11"/>
          </p:nvPr>
        </p:nvSpPr>
        <p:spPr/>
        <p:txBody>
          <a:bodyPr/>
          <a:lstStyle/>
          <a:p>
            <a:pPr lvl="0"/>
            <a:r>
              <a:rPr lang="en-NZ"/>
              <a:t>Stephen Marsland</a:t>
            </a:r>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lvl="0"/>
            <a:r>
              <a:rPr lang="en-NZ"/>
              <a:t>161.326</a:t>
            </a:r>
          </a:p>
        </p:txBody>
      </p:sp>
      <p:sp>
        <p:nvSpPr>
          <p:cNvPr id="8" name="Footer Placeholder 7"/>
          <p:cNvSpPr>
            <a:spLocks noGrp="1"/>
          </p:cNvSpPr>
          <p:nvPr>
            <p:ph type="ftr" sz="quarter" idx="11"/>
          </p:nvPr>
        </p:nvSpPr>
        <p:spPr/>
        <p:txBody>
          <a:bodyPr/>
          <a:lstStyle/>
          <a:p>
            <a:pPr lvl="0"/>
            <a:r>
              <a:rPr lang="en-NZ"/>
              <a:t>Stephen Marsland</a:t>
            </a:r>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lvl="0"/>
            <a:r>
              <a:rPr lang="en-NZ"/>
              <a:t>161.326</a:t>
            </a:r>
          </a:p>
        </p:txBody>
      </p:sp>
      <p:sp>
        <p:nvSpPr>
          <p:cNvPr id="4" name="Footer Placeholder 3"/>
          <p:cNvSpPr>
            <a:spLocks noGrp="1"/>
          </p:cNvSpPr>
          <p:nvPr>
            <p:ph type="ftr" sz="quarter" idx="11"/>
          </p:nvPr>
        </p:nvSpPr>
        <p:spPr/>
        <p:txBody>
          <a:bodyPr/>
          <a:lstStyle/>
          <a:p>
            <a:pPr lvl="0"/>
            <a:r>
              <a:rPr lang="en-NZ"/>
              <a:t>Stephen Marsland</a:t>
            </a:r>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r>
              <a:rPr lang="en-NZ"/>
              <a:t>161.326</a:t>
            </a:r>
          </a:p>
        </p:txBody>
      </p:sp>
      <p:sp>
        <p:nvSpPr>
          <p:cNvPr id="3" name="Footer Placeholder 2"/>
          <p:cNvSpPr>
            <a:spLocks noGrp="1"/>
          </p:cNvSpPr>
          <p:nvPr>
            <p:ph type="ftr" sz="quarter" idx="11"/>
          </p:nvPr>
        </p:nvSpPr>
        <p:spPr/>
        <p:txBody>
          <a:bodyPr/>
          <a:lstStyle/>
          <a:p>
            <a:pPr lvl="0"/>
            <a:r>
              <a:rPr lang="en-NZ"/>
              <a:t>Stephen Marsland</a:t>
            </a:r>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lvl="0"/>
            <a:r>
              <a:rPr lang="en-NZ"/>
              <a:t>161.326</a:t>
            </a:r>
          </a:p>
        </p:txBody>
      </p:sp>
      <p:sp>
        <p:nvSpPr>
          <p:cNvPr id="6" name="Footer Placeholder 5"/>
          <p:cNvSpPr>
            <a:spLocks noGrp="1"/>
          </p:cNvSpPr>
          <p:nvPr>
            <p:ph type="ftr" sz="quarter" idx="11"/>
          </p:nvPr>
        </p:nvSpPr>
        <p:spPr/>
        <p:txBody>
          <a:bodyPr/>
          <a:lstStyle/>
          <a:p>
            <a:pPr lvl="0"/>
            <a:r>
              <a:rPr lang="en-NZ"/>
              <a:t>Stephen Marsland</a:t>
            </a:r>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lvl="0"/>
            <a:r>
              <a:rPr lang="en-NZ"/>
              <a:t>161.326</a:t>
            </a: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lvl="0"/>
            <a:r>
              <a:rPr lang="en-NZ"/>
              <a:t>Stephen Marsland</a:t>
            </a: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lvl="0"/>
            <a:r>
              <a:rPr lang="en-NZ"/>
              <a:t>161.326</a:t>
            </a: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lvl="0"/>
            <a:r>
              <a:rPr lang="en-NZ"/>
              <a:t>Stephen Marsland</a:t>
            </a: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eb.archive.org/web/20110503181603/http:/systemcomputing.org/turing%20award/Maurice_1967/TheFirstDraft.pdf"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590800"/>
            <a:ext cx="7772400" cy="723275"/>
          </a:xfrm>
        </p:spPr>
        <p:txBody>
          <a:bodyPr wrap="square">
            <a:spAutoFit/>
          </a:bodyPr>
          <a:lstStyle>
            <a:defPPr lvl="0">
              <a:buNone/>
            </a:defPPr>
            <a:lvl1pPr lvl="0">
              <a:buNone/>
            </a:lvl1pPr>
          </a:lstStyle>
          <a:p>
            <a:pPr lvl="0" algn="ctr"/>
            <a:r>
              <a:rPr lang="en-NZ" dirty="0"/>
              <a:t>Overview of Neural Networks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2400" y="304800"/>
            <a:ext cx="8915400" cy="723275"/>
          </a:xfrm>
        </p:spPr>
        <p:txBody>
          <a:bodyPr wrap="square">
            <a:spAutoFit/>
          </a:bodyPr>
          <a:lstStyle>
            <a:defPPr lvl="0">
              <a:buNone/>
            </a:defPPr>
            <a:lvl1pPr lvl="0">
              <a:buNone/>
            </a:lvl1pPr>
          </a:lstStyle>
          <a:p>
            <a:pPr lvl="0"/>
            <a:r>
              <a:rPr lang="en-NZ" dirty="0"/>
              <a:t>The Perceptron (Rosenblatt, 1957)</a:t>
            </a:r>
          </a:p>
        </p:txBody>
      </p:sp>
      <p:sp>
        <p:nvSpPr>
          <p:cNvPr id="3" name="Text Placeholder 2"/>
          <p:cNvSpPr txBox="1">
            <a:spLocks noGrp="1"/>
          </p:cNvSpPr>
          <p:nvPr>
            <p:ph type="body" idx="4294967295"/>
          </p:nvPr>
        </p:nvSpPr>
        <p:spPr>
          <a:xfrm>
            <a:off x="419100" y="2438400"/>
            <a:ext cx="8382000" cy="3289106"/>
          </a:xfrm>
        </p:spPr>
        <p:txBody>
          <a:bodyPr wrap="square">
            <a:spAutoFit/>
          </a:bodyPr>
          <a:lstStyle>
            <a:def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defPPr>
            <a:lvl1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lvl1pPr>
            <a:lvl2pPr marL="742680" marR="0" lvl="1" indent="-285480" algn="l" rtl="0" hangingPunct="1">
              <a:lnSpc>
                <a:spcPct val="100000"/>
              </a:lnSpc>
              <a:spcBef>
                <a:spcPts val="697"/>
              </a:spcBef>
              <a:spcAft>
                <a:spcPts val="0"/>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defRPr lang="en-US" sz="2800" b="0" i="0" u="none" strike="noStrike" baseline="0">
                <a:ln>
                  <a:noFill/>
                </a:ln>
                <a:solidFill>
                  <a:srgbClr val="160AEB"/>
                </a:solidFill>
                <a:latin typeface="Times New Roman" pitchFamily="18"/>
                <a:ea typeface="Arial Unicode MS" pitchFamily="2"/>
                <a:cs typeface="Arial Unicode MS" pitchFamily="2"/>
              </a:defRPr>
            </a:lvl2pPr>
            <a:lvl3pPr marL="1143000" marR="0" lvl="2" indent="-228600" algn="l" rtl="0" hangingPunct="1">
              <a:lnSpc>
                <a:spcPct val="100000"/>
              </a:lnSpc>
              <a:spcBef>
                <a:spcPts val="598"/>
              </a:spcBef>
              <a:spcAft>
                <a:spcPts val="0"/>
              </a:spcAft>
              <a:buClr>
                <a:srgbClr val="000000"/>
              </a:buClr>
              <a:buSzPct val="100000"/>
              <a:buFont typeface="Times New Roman" pitchFamily="18"/>
              <a:buChar char="•"/>
              <a:tabLst>
                <a:tab pos="1143000" algn="l"/>
                <a:tab pos="1347480" algn="l"/>
                <a:tab pos="1796760" algn="l"/>
                <a:tab pos="2246040" algn="l"/>
                <a:tab pos="2695319" algn="l"/>
                <a:tab pos="3144599" algn="l"/>
                <a:tab pos="3593880" algn="l"/>
                <a:tab pos="4043160" algn="l"/>
                <a:tab pos="4492440" algn="l"/>
                <a:tab pos="4941720" algn="l"/>
                <a:tab pos="5391000" algn="l"/>
                <a:tab pos="5840279" algn="l"/>
                <a:tab pos="6289560" algn="l"/>
                <a:tab pos="6738840" algn="l"/>
                <a:tab pos="7188119" algn="l"/>
                <a:tab pos="7637400" algn="l"/>
                <a:tab pos="8086679" algn="l"/>
                <a:tab pos="8535960" algn="l"/>
                <a:tab pos="8985240" algn="l"/>
                <a:tab pos="9434160" algn="l"/>
                <a:tab pos="9883440" algn="l"/>
              </a:tabLst>
              <a:defRPr lang="en-US" sz="2400" b="0" i="0" u="none" strike="noStrike" baseline="0">
                <a:ln>
                  <a:noFill/>
                </a:ln>
                <a:solidFill>
                  <a:srgbClr val="160AEB"/>
                </a:solidFill>
                <a:latin typeface="Times New Roman" pitchFamily="18"/>
                <a:ea typeface="Arial Unicode MS" pitchFamily="2"/>
                <a:cs typeface="Arial Unicode MS" pitchFamily="2"/>
              </a:defRPr>
            </a:lvl3pPr>
            <a:lvl4pPr marL="1600199" marR="0" lvl="3" indent="-228600" algn="l" rtl="0" hangingPunct="1">
              <a:lnSpc>
                <a:spcPct val="100000"/>
              </a:lnSpc>
              <a:spcBef>
                <a:spcPts val="499"/>
              </a:spcBef>
              <a:spcAft>
                <a:spcPts val="0"/>
              </a:spcAft>
              <a:buClr>
                <a:srgbClr val="000000"/>
              </a:buClr>
              <a:buSzPct val="100000"/>
              <a:buFont typeface="Times New Roman" pitchFamily="18"/>
              <a:buChar char="–"/>
              <a:tabLst>
                <a:tab pos="1600200" algn="l"/>
                <a:tab pos="179676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80" algn="l"/>
                <a:tab pos="8535959" algn="l"/>
                <a:tab pos="8985240" algn="l"/>
                <a:tab pos="9434160" algn="l"/>
                <a:tab pos="9883440" algn="l"/>
                <a:tab pos="10332720" algn="l"/>
              </a:tabLst>
              <a:defRPr lang="en-US" sz="2000" b="0" i="0" u="none" strike="noStrike" baseline="0">
                <a:ln>
                  <a:noFill/>
                </a:ln>
                <a:solidFill>
                  <a:srgbClr val="160AEB"/>
                </a:solidFill>
                <a:latin typeface="Times New Roman" pitchFamily="18"/>
                <a:ea typeface="Arial Unicode MS" pitchFamily="2"/>
                <a:cs typeface="Arial Unicode MS" pitchFamily="2"/>
              </a:defRPr>
            </a:lvl4pPr>
            <a:lvl5pPr marL="2057400" marR="0" lvl="4"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5pPr>
            <a:lvl6pPr marL="2057400" marR="0" lvl="5"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6pPr>
            <a:lvl7pPr marL="2057400" marR="0" lvl="6"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7pPr>
            <a:lvl8pPr marL="2057400" marR="0" lvl="7"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8pPr>
            <a:lvl9pPr marL="2057400" marR="0" lvl="8"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9pPr>
          </a:lstStyle>
          <a:p>
            <a:pPr marL="0" lvl="0" indent="0">
              <a:lnSpc>
                <a:spcPct val="90000"/>
              </a:lnSpc>
              <a:buClr>
                <a:srgbClr val="160AEB"/>
              </a:buClr>
              <a:buSzPct val="100000"/>
              <a:buFont typeface="Wingdings" pitchFamily="2"/>
              <a:buChar char=""/>
            </a:pPr>
            <a:r>
              <a:rPr lang="en-US" sz="2400" dirty="0">
                <a:solidFill>
                  <a:schemeClr val="tx1"/>
                </a:solidFill>
              </a:rPr>
              <a:t>Weights  and threshold are real numbers and are adjustable (not fixed).</a:t>
            </a:r>
          </a:p>
          <a:p>
            <a:pPr marL="0" lvl="0" indent="0">
              <a:lnSpc>
                <a:spcPct val="90000"/>
              </a:lnSpc>
              <a:buClr>
                <a:srgbClr val="160AEB"/>
              </a:buClr>
              <a:buSzPct val="100000"/>
              <a:buFont typeface="Wingdings" pitchFamily="2"/>
              <a:buChar char=""/>
            </a:pPr>
            <a:r>
              <a:rPr lang="en-US" sz="2400" dirty="0">
                <a:solidFill>
                  <a:schemeClr val="tx1"/>
                </a:solidFill>
              </a:rPr>
              <a:t> The perceptron is an algorithm for supervised learning of binary classifiers (functions that can decide whether an input, represented by a vector of numbers, belongs to some specific class or not).</a:t>
            </a:r>
          </a:p>
          <a:p>
            <a:pPr marL="0" lvl="0" indent="0">
              <a:lnSpc>
                <a:spcPct val="90000"/>
              </a:lnSpc>
              <a:buClr>
                <a:srgbClr val="160AEB"/>
              </a:buClr>
              <a:buSzPct val="100000"/>
              <a:buFont typeface="Wingdings" pitchFamily="2"/>
              <a:buChar char=""/>
            </a:pPr>
            <a:r>
              <a:rPr lang="en-US" sz="2400" dirty="0">
                <a:solidFill>
                  <a:schemeClr val="tx1"/>
                </a:solidFill>
              </a:rPr>
              <a:t> In 1958, The New York Times reported the perceptron to be "the embryo of an electronic computer that [the Navy] expects will be able to walk, talk, see, write, reproduce itself and be conscious of its existence.“ </a:t>
            </a:r>
            <a:r>
              <a:rPr lang="en-US" sz="2400" dirty="0">
                <a:solidFill>
                  <a:schemeClr val="tx1"/>
                </a:solidFill>
                <a:sym typeface="Wingdings" panose="05000000000000000000" pitchFamily="2" charset="2"/>
              </a:rPr>
              <a:t></a:t>
            </a:r>
            <a:endParaRPr lang="en-US" sz="2400" dirty="0">
              <a:solidFill>
                <a:schemeClr val="tx1"/>
              </a:solidFill>
            </a:endParaRPr>
          </a:p>
        </p:txBody>
      </p:sp>
    </p:spTree>
    <p:extLst>
      <p:ext uri="{BB962C8B-B14F-4D97-AF65-F5344CB8AC3E}">
        <p14:creationId xmlns:p14="http://schemas.microsoft.com/office/powerpoint/2010/main" val="394027615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2400" y="228600"/>
            <a:ext cx="7772400" cy="723275"/>
          </a:xfrm>
        </p:spPr>
        <p:txBody>
          <a:bodyPr wrap="square">
            <a:spAutoFit/>
          </a:bodyPr>
          <a:lstStyle>
            <a:defPPr lvl="0">
              <a:buNone/>
            </a:defPPr>
            <a:lvl1pPr lvl="0">
              <a:buNone/>
            </a:lvl1pPr>
          </a:lstStyle>
          <a:p>
            <a:pPr lvl="0"/>
            <a:r>
              <a:rPr lang="en-NZ" dirty="0"/>
              <a:t>The Perceptron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143000"/>
            <a:ext cx="423862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114800"/>
            <a:ext cx="167640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2702" y="5134529"/>
            <a:ext cx="1247775"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2400" y="228600"/>
            <a:ext cx="8382000" cy="723275"/>
          </a:xfrm>
        </p:spPr>
        <p:txBody>
          <a:bodyPr wrap="square">
            <a:spAutoFit/>
          </a:bodyPr>
          <a:lstStyle>
            <a:defPPr lvl="0">
              <a:buNone/>
            </a:defPPr>
            <a:lvl1pPr lvl="0">
              <a:buNone/>
            </a:lvl1pPr>
          </a:lstStyle>
          <a:p>
            <a:pPr lvl="0"/>
            <a:r>
              <a:rPr lang="en-NZ" dirty="0"/>
              <a:t>Bipolar Activation Function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143000"/>
            <a:ext cx="3609975"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9375" y="3200400"/>
            <a:ext cx="390525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414436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2400" y="228600"/>
            <a:ext cx="8382000" cy="723275"/>
          </a:xfrm>
        </p:spPr>
        <p:txBody>
          <a:bodyPr wrap="square">
            <a:spAutoFit/>
          </a:bodyPr>
          <a:lstStyle>
            <a:defPPr lvl="0">
              <a:buNone/>
            </a:defPPr>
            <a:lvl1pPr lvl="0">
              <a:buNone/>
            </a:lvl1pPr>
          </a:lstStyle>
          <a:p>
            <a:pPr lvl="0"/>
            <a:r>
              <a:rPr lang="en-NZ" dirty="0"/>
              <a:t>Unipolar Activation Function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600200"/>
            <a:ext cx="305752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7475" y="3576918"/>
            <a:ext cx="3829050"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676012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76200"/>
            <a:ext cx="8229600" cy="1143000"/>
          </a:xfrm>
        </p:spPr>
        <p:txBody>
          <a:bodyPr>
            <a:normAutofit fontScale="90000"/>
          </a:bodyPr>
          <a:lstStyle/>
          <a:p>
            <a:r>
              <a:rPr lang="en-US" dirty="0"/>
              <a:t>Continuous-time Neuron (</a:t>
            </a:r>
            <a:r>
              <a:rPr lang="en-US" b="0" dirty="0"/>
              <a:t>resistance + capacitor)</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667000"/>
            <a:ext cx="407670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32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8800" y="228600"/>
            <a:ext cx="5715000" cy="1143000"/>
          </a:xfrm>
        </p:spPr>
        <p:txBody>
          <a:bodyPr/>
          <a:lstStyle/>
          <a:p>
            <a:r>
              <a:rPr lang="en-US" dirty="0"/>
              <a:t>Feedforward Network</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894" y="2133600"/>
            <a:ext cx="3476625"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743200"/>
            <a:ext cx="220027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4448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09800" y="0"/>
            <a:ext cx="5181600" cy="1143000"/>
          </a:xfrm>
        </p:spPr>
        <p:txBody>
          <a:bodyPr/>
          <a:lstStyle/>
          <a:p>
            <a:r>
              <a:rPr lang="en-US" dirty="0"/>
              <a:t>Feedback Network</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1414463"/>
            <a:ext cx="3905250"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3699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82586"/>
            <a:ext cx="8229600" cy="1143000"/>
          </a:xfrm>
        </p:spPr>
        <p:txBody>
          <a:bodyPr>
            <a:normAutofit/>
          </a:bodyPr>
          <a:lstStyle/>
          <a:p>
            <a:r>
              <a:rPr lang="en-US" dirty="0"/>
              <a:t>A Continuous-time Network</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4543425" cy="3258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2294" y="1625358"/>
            <a:ext cx="3829050"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5257800"/>
            <a:ext cx="2476500"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3418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 y="152400"/>
            <a:ext cx="7772400" cy="1143000"/>
          </a:xfrm>
        </p:spPr>
        <p:txBody>
          <a:bodyPr wrap="square">
            <a:spAutoFit/>
          </a:bodyPr>
          <a:lstStyle>
            <a:defPPr lvl="0">
              <a:buNone/>
            </a:defPPr>
            <a:lvl1pPr lvl="0">
              <a:buNone/>
            </a:lvl1pPr>
          </a:lstStyle>
          <a:p>
            <a:pPr lvl="0"/>
            <a:r>
              <a:rPr lang="en-NZ" dirty="0"/>
              <a:t>Training Neurons</a:t>
            </a:r>
          </a:p>
        </p:txBody>
      </p:sp>
      <p:sp>
        <p:nvSpPr>
          <p:cNvPr id="3" name="Text Placeholder 2"/>
          <p:cNvSpPr txBox="1">
            <a:spLocks noGrp="1"/>
          </p:cNvSpPr>
          <p:nvPr>
            <p:ph type="body" idx="4294967295"/>
          </p:nvPr>
        </p:nvSpPr>
        <p:spPr>
          <a:xfrm>
            <a:off x="457200" y="2133600"/>
            <a:ext cx="7772400" cy="2877711"/>
          </a:xfrm>
        </p:spPr>
        <p:txBody>
          <a:bodyPr wrap="square">
            <a:spAutoFit/>
          </a:bodyPr>
          <a:lstStyle>
            <a:def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defPPr>
            <a:lvl1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lvl1pPr>
            <a:lvl2pPr marL="742680" marR="0" lvl="1" indent="-285480" algn="l" rtl="0" hangingPunct="1">
              <a:lnSpc>
                <a:spcPct val="100000"/>
              </a:lnSpc>
              <a:spcBef>
                <a:spcPts val="697"/>
              </a:spcBef>
              <a:spcAft>
                <a:spcPts val="0"/>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defRPr lang="en-US" sz="2800" b="0" i="0" u="none" strike="noStrike" baseline="0">
                <a:ln>
                  <a:noFill/>
                </a:ln>
                <a:solidFill>
                  <a:srgbClr val="160AEB"/>
                </a:solidFill>
                <a:latin typeface="Times New Roman" pitchFamily="18"/>
                <a:ea typeface="Arial Unicode MS" pitchFamily="2"/>
                <a:cs typeface="Arial Unicode MS" pitchFamily="2"/>
              </a:defRPr>
            </a:lvl2pPr>
            <a:lvl3pPr marL="1143000" marR="0" lvl="2" indent="-228600" algn="l" rtl="0" hangingPunct="1">
              <a:lnSpc>
                <a:spcPct val="100000"/>
              </a:lnSpc>
              <a:spcBef>
                <a:spcPts val="598"/>
              </a:spcBef>
              <a:spcAft>
                <a:spcPts val="0"/>
              </a:spcAft>
              <a:buClr>
                <a:srgbClr val="000000"/>
              </a:buClr>
              <a:buSzPct val="100000"/>
              <a:buFont typeface="Times New Roman" pitchFamily="18"/>
              <a:buChar char="•"/>
              <a:tabLst>
                <a:tab pos="1143000" algn="l"/>
                <a:tab pos="1347480" algn="l"/>
                <a:tab pos="1796760" algn="l"/>
                <a:tab pos="2246040" algn="l"/>
                <a:tab pos="2695319" algn="l"/>
                <a:tab pos="3144599" algn="l"/>
                <a:tab pos="3593880" algn="l"/>
                <a:tab pos="4043160" algn="l"/>
                <a:tab pos="4492440" algn="l"/>
                <a:tab pos="4941720" algn="l"/>
                <a:tab pos="5391000" algn="l"/>
                <a:tab pos="5840279" algn="l"/>
                <a:tab pos="6289560" algn="l"/>
                <a:tab pos="6738840" algn="l"/>
                <a:tab pos="7188119" algn="l"/>
                <a:tab pos="7637400" algn="l"/>
                <a:tab pos="8086679" algn="l"/>
                <a:tab pos="8535960" algn="l"/>
                <a:tab pos="8985240" algn="l"/>
                <a:tab pos="9434160" algn="l"/>
                <a:tab pos="9883440" algn="l"/>
              </a:tabLst>
              <a:defRPr lang="en-US" sz="2400" b="0" i="0" u="none" strike="noStrike" baseline="0">
                <a:ln>
                  <a:noFill/>
                </a:ln>
                <a:solidFill>
                  <a:srgbClr val="160AEB"/>
                </a:solidFill>
                <a:latin typeface="Times New Roman" pitchFamily="18"/>
                <a:ea typeface="Arial Unicode MS" pitchFamily="2"/>
                <a:cs typeface="Arial Unicode MS" pitchFamily="2"/>
              </a:defRPr>
            </a:lvl3pPr>
            <a:lvl4pPr marL="1600199" marR="0" lvl="3" indent="-228600" algn="l" rtl="0" hangingPunct="1">
              <a:lnSpc>
                <a:spcPct val="100000"/>
              </a:lnSpc>
              <a:spcBef>
                <a:spcPts val="499"/>
              </a:spcBef>
              <a:spcAft>
                <a:spcPts val="0"/>
              </a:spcAft>
              <a:buClr>
                <a:srgbClr val="000000"/>
              </a:buClr>
              <a:buSzPct val="100000"/>
              <a:buFont typeface="Times New Roman" pitchFamily="18"/>
              <a:buChar char="–"/>
              <a:tabLst>
                <a:tab pos="1600200" algn="l"/>
                <a:tab pos="179676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80" algn="l"/>
                <a:tab pos="8535959" algn="l"/>
                <a:tab pos="8985240" algn="l"/>
                <a:tab pos="9434160" algn="l"/>
                <a:tab pos="9883440" algn="l"/>
                <a:tab pos="10332720" algn="l"/>
              </a:tabLst>
              <a:defRPr lang="en-US" sz="2000" b="0" i="0" u="none" strike="noStrike" baseline="0">
                <a:ln>
                  <a:noFill/>
                </a:ln>
                <a:solidFill>
                  <a:srgbClr val="160AEB"/>
                </a:solidFill>
                <a:latin typeface="Times New Roman" pitchFamily="18"/>
                <a:ea typeface="Arial Unicode MS" pitchFamily="2"/>
                <a:cs typeface="Arial Unicode MS" pitchFamily="2"/>
              </a:defRPr>
            </a:lvl4pPr>
            <a:lvl5pPr marL="2057400" marR="0" lvl="4"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5pPr>
            <a:lvl6pPr marL="2057400" marR="0" lvl="5"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6pPr>
            <a:lvl7pPr marL="2057400" marR="0" lvl="6"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7pPr>
            <a:lvl8pPr marL="2057400" marR="0" lvl="7"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8pPr>
            <a:lvl9pPr marL="2057400" marR="0" lvl="8"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9pPr>
          </a:lstStyle>
          <a:p>
            <a:pPr marL="0" lvl="0" indent="0">
              <a:buClr>
                <a:srgbClr val="160AEB"/>
              </a:buClr>
              <a:buSzPct val="100000"/>
              <a:buFont typeface="Wingdings" pitchFamily="2"/>
              <a:buChar char=""/>
            </a:pPr>
            <a:r>
              <a:rPr lang="en-NZ" sz="2800" dirty="0">
                <a:solidFill>
                  <a:schemeClr val="tx1"/>
                </a:solidFill>
              </a:rPr>
              <a:t>Adapting the weights is learning</a:t>
            </a:r>
          </a:p>
          <a:p>
            <a:pPr marL="0" lvl="1" indent="0">
              <a:buClr>
                <a:srgbClr val="160AEB"/>
              </a:buClr>
              <a:buFont typeface="Wingdings" pitchFamily="2"/>
              <a:buChar char=""/>
            </a:pPr>
            <a:r>
              <a:rPr lang="en-NZ" sz="2400" dirty="0">
                <a:solidFill>
                  <a:schemeClr val="tx1"/>
                </a:solidFill>
              </a:rPr>
              <a:t>How does the network know it is right?</a:t>
            </a:r>
          </a:p>
          <a:p>
            <a:pPr marL="0" lvl="1" indent="0">
              <a:buClr>
                <a:srgbClr val="160AEB"/>
              </a:buClr>
              <a:buFont typeface="Wingdings" pitchFamily="2"/>
              <a:buChar char=""/>
            </a:pPr>
            <a:r>
              <a:rPr lang="en-NZ" sz="2400" dirty="0">
                <a:solidFill>
                  <a:schemeClr val="tx1"/>
                </a:solidFill>
              </a:rPr>
              <a:t>How do we adapt the weights to make the network right more often?</a:t>
            </a:r>
          </a:p>
          <a:p>
            <a:pPr marL="0" lvl="0" indent="0">
              <a:buClr>
                <a:srgbClr val="160AEB"/>
              </a:buClr>
              <a:buSzPct val="100000"/>
              <a:buFont typeface="Wingdings" pitchFamily="2"/>
              <a:buChar char=""/>
            </a:pPr>
            <a:r>
              <a:rPr lang="en-NZ" sz="2800" dirty="0">
                <a:solidFill>
                  <a:schemeClr val="tx1"/>
                </a:solidFill>
              </a:rPr>
              <a:t>Training set with target outputs</a:t>
            </a:r>
          </a:p>
          <a:p>
            <a:pPr marL="0" lvl="0" indent="0">
              <a:buClr>
                <a:srgbClr val="160AEB"/>
              </a:buClr>
              <a:buSzPct val="100000"/>
              <a:buFont typeface="Wingdings" pitchFamily="2"/>
              <a:buChar char=""/>
            </a:pPr>
            <a:r>
              <a:rPr lang="en-NZ" sz="2800" dirty="0">
                <a:solidFill>
                  <a:schemeClr val="tx1"/>
                </a:solidFill>
              </a:rPr>
              <a:t>Learning rule</a:t>
            </a:r>
          </a:p>
        </p:txBody>
      </p:sp>
    </p:spTree>
    <p:extLst>
      <p:ext uri="{BB962C8B-B14F-4D97-AF65-F5344CB8AC3E}">
        <p14:creationId xmlns:p14="http://schemas.microsoft.com/office/powerpoint/2010/main" val="299355035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alphaModFix/>
            <a:lum/>
          </a:blip>
          <a:srcRect/>
          <a:stretch>
            <a:fillRect/>
          </a:stretch>
        </p:blipFill>
        <p:spPr>
          <a:xfrm>
            <a:off x="2209680" y="5105520"/>
            <a:ext cx="4686480" cy="495360"/>
          </a:xfrm>
          <a:prstGeom prst="rect">
            <a:avLst/>
          </a:prstGeom>
          <a:noFill/>
          <a:ln>
            <a:noFill/>
          </a:ln>
        </p:spPr>
      </p:pic>
      <p:sp>
        <p:nvSpPr>
          <p:cNvPr id="3" name="Title 2"/>
          <p:cNvSpPr txBox="1">
            <a:spLocks noGrp="1"/>
          </p:cNvSpPr>
          <p:nvPr>
            <p:ph type="title" idx="4294967295"/>
          </p:nvPr>
        </p:nvSpPr>
        <p:spPr>
          <a:xfrm>
            <a:off x="95220" y="381000"/>
            <a:ext cx="8915400" cy="723275"/>
          </a:xfrm>
        </p:spPr>
        <p:txBody>
          <a:bodyPr wrap="square">
            <a:spAutoFit/>
          </a:bodyPr>
          <a:lstStyle>
            <a:defPPr lvl="0">
              <a:buNone/>
            </a:defPPr>
            <a:lvl1pPr lvl="0">
              <a:buNone/>
            </a:lvl1pPr>
          </a:lstStyle>
          <a:p>
            <a:pPr lvl="0"/>
            <a:r>
              <a:rPr lang="en-NZ" dirty="0"/>
              <a:t>Updating the Weights = Learning</a:t>
            </a:r>
          </a:p>
        </p:txBody>
      </p:sp>
      <p:sp>
        <p:nvSpPr>
          <p:cNvPr id="4" name="Text Placeholder 3"/>
          <p:cNvSpPr txBox="1">
            <a:spLocks noGrp="1"/>
          </p:cNvSpPr>
          <p:nvPr>
            <p:ph type="body" idx="4294967295"/>
          </p:nvPr>
        </p:nvSpPr>
        <p:spPr>
          <a:xfrm>
            <a:off x="1143000" y="2667000"/>
            <a:ext cx="8001000" cy="2123658"/>
          </a:xfrm>
        </p:spPr>
        <p:txBody>
          <a:bodyPr wrap="square">
            <a:spAutoFit/>
          </a:bodyPr>
          <a:lstStyle>
            <a:def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defPPr>
            <a:lvl1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lvl1pPr>
            <a:lvl2pPr marL="742680" marR="0" lvl="1" indent="-285480" algn="l" rtl="0" hangingPunct="1">
              <a:lnSpc>
                <a:spcPct val="100000"/>
              </a:lnSpc>
              <a:spcBef>
                <a:spcPts val="697"/>
              </a:spcBef>
              <a:spcAft>
                <a:spcPts val="0"/>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defRPr lang="en-US" sz="2800" b="0" i="0" u="none" strike="noStrike" baseline="0">
                <a:ln>
                  <a:noFill/>
                </a:ln>
                <a:solidFill>
                  <a:srgbClr val="160AEB"/>
                </a:solidFill>
                <a:latin typeface="Times New Roman" pitchFamily="18"/>
                <a:ea typeface="Arial Unicode MS" pitchFamily="2"/>
                <a:cs typeface="Arial Unicode MS" pitchFamily="2"/>
              </a:defRPr>
            </a:lvl2pPr>
            <a:lvl3pPr marL="1143000" marR="0" lvl="2" indent="-228600" algn="l" rtl="0" hangingPunct="1">
              <a:lnSpc>
                <a:spcPct val="100000"/>
              </a:lnSpc>
              <a:spcBef>
                <a:spcPts val="598"/>
              </a:spcBef>
              <a:spcAft>
                <a:spcPts val="0"/>
              </a:spcAft>
              <a:buClr>
                <a:srgbClr val="000000"/>
              </a:buClr>
              <a:buSzPct val="100000"/>
              <a:buFont typeface="Times New Roman" pitchFamily="18"/>
              <a:buChar char="•"/>
              <a:tabLst>
                <a:tab pos="1143000" algn="l"/>
                <a:tab pos="1347480" algn="l"/>
                <a:tab pos="1796760" algn="l"/>
                <a:tab pos="2246040" algn="l"/>
                <a:tab pos="2695319" algn="l"/>
                <a:tab pos="3144599" algn="l"/>
                <a:tab pos="3593880" algn="l"/>
                <a:tab pos="4043160" algn="l"/>
                <a:tab pos="4492440" algn="l"/>
                <a:tab pos="4941720" algn="l"/>
                <a:tab pos="5391000" algn="l"/>
                <a:tab pos="5840279" algn="l"/>
                <a:tab pos="6289560" algn="l"/>
                <a:tab pos="6738840" algn="l"/>
                <a:tab pos="7188119" algn="l"/>
                <a:tab pos="7637400" algn="l"/>
                <a:tab pos="8086679" algn="l"/>
                <a:tab pos="8535960" algn="l"/>
                <a:tab pos="8985240" algn="l"/>
                <a:tab pos="9434160" algn="l"/>
                <a:tab pos="9883440" algn="l"/>
              </a:tabLst>
              <a:defRPr lang="en-US" sz="2400" b="0" i="0" u="none" strike="noStrike" baseline="0">
                <a:ln>
                  <a:noFill/>
                </a:ln>
                <a:solidFill>
                  <a:srgbClr val="160AEB"/>
                </a:solidFill>
                <a:latin typeface="Times New Roman" pitchFamily="18"/>
                <a:ea typeface="Arial Unicode MS" pitchFamily="2"/>
                <a:cs typeface="Arial Unicode MS" pitchFamily="2"/>
              </a:defRPr>
            </a:lvl3pPr>
            <a:lvl4pPr marL="1600199" marR="0" lvl="3" indent="-228600" algn="l" rtl="0" hangingPunct="1">
              <a:lnSpc>
                <a:spcPct val="100000"/>
              </a:lnSpc>
              <a:spcBef>
                <a:spcPts val="499"/>
              </a:spcBef>
              <a:spcAft>
                <a:spcPts val="0"/>
              </a:spcAft>
              <a:buClr>
                <a:srgbClr val="000000"/>
              </a:buClr>
              <a:buSzPct val="100000"/>
              <a:buFont typeface="Times New Roman" pitchFamily="18"/>
              <a:buChar char="–"/>
              <a:tabLst>
                <a:tab pos="1600200" algn="l"/>
                <a:tab pos="179676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80" algn="l"/>
                <a:tab pos="8535959" algn="l"/>
                <a:tab pos="8985240" algn="l"/>
                <a:tab pos="9434160" algn="l"/>
                <a:tab pos="9883440" algn="l"/>
                <a:tab pos="10332720" algn="l"/>
              </a:tabLst>
              <a:defRPr lang="en-US" sz="2000" b="0" i="0" u="none" strike="noStrike" baseline="0">
                <a:ln>
                  <a:noFill/>
                </a:ln>
                <a:solidFill>
                  <a:srgbClr val="160AEB"/>
                </a:solidFill>
                <a:latin typeface="Times New Roman" pitchFamily="18"/>
                <a:ea typeface="Arial Unicode MS" pitchFamily="2"/>
                <a:cs typeface="Arial Unicode MS" pitchFamily="2"/>
              </a:defRPr>
            </a:lvl4pPr>
            <a:lvl5pPr marL="2057400" marR="0" lvl="4"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5pPr>
            <a:lvl6pPr marL="2057400" marR="0" lvl="5"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6pPr>
            <a:lvl7pPr marL="2057400" marR="0" lvl="6"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7pPr>
            <a:lvl8pPr marL="2057400" marR="0" lvl="7"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8pPr>
            <a:lvl9pPr marL="2057400" marR="0" lvl="8"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9pPr>
          </a:lstStyle>
          <a:p>
            <a:pPr marL="0" lvl="0" indent="0">
              <a:buClr>
                <a:srgbClr val="160AEB"/>
              </a:buClr>
              <a:buSzPct val="100000"/>
              <a:buFont typeface="Wingdings" pitchFamily="2"/>
              <a:buChar char=""/>
            </a:pPr>
            <a:r>
              <a:rPr lang="en-US" sz="2800" dirty="0">
                <a:solidFill>
                  <a:schemeClr val="tx1"/>
                </a:solidFill>
              </a:rPr>
              <a:t>We want to change the values of the weights</a:t>
            </a:r>
          </a:p>
          <a:p>
            <a:pPr marL="0" lvl="0" indent="0">
              <a:buClr>
                <a:srgbClr val="160AEB"/>
              </a:buClr>
              <a:buSzPct val="100000"/>
              <a:buFont typeface="Wingdings" pitchFamily="2"/>
              <a:buChar char=""/>
            </a:pPr>
            <a:r>
              <a:rPr lang="en-US" sz="2800" dirty="0">
                <a:solidFill>
                  <a:schemeClr val="tx1"/>
                </a:solidFill>
              </a:rPr>
              <a:t>Aim: minimize the </a:t>
            </a:r>
            <a:r>
              <a:rPr lang="en-US" sz="2800" i="1" dirty="0">
                <a:solidFill>
                  <a:schemeClr val="tx1"/>
                </a:solidFill>
              </a:rPr>
              <a:t>error</a:t>
            </a:r>
            <a:r>
              <a:rPr lang="en-US" sz="2800" dirty="0">
                <a:solidFill>
                  <a:schemeClr val="tx1"/>
                </a:solidFill>
              </a:rPr>
              <a:t> at the output</a:t>
            </a:r>
          </a:p>
          <a:p>
            <a:pPr marL="0" lvl="0" indent="0">
              <a:buClr>
                <a:srgbClr val="160AEB"/>
              </a:buClr>
              <a:buSzPct val="100000"/>
              <a:buFont typeface="Wingdings" pitchFamily="2"/>
              <a:buChar char=""/>
            </a:pPr>
            <a:r>
              <a:rPr lang="en-US" sz="2800" dirty="0">
                <a:solidFill>
                  <a:schemeClr val="tx1"/>
                </a:solidFill>
              </a:rPr>
              <a:t>If </a:t>
            </a:r>
            <a:r>
              <a:rPr lang="en-US" sz="2800" i="1" dirty="0">
                <a:solidFill>
                  <a:schemeClr val="tx1"/>
                </a:solidFill>
              </a:rPr>
              <a:t>E = t-y</a:t>
            </a:r>
            <a:r>
              <a:rPr lang="en-US" sz="2800" dirty="0">
                <a:solidFill>
                  <a:schemeClr val="tx1"/>
                </a:solidFill>
              </a:rPr>
              <a:t>, want </a:t>
            </a:r>
            <a:r>
              <a:rPr lang="en-US" sz="2800" i="1" dirty="0">
                <a:solidFill>
                  <a:schemeClr val="tx1"/>
                </a:solidFill>
              </a:rPr>
              <a:t>E</a:t>
            </a:r>
            <a:r>
              <a:rPr lang="en-US" sz="2800" dirty="0">
                <a:solidFill>
                  <a:schemeClr val="tx1"/>
                </a:solidFill>
              </a:rPr>
              <a:t> to be 0</a:t>
            </a:r>
          </a:p>
          <a:p>
            <a:pPr marL="0" lvl="0" indent="0">
              <a:buClr>
                <a:srgbClr val="160AEB"/>
              </a:buClr>
              <a:buSzPct val="100000"/>
              <a:buFont typeface="Wingdings" pitchFamily="2"/>
              <a:buChar char=""/>
            </a:pPr>
            <a:r>
              <a:rPr lang="en-US" sz="2800" dirty="0">
                <a:solidFill>
                  <a:schemeClr val="tx1"/>
                </a:solidFill>
              </a:rPr>
              <a:t>Use:</a:t>
            </a:r>
          </a:p>
        </p:txBody>
      </p:sp>
      <p:sp>
        <p:nvSpPr>
          <p:cNvPr id="5" name="Straight Connector 4"/>
          <p:cNvSpPr/>
          <p:nvPr/>
        </p:nvSpPr>
        <p:spPr>
          <a:xfrm flipV="1">
            <a:off x="4038479" y="4646160"/>
            <a:ext cx="381241" cy="536760"/>
          </a:xfrm>
          <a:prstGeom prst="line">
            <a:avLst/>
          </a:prstGeom>
          <a:noFill/>
          <a:ln w="25560">
            <a:solidFill>
              <a:srgbClr val="FF0514"/>
            </a:solidFill>
            <a:prstDash val="solid"/>
            <a:miter/>
            <a:headEnd type="arrow"/>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6" name="Straight Connector 5"/>
          <p:cNvSpPr/>
          <p:nvPr/>
        </p:nvSpPr>
        <p:spPr>
          <a:xfrm>
            <a:off x="5105520" y="5638680"/>
            <a:ext cx="304559" cy="685799"/>
          </a:xfrm>
          <a:prstGeom prst="line">
            <a:avLst/>
          </a:prstGeom>
          <a:noFill/>
          <a:ln w="25560">
            <a:solidFill>
              <a:srgbClr val="FF0514"/>
            </a:solidFill>
            <a:prstDash val="solid"/>
            <a:miter/>
            <a:headEnd type="arrow"/>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7" name="Straight Connector 6"/>
          <p:cNvSpPr/>
          <p:nvPr/>
        </p:nvSpPr>
        <p:spPr>
          <a:xfrm flipV="1">
            <a:off x="6553080" y="4798800"/>
            <a:ext cx="762120" cy="384120"/>
          </a:xfrm>
          <a:prstGeom prst="line">
            <a:avLst/>
          </a:prstGeom>
          <a:noFill/>
          <a:ln w="25560">
            <a:solidFill>
              <a:srgbClr val="FF0514"/>
            </a:solidFill>
            <a:prstDash val="solid"/>
            <a:miter/>
            <a:headEnd type="arrow"/>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8" name="Freeform 7"/>
          <p:cNvSpPr/>
          <p:nvPr/>
        </p:nvSpPr>
        <p:spPr>
          <a:xfrm>
            <a:off x="4421880" y="4419720"/>
            <a:ext cx="20840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NZ" sz="2800" b="0" i="0" u="none" strike="noStrike" baseline="0">
                <a:ln>
                  <a:noFill/>
                </a:ln>
                <a:solidFill>
                  <a:srgbClr val="FF0514"/>
                </a:solidFill>
                <a:latin typeface="Times New Roman" pitchFamily="18"/>
                <a:ea typeface="Arial Unicode MS" pitchFamily="2"/>
                <a:cs typeface="Arial Unicode MS" pitchFamily="2"/>
              </a:rPr>
              <a:t>Learning rate</a:t>
            </a:r>
          </a:p>
        </p:txBody>
      </p:sp>
      <p:sp>
        <p:nvSpPr>
          <p:cNvPr id="9" name="Freeform 8"/>
          <p:cNvSpPr/>
          <p:nvPr/>
        </p:nvSpPr>
        <p:spPr>
          <a:xfrm>
            <a:off x="5487120" y="6019919"/>
            <a:ext cx="9320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NZ" sz="2800" b="0" i="0" u="none" strike="noStrike" baseline="0">
                <a:ln>
                  <a:noFill/>
                </a:ln>
                <a:solidFill>
                  <a:srgbClr val="FF0514"/>
                </a:solidFill>
                <a:latin typeface="Times New Roman" pitchFamily="18"/>
                <a:ea typeface="Arial Unicode MS" pitchFamily="2"/>
                <a:cs typeface="Arial Unicode MS" pitchFamily="2"/>
              </a:rPr>
              <a:t>Error</a:t>
            </a:r>
          </a:p>
        </p:txBody>
      </p:sp>
      <p:sp>
        <p:nvSpPr>
          <p:cNvPr id="10" name="Freeform 9"/>
          <p:cNvSpPr/>
          <p:nvPr/>
        </p:nvSpPr>
        <p:spPr>
          <a:xfrm>
            <a:off x="7011360" y="4343400"/>
            <a:ext cx="93348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NZ" sz="2800" b="0" i="0" u="none" strike="noStrike" baseline="0">
                <a:ln>
                  <a:noFill/>
                </a:ln>
                <a:solidFill>
                  <a:srgbClr val="FF0514"/>
                </a:solidFill>
                <a:latin typeface="Times New Roman" pitchFamily="18"/>
                <a:ea typeface="Arial Unicode MS" pitchFamily="2"/>
                <a:cs typeface="Arial Unicode MS" pitchFamily="2"/>
              </a:rPr>
              <a:t>Input</a:t>
            </a:r>
          </a:p>
        </p:txBody>
      </p:sp>
      <p:pic>
        <p:nvPicPr>
          <p:cNvPr id="11" name="Picture 10"/>
          <p:cNvPicPr>
            <a:picLocks noChangeAspect="1"/>
          </p:cNvPicPr>
          <p:nvPr/>
        </p:nvPicPr>
        <p:blipFill>
          <a:blip r:embed="rId4" cstate="print">
            <a:alphaModFix/>
            <a:lum/>
          </a:blip>
          <a:srcRect/>
          <a:stretch>
            <a:fillRect/>
          </a:stretch>
        </p:blipFill>
        <p:spPr>
          <a:xfrm>
            <a:off x="2666880" y="1981080"/>
            <a:ext cx="3619800" cy="470160"/>
          </a:xfrm>
          <a:prstGeom prst="rect">
            <a:avLst/>
          </a:prstGeom>
          <a:noFill/>
          <a:ln>
            <a:noFill/>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6712" y="252226"/>
            <a:ext cx="8077200" cy="515937"/>
          </a:xfrm>
        </p:spPr>
        <p:txBody>
          <a:bodyPr>
            <a:normAutofit fontScale="90000"/>
          </a:bodyPr>
          <a:lstStyle/>
          <a:p>
            <a:r>
              <a:rPr lang="en-US" dirty="0"/>
              <a:t>Biological Neuron (1)</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790575"/>
            <a:ext cx="4391025" cy="606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6615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152400"/>
            <a:ext cx="8458200" cy="1143000"/>
          </a:xfrm>
        </p:spPr>
        <p:txBody>
          <a:bodyPr>
            <a:normAutofit fontScale="90000"/>
          </a:bodyPr>
          <a:lstStyle/>
          <a:p>
            <a:r>
              <a:rPr lang="en-US" dirty="0"/>
              <a:t>The Perceptron Learning Algorithm</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371600"/>
            <a:ext cx="6362700" cy="467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7624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143000"/>
          </a:xfrm>
        </p:spPr>
        <p:txBody>
          <a:bodyPr/>
          <a:lstStyle/>
          <a:p>
            <a:r>
              <a:rPr lang="en-US" dirty="0"/>
              <a:t>Example (1)</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438150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281112"/>
            <a:ext cx="14859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341" y="3352800"/>
            <a:ext cx="40671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 y="2492258"/>
            <a:ext cx="8762999" cy="1477328"/>
          </a:xfrm>
          <a:prstGeom prst="rect">
            <a:avLst/>
          </a:prstGeom>
        </p:spPr>
        <p:txBody>
          <a:bodyPr wrap="square">
            <a:spAutoFit/>
          </a:bodyPr>
          <a:lstStyle/>
          <a:p>
            <a:r>
              <a:rPr lang="en-US" dirty="0"/>
              <a:t>The teacher's desired responses for </a:t>
            </a:r>
            <a:r>
              <a:rPr lang="en-US" b="1" dirty="0"/>
              <a:t>x</a:t>
            </a:r>
            <a:r>
              <a:rPr lang="en-US" baseline="-25000" dirty="0"/>
              <a:t>1</a:t>
            </a:r>
            <a:r>
              <a:rPr lang="en-US" dirty="0"/>
              <a:t>, </a:t>
            </a:r>
            <a:r>
              <a:rPr lang="en-US" b="1" dirty="0"/>
              <a:t>x</a:t>
            </a:r>
            <a:r>
              <a:rPr lang="en-US" baseline="-25000" dirty="0"/>
              <a:t>2</a:t>
            </a:r>
            <a:r>
              <a:rPr lang="en-US" dirty="0"/>
              <a:t>, </a:t>
            </a:r>
            <a:r>
              <a:rPr lang="en-US" b="1" dirty="0"/>
              <a:t>x</a:t>
            </a:r>
            <a:r>
              <a:rPr lang="en-US" baseline="-25000" dirty="0"/>
              <a:t>3</a:t>
            </a:r>
            <a:r>
              <a:rPr lang="en-US" dirty="0"/>
              <a:t> are: </a:t>
            </a:r>
            <a:r>
              <a:rPr lang="en-US" i="1" dirty="0"/>
              <a:t>t</a:t>
            </a:r>
            <a:r>
              <a:rPr lang="en-US" baseline="-25000" dirty="0"/>
              <a:t>1</a:t>
            </a:r>
            <a:r>
              <a:rPr lang="en-US" dirty="0"/>
              <a:t> = -1, </a:t>
            </a:r>
            <a:r>
              <a:rPr lang="en-US" i="1" dirty="0"/>
              <a:t>t</a:t>
            </a:r>
            <a:r>
              <a:rPr lang="en-US" baseline="-25000" dirty="0"/>
              <a:t>2</a:t>
            </a:r>
            <a:r>
              <a:rPr lang="en-US" dirty="0"/>
              <a:t> = -1, </a:t>
            </a:r>
            <a:r>
              <a:rPr lang="en-US" i="1" dirty="0"/>
              <a:t>t</a:t>
            </a:r>
            <a:r>
              <a:rPr lang="en-US" baseline="-25000" dirty="0"/>
              <a:t>3</a:t>
            </a:r>
            <a:r>
              <a:rPr lang="en-US" dirty="0"/>
              <a:t> = 1. The learning rate is 0.1.</a:t>
            </a:r>
          </a:p>
          <a:p>
            <a:endParaRPr lang="en-US" dirty="0"/>
          </a:p>
          <a:p>
            <a:endParaRPr lang="en-US" dirty="0"/>
          </a:p>
          <a:p>
            <a:r>
              <a:rPr lang="en-US" b="1" dirty="0"/>
              <a:t>Step 1.</a:t>
            </a:r>
          </a:p>
        </p:txBody>
      </p:sp>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249" y="4572000"/>
            <a:ext cx="22288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5181600"/>
            <a:ext cx="357187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9" name="TextBox 8"/>
              <p:cNvSpPr txBox="1"/>
              <p:nvPr/>
            </p:nvSpPr>
            <p:spPr>
              <a:xfrm>
                <a:off x="2286000" y="4111109"/>
                <a:ext cx="15696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𝑠𝑔𝑛</m:t>
                      </m:r>
                      <m:d>
                        <m:dPr>
                          <m:ctrlPr>
                            <a:rPr lang="en-US" b="0" i="1" smtClean="0">
                              <a:latin typeface="Cambria Math" panose="02040503050406030204" pitchFamily="18" charset="0"/>
                            </a:rPr>
                          </m:ctrlPr>
                        </m:dPr>
                        <m:e>
                          <m:r>
                            <a:rPr lang="en-US" b="0" i="1" smtClean="0">
                              <a:latin typeface="Cambria Math"/>
                            </a:rPr>
                            <m:t>2.5</m:t>
                          </m:r>
                        </m:e>
                      </m:d>
                      <m:r>
                        <a:rPr lang="en-US" b="0" i="1" smtClean="0">
                          <a:latin typeface="Cambria Math"/>
                        </a:rPr>
                        <m:t>=1</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286000" y="4111109"/>
                <a:ext cx="1569660" cy="369332"/>
              </a:xfrm>
              <a:prstGeom prst="rect">
                <a:avLst/>
              </a:prstGeom>
              <a:blipFill rotWithShape="1">
                <a:blip r:embed="rId7"/>
                <a:stretch>
                  <a:fillRect b="-1639"/>
                </a:stretch>
              </a:blipFill>
            </p:spPr>
            <p:txBody>
              <a:bodyPr/>
              <a:lstStyle/>
              <a:p>
                <a:r>
                  <a:rPr lang="en-US">
                    <a:noFill/>
                  </a:rPr>
                  <a:t> </a:t>
                </a:r>
              </a:p>
            </p:txBody>
          </p:sp>
        </mc:Fallback>
      </mc:AlternateContent>
    </p:spTree>
    <p:extLst>
      <p:ext uri="{BB962C8B-B14F-4D97-AF65-F5344CB8AC3E}">
        <p14:creationId xmlns:p14="http://schemas.microsoft.com/office/powerpoint/2010/main" val="722316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143000"/>
          </a:xfrm>
        </p:spPr>
        <p:txBody>
          <a:bodyPr/>
          <a:lstStyle/>
          <a:p>
            <a:r>
              <a:rPr lang="en-US" dirty="0"/>
              <a:t>Example (2)</a:t>
            </a:r>
          </a:p>
        </p:txBody>
      </p:sp>
      <p:sp>
        <p:nvSpPr>
          <p:cNvPr id="4" name="Rectangle 3"/>
          <p:cNvSpPr/>
          <p:nvPr/>
        </p:nvSpPr>
        <p:spPr>
          <a:xfrm>
            <a:off x="533401" y="2890228"/>
            <a:ext cx="7144871" cy="369332"/>
          </a:xfrm>
          <a:prstGeom prst="rect">
            <a:avLst/>
          </a:prstGeom>
        </p:spPr>
        <p:txBody>
          <a:bodyPr wrap="square">
            <a:spAutoFit/>
          </a:bodyPr>
          <a:lstStyle/>
          <a:p>
            <a:r>
              <a:rPr lang="en-US" b="1" dirty="0"/>
              <a:t>Step 3.</a:t>
            </a:r>
          </a:p>
        </p:txBody>
      </p:sp>
      <p:sp>
        <p:nvSpPr>
          <p:cNvPr id="2" name="Rectangle 1"/>
          <p:cNvSpPr/>
          <p:nvPr/>
        </p:nvSpPr>
        <p:spPr>
          <a:xfrm>
            <a:off x="2116645" y="2362200"/>
            <a:ext cx="6874953" cy="338554"/>
          </a:xfrm>
          <a:prstGeom prst="rect">
            <a:avLst/>
          </a:prstGeom>
        </p:spPr>
        <p:txBody>
          <a:bodyPr wrap="square">
            <a:spAutoFit/>
          </a:bodyPr>
          <a:lstStyle/>
          <a:p>
            <a:r>
              <a:rPr lang="en-US" sz="1600" dirty="0"/>
              <a:t>Correction is not performed in this step since </a:t>
            </a:r>
            <a:r>
              <a:rPr lang="en-US" sz="1600" i="1" dirty="0"/>
              <a:t>t</a:t>
            </a:r>
            <a:r>
              <a:rPr lang="en-US" sz="1600" baseline="-25000" dirty="0"/>
              <a:t>2</a:t>
            </a:r>
            <a:r>
              <a:rPr lang="en-US" sz="1600" dirty="0"/>
              <a:t> = - 1</a:t>
            </a:r>
          </a:p>
        </p:txBody>
      </p:sp>
      <p:sp>
        <p:nvSpPr>
          <p:cNvPr id="12" name="Rectangle 11"/>
          <p:cNvSpPr/>
          <p:nvPr/>
        </p:nvSpPr>
        <p:spPr>
          <a:xfrm>
            <a:off x="533401" y="1371600"/>
            <a:ext cx="8762999" cy="369332"/>
          </a:xfrm>
          <a:prstGeom prst="rect">
            <a:avLst/>
          </a:prstGeom>
        </p:spPr>
        <p:txBody>
          <a:bodyPr wrap="square">
            <a:spAutoFit/>
          </a:bodyPr>
          <a:lstStyle/>
          <a:p>
            <a:r>
              <a:rPr lang="en-US" b="1" dirty="0"/>
              <a:t>Step 2.</a:t>
            </a:r>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916127"/>
            <a:ext cx="4229100"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81000" y="5926540"/>
            <a:ext cx="8534400" cy="646331"/>
          </a:xfrm>
          <a:prstGeom prst="rect">
            <a:avLst/>
          </a:prstGeom>
        </p:spPr>
        <p:txBody>
          <a:bodyPr wrap="square">
            <a:spAutoFit/>
          </a:bodyPr>
          <a:lstStyle/>
          <a:p>
            <a:r>
              <a:rPr lang="en-US" dirty="0"/>
              <a:t>This terminates the sequence of learning steps unless the training set is recycled.</a:t>
            </a:r>
          </a:p>
        </p:txBody>
      </p:sp>
      <mc:AlternateContent xmlns:mc="http://schemas.openxmlformats.org/markup-compatibility/2006" xmlns:a14="http://schemas.microsoft.com/office/drawing/2010/main">
        <mc:Choice Requires="a14">
          <p:sp>
            <p:nvSpPr>
              <p:cNvPr id="8" name="TextBox 7"/>
              <p:cNvSpPr txBox="1"/>
              <p:nvPr/>
            </p:nvSpPr>
            <p:spPr>
              <a:xfrm>
                <a:off x="2057401" y="1447800"/>
                <a:ext cx="2476499" cy="369332"/>
              </a:xfrm>
              <a:prstGeom prst="rect">
                <a:avLst/>
              </a:prstGeom>
              <a:noFill/>
            </p:spPr>
            <p:txBody>
              <a:bodyPr wrap="square" rtlCol="0">
                <a:spAutoFit/>
              </a:bodyPr>
              <a:lstStyle/>
              <a:p>
                <a14:m>
                  <m:oMath xmlns:m="http://schemas.openxmlformats.org/officeDocument/2006/math">
                    <m:r>
                      <a:rPr lang="en-US" b="0" i="1" smtClean="0">
                        <a:latin typeface="Cambria Math"/>
                        <a:ea typeface="Cambria Math"/>
                      </a:rPr>
                      <m:t> </m:t>
                    </m:r>
                    <m:r>
                      <a:rPr lang="en-US" b="0" i="1" smtClean="0">
                        <a:latin typeface="Cambria Math"/>
                        <a:ea typeface="Cambria Math"/>
                      </a:rPr>
                      <m:t>𝑛𝑒𝑡</m:t>
                    </m:r>
                    <m:r>
                      <a:rPr lang="en-US" b="0" i="1" baseline="30000" smtClean="0">
                        <a:latin typeface="Cambria Math"/>
                        <a:ea typeface="Cambria Math"/>
                      </a:rPr>
                      <m:t>2</m:t>
                    </m:r>
                    <m:r>
                      <a:rPr lang="en-US" i="1" smtClean="0">
                        <a:latin typeface="Cambria Math"/>
                        <a:ea typeface="Cambria Math"/>
                      </a:rPr>
                      <m:t>=</m:t>
                    </m:r>
                  </m:oMath>
                </a14:m>
                <a:r>
                  <a:rPr lang="en-US" dirty="0"/>
                  <a:t> </a:t>
                </a:r>
                <a:r>
                  <a:rPr lang="en-US" b="1" dirty="0"/>
                  <a:t>w</a:t>
                </a:r>
                <a:r>
                  <a:rPr lang="en-US" baseline="30000" dirty="0"/>
                  <a:t>2t </a:t>
                </a:r>
                <a:r>
                  <a:rPr lang="en-US" b="1" dirty="0"/>
                  <a:t>x</a:t>
                </a:r>
                <a:r>
                  <a:rPr lang="en-US" baseline="-25000" dirty="0"/>
                  <a:t>2</a:t>
                </a:r>
                <a:r>
                  <a:rPr lang="en-US" dirty="0"/>
                  <a:t> = -1.6</a:t>
                </a:r>
              </a:p>
            </p:txBody>
          </p:sp>
        </mc:Choice>
        <mc:Fallback xmlns="">
          <p:sp>
            <p:nvSpPr>
              <p:cNvPr id="8" name="TextBox 7"/>
              <p:cNvSpPr txBox="1">
                <a:spLocks noRot="1" noChangeAspect="1" noMove="1" noResize="1" noEditPoints="1" noAdjustHandles="1" noChangeArrowheads="1" noChangeShapeType="1" noTextEdit="1"/>
              </p:cNvSpPr>
              <p:nvPr/>
            </p:nvSpPr>
            <p:spPr>
              <a:xfrm>
                <a:off x="2057401" y="1447800"/>
                <a:ext cx="2476499" cy="369332"/>
              </a:xfrm>
              <a:prstGeom prst="rect">
                <a:avLst/>
              </a:prstGeom>
              <a:blipFill rotWithShape="1">
                <a:blip r:embed="rId3"/>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071969" y="3074894"/>
                <a:ext cx="2476499" cy="369332"/>
              </a:xfrm>
              <a:prstGeom prst="rect">
                <a:avLst/>
              </a:prstGeom>
              <a:noFill/>
            </p:spPr>
            <p:txBody>
              <a:bodyPr wrap="square" rtlCol="0">
                <a:spAutoFit/>
              </a:bodyPr>
              <a:lstStyle/>
              <a:p>
                <a14:m>
                  <m:oMath xmlns:m="http://schemas.openxmlformats.org/officeDocument/2006/math">
                    <m:r>
                      <a:rPr lang="en-US" b="0" i="1" smtClean="0">
                        <a:latin typeface="Cambria Math"/>
                        <a:ea typeface="Cambria Math"/>
                      </a:rPr>
                      <m:t> </m:t>
                    </m:r>
                    <m:r>
                      <a:rPr lang="en-US" b="0" i="1" smtClean="0">
                        <a:latin typeface="Cambria Math"/>
                        <a:ea typeface="Cambria Math"/>
                      </a:rPr>
                      <m:t>𝑛𝑒𝑡</m:t>
                    </m:r>
                    <m:r>
                      <a:rPr lang="en-US" b="0" i="1" baseline="30000" smtClean="0">
                        <a:latin typeface="Cambria Math"/>
                        <a:ea typeface="Cambria Math"/>
                      </a:rPr>
                      <m:t>3</m:t>
                    </m:r>
                    <m:r>
                      <a:rPr lang="en-US" i="1" smtClean="0">
                        <a:latin typeface="Cambria Math"/>
                        <a:ea typeface="Cambria Math"/>
                      </a:rPr>
                      <m:t>=</m:t>
                    </m:r>
                  </m:oMath>
                </a14:m>
                <a:r>
                  <a:rPr lang="en-US" dirty="0"/>
                  <a:t> </a:t>
                </a:r>
                <a:r>
                  <a:rPr lang="en-US" b="1" dirty="0"/>
                  <a:t>w</a:t>
                </a:r>
                <a:r>
                  <a:rPr lang="en-US" baseline="30000" dirty="0"/>
                  <a:t>3t </a:t>
                </a:r>
                <a:r>
                  <a:rPr lang="en-US" b="1" dirty="0"/>
                  <a:t>x</a:t>
                </a:r>
                <a:r>
                  <a:rPr lang="en-US" baseline="-25000" dirty="0"/>
                  <a:t>3</a:t>
                </a:r>
                <a:r>
                  <a:rPr lang="en-US" dirty="0"/>
                  <a:t> = -2.1</a:t>
                </a:r>
              </a:p>
            </p:txBody>
          </p:sp>
        </mc:Choice>
        <mc:Fallback xmlns="">
          <p:sp>
            <p:nvSpPr>
              <p:cNvPr id="13" name="TextBox 12"/>
              <p:cNvSpPr txBox="1">
                <a:spLocks noRot="1" noChangeAspect="1" noMove="1" noResize="1" noEditPoints="1" noAdjustHandles="1" noChangeArrowheads="1" noChangeShapeType="1" noTextEdit="1"/>
              </p:cNvSpPr>
              <p:nvPr/>
            </p:nvSpPr>
            <p:spPr>
              <a:xfrm>
                <a:off x="2071969" y="3074894"/>
                <a:ext cx="2476499" cy="369332"/>
              </a:xfrm>
              <a:prstGeom prst="rect">
                <a:avLst/>
              </a:prstGeom>
              <a:blipFill rotWithShape="1">
                <a:blip r:embed="rId4"/>
                <a:stretch>
                  <a:fillRect t="-6557"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071969" y="1823393"/>
                <a:ext cx="1915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𝑠𝑔𝑛</m:t>
                      </m:r>
                      <m:d>
                        <m:dPr>
                          <m:ctrlPr>
                            <a:rPr lang="en-US" b="0" i="1" smtClean="0">
                              <a:latin typeface="Cambria Math" panose="02040503050406030204" pitchFamily="18" charset="0"/>
                            </a:rPr>
                          </m:ctrlPr>
                        </m:dPr>
                        <m:e>
                          <m:r>
                            <a:rPr lang="en-US" b="0" i="1" smtClean="0">
                              <a:latin typeface="Cambria Math"/>
                            </a:rPr>
                            <m:t>−1.6</m:t>
                          </m:r>
                        </m:e>
                      </m:d>
                      <m:r>
                        <a:rPr lang="en-US" b="0" i="1" smtClean="0">
                          <a:latin typeface="Cambria Math"/>
                        </a:rPr>
                        <m:t>=−1</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071969" y="1823393"/>
                <a:ext cx="1915909" cy="369332"/>
              </a:xfrm>
              <a:prstGeom prst="rect">
                <a:avLst/>
              </a:prstGeom>
              <a:blipFill rotWithShape="1">
                <a:blip r:embed="rId5"/>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116645" y="3444226"/>
                <a:ext cx="1915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𝑠𝑔𝑛</m:t>
                      </m:r>
                      <m:d>
                        <m:dPr>
                          <m:ctrlPr>
                            <a:rPr lang="en-US" b="0" i="1" smtClean="0">
                              <a:latin typeface="Cambria Math" panose="02040503050406030204" pitchFamily="18" charset="0"/>
                            </a:rPr>
                          </m:ctrlPr>
                        </m:dPr>
                        <m:e>
                          <m:r>
                            <a:rPr lang="en-US" b="0" i="1" smtClean="0">
                              <a:latin typeface="Cambria Math"/>
                            </a:rPr>
                            <m:t>−2.1</m:t>
                          </m:r>
                        </m:e>
                      </m:d>
                      <m:r>
                        <a:rPr lang="en-US" b="0" i="1" smtClean="0">
                          <a:latin typeface="Cambria Math"/>
                        </a:rPr>
                        <m:t>=−1</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116645" y="3444226"/>
                <a:ext cx="1915909" cy="369332"/>
              </a:xfrm>
              <a:prstGeom prst="rect">
                <a:avLst/>
              </a:prstGeom>
              <a:blipFill rotWithShape="1">
                <a:blip r:embed="rId6"/>
                <a:stretch>
                  <a:fillRect b="-1639"/>
                </a:stretch>
              </a:blipFill>
            </p:spPr>
            <p:txBody>
              <a:bodyPr/>
              <a:lstStyle/>
              <a:p>
                <a:r>
                  <a:rPr lang="en-US">
                    <a:noFill/>
                  </a:rPr>
                  <a:t> </a:t>
                </a:r>
              </a:p>
            </p:txBody>
          </p:sp>
        </mc:Fallback>
      </mc:AlternateContent>
    </p:spTree>
    <p:extLst>
      <p:ext uri="{BB962C8B-B14F-4D97-AF65-F5344CB8AC3E}">
        <p14:creationId xmlns:p14="http://schemas.microsoft.com/office/powerpoint/2010/main" val="3637925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143000"/>
          </a:xfrm>
        </p:spPr>
        <p:txBody>
          <a:bodyPr/>
          <a:lstStyle/>
          <a:p>
            <a:r>
              <a:rPr lang="en-US" dirty="0"/>
              <a:t>Example (3)</a:t>
            </a:r>
          </a:p>
        </p:txBody>
      </p:sp>
      <p:sp>
        <p:nvSpPr>
          <p:cNvPr id="5" name="Rectangle 4"/>
          <p:cNvSpPr/>
          <p:nvPr/>
        </p:nvSpPr>
        <p:spPr>
          <a:xfrm>
            <a:off x="138954" y="1752600"/>
            <a:ext cx="8839198" cy="4154984"/>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not a coincidence that the fourth component of </a:t>
            </a:r>
            <a:r>
              <a:rPr lang="en-US" sz="2400" b="1"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in this example is invariable and equal to -1. Perceptron learning requires fixing of one component of the input vector, although not necessarily at the -1 level.</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observing successive </a:t>
            </a:r>
            <a:r>
              <a:rPr lang="en-US" sz="2400" i="1" dirty="0">
                <a:latin typeface="Times New Roman" panose="02020603050405020304" pitchFamily="18" charset="0"/>
                <a:cs typeface="Times New Roman" panose="02020603050405020304" pitchFamily="18" charset="0"/>
              </a:rPr>
              <a:t>net</a:t>
            </a:r>
            <a:r>
              <a:rPr lang="en-US" sz="2400" dirty="0">
                <a:latin typeface="Times New Roman" panose="02020603050405020304" pitchFamily="18" charset="0"/>
                <a:cs typeface="Times New Roman" panose="02020603050405020304" pitchFamily="18" charset="0"/>
              </a:rPr>
              <a:t> values for continued training (by recycling the training set) we would see the trend of improving answers. Eventually, the network trained in this mode will stop committing any mistakes.</a:t>
            </a:r>
          </a:p>
          <a:p>
            <a:pPr marL="285750" indent="-285750">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net</a:t>
            </a:r>
            <a:r>
              <a:rPr lang="en-US" sz="2400" baseline="30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 0.9 obtained after three training steps as a response to resubmitted pattern </a:t>
            </a:r>
            <a:r>
              <a:rPr lang="en-US" sz="2400" b="1"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is closer to </a:t>
            </a:r>
            <a:r>
              <a:rPr lang="en-US" sz="2400" i="1" dirty="0">
                <a:latin typeface="Times New Roman" panose="02020603050405020304" pitchFamily="18" charset="0"/>
                <a:cs typeface="Times New Roman" panose="02020603050405020304" pitchFamily="18" charset="0"/>
              </a:rPr>
              <a:t>net</a:t>
            </a:r>
            <a:r>
              <a:rPr lang="en-US" sz="2400" dirty="0">
                <a:latin typeface="Times New Roman" panose="02020603050405020304" pitchFamily="18" charset="0"/>
                <a:cs typeface="Times New Roman" panose="02020603050405020304" pitchFamily="18" charset="0"/>
              </a:rPr>
              <a:t> &lt; 0 than the initial activation value in the first training step, </a:t>
            </a:r>
            <a:r>
              <a:rPr lang="en-US" sz="2400" i="1" dirty="0">
                <a:latin typeface="Times New Roman" panose="02020603050405020304" pitchFamily="18" charset="0"/>
                <a:cs typeface="Times New Roman" panose="02020603050405020304" pitchFamily="18" charset="0"/>
              </a:rPr>
              <a:t>net</a:t>
            </a:r>
            <a:r>
              <a:rPr lang="en-US" sz="2400" baseline="3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2.5.</a:t>
            </a:r>
          </a:p>
        </p:txBody>
      </p:sp>
    </p:spTree>
    <p:extLst>
      <p:ext uri="{BB962C8B-B14F-4D97-AF65-F5344CB8AC3E}">
        <p14:creationId xmlns:p14="http://schemas.microsoft.com/office/powerpoint/2010/main" val="916006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42899" y="304800"/>
            <a:ext cx="7772400" cy="723275"/>
          </a:xfrm>
        </p:spPr>
        <p:txBody>
          <a:bodyPr wrap="square">
            <a:spAutoFit/>
          </a:bodyPr>
          <a:lstStyle>
            <a:defPPr lvl="0">
              <a:buNone/>
            </a:defPPr>
            <a:lvl1pPr lvl="0">
              <a:buNone/>
            </a:lvl1pPr>
          </a:lstStyle>
          <a:p>
            <a:pPr lvl="0"/>
            <a:r>
              <a:rPr lang="en-NZ" dirty="0"/>
              <a:t>A Layer of </a:t>
            </a:r>
            <a:r>
              <a:rPr lang="en-NZ" dirty="0" err="1"/>
              <a:t>Perceptrons</a:t>
            </a:r>
            <a:endParaRPr lang="en-NZ" dirty="0"/>
          </a:p>
        </p:txBody>
      </p:sp>
      <p:sp>
        <p:nvSpPr>
          <p:cNvPr id="3" name="Freeform 2"/>
          <p:cNvSpPr/>
          <p:nvPr/>
        </p:nvSpPr>
        <p:spPr>
          <a:xfrm>
            <a:off x="762120" y="3429000"/>
            <a:ext cx="1752479" cy="53352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160AEB"/>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4" name="Freeform 3"/>
          <p:cNvSpPr/>
          <p:nvPr/>
        </p:nvSpPr>
        <p:spPr>
          <a:xfrm>
            <a:off x="6781680" y="3505319"/>
            <a:ext cx="1752840" cy="53316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160AEB"/>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5" name="Freeform 4"/>
          <p:cNvSpPr/>
          <p:nvPr/>
        </p:nvSpPr>
        <p:spPr>
          <a:xfrm>
            <a:off x="914400" y="4114800"/>
            <a:ext cx="134928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1749"/>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NZ" sz="2800" b="1" i="0" u="none" strike="noStrike" baseline="0">
                <a:ln>
                  <a:noFill/>
                </a:ln>
                <a:solidFill>
                  <a:srgbClr val="160AEB"/>
                </a:solidFill>
                <a:latin typeface="Times New Roman" pitchFamily="18"/>
                <a:ea typeface="Arial Unicode MS" pitchFamily="2"/>
                <a:cs typeface="Arial Unicode MS" pitchFamily="2"/>
              </a:rPr>
              <a:t>Inputs</a:t>
            </a:r>
          </a:p>
        </p:txBody>
      </p:sp>
      <p:sp>
        <p:nvSpPr>
          <p:cNvPr id="6" name="Freeform 5"/>
          <p:cNvSpPr/>
          <p:nvPr/>
        </p:nvSpPr>
        <p:spPr>
          <a:xfrm>
            <a:off x="6803999" y="4114800"/>
            <a:ext cx="150192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1749"/>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NZ" sz="2800" b="1" i="0" u="none" strike="noStrike" baseline="0">
                <a:ln>
                  <a:noFill/>
                </a:ln>
                <a:solidFill>
                  <a:srgbClr val="160AEB"/>
                </a:solidFill>
                <a:latin typeface="Times New Roman" pitchFamily="18"/>
                <a:ea typeface="Arial Unicode MS" pitchFamily="2"/>
                <a:cs typeface="Arial Unicode MS" pitchFamily="2"/>
              </a:rPr>
              <a:t>Outputs</a:t>
            </a:r>
          </a:p>
        </p:txBody>
      </p:sp>
      <p:sp>
        <p:nvSpPr>
          <p:cNvPr id="7" name="Freeform 6"/>
          <p:cNvSpPr/>
          <p:nvPr/>
        </p:nvSpPr>
        <p:spPr>
          <a:xfrm>
            <a:off x="2895479" y="3192480"/>
            <a:ext cx="619200" cy="5364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00"/>
          </a:solidFill>
          <a:ln w="9360">
            <a:solidFill>
              <a:srgbClr val="000000"/>
            </a:solidFill>
            <a:custDash>
              <a:ds d="100000" sp="100000"/>
            </a:custDash>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8" name="Freeform 7"/>
          <p:cNvSpPr/>
          <p:nvPr/>
        </p:nvSpPr>
        <p:spPr>
          <a:xfrm>
            <a:off x="2895479" y="3997439"/>
            <a:ext cx="619200" cy="5364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00"/>
          </a:solidFill>
          <a:ln w="9360">
            <a:solidFill>
              <a:srgbClr val="000000"/>
            </a:solidFill>
            <a:custDash>
              <a:ds d="100000" sp="100000"/>
            </a:custDash>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9" name="Freeform 8"/>
          <p:cNvSpPr/>
          <p:nvPr/>
        </p:nvSpPr>
        <p:spPr>
          <a:xfrm>
            <a:off x="2895479" y="4800600"/>
            <a:ext cx="619200" cy="5364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00"/>
          </a:solidFill>
          <a:ln w="9360">
            <a:solidFill>
              <a:srgbClr val="000000"/>
            </a:solidFill>
            <a:custDash>
              <a:ds d="100000" sp="100000"/>
            </a:custDash>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0" name="Freeform 9"/>
          <p:cNvSpPr/>
          <p:nvPr/>
        </p:nvSpPr>
        <p:spPr>
          <a:xfrm>
            <a:off x="2895479" y="5578560"/>
            <a:ext cx="619200" cy="5364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00"/>
          </a:solidFill>
          <a:ln w="9360">
            <a:solidFill>
              <a:srgbClr val="000000"/>
            </a:solidFill>
            <a:custDash>
              <a:ds d="100000" sp="100000"/>
            </a:custDash>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1" name="Freeform 10"/>
          <p:cNvSpPr/>
          <p:nvPr/>
        </p:nvSpPr>
        <p:spPr>
          <a:xfrm>
            <a:off x="2895479" y="2455919"/>
            <a:ext cx="619200" cy="5364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00"/>
          </a:solidFill>
          <a:ln w="9360">
            <a:solidFill>
              <a:srgbClr val="000000"/>
            </a:solidFill>
            <a:custDash>
              <a:ds d="100000" sp="100000"/>
            </a:custDash>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2" name="Freeform 11"/>
          <p:cNvSpPr/>
          <p:nvPr/>
        </p:nvSpPr>
        <p:spPr>
          <a:xfrm>
            <a:off x="5168880" y="3165479"/>
            <a:ext cx="619200" cy="5364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gradFill>
            <a:gsLst>
              <a:gs pos="0">
                <a:srgbClr val="FF0514"/>
              </a:gs>
              <a:gs pos="50000">
                <a:srgbClr val="750209"/>
              </a:gs>
              <a:gs pos="100000">
                <a:srgbClr val="FF0514"/>
              </a:gs>
            </a:gsLst>
            <a:lin ang="5400000"/>
          </a:gra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3" name="Freeform 12"/>
          <p:cNvSpPr/>
          <p:nvPr/>
        </p:nvSpPr>
        <p:spPr>
          <a:xfrm>
            <a:off x="5168880" y="3970440"/>
            <a:ext cx="619200" cy="5364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gradFill>
            <a:gsLst>
              <a:gs pos="0">
                <a:srgbClr val="FF0514"/>
              </a:gs>
              <a:gs pos="50000">
                <a:srgbClr val="750209"/>
              </a:gs>
              <a:gs pos="100000">
                <a:srgbClr val="FF0514"/>
              </a:gs>
            </a:gsLst>
            <a:lin ang="5400000"/>
          </a:gra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4" name="Freeform 13"/>
          <p:cNvSpPr/>
          <p:nvPr/>
        </p:nvSpPr>
        <p:spPr>
          <a:xfrm>
            <a:off x="5168880" y="4773600"/>
            <a:ext cx="619200" cy="5367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gradFill>
            <a:gsLst>
              <a:gs pos="0">
                <a:srgbClr val="FF0514"/>
              </a:gs>
              <a:gs pos="50000">
                <a:srgbClr val="750209"/>
              </a:gs>
              <a:gs pos="100000">
                <a:srgbClr val="FF0514"/>
              </a:gs>
            </a:gsLst>
            <a:lin ang="5400000"/>
          </a:gra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5" name="Freeform 14"/>
          <p:cNvSpPr/>
          <p:nvPr/>
        </p:nvSpPr>
        <p:spPr>
          <a:xfrm>
            <a:off x="5168880" y="5578560"/>
            <a:ext cx="619200" cy="5364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gradFill>
            <a:gsLst>
              <a:gs pos="0">
                <a:srgbClr val="FF0514"/>
              </a:gs>
              <a:gs pos="50000">
                <a:srgbClr val="750209"/>
              </a:gs>
              <a:gs pos="100000">
                <a:srgbClr val="FF0514"/>
              </a:gs>
            </a:gsLst>
            <a:lin ang="5400000"/>
          </a:gra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6" name="Freeform 15"/>
          <p:cNvSpPr/>
          <p:nvPr/>
        </p:nvSpPr>
        <p:spPr>
          <a:xfrm>
            <a:off x="5168880" y="2428920"/>
            <a:ext cx="619200" cy="5364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gradFill>
            <a:gsLst>
              <a:gs pos="0">
                <a:srgbClr val="FF0514"/>
              </a:gs>
              <a:gs pos="50000">
                <a:srgbClr val="750209"/>
              </a:gs>
              <a:gs pos="100000">
                <a:srgbClr val="FF0514"/>
              </a:gs>
            </a:gsLst>
            <a:lin ang="5400000"/>
          </a:gra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7" name="Straight Connector 16"/>
          <p:cNvSpPr/>
          <p:nvPr/>
        </p:nvSpPr>
        <p:spPr>
          <a:xfrm>
            <a:off x="3514680" y="2697120"/>
            <a:ext cx="1654200" cy="736559"/>
          </a:xfrm>
          <a:prstGeom prst="line">
            <a:avLst/>
          </a:prstGeom>
          <a:noFill/>
          <a:ln w="1908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8" name="Straight Connector 17"/>
          <p:cNvSpPr/>
          <p:nvPr/>
        </p:nvSpPr>
        <p:spPr>
          <a:xfrm>
            <a:off x="3514680" y="3433679"/>
            <a:ext cx="1654200" cy="738361"/>
          </a:xfrm>
          <a:prstGeom prst="line">
            <a:avLst/>
          </a:prstGeom>
          <a:noFill/>
          <a:ln w="1908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9" name="Straight Connector 18"/>
          <p:cNvSpPr/>
          <p:nvPr/>
        </p:nvSpPr>
        <p:spPr>
          <a:xfrm>
            <a:off x="3514680" y="4238640"/>
            <a:ext cx="1654200" cy="736560"/>
          </a:xfrm>
          <a:prstGeom prst="line">
            <a:avLst/>
          </a:prstGeom>
          <a:noFill/>
          <a:ln w="1908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20" name="Straight Connector 19"/>
          <p:cNvSpPr/>
          <p:nvPr/>
        </p:nvSpPr>
        <p:spPr>
          <a:xfrm>
            <a:off x="3514680" y="5041800"/>
            <a:ext cx="1654200" cy="738360"/>
          </a:xfrm>
          <a:prstGeom prst="line">
            <a:avLst/>
          </a:prstGeom>
          <a:noFill/>
          <a:ln w="1908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21" name="Straight Connector 20"/>
          <p:cNvSpPr/>
          <p:nvPr/>
        </p:nvSpPr>
        <p:spPr>
          <a:xfrm>
            <a:off x="3514680" y="2697120"/>
            <a:ext cx="1654200" cy="1474920"/>
          </a:xfrm>
          <a:prstGeom prst="line">
            <a:avLst/>
          </a:prstGeom>
          <a:noFill/>
          <a:ln w="93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22" name="Straight Connector 21"/>
          <p:cNvSpPr/>
          <p:nvPr/>
        </p:nvSpPr>
        <p:spPr>
          <a:xfrm>
            <a:off x="3514680" y="3433679"/>
            <a:ext cx="1654200" cy="1541521"/>
          </a:xfrm>
          <a:prstGeom prst="line">
            <a:avLst/>
          </a:prstGeom>
          <a:noFill/>
          <a:ln w="93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23" name="Straight Connector 22"/>
          <p:cNvSpPr/>
          <p:nvPr/>
        </p:nvSpPr>
        <p:spPr>
          <a:xfrm>
            <a:off x="3514680" y="4238640"/>
            <a:ext cx="1654200" cy="1541520"/>
          </a:xfrm>
          <a:prstGeom prst="line">
            <a:avLst/>
          </a:prstGeom>
          <a:noFill/>
          <a:ln w="93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24" name="Straight Connector 23"/>
          <p:cNvSpPr/>
          <p:nvPr/>
        </p:nvSpPr>
        <p:spPr>
          <a:xfrm>
            <a:off x="3514680" y="2697120"/>
            <a:ext cx="1654200" cy="2278080"/>
          </a:xfrm>
          <a:prstGeom prst="line">
            <a:avLst/>
          </a:prstGeom>
          <a:noFill/>
          <a:ln w="93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25" name="Straight Connector 24"/>
          <p:cNvSpPr/>
          <p:nvPr/>
        </p:nvSpPr>
        <p:spPr>
          <a:xfrm>
            <a:off x="3514680" y="3433679"/>
            <a:ext cx="1654200" cy="2346481"/>
          </a:xfrm>
          <a:prstGeom prst="line">
            <a:avLst/>
          </a:prstGeom>
          <a:noFill/>
          <a:ln w="93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26" name="Straight Connector 25"/>
          <p:cNvSpPr/>
          <p:nvPr/>
        </p:nvSpPr>
        <p:spPr>
          <a:xfrm>
            <a:off x="3514680" y="2697120"/>
            <a:ext cx="1654200" cy="3083040"/>
          </a:xfrm>
          <a:prstGeom prst="line">
            <a:avLst/>
          </a:prstGeom>
          <a:noFill/>
          <a:ln w="93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27" name="Straight Connector 26"/>
          <p:cNvSpPr/>
          <p:nvPr/>
        </p:nvSpPr>
        <p:spPr>
          <a:xfrm>
            <a:off x="3514680" y="2697120"/>
            <a:ext cx="1654200" cy="1800"/>
          </a:xfrm>
          <a:prstGeom prst="line">
            <a:avLst/>
          </a:prstGeom>
          <a:noFill/>
          <a:ln w="93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28" name="Straight Connector 27"/>
          <p:cNvSpPr/>
          <p:nvPr/>
        </p:nvSpPr>
        <p:spPr>
          <a:xfrm>
            <a:off x="3514680" y="3433679"/>
            <a:ext cx="1654200" cy="1800"/>
          </a:xfrm>
          <a:prstGeom prst="line">
            <a:avLst/>
          </a:prstGeom>
          <a:noFill/>
          <a:ln w="93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29" name="Straight Connector 28"/>
          <p:cNvSpPr/>
          <p:nvPr/>
        </p:nvSpPr>
        <p:spPr>
          <a:xfrm>
            <a:off x="3514680" y="4172040"/>
            <a:ext cx="1654200" cy="1440"/>
          </a:xfrm>
          <a:prstGeom prst="line">
            <a:avLst/>
          </a:prstGeom>
          <a:noFill/>
          <a:ln w="93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0" name="Straight Connector 29"/>
          <p:cNvSpPr/>
          <p:nvPr/>
        </p:nvSpPr>
        <p:spPr>
          <a:xfrm>
            <a:off x="3514680" y="4975200"/>
            <a:ext cx="1654200" cy="1440"/>
          </a:xfrm>
          <a:prstGeom prst="line">
            <a:avLst/>
          </a:prstGeom>
          <a:noFill/>
          <a:ln w="93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1" name="Straight Connector 30"/>
          <p:cNvSpPr/>
          <p:nvPr/>
        </p:nvSpPr>
        <p:spPr>
          <a:xfrm>
            <a:off x="3514680" y="5780160"/>
            <a:ext cx="1654200" cy="1440"/>
          </a:xfrm>
          <a:prstGeom prst="line">
            <a:avLst/>
          </a:prstGeom>
          <a:noFill/>
          <a:ln w="93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2" name="Straight Connector 31"/>
          <p:cNvSpPr/>
          <p:nvPr/>
        </p:nvSpPr>
        <p:spPr>
          <a:xfrm flipV="1">
            <a:off x="3514680" y="4973760"/>
            <a:ext cx="1654200" cy="807840"/>
          </a:xfrm>
          <a:prstGeom prst="line">
            <a:avLst/>
          </a:prstGeom>
          <a:noFill/>
          <a:ln w="93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3" name="Straight Connector 32"/>
          <p:cNvSpPr/>
          <p:nvPr/>
        </p:nvSpPr>
        <p:spPr>
          <a:xfrm flipV="1">
            <a:off x="3514680" y="4237200"/>
            <a:ext cx="1654200" cy="806400"/>
          </a:xfrm>
          <a:prstGeom prst="line">
            <a:avLst/>
          </a:prstGeom>
          <a:noFill/>
          <a:ln w="93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4" name="Straight Connector 33"/>
          <p:cNvSpPr/>
          <p:nvPr/>
        </p:nvSpPr>
        <p:spPr>
          <a:xfrm flipV="1">
            <a:off x="3514680" y="3390840"/>
            <a:ext cx="1654200" cy="806400"/>
          </a:xfrm>
          <a:prstGeom prst="line">
            <a:avLst/>
          </a:prstGeom>
          <a:noFill/>
          <a:ln w="93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5" name="Straight Connector 34"/>
          <p:cNvSpPr/>
          <p:nvPr/>
        </p:nvSpPr>
        <p:spPr>
          <a:xfrm flipV="1">
            <a:off x="3514680" y="2654280"/>
            <a:ext cx="1654200" cy="806400"/>
          </a:xfrm>
          <a:prstGeom prst="line">
            <a:avLst/>
          </a:prstGeom>
          <a:noFill/>
          <a:ln w="93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6" name="Straight Connector 35"/>
          <p:cNvSpPr/>
          <p:nvPr/>
        </p:nvSpPr>
        <p:spPr>
          <a:xfrm flipV="1">
            <a:off x="3514680" y="4170240"/>
            <a:ext cx="1654200" cy="1611360"/>
          </a:xfrm>
          <a:prstGeom prst="line">
            <a:avLst/>
          </a:prstGeom>
          <a:noFill/>
          <a:ln w="93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7" name="Straight Connector 36"/>
          <p:cNvSpPr/>
          <p:nvPr/>
        </p:nvSpPr>
        <p:spPr>
          <a:xfrm flipV="1">
            <a:off x="3514680" y="3432239"/>
            <a:ext cx="1654200" cy="1611361"/>
          </a:xfrm>
          <a:prstGeom prst="line">
            <a:avLst/>
          </a:prstGeom>
          <a:noFill/>
          <a:ln w="93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8" name="Straight Connector 37"/>
          <p:cNvSpPr/>
          <p:nvPr/>
        </p:nvSpPr>
        <p:spPr>
          <a:xfrm flipV="1">
            <a:off x="3514680" y="2628720"/>
            <a:ext cx="1654200" cy="1611000"/>
          </a:xfrm>
          <a:prstGeom prst="line">
            <a:avLst/>
          </a:prstGeom>
          <a:noFill/>
          <a:ln w="93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9" name="Straight Connector 38"/>
          <p:cNvSpPr/>
          <p:nvPr/>
        </p:nvSpPr>
        <p:spPr>
          <a:xfrm flipV="1">
            <a:off x="3584520" y="3432239"/>
            <a:ext cx="1584360" cy="2349361"/>
          </a:xfrm>
          <a:prstGeom prst="line">
            <a:avLst/>
          </a:prstGeom>
          <a:noFill/>
          <a:ln w="93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40" name="Straight Connector 39"/>
          <p:cNvSpPr/>
          <p:nvPr/>
        </p:nvSpPr>
        <p:spPr>
          <a:xfrm flipV="1">
            <a:off x="3514680" y="2695680"/>
            <a:ext cx="1584360" cy="2347920"/>
          </a:xfrm>
          <a:prstGeom prst="line">
            <a:avLst/>
          </a:prstGeom>
          <a:noFill/>
          <a:ln w="93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41" name="Straight Connector 40"/>
          <p:cNvSpPr/>
          <p:nvPr/>
        </p:nvSpPr>
        <p:spPr>
          <a:xfrm flipV="1">
            <a:off x="3514680" y="2695680"/>
            <a:ext cx="1654200" cy="3085920"/>
          </a:xfrm>
          <a:prstGeom prst="line">
            <a:avLst/>
          </a:prstGeom>
          <a:noFill/>
          <a:ln w="93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grpSp>
        <p:nvGrpSpPr>
          <p:cNvPr id="42" name="Group 41"/>
          <p:cNvGrpSpPr/>
          <p:nvPr/>
        </p:nvGrpSpPr>
        <p:grpSpPr>
          <a:xfrm>
            <a:off x="5857919" y="2362320"/>
            <a:ext cx="619200" cy="669960"/>
            <a:chOff x="5857919" y="2362320"/>
            <a:chExt cx="619200" cy="669960"/>
          </a:xfrm>
        </p:grpSpPr>
        <p:sp>
          <p:nvSpPr>
            <p:cNvPr id="43" name="Straight Connector 42"/>
            <p:cNvSpPr/>
            <p:nvPr/>
          </p:nvSpPr>
          <p:spPr>
            <a:xfrm>
              <a:off x="5925959" y="2495520"/>
              <a:ext cx="206641" cy="1440"/>
            </a:xfrm>
            <a:prstGeom prst="line">
              <a:avLst/>
            </a:prstGeom>
            <a:noFill/>
            <a:ln w="28440">
              <a:solidFill>
                <a:srgbClr val="160AE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44" name="Straight Connector 43"/>
            <p:cNvSpPr/>
            <p:nvPr/>
          </p:nvSpPr>
          <p:spPr>
            <a:xfrm>
              <a:off x="6132600" y="2495520"/>
              <a:ext cx="1440" cy="401759"/>
            </a:xfrm>
            <a:prstGeom prst="line">
              <a:avLst/>
            </a:prstGeom>
            <a:noFill/>
            <a:ln w="28440">
              <a:solidFill>
                <a:srgbClr val="160AE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45" name="Straight Connector 44"/>
            <p:cNvSpPr/>
            <p:nvPr/>
          </p:nvSpPr>
          <p:spPr>
            <a:xfrm>
              <a:off x="6132600" y="2898720"/>
              <a:ext cx="274679" cy="1800"/>
            </a:xfrm>
            <a:prstGeom prst="line">
              <a:avLst/>
            </a:prstGeom>
            <a:noFill/>
            <a:ln w="28440">
              <a:solidFill>
                <a:srgbClr val="160AE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46" name="Freeform 45"/>
            <p:cNvSpPr/>
            <p:nvPr/>
          </p:nvSpPr>
          <p:spPr>
            <a:xfrm>
              <a:off x="5857919" y="2362320"/>
              <a:ext cx="619200" cy="669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440">
              <a:solidFill>
                <a:srgbClr val="160AEB"/>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grpSp>
      <p:grpSp>
        <p:nvGrpSpPr>
          <p:cNvPr id="47" name="Group 46"/>
          <p:cNvGrpSpPr/>
          <p:nvPr/>
        </p:nvGrpSpPr>
        <p:grpSpPr>
          <a:xfrm>
            <a:off x="5857919" y="3098879"/>
            <a:ext cx="619200" cy="669960"/>
            <a:chOff x="5857919" y="3098879"/>
            <a:chExt cx="619200" cy="669960"/>
          </a:xfrm>
        </p:grpSpPr>
        <p:sp>
          <p:nvSpPr>
            <p:cNvPr id="48" name="Straight Connector 47"/>
            <p:cNvSpPr/>
            <p:nvPr/>
          </p:nvSpPr>
          <p:spPr>
            <a:xfrm>
              <a:off x="5925959" y="3232080"/>
              <a:ext cx="206641" cy="1800"/>
            </a:xfrm>
            <a:prstGeom prst="line">
              <a:avLst/>
            </a:prstGeom>
            <a:noFill/>
            <a:ln w="28440">
              <a:solidFill>
                <a:srgbClr val="160AE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49" name="Straight Connector 48"/>
            <p:cNvSpPr/>
            <p:nvPr/>
          </p:nvSpPr>
          <p:spPr>
            <a:xfrm>
              <a:off x="6132600" y="3232080"/>
              <a:ext cx="1440" cy="401760"/>
            </a:xfrm>
            <a:prstGeom prst="line">
              <a:avLst/>
            </a:prstGeom>
            <a:noFill/>
            <a:ln w="28440">
              <a:solidFill>
                <a:srgbClr val="160AE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50" name="Straight Connector 49"/>
            <p:cNvSpPr/>
            <p:nvPr/>
          </p:nvSpPr>
          <p:spPr>
            <a:xfrm>
              <a:off x="6132600" y="3635279"/>
              <a:ext cx="274679" cy="1801"/>
            </a:xfrm>
            <a:prstGeom prst="line">
              <a:avLst/>
            </a:prstGeom>
            <a:noFill/>
            <a:ln w="28440">
              <a:solidFill>
                <a:srgbClr val="160AE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51" name="Freeform 50"/>
            <p:cNvSpPr/>
            <p:nvPr/>
          </p:nvSpPr>
          <p:spPr>
            <a:xfrm>
              <a:off x="5857919" y="3098879"/>
              <a:ext cx="619200" cy="669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440">
              <a:solidFill>
                <a:srgbClr val="160AEB"/>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grpSp>
      <p:grpSp>
        <p:nvGrpSpPr>
          <p:cNvPr id="52" name="Group 51"/>
          <p:cNvGrpSpPr/>
          <p:nvPr/>
        </p:nvGrpSpPr>
        <p:grpSpPr>
          <a:xfrm>
            <a:off x="5857919" y="3903840"/>
            <a:ext cx="619200" cy="669600"/>
            <a:chOff x="5857919" y="3903840"/>
            <a:chExt cx="619200" cy="669600"/>
          </a:xfrm>
        </p:grpSpPr>
        <p:sp>
          <p:nvSpPr>
            <p:cNvPr id="53" name="Straight Connector 52"/>
            <p:cNvSpPr/>
            <p:nvPr/>
          </p:nvSpPr>
          <p:spPr>
            <a:xfrm>
              <a:off x="5925959" y="4037039"/>
              <a:ext cx="206641" cy="1440"/>
            </a:xfrm>
            <a:prstGeom prst="line">
              <a:avLst/>
            </a:prstGeom>
            <a:noFill/>
            <a:ln w="28440">
              <a:solidFill>
                <a:srgbClr val="160AE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54" name="Straight Connector 53"/>
            <p:cNvSpPr/>
            <p:nvPr/>
          </p:nvSpPr>
          <p:spPr>
            <a:xfrm>
              <a:off x="6132600" y="4037039"/>
              <a:ext cx="1440" cy="401761"/>
            </a:xfrm>
            <a:prstGeom prst="line">
              <a:avLst/>
            </a:prstGeom>
            <a:noFill/>
            <a:ln w="28440">
              <a:solidFill>
                <a:srgbClr val="160AE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55" name="Straight Connector 54"/>
            <p:cNvSpPr/>
            <p:nvPr/>
          </p:nvSpPr>
          <p:spPr>
            <a:xfrm>
              <a:off x="6132600" y="4440240"/>
              <a:ext cx="274679" cy="1440"/>
            </a:xfrm>
            <a:prstGeom prst="line">
              <a:avLst/>
            </a:prstGeom>
            <a:noFill/>
            <a:ln w="28440">
              <a:solidFill>
                <a:srgbClr val="160AE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56" name="Freeform 55"/>
            <p:cNvSpPr/>
            <p:nvPr/>
          </p:nvSpPr>
          <p:spPr>
            <a:xfrm>
              <a:off x="5857919" y="3903840"/>
              <a:ext cx="619200" cy="66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440">
              <a:solidFill>
                <a:srgbClr val="160AEB"/>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grpSp>
      <p:grpSp>
        <p:nvGrpSpPr>
          <p:cNvPr id="57" name="Group 56"/>
          <p:cNvGrpSpPr/>
          <p:nvPr/>
        </p:nvGrpSpPr>
        <p:grpSpPr>
          <a:xfrm>
            <a:off x="5857919" y="4773600"/>
            <a:ext cx="619200" cy="671400"/>
            <a:chOff x="5857919" y="4773600"/>
            <a:chExt cx="619200" cy="671400"/>
          </a:xfrm>
        </p:grpSpPr>
        <p:sp>
          <p:nvSpPr>
            <p:cNvPr id="58" name="Straight Connector 57"/>
            <p:cNvSpPr/>
            <p:nvPr/>
          </p:nvSpPr>
          <p:spPr>
            <a:xfrm>
              <a:off x="5925959" y="4908600"/>
              <a:ext cx="206641" cy="1440"/>
            </a:xfrm>
            <a:prstGeom prst="line">
              <a:avLst/>
            </a:prstGeom>
            <a:noFill/>
            <a:ln w="28440">
              <a:solidFill>
                <a:srgbClr val="160AE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59" name="Straight Connector 58"/>
            <p:cNvSpPr/>
            <p:nvPr/>
          </p:nvSpPr>
          <p:spPr>
            <a:xfrm>
              <a:off x="6132600" y="4908600"/>
              <a:ext cx="1440" cy="403200"/>
            </a:xfrm>
            <a:prstGeom prst="line">
              <a:avLst/>
            </a:prstGeom>
            <a:noFill/>
            <a:ln w="28440">
              <a:solidFill>
                <a:srgbClr val="160AE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60" name="Straight Connector 59"/>
            <p:cNvSpPr/>
            <p:nvPr/>
          </p:nvSpPr>
          <p:spPr>
            <a:xfrm>
              <a:off x="6132600" y="5310360"/>
              <a:ext cx="274679" cy="1440"/>
            </a:xfrm>
            <a:prstGeom prst="line">
              <a:avLst/>
            </a:prstGeom>
            <a:noFill/>
            <a:ln w="28440">
              <a:solidFill>
                <a:srgbClr val="160AE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61" name="Freeform 60"/>
            <p:cNvSpPr/>
            <p:nvPr/>
          </p:nvSpPr>
          <p:spPr>
            <a:xfrm>
              <a:off x="5857919" y="4773600"/>
              <a:ext cx="619200" cy="671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440">
              <a:solidFill>
                <a:srgbClr val="160AEB"/>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grpSp>
      <p:grpSp>
        <p:nvGrpSpPr>
          <p:cNvPr id="62" name="Group 61"/>
          <p:cNvGrpSpPr/>
          <p:nvPr/>
        </p:nvGrpSpPr>
        <p:grpSpPr>
          <a:xfrm>
            <a:off x="5857919" y="5578560"/>
            <a:ext cx="619200" cy="669960"/>
            <a:chOff x="5857919" y="5578560"/>
            <a:chExt cx="619200" cy="669960"/>
          </a:xfrm>
        </p:grpSpPr>
        <p:sp>
          <p:nvSpPr>
            <p:cNvPr id="63" name="Straight Connector 62"/>
            <p:cNvSpPr/>
            <p:nvPr/>
          </p:nvSpPr>
          <p:spPr>
            <a:xfrm>
              <a:off x="5925959" y="5711760"/>
              <a:ext cx="206641" cy="1800"/>
            </a:xfrm>
            <a:prstGeom prst="line">
              <a:avLst/>
            </a:prstGeom>
            <a:noFill/>
            <a:ln w="28440">
              <a:solidFill>
                <a:srgbClr val="160AE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64" name="Straight Connector 63"/>
            <p:cNvSpPr/>
            <p:nvPr/>
          </p:nvSpPr>
          <p:spPr>
            <a:xfrm>
              <a:off x="6132600" y="5711760"/>
              <a:ext cx="1440" cy="401759"/>
            </a:xfrm>
            <a:prstGeom prst="line">
              <a:avLst/>
            </a:prstGeom>
            <a:noFill/>
            <a:ln w="28440">
              <a:solidFill>
                <a:srgbClr val="160AE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65" name="Straight Connector 64"/>
            <p:cNvSpPr/>
            <p:nvPr/>
          </p:nvSpPr>
          <p:spPr>
            <a:xfrm>
              <a:off x="6132600" y="6114959"/>
              <a:ext cx="274679" cy="1801"/>
            </a:xfrm>
            <a:prstGeom prst="line">
              <a:avLst/>
            </a:prstGeom>
            <a:noFill/>
            <a:ln w="28440">
              <a:solidFill>
                <a:srgbClr val="160AE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66" name="Freeform 65"/>
            <p:cNvSpPr/>
            <p:nvPr/>
          </p:nvSpPr>
          <p:spPr>
            <a:xfrm>
              <a:off x="5857919" y="5578560"/>
              <a:ext cx="619200" cy="669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440">
              <a:solidFill>
                <a:srgbClr val="160AEB"/>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grpSp>
      <p:sp>
        <p:nvSpPr>
          <p:cNvPr id="67" name="Freeform 66"/>
          <p:cNvSpPr/>
          <p:nvPr/>
        </p:nvSpPr>
        <p:spPr>
          <a:xfrm>
            <a:off x="3886200" y="1600200"/>
            <a:ext cx="685799" cy="6094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gradFill>
            <a:gsLst>
              <a:gs pos="0">
                <a:srgbClr val="160AEB"/>
              </a:gs>
              <a:gs pos="50000">
                <a:srgbClr val="0A046C"/>
              </a:gs>
              <a:gs pos="100000">
                <a:srgbClr val="160AEB"/>
              </a:gs>
            </a:gsLst>
            <a:lin ang="5400000"/>
          </a:gra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grpSp>
        <p:nvGrpSpPr>
          <p:cNvPr id="68" name="Group 67"/>
          <p:cNvGrpSpPr/>
          <p:nvPr/>
        </p:nvGrpSpPr>
        <p:grpSpPr>
          <a:xfrm>
            <a:off x="4191120" y="2209680"/>
            <a:ext cx="914400" cy="3581640"/>
            <a:chOff x="4191120" y="2209680"/>
            <a:chExt cx="914400" cy="3581640"/>
          </a:xfrm>
        </p:grpSpPr>
        <p:sp>
          <p:nvSpPr>
            <p:cNvPr id="69" name="Straight Connector 68"/>
            <p:cNvSpPr/>
            <p:nvPr/>
          </p:nvSpPr>
          <p:spPr>
            <a:xfrm>
              <a:off x="4191120" y="2209680"/>
              <a:ext cx="914400" cy="457200"/>
            </a:xfrm>
            <a:prstGeom prst="line">
              <a:avLst/>
            </a:prstGeom>
            <a:noFill/>
            <a:ln w="28440">
              <a:solidFill>
                <a:srgbClr val="0BFF0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70" name="Straight Connector 69"/>
            <p:cNvSpPr/>
            <p:nvPr/>
          </p:nvSpPr>
          <p:spPr>
            <a:xfrm>
              <a:off x="4191120" y="2209680"/>
              <a:ext cx="914400" cy="1219320"/>
            </a:xfrm>
            <a:prstGeom prst="line">
              <a:avLst/>
            </a:prstGeom>
            <a:noFill/>
            <a:ln w="28440">
              <a:solidFill>
                <a:srgbClr val="0BFF0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71" name="Straight Connector 70"/>
            <p:cNvSpPr/>
            <p:nvPr/>
          </p:nvSpPr>
          <p:spPr>
            <a:xfrm>
              <a:off x="4191120" y="2209680"/>
              <a:ext cx="914400" cy="1905120"/>
            </a:xfrm>
            <a:prstGeom prst="line">
              <a:avLst/>
            </a:prstGeom>
            <a:noFill/>
            <a:ln w="28440">
              <a:solidFill>
                <a:srgbClr val="0BFF0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72" name="Straight Connector 71"/>
            <p:cNvSpPr/>
            <p:nvPr/>
          </p:nvSpPr>
          <p:spPr>
            <a:xfrm>
              <a:off x="4191120" y="2209680"/>
              <a:ext cx="914400" cy="2743200"/>
            </a:xfrm>
            <a:prstGeom prst="line">
              <a:avLst/>
            </a:prstGeom>
            <a:noFill/>
            <a:ln w="28440">
              <a:solidFill>
                <a:srgbClr val="0BFF0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73" name="Straight Connector 72"/>
            <p:cNvSpPr/>
            <p:nvPr/>
          </p:nvSpPr>
          <p:spPr>
            <a:xfrm>
              <a:off x="4191120" y="2209680"/>
              <a:ext cx="914400" cy="3581640"/>
            </a:xfrm>
            <a:prstGeom prst="line">
              <a:avLst/>
            </a:prstGeom>
            <a:noFill/>
            <a:ln w="28440">
              <a:solidFill>
                <a:srgbClr val="0BFF0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grpSp>
      <p:sp>
        <p:nvSpPr>
          <p:cNvPr id="74" name="Freeform 73"/>
          <p:cNvSpPr/>
          <p:nvPr/>
        </p:nvSpPr>
        <p:spPr>
          <a:xfrm>
            <a:off x="3352680" y="1600200"/>
            <a:ext cx="685799" cy="581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1998"/>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NZ" sz="3200" b="0" i="0" u="none" strike="noStrike" baseline="0">
                <a:ln>
                  <a:noFill/>
                </a:ln>
                <a:solidFill>
                  <a:srgbClr val="160AEB"/>
                </a:solidFill>
                <a:latin typeface="Times New Roman" pitchFamily="18"/>
                <a:ea typeface="Arial Unicode MS" pitchFamily="2"/>
                <a:cs typeface="Arial Unicode MS" pitchFamily="2"/>
              </a:rPr>
              <a:t>-1</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66640" y="265268"/>
            <a:ext cx="7772400" cy="1143000"/>
          </a:xfrm>
        </p:spPr>
        <p:txBody>
          <a:bodyPr wrap="square">
            <a:spAutoFit/>
          </a:bodyPr>
          <a:lstStyle>
            <a:defPPr lvl="0">
              <a:buNone/>
            </a:defPPr>
            <a:lvl1pPr lvl="0">
              <a:buNone/>
            </a:lvl1pPr>
          </a:lstStyle>
          <a:p>
            <a:pPr lvl="0"/>
            <a:r>
              <a:rPr lang="en-US" dirty="0"/>
              <a:t>Linear Separability</a:t>
            </a:r>
          </a:p>
        </p:txBody>
      </p:sp>
      <p:sp>
        <p:nvSpPr>
          <p:cNvPr id="3" name="Text Placeholder 2"/>
          <p:cNvSpPr txBox="1">
            <a:spLocks noGrp="1"/>
          </p:cNvSpPr>
          <p:nvPr>
            <p:ph type="body" idx="4294967295"/>
          </p:nvPr>
        </p:nvSpPr>
        <p:spPr>
          <a:xfrm>
            <a:off x="0" y="1981200"/>
            <a:ext cx="7772400" cy="2964914"/>
          </a:xfrm>
        </p:spPr>
        <p:txBody>
          <a:bodyPr wrap="square">
            <a:spAutoFit/>
          </a:bodyPr>
          <a:lstStyle>
            <a:def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defPPr>
            <a:lvl1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lvl1pPr>
            <a:lvl2pPr marL="742680" marR="0" lvl="1" indent="-285480" algn="l" rtl="0" hangingPunct="1">
              <a:lnSpc>
                <a:spcPct val="100000"/>
              </a:lnSpc>
              <a:spcBef>
                <a:spcPts val="697"/>
              </a:spcBef>
              <a:spcAft>
                <a:spcPts val="0"/>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defRPr lang="en-US" sz="2800" b="0" i="0" u="none" strike="noStrike" baseline="0">
                <a:ln>
                  <a:noFill/>
                </a:ln>
                <a:solidFill>
                  <a:srgbClr val="160AEB"/>
                </a:solidFill>
                <a:latin typeface="Times New Roman" pitchFamily="18"/>
                <a:ea typeface="Arial Unicode MS" pitchFamily="2"/>
                <a:cs typeface="Arial Unicode MS" pitchFamily="2"/>
              </a:defRPr>
            </a:lvl2pPr>
            <a:lvl3pPr marL="1143000" marR="0" lvl="2" indent="-228600" algn="l" rtl="0" hangingPunct="1">
              <a:lnSpc>
                <a:spcPct val="100000"/>
              </a:lnSpc>
              <a:spcBef>
                <a:spcPts val="598"/>
              </a:spcBef>
              <a:spcAft>
                <a:spcPts val="0"/>
              </a:spcAft>
              <a:buClr>
                <a:srgbClr val="000000"/>
              </a:buClr>
              <a:buSzPct val="100000"/>
              <a:buFont typeface="Times New Roman" pitchFamily="18"/>
              <a:buChar char="•"/>
              <a:tabLst>
                <a:tab pos="1143000" algn="l"/>
                <a:tab pos="1347480" algn="l"/>
                <a:tab pos="1796760" algn="l"/>
                <a:tab pos="2246040" algn="l"/>
                <a:tab pos="2695319" algn="l"/>
                <a:tab pos="3144599" algn="l"/>
                <a:tab pos="3593880" algn="l"/>
                <a:tab pos="4043160" algn="l"/>
                <a:tab pos="4492440" algn="l"/>
                <a:tab pos="4941720" algn="l"/>
                <a:tab pos="5391000" algn="l"/>
                <a:tab pos="5840279" algn="l"/>
                <a:tab pos="6289560" algn="l"/>
                <a:tab pos="6738840" algn="l"/>
                <a:tab pos="7188119" algn="l"/>
                <a:tab pos="7637400" algn="l"/>
                <a:tab pos="8086679" algn="l"/>
                <a:tab pos="8535960" algn="l"/>
                <a:tab pos="8985240" algn="l"/>
                <a:tab pos="9434160" algn="l"/>
                <a:tab pos="9883440" algn="l"/>
              </a:tabLst>
              <a:defRPr lang="en-US" sz="2400" b="0" i="0" u="none" strike="noStrike" baseline="0">
                <a:ln>
                  <a:noFill/>
                </a:ln>
                <a:solidFill>
                  <a:srgbClr val="160AEB"/>
                </a:solidFill>
                <a:latin typeface="Times New Roman" pitchFamily="18"/>
                <a:ea typeface="Arial Unicode MS" pitchFamily="2"/>
                <a:cs typeface="Arial Unicode MS" pitchFamily="2"/>
              </a:defRPr>
            </a:lvl3pPr>
            <a:lvl4pPr marL="1600199" marR="0" lvl="3" indent="-228600" algn="l" rtl="0" hangingPunct="1">
              <a:lnSpc>
                <a:spcPct val="100000"/>
              </a:lnSpc>
              <a:spcBef>
                <a:spcPts val="499"/>
              </a:spcBef>
              <a:spcAft>
                <a:spcPts val="0"/>
              </a:spcAft>
              <a:buClr>
                <a:srgbClr val="000000"/>
              </a:buClr>
              <a:buSzPct val="100000"/>
              <a:buFont typeface="Times New Roman" pitchFamily="18"/>
              <a:buChar char="–"/>
              <a:tabLst>
                <a:tab pos="1600200" algn="l"/>
                <a:tab pos="179676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80" algn="l"/>
                <a:tab pos="8535959" algn="l"/>
                <a:tab pos="8985240" algn="l"/>
                <a:tab pos="9434160" algn="l"/>
                <a:tab pos="9883440" algn="l"/>
                <a:tab pos="10332720" algn="l"/>
              </a:tabLst>
              <a:defRPr lang="en-US" sz="2000" b="0" i="0" u="none" strike="noStrike" baseline="0">
                <a:ln>
                  <a:noFill/>
                </a:ln>
                <a:solidFill>
                  <a:srgbClr val="160AEB"/>
                </a:solidFill>
                <a:latin typeface="Times New Roman" pitchFamily="18"/>
                <a:ea typeface="Arial Unicode MS" pitchFamily="2"/>
                <a:cs typeface="Arial Unicode MS" pitchFamily="2"/>
              </a:defRPr>
            </a:lvl4pPr>
            <a:lvl5pPr marL="2057400" marR="0" lvl="4"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5pPr>
            <a:lvl6pPr marL="2057400" marR="0" lvl="5"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6pPr>
            <a:lvl7pPr marL="2057400" marR="0" lvl="6"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7pPr>
            <a:lvl8pPr marL="2057400" marR="0" lvl="7"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8pPr>
            <a:lvl9pPr marL="2057400" marR="0" lvl="8"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9pPr>
          </a:lstStyle>
          <a:p>
            <a:pPr marL="0" lvl="0" indent="0">
              <a:buClr>
                <a:srgbClr val="160AEB"/>
              </a:buClr>
              <a:buSzPct val="100000"/>
              <a:buFont typeface="Wingdings" pitchFamily="2"/>
              <a:buChar char=""/>
            </a:pPr>
            <a:r>
              <a:rPr lang="en-US" sz="2800" dirty="0">
                <a:solidFill>
                  <a:schemeClr val="tx1"/>
                </a:solidFill>
              </a:rPr>
              <a:t>Outputs are:</a:t>
            </a:r>
          </a:p>
          <a:p>
            <a:pPr marL="341280" lvl="0" indent="-341280"/>
            <a:endParaRPr lang="en-US" dirty="0"/>
          </a:p>
          <a:p>
            <a:pPr marL="341280" lvl="0" indent="-341280"/>
            <a:endParaRPr lang="en-US" dirty="0"/>
          </a:p>
          <a:p>
            <a:pPr marL="341280" lvl="0" indent="-341280"/>
            <a:endParaRPr lang="en-US" dirty="0"/>
          </a:p>
          <a:p>
            <a:pPr marL="341280" lvl="0" indent="-341280"/>
            <a:endParaRPr lang="en-US" dirty="0"/>
          </a:p>
        </p:txBody>
      </p:sp>
      <p:pic>
        <p:nvPicPr>
          <p:cNvPr id="5" name="Picture 4"/>
          <p:cNvPicPr>
            <a:picLocks noChangeAspect="1"/>
          </p:cNvPicPr>
          <p:nvPr/>
        </p:nvPicPr>
        <p:blipFill>
          <a:blip r:embed="rId3" cstate="print">
            <a:alphaModFix/>
            <a:lum/>
          </a:blip>
          <a:srcRect/>
          <a:stretch>
            <a:fillRect/>
          </a:stretch>
        </p:blipFill>
        <p:spPr>
          <a:xfrm>
            <a:off x="2438400" y="3048000"/>
            <a:ext cx="3733920" cy="1173578"/>
          </a:xfrm>
          <a:prstGeom prst="rect">
            <a:avLst/>
          </a:prstGeom>
          <a:noFill/>
          <a:ln>
            <a:noFill/>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609600"/>
            <a:ext cx="7772400" cy="1143000"/>
          </a:xfrm>
        </p:spPr>
        <p:txBody>
          <a:bodyPr wrap="square">
            <a:spAutoFit/>
          </a:bodyPr>
          <a:lstStyle>
            <a:defPPr lvl="0">
              <a:buNone/>
            </a:defPPr>
            <a:lvl1pPr lvl="0">
              <a:buNone/>
            </a:lvl1pPr>
          </a:lstStyle>
          <a:p>
            <a:pPr lvl="0"/>
            <a:r>
              <a:rPr lang="en-US"/>
              <a:t>Linear Separability</a:t>
            </a:r>
          </a:p>
        </p:txBody>
      </p:sp>
      <p:sp>
        <p:nvSpPr>
          <p:cNvPr id="3" name="Straight Connector 2"/>
          <p:cNvSpPr/>
          <p:nvPr/>
        </p:nvSpPr>
        <p:spPr>
          <a:xfrm flipV="1">
            <a:off x="2666880" y="1979640"/>
            <a:ext cx="1800" cy="3736800"/>
          </a:xfrm>
          <a:prstGeom prst="line">
            <a:avLst/>
          </a:prstGeom>
          <a:noFill/>
          <a:ln w="28440">
            <a:solidFill>
              <a:srgbClr val="FF0514"/>
            </a:solidFill>
            <a:prstDash val="solid"/>
            <a:miter/>
            <a:tailEnd type="arrow"/>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4" name="Straight Connector 3"/>
          <p:cNvSpPr/>
          <p:nvPr/>
        </p:nvSpPr>
        <p:spPr>
          <a:xfrm>
            <a:off x="2514600" y="5486399"/>
            <a:ext cx="4495680" cy="1440"/>
          </a:xfrm>
          <a:prstGeom prst="line">
            <a:avLst/>
          </a:prstGeom>
          <a:noFill/>
          <a:ln w="28440">
            <a:solidFill>
              <a:srgbClr val="FF0514"/>
            </a:solidFill>
            <a:prstDash val="solid"/>
            <a:miter/>
            <a:tailEnd type="arrow"/>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5" name="Freeform 4"/>
          <p:cNvSpPr/>
          <p:nvPr/>
        </p:nvSpPr>
        <p:spPr>
          <a:xfrm>
            <a:off x="3429000" y="2286000"/>
            <a:ext cx="380880" cy="380880"/>
          </a:xfrm>
          <a:custGeom>
            <a:avLst>
              <a:gd name="f0" fmla="val 5400"/>
            </a:avLst>
            <a:gdLst>
              <a:gd name="f1" fmla="val 10800000"/>
              <a:gd name="f2" fmla="val 5400000"/>
              <a:gd name="f3" fmla="val 180"/>
              <a:gd name="f4" fmla="val w"/>
              <a:gd name="f5" fmla="val h"/>
              <a:gd name="f6" fmla="val ss"/>
              <a:gd name="f7" fmla="val 0"/>
              <a:gd name="f8" fmla="val 10800"/>
              <a:gd name="f9" fmla="val -2147483647"/>
              <a:gd name="f10" fmla="val 2147483647"/>
              <a:gd name="f11" fmla="+- 0 0 0"/>
              <a:gd name="f12" fmla="abs f4"/>
              <a:gd name="f13" fmla="abs f5"/>
              <a:gd name="f14" fmla="abs f6"/>
              <a:gd name="f15" fmla="pin 0 f0 10800"/>
              <a:gd name="f16" fmla="*/ f11 f1 1"/>
              <a:gd name="f17" fmla="?: f12 f4 1"/>
              <a:gd name="f18" fmla="?: f13 f5 1"/>
              <a:gd name="f19" fmla="?: f14 f6 1"/>
              <a:gd name="f20" fmla="*/ f15 10799 1"/>
              <a:gd name="f21" fmla="*/ f16 1 f3"/>
              <a:gd name="f22" fmla="*/ f17 1 21600"/>
              <a:gd name="f23" fmla="*/ f18 1 21600"/>
              <a:gd name="f24" fmla="*/ 21600 f17 1"/>
              <a:gd name="f25" fmla="*/ 21600 f18 1"/>
              <a:gd name="f26" fmla="*/ f20 1 10800"/>
              <a:gd name="f27" fmla="+- f21 0 f2"/>
              <a:gd name="f28" fmla="min f23 f22"/>
              <a:gd name="f29" fmla="*/ f24 1 f19"/>
              <a:gd name="f30" fmla="*/ f25 1 f19"/>
              <a:gd name="f31" fmla="val f26"/>
              <a:gd name="f32" fmla="+- f29 0 f26"/>
              <a:gd name="f33" fmla="+- f30 0 f26"/>
              <a:gd name="f34" fmla="*/ f15 f28 1"/>
              <a:gd name="f35" fmla="*/ f7 f28 1"/>
              <a:gd name="f36" fmla="*/ f31 f28 1"/>
              <a:gd name="f37" fmla="*/ f29 f28 1"/>
              <a:gd name="f38" fmla="*/ f30 f28 1"/>
              <a:gd name="f39" fmla="*/ 10800 f28 1"/>
              <a:gd name="f40" fmla="*/ f32 f28 1"/>
              <a:gd name="f41" fmla="*/ f33 f28 1"/>
            </a:gdLst>
            <a:ahLst>
              <a:ahXY gdRefX="f0" minX="f7" maxX="f8">
                <a:pos x="f34" y="f35"/>
              </a:ahXY>
            </a:ahLst>
            <a:cxnLst>
              <a:cxn ang="3cd4">
                <a:pos x="hc" y="t"/>
              </a:cxn>
              <a:cxn ang="0">
                <a:pos x="r" y="vc"/>
              </a:cxn>
              <a:cxn ang="cd4">
                <a:pos x="hc" y="b"/>
              </a:cxn>
              <a:cxn ang="cd2">
                <a:pos x="l" y="vc"/>
              </a:cxn>
              <a:cxn ang="f27">
                <a:pos x="f39" y="f35"/>
              </a:cxn>
              <a:cxn ang="f27">
                <a:pos x="f35" y="f39"/>
              </a:cxn>
              <a:cxn ang="f27">
                <a:pos x="f39" y="f38"/>
              </a:cxn>
              <a:cxn ang="f27">
                <a:pos x="f37" y="f39"/>
              </a:cxn>
            </a:cxnLst>
            <a:rect l="f36" t="f36" r="f40" b="f41"/>
            <a:pathLst>
              <a:path>
                <a:moveTo>
                  <a:pt x="f36" y="f35"/>
                </a:moveTo>
                <a:lnTo>
                  <a:pt x="f40" y="f35"/>
                </a:lnTo>
                <a:lnTo>
                  <a:pt x="f40" y="f36"/>
                </a:lnTo>
                <a:lnTo>
                  <a:pt x="f37" y="f36"/>
                </a:lnTo>
                <a:lnTo>
                  <a:pt x="f37" y="f41"/>
                </a:lnTo>
                <a:lnTo>
                  <a:pt x="f40" y="f41"/>
                </a:lnTo>
                <a:lnTo>
                  <a:pt x="f40" y="f38"/>
                </a:lnTo>
                <a:lnTo>
                  <a:pt x="f36" y="f38"/>
                </a:lnTo>
                <a:lnTo>
                  <a:pt x="f36" y="f41"/>
                </a:lnTo>
                <a:lnTo>
                  <a:pt x="f35" y="f41"/>
                </a:lnTo>
                <a:lnTo>
                  <a:pt x="f35" y="f36"/>
                </a:lnTo>
                <a:lnTo>
                  <a:pt x="f36" y="f36"/>
                </a:lnTo>
                <a:lnTo>
                  <a:pt x="f36" y="f35"/>
                </a:lnTo>
                <a:close/>
              </a:path>
            </a:pathLst>
          </a:custGeom>
          <a:solidFill>
            <a:srgbClr val="160AEB"/>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6" name="Freeform 5"/>
          <p:cNvSpPr/>
          <p:nvPr/>
        </p:nvSpPr>
        <p:spPr>
          <a:xfrm>
            <a:off x="4038479" y="2819520"/>
            <a:ext cx="381240" cy="380880"/>
          </a:xfrm>
          <a:custGeom>
            <a:avLst>
              <a:gd name="f0" fmla="val 5400"/>
            </a:avLst>
            <a:gdLst>
              <a:gd name="f1" fmla="val 10800000"/>
              <a:gd name="f2" fmla="val 5400000"/>
              <a:gd name="f3" fmla="val 180"/>
              <a:gd name="f4" fmla="val w"/>
              <a:gd name="f5" fmla="val h"/>
              <a:gd name="f6" fmla="val ss"/>
              <a:gd name="f7" fmla="val 0"/>
              <a:gd name="f8" fmla="val 10800"/>
              <a:gd name="f9" fmla="val -2147483647"/>
              <a:gd name="f10" fmla="val 2147483647"/>
              <a:gd name="f11" fmla="+- 0 0 0"/>
              <a:gd name="f12" fmla="abs f4"/>
              <a:gd name="f13" fmla="abs f5"/>
              <a:gd name="f14" fmla="abs f6"/>
              <a:gd name="f15" fmla="pin 0 f0 10800"/>
              <a:gd name="f16" fmla="*/ f11 f1 1"/>
              <a:gd name="f17" fmla="?: f12 f4 1"/>
              <a:gd name="f18" fmla="?: f13 f5 1"/>
              <a:gd name="f19" fmla="?: f14 f6 1"/>
              <a:gd name="f20" fmla="*/ f15 10799 1"/>
              <a:gd name="f21" fmla="*/ f16 1 f3"/>
              <a:gd name="f22" fmla="*/ f17 1 21600"/>
              <a:gd name="f23" fmla="*/ f18 1 21600"/>
              <a:gd name="f24" fmla="*/ 21600 f17 1"/>
              <a:gd name="f25" fmla="*/ 21600 f18 1"/>
              <a:gd name="f26" fmla="*/ f20 1 10800"/>
              <a:gd name="f27" fmla="+- f21 0 f2"/>
              <a:gd name="f28" fmla="min f23 f22"/>
              <a:gd name="f29" fmla="*/ f24 1 f19"/>
              <a:gd name="f30" fmla="*/ f25 1 f19"/>
              <a:gd name="f31" fmla="val f26"/>
              <a:gd name="f32" fmla="+- f29 0 f26"/>
              <a:gd name="f33" fmla="+- f30 0 f26"/>
              <a:gd name="f34" fmla="*/ f15 f28 1"/>
              <a:gd name="f35" fmla="*/ f7 f28 1"/>
              <a:gd name="f36" fmla="*/ f31 f28 1"/>
              <a:gd name="f37" fmla="*/ f29 f28 1"/>
              <a:gd name="f38" fmla="*/ f30 f28 1"/>
              <a:gd name="f39" fmla="*/ 10800 f28 1"/>
              <a:gd name="f40" fmla="*/ f32 f28 1"/>
              <a:gd name="f41" fmla="*/ f33 f28 1"/>
            </a:gdLst>
            <a:ahLst>
              <a:ahXY gdRefX="f0" minX="f7" maxX="f8">
                <a:pos x="f34" y="f35"/>
              </a:ahXY>
            </a:ahLst>
            <a:cxnLst>
              <a:cxn ang="3cd4">
                <a:pos x="hc" y="t"/>
              </a:cxn>
              <a:cxn ang="0">
                <a:pos x="r" y="vc"/>
              </a:cxn>
              <a:cxn ang="cd4">
                <a:pos x="hc" y="b"/>
              </a:cxn>
              <a:cxn ang="cd2">
                <a:pos x="l" y="vc"/>
              </a:cxn>
              <a:cxn ang="f27">
                <a:pos x="f39" y="f35"/>
              </a:cxn>
              <a:cxn ang="f27">
                <a:pos x="f35" y="f39"/>
              </a:cxn>
              <a:cxn ang="f27">
                <a:pos x="f39" y="f38"/>
              </a:cxn>
              <a:cxn ang="f27">
                <a:pos x="f37" y="f39"/>
              </a:cxn>
            </a:cxnLst>
            <a:rect l="f36" t="f36" r="f40" b="f41"/>
            <a:pathLst>
              <a:path>
                <a:moveTo>
                  <a:pt x="f36" y="f35"/>
                </a:moveTo>
                <a:lnTo>
                  <a:pt x="f40" y="f35"/>
                </a:lnTo>
                <a:lnTo>
                  <a:pt x="f40" y="f36"/>
                </a:lnTo>
                <a:lnTo>
                  <a:pt x="f37" y="f36"/>
                </a:lnTo>
                <a:lnTo>
                  <a:pt x="f37" y="f41"/>
                </a:lnTo>
                <a:lnTo>
                  <a:pt x="f40" y="f41"/>
                </a:lnTo>
                <a:lnTo>
                  <a:pt x="f40" y="f38"/>
                </a:lnTo>
                <a:lnTo>
                  <a:pt x="f36" y="f38"/>
                </a:lnTo>
                <a:lnTo>
                  <a:pt x="f36" y="f41"/>
                </a:lnTo>
                <a:lnTo>
                  <a:pt x="f35" y="f41"/>
                </a:lnTo>
                <a:lnTo>
                  <a:pt x="f35" y="f36"/>
                </a:lnTo>
                <a:lnTo>
                  <a:pt x="f36" y="f36"/>
                </a:lnTo>
                <a:lnTo>
                  <a:pt x="f36" y="f35"/>
                </a:lnTo>
                <a:close/>
              </a:path>
            </a:pathLst>
          </a:custGeom>
          <a:solidFill>
            <a:srgbClr val="160AEB"/>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7" name="Freeform 6"/>
          <p:cNvSpPr/>
          <p:nvPr/>
        </p:nvSpPr>
        <p:spPr>
          <a:xfrm>
            <a:off x="4267080" y="1981080"/>
            <a:ext cx="381240" cy="381240"/>
          </a:xfrm>
          <a:custGeom>
            <a:avLst>
              <a:gd name="f0" fmla="val 5400"/>
            </a:avLst>
            <a:gdLst>
              <a:gd name="f1" fmla="val 10800000"/>
              <a:gd name="f2" fmla="val 5400000"/>
              <a:gd name="f3" fmla="val 180"/>
              <a:gd name="f4" fmla="val w"/>
              <a:gd name="f5" fmla="val h"/>
              <a:gd name="f6" fmla="val ss"/>
              <a:gd name="f7" fmla="val 0"/>
              <a:gd name="f8" fmla="val 10800"/>
              <a:gd name="f9" fmla="val -2147483647"/>
              <a:gd name="f10" fmla="val 2147483647"/>
              <a:gd name="f11" fmla="+- 0 0 0"/>
              <a:gd name="f12" fmla="abs f4"/>
              <a:gd name="f13" fmla="abs f5"/>
              <a:gd name="f14" fmla="abs f6"/>
              <a:gd name="f15" fmla="pin 0 f0 10800"/>
              <a:gd name="f16" fmla="*/ f11 f1 1"/>
              <a:gd name="f17" fmla="?: f12 f4 1"/>
              <a:gd name="f18" fmla="?: f13 f5 1"/>
              <a:gd name="f19" fmla="?: f14 f6 1"/>
              <a:gd name="f20" fmla="*/ f15 10799 1"/>
              <a:gd name="f21" fmla="*/ f16 1 f3"/>
              <a:gd name="f22" fmla="*/ f17 1 21600"/>
              <a:gd name="f23" fmla="*/ f18 1 21600"/>
              <a:gd name="f24" fmla="*/ 21600 f17 1"/>
              <a:gd name="f25" fmla="*/ 21600 f18 1"/>
              <a:gd name="f26" fmla="*/ f20 1 10800"/>
              <a:gd name="f27" fmla="+- f21 0 f2"/>
              <a:gd name="f28" fmla="min f23 f22"/>
              <a:gd name="f29" fmla="*/ f24 1 f19"/>
              <a:gd name="f30" fmla="*/ f25 1 f19"/>
              <a:gd name="f31" fmla="val f26"/>
              <a:gd name="f32" fmla="+- f29 0 f26"/>
              <a:gd name="f33" fmla="+- f30 0 f26"/>
              <a:gd name="f34" fmla="*/ f15 f28 1"/>
              <a:gd name="f35" fmla="*/ f7 f28 1"/>
              <a:gd name="f36" fmla="*/ f31 f28 1"/>
              <a:gd name="f37" fmla="*/ f29 f28 1"/>
              <a:gd name="f38" fmla="*/ f30 f28 1"/>
              <a:gd name="f39" fmla="*/ 10800 f28 1"/>
              <a:gd name="f40" fmla="*/ f32 f28 1"/>
              <a:gd name="f41" fmla="*/ f33 f28 1"/>
            </a:gdLst>
            <a:ahLst>
              <a:ahXY gdRefX="f0" minX="f7" maxX="f8">
                <a:pos x="f34" y="f35"/>
              </a:ahXY>
            </a:ahLst>
            <a:cxnLst>
              <a:cxn ang="3cd4">
                <a:pos x="hc" y="t"/>
              </a:cxn>
              <a:cxn ang="0">
                <a:pos x="r" y="vc"/>
              </a:cxn>
              <a:cxn ang="cd4">
                <a:pos x="hc" y="b"/>
              </a:cxn>
              <a:cxn ang="cd2">
                <a:pos x="l" y="vc"/>
              </a:cxn>
              <a:cxn ang="f27">
                <a:pos x="f39" y="f35"/>
              </a:cxn>
              <a:cxn ang="f27">
                <a:pos x="f35" y="f39"/>
              </a:cxn>
              <a:cxn ang="f27">
                <a:pos x="f39" y="f38"/>
              </a:cxn>
              <a:cxn ang="f27">
                <a:pos x="f37" y="f39"/>
              </a:cxn>
            </a:cxnLst>
            <a:rect l="f36" t="f36" r="f40" b="f41"/>
            <a:pathLst>
              <a:path>
                <a:moveTo>
                  <a:pt x="f36" y="f35"/>
                </a:moveTo>
                <a:lnTo>
                  <a:pt x="f40" y="f35"/>
                </a:lnTo>
                <a:lnTo>
                  <a:pt x="f40" y="f36"/>
                </a:lnTo>
                <a:lnTo>
                  <a:pt x="f37" y="f36"/>
                </a:lnTo>
                <a:lnTo>
                  <a:pt x="f37" y="f41"/>
                </a:lnTo>
                <a:lnTo>
                  <a:pt x="f40" y="f41"/>
                </a:lnTo>
                <a:lnTo>
                  <a:pt x="f40" y="f38"/>
                </a:lnTo>
                <a:lnTo>
                  <a:pt x="f36" y="f38"/>
                </a:lnTo>
                <a:lnTo>
                  <a:pt x="f36" y="f41"/>
                </a:lnTo>
                <a:lnTo>
                  <a:pt x="f35" y="f41"/>
                </a:lnTo>
                <a:lnTo>
                  <a:pt x="f35" y="f36"/>
                </a:lnTo>
                <a:lnTo>
                  <a:pt x="f36" y="f36"/>
                </a:lnTo>
                <a:lnTo>
                  <a:pt x="f36" y="f35"/>
                </a:lnTo>
                <a:close/>
              </a:path>
            </a:pathLst>
          </a:custGeom>
          <a:solidFill>
            <a:srgbClr val="160AEB"/>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8" name="Freeform 7"/>
          <p:cNvSpPr/>
          <p:nvPr/>
        </p:nvSpPr>
        <p:spPr>
          <a:xfrm>
            <a:off x="3276720" y="3124079"/>
            <a:ext cx="380880" cy="381240"/>
          </a:xfrm>
          <a:custGeom>
            <a:avLst>
              <a:gd name="f0" fmla="val 5400"/>
            </a:avLst>
            <a:gdLst>
              <a:gd name="f1" fmla="val 10800000"/>
              <a:gd name="f2" fmla="val 5400000"/>
              <a:gd name="f3" fmla="val 180"/>
              <a:gd name="f4" fmla="val w"/>
              <a:gd name="f5" fmla="val h"/>
              <a:gd name="f6" fmla="val ss"/>
              <a:gd name="f7" fmla="val 0"/>
              <a:gd name="f8" fmla="val 10800"/>
              <a:gd name="f9" fmla="val -2147483647"/>
              <a:gd name="f10" fmla="val 2147483647"/>
              <a:gd name="f11" fmla="+- 0 0 0"/>
              <a:gd name="f12" fmla="abs f4"/>
              <a:gd name="f13" fmla="abs f5"/>
              <a:gd name="f14" fmla="abs f6"/>
              <a:gd name="f15" fmla="pin 0 f0 10800"/>
              <a:gd name="f16" fmla="*/ f11 f1 1"/>
              <a:gd name="f17" fmla="?: f12 f4 1"/>
              <a:gd name="f18" fmla="?: f13 f5 1"/>
              <a:gd name="f19" fmla="?: f14 f6 1"/>
              <a:gd name="f20" fmla="*/ f15 10799 1"/>
              <a:gd name="f21" fmla="*/ f16 1 f3"/>
              <a:gd name="f22" fmla="*/ f17 1 21600"/>
              <a:gd name="f23" fmla="*/ f18 1 21600"/>
              <a:gd name="f24" fmla="*/ 21600 f17 1"/>
              <a:gd name="f25" fmla="*/ 21600 f18 1"/>
              <a:gd name="f26" fmla="*/ f20 1 10800"/>
              <a:gd name="f27" fmla="+- f21 0 f2"/>
              <a:gd name="f28" fmla="min f23 f22"/>
              <a:gd name="f29" fmla="*/ f24 1 f19"/>
              <a:gd name="f30" fmla="*/ f25 1 f19"/>
              <a:gd name="f31" fmla="val f26"/>
              <a:gd name="f32" fmla="+- f29 0 f26"/>
              <a:gd name="f33" fmla="+- f30 0 f26"/>
              <a:gd name="f34" fmla="*/ f15 f28 1"/>
              <a:gd name="f35" fmla="*/ f7 f28 1"/>
              <a:gd name="f36" fmla="*/ f31 f28 1"/>
              <a:gd name="f37" fmla="*/ f29 f28 1"/>
              <a:gd name="f38" fmla="*/ f30 f28 1"/>
              <a:gd name="f39" fmla="*/ 10800 f28 1"/>
              <a:gd name="f40" fmla="*/ f32 f28 1"/>
              <a:gd name="f41" fmla="*/ f33 f28 1"/>
            </a:gdLst>
            <a:ahLst>
              <a:ahXY gdRefX="f0" minX="f7" maxX="f8">
                <a:pos x="f34" y="f35"/>
              </a:ahXY>
            </a:ahLst>
            <a:cxnLst>
              <a:cxn ang="3cd4">
                <a:pos x="hc" y="t"/>
              </a:cxn>
              <a:cxn ang="0">
                <a:pos x="r" y="vc"/>
              </a:cxn>
              <a:cxn ang="cd4">
                <a:pos x="hc" y="b"/>
              </a:cxn>
              <a:cxn ang="cd2">
                <a:pos x="l" y="vc"/>
              </a:cxn>
              <a:cxn ang="f27">
                <a:pos x="f39" y="f35"/>
              </a:cxn>
              <a:cxn ang="f27">
                <a:pos x="f35" y="f39"/>
              </a:cxn>
              <a:cxn ang="f27">
                <a:pos x="f39" y="f38"/>
              </a:cxn>
              <a:cxn ang="f27">
                <a:pos x="f37" y="f39"/>
              </a:cxn>
            </a:cxnLst>
            <a:rect l="f36" t="f36" r="f40" b="f41"/>
            <a:pathLst>
              <a:path>
                <a:moveTo>
                  <a:pt x="f36" y="f35"/>
                </a:moveTo>
                <a:lnTo>
                  <a:pt x="f40" y="f35"/>
                </a:lnTo>
                <a:lnTo>
                  <a:pt x="f40" y="f36"/>
                </a:lnTo>
                <a:lnTo>
                  <a:pt x="f37" y="f36"/>
                </a:lnTo>
                <a:lnTo>
                  <a:pt x="f37" y="f41"/>
                </a:lnTo>
                <a:lnTo>
                  <a:pt x="f40" y="f41"/>
                </a:lnTo>
                <a:lnTo>
                  <a:pt x="f40" y="f38"/>
                </a:lnTo>
                <a:lnTo>
                  <a:pt x="f36" y="f38"/>
                </a:lnTo>
                <a:lnTo>
                  <a:pt x="f36" y="f41"/>
                </a:lnTo>
                <a:lnTo>
                  <a:pt x="f35" y="f41"/>
                </a:lnTo>
                <a:lnTo>
                  <a:pt x="f35" y="f36"/>
                </a:lnTo>
                <a:lnTo>
                  <a:pt x="f36" y="f36"/>
                </a:lnTo>
                <a:lnTo>
                  <a:pt x="f36" y="f35"/>
                </a:lnTo>
                <a:close/>
              </a:path>
            </a:pathLst>
          </a:custGeom>
          <a:solidFill>
            <a:srgbClr val="160AEB"/>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9" name="Freeform 8"/>
          <p:cNvSpPr/>
          <p:nvPr/>
        </p:nvSpPr>
        <p:spPr>
          <a:xfrm>
            <a:off x="4800600" y="2590919"/>
            <a:ext cx="380880" cy="380880"/>
          </a:xfrm>
          <a:custGeom>
            <a:avLst>
              <a:gd name="f0" fmla="val 5400"/>
            </a:avLst>
            <a:gdLst>
              <a:gd name="f1" fmla="val 10800000"/>
              <a:gd name="f2" fmla="val 5400000"/>
              <a:gd name="f3" fmla="val 180"/>
              <a:gd name="f4" fmla="val w"/>
              <a:gd name="f5" fmla="val h"/>
              <a:gd name="f6" fmla="val ss"/>
              <a:gd name="f7" fmla="val 0"/>
              <a:gd name="f8" fmla="val 10800"/>
              <a:gd name="f9" fmla="val -2147483647"/>
              <a:gd name="f10" fmla="val 2147483647"/>
              <a:gd name="f11" fmla="+- 0 0 0"/>
              <a:gd name="f12" fmla="abs f4"/>
              <a:gd name="f13" fmla="abs f5"/>
              <a:gd name="f14" fmla="abs f6"/>
              <a:gd name="f15" fmla="pin 0 f0 10800"/>
              <a:gd name="f16" fmla="*/ f11 f1 1"/>
              <a:gd name="f17" fmla="?: f12 f4 1"/>
              <a:gd name="f18" fmla="?: f13 f5 1"/>
              <a:gd name="f19" fmla="?: f14 f6 1"/>
              <a:gd name="f20" fmla="*/ f15 10799 1"/>
              <a:gd name="f21" fmla="*/ f16 1 f3"/>
              <a:gd name="f22" fmla="*/ f17 1 21600"/>
              <a:gd name="f23" fmla="*/ f18 1 21600"/>
              <a:gd name="f24" fmla="*/ 21600 f17 1"/>
              <a:gd name="f25" fmla="*/ 21600 f18 1"/>
              <a:gd name="f26" fmla="*/ f20 1 10800"/>
              <a:gd name="f27" fmla="+- f21 0 f2"/>
              <a:gd name="f28" fmla="min f23 f22"/>
              <a:gd name="f29" fmla="*/ f24 1 f19"/>
              <a:gd name="f30" fmla="*/ f25 1 f19"/>
              <a:gd name="f31" fmla="val f26"/>
              <a:gd name="f32" fmla="+- f29 0 f26"/>
              <a:gd name="f33" fmla="+- f30 0 f26"/>
              <a:gd name="f34" fmla="*/ f15 f28 1"/>
              <a:gd name="f35" fmla="*/ f7 f28 1"/>
              <a:gd name="f36" fmla="*/ f31 f28 1"/>
              <a:gd name="f37" fmla="*/ f29 f28 1"/>
              <a:gd name="f38" fmla="*/ f30 f28 1"/>
              <a:gd name="f39" fmla="*/ 10800 f28 1"/>
              <a:gd name="f40" fmla="*/ f32 f28 1"/>
              <a:gd name="f41" fmla="*/ f33 f28 1"/>
            </a:gdLst>
            <a:ahLst>
              <a:ahXY gdRefX="f0" minX="f7" maxX="f8">
                <a:pos x="f34" y="f35"/>
              </a:ahXY>
            </a:ahLst>
            <a:cxnLst>
              <a:cxn ang="3cd4">
                <a:pos x="hc" y="t"/>
              </a:cxn>
              <a:cxn ang="0">
                <a:pos x="r" y="vc"/>
              </a:cxn>
              <a:cxn ang="cd4">
                <a:pos x="hc" y="b"/>
              </a:cxn>
              <a:cxn ang="cd2">
                <a:pos x="l" y="vc"/>
              </a:cxn>
              <a:cxn ang="f27">
                <a:pos x="f39" y="f35"/>
              </a:cxn>
              <a:cxn ang="f27">
                <a:pos x="f35" y="f39"/>
              </a:cxn>
              <a:cxn ang="f27">
                <a:pos x="f39" y="f38"/>
              </a:cxn>
              <a:cxn ang="f27">
                <a:pos x="f37" y="f39"/>
              </a:cxn>
            </a:cxnLst>
            <a:rect l="f36" t="f36" r="f40" b="f41"/>
            <a:pathLst>
              <a:path>
                <a:moveTo>
                  <a:pt x="f36" y="f35"/>
                </a:moveTo>
                <a:lnTo>
                  <a:pt x="f40" y="f35"/>
                </a:lnTo>
                <a:lnTo>
                  <a:pt x="f40" y="f36"/>
                </a:lnTo>
                <a:lnTo>
                  <a:pt x="f37" y="f36"/>
                </a:lnTo>
                <a:lnTo>
                  <a:pt x="f37" y="f41"/>
                </a:lnTo>
                <a:lnTo>
                  <a:pt x="f40" y="f41"/>
                </a:lnTo>
                <a:lnTo>
                  <a:pt x="f40" y="f38"/>
                </a:lnTo>
                <a:lnTo>
                  <a:pt x="f36" y="f38"/>
                </a:lnTo>
                <a:lnTo>
                  <a:pt x="f36" y="f41"/>
                </a:lnTo>
                <a:lnTo>
                  <a:pt x="f35" y="f41"/>
                </a:lnTo>
                <a:lnTo>
                  <a:pt x="f35" y="f36"/>
                </a:lnTo>
                <a:lnTo>
                  <a:pt x="f36" y="f36"/>
                </a:lnTo>
                <a:lnTo>
                  <a:pt x="f36" y="f35"/>
                </a:lnTo>
                <a:close/>
              </a:path>
            </a:pathLst>
          </a:custGeom>
          <a:solidFill>
            <a:srgbClr val="160AEB"/>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0" name="Freeform 9"/>
          <p:cNvSpPr/>
          <p:nvPr/>
        </p:nvSpPr>
        <p:spPr>
          <a:xfrm>
            <a:off x="4572000" y="3505319"/>
            <a:ext cx="228600" cy="2286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0514"/>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1" name="Freeform 10"/>
          <p:cNvSpPr/>
          <p:nvPr/>
        </p:nvSpPr>
        <p:spPr>
          <a:xfrm>
            <a:off x="4343400" y="3962520"/>
            <a:ext cx="228600" cy="2286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0514"/>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2" name="Freeform 11"/>
          <p:cNvSpPr/>
          <p:nvPr/>
        </p:nvSpPr>
        <p:spPr>
          <a:xfrm>
            <a:off x="4267080" y="4572000"/>
            <a:ext cx="228600" cy="2286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0514"/>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3" name="Freeform 12"/>
          <p:cNvSpPr/>
          <p:nvPr/>
        </p:nvSpPr>
        <p:spPr>
          <a:xfrm>
            <a:off x="4800600" y="4267080"/>
            <a:ext cx="228600" cy="2286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0514"/>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4" name="Freeform 13"/>
          <p:cNvSpPr/>
          <p:nvPr/>
        </p:nvSpPr>
        <p:spPr>
          <a:xfrm>
            <a:off x="5105520" y="3581279"/>
            <a:ext cx="228600" cy="2286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0514"/>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grpSp>
        <p:nvGrpSpPr>
          <p:cNvPr id="15" name="Group 14"/>
          <p:cNvGrpSpPr/>
          <p:nvPr/>
        </p:nvGrpSpPr>
        <p:grpSpPr>
          <a:xfrm>
            <a:off x="2362320" y="2894040"/>
            <a:ext cx="3886200" cy="1969920"/>
            <a:chOff x="2362320" y="2894040"/>
            <a:chExt cx="3886200" cy="1969920"/>
          </a:xfrm>
        </p:grpSpPr>
        <p:sp>
          <p:nvSpPr>
            <p:cNvPr id="16" name="Straight Connector 15"/>
            <p:cNvSpPr/>
            <p:nvPr/>
          </p:nvSpPr>
          <p:spPr>
            <a:xfrm flipV="1">
              <a:off x="2362320" y="2894040"/>
              <a:ext cx="3886200" cy="1146239"/>
            </a:xfrm>
            <a:prstGeom prst="line">
              <a:avLst/>
            </a:prstGeom>
            <a:noFill/>
            <a:ln w="28440">
              <a:solidFill>
                <a:srgbClr val="0BFF0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7" name="Straight Connector 16"/>
            <p:cNvSpPr/>
            <p:nvPr/>
          </p:nvSpPr>
          <p:spPr>
            <a:xfrm>
              <a:off x="4419720" y="3429000"/>
              <a:ext cx="304560" cy="1219320"/>
            </a:xfrm>
            <a:prstGeom prst="line">
              <a:avLst/>
            </a:prstGeom>
            <a:noFill/>
            <a:ln w="28440">
              <a:solidFill>
                <a:srgbClr val="0BFF0B"/>
              </a:solidFill>
              <a:prstDash val="solid"/>
              <a:miter/>
              <a:tailEnd type="arrow"/>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8" name="Freeform 17"/>
            <p:cNvSpPr/>
            <p:nvPr/>
          </p:nvSpPr>
          <p:spPr>
            <a:xfrm>
              <a:off x="4728239" y="4343400"/>
              <a:ext cx="433799"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NZ" sz="2800" b="1" i="0" u="none" strike="noStrike" baseline="0">
                  <a:ln>
                    <a:noFill/>
                  </a:ln>
                  <a:solidFill>
                    <a:srgbClr val="0BFF0B"/>
                  </a:solidFill>
                  <a:latin typeface="Times New Roman" pitchFamily="18"/>
                  <a:ea typeface="Arial Unicode MS" pitchFamily="2"/>
                  <a:cs typeface="Arial Unicode MS" pitchFamily="2"/>
                </a:rPr>
                <a:t>w</a:t>
              </a:r>
            </a:p>
          </p:txBody>
        </p:sp>
      </p:grpSp>
    </p:spTree>
  </p:cSld>
  <p:clrMapOvr>
    <a:masterClrMapping/>
  </p:clrMapOvr>
  <p:transition/>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609600"/>
            <a:ext cx="7772400" cy="1143000"/>
          </a:xfrm>
        </p:spPr>
        <p:txBody>
          <a:bodyPr wrap="square">
            <a:spAutoFit/>
          </a:bodyPr>
          <a:lstStyle>
            <a:defPPr lvl="0">
              <a:buNone/>
            </a:defPPr>
            <a:lvl1pPr lvl="0">
              <a:buNone/>
            </a:lvl1pPr>
          </a:lstStyle>
          <a:p>
            <a:pPr lvl="0"/>
            <a:r>
              <a:rPr lang="en-US"/>
              <a:t>Linear Separability</a:t>
            </a:r>
          </a:p>
        </p:txBody>
      </p:sp>
      <p:sp>
        <p:nvSpPr>
          <p:cNvPr id="3" name="Straight Connector 2"/>
          <p:cNvSpPr/>
          <p:nvPr/>
        </p:nvSpPr>
        <p:spPr>
          <a:xfrm flipV="1">
            <a:off x="1523880" y="2131560"/>
            <a:ext cx="1800" cy="3737160"/>
          </a:xfrm>
          <a:prstGeom prst="line">
            <a:avLst/>
          </a:prstGeom>
          <a:noFill/>
          <a:ln w="28440">
            <a:solidFill>
              <a:srgbClr val="FF0514"/>
            </a:solidFill>
            <a:prstDash val="solid"/>
            <a:miter/>
            <a:tailEnd type="arrow"/>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4" name="Straight Connector 3"/>
          <p:cNvSpPr/>
          <p:nvPr/>
        </p:nvSpPr>
        <p:spPr>
          <a:xfrm>
            <a:off x="1371599" y="5638680"/>
            <a:ext cx="4495680" cy="1800"/>
          </a:xfrm>
          <a:prstGeom prst="line">
            <a:avLst/>
          </a:prstGeom>
          <a:noFill/>
          <a:ln w="28440">
            <a:solidFill>
              <a:srgbClr val="FF0514"/>
            </a:solidFill>
            <a:prstDash val="solid"/>
            <a:miter/>
            <a:tailEnd type="arrow"/>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5" name="Freeform 4"/>
          <p:cNvSpPr/>
          <p:nvPr/>
        </p:nvSpPr>
        <p:spPr>
          <a:xfrm>
            <a:off x="1295280" y="2666880"/>
            <a:ext cx="381240" cy="381240"/>
          </a:xfrm>
          <a:custGeom>
            <a:avLst>
              <a:gd name="f0" fmla="val 5400"/>
            </a:avLst>
            <a:gdLst>
              <a:gd name="f1" fmla="val 10800000"/>
              <a:gd name="f2" fmla="val 5400000"/>
              <a:gd name="f3" fmla="val 180"/>
              <a:gd name="f4" fmla="val w"/>
              <a:gd name="f5" fmla="val h"/>
              <a:gd name="f6" fmla="val ss"/>
              <a:gd name="f7" fmla="val 0"/>
              <a:gd name="f8" fmla="val 10800"/>
              <a:gd name="f9" fmla="val -2147483647"/>
              <a:gd name="f10" fmla="val 2147483647"/>
              <a:gd name="f11" fmla="+- 0 0 0"/>
              <a:gd name="f12" fmla="abs f4"/>
              <a:gd name="f13" fmla="abs f5"/>
              <a:gd name="f14" fmla="abs f6"/>
              <a:gd name="f15" fmla="pin 0 f0 10800"/>
              <a:gd name="f16" fmla="*/ f11 f1 1"/>
              <a:gd name="f17" fmla="?: f12 f4 1"/>
              <a:gd name="f18" fmla="?: f13 f5 1"/>
              <a:gd name="f19" fmla="?: f14 f6 1"/>
              <a:gd name="f20" fmla="*/ f15 10799 1"/>
              <a:gd name="f21" fmla="*/ f16 1 f3"/>
              <a:gd name="f22" fmla="*/ f17 1 21600"/>
              <a:gd name="f23" fmla="*/ f18 1 21600"/>
              <a:gd name="f24" fmla="*/ 21600 f17 1"/>
              <a:gd name="f25" fmla="*/ 21600 f18 1"/>
              <a:gd name="f26" fmla="*/ f20 1 10800"/>
              <a:gd name="f27" fmla="+- f21 0 f2"/>
              <a:gd name="f28" fmla="min f23 f22"/>
              <a:gd name="f29" fmla="*/ f24 1 f19"/>
              <a:gd name="f30" fmla="*/ f25 1 f19"/>
              <a:gd name="f31" fmla="val f26"/>
              <a:gd name="f32" fmla="+- f29 0 f26"/>
              <a:gd name="f33" fmla="+- f30 0 f26"/>
              <a:gd name="f34" fmla="*/ f15 f28 1"/>
              <a:gd name="f35" fmla="*/ f7 f28 1"/>
              <a:gd name="f36" fmla="*/ f31 f28 1"/>
              <a:gd name="f37" fmla="*/ f29 f28 1"/>
              <a:gd name="f38" fmla="*/ f30 f28 1"/>
              <a:gd name="f39" fmla="*/ 10800 f28 1"/>
              <a:gd name="f40" fmla="*/ f32 f28 1"/>
              <a:gd name="f41" fmla="*/ f33 f28 1"/>
            </a:gdLst>
            <a:ahLst>
              <a:ahXY gdRefX="f0" minX="f7" maxX="f8">
                <a:pos x="f34" y="f35"/>
              </a:ahXY>
            </a:ahLst>
            <a:cxnLst>
              <a:cxn ang="3cd4">
                <a:pos x="hc" y="t"/>
              </a:cxn>
              <a:cxn ang="0">
                <a:pos x="r" y="vc"/>
              </a:cxn>
              <a:cxn ang="cd4">
                <a:pos x="hc" y="b"/>
              </a:cxn>
              <a:cxn ang="cd2">
                <a:pos x="l" y="vc"/>
              </a:cxn>
              <a:cxn ang="f27">
                <a:pos x="f39" y="f35"/>
              </a:cxn>
              <a:cxn ang="f27">
                <a:pos x="f35" y="f39"/>
              </a:cxn>
              <a:cxn ang="f27">
                <a:pos x="f39" y="f38"/>
              </a:cxn>
              <a:cxn ang="f27">
                <a:pos x="f37" y="f39"/>
              </a:cxn>
            </a:cxnLst>
            <a:rect l="f36" t="f36" r="f40" b="f41"/>
            <a:pathLst>
              <a:path>
                <a:moveTo>
                  <a:pt x="f36" y="f35"/>
                </a:moveTo>
                <a:lnTo>
                  <a:pt x="f40" y="f35"/>
                </a:lnTo>
                <a:lnTo>
                  <a:pt x="f40" y="f36"/>
                </a:lnTo>
                <a:lnTo>
                  <a:pt x="f37" y="f36"/>
                </a:lnTo>
                <a:lnTo>
                  <a:pt x="f37" y="f41"/>
                </a:lnTo>
                <a:lnTo>
                  <a:pt x="f40" y="f41"/>
                </a:lnTo>
                <a:lnTo>
                  <a:pt x="f40" y="f38"/>
                </a:lnTo>
                <a:lnTo>
                  <a:pt x="f36" y="f38"/>
                </a:lnTo>
                <a:lnTo>
                  <a:pt x="f36" y="f41"/>
                </a:lnTo>
                <a:lnTo>
                  <a:pt x="f35" y="f41"/>
                </a:lnTo>
                <a:lnTo>
                  <a:pt x="f35" y="f36"/>
                </a:lnTo>
                <a:lnTo>
                  <a:pt x="f36" y="f36"/>
                </a:lnTo>
                <a:lnTo>
                  <a:pt x="f36" y="f35"/>
                </a:lnTo>
                <a:close/>
              </a:path>
            </a:pathLst>
          </a:custGeom>
          <a:solidFill>
            <a:srgbClr val="160AEB"/>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6" name="Freeform 5"/>
          <p:cNvSpPr/>
          <p:nvPr/>
        </p:nvSpPr>
        <p:spPr>
          <a:xfrm>
            <a:off x="4419720" y="5486399"/>
            <a:ext cx="380880" cy="380880"/>
          </a:xfrm>
          <a:custGeom>
            <a:avLst>
              <a:gd name="f0" fmla="val 5400"/>
            </a:avLst>
            <a:gdLst>
              <a:gd name="f1" fmla="val 10800000"/>
              <a:gd name="f2" fmla="val 5400000"/>
              <a:gd name="f3" fmla="val 180"/>
              <a:gd name="f4" fmla="val w"/>
              <a:gd name="f5" fmla="val h"/>
              <a:gd name="f6" fmla="val ss"/>
              <a:gd name="f7" fmla="val 0"/>
              <a:gd name="f8" fmla="val 10800"/>
              <a:gd name="f9" fmla="val -2147483647"/>
              <a:gd name="f10" fmla="val 2147483647"/>
              <a:gd name="f11" fmla="+- 0 0 0"/>
              <a:gd name="f12" fmla="abs f4"/>
              <a:gd name="f13" fmla="abs f5"/>
              <a:gd name="f14" fmla="abs f6"/>
              <a:gd name="f15" fmla="pin 0 f0 10800"/>
              <a:gd name="f16" fmla="*/ f11 f1 1"/>
              <a:gd name="f17" fmla="?: f12 f4 1"/>
              <a:gd name="f18" fmla="?: f13 f5 1"/>
              <a:gd name="f19" fmla="?: f14 f6 1"/>
              <a:gd name="f20" fmla="*/ f15 10799 1"/>
              <a:gd name="f21" fmla="*/ f16 1 f3"/>
              <a:gd name="f22" fmla="*/ f17 1 21600"/>
              <a:gd name="f23" fmla="*/ f18 1 21600"/>
              <a:gd name="f24" fmla="*/ 21600 f17 1"/>
              <a:gd name="f25" fmla="*/ 21600 f18 1"/>
              <a:gd name="f26" fmla="*/ f20 1 10800"/>
              <a:gd name="f27" fmla="+- f21 0 f2"/>
              <a:gd name="f28" fmla="min f23 f22"/>
              <a:gd name="f29" fmla="*/ f24 1 f19"/>
              <a:gd name="f30" fmla="*/ f25 1 f19"/>
              <a:gd name="f31" fmla="val f26"/>
              <a:gd name="f32" fmla="+- f29 0 f26"/>
              <a:gd name="f33" fmla="+- f30 0 f26"/>
              <a:gd name="f34" fmla="*/ f15 f28 1"/>
              <a:gd name="f35" fmla="*/ f7 f28 1"/>
              <a:gd name="f36" fmla="*/ f31 f28 1"/>
              <a:gd name="f37" fmla="*/ f29 f28 1"/>
              <a:gd name="f38" fmla="*/ f30 f28 1"/>
              <a:gd name="f39" fmla="*/ 10800 f28 1"/>
              <a:gd name="f40" fmla="*/ f32 f28 1"/>
              <a:gd name="f41" fmla="*/ f33 f28 1"/>
            </a:gdLst>
            <a:ahLst>
              <a:ahXY gdRefX="f0" minX="f7" maxX="f8">
                <a:pos x="f34" y="f35"/>
              </a:ahXY>
            </a:ahLst>
            <a:cxnLst>
              <a:cxn ang="3cd4">
                <a:pos x="hc" y="t"/>
              </a:cxn>
              <a:cxn ang="0">
                <a:pos x="r" y="vc"/>
              </a:cxn>
              <a:cxn ang="cd4">
                <a:pos x="hc" y="b"/>
              </a:cxn>
              <a:cxn ang="cd2">
                <a:pos x="l" y="vc"/>
              </a:cxn>
              <a:cxn ang="f27">
                <a:pos x="f39" y="f35"/>
              </a:cxn>
              <a:cxn ang="f27">
                <a:pos x="f35" y="f39"/>
              </a:cxn>
              <a:cxn ang="f27">
                <a:pos x="f39" y="f38"/>
              </a:cxn>
              <a:cxn ang="f27">
                <a:pos x="f37" y="f39"/>
              </a:cxn>
            </a:cxnLst>
            <a:rect l="f36" t="f36" r="f40" b="f41"/>
            <a:pathLst>
              <a:path>
                <a:moveTo>
                  <a:pt x="f36" y="f35"/>
                </a:moveTo>
                <a:lnTo>
                  <a:pt x="f40" y="f35"/>
                </a:lnTo>
                <a:lnTo>
                  <a:pt x="f40" y="f36"/>
                </a:lnTo>
                <a:lnTo>
                  <a:pt x="f37" y="f36"/>
                </a:lnTo>
                <a:lnTo>
                  <a:pt x="f37" y="f41"/>
                </a:lnTo>
                <a:lnTo>
                  <a:pt x="f40" y="f41"/>
                </a:lnTo>
                <a:lnTo>
                  <a:pt x="f40" y="f38"/>
                </a:lnTo>
                <a:lnTo>
                  <a:pt x="f36" y="f38"/>
                </a:lnTo>
                <a:lnTo>
                  <a:pt x="f36" y="f41"/>
                </a:lnTo>
                <a:lnTo>
                  <a:pt x="f35" y="f41"/>
                </a:lnTo>
                <a:lnTo>
                  <a:pt x="f35" y="f36"/>
                </a:lnTo>
                <a:lnTo>
                  <a:pt x="f36" y="f36"/>
                </a:lnTo>
                <a:lnTo>
                  <a:pt x="f36" y="f35"/>
                </a:lnTo>
                <a:close/>
              </a:path>
            </a:pathLst>
          </a:custGeom>
          <a:solidFill>
            <a:srgbClr val="160AEB"/>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7" name="Freeform 6"/>
          <p:cNvSpPr/>
          <p:nvPr/>
        </p:nvSpPr>
        <p:spPr>
          <a:xfrm>
            <a:off x="1295280" y="5486399"/>
            <a:ext cx="381240" cy="380880"/>
          </a:xfrm>
          <a:custGeom>
            <a:avLst>
              <a:gd name="f0" fmla="val 5400"/>
            </a:avLst>
            <a:gdLst>
              <a:gd name="f1" fmla="val 10800000"/>
              <a:gd name="f2" fmla="val 5400000"/>
              <a:gd name="f3" fmla="val 180"/>
              <a:gd name="f4" fmla="val w"/>
              <a:gd name="f5" fmla="val h"/>
              <a:gd name="f6" fmla="val ss"/>
              <a:gd name="f7" fmla="val 0"/>
              <a:gd name="f8" fmla="val 10800"/>
              <a:gd name="f9" fmla="val -2147483647"/>
              <a:gd name="f10" fmla="val 2147483647"/>
              <a:gd name="f11" fmla="+- 0 0 0"/>
              <a:gd name="f12" fmla="abs f4"/>
              <a:gd name="f13" fmla="abs f5"/>
              <a:gd name="f14" fmla="abs f6"/>
              <a:gd name="f15" fmla="pin 0 f0 10800"/>
              <a:gd name="f16" fmla="*/ f11 f1 1"/>
              <a:gd name="f17" fmla="?: f12 f4 1"/>
              <a:gd name="f18" fmla="?: f13 f5 1"/>
              <a:gd name="f19" fmla="?: f14 f6 1"/>
              <a:gd name="f20" fmla="*/ f15 10799 1"/>
              <a:gd name="f21" fmla="*/ f16 1 f3"/>
              <a:gd name="f22" fmla="*/ f17 1 21600"/>
              <a:gd name="f23" fmla="*/ f18 1 21600"/>
              <a:gd name="f24" fmla="*/ 21600 f17 1"/>
              <a:gd name="f25" fmla="*/ 21600 f18 1"/>
              <a:gd name="f26" fmla="*/ f20 1 10800"/>
              <a:gd name="f27" fmla="+- f21 0 f2"/>
              <a:gd name="f28" fmla="min f23 f22"/>
              <a:gd name="f29" fmla="*/ f24 1 f19"/>
              <a:gd name="f30" fmla="*/ f25 1 f19"/>
              <a:gd name="f31" fmla="val f26"/>
              <a:gd name="f32" fmla="+- f29 0 f26"/>
              <a:gd name="f33" fmla="+- f30 0 f26"/>
              <a:gd name="f34" fmla="*/ f15 f28 1"/>
              <a:gd name="f35" fmla="*/ f7 f28 1"/>
              <a:gd name="f36" fmla="*/ f31 f28 1"/>
              <a:gd name="f37" fmla="*/ f29 f28 1"/>
              <a:gd name="f38" fmla="*/ f30 f28 1"/>
              <a:gd name="f39" fmla="*/ 10800 f28 1"/>
              <a:gd name="f40" fmla="*/ f32 f28 1"/>
              <a:gd name="f41" fmla="*/ f33 f28 1"/>
            </a:gdLst>
            <a:ahLst>
              <a:ahXY gdRefX="f0" minX="f7" maxX="f8">
                <a:pos x="f34" y="f35"/>
              </a:ahXY>
            </a:ahLst>
            <a:cxnLst>
              <a:cxn ang="3cd4">
                <a:pos x="hc" y="t"/>
              </a:cxn>
              <a:cxn ang="0">
                <a:pos x="r" y="vc"/>
              </a:cxn>
              <a:cxn ang="cd4">
                <a:pos x="hc" y="b"/>
              </a:cxn>
              <a:cxn ang="cd2">
                <a:pos x="l" y="vc"/>
              </a:cxn>
              <a:cxn ang="f27">
                <a:pos x="f39" y="f35"/>
              </a:cxn>
              <a:cxn ang="f27">
                <a:pos x="f35" y="f39"/>
              </a:cxn>
              <a:cxn ang="f27">
                <a:pos x="f39" y="f38"/>
              </a:cxn>
              <a:cxn ang="f27">
                <a:pos x="f37" y="f39"/>
              </a:cxn>
            </a:cxnLst>
            <a:rect l="f36" t="f36" r="f40" b="f41"/>
            <a:pathLst>
              <a:path>
                <a:moveTo>
                  <a:pt x="f36" y="f35"/>
                </a:moveTo>
                <a:lnTo>
                  <a:pt x="f40" y="f35"/>
                </a:lnTo>
                <a:lnTo>
                  <a:pt x="f40" y="f36"/>
                </a:lnTo>
                <a:lnTo>
                  <a:pt x="f37" y="f36"/>
                </a:lnTo>
                <a:lnTo>
                  <a:pt x="f37" y="f41"/>
                </a:lnTo>
                <a:lnTo>
                  <a:pt x="f40" y="f41"/>
                </a:lnTo>
                <a:lnTo>
                  <a:pt x="f40" y="f38"/>
                </a:lnTo>
                <a:lnTo>
                  <a:pt x="f36" y="f38"/>
                </a:lnTo>
                <a:lnTo>
                  <a:pt x="f36" y="f41"/>
                </a:lnTo>
                <a:lnTo>
                  <a:pt x="f35" y="f41"/>
                </a:lnTo>
                <a:lnTo>
                  <a:pt x="f35" y="f36"/>
                </a:lnTo>
                <a:lnTo>
                  <a:pt x="f36" y="f36"/>
                </a:lnTo>
                <a:lnTo>
                  <a:pt x="f36" y="f35"/>
                </a:lnTo>
                <a:close/>
              </a:path>
            </a:pathLst>
          </a:custGeom>
          <a:solidFill>
            <a:srgbClr val="160AEB"/>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8" name="Freeform 7"/>
          <p:cNvSpPr/>
          <p:nvPr/>
        </p:nvSpPr>
        <p:spPr>
          <a:xfrm>
            <a:off x="4419720" y="2666880"/>
            <a:ext cx="228600" cy="2286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0514"/>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9" name="Straight Connector 8"/>
          <p:cNvSpPr/>
          <p:nvPr/>
        </p:nvSpPr>
        <p:spPr>
          <a:xfrm flipH="1" flipV="1">
            <a:off x="2436480" y="1979280"/>
            <a:ext cx="3050999" cy="3127320"/>
          </a:xfrm>
          <a:prstGeom prst="line">
            <a:avLst/>
          </a:prstGeom>
          <a:noFill/>
          <a:ln w="28440">
            <a:solidFill>
              <a:srgbClr val="0BFF0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0" name="Freeform 9"/>
          <p:cNvSpPr/>
          <p:nvPr/>
        </p:nvSpPr>
        <p:spPr>
          <a:xfrm>
            <a:off x="5334000" y="1600200"/>
            <a:ext cx="3581400" cy="46384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NZ" sz="2400" b="0" i="0" u="none" strike="noStrike" baseline="0" dirty="0">
                <a:ln>
                  <a:noFill/>
                </a:ln>
                <a:latin typeface="Times New Roman" pitchFamily="18"/>
                <a:ea typeface="Arial Unicode MS" pitchFamily="2"/>
                <a:cs typeface="Arial Unicode MS" pitchFamily="2"/>
              </a:rPr>
              <a:t>The Binary AND function</a:t>
            </a:r>
          </a:p>
        </p:txBody>
      </p:sp>
    </p:spTree>
  </p:cSld>
  <p:clrMapOvr>
    <a:masterClrMapping/>
  </p:clrMapOvr>
  <p:transition/>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Freeform 1"/>
          <p:cNvSpPr/>
          <p:nvPr/>
        </p:nvSpPr>
        <p:spPr>
          <a:xfrm>
            <a:off x="1143000" y="838080"/>
            <a:ext cx="701028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4" name="Freeform 3"/>
          <p:cNvSpPr/>
          <p:nvPr/>
        </p:nvSpPr>
        <p:spPr>
          <a:xfrm>
            <a:off x="4343400" y="2375447"/>
            <a:ext cx="4458103" cy="9562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dirty="0">
                <a:ln>
                  <a:noFill/>
                </a:ln>
                <a:latin typeface="Times New Roman" pitchFamily="18"/>
                <a:ea typeface="Arial Unicode MS" pitchFamily="2"/>
                <a:cs typeface="Arial Unicode MS" pitchFamily="2"/>
              </a:rPr>
              <a:t>The Exclusive Or (XOR) function</a:t>
            </a:r>
          </a:p>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3200" b="0" i="0" u="none" strike="noStrike" baseline="0" dirty="0">
              <a:ln>
                <a:noFill/>
              </a:ln>
              <a:solidFill>
                <a:srgbClr val="160AEB"/>
              </a:solidFill>
              <a:latin typeface="Times New Roman" pitchFamily="18"/>
              <a:ea typeface="Arial Unicode MS" pitchFamily="2"/>
              <a:cs typeface="Arial Unicode MS" pitchFamily="2"/>
            </a:endParaRPr>
          </a:p>
        </p:txBody>
      </p:sp>
      <p:sp>
        <p:nvSpPr>
          <p:cNvPr id="6" name="Freeform 5"/>
          <p:cNvSpPr/>
          <p:nvPr/>
        </p:nvSpPr>
        <p:spPr>
          <a:xfrm>
            <a:off x="685799" y="609480"/>
            <a:ext cx="777240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4400" b="0" i="0" u="none" strike="noStrike" baseline="0">
                <a:ln>
                  <a:noFill/>
                </a:ln>
                <a:solidFill>
                  <a:srgbClr val="FF0514"/>
                </a:solidFill>
                <a:latin typeface="Times New Roman" pitchFamily="18"/>
                <a:ea typeface="Arial Unicode MS" pitchFamily="2"/>
                <a:cs typeface="Arial Unicode MS" pitchFamily="2"/>
              </a:rPr>
              <a:t>Limitations of the Perceptron</a:t>
            </a:r>
          </a:p>
        </p:txBody>
      </p:sp>
      <p:sp>
        <p:nvSpPr>
          <p:cNvPr id="7" name="Straight Connector 6"/>
          <p:cNvSpPr/>
          <p:nvPr/>
        </p:nvSpPr>
        <p:spPr>
          <a:xfrm flipV="1">
            <a:off x="990719" y="2817360"/>
            <a:ext cx="1440" cy="3279960"/>
          </a:xfrm>
          <a:prstGeom prst="line">
            <a:avLst/>
          </a:prstGeom>
          <a:noFill/>
          <a:ln w="28440">
            <a:solidFill>
              <a:srgbClr val="FF0514"/>
            </a:solidFill>
            <a:prstDash val="solid"/>
            <a:miter/>
            <a:tailEnd type="arrow"/>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8" name="Straight Connector 7"/>
          <p:cNvSpPr/>
          <p:nvPr/>
        </p:nvSpPr>
        <p:spPr>
          <a:xfrm>
            <a:off x="838080" y="5867279"/>
            <a:ext cx="3505320" cy="1801"/>
          </a:xfrm>
          <a:prstGeom prst="line">
            <a:avLst/>
          </a:prstGeom>
          <a:noFill/>
          <a:ln w="28440">
            <a:solidFill>
              <a:srgbClr val="FF0514"/>
            </a:solidFill>
            <a:prstDash val="solid"/>
            <a:miter/>
            <a:tailEnd type="arrow"/>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9" name="Freeform 8"/>
          <p:cNvSpPr/>
          <p:nvPr/>
        </p:nvSpPr>
        <p:spPr>
          <a:xfrm>
            <a:off x="762120" y="3352680"/>
            <a:ext cx="380880" cy="381240"/>
          </a:xfrm>
          <a:custGeom>
            <a:avLst>
              <a:gd name="f0" fmla="val 5400"/>
            </a:avLst>
            <a:gdLst>
              <a:gd name="f1" fmla="val 10800000"/>
              <a:gd name="f2" fmla="val 5400000"/>
              <a:gd name="f3" fmla="val 180"/>
              <a:gd name="f4" fmla="val w"/>
              <a:gd name="f5" fmla="val h"/>
              <a:gd name="f6" fmla="val ss"/>
              <a:gd name="f7" fmla="val 0"/>
              <a:gd name="f8" fmla="val 10800"/>
              <a:gd name="f9" fmla="val -2147483647"/>
              <a:gd name="f10" fmla="val 2147483647"/>
              <a:gd name="f11" fmla="+- 0 0 0"/>
              <a:gd name="f12" fmla="abs f4"/>
              <a:gd name="f13" fmla="abs f5"/>
              <a:gd name="f14" fmla="abs f6"/>
              <a:gd name="f15" fmla="pin 0 f0 10800"/>
              <a:gd name="f16" fmla="*/ f11 f1 1"/>
              <a:gd name="f17" fmla="?: f12 f4 1"/>
              <a:gd name="f18" fmla="?: f13 f5 1"/>
              <a:gd name="f19" fmla="?: f14 f6 1"/>
              <a:gd name="f20" fmla="*/ f15 10799 1"/>
              <a:gd name="f21" fmla="*/ f16 1 f3"/>
              <a:gd name="f22" fmla="*/ f17 1 21600"/>
              <a:gd name="f23" fmla="*/ f18 1 21600"/>
              <a:gd name="f24" fmla="*/ 21600 f17 1"/>
              <a:gd name="f25" fmla="*/ 21600 f18 1"/>
              <a:gd name="f26" fmla="*/ f20 1 10800"/>
              <a:gd name="f27" fmla="+- f21 0 f2"/>
              <a:gd name="f28" fmla="min f23 f22"/>
              <a:gd name="f29" fmla="*/ f24 1 f19"/>
              <a:gd name="f30" fmla="*/ f25 1 f19"/>
              <a:gd name="f31" fmla="val f26"/>
              <a:gd name="f32" fmla="+- f29 0 f26"/>
              <a:gd name="f33" fmla="+- f30 0 f26"/>
              <a:gd name="f34" fmla="*/ f15 f28 1"/>
              <a:gd name="f35" fmla="*/ f7 f28 1"/>
              <a:gd name="f36" fmla="*/ f31 f28 1"/>
              <a:gd name="f37" fmla="*/ f29 f28 1"/>
              <a:gd name="f38" fmla="*/ f30 f28 1"/>
              <a:gd name="f39" fmla="*/ 10800 f28 1"/>
              <a:gd name="f40" fmla="*/ f32 f28 1"/>
              <a:gd name="f41" fmla="*/ f33 f28 1"/>
            </a:gdLst>
            <a:ahLst>
              <a:ahXY gdRefX="f0" minX="f7" maxX="f8">
                <a:pos x="f34" y="f35"/>
              </a:ahXY>
            </a:ahLst>
            <a:cxnLst>
              <a:cxn ang="3cd4">
                <a:pos x="hc" y="t"/>
              </a:cxn>
              <a:cxn ang="0">
                <a:pos x="r" y="vc"/>
              </a:cxn>
              <a:cxn ang="cd4">
                <a:pos x="hc" y="b"/>
              </a:cxn>
              <a:cxn ang="cd2">
                <a:pos x="l" y="vc"/>
              </a:cxn>
              <a:cxn ang="f27">
                <a:pos x="f39" y="f35"/>
              </a:cxn>
              <a:cxn ang="f27">
                <a:pos x="f35" y="f39"/>
              </a:cxn>
              <a:cxn ang="f27">
                <a:pos x="f39" y="f38"/>
              </a:cxn>
              <a:cxn ang="f27">
                <a:pos x="f37" y="f39"/>
              </a:cxn>
            </a:cxnLst>
            <a:rect l="f36" t="f36" r="f40" b="f41"/>
            <a:pathLst>
              <a:path>
                <a:moveTo>
                  <a:pt x="f36" y="f35"/>
                </a:moveTo>
                <a:lnTo>
                  <a:pt x="f40" y="f35"/>
                </a:lnTo>
                <a:lnTo>
                  <a:pt x="f40" y="f36"/>
                </a:lnTo>
                <a:lnTo>
                  <a:pt x="f37" y="f36"/>
                </a:lnTo>
                <a:lnTo>
                  <a:pt x="f37" y="f41"/>
                </a:lnTo>
                <a:lnTo>
                  <a:pt x="f40" y="f41"/>
                </a:lnTo>
                <a:lnTo>
                  <a:pt x="f40" y="f38"/>
                </a:lnTo>
                <a:lnTo>
                  <a:pt x="f36" y="f38"/>
                </a:lnTo>
                <a:lnTo>
                  <a:pt x="f36" y="f41"/>
                </a:lnTo>
                <a:lnTo>
                  <a:pt x="f35" y="f41"/>
                </a:lnTo>
                <a:lnTo>
                  <a:pt x="f35" y="f36"/>
                </a:lnTo>
                <a:lnTo>
                  <a:pt x="f36" y="f36"/>
                </a:lnTo>
                <a:lnTo>
                  <a:pt x="f36" y="f35"/>
                </a:lnTo>
                <a:close/>
              </a:path>
            </a:pathLst>
          </a:custGeom>
          <a:solidFill>
            <a:srgbClr val="160AEB"/>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0" name="Freeform 9"/>
          <p:cNvSpPr/>
          <p:nvPr/>
        </p:nvSpPr>
        <p:spPr>
          <a:xfrm>
            <a:off x="3429000" y="5715000"/>
            <a:ext cx="380880" cy="380880"/>
          </a:xfrm>
          <a:custGeom>
            <a:avLst>
              <a:gd name="f0" fmla="val 5400"/>
            </a:avLst>
            <a:gdLst>
              <a:gd name="f1" fmla="val 10800000"/>
              <a:gd name="f2" fmla="val 5400000"/>
              <a:gd name="f3" fmla="val 180"/>
              <a:gd name="f4" fmla="val w"/>
              <a:gd name="f5" fmla="val h"/>
              <a:gd name="f6" fmla="val ss"/>
              <a:gd name="f7" fmla="val 0"/>
              <a:gd name="f8" fmla="val 10800"/>
              <a:gd name="f9" fmla="val -2147483647"/>
              <a:gd name="f10" fmla="val 2147483647"/>
              <a:gd name="f11" fmla="+- 0 0 0"/>
              <a:gd name="f12" fmla="abs f4"/>
              <a:gd name="f13" fmla="abs f5"/>
              <a:gd name="f14" fmla="abs f6"/>
              <a:gd name="f15" fmla="pin 0 f0 10800"/>
              <a:gd name="f16" fmla="*/ f11 f1 1"/>
              <a:gd name="f17" fmla="?: f12 f4 1"/>
              <a:gd name="f18" fmla="?: f13 f5 1"/>
              <a:gd name="f19" fmla="?: f14 f6 1"/>
              <a:gd name="f20" fmla="*/ f15 10799 1"/>
              <a:gd name="f21" fmla="*/ f16 1 f3"/>
              <a:gd name="f22" fmla="*/ f17 1 21600"/>
              <a:gd name="f23" fmla="*/ f18 1 21600"/>
              <a:gd name="f24" fmla="*/ 21600 f17 1"/>
              <a:gd name="f25" fmla="*/ 21600 f18 1"/>
              <a:gd name="f26" fmla="*/ f20 1 10800"/>
              <a:gd name="f27" fmla="+- f21 0 f2"/>
              <a:gd name="f28" fmla="min f23 f22"/>
              <a:gd name="f29" fmla="*/ f24 1 f19"/>
              <a:gd name="f30" fmla="*/ f25 1 f19"/>
              <a:gd name="f31" fmla="val f26"/>
              <a:gd name="f32" fmla="+- f29 0 f26"/>
              <a:gd name="f33" fmla="+- f30 0 f26"/>
              <a:gd name="f34" fmla="*/ f15 f28 1"/>
              <a:gd name="f35" fmla="*/ f7 f28 1"/>
              <a:gd name="f36" fmla="*/ f31 f28 1"/>
              <a:gd name="f37" fmla="*/ f29 f28 1"/>
              <a:gd name="f38" fmla="*/ f30 f28 1"/>
              <a:gd name="f39" fmla="*/ 10800 f28 1"/>
              <a:gd name="f40" fmla="*/ f32 f28 1"/>
              <a:gd name="f41" fmla="*/ f33 f28 1"/>
            </a:gdLst>
            <a:ahLst>
              <a:ahXY gdRefX="f0" minX="f7" maxX="f8">
                <a:pos x="f34" y="f35"/>
              </a:ahXY>
            </a:ahLst>
            <a:cxnLst>
              <a:cxn ang="3cd4">
                <a:pos x="hc" y="t"/>
              </a:cxn>
              <a:cxn ang="0">
                <a:pos x="r" y="vc"/>
              </a:cxn>
              <a:cxn ang="cd4">
                <a:pos x="hc" y="b"/>
              </a:cxn>
              <a:cxn ang="cd2">
                <a:pos x="l" y="vc"/>
              </a:cxn>
              <a:cxn ang="f27">
                <a:pos x="f39" y="f35"/>
              </a:cxn>
              <a:cxn ang="f27">
                <a:pos x="f35" y="f39"/>
              </a:cxn>
              <a:cxn ang="f27">
                <a:pos x="f39" y="f38"/>
              </a:cxn>
              <a:cxn ang="f27">
                <a:pos x="f37" y="f39"/>
              </a:cxn>
            </a:cxnLst>
            <a:rect l="f36" t="f36" r="f40" b="f41"/>
            <a:pathLst>
              <a:path>
                <a:moveTo>
                  <a:pt x="f36" y="f35"/>
                </a:moveTo>
                <a:lnTo>
                  <a:pt x="f40" y="f35"/>
                </a:lnTo>
                <a:lnTo>
                  <a:pt x="f40" y="f36"/>
                </a:lnTo>
                <a:lnTo>
                  <a:pt x="f37" y="f36"/>
                </a:lnTo>
                <a:lnTo>
                  <a:pt x="f37" y="f41"/>
                </a:lnTo>
                <a:lnTo>
                  <a:pt x="f40" y="f41"/>
                </a:lnTo>
                <a:lnTo>
                  <a:pt x="f40" y="f38"/>
                </a:lnTo>
                <a:lnTo>
                  <a:pt x="f36" y="f38"/>
                </a:lnTo>
                <a:lnTo>
                  <a:pt x="f36" y="f41"/>
                </a:lnTo>
                <a:lnTo>
                  <a:pt x="f35" y="f41"/>
                </a:lnTo>
                <a:lnTo>
                  <a:pt x="f35" y="f36"/>
                </a:lnTo>
                <a:lnTo>
                  <a:pt x="f36" y="f36"/>
                </a:lnTo>
                <a:lnTo>
                  <a:pt x="f36" y="f35"/>
                </a:lnTo>
                <a:close/>
              </a:path>
            </a:pathLst>
          </a:custGeom>
          <a:solidFill>
            <a:srgbClr val="160AEB"/>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1" name="Freeform 10"/>
          <p:cNvSpPr/>
          <p:nvPr/>
        </p:nvSpPr>
        <p:spPr>
          <a:xfrm>
            <a:off x="3276720" y="3429000"/>
            <a:ext cx="228600" cy="2286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0514"/>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2" name="Freeform 11"/>
          <p:cNvSpPr/>
          <p:nvPr/>
        </p:nvSpPr>
        <p:spPr>
          <a:xfrm>
            <a:off x="888840" y="5765760"/>
            <a:ext cx="228600" cy="2286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0514"/>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Straight Connector 1"/>
          <p:cNvSpPr/>
          <p:nvPr/>
        </p:nvSpPr>
        <p:spPr>
          <a:xfrm flipV="1">
            <a:off x="2666880" y="1979640"/>
            <a:ext cx="1800" cy="3736800"/>
          </a:xfrm>
          <a:prstGeom prst="line">
            <a:avLst/>
          </a:prstGeom>
          <a:noFill/>
          <a:ln w="28440">
            <a:solidFill>
              <a:srgbClr val="FF0514"/>
            </a:solidFill>
            <a:prstDash val="solid"/>
            <a:miter/>
            <a:tailEnd type="arrow"/>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3" name="Straight Connector 2"/>
          <p:cNvSpPr/>
          <p:nvPr/>
        </p:nvSpPr>
        <p:spPr>
          <a:xfrm>
            <a:off x="2514600" y="5486399"/>
            <a:ext cx="4495680" cy="1440"/>
          </a:xfrm>
          <a:prstGeom prst="line">
            <a:avLst/>
          </a:prstGeom>
          <a:noFill/>
          <a:ln w="28440">
            <a:solidFill>
              <a:srgbClr val="FF0514"/>
            </a:solidFill>
            <a:prstDash val="solid"/>
            <a:miter/>
            <a:tailEnd type="arrow"/>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4" name="Freeform 3"/>
          <p:cNvSpPr/>
          <p:nvPr/>
        </p:nvSpPr>
        <p:spPr>
          <a:xfrm>
            <a:off x="2438280" y="2362320"/>
            <a:ext cx="381240" cy="380880"/>
          </a:xfrm>
          <a:custGeom>
            <a:avLst>
              <a:gd name="f0" fmla="val 5400"/>
            </a:avLst>
            <a:gdLst>
              <a:gd name="f1" fmla="val 10800000"/>
              <a:gd name="f2" fmla="val 5400000"/>
              <a:gd name="f3" fmla="val 180"/>
              <a:gd name="f4" fmla="val w"/>
              <a:gd name="f5" fmla="val h"/>
              <a:gd name="f6" fmla="val ss"/>
              <a:gd name="f7" fmla="val 0"/>
              <a:gd name="f8" fmla="val 10800"/>
              <a:gd name="f9" fmla="val -2147483647"/>
              <a:gd name="f10" fmla="val 2147483647"/>
              <a:gd name="f11" fmla="+- 0 0 0"/>
              <a:gd name="f12" fmla="abs f4"/>
              <a:gd name="f13" fmla="abs f5"/>
              <a:gd name="f14" fmla="abs f6"/>
              <a:gd name="f15" fmla="pin 0 f0 10800"/>
              <a:gd name="f16" fmla="*/ f11 f1 1"/>
              <a:gd name="f17" fmla="?: f12 f4 1"/>
              <a:gd name="f18" fmla="?: f13 f5 1"/>
              <a:gd name="f19" fmla="?: f14 f6 1"/>
              <a:gd name="f20" fmla="*/ f15 10799 1"/>
              <a:gd name="f21" fmla="*/ f16 1 f3"/>
              <a:gd name="f22" fmla="*/ f17 1 21600"/>
              <a:gd name="f23" fmla="*/ f18 1 21600"/>
              <a:gd name="f24" fmla="*/ 21600 f17 1"/>
              <a:gd name="f25" fmla="*/ 21600 f18 1"/>
              <a:gd name="f26" fmla="*/ f20 1 10800"/>
              <a:gd name="f27" fmla="+- f21 0 f2"/>
              <a:gd name="f28" fmla="min f23 f22"/>
              <a:gd name="f29" fmla="*/ f24 1 f19"/>
              <a:gd name="f30" fmla="*/ f25 1 f19"/>
              <a:gd name="f31" fmla="val f26"/>
              <a:gd name="f32" fmla="+- f29 0 f26"/>
              <a:gd name="f33" fmla="+- f30 0 f26"/>
              <a:gd name="f34" fmla="*/ f15 f28 1"/>
              <a:gd name="f35" fmla="*/ f7 f28 1"/>
              <a:gd name="f36" fmla="*/ f31 f28 1"/>
              <a:gd name="f37" fmla="*/ f29 f28 1"/>
              <a:gd name="f38" fmla="*/ f30 f28 1"/>
              <a:gd name="f39" fmla="*/ 10800 f28 1"/>
              <a:gd name="f40" fmla="*/ f32 f28 1"/>
              <a:gd name="f41" fmla="*/ f33 f28 1"/>
            </a:gdLst>
            <a:ahLst>
              <a:ahXY gdRefX="f0" minX="f7" maxX="f8">
                <a:pos x="f34" y="f35"/>
              </a:ahXY>
            </a:ahLst>
            <a:cxnLst>
              <a:cxn ang="3cd4">
                <a:pos x="hc" y="t"/>
              </a:cxn>
              <a:cxn ang="0">
                <a:pos x="r" y="vc"/>
              </a:cxn>
              <a:cxn ang="cd4">
                <a:pos x="hc" y="b"/>
              </a:cxn>
              <a:cxn ang="cd2">
                <a:pos x="l" y="vc"/>
              </a:cxn>
              <a:cxn ang="f27">
                <a:pos x="f39" y="f35"/>
              </a:cxn>
              <a:cxn ang="f27">
                <a:pos x="f35" y="f39"/>
              </a:cxn>
              <a:cxn ang="f27">
                <a:pos x="f39" y="f38"/>
              </a:cxn>
              <a:cxn ang="f27">
                <a:pos x="f37" y="f39"/>
              </a:cxn>
            </a:cxnLst>
            <a:rect l="f36" t="f36" r="f40" b="f41"/>
            <a:pathLst>
              <a:path>
                <a:moveTo>
                  <a:pt x="f36" y="f35"/>
                </a:moveTo>
                <a:lnTo>
                  <a:pt x="f40" y="f35"/>
                </a:lnTo>
                <a:lnTo>
                  <a:pt x="f40" y="f36"/>
                </a:lnTo>
                <a:lnTo>
                  <a:pt x="f37" y="f36"/>
                </a:lnTo>
                <a:lnTo>
                  <a:pt x="f37" y="f41"/>
                </a:lnTo>
                <a:lnTo>
                  <a:pt x="f40" y="f41"/>
                </a:lnTo>
                <a:lnTo>
                  <a:pt x="f40" y="f38"/>
                </a:lnTo>
                <a:lnTo>
                  <a:pt x="f36" y="f38"/>
                </a:lnTo>
                <a:lnTo>
                  <a:pt x="f36" y="f41"/>
                </a:lnTo>
                <a:lnTo>
                  <a:pt x="f35" y="f41"/>
                </a:lnTo>
                <a:lnTo>
                  <a:pt x="f35" y="f36"/>
                </a:lnTo>
                <a:lnTo>
                  <a:pt x="f36" y="f36"/>
                </a:lnTo>
                <a:lnTo>
                  <a:pt x="f36" y="f35"/>
                </a:lnTo>
                <a:close/>
              </a:path>
            </a:pathLst>
          </a:custGeom>
          <a:solidFill>
            <a:srgbClr val="160AEB"/>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5" name="Freeform 4"/>
          <p:cNvSpPr/>
          <p:nvPr/>
        </p:nvSpPr>
        <p:spPr>
          <a:xfrm>
            <a:off x="5715000" y="5334120"/>
            <a:ext cx="380880" cy="380880"/>
          </a:xfrm>
          <a:custGeom>
            <a:avLst>
              <a:gd name="f0" fmla="val 5400"/>
            </a:avLst>
            <a:gdLst>
              <a:gd name="f1" fmla="val 10800000"/>
              <a:gd name="f2" fmla="val 5400000"/>
              <a:gd name="f3" fmla="val 180"/>
              <a:gd name="f4" fmla="val w"/>
              <a:gd name="f5" fmla="val h"/>
              <a:gd name="f6" fmla="val ss"/>
              <a:gd name="f7" fmla="val 0"/>
              <a:gd name="f8" fmla="val 10800"/>
              <a:gd name="f9" fmla="val -2147483647"/>
              <a:gd name="f10" fmla="val 2147483647"/>
              <a:gd name="f11" fmla="+- 0 0 0"/>
              <a:gd name="f12" fmla="abs f4"/>
              <a:gd name="f13" fmla="abs f5"/>
              <a:gd name="f14" fmla="abs f6"/>
              <a:gd name="f15" fmla="pin 0 f0 10800"/>
              <a:gd name="f16" fmla="*/ f11 f1 1"/>
              <a:gd name="f17" fmla="?: f12 f4 1"/>
              <a:gd name="f18" fmla="?: f13 f5 1"/>
              <a:gd name="f19" fmla="?: f14 f6 1"/>
              <a:gd name="f20" fmla="*/ f15 10799 1"/>
              <a:gd name="f21" fmla="*/ f16 1 f3"/>
              <a:gd name="f22" fmla="*/ f17 1 21600"/>
              <a:gd name="f23" fmla="*/ f18 1 21600"/>
              <a:gd name="f24" fmla="*/ 21600 f17 1"/>
              <a:gd name="f25" fmla="*/ 21600 f18 1"/>
              <a:gd name="f26" fmla="*/ f20 1 10800"/>
              <a:gd name="f27" fmla="+- f21 0 f2"/>
              <a:gd name="f28" fmla="min f23 f22"/>
              <a:gd name="f29" fmla="*/ f24 1 f19"/>
              <a:gd name="f30" fmla="*/ f25 1 f19"/>
              <a:gd name="f31" fmla="val f26"/>
              <a:gd name="f32" fmla="+- f29 0 f26"/>
              <a:gd name="f33" fmla="+- f30 0 f26"/>
              <a:gd name="f34" fmla="*/ f15 f28 1"/>
              <a:gd name="f35" fmla="*/ f7 f28 1"/>
              <a:gd name="f36" fmla="*/ f31 f28 1"/>
              <a:gd name="f37" fmla="*/ f29 f28 1"/>
              <a:gd name="f38" fmla="*/ f30 f28 1"/>
              <a:gd name="f39" fmla="*/ 10800 f28 1"/>
              <a:gd name="f40" fmla="*/ f32 f28 1"/>
              <a:gd name="f41" fmla="*/ f33 f28 1"/>
            </a:gdLst>
            <a:ahLst>
              <a:ahXY gdRefX="f0" minX="f7" maxX="f8">
                <a:pos x="f34" y="f35"/>
              </a:ahXY>
            </a:ahLst>
            <a:cxnLst>
              <a:cxn ang="3cd4">
                <a:pos x="hc" y="t"/>
              </a:cxn>
              <a:cxn ang="0">
                <a:pos x="r" y="vc"/>
              </a:cxn>
              <a:cxn ang="cd4">
                <a:pos x="hc" y="b"/>
              </a:cxn>
              <a:cxn ang="cd2">
                <a:pos x="l" y="vc"/>
              </a:cxn>
              <a:cxn ang="f27">
                <a:pos x="f39" y="f35"/>
              </a:cxn>
              <a:cxn ang="f27">
                <a:pos x="f35" y="f39"/>
              </a:cxn>
              <a:cxn ang="f27">
                <a:pos x="f39" y="f38"/>
              </a:cxn>
              <a:cxn ang="f27">
                <a:pos x="f37" y="f39"/>
              </a:cxn>
            </a:cxnLst>
            <a:rect l="f36" t="f36" r="f40" b="f41"/>
            <a:pathLst>
              <a:path>
                <a:moveTo>
                  <a:pt x="f36" y="f35"/>
                </a:moveTo>
                <a:lnTo>
                  <a:pt x="f40" y="f35"/>
                </a:lnTo>
                <a:lnTo>
                  <a:pt x="f40" y="f36"/>
                </a:lnTo>
                <a:lnTo>
                  <a:pt x="f37" y="f36"/>
                </a:lnTo>
                <a:lnTo>
                  <a:pt x="f37" y="f41"/>
                </a:lnTo>
                <a:lnTo>
                  <a:pt x="f40" y="f41"/>
                </a:lnTo>
                <a:lnTo>
                  <a:pt x="f40" y="f38"/>
                </a:lnTo>
                <a:lnTo>
                  <a:pt x="f36" y="f38"/>
                </a:lnTo>
                <a:lnTo>
                  <a:pt x="f36" y="f41"/>
                </a:lnTo>
                <a:lnTo>
                  <a:pt x="f35" y="f41"/>
                </a:lnTo>
                <a:lnTo>
                  <a:pt x="f35" y="f36"/>
                </a:lnTo>
                <a:lnTo>
                  <a:pt x="f36" y="f36"/>
                </a:lnTo>
                <a:lnTo>
                  <a:pt x="f36" y="f35"/>
                </a:lnTo>
                <a:close/>
              </a:path>
            </a:pathLst>
          </a:custGeom>
          <a:solidFill>
            <a:srgbClr val="160AEB"/>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6" name="Freeform 5"/>
          <p:cNvSpPr/>
          <p:nvPr/>
        </p:nvSpPr>
        <p:spPr>
          <a:xfrm>
            <a:off x="2540160" y="5383080"/>
            <a:ext cx="228600" cy="2286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0514"/>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7" name="Freeform 6"/>
          <p:cNvSpPr/>
          <p:nvPr/>
        </p:nvSpPr>
        <p:spPr>
          <a:xfrm>
            <a:off x="5562720" y="2362320"/>
            <a:ext cx="228600" cy="2286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0514"/>
          </a:solidFill>
          <a:ln w="93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8" name="Freeform 7"/>
          <p:cNvSpPr/>
          <p:nvPr/>
        </p:nvSpPr>
        <p:spPr>
          <a:xfrm>
            <a:off x="710153" y="24151"/>
            <a:ext cx="777240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4000" b="0" i="0" u="none" strike="noStrike" baseline="0" dirty="0">
                <a:ln>
                  <a:noFill/>
                </a:ln>
                <a:solidFill>
                  <a:srgbClr val="FF0514"/>
                </a:solidFill>
                <a:latin typeface="Times New Roman" pitchFamily="18"/>
                <a:ea typeface="Arial Unicode MS" pitchFamily="2"/>
                <a:cs typeface="Arial Unicode MS" pitchFamily="2"/>
              </a:rPr>
              <a:t>Limitations of the Perceptron</a:t>
            </a:r>
          </a:p>
        </p:txBody>
      </p:sp>
      <p:sp>
        <p:nvSpPr>
          <p:cNvPr id="9" name="Straight Connector 8"/>
          <p:cNvSpPr/>
          <p:nvPr/>
        </p:nvSpPr>
        <p:spPr>
          <a:xfrm flipV="1">
            <a:off x="1828800" y="1827360"/>
            <a:ext cx="3429000" cy="2822400"/>
          </a:xfrm>
          <a:prstGeom prst="line">
            <a:avLst/>
          </a:prstGeom>
          <a:noFill/>
          <a:ln w="28440">
            <a:solidFill>
              <a:srgbClr val="0BFF0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0" name="Straight Connector 9"/>
          <p:cNvSpPr/>
          <p:nvPr/>
        </p:nvSpPr>
        <p:spPr>
          <a:xfrm flipV="1">
            <a:off x="3124079" y="3045960"/>
            <a:ext cx="3429001" cy="2822760"/>
          </a:xfrm>
          <a:prstGeom prst="line">
            <a:avLst/>
          </a:prstGeom>
          <a:noFill/>
          <a:ln w="28440">
            <a:solidFill>
              <a:srgbClr val="0BFF0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1" name="Straight Connector 10"/>
          <p:cNvSpPr/>
          <p:nvPr/>
        </p:nvSpPr>
        <p:spPr>
          <a:xfrm flipH="1" flipV="1">
            <a:off x="2131560" y="3122640"/>
            <a:ext cx="2670120" cy="2975040"/>
          </a:xfrm>
          <a:prstGeom prst="line">
            <a:avLst/>
          </a:prstGeom>
          <a:noFill/>
          <a:ln w="28440">
            <a:solidFill>
              <a:srgbClr val="0BFF0B"/>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2" name="Freeform 11"/>
          <p:cNvSpPr/>
          <p:nvPr/>
        </p:nvSpPr>
        <p:spPr>
          <a:xfrm>
            <a:off x="7299360" y="3351240"/>
            <a:ext cx="1158840" cy="131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NZ" sz="8000" b="1" i="0" u="none" strike="noStrike" baseline="0">
                <a:ln>
                  <a:noFill/>
                </a:ln>
                <a:solidFill>
                  <a:srgbClr val="0BFF0B"/>
                </a:solidFill>
                <a:latin typeface="Times New Roman" pitchFamily="18"/>
                <a:ea typeface="Arial Unicode MS" pitchFamily="2"/>
                <a:cs typeface="Arial Unicode MS" pitchFamily="2"/>
              </a:rPr>
              <a:t>?</a:t>
            </a:r>
          </a:p>
        </p:txBody>
      </p:sp>
      <p:sp>
        <p:nvSpPr>
          <p:cNvPr id="13" name="Freeform 12"/>
          <p:cNvSpPr/>
          <p:nvPr/>
        </p:nvSpPr>
        <p:spPr>
          <a:xfrm>
            <a:off x="2514600" y="2971800"/>
            <a:ext cx="2971800" cy="1966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0000"/>
          </a:solidFill>
          <a:ln>
            <a:noFill/>
            <a:prstDash val="solid"/>
          </a:ln>
        </p:spPr>
        <p:txBody>
          <a:bodyPr vert="horz" wrap="square" lIns="90000" tIns="46800" rIns="90000" bIns="46800" anchor="t"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NZ" sz="3600" b="1" i="0" u="none" strike="noStrike" baseline="0">
                <a:ln>
                  <a:noFill/>
                </a:ln>
                <a:solidFill>
                  <a:srgbClr val="000000"/>
                </a:solidFill>
                <a:latin typeface="Times New Roman" pitchFamily="18"/>
                <a:ea typeface="Arial Unicode MS" pitchFamily="2"/>
                <a:cs typeface="Arial Unicode MS" pitchFamily="2"/>
              </a:rPr>
              <a:t>W</a:t>
            </a:r>
            <a:r>
              <a:rPr lang="en-NZ" sz="3600" b="1" i="0" u="none" strike="noStrike" baseline="-25000">
                <a:ln>
                  <a:noFill/>
                </a:ln>
                <a:solidFill>
                  <a:srgbClr val="000000"/>
                </a:solidFill>
                <a:latin typeface="Times New Roman" pitchFamily="18"/>
                <a:ea typeface="Arial Unicode MS" pitchFamily="2"/>
                <a:cs typeface="Arial Unicode MS" pitchFamily="2"/>
              </a:rPr>
              <a:t>1</a:t>
            </a:r>
            <a:r>
              <a:rPr lang="en-NZ" sz="3600" b="1" i="0" u="none" strike="noStrike" baseline="0">
                <a:ln>
                  <a:noFill/>
                </a:ln>
                <a:solidFill>
                  <a:srgbClr val="000000"/>
                </a:solidFill>
                <a:latin typeface="Times New Roman" pitchFamily="18"/>
                <a:ea typeface="Arial Unicode MS" pitchFamily="2"/>
                <a:cs typeface="Arial Unicode MS" pitchFamily="2"/>
              </a:rPr>
              <a:t> &gt; 0</a:t>
            </a:r>
          </a:p>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NZ" sz="3600" b="1" i="0" u="none" strike="noStrike" baseline="0">
                <a:ln>
                  <a:noFill/>
                </a:ln>
                <a:solidFill>
                  <a:srgbClr val="000000"/>
                </a:solidFill>
                <a:latin typeface="Times New Roman" pitchFamily="18"/>
                <a:ea typeface="Arial Unicode MS" pitchFamily="2"/>
                <a:cs typeface="Arial Unicode MS" pitchFamily="2"/>
              </a:rPr>
              <a:t>W</a:t>
            </a:r>
            <a:r>
              <a:rPr lang="en-NZ" sz="3600" b="1" i="0" u="none" strike="noStrike" baseline="-25000">
                <a:ln>
                  <a:noFill/>
                </a:ln>
                <a:solidFill>
                  <a:srgbClr val="000000"/>
                </a:solidFill>
                <a:latin typeface="Times New Roman" pitchFamily="18"/>
                <a:ea typeface="Arial Unicode MS" pitchFamily="2"/>
                <a:cs typeface="Arial Unicode MS" pitchFamily="2"/>
              </a:rPr>
              <a:t>2</a:t>
            </a:r>
            <a:r>
              <a:rPr lang="en-NZ" sz="3600" b="1" i="0" u="none" strike="noStrike" baseline="0">
                <a:ln>
                  <a:noFill/>
                </a:ln>
                <a:solidFill>
                  <a:srgbClr val="000000"/>
                </a:solidFill>
                <a:latin typeface="Times New Roman" pitchFamily="18"/>
                <a:ea typeface="Arial Unicode MS" pitchFamily="2"/>
                <a:cs typeface="Arial Unicode MS" pitchFamily="2"/>
              </a:rPr>
              <a:t> &gt; 0</a:t>
            </a:r>
          </a:p>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NZ" sz="3600" b="1" i="0" u="none" strike="noStrike" baseline="0">
                <a:ln>
                  <a:noFill/>
                </a:ln>
                <a:solidFill>
                  <a:srgbClr val="000000"/>
                </a:solidFill>
                <a:latin typeface="Times New Roman" pitchFamily="18"/>
                <a:ea typeface="Arial Unicode MS" pitchFamily="2"/>
                <a:cs typeface="Arial Unicode MS" pitchFamily="2"/>
              </a:rPr>
              <a:t>W</a:t>
            </a:r>
            <a:r>
              <a:rPr lang="en-NZ" sz="3600" b="1" i="0" u="none" strike="noStrike" baseline="-25000">
                <a:ln>
                  <a:noFill/>
                </a:ln>
                <a:solidFill>
                  <a:srgbClr val="000000"/>
                </a:solidFill>
                <a:latin typeface="Times New Roman" pitchFamily="18"/>
                <a:ea typeface="Arial Unicode MS" pitchFamily="2"/>
                <a:cs typeface="Arial Unicode MS" pitchFamily="2"/>
              </a:rPr>
              <a:t>1</a:t>
            </a:r>
            <a:r>
              <a:rPr lang="en-NZ" sz="3600" b="1" i="0" u="none" strike="noStrike" baseline="0">
                <a:ln>
                  <a:noFill/>
                </a:ln>
                <a:solidFill>
                  <a:srgbClr val="000000"/>
                </a:solidFill>
                <a:latin typeface="Times New Roman" pitchFamily="18"/>
                <a:ea typeface="Arial Unicode MS" pitchFamily="2"/>
                <a:cs typeface="Arial Unicode MS" pitchFamily="2"/>
              </a:rPr>
              <a:t> + W</a:t>
            </a:r>
            <a:r>
              <a:rPr lang="en-NZ" sz="3600" b="1" i="0" u="none" strike="noStrike" baseline="-25000">
                <a:ln>
                  <a:noFill/>
                </a:ln>
                <a:solidFill>
                  <a:srgbClr val="000000"/>
                </a:solidFill>
                <a:latin typeface="Times New Roman" pitchFamily="18"/>
                <a:ea typeface="Arial Unicode MS" pitchFamily="2"/>
                <a:cs typeface="Arial Unicode MS" pitchFamily="2"/>
              </a:rPr>
              <a:t>2</a:t>
            </a:r>
            <a:r>
              <a:rPr lang="en-NZ" sz="3600" b="1" i="0" u="none" strike="noStrike" baseline="0">
                <a:ln>
                  <a:noFill/>
                </a:ln>
                <a:solidFill>
                  <a:srgbClr val="000000"/>
                </a:solidFill>
                <a:latin typeface="Times New Roman" pitchFamily="18"/>
                <a:ea typeface="Arial Unicode MS" pitchFamily="2"/>
                <a:cs typeface="Arial Unicode MS" pitchFamily="2"/>
              </a:rPr>
              <a:t> &lt; 0</a:t>
            </a:r>
          </a:p>
        </p:txBody>
      </p:sp>
    </p:spTree>
  </p:cSld>
  <p:clrMapOvr>
    <a:masterClrMapping/>
  </p:clrMapOvr>
  <p:transition/>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xit" fill="hold"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xit" fill="hold"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Class="entr"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 y="252725"/>
            <a:ext cx="7772400" cy="723275"/>
          </a:xfrm>
        </p:spPr>
        <p:txBody>
          <a:bodyPr wrap="square">
            <a:spAutoFit/>
          </a:bodyPr>
          <a:lstStyle>
            <a:defPPr lvl="0">
              <a:buNone/>
            </a:defPPr>
            <a:lvl1pPr lvl="0">
              <a:buNone/>
            </a:lvl1pPr>
          </a:lstStyle>
          <a:p>
            <a:pPr lvl="0"/>
            <a:r>
              <a:rPr lang="en-US" dirty="0"/>
              <a:t>Biological Neuron</a:t>
            </a:r>
            <a:r>
              <a:rPr lang="en-NZ" dirty="0"/>
              <a:t>(2)</a:t>
            </a:r>
          </a:p>
        </p:txBody>
      </p:sp>
      <p:sp>
        <p:nvSpPr>
          <p:cNvPr id="3" name="Text Placeholder 2"/>
          <p:cNvSpPr txBox="1">
            <a:spLocks noGrp="1"/>
          </p:cNvSpPr>
          <p:nvPr>
            <p:ph type="body" idx="4294967295"/>
          </p:nvPr>
        </p:nvSpPr>
        <p:spPr>
          <a:xfrm>
            <a:off x="190500" y="2057400"/>
            <a:ext cx="8763000" cy="3252172"/>
          </a:xfrm>
        </p:spPr>
        <p:txBody>
          <a:bodyPr wrap="square">
            <a:spAutoFit/>
          </a:bodyPr>
          <a:lstStyle>
            <a:def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defPPr>
            <a:lvl1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lvl1pPr>
            <a:lvl2pPr marL="742680" marR="0" lvl="1" indent="-285480" algn="l" rtl="0" hangingPunct="1">
              <a:lnSpc>
                <a:spcPct val="100000"/>
              </a:lnSpc>
              <a:spcBef>
                <a:spcPts val="697"/>
              </a:spcBef>
              <a:spcAft>
                <a:spcPts val="0"/>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defRPr lang="en-US" sz="2800" b="0" i="0" u="none" strike="noStrike" baseline="0">
                <a:ln>
                  <a:noFill/>
                </a:ln>
                <a:solidFill>
                  <a:srgbClr val="160AEB"/>
                </a:solidFill>
                <a:latin typeface="Times New Roman" pitchFamily="18"/>
                <a:ea typeface="Arial Unicode MS" pitchFamily="2"/>
                <a:cs typeface="Arial Unicode MS" pitchFamily="2"/>
              </a:defRPr>
            </a:lvl2pPr>
            <a:lvl3pPr marL="1143000" marR="0" lvl="2" indent="-228600" algn="l" rtl="0" hangingPunct="1">
              <a:lnSpc>
                <a:spcPct val="100000"/>
              </a:lnSpc>
              <a:spcBef>
                <a:spcPts val="598"/>
              </a:spcBef>
              <a:spcAft>
                <a:spcPts val="0"/>
              </a:spcAft>
              <a:buClr>
                <a:srgbClr val="000000"/>
              </a:buClr>
              <a:buSzPct val="100000"/>
              <a:buFont typeface="Times New Roman" pitchFamily="18"/>
              <a:buChar char="•"/>
              <a:tabLst>
                <a:tab pos="1143000" algn="l"/>
                <a:tab pos="1347480" algn="l"/>
                <a:tab pos="1796760" algn="l"/>
                <a:tab pos="2246040" algn="l"/>
                <a:tab pos="2695319" algn="l"/>
                <a:tab pos="3144599" algn="l"/>
                <a:tab pos="3593880" algn="l"/>
                <a:tab pos="4043160" algn="l"/>
                <a:tab pos="4492440" algn="l"/>
                <a:tab pos="4941720" algn="l"/>
                <a:tab pos="5391000" algn="l"/>
                <a:tab pos="5840279" algn="l"/>
                <a:tab pos="6289560" algn="l"/>
                <a:tab pos="6738840" algn="l"/>
                <a:tab pos="7188119" algn="l"/>
                <a:tab pos="7637400" algn="l"/>
                <a:tab pos="8086679" algn="l"/>
                <a:tab pos="8535960" algn="l"/>
                <a:tab pos="8985240" algn="l"/>
                <a:tab pos="9434160" algn="l"/>
                <a:tab pos="9883440" algn="l"/>
              </a:tabLst>
              <a:defRPr lang="en-US" sz="2400" b="0" i="0" u="none" strike="noStrike" baseline="0">
                <a:ln>
                  <a:noFill/>
                </a:ln>
                <a:solidFill>
                  <a:srgbClr val="160AEB"/>
                </a:solidFill>
                <a:latin typeface="Times New Roman" pitchFamily="18"/>
                <a:ea typeface="Arial Unicode MS" pitchFamily="2"/>
                <a:cs typeface="Arial Unicode MS" pitchFamily="2"/>
              </a:defRPr>
            </a:lvl3pPr>
            <a:lvl4pPr marL="1600199" marR="0" lvl="3" indent="-228600" algn="l" rtl="0" hangingPunct="1">
              <a:lnSpc>
                <a:spcPct val="100000"/>
              </a:lnSpc>
              <a:spcBef>
                <a:spcPts val="499"/>
              </a:spcBef>
              <a:spcAft>
                <a:spcPts val="0"/>
              </a:spcAft>
              <a:buClr>
                <a:srgbClr val="000000"/>
              </a:buClr>
              <a:buSzPct val="100000"/>
              <a:buFont typeface="Times New Roman" pitchFamily="18"/>
              <a:buChar char="–"/>
              <a:tabLst>
                <a:tab pos="1600200" algn="l"/>
                <a:tab pos="179676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80" algn="l"/>
                <a:tab pos="8535959" algn="l"/>
                <a:tab pos="8985240" algn="l"/>
                <a:tab pos="9434160" algn="l"/>
                <a:tab pos="9883440" algn="l"/>
                <a:tab pos="10332720" algn="l"/>
              </a:tabLst>
              <a:defRPr lang="en-US" sz="2000" b="0" i="0" u="none" strike="noStrike" baseline="0">
                <a:ln>
                  <a:noFill/>
                </a:ln>
                <a:solidFill>
                  <a:srgbClr val="160AEB"/>
                </a:solidFill>
                <a:latin typeface="Times New Roman" pitchFamily="18"/>
                <a:ea typeface="Arial Unicode MS" pitchFamily="2"/>
                <a:cs typeface="Arial Unicode MS" pitchFamily="2"/>
              </a:defRPr>
            </a:lvl4pPr>
            <a:lvl5pPr marL="2057400" marR="0" lvl="4"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5pPr>
            <a:lvl6pPr marL="2057400" marR="0" lvl="5"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6pPr>
            <a:lvl7pPr marL="2057400" marR="0" lvl="6"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7pPr>
            <a:lvl8pPr marL="2057400" marR="0" lvl="7"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8pPr>
            <a:lvl9pPr marL="2057400" marR="0" lvl="8"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9pPr>
          </a:lstStyle>
          <a:p>
            <a:pPr marL="457200" indent="-457200">
              <a:buFont typeface="Arial" panose="020B0604020202020204" pitchFamily="34" charset="0"/>
              <a:buChar char="•"/>
            </a:pPr>
            <a:r>
              <a:rPr lang="en-US" sz="2400" dirty="0">
                <a:solidFill>
                  <a:schemeClr val="tx1"/>
                </a:solidFill>
              </a:rPr>
              <a:t>The neuron is able to respond to the total of its inputs aggregated within a short time interval called the </a:t>
            </a:r>
            <a:r>
              <a:rPr lang="en-US" sz="2400" i="1" dirty="0">
                <a:solidFill>
                  <a:schemeClr val="tx1"/>
                </a:solidFill>
              </a:rPr>
              <a:t>period of latent summation. </a:t>
            </a:r>
            <a:r>
              <a:rPr lang="en-US" sz="2400" dirty="0">
                <a:solidFill>
                  <a:schemeClr val="tx1"/>
                </a:solidFill>
              </a:rPr>
              <a:t>The neuron's response is generated if the total potential of its membrane reaches a certain level.</a:t>
            </a:r>
          </a:p>
          <a:p>
            <a:pPr marL="457200" indent="-457200">
              <a:buFont typeface="Arial" panose="020B0604020202020204" pitchFamily="34" charset="0"/>
              <a:buChar char="•"/>
            </a:pPr>
            <a:r>
              <a:rPr lang="en-US" sz="2400" dirty="0">
                <a:solidFill>
                  <a:schemeClr val="tx1"/>
                </a:solidFill>
              </a:rPr>
              <a:t>Incoming impulses can be </a:t>
            </a:r>
            <a:r>
              <a:rPr lang="en-US" sz="2400" i="1" dirty="0">
                <a:solidFill>
                  <a:schemeClr val="tx1"/>
                </a:solidFill>
              </a:rPr>
              <a:t>excitatory </a:t>
            </a:r>
            <a:r>
              <a:rPr lang="en-US" sz="2400" dirty="0">
                <a:solidFill>
                  <a:schemeClr val="tx1"/>
                </a:solidFill>
              </a:rPr>
              <a:t>if they cause the firing, or </a:t>
            </a:r>
            <a:r>
              <a:rPr lang="en-US" sz="2400" i="1" dirty="0">
                <a:solidFill>
                  <a:schemeClr val="tx1"/>
                </a:solidFill>
              </a:rPr>
              <a:t>inhibitory </a:t>
            </a:r>
            <a:r>
              <a:rPr lang="en-US" sz="2400" dirty="0">
                <a:solidFill>
                  <a:schemeClr val="tx1"/>
                </a:solidFill>
              </a:rPr>
              <a:t>if they hinder the firing of the response.</a:t>
            </a:r>
          </a:p>
          <a:p>
            <a:pPr marL="457200" indent="-457200">
              <a:buFont typeface="Arial" panose="020B0604020202020204" pitchFamily="34" charset="0"/>
              <a:buChar char="•"/>
            </a:pPr>
            <a:r>
              <a:rPr lang="en-US" sz="2400" dirty="0">
                <a:solidFill>
                  <a:schemeClr val="tx1"/>
                </a:solidFill>
              </a:rPr>
              <a:t>The neuron fires when the total of the weights to receive impulses exceeds the threshold value during the latent summation period.</a:t>
            </a:r>
            <a:endParaRPr lang="en-US" sz="2400" baseline="-25000" dirty="0">
              <a:solidFill>
                <a:schemeClr val="tx1"/>
              </a:solidFill>
            </a:endParaRPr>
          </a:p>
        </p:txBody>
      </p:sp>
    </p:spTree>
    <p:extLst>
      <p:ext uri="{BB962C8B-B14F-4D97-AF65-F5344CB8AC3E}">
        <p14:creationId xmlns:p14="http://schemas.microsoft.com/office/powerpoint/2010/main" val="74493782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81200"/>
            <a:ext cx="8458200" cy="4572000"/>
          </a:xfrm>
        </p:spPr>
        <p:txBody>
          <a:bodyPr>
            <a:normAutofit/>
          </a:bodyPr>
          <a:lstStyle/>
          <a:p>
            <a:r>
              <a:rPr lang="en-US" sz="2400" dirty="0"/>
              <a:t>Given a linearly separable dataset for two classes, the perceptron will converge to a solution that separates the classes, and that it will do it after a finite number of iterations. </a:t>
            </a:r>
          </a:p>
          <a:p>
            <a:r>
              <a:rPr lang="en-US" sz="2400" dirty="0"/>
              <a:t>The theorem can be generalized for any number of classes, by using a layer of one perceptron per class.</a:t>
            </a:r>
          </a:p>
          <a:p>
            <a:r>
              <a:rPr lang="en-US" sz="2400" dirty="0"/>
              <a:t>The theorem can be used as a test for linear </a:t>
            </a:r>
            <a:r>
              <a:rPr lang="en-US" sz="2400" dirty="0" err="1"/>
              <a:t>separability</a:t>
            </a:r>
            <a:r>
              <a:rPr lang="en-US" sz="2400" dirty="0"/>
              <a:t>.</a:t>
            </a:r>
          </a:p>
          <a:p>
            <a:r>
              <a:rPr lang="en-US" sz="2400" dirty="0"/>
              <a:t>The number of iterations till convergence cannot be determined a priori.</a:t>
            </a:r>
          </a:p>
          <a:p>
            <a:endParaRPr lang="en-US" dirty="0"/>
          </a:p>
        </p:txBody>
      </p:sp>
      <p:sp>
        <p:nvSpPr>
          <p:cNvPr id="3" name="Title 2"/>
          <p:cNvSpPr>
            <a:spLocks noGrp="1"/>
          </p:cNvSpPr>
          <p:nvPr>
            <p:ph type="title"/>
          </p:nvPr>
        </p:nvSpPr>
        <p:spPr>
          <a:xfrm>
            <a:off x="228600" y="304800"/>
            <a:ext cx="7086600" cy="1143000"/>
          </a:xfrm>
        </p:spPr>
        <p:txBody>
          <a:bodyPr>
            <a:normAutofit fontScale="90000"/>
          </a:bodyPr>
          <a:lstStyle/>
          <a:p>
            <a:r>
              <a:rPr lang="en-US" dirty="0"/>
              <a:t>The Perceptron Convergence Theorem (Rosenblatt, 1962)</a:t>
            </a:r>
          </a:p>
        </p:txBody>
      </p:sp>
    </p:spTree>
    <p:extLst>
      <p:ext uri="{BB962C8B-B14F-4D97-AF65-F5344CB8AC3E}">
        <p14:creationId xmlns:p14="http://schemas.microsoft.com/office/powerpoint/2010/main" val="1534514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081212"/>
            <a:ext cx="8229600" cy="3547872"/>
          </a:xfrm>
        </p:spPr>
        <p:txBody>
          <a:bodyPr>
            <a:normAutofit/>
          </a:bodyPr>
          <a:lstStyle/>
          <a:p>
            <a:r>
              <a:rPr lang="en-US" sz="2400" dirty="0" err="1"/>
              <a:t>Hebbian</a:t>
            </a:r>
            <a:r>
              <a:rPr lang="en-US" dirty="0"/>
              <a:t> </a:t>
            </a:r>
          </a:p>
          <a:p>
            <a:endParaRPr lang="en-US" dirty="0"/>
          </a:p>
          <a:p>
            <a:pPr lvl="1"/>
            <a:r>
              <a:rPr lang="en-US" sz="1200" i="1" dirty="0"/>
              <a:t>"When an axon of cell A is near enough to excite a cell B and repeatedly or persistently takes place in firing it, some growth process or metabolic change takes place in one or both cells such that A's efficiency, as one of the cells firing B, is increased." (Hebb 1949)</a:t>
            </a:r>
          </a:p>
          <a:p>
            <a:pPr lvl="1"/>
            <a:endParaRPr lang="en-US" sz="1200" i="1" dirty="0"/>
          </a:p>
          <a:p>
            <a:r>
              <a:rPr lang="en-US" sz="2400" dirty="0"/>
              <a:t>Delta</a:t>
            </a:r>
          </a:p>
          <a:p>
            <a:endParaRPr lang="en-US" sz="2400" dirty="0"/>
          </a:p>
          <a:p>
            <a:pPr lvl="1"/>
            <a:r>
              <a:rPr lang="en-US" sz="1400" dirty="0"/>
              <a:t>This rule parallels the discrete perceptron training rule.</a:t>
            </a:r>
          </a:p>
        </p:txBody>
      </p:sp>
      <p:sp>
        <p:nvSpPr>
          <p:cNvPr id="3" name="Title 2"/>
          <p:cNvSpPr>
            <a:spLocks noGrp="1"/>
          </p:cNvSpPr>
          <p:nvPr>
            <p:ph type="title"/>
          </p:nvPr>
        </p:nvSpPr>
        <p:spPr>
          <a:xfrm>
            <a:off x="457200" y="35859"/>
            <a:ext cx="8229600" cy="1143000"/>
          </a:xfrm>
        </p:spPr>
        <p:txBody>
          <a:bodyPr/>
          <a:lstStyle/>
          <a:p>
            <a:r>
              <a:rPr lang="en-US" dirty="0"/>
              <a:t>Other Training Rules (1)</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8550" y="2514600"/>
            <a:ext cx="148590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585" y="4114800"/>
            <a:ext cx="22288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745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3962401"/>
          </a:xfrm>
        </p:spPr>
        <p:txBody>
          <a:bodyPr>
            <a:normAutofit/>
          </a:bodyPr>
          <a:lstStyle/>
          <a:p>
            <a:pPr lvl="1"/>
            <a:endParaRPr lang="en-US" sz="1400" dirty="0"/>
          </a:p>
          <a:p>
            <a:r>
              <a:rPr lang="en-US" sz="2400" dirty="0"/>
              <a:t>Winner-Take-All</a:t>
            </a:r>
          </a:p>
        </p:txBody>
      </p:sp>
      <p:sp>
        <p:nvSpPr>
          <p:cNvPr id="3" name="Title 2"/>
          <p:cNvSpPr>
            <a:spLocks noGrp="1"/>
          </p:cNvSpPr>
          <p:nvPr>
            <p:ph type="title"/>
          </p:nvPr>
        </p:nvSpPr>
        <p:spPr>
          <a:xfrm>
            <a:off x="457200" y="35859"/>
            <a:ext cx="8229600" cy="1143000"/>
          </a:xfrm>
        </p:spPr>
        <p:txBody>
          <a:bodyPr/>
          <a:lstStyle/>
          <a:p>
            <a:r>
              <a:rPr lang="en-US" dirty="0"/>
              <a:t>Other Training Rules (2)</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752600"/>
            <a:ext cx="5181600"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2641" y="4876800"/>
            <a:ext cx="266700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2641" y="5410200"/>
            <a:ext cx="167640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5868521"/>
            <a:ext cx="2257425"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937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7342"/>
            <a:ext cx="7577138" cy="6827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562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 y="252725"/>
            <a:ext cx="7772400" cy="723275"/>
          </a:xfrm>
        </p:spPr>
        <p:txBody>
          <a:bodyPr wrap="square">
            <a:spAutoFit/>
          </a:bodyPr>
          <a:lstStyle>
            <a:defPPr lvl="0">
              <a:buNone/>
            </a:defPPr>
            <a:lvl1pPr lvl="0">
              <a:buNone/>
            </a:lvl1pPr>
          </a:lstStyle>
          <a:p>
            <a:pPr lvl="0"/>
            <a:r>
              <a:rPr lang="en-US" dirty="0"/>
              <a:t>Biological Neuron </a:t>
            </a:r>
            <a:r>
              <a:rPr lang="en-NZ" dirty="0"/>
              <a:t>(3)</a:t>
            </a:r>
          </a:p>
        </p:txBody>
      </p:sp>
      <p:sp>
        <p:nvSpPr>
          <p:cNvPr id="3" name="Text Placeholder 2"/>
          <p:cNvSpPr txBox="1">
            <a:spLocks noGrp="1"/>
          </p:cNvSpPr>
          <p:nvPr>
            <p:ph type="body" idx="4294967295"/>
          </p:nvPr>
        </p:nvSpPr>
        <p:spPr>
          <a:xfrm>
            <a:off x="190500" y="2362200"/>
            <a:ext cx="8763000" cy="2410916"/>
          </a:xfrm>
        </p:spPr>
        <p:txBody>
          <a:bodyPr wrap="square">
            <a:spAutoFit/>
          </a:bodyPr>
          <a:lstStyle>
            <a:def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defPPr>
            <a:lvl1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lvl1pPr>
            <a:lvl2pPr marL="742680" marR="0" lvl="1" indent="-285480" algn="l" rtl="0" hangingPunct="1">
              <a:lnSpc>
                <a:spcPct val="100000"/>
              </a:lnSpc>
              <a:spcBef>
                <a:spcPts val="697"/>
              </a:spcBef>
              <a:spcAft>
                <a:spcPts val="0"/>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defRPr lang="en-US" sz="2800" b="0" i="0" u="none" strike="noStrike" baseline="0">
                <a:ln>
                  <a:noFill/>
                </a:ln>
                <a:solidFill>
                  <a:srgbClr val="160AEB"/>
                </a:solidFill>
                <a:latin typeface="Times New Roman" pitchFamily="18"/>
                <a:ea typeface="Arial Unicode MS" pitchFamily="2"/>
                <a:cs typeface="Arial Unicode MS" pitchFamily="2"/>
              </a:defRPr>
            </a:lvl2pPr>
            <a:lvl3pPr marL="1143000" marR="0" lvl="2" indent="-228600" algn="l" rtl="0" hangingPunct="1">
              <a:lnSpc>
                <a:spcPct val="100000"/>
              </a:lnSpc>
              <a:spcBef>
                <a:spcPts val="598"/>
              </a:spcBef>
              <a:spcAft>
                <a:spcPts val="0"/>
              </a:spcAft>
              <a:buClr>
                <a:srgbClr val="000000"/>
              </a:buClr>
              <a:buSzPct val="100000"/>
              <a:buFont typeface="Times New Roman" pitchFamily="18"/>
              <a:buChar char="•"/>
              <a:tabLst>
                <a:tab pos="1143000" algn="l"/>
                <a:tab pos="1347480" algn="l"/>
                <a:tab pos="1796760" algn="l"/>
                <a:tab pos="2246040" algn="l"/>
                <a:tab pos="2695319" algn="l"/>
                <a:tab pos="3144599" algn="l"/>
                <a:tab pos="3593880" algn="l"/>
                <a:tab pos="4043160" algn="l"/>
                <a:tab pos="4492440" algn="l"/>
                <a:tab pos="4941720" algn="l"/>
                <a:tab pos="5391000" algn="l"/>
                <a:tab pos="5840279" algn="l"/>
                <a:tab pos="6289560" algn="l"/>
                <a:tab pos="6738840" algn="l"/>
                <a:tab pos="7188119" algn="l"/>
                <a:tab pos="7637400" algn="l"/>
                <a:tab pos="8086679" algn="l"/>
                <a:tab pos="8535960" algn="l"/>
                <a:tab pos="8985240" algn="l"/>
                <a:tab pos="9434160" algn="l"/>
                <a:tab pos="9883440" algn="l"/>
              </a:tabLst>
              <a:defRPr lang="en-US" sz="2400" b="0" i="0" u="none" strike="noStrike" baseline="0">
                <a:ln>
                  <a:noFill/>
                </a:ln>
                <a:solidFill>
                  <a:srgbClr val="160AEB"/>
                </a:solidFill>
                <a:latin typeface="Times New Roman" pitchFamily="18"/>
                <a:ea typeface="Arial Unicode MS" pitchFamily="2"/>
                <a:cs typeface="Arial Unicode MS" pitchFamily="2"/>
              </a:defRPr>
            </a:lvl3pPr>
            <a:lvl4pPr marL="1600199" marR="0" lvl="3" indent="-228600" algn="l" rtl="0" hangingPunct="1">
              <a:lnSpc>
                <a:spcPct val="100000"/>
              </a:lnSpc>
              <a:spcBef>
                <a:spcPts val="499"/>
              </a:spcBef>
              <a:spcAft>
                <a:spcPts val="0"/>
              </a:spcAft>
              <a:buClr>
                <a:srgbClr val="000000"/>
              </a:buClr>
              <a:buSzPct val="100000"/>
              <a:buFont typeface="Times New Roman" pitchFamily="18"/>
              <a:buChar char="–"/>
              <a:tabLst>
                <a:tab pos="1600200" algn="l"/>
                <a:tab pos="179676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80" algn="l"/>
                <a:tab pos="8535959" algn="l"/>
                <a:tab pos="8985240" algn="l"/>
                <a:tab pos="9434160" algn="l"/>
                <a:tab pos="9883440" algn="l"/>
                <a:tab pos="10332720" algn="l"/>
              </a:tabLst>
              <a:defRPr lang="en-US" sz="2000" b="0" i="0" u="none" strike="noStrike" baseline="0">
                <a:ln>
                  <a:noFill/>
                </a:ln>
                <a:solidFill>
                  <a:srgbClr val="160AEB"/>
                </a:solidFill>
                <a:latin typeface="Times New Roman" pitchFamily="18"/>
                <a:ea typeface="Arial Unicode MS" pitchFamily="2"/>
                <a:cs typeface="Arial Unicode MS" pitchFamily="2"/>
              </a:defRPr>
            </a:lvl4pPr>
            <a:lvl5pPr marL="2057400" marR="0" lvl="4"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5pPr>
            <a:lvl6pPr marL="2057400" marR="0" lvl="5"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6pPr>
            <a:lvl7pPr marL="2057400" marR="0" lvl="6"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7pPr>
            <a:lvl8pPr marL="2057400" marR="0" lvl="7"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8pPr>
            <a:lvl9pPr marL="2057400" marR="0" lvl="8"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9pPr>
          </a:lstStyle>
          <a:p>
            <a:pPr marL="457200" indent="-457200">
              <a:buFont typeface="Arial" panose="020B0604020202020204" pitchFamily="34" charset="0"/>
              <a:buChar char="•"/>
            </a:pPr>
            <a:r>
              <a:rPr lang="en-US" sz="2400" dirty="0">
                <a:solidFill>
                  <a:schemeClr val="tx1"/>
                </a:solidFill>
              </a:rPr>
              <a:t>The characteristic feature of the biological neuron is that the signals generated do not differ significantly in magnitude. In other words, information is transmitted between the nerve cells by means of binary signals.</a:t>
            </a:r>
          </a:p>
          <a:p>
            <a:pPr marL="457200" indent="-457200">
              <a:buFont typeface="Arial" panose="020B0604020202020204" pitchFamily="34" charset="0"/>
              <a:buChar char="•"/>
            </a:pPr>
            <a:r>
              <a:rPr lang="en-US" sz="2400" dirty="0">
                <a:solidFill>
                  <a:schemeClr val="tx1"/>
                </a:solidFill>
              </a:rPr>
              <a:t>After carrying a pulse, an axon fiber is in a state of complete </a:t>
            </a:r>
            <a:r>
              <a:rPr lang="en-US" sz="2400" dirty="0" err="1">
                <a:solidFill>
                  <a:schemeClr val="tx1"/>
                </a:solidFill>
              </a:rPr>
              <a:t>nonexcitability</a:t>
            </a:r>
            <a:r>
              <a:rPr lang="en-US" sz="2400" dirty="0">
                <a:solidFill>
                  <a:schemeClr val="tx1"/>
                </a:solidFill>
              </a:rPr>
              <a:t> for a certain time called the </a:t>
            </a:r>
            <a:r>
              <a:rPr lang="en-US" sz="2400" i="1" dirty="0">
                <a:solidFill>
                  <a:schemeClr val="tx1"/>
                </a:solidFill>
              </a:rPr>
              <a:t>refractory period.</a:t>
            </a:r>
            <a:endParaRPr lang="en-US" sz="2400" baseline="-25000" dirty="0">
              <a:solidFill>
                <a:schemeClr val="tx1"/>
              </a:solidFill>
            </a:endParaRPr>
          </a:p>
        </p:txBody>
      </p:sp>
    </p:spTree>
    <p:extLst>
      <p:ext uri="{BB962C8B-B14F-4D97-AF65-F5344CB8AC3E}">
        <p14:creationId xmlns:p14="http://schemas.microsoft.com/office/powerpoint/2010/main" val="225382374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87550"/>
            <a:ext cx="9144000" cy="1354217"/>
          </a:xfrm>
        </p:spPr>
        <p:txBody>
          <a:bodyPr wrap="square">
            <a:spAutoFit/>
          </a:bodyPr>
          <a:lstStyle>
            <a:defPPr lvl="0">
              <a:buNone/>
            </a:defPPr>
            <a:lvl1pPr lvl="0">
              <a:buNone/>
            </a:lvl1pPr>
          </a:lstStyle>
          <a:p>
            <a:pPr lvl="0"/>
            <a:r>
              <a:rPr lang="en-NZ" dirty="0"/>
              <a:t>McCulloch and Pitts Neurons (1943)</a:t>
            </a:r>
          </a:p>
        </p:txBody>
      </p:sp>
      <p:sp>
        <p:nvSpPr>
          <p:cNvPr id="36" name="Text Placeholder 35"/>
          <p:cNvSpPr txBox="1">
            <a:spLocks noGrp="1"/>
          </p:cNvSpPr>
          <p:nvPr>
            <p:ph type="body" idx="4294967295"/>
          </p:nvPr>
        </p:nvSpPr>
        <p:spPr>
          <a:xfrm>
            <a:off x="990600" y="4267200"/>
            <a:ext cx="7772400" cy="1826141"/>
          </a:xfrm>
        </p:spPr>
        <p:txBody>
          <a:bodyPr wrap="square">
            <a:spAutoFit/>
          </a:bodyPr>
          <a:lstStyle>
            <a:def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defPPr>
            <a:lvl1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lvl1pPr>
            <a:lvl2pPr marL="742680" marR="0" lvl="1" indent="-285480" algn="l" rtl="0" hangingPunct="1">
              <a:lnSpc>
                <a:spcPct val="100000"/>
              </a:lnSpc>
              <a:spcBef>
                <a:spcPts val="697"/>
              </a:spcBef>
              <a:spcAft>
                <a:spcPts val="0"/>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defRPr lang="en-US" sz="2800" b="0" i="0" u="none" strike="noStrike" baseline="0">
                <a:ln>
                  <a:noFill/>
                </a:ln>
                <a:solidFill>
                  <a:srgbClr val="160AEB"/>
                </a:solidFill>
                <a:latin typeface="Times New Roman" pitchFamily="18"/>
                <a:ea typeface="Arial Unicode MS" pitchFamily="2"/>
                <a:cs typeface="Arial Unicode MS" pitchFamily="2"/>
              </a:defRPr>
            </a:lvl2pPr>
            <a:lvl3pPr marL="1143000" marR="0" lvl="2" indent="-228600" algn="l" rtl="0" hangingPunct="1">
              <a:lnSpc>
                <a:spcPct val="100000"/>
              </a:lnSpc>
              <a:spcBef>
                <a:spcPts val="598"/>
              </a:spcBef>
              <a:spcAft>
                <a:spcPts val="0"/>
              </a:spcAft>
              <a:buClr>
                <a:srgbClr val="000000"/>
              </a:buClr>
              <a:buSzPct val="100000"/>
              <a:buFont typeface="Times New Roman" pitchFamily="18"/>
              <a:buChar char="•"/>
              <a:tabLst>
                <a:tab pos="1143000" algn="l"/>
                <a:tab pos="1347480" algn="l"/>
                <a:tab pos="1796760" algn="l"/>
                <a:tab pos="2246040" algn="l"/>
                <a:tab pos="2695319" algn="l"/>
                <a:tab pos="3144599" algn="l"/>
                <a:tab pos="3593880" algn="l"/>
                <a:tab pos="4043160" algn="l"/>
                <a:tab pos="4492440" algn="l"/>
                <a:tab pos="4941720" algn="l"/>
                <a:tab pos="5391000" algn="l"/>
                <a:tab pos="5840279" algn="l"/>
                <a:tab pos="6289560" algn="l"/>
                <a:tab pos="6738840" algn="l"/>
                <a:tab pos="7188119" algn="l"/>
                <a:tab pos="7637400" algn="l"/>
                <a:tab pos="8086679" algn="l"/>
                <a:tab pos="8535960" algn="l"/>
                <a:tab pos="8985240" algn="l"/>
                <a:tab pos="9434160" algn="l"/>
                <a:tab pos="9883440" algn="l"/>
              </a:tabLst>
              <a:defRPr lang="en-US" sz="2400" b="0" i="0" u="none" strike="noStrike" baseline="0">
                <a:ln>
                  <a:noFill/>
                </a:ln>
                <a:solidFill>
                  <a:srgbClr val="160AEB"/>
                </a:solidFill>
                <a:latin typeface="Times New Roman" pitchFamily="18"/>
                <a:ea typeface="Arial Unicode MS" pitchFamily="2"/>
                <a:cs typeface="Arial Unicode MS" pitchFamily="2"/>
              </a:defRPr>
            </a:lvl3pPr>
            <a:lvl4pPr marL="1600199" marR="0" lvl="3" indent="-228600" algn="l" rtl="0" hangingPunct="1">
              <a:lnSpc>
                <a:spcPct val="100000"/>
              </a:lnSpc>
              <a:spcBef>
                <a:spcPts val="499"/>
              </a:spcBef>
              <a:spcAft>
                <a:spcPts val="0"/>
              </a:spcAft>
              <a:buClr>
                <a:srgbClr val="000000"/>
              </a:buClr>
              <a:buSzPct val="100000"/>
              <a:buFont typeface="Times New Roman" pitchFamily="18"/>
              <a:buChar char="–"/>
              <a:tabLst>
                <a:tab pos="1600200" algn="l"/>
                <a:tab pos="179676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80" algn="l"/>
                <a:tab pos="8535959" algn="l"/>
                <a:tab pos="8985240" algn="l"/>
                <a:tab pos="9434160" algn="l"/>
                <a:tab pos="9883440" algn="l"/>
                <a:tab pos="10332720" algn="l"/>
              </a:tabLst>
              <a:defRPr lang="en-US" sz="2000" b="0" i="0" u="none" strike="noStrike" baseline="0">
                <a:ln>
                  <a:noFill/>
                </a:ln>
                <a:solidFill>
                  <a:srgbClr val="160AEB"/>
                </a:solidFill>
                <a:latin typeface="Times New Roman" pitchFamily="18"/>
                <a:ea typeface="Arial Unicode MS" pitchFamily="2"/>
                <a:cs typeface="Arial Unicode MS" pitchFamily="2"/>
              </a:defRPr>
            </a:lvl4pPr>
            <a:lvl5pPr marL="2057400" marR="0" lvl="4"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5pPr>
            <a:lvl6pPr marL="2057400" marR="0" lvl="5"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6pPr>
            <a:lvl7pPr marL="2057400" marR="0" lvl="6"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7pPr>
            <a:lvl8pPr marL="2057400" marR="0" lvl="7"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8pPr>
            <a:lvl9pPr marL="2057400" marR="0" lvl="8"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9pPr>
          </a:lstStyle>
          <a:p>
            <a:pPr marL="0" lvl="0" indent="0">
              <a:buClr>
                <a:srgbClr val="160AEB"/>
              </a:buClr>
              <a:buSzPct val="100000"/>
              <a:buFont typeface="Wingdings" pitchFamily="2"/>
              <a:buChar char=""/>
            </a:pPr>
            <a:r>
              <a:rPr lang="en-NZ" sz="2800" dirty="0">
                <a:solidFill>
                  <a:schemeClr val="tx1"/>
                </a:solidFill>
              </a:rPr>
              <a:t>Greatly simplified biological neurons</a:t>
            </a:r>
          </a:p>
          <a:p>
            <a:pPr marL="0" lvl="0" indent="0">
              <a:buClr>
                <a:srgbClr val="160AEB"/>
              </a:buClr>
              <a:buSzPct val="100000"/>
              <a:buFont typeface="Wingdings" pitchFamily="2"/>
              <a:buChar char=""/>
            </a:pPr>
            <a:r>
              <a:rPr lang="en-NZ" sz="2800" dirty="0">
                <a:solidFill>
                  <a:schemeClr val="tx1"/>
                </a:solidFill>
              </a:rPr>
              <a:t>Sum the inputs</a:t>
            </a:r>
          </a:p>
          <a:p>
            <a:pPr marL="400320" lvl="2" indent="0">
              <a:buClr>
                <a:srgbClr val="160AEB"/>
              </a:buClr>
              <a:buFont typeface="Wingdings" pitchFamily="2"/>
              <a:buChar char=""/>
            </a:pPr>
            <a:r>
              <a:rPr lang="en-NZ" sz="2000" dirty="0">
                <a:solidFill>
                  <a:schemeClr val="tx1"/>
                </a:solidFill>
              </a:rPr>
              <a:t>If total is less than some threshold, neuron fires</a:t>
            </a:r>
          </a:p>
          <a:p>
            <a:pPr marL="400320" lvl="2" indent="0">
              <a:buClr>
                <a:srgbClr val="160AEB"/>
              </a:buClr>
              <a:buFont typeface="Wingdings" pitchFamily="2"/>
              <a:buChar char=""/>
            </a:pPr>
            <a:r>
              <a:rPr lang="en-NZ" sz="2000" dirty="0">
                <a:solidFill>
                  <a:schemeClr val="tx1"/>
                </a:solidFill>
              </a:rPr>
              <a:t>Otherwise does not</a:t>
            </a:r>
          </a:p>
        </p:txBody>
      </p:sp>
      <p:grpSp>
        <p:nvGrpSpPr>
          <p:cNvPr id="3" name="Group 2"/>
          <p:cNvGrpSpPr/>
          <p:nvPr/>
        </p:nvGrpSpPr>
        <p:grpSpPr>
          <a:xfrm>
            <a:off x="3657600" y="2351160"/>
            <a:ext cx="762120" cy="990360"/>
            <a:chOff x="3657600" y="2351160"/>
            <a:chExt cx="762120" cy="990360"/>
          </a:xfrm>
        </p:grpSpPr>
        <p:sp>
          <p:nvSpPr>
            <p:cNvPr id="4" name="Freeform 3"/>
            <p:cNvSpPr/>
            <p:nvPr/>
          </p:nvSpPr>
          <p:spPr>
            <a:xfrm>
              <a:off x="3657600" y="2351160"/>
              <a:ext cx="762120" cy="990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55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5" name="Straight Connector 4"/>
            <p:cNvSpPr/>
            <p:nvPr/>
          </p:nvSpPr>
          <p:spPr>
            <a:xfrm flipH="1">
              <a:off x="3808080" y="2503440"/>
              <a:ext cx="460440" cy="1800"/>
            </a:xfrm>
            <a:prstGeom prst="line">
              <a:avLst/>
            </a:prstGeom>
            <a:noFill/>
            <a:ln w="255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6" name="Straight Connector 5"/>
            <p:cNvSpPr/>
            <p:nvPr/>
          </p:nvSpPr>
          <p:spPr>
            <a:xfrm>
              <a:off x="3809880" y="2503440"/>
              <a:ext cx="381240" cy="304920"/>
            </a:xfrm>
            <a:prstGeom prst="line">
              <a:avLst/>
            </a:prstGeom>
            <a:noFill/>
            <a:ln w="255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7" name="Straight Connector 6"/>
            <p:cNvSpPr/>
            <p:nvPr/>
          </p:nvSpPr>
          <p:spPr>
            <a:xfrm flipV="1">
              <a:off x="3809880" y="2806560"/>
              <a:ext cx="381240" cy="308160"/>
            </a:xfrm>
            <a:prstGeom prst="line">
              <a:avLst/>
            </a:prstGeom>
            <a:noFill/>
            <a:ln w="255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8" name="Straight Connector 7"/>
            <p:cNvSpPr/>
            <p:nvPr/>
          </p:nvSpPr>
          <p:spPr>
            <a:xfrm flipH="1">
              <a:off x="3808080" y="3112919"/>
              <a:ext cx="460440" cy="1801"/>
            </a:xfrm>
            <a:prstGeom prst="line">
              <a:avLst/>
            </a:prstGeom>
            <a:noFill/>
            <a:ln w="255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grpSp>
      <p:grpSp>
        <p:nvGrpSpPr>
          <p:cNvPr id="9" name="Group 8"/>
          <p:cNvGrpSpPr/>
          <p:nvPr/>
        </p:nvGrpSpPr>
        <p:grpSpPr>
          <a:xfrm>
            <a:off x="5791320" y="2351160"/>
            <a:ext cx="761759" cy="990360"/>
            <a:chOff x="5791320" y="2351160"/>
            <a:chExt cx="761759" cy="990360"/>
          </a:xfrm>
        </p:grpSpPr>
        <p:sp>
          <p:nvSpPr>
            <p:cNvPr id="10" name="Freeform 9"/>
            <p:cNvSpPr/>
            <p:nvPr/>
          </p:nvSpPr>
          <p:spPr>
            <a:xfrm>
              <a:off x="5791320" y="2351160"/>
              <a:ext cx="761759" cy="990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55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1" name="Straight Connector 10"/>
            <p:cNvSpPr/>
            <p:nvPr/>
          </p:nvSpPr>
          <p:spPr>
            <a:xfrm>
              <a:off x="5943600" y="3112919"/>
              <a:ext cx="228600" cy="1801"/>
            </a:xfrm>
            <a:prstGeom prst="line">
              <a:avLst/>
            </a:prstGeom>
            <a:noFill/>
            <a:ln w="255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2" name="Straight Connector 11"/>
            <p:cNvSpPr/>
            <p:nvPr/>
          </p:nvSpPr>
          <p:spPr>
            <a:xfrm flipV="1">
              <a:off x="6172200" y="2502000"/>
              <a:ext cx="1440" cy="612720"/>
            </a:xfrm>
            <a:prstGeom prst="line">
              <a:avLst/>
            </a:prstGeom>
            <a:noFill/>
            <a:ln w="255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3" name="Straight Connector 12"/>
            <p:cNvSpPr/>
            <p:nvPr/>
          </p:nvSpPr>
          <p:spPr>
            <a:xfrm>
              <a:off x="6172200" y="2503440"/>
              <a:ext cx="228599" cy="1800"/>
            </a:xfrm>
            <a:prstGeom prst="line">
              <a:avLst/>
            </a:prstGeom>
            <a:noFill/>
            <a:ln w="25560">
              <a:solidFill>
                <a:srgbClr val="000000"/>
              </a:solidFill>
              <a:prstDash val="solid"/>
              <a:miter/>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grpSp>
      <p:sp>
        <p:nvSpPr>
          <p:cNvPr id="14" name="Straight Connector 13"/>
          <p:cNvSpPr/>
          <p:nvPr/>
        </p:nvSpPr>
        <p:spPr>
          <a:xfrm>
            <a:off x="4419720" y="2808360"/>
            <a:ext cx="1371600" cy="1440"/>
          </a:xfrm>
          <a:prstGeom prst="line">
            <a:avLst/>
          </a:prstGeom>
          <a:noFill/>
          <a:ln w="25560">
            <a:solidFill>
              <a:srgbClr val="000000"/>
            </a:solidFill>
            <a:prstDash val="solid"/>
            <a:miter/>
            <a:tailEnd type="arrow"/>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5" name="Straight Connector 14"/>
          <p:cNvSpPr/>
          <p:nvPr/>
        </p:nvSpPr>
        <p:spPr>
          <a:xfrm>
            <a:off x="6553080" y="2808360"/>
            <a:ext cx="609840" cy="1440"/>
          </a:xfrm>
          <a:prstGeom prst="line">
            <a:avLst/>
          </a:prstGeom>
          <a:noFill/>
          <a:ln w="25560">
            <a:solidFill>
              <a:srgbClr val="000000"/>
            </a:solidFill>
            <a:prstDash val="solid"/>
            <a:miter/>
            <a:tailEnd type="arrow"/>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6" name="Straight Connector 15"/>
          <p:cNvSpPr/>
          <p:nvPr/>
        </p:nvSpPr>
        <p:spPr>
          <a:xfrm>
            <a:off x="2209680" y="2046239"/>
            <a:ext cx="1447920" cy="609481"/>
          </a:xfrm>
          <a:prstGeom prst="line">
            <a:avLst/>
          </a:prstGeom>
          <a:noFill/>
          <a:ln w="25560">
            <a:solidFill>
              <a:srgbClr val="000000"/>
            </a:solidFill>
            <a:prstDash val="solid"/>
            <a:miter/>
            <a:tailEnd type="arrow"/>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7" name="Straight Connector 16"/>
          <p:cNvSpPr/>
          <p:nvPr/>
        </p:nvSpPr>
        <p:spPr>
          <a:xfrm>
            <a:off x="2209680" y="2732040"/>
            <a:ext cx="1447920" cy="76320"/>
          </a:xfrm>
          <a:prstGeom prst="line">
            <a:avLst/>
          </a:prstGeom>
          <a:noFill/>
          <a:ln w="25560">
            <a:solidFill>
              <a:srgbClr val="000000"/>
            </a:solidFill>
            <a:prstDash val="solid"/>
            <a:miter/>
            <a:tailEnd type="arrow"/>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8" name="Straight Connector 17"/>
          <p:cNvSpPr/>
          <p:nvPr/>
        </p:nvSpPr>
        <p:spPr>
          <a:xfrm flipV="1">
            <a:off x="2286000" y="3111479"/>
            <a:ext cx="1371600" cy="765361"/>
          </a:xfrm>
          <a:prstGeom prst="line">
            <a:avLst/>
          </a:prstGeom>
          <a:noFill/>
          <a:ln w="25560">
            <a:solidFill>
              <a:srgbClr val="000000"/>
            </a:solidFill>
            <a:prstDash val="solid"/>
            <a:miter/>
            <a:tailEnd type="arrow"/>
          </a:ln>
        </p:spPr>
        <p:txBody>
          <a:bodyPr vert="horz" wrap="square" lIns="90000" tIns="46800" rIns="90000" bIns="46800" anchor="t"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19" name="Freeform 18"/>
          <p:cNvSpPr/>
          <p:nvPr/>
        </p:nvSpPr>
        <p:spPr>
          <a:xfrm>
            <a:off x="1761839" y="2376360"/>
            <a:ext cx="46260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800" b="0" i="0" u="none" strike="noStrike" baseline="0">
                <a:ln>
                  <a:noFill/>
                </a:ln>
                <a:solidFill>
                  <a:srgbClr val="160AEB"/>
                </a:solidFill>
                <a:latin typeface="Times New Roman" pitchFamily="18"/>
                <a:ea typeface="Arial Unicode MS" pitchFamily="2"/>
                <a:cs typeface="Arial Unicode MS" pitchFamily="2"/>
              </a:rPr>
              <a:t>x</a:t>
            </a:r>
            <a:r>
              <a:rPr lang="en-GB" sz="2800" b="0" i="0" u="none" strike="noStrike" baseline="-25000">
                <a:ln>
                  <a:noFill/>
                </a:ln>
                <a:solidFill>
                  <a:srgbClr val="160AEB"/>
                </a:solidFill>
                <a:latin typeface="Times New Roman" pitchFamily="18"/>
                <a:ea typeface="Arial Unicode MS" pitchFamily="2"/>
                <a:cs typeface="Arial Unicode MS" pitchFamily="2"/>
              </a:rPr>
              <a:t>2</a:t>
            </a:r>
          </a:p>
        </p:txBody>
      </p:sp>
      <p:sp>
        <p:nvSpPr>
          <p:cNvPr id="20" name="Freeform 19"/>
          <p:cNvSpPr/>
          <p:nvPr/>
        </p:nvSpPr>
        <p:spPr>
          <a:xfrm>
            <a:off x="1768320" y="3519360"/>
            <a:ext cx="515879"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800" b="0" i="0" u="none" strike="noStrike" baseline="0">
                <a:ln>
                  <a:noFill/>
                </a:ln>
                <a:solidFill>
                  <a:srgbClr val="160AEB"/>
                </a:solidFill>
                <a:latin typeface="Times New Roman" pitchFamily="18"/>
                <a:ea typeface="Arial Unicode MS" pitchFamily="2"/>
                <a:cs typeface="Arial Unicode MS" pitchFamily="2"/>
              </a:rPr>
              <a:t>x</a:t>
            </a:r>
            <a:r>
              <a:rPr lang="en-GB" sz="2800" b="0" i="0" u="none" strike="noStrike" baseline="-25000">
                <a:ln>
                  <a:noFill/>
                </a:ln>
                <a:solidFill>
                  <a:srgbClr val="160AEB"/>
                </a:solidFill>
                <a:latin typeface="Times New Roman" pitchFamily="18"/>
                <a:ea typeface="Arial Unicode MS" pitchFamily="2"/>
                <a:cs typeface="Arial Unicode MS" pitchFamily="2"/>
              </a:rPr>
              <a:t>m</a:t>
            </a:r>
          </a:p>
        </p:txBody>
      </p:sp>
      <p:sp>
        <p:nvSpPr>
          <p:cNvPr id="21" name="Freeform 20"/>
          <p:cNvSpPr/>
          <p:nvPr/>
        </p:nvSpPr>
        <p:spPr>
          <a:xfrm>
            <a:off x="2590919" y="2960639"/>
            <a:ext cx="75960" cy="763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000000"/>
          </a:solidFill>
          <a:ln w="255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22" name="Freeform 21"/>
          <p:cNvSpPr/>
          <p:nvPr/>
        </p:nvSpPr>
        <p:spPr>
          <a:xfrm>
            <a:off x="2589119" y="3189240"/>
            <a:ext cx="76320" cy="763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000000"/>
          </a:solidFill>
          <a:ln w="255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sp>
        <p:nvSpPr>
          <p:cNvPr id="23" name="Freeform 22"/>
          <p:cNvSpPr/>
          <p:nvPr/>
        </p:nvSpPr>
        <p:spPr>
          <a:xfrm>
            <a:off x="2589119" y="3417840"/>
            <a:ext cx="76320" cy="763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000000"/>
          </a:solidFill>
          <a:ln w="25560">
            <a:solidFill>
              <a:srgbClr val="000000"/>
            </a:solidFill>
            <a:prstDash val="solid"/>
            <a:miter/>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grpSp>
        <p:nvGrpSpPr>
          <p:cNvPr id="24" name="Group 23"/>
          <p:cNvGrpSpPr/>
          <p:nvPr/>
        </p:nvGrpSpPr>
        <p:grpSpPr>
          <a:xfrm>
            <a:off x="2724480" y="1817640"/>
            <a:ext cx="540360" cy="660600"/>
            <a:chOff x="2724480" y="1817640"/>
            <a:chExt cx="540360" cy="660600"/>
          </a:xfrm>
        </p:grpSpPr>
        <p:sp>
          <p:nvSpPr>
            <p:cNvPr id="25" name="Freeform 24"/>
            <p:cNvSpPr/>
            <p:nvPr/>
          </p:nvSpPr>
          <p:spPr>
            <a:xfrm>
              <a:off x="2724480" y="1817640"/>
              <a:ext cx="54036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800" b="0" i="0" u="none" strike="noStrike" baseline="0">
                  <a:ln>
                    <a:noFill/>
                  </a:ln>
                  <a:solidFill>
                    <a:srgbClr val="160AEB"/>
                  </a:solidFill>
                  <a:latin typeface="Times New Roman" pitchFamily="18"/>
                  <a:ea typeface="Arial Unicode MS" pitchFamily="2"/>
                  <a:cs typeface="Arial Unicode MS" pitchFamily="2"/>
                </a:rPr>
                <a:t>w</a:t>
              </a:r>
              <a:r>
                <a:rPr lang="en-GB" sz="2800" b="0" i="0" u="none" strike="noStrike" baseline="-25000">
                  <a:ln>
                    <a:noFill/>
                  </a:ln>
                  <a:solidFill>
                    <a:srgbClr val="160AEB"/>
                  </a:solidFill>
                  <a:latin typeface="Times New Roman" pitchFamily="18"/>
                  <a:ea typeface="Arial Unicode MS" pitchFamily="2"/>
                  <a:cs typeface="Arial Unicode MS" pitchFamily="2"/>
                </a:rPr>
                <a:t>1</a:t>
              </a:r>
            </a:p>
          </p:txBody>
        </p:sp>
        <p:sp>
          <p:nvSpPr>
            <p:cNvPr id="26" name="Freeform 25"/>
            <p:cNvSpPr/>
            <p:nvPr/>
          </p:nvSpPr>
          <p:spPr>
            <a:xfrm>
              <a:off x="2882879" y="1959120"/>
              <a:ext cx="184320" cy="519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grpSp>
      <p:grpSp>
        <p:nvGrpSpPr>
          <p:cNvPr id="27" name="Group 26"/>
          <p:cNvGrpSpPr/>
          <p:nvPr/>
        </p:nvGrpSpPr>
        <p:grpSpPr>
          <a:xfrm>
            <a:off x="2752920" y="2351160"/>
            <a:ext cx="540360" cy="660240"/>
            <a:chOff x="2752920" y="2351160"/>
            <a:chExt cx="540360" cy="660240"/>
          </a:xfrm>
        </p:grpSpPr>
        <p:sp>
          <p:nvSpPr>
            <p:cNvPr id="28" name="Freeform 27"/>
            <p:cNvSpPr/>
            <p:nvPr/>
          </p:nvSpPr>
          <p:spPr>
            <a:xfrm>
              <a:off x="2752920" y="2351160"/>
              <a:ext cx="54036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800" b="0" i="0" u="none" strike="noStrike" baseline="0">
                  <a:ln>
                    <a:noFill/>
                  </a:ln>
                  <a:solidFill>
                    <a:srgbClr val="160AEB"/>
                  </a:solidFill>
                  <a:latin typeface="Times New Roman" pitchFamily="18"/>
                  <a:ea typeface="Arial Unicode MS" pitchFamily="2"/>
                  <a:cs typeface="Arial Unicode MS" pitchFamily="2"/>
                </a:rPr>
                <a:t>w</a:t>
              </a:r>
              <a:r>
                <a:rPr lang="en-GB" sz="2800" b="0" i="0" u="none" strike="noStrike" baseline="-25000">
                  <a:ln>
                    <a:noFill/>
                  </a:ln>
                  <a:solidFill>
                    <a:srgbClr val="160AEB"/>
                  </a:solidFill>
                  <a:latin typeface="Times New Roman" pitchFamily="18"/>
                  <a:ea typeface="Arial Unicode MS" pitchFamily="2"/>
                  <a:cs typeface="Arial Unicode MS" pitchFamily="2"/>
                </a:rPr>
                <a:t>2</a:t>
              </a:r>
            </a:p>
          </p:txBody>
        </p:sp>
        <p:sp>
          <p:nvSpPr>
            <p:cNvPr id="29" name="Freeform 28"/>
            <p:cNvSpPr/>
            <p:nvPr/>
          </p:nvSpPr>
          <p:spPr>
            <a:xfrm>
              <a:off x="2911320" y="2492280"/>
              <a:ext cx="184320" cy="519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grpSp>
      <p:grpSp>
        <p:nvGrpSpPr>
          <p:cNvPr id="30" name="Group 29"/>
          <p:cNvGrpSpPr/>
          <p:nvPr/>
        </p:nvGrpSpPr>
        <p:grpSpPr>
          <a:xfrm>
            <a:off x="2761560" y="2960639"/>
            <a:ext cx="593640" cy="660600"/>
            <a:chOff x="2761560" y="2960639"/>
            <a:chExt cx="593640" cy="660600"/>
          </a:xfrm>
        </p:grpSpPr>
        <p:sp>
          <p:nvSpPr>
            <p:cNvPr id="31" name="Freeform 30"/>
            <p:cNvSpPr/>
            <p:nvPr/>
          </p:nvSpPr>
          <p:spPr>
            <a:xfrm>
              <a:off x="2761560" y="2960639"/>
              <a:ext cx="59364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800" b="0" i="0" u="none" strike="noStrike" baseline="0">
                  <a:ln>
                    <a:noFill/>
                  </a:ln>
                  <a:solidFill>
                    <a:srgbClr val="160AEB"/>
                  </a:solidFill>
                  <a:latin typeface="Times New Roman" pitchFamily="18"/>
                  <a:ea typeface="Arial Unicode MS" pitchFamily="2"/>
                  <a:cs typeface="Arial Unicode MS" pitchFamily="2"/>
                </a:rPr>
                <a:t>w</a:t>
              </a:r>
              <a:r>
                <a:rPr lang="en-GB" sz="2800" b="0" i="0" u="none" strike="noStrike" baseline="-25000">
                  <a:ln>
                    <a:noFill/>
                  </a:ln>
                  <a:solidFill>
                    <a:srgbClr val="160AEB"/>
                  </a:solidFill>
                  <a:latin typeface="Times New Roman" pitchFamily="18"/>
                  <a:ea typeface="Arial Unicode MS" pitchFamily="2"/>
                  <a:cs typeface="Arial Unicode MS" pitchFamily="2"/>
                </a:rPr>
                <a:t>m</a:t>
              </a:r>
            </a:p>
          </p:txBody>
        </p:sp>
        <p:sp>
          <p:nvSpPr>
            <p:cNvPr id="32" name="Freeform 31"/>
            <p:cNvSpPr/>
            <p:nvPr/>
          </p:nvSpPr>
          <p:spPr>
            <a:xfrm>
              <a:off x="2911320" y="3102119"/>
              <a:ext cx="184320" cy="519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Times New Roman" pitchFamily="18"/>
                <a:ea typeface="Arial Unicode MS" pitchFamily="2"/>
                <a:cs typeface="Arial Unicode MS" pitchFamily="2"/>
              </a:endParaRPr>
            </a:p>
          </p:txBody>
        </p:sp>
      </p:grpSp>
      <p:sp>
        <p:nvSpPr>
          <p:cNvPr id="33" name="Freeform 32"/>
          <p:cNvSpPr/>
          <p:nvPr/>
        </p:nvSpPr>
        <p:spPr>
          <a:xfrm>
            <a:off x="7224840" y="2494080"/>
            <a:ext cx="35892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800" b="0" i="0" u="none" strike="noStrike" baseline="0">
                <a:ln>
                  <a:noFill/>
                </a:ln>
                <a:solidFill>
                  <a:srgbClr val="160AEB"/>
                </a:solidFill>
                <a:latin typeface="Times New Roman" pitchFamily="18"/>
                <a:ea typeface="Arial Unicode MS" pitchFamily="2"/>
                <a:cs typeface="Arial Unicode MS" pitchFamily="2"/>
              </a:rPr>
              <a:t>o</a:t>
            </a:r>
          </a:p>
        </p:txBody>
      </p:sp>
      <p:sp>
        <p:nvSpPr>
          <p:cNvPr id="35" name="Freeform 34"/>
          <p:cNvSpPr/>
          <p:nvPr/>
        </p:nvSpPr>
        <p:spPr>
          <a:xfrm>
            <a:off x="1752479" y="1741320"/>
            <a:ext cx="533520" cy="579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800" b="0" i="0" u="none" strike="noStrike" baseline="0">
                <a:ln>
                  <a:noFill/>
                </a:ln>
                <a:solidFill>
                  <a:srgbClr val="160AEB"/>
                </a:solidFill>
                <a:latin typeface="Times New Roman" pitchFamily="18"/>
                <a:ea typeface="Arial Unicode MS" pitchFamily="2"/>
                <a:cs typeface="Arial Unicode MS" pitchFamily="2"/>
              </a:rPr>
              <a:t>x</a:t>
            </a:r>
            <a:r>
              <a:rPr lang="en-GB" sz="2800" b="0" i="0" u="none" strike="noStrike" baseline="-25000">
                <a:ln>
                  <a:noFill/>
                </a:ln>
                <a:solidFill>
                  <a:srgbClr val="160AEB"/>
                </a:solidFill>
                <a:latin typeface="Times New Roman" pitchFamily="18"/>
                <a:ea typeface="Arial Unicode MS" pitchFamily="2"/>
                <a:cs typeface="Arial Unicode MS" pitchFamily="2"/>
              </a:rPr>
              <a:t>1</a:t>
            </a:r>
          </a:p>
        </p:txBody>
      </p:sp>
      <p:sp>
        <p:nvSpPr>
          <p:cNvPr id="37" name="Freeform 36"/>
          <p:cNvSpPr/>
          <p:nvPr/>
        </p:nvSpPr>
        <p:spPr>
          <a:xfrm>
            <a:off x="6095880" y="2971800"/>
            <a:ext cx="343080"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dirty="0">
                <a:ln>
                  <a:noFill/>
                </a:ln>
                <a:solidFill>
                  <a:srgbClr val="000000"/>
                </a:solidFill>
                <a:latin typeface="Symbol" pitchFamily="18"/>
                <a:ea typeface="Arial Unicode MS" pitchFamily="2"/>
                <a:cs typeface="Arial Unicode MS" pitchFamily="2"/>
              </a:rPr>
              <a:t>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4" name="Text Placeholder 3"/>
          <p:cNvSpPr txBox="1">
            <a:spLocks noGrp="1"/>
          </p:cNvSpPr>
          <p:nvPr>
            <p:ph type="body" idx="4294967295"/>
          </p:nvPr>
        </p:nvSpPr>
        <p:spPr>
          <a:xfrm>
            <a:off x="761879" y="4114800"/>
            <a:ext cx="7848600" cy="1800493"/>
          </a:xfrm>
        </p:spPr>
        <p:txBody>
          <a:bodyPr wrap="square">
            <a:spAutoFit/>
          </a:bodyPr>
          <a:lstStyle>
            <a:def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defPPr>
            <a:lvl1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lvl1pPr>
            <a:lvl2pPr marL="742680" marR="0" lvl="1" indent="-285480" algn="l" rtl="0" hangingPunct="1">
              <a:lnSpc>
                <a:spcPct val="100000"/>
              </a:lnSpc>
              <a:spcBef>
                <a:spcPts val="697"/>
              </a:spcBef>
              <a:spcAft>
                <a:spcPts val="0"/>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defRPr lang="en-US" sz="2800" b="0" i="0" u="none" strike="noStrike" baseline="0">
                <a:ln>
                  <a:noFill/>
                </a:ln>
                <a:solidFill>
                  <a:srgbClr val="160AEB"/>
                </a:solidFill>
                <a:latin typeface="Times New Roman" pitchFamily="18"/>
                <a:ea typeface="Arial Unicode MS" pitchFamily="2"/>
                <a:cs typeface="Arial Unicode MS" pitchFamily="2"/>
              </a:defRPr>
            </a:lvl2pPr>
            <a:lvl3pPr marL="1143000" marR="0" lvl="2" indent="-228600" algn="l" rtl="0" hangingPunct="1">
              <a:lnSpc>
                <a:spcPct val="100000"/>
              </a:lnSpc>
              <a:spcBef>
                <a:spcPts val="598"/>
              </a:spcBef>
              <a:spcAft>
                <a:spcPts val="0"/>
              </a:spcAft>
              <a:buClr>
                <a:srgbClr val="000000"/>
              </a:buClr>
              <a:buSzPct val="100000"/>
              <a:buFont typeface="Times New Roman" pitchFamily="18"/>
              <a:buChar char="•"/>
              <a:tabLst>
                <a:tab pos="1143000" algn="l"/>
                <a:tab pos="1347480" algn="l"/>
                <a:tab pos="1796760" algn="l"/>
                <a:tab pos="2246040" algn="l"/>
                <a:tab pos="2695319" algn="l"/>
                <a:tab pos="3144599" algn="l"/>
                <a:tab pos="3593880" algn="l"/>
                <a:tab pos="4043160" algn="l"/>
                <a:tab pos="4492440" algn="l"/>
                <a:tab pos="4941720" algn="l"/>
                <a:tab pos="5391000" algn="l"/>
                <a:tab pos="5840279" algn="l"/>
                <a:tab pos="6289560" algn="l"/>
                <a:tab pos="6738840" algn="l"/>
                <a:tab pos="7188119" algn="l"/>
                <a:tab pos="7637400" algn="l"/>
                <a:tab pos="8086679" algn="l"/>
                <a:tab pos="8535960" algn="l"/>
                <a:tab pos="8985240" algn="l"/>
                <a:tab pos="9434160" algn="l"/>
                <a:tab pos="9883440" algn="l"/>
              </a:tabLst>
              <a:defRPr lang="en-US" sz="2400" b="0" i="0" u="none" strike="noStrike" baseline="0">
                <a:ln>
                  <a:noFill/>
                </a:ln>
                <a:solidFill>
                  <a:srgbClr val="160AEB"/>
                </a:solidFill>
                <a:latin typeface="Times New Roman" pitchFamily="18"/>
                <a:ea typeface="Arial Unicode MS" pitchFamily="2"/>
                <a:cs typeface="Arial Unicode MS" pitchFamily="2"/>
              </a:defRPr>
            </a:lvl3pPr>
            <a:lvl4pPr marL="1600199" marR="0" lvl="3" indent="-228600" algn="l" rtl="0" hangingPunct="1">
              <a:lnSpc>
                <a:spcPct val="100000"/>
              </a:lnSpc>
              <a:spcBef>
                <a:spcPts val="499"/>
              </a:spcBef>
              <a:spcAft>
                <a:spcPts val="0"/>
              </a:spcAft>
              <a:buClr>
                <a:srgbClr val="000000"/>
              </a:buClr>
              <a:buSzPct val="100000"/>
              <a:buFont typeface="Times New Roman" pitchFamily="18"/>
              <a:buChar char="–"/>
              <a:tabLst>
                <a:tab pos="1600200" algn="l"/>
                <a:tab pos="179676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80" algn="l"/>
                <a:tab pos="8535959" algn="l"/>
                <a:tab pos="8985240" algn="l"/>
                <a:tab pos="9434160" algn="l"/>
                <a:tab pos="9883440" algn="l"/>
                <a:tab pos="10332720" algn="l"/>
              </a:tabLst>
              <a:defRPr lang="en-US" sz="2000" b="0" i="0" u="none" strike="noStrike" baseline="0">
                <a:ln>
                  <a:noFill/>
                </a:ln>
                <a:solidFill>
                  <a:srgbClr val="160AEB"/>
                </a:solidFill>
                <a:latin typeface="Times New Roman" pitchFamily="18"/>
                <a:ea typeface="Arial Unicode MS" pitchFamily="2"/>
                <a:cs typeface="Arial Unicode MS" pitchFamily="2"/>
              </a:defRPr>
            </a:lvl4pPr>
            <a:lvl5pPr marL="2057400" marR="0" lvl="4"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5pPr>
            <a:lvl6pPr marL="2057400" marR="0" lvl="5"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6pPr>
            <a:lvl7pPr marL="2057400" marR="0" lvl="6"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7pPr>
            <a:lvl8pPr marL="2057400" marR="0" lvl="7"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8pPr>
            <a:lvl9pPr marL="2057400" marR="0" lvl="8"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9pPr>
          </a:lstStyle>
          <a:p>
            <a:pPr marL="0" lvl="0" indent="0">
              <a:spcBef>
                <a:spcPts val="598"/>
              </a:spcBef>
              <a:buClr>
                <a:srgbClr val="160AEB"/>
              </a:buClr>
              <a:buSzPct val="100000"/>
              <a:buFont typeface="Wingdings" pitchFamily="2"/>
              <a:buChar char=""/>
            </a:pPr>
            <a:r>
              <a:rPr lang="en-US" sz="2400" dirty="0">
                <a:solidFill>
                  <a:schemeClr val="tx1"/>
                </a:solidFill>
              </a:rPr>
              <a:t>The inputs </a:t>
            </a:r>
            <a:r>
              <a:rPr lang="en-US" sz="2400" i="1" dirty="0">
                <a:solidFill>
                  <a:schemeClr val="tx1"/>
                </a:solidFill>
              </a:rPr>
              <a:t>x</a:t>
            </a:r>
            <a:r>
              <a:rPr lang="en-US" sz="2400" i="1" baseline="-25000" dirty="0">
                <a:solidFill>
                  <a:schemeClr val="tx1"/>
                </a:solidFill>
              </a:rPr>
              <a:t>i</a:t>
            </a:r>
            <a:r>
              <a:rPr lang="en-US" sz="2400" dirty="0">
                <a:solidFill>
                  <a:schemeClr val="tx1"/>
                </a:solidFill>
              </a:rPr>
              <a:t>, </a:t>
            </a:r>
            <a:r>
              <a:rPr lang="en-US" sz="2400" i="1" dirty="0" err="1">
                <a:solidFill>
                  <a:schemeClr val="tx1"/>
                </a:solidFill>
              </a:rPr>
              <a:t>i</a:t>
            </a:r>
            <a:r>
              <a:rPr lang="en-US" sz="2400" dirty="0">
                <a:solidFill>
                  <a:schemeClr val="tx1"/>
                </a:solidFill>
              </a:rPr>
              <a:t> = 1,2, …, </a:t>
            </a:r>
            <a:r>
              <a:rPr lang="en-US" sz="2400" i="1" dirty="0">
                <a:solidFill>
                  <a:schemeClr val="tx1"/>
                </a:solidFill>
              </a:rPr>
              <a:t>n</a:t>
            </a:r>
            <a:r>
              <a:rPr lang="en-US" sz="2400" dirty="0">
                <a:solidFill>
                  <a:schemeClr val="tx1"/>
                </a:solidFill>
              </a:rPr>
              <a:t>, are 0 or 1</a:t>
            </a:r>
          </a:p>
          <a:p>
            <a:pPr marL="0" lvl="0" indent="0">
              <a:spcBef>
                <a:spcPts val="598"/>
              </a:spcBef>
              <a:buClr>
                <a:srgbClr val="160AEB"/>
              </a:buClr>
              <a:buSzPct val="100000"/>
              <a:buFont typeface="Wingdings" pitchFamily="2"/>
              <a:buChar char=""/>
            </a:pPr>
            <a:r>
              <a:rPr lang="en-US" sz="2400" dirty="0">
                <a:solidFill>
                  <a:schemeClr val="tx1"/>
                </a:solidFill>
              </a:rPr>
              <a:t>The weight </a:t>
            </a:r>
            <a:r>
              <a:rPr lang="en-US" sz="2400" i="1" dirty="0" err="1">
                <a:solidFill>
                  <a:schemeClr val="tx1"/>
                </a:solidFill>
              </a:rPr>
              <a:t>w</a:t>
            </a:r>
            <a:r>
              <a:rPr lang="en-US" sz="2400" i="1" baseline="-25000" dirty="0" err="1">
                <a:solidFill>
                  <a:schemeClr val="tx1"/>
                </a:solidFill>
              </a:rPr>
              <a:t>j</a:t>
            </a:r>
            <a:r>
              <a:rPr lang="en-US" sz="2400" dirty="0">
                <a:solidFill>
                  <a:schemeClr val="tx1"/>
                </a:solidFill>
              </a:rPr>
              <a:t> can be -1 or +1 (i</a:t>
            </a:r>
            <a:r>
              <a:rPr lang="en-US" sz="2000" dirty="0">
                <a:solidFill>
                  <a:schemeClr val="tx1"/>
                </a:solidFill>
              </a:rPr>
              <a:t>nhibitory or excitatory)</a:t>
            </a:r>
          </a:p>
          <a:p>
            <a:pPr marL="0" lvl="0" indent="0">
              <a:spcBef>
                <a:spcPts val="598"/>
              </a:spcBef>
              <a:buClr>
                <a:srgbClr val="160AEB"/>
              </a:buClr>
              <a:buSzPct val="100000"/>
              <a:buFont typeface="Wingdings" pitchFamily="2"/>
              <a:buChar char=""/>
            </a:pPr>
            <a:r>
              <a:rPr lang="en-US" sz="2400" dirty="0">
                <a:solidFill>
                  <a:schemeClr val="tx1"/>
                </a:solidFill>
              </a:rPr>
              <a:t>Use only a linear sum of inputs</a:t>
            </a:r>
          </a:p>
          <a:p>
            <a:pPr marL="0" lvl="0" indent="0">
              <a:spcBef>
                <a:spcPts val="598"/>
              </a:spcBef>
              <a:buClr>
                <a:srgbClr val="160AEB"/>
              </a:buClr>
              <a:buSzPct val="100000"/>
              <a:buFont typeface="Wingdings" pitchFamily="2"/>
              <a:buChar char=""/>
            </a:pPr>
            <a:r>
              <a:rPr lang="en-US" sz="2400" dirty="0">
                <a:solidFill>
                  <a:schemeClr val="tx1"/>
                </a:solidFill>
              </a:rPr>
              <a:t>No refractory period</a:t>
            </a:r>
          </a:p>
        </p:txBody>
      </p:sp>
      <p:sp>
        <p:nvSpPr>
          <p:cNvPr id="3" name="Freeform 2"/>
          <p:cNvSpPr/>
          <p:nvPr/>
        </p:nvSpPr>
        <p:spPr>
          <a:xfrm>
            <a:off x="5715000" y="3276720"/>
            <a:ext cx="2895479"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ctr"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dirty="0">
                <a:ln>
                  <a:noFill/>
                </a:ln>
                <a:solidFill>
                  <a:srgbClr val="000000"/>
                </a:solidFill>
                <a:latin typeface="Times New Roman" pitchFamily="18"/>
                <a:ea typeface="Arial Unicode MS" pitchFamily="2"/>
                <a:cs typeface="Arial Unicode MS" pitchFamily="2"/>
              </a:rPr>
              <a:t>for some threshold </a:t>
            </a:r>
            <a:r>
              <a:rPr lang="en-GB" sz="2400" b="0" i="0" u="none" strike="noStrike" baseline="0" dirty="0">
                <a:ln>
                  <a:noFill/>
                </a:ln>
                <a:solidFill>
                  <a:srgbClr val="000000"/>
                </a:solidFill>
                <a:latin typeface="Symbol" pitchFamily="18"/>
                <a:ea typeface="Arial Unicode MS" pitchFamily="2"/>
                <a:cs typeface="Arial Unicode MS" pitchFamily="2"/>
              </a:rPr>
              <a:t>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925171"/>
            <a:ext cx="2743200"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74" y="1524000"/>
            <a:ext cx="7962900"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1"/>
          <p:cNvSpPr txBox="1">
            <a:spLocks/>
          </p:cNvSpPr>
          <p:nvPr/>
        </p:nvSpPr>
        <p:spPr>
          <a:xfrm>
            <a:off x="103094" y="228600"/>
            <a:ext cx="7135906" cy="723275"/>
          </a:xfrm>
          <a:prstGeom prst="rect">
            <a:avLst/>
          </a:prstGeom>
        </p:spPr>
        <p:txBody>
          <a:bodyPr vert="horz" wrap="square" anchor="ctr">
            <a:spAutoFit/>
            <a:scene3d>
              <a:camera prst="orthographicFront"/>
              <a:lightRig rig="soft" dir="t"/>
            </a:scene3d>
            <a:sp3d prstMaterial="softEdge">
              <a:bevelT w="25400" h="25400"/>
            </a:sp3d>
          </a:bodyPr>
          <a:lstStyle>
            <a:defPPr lvl="0">
              <a:buNone/>
              <a:defRPr/>
            </a:defPPr>
            <a:lvl1pPr lvl="0"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NZ" dirty="0"/>
              <a:t>Elementary Logic Networks</a:t>
            </a:r>
          </a:p>
        </p:txBody>
      </p:sp>
    </p:spTree>
    <p:extLst>
      <p:ext uri="{BB962C8B-B14F-4D97-AF65-F5344CB8AC3E}">
        <p14:creationId xmlns:p14="http://schemas.microsoft.com/office/powerpoint/2010/main" val="3434134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81000"/>
            <a:ext cx="8229600" cy="838200"/>
          </a:xfrm>
        </p:spPr>
        <p:txBody>
          <a:bodyPr/>
          <a:lstStyle/>
          <a:p>
            <a:r>
              <a:rPr lang="en-US" dirty="0"/>
              <a:t>Exercises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2570350"/>
            <a:ext cx="6000750"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730" y="3657600"/>
            <a:ext cx="1724025"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401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 y="381000"/>
            <a:ext cx="7772400" cy="771525"/>
          </a:xfrm>
        </p:spPr>
        <p:txBody>
          <a:bodyPr wrap="square">
            <a:spAutoFit/>
          </a:bodyPr>
          <a:lstStyle>
            <a:defPPr lvl="0">
              <a:buNone/>
            </a:defPPr>
            <a:lvl1pPr lvl="0">
              <a:buNone/>
            </a:lvl1pPr>
          </a:lstStyle>
          <a:p>
            <a:pPr lvl="0"/>
            <a:r>
              <a:rPr lang="en-NZ" dirty="0"/>
              <a:t>Neural Networks</a:t>
            </a:r>
          </a:p>
        </p:txBody>
      </p:sp>
      <p:sp>
        <p:nvSpPr>
          <p:cNvPr id="3" name="Text Placeholder 2"/>
          <p:cNvSpPr txBox="1">
            <a:spLocks noGrp="1"/>
          </p:cNvSpPr>
          <p:nvPr>
            <p:ph type="body" idx="4294967295"/>
          </p:nvPr>
        </p:nvSpPr>
        <p:spPr>
          <a:xfrm>
            <a:off x="533400" y="1676400"/>
            <a:ext cx="8229600" cy="2556597"/>
          </a:xfrm>
        </p:spPr>
        <p:txBody>
          <a:bodyPr wrap="square">
            <a:spAutoFit/>
          </a:bodyPr>
          <a:lstStyle>
            <a:def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defPPr>
            <a:lvl1pPr marL="342720" marR="0" lvl="0" indent="-342720" algn="l" rtl="0" hangingPunct="1">
              <a:lnSpc>
                <a:spcPct val="100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en-US" sz="3200" b="0" i="0" u="none" strike="noStrike" baseline="0">
                <a:ln>
                  <a:noFill/>
                </a:ln>
                <a:solidFill>
                  <a:srgbClr val="160AEB"/>
                </a:solidFill>
                <a:latin typeface="Times New Roman" pitchFamily="18"/>
                <a:ea typeface="Arial Unicode MS" pitchFamily="2"/>
                <a:cs typeface="Arial Unicode MS" pitchFamily="2"/>
              </a:defRPr>
            </a:lvl1pPr>
            <a:lvl2pPr marL="742680" marR="0" lvl="1" indent="-285480" algn="l" rtl="0" hangingPunct="1">
              <a:lnSpc>
                <a:spcPct val="100000"/>
              </a:lnSpc>
              <a:spcBef>
                <a:spcPts val="697"/>
              </a:spcBef>
              <a:spcAft>
                <a:spcPts val="0"/>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defRPr lang="en-US" sz="2800" b="0" i="0" u="none" strike="noStrike" baseline="0">
                <a:ln>
                  <a:noFill/>
                </a:ln>
                <a:solidFill>
                  <a:srgbClr val="160AEB"/>
                </a:solidFill>
                <a:latin typeface="Times New Roman" pitchFamily="18"/>
                <a:ea typeface="Arial Unicode MS" pitchFamily="2"/>
                <a:cs typeface="Arial Unicode MS" pitchFamily="2"/>
              </a:defRPr>
            </a:lvl2pPr>
            <a:lvl3pPr marL="1143000" marR="0" lvl="2" indent="-228600" algn="l" rtl="0" hangingPunct="1">
              <a:lnSpc>
                <a:spcPct val="100000"/>
              </a:lnSpc>
              <a:spcBef>
                <a:spcPts val="598"/>
              </a:spcBef>
              <a:spcAft>
                <a:spcPts val="0"/>
              </a:spcAft>
              <a:buClr>
                <a:srgbClr val="000000"/>
              </a:buClr>
              <a:buSzPct val="100000"/>
              <a:buFont typeface="Times New Roman" pitchFamily="18"/>
              <a:buChar char="•"/>
              <a:tabLst>
                <a:tab pos="1143000" algn="l"/>
                <a:tab pos="1347480" algn="l"/>
                <a:tab pos="1796760" algn="l"/>
                <a:tab pos="2246040" algn="l"/>
                <a:tab pos="2695319" algn="l"/>
                <a:tab pos="3144599" algn="l"/>
                <a:tab pos="3593880" algn="l"/>
                <a:tab pos="4043160" algn="l"/>
                <a:tab pos="4492440" algn="l"/>
                <a:tab pos="4941720" algn="l"/>
                <a:tab pos="5391000" algn="l"/>
                <a:tab pos="5840279" algn="l"/>
                <a:tab pos="6289560" algn="l"/>
                <a:tab pos="6738840" algn="l"/>
                <a:tab pos="7188119" algn="l"/>
                <a:tab pos="7637400" algn="l"/>
                <a:tab pos="8086679" algn="l"/>
                <a:tab pos="8535960" algn="l"/>
                <a:tab pos="8985240" algn="l"/>
                <a:tab pos="9434160" algn="l"/>
                <a:tab pos="9883440" algn="l"/>
              </a:tabLst>
              <a:defRPr lang="en-US" sz="2400" b="0" i="0" u="none" strike="noStrike" baseline="0">
                <a:ln>
                  <a:noFill/>
                </a:ln>
                <a:solidFill>
                  <a:srgbClr val="160AEB"/>
                </a:solidFill>
                <a:latin typeface="Times New Roman" pitchFamily="18"/>
                <a:ea typeface="Arial Unicode MS" pitchFamily="2"/>
                <a:cs typeface="Arial Unicode MS" pitchFamily="2"/>
              </a:defRPr>
            </a:lvl3pPr>
            <a:lvl4pPr marL="1600199" marR="0" lvl="3" indent="-228600" algn="l" rtl="0" hangingPunct="1">
              <a:lnSpc>
                <a:spcPct val="100000"/>
              </a:lnSpc>
              <a:spcBef>
                <a:spcPts val="499"/>
              </a:spcBef>
              <a:spcAft>
                <a:spcPts val="0"/>
              </a:spcAft>
              <a:buClr>
                <a:srgbClr val="000000"/>
              </a:buClr>
              <a:buSzPct val="100000"/>
              <a:buFont typeface="Times New Roman" pitchFamily="18"/>
              <a:buChar char="–"/>
              <a:tabLst>
                <a:tab pos="1600200" algn="l"/>
                <a:tab pos="179676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80" algn="l"/>
                <a:tab pos="8535959" algn="l"/>
                <a:tab pos="8985240" algn="l"/>
                <a:tab pos="9434160" algn="l"/>
                <a:tab pos="9883440" algn="l"/>
                <a:tab pos="10332720" algn="l"/>
              </a:tabLst>
              <a:defRPr lang="en-US" sz="2000" b="0" i="0" u="none" strike="noStrike" baseline="0">
                <a:ln>
                  <a:noFill/>
                </a:ln>
                <a:solidFill>
                  <a:srgbClr val="160AEB"/>
                </a:solidFill>
                <a:latin typeface="Times New Roman" pitchFamily="18"/>
                <a:ea typeface="Arial Unicode MS" pitchFamily="2"/>
                <a:cs typeface="Arial Unicode MS" pitchFamily="2"/>
              </a:defRPr>
            </a:lvl4pPr>
            <a:lvl5pPr marL="2057400" marR="0" lvl="4"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5pPr>
            <a:lvl6pPr marL="2057400" marR="0" lvl="5"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6pPr>
            <a:lvl7pPr marL="2057400" marR="0" lvl="6"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7pPr>
            <a:lvl8pPr marL="2057400" marR="0" lvl="7"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8pPr>
            <a:lvl9pPr marL="2057400" marR="0" lvl="8" indent="-228600" algn="l" rtl="0" hangingPunct="1">
              <a:lnSpc>
                <a:spcPct val="100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en-US" sz="2000" b="0" i="0" u="none" strike="noStrike" baseline="0">
                <a:ln>
                  <a:noFill/>
                </a:ln>
                <a:solidFill>
                  <a:srgbClr val="160AEB"/>
                </a:solidFill>
                <a:latin typeface="Times New Roman" pitchFamily="18"/>
                <a:ea typeface="Arial Unicode MS" pitchFamily="2"/>
                <a:cs typeface="Arial Unicode MS" pitchFamily="2"/>
              </a:defRPr>
            </a:lvl9pPr>
          </a:lstStyle>
          <a:p>
            <a:pPr marL="0" lvl="0" indent="0">
              <a:lnSpc>
                <a:spcPct val="90000"/>
              </a:lnSpc>
              <a:buClr>
                <a:srgbClr val="160AEB"/>
              </a:buClr>
              <a:buSzPct val="100000"/>
              <a:buFont typeface="Wingdings" pitchFamily="2"/>
              <a:buChar char=""/>
            </a:pPr>
            <a:r>
              <a:rPr lang="en-US" sz="2800" dirty="0">
                <a:solidFill>
                  <a:schemeClr val="tx1"/>
                </a:solidFill>
              </a:rPr>
              <a:t>Can put lots of McCulloch &amp; Pitts neurons together</a:t>
            </a:r>
          </a:p>
          <a:p>
            <a:pPr marL="0" lvl="0" indent="0">
              <a:lnSpc>
                <a:spcPct val="90000"/>
              </a:lnSpc>
              <a:buClr>
                <a:srgbClr val="160AEB"/>
              </a:buClr>
              <a:buSzPct val="100000"/>
              <a:buFont typeface="Wingdings" pitchFamily="2"/>
              <a:buChar char=""/>
            </a:pPr>
            <a:r>
              <a:rPr lang="en-US" sz="2800" dirty="0">
                <a:solidFill>
                  <a:schemeClr val="tx1"/>
                </a:solidFill>
              </a:rPr>
              <a:t>Connect them up in any way we like</a:t>
            </a:r>
          </a:p>
          <a:p>
            <a:pPr marL="0" lvl="0" indent="0">
              <a:lnSpc>
                <a:spcPct val="90000"/>
              </a:lnSpc>
              <a:buClr>
                <a:srgbClr val="160AEB"/>
              </a:buClr>
              <a:buSzPct val="100000"/>
              <a:buFont typeface="Wingdings" pitchFamily="2"/>
              <a:buChar char=""/>
            </a:pPr>
            <a:r>
              <a:rPr lang="en-US" sz="2800" dirty="0">
                <a:solidFill>
                  <a:schemeClr val="tx1"/>
                </a:solidFill>
              </a:rPr>
              <a:t>In fact, assemblies of the neurons are capable of </a:t>
            </a:r>
            <a:r>
              <a:rPr lang="en-US" sz="2800" i="1" dirty="0">
                <a:solidFill>
                  <a:schemeClr val="tx1"/>
                </a:solidFill>
              </a:rPr>
              <a:t>universal computation </a:t>
            </a:r>
            <a:r>
              <a:rPr lang="en-US" sz="2800" dirty="0">
                <a:solidFill>
                  <a:schemeClr val="tx1"/>
                </a:solidFill>
              </a:rPr>
              <a:t>(Turing machine)</a:t>
            </a:r>
          </a:p>
          <a:p>
            <a:pPr marL="400320" lvl="2" indent="0">
              <a:lnSpc>
                <a:spcPct val="90000"/>
              </a:lnSpc>
              <a:buClr>
                <a:srgbClr val="160AEB"/>
              </a:buClr>
              <a:buFont typeface="Wingdings" pitchFamily="2"/>
              <a:buChar char=""/>
            </a:pPr>
            <a:r>
              <a:rPr lang="en-US" sz="2000" dirty="0">
                <a:solidFill>
                  <a:schemeClr val="tx1"/>
                </a:solidFill>
              </a:rPr>
              <a:t>Can perform any computation that a normal computer can</a:t>
            </a:r>
          </a:p>
          <a:p>
            <a:pPr marL="400320" lvl="2" indent="0">
              <a:lnSpc>
                <a:spcPct val="90000"/>
              </a:lnSpc>
              <a:buClr>
                <a:srgbClr val="160AEB"/>
              </a:buClr>
              <a:buFont typeface="Wingdings" pitchFamily="2"/>
              <a:buChar char=""/>
            </a:pPr>
            <a:r>
              <a:rPr lang="en-US" sz="2000" dirty="0">
                <a:solidFill>
                  <a:schemeClr val="tx1"/>
                </a:solidFill>
              </a:rPr>
              <a:t>Just have to solve for all the weights </a:t>
            </a:r>
            <a:r>
              <a:rPr lang="en-US" sz="2000" i="1" dirty="0" err="1">
                <a:solidFill>
                  <a:schemeClr val="tx1"/>
                </a:solidFill>
              </a:rPr>
              <a:t>w</a:t>
            </a:r>
            <a:r>
              <a:rPr lang="en-US" sz="2000" i="1" baseline="-25000" dirty="0" err="1">
                <a:solidFill>
                  <a:schemeClr val="tx1"/>
                </a:solidFill>
              </a:rPr>
              <a:t>ij</a:t>
            </a:r>
            <a:endParaRPr lang="en-US" sz="2000" i="1" baseline="-25000" dirty="0">
              <a:solidFill>
                <a:schemeClr val="tx1"/>
              </a:solidFill>
            </a:endParaRPr>
          </a:p>
        </p:txBody>
      </p:sp>
      <p:sp>
        <p:nvSpPr>
          <p:cNvPr id="4" name="Rectangle 3"/>
          <p:cNvSpPr/>
          <p:nvPr/>
        </p:nvSpPr>
        <p:spPr>
          <a:xfrm>
            <a:off x="914400" y="4888416"/>
            <a:ext cx="7343677" cy="1022844"/>
          </a:xfrm>
          <a:prstGeom prst="rect">
            <a:avLst/>
          </a:prstGeom>
        </p:spPr>
        <p:txBody>
          <a:bodyPr wrap="none">
            <a:spAutoFit/>
          </a:bodyPr>
          <a:lstStyle/>
          <a:p>
            <a:pPr marL="0" lvl="1" indent="0">
              <a:lnSpc>
                <a:spcPct val="90000"/>
              </a:lnSpc>
              <a:buClr>
                <a:srgbClr val="160AEB"/>
              </a:buClr>
              <a:buNone/>
            </a:pPr>
            <a:r>
              <a:rPr lang="en-US" sz="3600" b="1" baseline="-25000" dirty="0"/>
              <a:t>The John von Neumann computer = ALU + RAM</a:t>
            </a:r>
          </a:p>
          <a:p>
            <a:pPr marL="0" lvl="1" indent="0">
              <a:lnSpc>
                <a:spcPct val="90000"/>
              </a:lnSpc>
              <a:buClr>
                <a:srgbClr val="160AEB"/>
              </a:buClr>
              <a:buNone/>
            </a:pPr>
            <a:endParaRPr lang="en-US" sz="3600" b="1" baseline="-25000" dirty="0"/>
          </a:p>
          <a:p>
            <a:pPr marL="0" lvl="1" indent="0">
              <a:lnSpc>
                <a:spcPct val="90000"/>
              </a:lnSpc>
              <a:buClr>
                <a:srgbClr val="160AEB"/>
              </a:buClr>
              <a:buNone/>
            </a:pPr>
            <a:r>
              <a:rPr lang="en-US" sz="2800" baseline="-25000" dirty="0"/>
              <a:t>See: </a:t>
            </a:r>
            <a:r>
              <a:rPr lang="en-US" sz="2800" i="1" baseline="-25000" dirty="0">
                <a:hlinkClick r:id="rId3"/>
              </a:rPr>
              <a:t>First Draft of a Report</a:t>
            </a:r>
            <a:r>
              <a:rPr lang="en-US" sz="2800" baseline="-25000" dirty="0"/>
              <a:t>, by von Neumann,1945.</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1428</TotalTime>
  <Words>999</Words>
  <Application>Microsoft Office PowerPoint</Application>
  <PresentationFormat>On-screen Show (4:3)</PresentationFormat>
  <Paragraphs>136</Paragraphs>
  <Slides>33</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Calibri</vt:lpstr>
      <vt:lpstr>Cambria Math</vt:lpstr>
      <vt:lpstr>Lucida Sans Unicode</vt:lpstr>
      <vt:lpstr>Symbol</vt:lpstr>
      <vt:lpstr>Times New Roman</vt:lpstr>
      <vt:lpstr>Verdana</vt:lpstr>
      <vt:lpstr>Wingdings</vt:lpstr>
      <vt:lpstr>Wingdings 2</vt:lpstr>
      <vt:lpstr>Wingdings 3</vt:lpstr>
      <vt:lpstr>Concourse</vt:lpstr>
      <vt:lpstr>Overview of Neural Networks</vt:lpstr>
      <vt:lpstr>Biological Neuron (1)</vt:lpstr>
      <vt:lpstr>Biological Neuron(2)</vt:lpstr>
      <vt:lpstr>Biological Neuron (3)</vt:lpstr>
      <vt:lpstr>McCulloch and Pitts Neurons (1943)</vt:lpstr>
      <vt:lpstr>PowerPoint Presentation</vt:lpstr>
      <vt:lpstr>PowerPoint Presentation</vt:lpstr>
      <vt:lpstr>Exercises</vt:lpstr>
      <vt:lpstr>Neural Networks</vt:lpstr>
      <vt:lpstr>The Perceptron (Rosenblatt, 1957)</vt:lpstr>
      <vt:lpstr>The Perceptron</vt:lpstr>
      <vt:lpstr>Bipolar Activation Function</vt:lpstr>
      <vt:lpstr>Unipolar Activation Function</vt:lpstr>
      <vt:lpstr>Continuous-time Neuron (resistance + capacitor)</vt:lpstr>
      <vt:lpstr>Feedforward Network</vt:lpstr>
      <vt:lpstr>Feedback Network</vt:lpstr>
      <vt:lpstr>A Continuous-time Network</vt:lpstr>
      <vt:lpstr>Training Neurons</vt:lpstr>
      <vt:lpstr>Updating the Weights = Learning</vt:lpstr>
      <vt:lpstr>The Perceptron Learning Algorithm</vt:lpstr>
      <vt:lpstr>Example (1)</vt:lpstr>
      <vt:lpstr>Example (2)</vt:lpstr>
      <vt:lpstr>Example (3)</vt:lpstr>
      <vt:lpstr>A Layer of Perceptrons</vt:lpstr>
      <vt:lpstr>Linear Separability</vt:lpstr>
      <vt:lpstr>Linear Separability</vt:lpstr>
      <vt:lpstr>Linear Separability</vt:lpstr>
      <vt:lpstr>PowerPoint Presentation</vt:lpstr>
      <vt:lpstr>PowerPoint Presentation</vt:lpstr>
      <vt:lpstr>The Perceptron Convergence Theorem (Rosenblatt, 1962)</vt:lpstr>
      <vt:lpstr>Other Training Rules (1)</vt:lpstr>
      <vt:lpstr>Other Training Rules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159.302 Artificial Intelligence  Machine Learning and  Sub-Symbolic Processing</dc:title>
  <dc:creator>Razvan</dc:creator>
  <cp:lastModifiedBy>Razvan Andonie</cp:lastModifiedBy>
  <cp:revision>55</cp:revision>
  <dcterms:modified xsi:type="dcterms:W3CDTF">2022-04-09T20:28:39Z</dcterms:modified>
</cp:coreProperties>
</file>