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14" r:id="rId24"/>
    <p:sldId id="315" r:id="rId25"/>
    <p:sldId id="280" r:id="rId26"/>
    <p:sldId id="281" r:id="rId27"/>
    <p:sldId id="282" r:id="rId28"/>
    <p:sldId id="283" r:id="rId29"/>
    <p:sldId id="284" r:id="rId30"/>
    <p:sldId id="285" r:id="rId31"/>
    <p:sldId id="317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16" r:id="rId47"/>
    <p:sldId id="300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9" r:id="rId59"/>
    <p:sldId id="321" r:id="rId60"/>
    <p:sldId id="322" r:id="rId61"/>
    <p:sldId id="312" r:id="rId62"/>
    <p:sldId id="313" r:id="rId63"/>
    <p:sldId id="318" r:id="rId64"/>
    <p:sldId id="320" r:id="rId65"/>
  </p:sldIdLst>
  <p:sldSz cx="9144000" cy="6858000" type="screen4x3"/>
  <p:notesSz cx="9874250" cy="6796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4660"/>
  </p:normalViewPr>
  <p:slideViewPr>
    <p:cSldViewPr>
      <p:cViewPr varScale="1">
        <p:scale>
          <a:sx n="97" d="100"/>
          <a:sy n="97" d="100"/>
        </p:scale>
        <p:origin x="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285080" cy="33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5589360" y="0"/>
            <a:ext cx="4285080" cy="33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6456960"/>
            <a:ext cx="4285080" cy="33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5589360" y="6456960"/>
            <a:ext cx="4285080" cy="33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274A4320-C822-4DA8-8B75-25DB3577AFF2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13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9874800" cy="6796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874079" cy="679608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-360"/>
            <a:ext cx="4278240" cy="3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5594400" y="-360"/>
            <a:ext cx="4278240" cy="3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3239640" y="509399"/>
            <a:ext cx="3397320" cy="25480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1316160" y="3228840"/>
            <a:ext cx="7240320" cy="3058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4"/>
          </p:nvPr>
        </p:nvSpPr>
        <p:spPr>
          <a:xfrm>
            <a:off x="0" y="6457320"/>
            <a:ext cx="4278240" cy="3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5"/>
          </p:nvPr>
        </p:nvSpPr>
        <p:spPr>
          <a:xfrm>
            <a:off x="5594400" y="6457320"/>
            <a:ext cx="4278240" cy="3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90DF1650-A038-484D-8DA4-530F924A6A1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87F2E9D-98F8-432F-BE35-C273BFFE8255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97BD3EC-2577-421F-9111-F7A8FCA1B4E3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625DE3-47CD-4C5E-BAB1-1794CE22A40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512616C-3115-4112-A097-13A8BE47454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FDF8712-31AE-4480-8F6B-E1F587A145C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A027B81-E433-4052-8D85-1D12F8DE852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DA40B13-CEE3-4BAD-A379-981492E3E960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70071B-4DF3-4BC4-9F7A-A658082445B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3B2DF16-C75D-48A2-AF87-156B94ECE173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5D31FCD-A465-4E8F-B378-CB8F77ECE924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96FA7FB-E393-4C6B-8758-5AD530E9CEC9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37AD310-8453-4281-905A-5AD456719EB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3460FBF-95C2-45A0-BF91-56FB27BE13D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41D402D-FEC3-48EC-8121-EDAEEDF36749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49A767D-D322-42C1-8566-3B24C8C798E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833B2ED-C9F4-4DA5-A3A4-96FC8391BA47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A169C40-79B1-4322-9BEF-810BF053E80E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98F5D68-0C3C-461F-B266-4C502C517D86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6AEFB65-5E03-4FC0-B824-C2F6F3A6E36E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6810E35-F08C-44A0-B4B5-D3E492365397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163F0CF-45AC-485E-81B4-D52961988D6D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3498E90-ABB0-44A2-A359-00EE98AC19A7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4965585-6E20-4A6F-9F1D-3DBA4FA854F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8C18CB6-418C-4166-AB14-E0649169259D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10D8507-3852-492C-A958-64916CAD4B9E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2565375-C4A2-4A92-A6C4-4266C58395C2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878B688-9AC8-4D3F-BCAB-2C1BFC55371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F630397-D72B-4A40-A35E-D9F6967B6795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DBCCE3C-4989-47C2-8D24-427FD59034EB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BFE7F62-D90D-4A8F-B558-277FC546F4BE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64322D-0B91-4AF9-9C97-B28227AB0132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A615EF0-68A6-42CD-BBE1-2782DAA47CFB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52A4A42-325E-407D-A788-87CE33F8F06A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40C80E8-7773-4409-85FD-D4C1CF81158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6078C4D-F0C2-4BB2-A0CD-0131BC1B6A59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Show over-training OH</a:t>
            </a:r>
          </a:p>
        </p:txBody>
      </p:sp>
      <p:sp>
        <p:nvSpPr>
          <p:cNvPr id="1024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EF73BB-67B2-4E5A-A5DD-D16CE7769D26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371C971-C51F-41AE-9495-9F0488753C68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E45E2B2-C0CA-4083-A32B-44CB056BF414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C9047D6-7304-4AC0-8036-C69AE307F3D0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  <p:sp>
        <p:nvSpPr>
          <p:cNvPr id="1065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03C0B2A-2778-41D0-8543-54D3F7F61B9E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23385C7-49D6-4346-B7EC-54370ADF799F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9C43C3-F06B-44A6-AF63-0E5A65768365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3B1FFC4-A400-44A1-9CC0-F6F63E1A4694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5551673-E469-4514-A34C-B1C0B78EB3BA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20D73E2-CC50-4C5D-998B-0896070A1331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453E83-DE1F-495F-B7C7-FDDE4A430868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0A54B3-6A37-49DF-8348-F40A489039D2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DC9C3E1-83E5-4747-A51E-2EB15DF579E4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4350"/>
            <a:ext cx="3384550" cy="2538413"/>
          </a:xfrm>
          <a:ln w="12700" cap="flat">
            <a:solidFill>
              <a:schemeClr val="tx1"/>
            </a:solidFill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567" y="3228231"/>
            <a:ext cx="7241117" cy="305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4C2AA21-FE3F-443D-850D-8702D79D5B0D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A3DE538-B04F-4894-8A91-530EBF111D94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B4F50F-1BE3-4C21-9C54-5A309910B1D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C5A8759-2CB2-4DFB-93D7-F997ACD1467C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19CDED6-81CA-4E2C-A69D-B8B8C2AD185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234FA60-C99D-44C9-8118-7854E2EDE6DE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9588"/>
            <a:ext cx="3397250" cy="254793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4/16/2022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4/16/2022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publis/pdf/lecun-98b.p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7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chap4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89360801300113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106613"/>
            <a:ext cx="88392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400" dirty="0"/>
              <a:t>Multi Layer Perceptron &amp;</a:t>
            </a:r>
            <a:br>
              <a:rPr lang="en-US" altLang="en-US" sz="4400" dirty="0"/>
            </a:br>
            <a:r>
              <a:rPr lang="en-US" altLang="en-US" sz="4400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05156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09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Perceptron Training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229600" cy="41767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Repeat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for each training vector pair (</a:t>
            </a:r>
            <a:r>
              <a:rPr lang="en-US" altLang="en-US" sz="2000" b="1" dirty="0" err="1"/>
              <a:t>x</a:t>
            </a:r>
            <a:r>
              <a:rPr lang="en-US" altLang="en-US" sz="2000" dirty="0" err="1"/>
              <a:t>,t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	evaluate the output y when </a:t>
            </a:r>
            <a:r>
              <a:rPr lang="en-US" altLang="en-US" sz="2000" b="1" dirty="0"/>
              <a:t>x</a:t>
            </a:r>
            <a:r>
              <a:rPr lang="en-US" altLang="en-US" sz="2000" dirty="0"/>
              <a:t> is the input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	if </a:t>
            </a:r>
            <a:r>
              <a:rPr lang="en-US" altLang="en-US" sz="2000" dirty="0" err="1"/>
              <a:t>y</a:t>
            </a:r>
            <a:r>
              <a:rPr lang="en-US" altLang="en-US" sz="2000" dirty="0" err="1">
                <a:sym typeface="Symbol" pitchFamily="18" charset="2"/>
              </a:rPr>
              <a:t></a:t>
            </a:r>
            <a:r>
              <a:rPr lang="en-US" altLang="en-US" sz="2000" dirty="0" err="1"/>
              <a:t>t</a:t>
            </a:r>
            <a:r>
              <a:rPr lang="en-US" altLang="en-US" sz="2000" dirty="0"/>
              <a:t>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		form a new weight vector </a:t>
            </a:r>
            <a:r>
              <a:rPr lang="en-US" altLang="en-US" sz="2000" b="1" dirty="0"/>
              <a:t>w’</a:t>
            </a:r>
            <a:r>
              <a:rPr lang="en-US" altLang="en-US" sz="2000" dirty="0"/>
              <a:t> according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			to </a:t>
            </a:r>
            <a:r>
              <a:rPr lang="en-US" altLang="en-US" sz="2000" b="1" dirty="0"/>
              <a:t>w’</a:t>
            </a:r>
            <a:r>
              <a:rPr lang="en-US" altLang="en-US" sz="2000" dirty="0"/>
              <a:t>=</a:t>
            </a:r>
            <a:r>
              <a:rPr lang="en-US" altLang="en-US" sz="2000" b="1" dirty="0"/>
              <a:t>w</a:t>
            </a:r>
            <a:r>
              <a:rPr lang="en-US" altLang="en-US" sz="2000" dirty="0"/>
              <a:t> +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(t-y) </a:t>
            </a:r>
            <a:r>
              <a:rPr lang="en-US" altLang="en-US" sz="2000" b="1" dirty="0"/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	</a:t>
            </a:r>
            <a:r>
              <a:rPr lang="en-US" altLang="en-US" sz="2000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	   do nothing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</a:t>
            </a:r>
            <a:r>
              <a:rPr lang="en-US" altLang="en-US" sz="2000" dirty="0"/>
              <a:t>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Until y=t for all training vector pairs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77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sv-SE" altLang="en-US" dirty="0"/>
              <a:t>Perceptron Learning Rule</a:t>
            </a:r>
          </a:p>
        </p:txBody>
      </p:sp>
      <p:pic>
        <p:nvPicPr>
          <p:cNvPr id="12291" name="Picture 3" descr="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64008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1752600"/>
            <a:ext cx="2438400" cy="1752600"/>
            <a:chOff x="480" y="1104"/>
            <a:chExt cx="1536" cy="1104"/>
          </a:xfrm>
        </p:grpSpPr>
        <p:sp>
          <p:nvSpPr>
            <p:cNvPr id="12324" name="Text Box 5"/>
            <p:cNvSpPr txBox="1">
              <a:spLocks noChangeArrowheads="1"/>
            </p:cNvSpPr>
            <p:nvPr/>
          </p:nvSpPr>
          <p:spPr bwMode="auto">
            <a:xfrm>
              <a:off x="480" y="1104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solidFill>
                    <a:schemeClr val="hlink"/>
                  </a:solidFill>
                  <a:latin typeface="Tahoma" pitchFamily="34" charset="0"/>
                </a:rPr>
                <a:t>t=1</a:t>
              </a:r>
              <a:endParaRPr lang="en-US" altLang="en-US" sz="24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12325" name="Line 6"/>
            <p:cNvSpPr>
              <a:spLocks noChangeShapeType="1"/>
            </p:cNvSpPr>
            <p:nvPr/>
          </p:nvSpPr>
          <p:spPr bwMode="auto">
            <a:xfrm>
              <a:off x="864" y="129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6" name="Line 7"/>
            <p:cNvSpPr>
              <a:spLocks noChangeShapeType="1"/>
            </p:cNvSpPr>
            <p:nvPr/>
          </p:nvSpPr>
          <p:spPr bwMode="auto">
            <a:xfrm>
              <a:off x="864" y="1248"/>
              <a:ext cx="115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7" name="Line 8"/>
            <p:cNvSpPr>
              <a:spLocks noChangeShapeType="1"/>
            </p:cNvSpPr>
            <p:nvPr/>
          </p:nvSpPr>
          <p:spPr bwMode="auto">
            <a:xfrm>
              <a:off x="768" y="1392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800600" y="1524000"/>
            <a:ext cx="1852613" cy="1828800"/>
            <a:chOff x="2208" y="1008"/>
            <a:chExt cx="1167" cy="1152"/>
          </a:xfrm>
        </p:grpSpPr>
        <p:sp>
          <p:nvSpPr>
            <p:cNvPr id="12321" name="Text Box 10"/>
            <p:cNvSpPr txBox="1">
              <a:spLocks noChangeArrowheads="1"/>
            </p:cNvSpPr>
            <p:nvPr/>
          </p:nvSpPr>
          <p:spPr bwMode="auto">
            <a:xfrm>
              <a:off x="2880" y="1008"/>
              <a:ext cx="4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solidFill>
                    <a:schemeClr val="tx2"/>
                  </a:solidFill>
                  <a:latin typeface="Tahoma" pitchFamily="34" charset="0"/>
                </a:rPr>
                <a:t>t=-1</a:t>
              </a:r>
              <a:endParaRPr lang="en-US" altLang="en-US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2322" name="Line 11"/>
            <p:cNvSpPr>
              <a:spLocks noChangeShapeType="1"/>
            </p:cNvSpPr>
            <p:nvPr/>
          </p:nvSpPr>
          <p:spPr bwMode="auto">
            <a:xfrm flipH="1">
              <a:off x="2640" y="115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3" name="Line 12"/>
            <p:cNvSpPr>
              <a:spLocks noChangeShapeType="1"/>
            </p:cNvSpPr>
            <p:nvPr/>
          </p:nvSpPr>
          <p:spPr bwMode="auto">
            <a:xfrm flipH="1">
              <a:off x="2208" y="12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6525" y="2700338"/>
            <a:ext cx="3978275" cy="822325"/>
            <a:chOff x="86" y="1701"/>
            <a:chExt cx="2506" cy="518"/>
          </a:xfrm>
        </p:grpSpPr>
        <p:sp>
          <p:nvSpPr>
            <p:cNvPr id="12319" name="Text Box 14"/>
            <p:cNvSpPr txBox="1">
              <a:spLocks noChangeArrowheads="1"/>
            </p:cNvSpPr>
            <p:nvPr/>
          </p:nvSpPr>
          <p:spPr bwMode="auto">
            <a:xfrm>
              <a:off x="86" y="1701"/>
              <a:ext cx="168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solidFill>
                    <a:srgbClr val="008000"/>
                  </a:solidFill>
                  <a:latin typeface="Tahoma" pitchFamily="34" charset="0"/>
                </a:rPr>
                <a:t>w=[0.25 –0.1 0.5]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solidFill>
                    <a:srgbClr val="008000"/>
                  </a:solidFill>
                  <a:latin typeface="Tahoma" pitchFamily="34" charset="0"/>
                </a:rPr>
                <a:t>x</a:t>
              </a:r>
              <a:r>
                <a:rPr lang="sv-SE" altLang="en-US" sz="2400" baseline="-25000">
                  <a:solidFill>
                    <a:srgbClr val="008000"/>
                  </a:solidFill>
                  <a:latin typeface="Tahoma" pitchFamily="34" charset="0"/>
                </a:rPr>
                <a:t>2</a:t>
              </a:r>
              <a:r>
                <a:rPr lang="sv-SE" altLang="en-US" sz="2400">
                  <a:solidFill>
                    <a:srgbClr val="008000"/>
                  </a:solidFill>
                  <a:latin typeface="Tahoma" pitchFamily="34" charset="0"/>
                </a:rPr>
                <a:t> = 0.2 x</a:t>
              </a:r>
              <a:r>
                <a:rPr lang="sv-SE" altLang="en-US" sz="2400" baseline="-25000">
                  <a:solidFill>
                    <a:srgbClr val="008000"/>
                  </a:solidFill>
                  <a:latin typeface="Tahoma" pitchFamily="34" charset="0"/>
                </a:rPr>
                <a:t>1</a:t>
              </a:r>
              <a:r>
                <a:rPr lang="sv-SE" altLang="en-US" sz="2400">
                  <a:solidFill>
                    <a:srgbClr val="008000"/>
                  </a:solidFill>
                  <a:latin typeface="Tahoma" pitchFamily="34" charset="0"/>
                </a:rPr>
                <a:t> – 0.5</a:t>
              </a:r>
              <a:endParaRPr lang="en-US" altLang="en-US" sz="2400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12320" name="Line 15"/>
            <p:cNvSpPr>
              <a:spLocks noChangeShapeType="1"/>
            </p:cNvSpPr>
            <p:nvPr/>
          </p:nvSpPr>
          <p:spPr bwMode="auto">
            <a:xfrm>
              <a:off x="1728" y="1872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352800" y="2057400"/>
            <a:ext cx="2057400" cy="1295400"/>
            <a:chOff x="2112" y="1296"/>
            <a:chExt cx="1296" cy="816"/>
          </a:xfrm>
        </p:grpSpPr>
        <p:sp>
          <p:nvSpPr>
            <p:cNvPr id="12317" name="Freeform 17" descr="Wide downward diagonal"/>
            <p:cNvSpPr>
              <a:spLocks/>
            </p:cNvSpPr>
            <p:nvPr/>
          </p:nvSpPr>
          <p:spPr bwMode="auto">
            <a:xfrm>
              <a:off x="2112" y="1296"/>
              <a:ext cx="1296" cy="816"/>
            </a:xfrm>
            <a:custGeom>
              <a:avLst/>
              <a:gdLst>
                <a:gd name="T0" fmla="*/ 0 w 1296"/>
                <a:gd name="T1" fmla="*/ 816 h 816"/>
                <a:gd name="T2" fmla="*/ 0 w 1296"/>
                <a:gd name="T3" fmla="*/ 0 h 816"/>
                <a:gd name="T4" fmla="*/ 1296 w 1296"/>
                <a:gd name="T5" fmla="*/ 0 h 816"/>
                <a:gd name="T6" fmla="*/ 1296 w 1296"/>
                <a:gd name="T7" fmla="*/ 528 h 816"/>
                <a:gd name="T8" fmla="*/ 0 w 1296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816"/>
                <a:gd name="T17" fmla="*/ 1296 w 1296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816">
                  <a:moveTo>
                    <a:pt x="0" y="816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528"/>
                  </a:lnTo>
                  <a:lnTo>
                    <a:pt x="0" y="8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38100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8" name="Text Box 18"/>
            <p:cNvSpPr txBox="1">
              <a:spLocks noChangeArrowheads="1"/>
            </p:cNvSpPr>
            <p:nvPr/>
          </p:nvSpPr>
          <p:spPr bwMode="auto">
            <a:xfrm>
              <a:off x="2496" y="1440"/>
              <a:ext cx="5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 b="1">
                  <a:solidFill>
                    <a:schemeClr val="hlink"/>
                  </a:solidFill>
                  <a:latin typeface="Tahoma" pitchFamily="34" charset="0"/>
                </a:rPr>
                <a:t>o=1</a:t>
              </a:r>
              <a:endParaRPr lang="en-US" altLang="en-US" sz="2400" b="1">
                <a:solidFill>
                  <a:schemeClr val="hlink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352800" y="2895600"/>
            <a:ext cx="2057400" cy="762000"/>
            <a:chOff x="2112" y="1824"/>
            <a:chExt cx="1296" cy="480"/>
          </a:xfrm>
        </p:grpSpPr>
        <p:sp>
          <p:nvSpPr>
            <p:cNvPr id="12315" name="Freeform 20" descr="Wide upward diagonal"/>
            <p:cNvSpPr>
              <a:spLocks/>
            </p:cNvSpPr>
            <p:nvPr/>
          </p:nvSpPr>
          <p:spPr bwMode="auto">
            <a:xfrm>
              <a:off x="2112" y="1824"/>
              <a:ext cx="1296" cy="480"/>
            </a:xfrm>
            <a:custGeom>
              <a:avLst/>
              <a:gdLst>
                <a:gd name="T0" fmla="*/ 0 w 1296"/>
                <a:gd name="T1" fmla="*/ 288 h 480"/>
                <a:gd name="T2" fmla="*/ 0 w 1296"/>
                <a:gd name="T3" fmla="*/ 480 h 480"/>
                <a:gd name="T4" fmla="*/ 1296 w 1296"/>
                <a:gd name="T5" fmla="*/ 480 h 480"/>
                <a:gd name="T6" fmla="*/ 1296 w 1296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480"/>
                <a:gd name="T14" fmla="*/ 1296 w 129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480">
                  <a:moveTo>
                    <a:pt x="0" y="288"/>
                  </a:moveTo>
                  <a:lnTo>
                    <a:pt x="0" y="480"/>
                  </a:lnTo>
                  <a:lnTo>
                    <a:pt x="1296" y="480"/>
                  </a:lnTo>
                  <a:lnTo>
                    <a:pt x="1296" y="0"/>
                  </a:lnTo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6" name="Text Box 21"/>
            <p:cNvSpPr txBox="1">
              <a:spLocks noChangeArrowheads="1"/>
            </p:cNvSpPr>
            <p:nvPr/>
          </p:nvSpPr>
          <p:spPr bwMode="auto">
            <a:xfrm>
              <a:off x="2544" y="1968"/>
              <a:ext cx="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 b="1">
                  <a:solidFill>
                    <a:schemeClr val="folHlink"/>
                  </a:solidFill>
                  <a:latin typeface="Tahoma" pitchFamily="34" charset="0"/>
                </a:rPr>
                <a:t>o=-1</a:t>
              </a:r>
              <a:endParaRPr lang="en-US" altLang="en-US" sz="2400" b="1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12725" y="3581400"/>
            <a:ext cx="3216275" cy="1373188"/>
            <a:chOff x="134" y="2256"/>
            <a:chExt cx="2026" cy="865"/>
          </a:xfrm>
        </p:grpSpPr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134" y="2373"/>
              <a:ext cx="192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(x,t)=([-1,-1],1)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o=sgn(0.25+0.1-0.5)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  =-1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2314" name="Line 24"/>
            <p:cNvSpPr>
              <a:spLocks noChangeShapeType="1"/>
            </p:cNvSpPr>
            <p:nvPr/>
          </p:nvSpPr>
          <p:spPr bwMode="auto">
            <a:xfrm flipV="1">
              <a:off x="1584" y="2256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88925" y="3352800"/>
            <a:ext cx="7026275" cy="2092325"/>
            <a:chOff x="182" y="2112"/>
            <a:chExt cx="4426" cy="1318"/>
          </a:xfrm>
        </p:grpSpPr>
        <p:sp>
          <p:nvSpPr>
            <p:cNvPr id="12311" name="Text Box 26"/>
            <p:cNvSpPr txBox="1">
              <a:spLocks noChangeArrowheads="1"/>
            </p:cNvSpPr>
            <p:nvPr/>
          </p:nvSpPr>
          <p:spPr bwMode="auto">
            <a:xfrm>
              <a:off x="182" y="3142"/>
              <a:ext cx="1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itchFamily="34" charset="0"/>
                  <a:sym typeface="Symbol" pitchFamily="18" charset="2"/>
                </a:rPr>
                <a:t>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w=[0.2 –0.2 –0.2]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2312" name="Line 27"/>
            <p:cNvSpPr>
              <a:spLocks noChangeShapeType="1"/>
            </p:cNvSpPr>
            <p:nvPr/>
          </p:nvSpPr>
          <p:spPr bwMode="auto">
            <a:xfrm flipV="1">
              <a:off x="1296" y="2112"/>
              <a:ext cx="331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28600" y="2286000"/>
            <a:ext cx="7848600" cy="2592388"/>
            <a:chOff x="144" y="1440"/>
            <a:chExt cx="4944" cy="1633"/>
          </a:xfrm>
        </p:grpSpPr>
        <p:sp>
          <p:nvSpPr>
            <p:cNvPr id="12309" name="Text Box 29"/>
            <p:cNvSpPr txBox="1">
              <a:spLocks noChangeArrowheads="1"/>
            </p:cNvSpPr>
            <p:nvPr/>
          </p:nvSpPr>
          <p:spPr bwMode="auto">
            <a:xfrm>
              <a:off x="144" y="2325"/>
              <a:ext cx="192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(x,t)=([2,1],-1)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o=sgn(0.45-0.6+0.3)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  =1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2310" name="Line 30"/>
            <p:cNvSpPr>
              <a:spLocks noChangeShapeType="1"/>
            </p:cNvSpPr>
            <p:nvPr/>
          </p:nvSpPr>
          <p:spPr bwMode="auto">
            <a:xfrm flipV="1">
              <a:off x="1594" y="1440"/>
              <a:ext cx="349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28600" y="4724400"/>
            <a:ext cx="4114800" cy="796925"/>
            <a:chOff x="144" y="2976"/>
            <a:chExt cx="2592" cy="502"/>
          </a:xfrm>
        </p:grpSpPr>
        <p:sp>
          <p:nvSpPr>
            <p:cNvPr id="12307" name="Text Box 32"/>
            <p:cNvSpPr txBox="1">
              <a:spLocks noChangeArrowheads="1"/>
            </p:cNvSpPr>
            <p:nvPr/>
          </p:nvSpPr>
          <p:spPr bwMode="auto">
            <a:xfrm>
              <a:off x="144" y="3190"/>
              <a:ext cx="1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itchFamily="34" charset="0"/>
                  <a:sym typeface="Symbol" pitchFamily="18" charset="2"/>
                </a:rPr>
                <a:t>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w=[-0.2 –0.4 –0.2]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2308" name="Line 33"/>
            <p:cNvSpPr>
              <a:spLocks noChangeShapeType="1"/>
            </p:cNvSpPr>
            <p:nvPr/>
          </p:nvSpPr>
          <p:spPr bwMode="auto">
            <a:xfrm flipV="1">
              <a:off x="1258" y="2976"/>
              <a:ext cx="147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04800" y="4038600"/>
            <a:ext cx="4191000" cy="1187450"/>
            <a:chOff x="144" y="3717"/>
            <a:chExt cx="2640" cy="748"/>
          </a:xfrm>
        </p:grpSpPr>
        <p:sp>
          <p:nvSpPr>
            <p:cNvPr id="12305" name="Text Box 35"/>
            <p:cNvSpPr txBox="1">
              <a:spLocks noChangeArrowheads="1"/>
            </p:cNvSpPr>
            <p:nvPr/>
          </p:nvSpPr>
          <p:spPr bwMode="auto">
            <a:xfrm>
              <a:off x="144" y="3717"/>
              <a:ext cx="192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(x,t)=([1,1],1)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o=sgn(0.25-0.7+0.1)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  =-1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2306" name="Line 36"/>
            <p:cNvSpPr>
              <a:spLocks noChangeShapeType="1"/>
            </p:cNvSpPr>
            <p:nvPr/>
          </p:nvSpPr>
          <p:spPr bwMode="auto">
            <a:xfrm flipV="1">
              <a:off x="1594" y="3936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228600" y="4648200"/>
            <a:ext cx="7467600" cy="1558925"/>
            <a:chOff x="0" y="3216"/>
            <a:chExt cx="4704" cy="982"/>
          </a:xfrm>
        </p:grpSpPr>
        <p:sp>
          <p:nvSpPr>
            <p:cNvPr id="12303" name="Text Box 38"/>
            <p:cNvSpPr txBox="1">
              <a:spLocks noChangeArrowheads="1"/>
            </p:cNvSpPr>
            <p:nvPr/>
          </p:nvSpPr>
          <p:spPr bwMode="auto">
            <a:xfrm>
              <a:off x="0" y="3910"/>
              <a:ext cx="15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itchFamily="34" charset="0"/>
                  <a:sym typeface="Symbol" pitchFamily="18" charset="2"/>
                </a:rPr>
                <a:t>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w=[0.2 0.2 0.2]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2304" name="Line 39"/>
            <p:cNvSpPr>
              <a:spLocks noChangeShapeType="1"/>
            </p:cNvSpPr>
            <p:nvPr/>
          </p:nvSpPr>
          <p:spPr bwMode="auto">
            <a:xfrm flipV="1">
              <a:off x="1114" y="3216"/>
              <a:ext cx="359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528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0549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v-SE" altLang="en-US" sz="3600" dirty="0"/>
              <a:t>Perceptron Convergence Theorem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05800" cy="3200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sv-SE" altLang="en-US" sz="3200" dirty="0"/>
              <a:t> </a:t>
            </a:r>
            <a:r>
              <a:rPr lang="en-US" altLang="en-US" sz="2000" i="1" dirty="0"/>
              <a:t>The algorithm converges to the correct classification </a:t>
            </a:r>
            <a:r>
              <a:rPr lang="sv-SE" altLang="en-US" sz="2000" i="1" dirty="0"/>
              <a:t>if the training data is linearly separable and </a:t>
            </a:r>
            <a:r>
              <a:rPr lang="en-US" altLang="en-US" sz="2000" i="1" dirty="0">
                <a:latin typeface="Symbol" pitchFamily="18" charset="2"/>
              </a:rPr>
              <a:t>a</a:t>
            </a:r>
            <a:r>
              <a:rPr lang="sv-SE" altLang="en-US" sz="2000" i="1" dirty="0"/>
              <a:t> is sufficiently small.</a:t>
            </a: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two classes of vectors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linearly separable, the application of the perceptron training algorithm will eventually result in a weight vector </a:t>
            </a:r>
            <a:r>
              <a:rPr lang="en-US" altLang="en-US" sz="2000" b="1" dirty="0"/>
              <a:t>w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such that </a:t>
            </a:r>
            <a:r>
              <a:rPr lang="en-US" altLang="en-US" sz="2000" b="1" dirty="0"/>
              <a:t>w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defines a TLU whose decision hyper-plane separates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(Rosenblatt 1962).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Solution </a:t>
            </a:r>
            <a:r>
              <a:rPr lang="en-US" altLang="en-US" sz="2000" b="1" dirty="0"/>
              <a:t>w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is not unique, since if </a:t>
            </a:r>
            <a:r>
              <a:rPr lang="en-US" altLang="en-US" sz="2000" b="1" dirty="0"/>
              <a:t>w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 x</a:t>
            </a:r>
            <a:r>
              <a:rPr lang="en-US" altLang="en-US" sz="2000" dirty="0"/>
              <a:t> =0 defines a hyper-plane, so does </a:t>
            </a:r>
            <a:r>
              <a:rPr lang="en-US" altLang="en-US" sz="2000" b="1" dirty="0"/>
              <a:t>w’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 </a:t>
            </a:r>
            <a:r>
              <a:rPr lang="en-US" altLang="en-US" sz="2000" dirty="0"/>
              <a:t>= k</a:t>
            </a:r>
            <a:r>
              <a:rPr lang="en-US" altLang="en-US" sz="2000" b="1" dirty="0"/>
              <a:t> w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73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Multiple TLUs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3112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Handwritten alphabetic character recognition</a:t>
            </a:r>
          </a:p>
          <a:p>
            <a:pPr lvl="1" eaLnBrk="1" hangingPunct="1"/>
            <a:r>
              <a:rPr lang="en-US" altLang="en-US"/>
              <a:t>26 classes : A,B,C…,Z</a:t>
            </a:r>
          </a:p>
          <a:p>
            <a:pPr lvl="1" eaLnBrk="1" hangingPunct="1"/>
            <a:r>
              <a:rPr lang="en-US" altLang="en-US"/>
              <a:t>First TLU distinguishes between “A”s and “non-A”s, second TLU between “B”s and “non-B”s etc. 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581400" y="4876800"/>
            <a:ext cx="533400" cy="609600"/>
            <a:chOff x="288" y="1728"/>
            <a:chExt cx="336" cy="384"/>
          </a:xfrm>
        </p:grpSpPr>
        <p:sp>
          <p:nvSpPr>
            <p:cNvPr id="14369" name="Oval 5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70" name="Text Box 6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1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4572000" y="4876800"/>
            <a:ext cx="533400" cy="609600"/>
            <a:chOff x="288" y="1728"/>
            <a:chExt cx="336" cy="384"/>
          </a:xfrm>
        </p:grpSpPr>
        <p:sp>
          <p:nvSpPr>
            <p:cNvPr id="14367" name="Oval 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68" name="Text Box 9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2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14342" name="Group 10"/>
          <p:cNvGrpSpPr>
            <a:grpSpLocks/>
          </p:cNvGrpSpPr>
          <p:nvPr/>
        </p:nvGrpSpPr>
        <p:grpSpPr bwMode="auto">
          <a:xfrm>
            <a:off x="5486400" y="4876800"/>
            <a:ext cx="533400" cy="609600"/>
            <a:chOff x="288" y="1728"/>
            <a:chExt cx="336" cy="384"/>
          </a:xfrm>
        </p:grpSpPr>
        <p:sp>
          <p:nvSpPr>
            <p:cNvPr id="14365" name="Oval 11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66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3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14343" name="Group 13"/>
          <p:cNvGrpSpPr>
            <a:grpSpLocks/>
          </p:cNvGrpSpPr>
          <p:nvPr/>
        </p:nvGrpSpPr>
        <p:grpSpPr bwMode="auto">
          <a:xfrm>
            <a:off x="8305800" y="4876800"/>
            <a:ext cx="533400" cy="609600"/>
            <a:chOff x="288" y="1728"/>
            <a:chExt cx="336" cy="384"/>
          </a:xfrm>
        </p:grpSpPr>
        <p:sp>
          <p:nvSpPr>
            <p:cNvPr id="14363" name="Oval 14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364" name="Text Box 15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n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14344" name="Oval 16"/>
          <p:cNvSpPr>
            <a:spLocks noChangeArrowheads="1"/>
          </p:cNvSpPr>
          <p:nvPr/>
        </p:nvSpPr>
        <p:spPr bwMode="auto">
          <a:xfrm>
            <a:off x="4038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</a:t>
            </a:r>
            <a:r>
              <a:rPr lang="en-US" altLang="en-US" sz="2400" baseline="-25000">
                <a:latin typeface="Tahoma" pitchFamily="34" charset="0"/>
              </a:rPr>
              <a:t>1</a:t>
            </a:r>
          </a:p>
        </p:txBody>
      </p:sp>
      <p:sp>
        <p:nvSpPr>
          <p:cNvPr id="14345" name="Oval 17"/>
          <p:cNvSpPr>
            <a:spLocks noChangeArrowheads="1"/>
          </p:cNvSpPr>
          <p:nvPr/>
        </p:nvSpPr>
        <p:spPr bwMode="auto">
          <a:xfrm>
            <a:off x="4953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</a:t>
            </a:r>
            <a:r>
              <a:rPr lang="en-US" altLang="en-US" sz="2400" baseline="-25000">
                <a:latin typeface="Tahoma" pitchFamily="34" charset="0"/>
              </a:rPr>
              <a:t>2</a:t>
            </a:r>
          </a:p>
        </p:txBody>
      </p:sp>
      <p:sp>
        <p:nvSpPr>
          <p:cNvPr id="14346" name="Oval 18"/>
          <p:cNvSpPr>
            <a:spLocks noChangeArrowheads="1"/>
          </p:cNvSpPr>
          <p:nvPr/>
        </p:nvSpPr>
        <p:spPr bwMode="auto">
          <a:xfrm>
            <a:off x="723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</a:t>
            </a:r>
            <a:r>
              <a:rPr lang="en-US" altLang="en-US" sz="2400" baseline="-25000">
                <a:latin typeface="Tahoma" pitchFamily="34" charset="0"/>
              </a:rPr>
              <a:t>26</a:t>
            </a:r>
          </a:p>
        </p:txBody>
      </p:sp>
      <p:sp>
        <p:nvSpPr>
          <p:cNvPr id="14347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884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itchFamily="34" charset="0"/>
              </a:rPr>
              <a:t>. . .</a:t>
            </a:r>
          </a:p>
        </p:txBody>
      </p:sp>
      <p:sp>
        <p:nvSpPr>
          <p:cNvPr id="14348" name="Text Box 20"/>
          <p:cNvSpPr txBox="1">
            <a:spLocks noChangeArrowheads="1"/>
          </p:cNvSpPr>
          <p:nvPr/>
        </p:nvSpPr>
        <p:spPr bwMode="auto">
          <a:xfrm>
            <a:off x="6553200" y="4800600"/>
            <a:ext cx="884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itchFamily="34" charset="0"/>
              </a:rPr>
              <a:t>. . .</a:t>
            </a:r>
          </a:p>
        </p:txBody>
      </p:sp>
      <p:sp>
        <p:nvSpPr>
          <p:cNvPr id="14349" name="Line 21"/>
          <p:cNvSpPr>
            <a:spLocks noChangeShapeType="1"/>
          </p:cNvSpPr>
          <p:nvPr/>
        </p:nvSpPr>
        <p:spPr bwMode="auto">
          <a:xfrm flipV="1">
            <a:off x="3810000" y="4038600"/>
            <a:ext cx="3810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 flipH="1" flipV="1">
            <a:off x="4343400" y="4038600"/>
            <a:ext cx="3810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Line 23"/>
          <p:cNvSpPr>
            <a:spLocks noChangeShapeType="1"/>
          </p:cNvSpPr>
          <p:nvPr/>
        </p:nvSpPr>
        <p:spPr bwMode="auto">
          <a:xfrm flipV="1">
            <a:off x="3962400" y="39624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2" name="Line 24"/>
          <p:cNvSpPr>
            <a:spLocks noChangeShapeType="1"/>
          </p:cNvSpPr>
          <p:nvPr/>
        </p:nvSpPr>
        <p:spPr bwMode="auto">
          <a:xfrm flipV="1">
            <a:off x="4114800" y="3886200"/>
            <a:ext cx="3124200" cy="129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3" name="Line 25"/>
          <p:cNvSpPr>
            <a:spLocks noChangeShapeType="1"/>
          </p:cNvSpPr>
          <p:nvPr/>
        </p:nvSpPr>
        <p:spPr bwMode="auto">
          <a:xfrm flipV="1">
            <a:off x="4953000" y="4038600"/>
            <a:ext cx="2286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4" name="Line 26"/>
          <p:cNvSpPr>
            <a:spLocks noChangeShapeType="1"/>
          </p:cNvSpPr>
          <p:nvPr/>
        </p:nvSpPr>
        <p:spPr bwMode="auto">
          <a:xfrm flipV="1">
            <a:off x="5105400" y="4038600"/>
            <a:ext cx="22860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5" name="Line 27"/>
          <p:cNvSpPr>
            <a:spLocks noChangeShapeType="1"/>
          </p:cNvSpPr>
          <p:nvPr/>
        </p:nvSpPr>
        <p:spPr bwMode="auto">
          <a:xfrm flipV="1">
            <a:off x="6019800" y="4038600"/>
            <a:ext cx="15240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6" name="Line 28"/>
          <p:cNvSpPr>
            <a:spLocks noChangeShapeType="1"/>
          </p:cNvSpPr>
          <p:nvPr/>
        </p:nvSpPr>
        <p:spPr bwMode="auto">
          <a:xfrm flipH="1" flipV="1">
            <a:off x="5410200" y="39624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flipH="1" flipV="1">
            <a:off x="4495800" y="3962400"/>
            <a:ext cx="1066800" cy="1143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flipH="1" flipV="1">
            <a:off x="7696200" y="3962400"/>
            <a:ext cx="6858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flipH="1" flipV="1">
            <a:off x="5486400" y="3886200"/>
            <a:ext cx="2819400" cy="1219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flipH="1" flipV="1">
            <a:off x="4572000" y="3886200"/>
            <a:ext cx="3733800" cy="129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1" name="Text Box 33"/>
          <p:cNvSpPr txBox="1">
            <a:spLocks noChangeArrowheads="1"/>
          </p:cNvSpPr>
          <p:nvPr/>
        </p:nvSpPr>
        <p:spPr bwMode="auto">
          <a:xfrm>
            <a:off x="2422525" y="5699125"/>
            <a:ext cx="350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itchFamily="34" charset="0"/>
              </a:rPr>
              <a:t>w’</a:t>
            </a:r>
            <a:r>
              <a:rPr lang="en-US" altLang="en-US" baseline="-25000">
                <a:latin typeface="Tahoma" pitchFamily="34" charset="0"/>
              </a:rPr>
              <a:t>ji</a:t>
            </a:r>
            <a:r>
              <a:rPr lang="en-US" altLang="en-US">
                <a:latin typeface="Tahoma" pitchFamily="34" charset="0"/>
              </a:rPr>
              <a:t> = w</a:t>
            </a:r>
            <a:r>
              <a:rPr lang="en-US" altLang="en-US" baseline="-25000">
                <a:latin typeface="Tahoma" pitchFamily="34" charset="0"/>
              </a:rPr>
              <a:t>ji</a:t>
            </a:r>
            <a:r>
              <a:rPr lang="en-US" altLang="en-US">
                <a:latin typeface="Tahoma" pitchFamily="34" charset="0"/>
              </a:rPr>
              <a:t> + </a:t>
            </a:r>
            <a:r>
              <a:rPr lang="en-US" altLang="en-US">
                <a:latin typeface="Symbol" pitchFamily="18" charset="2"/>
              </a:rPr>
              <a:t>a</a:t>
            </a:r>
            <a:r>
              <a:rPr lang="en-US" altLang="en-US">
                <a:latin typeface="Tahoma" pitchFamily="34" charset="0"/>
              </a:rPr>
              <a:t> (t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-y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) x</a:t>
            </a:r>
            <a:r>
              <a:rPr lang="en-US" altLang="en-US" baseline="-25000">
                <a:latin typeface="Tahoma" pitchFamily="34" charset="0"/>
              </a:rPr>
              <a:t>i</a:t>
            </a:r>
          </a:p>
        </p:txBody>
      </p:sp>
      <p:sp>
        <p:nvSpPr>
          <p:cNvPr id="14362" name="Text Box 34"/>
          <p:cNvSpPr txBox="1">
            <a:spLocks noChangeArrowheads="1"/>
          </p:cNvSpPr>
          <p:nvPr/>
        </p:nvSpPr>
        <p:spPr bwMode="auto">
          <a:xfrm>
            <a:off x="152400" y="3810000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w</a:t>
            </a:r>
            <a:r>
              <a:rPr lang="en-US" altLang="en-US" sz="2400" baseline="-25000">
                <a:latin typeface="Tahoma" pitchFamily="34" charset="0"/>
              </a:rPr>
              <a:t>ji </a:t>
            </a:r>
            <a:r>
              <a:rPr lang="en-US" altLang="en-US" sz="2400">
                <a:latin typeface="Tahoma" pitchFamily="34" charset="0"/>
              </a:rPr>
              <a:t>connects x</a:t>
            </a:r>
            <a:r>
              <a:rPr lang="en-US" altLang="en-US" sz="2400" baseline="-25000">
                <a:latin typeface="Tahoma" pitchFamily="34" charset="0"/>
              </a:rPr>
              <a:t>i</a:t>
            </a:r>
            <a:r>
              <a:rPr lang="en-US" altLang="en-US" sz="2400">
                <a:latin typeface="Tahoma" pitchFamily="34" charset="0"/>
              </a:rPr>
              <a:t> with y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345256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sv-SE" altLang="en-US" sz="3200" dirty="0"/>
              <a:t>Gradient Descent Learning Rule</a:t>
            </a:r>
            <a:br>
              <a:rPr lang="sv-SE" altLang="en-US" sz="3200" dirty="0"/>
            </a:br>
            <a:r>
              <a:rPr lang="sv-SE" altLang="en-US" sz="3200" dirty="0"/>
              <a:t>(for the continuous perceptron)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772400" cy="3429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v-SE" altLang="en-US" sz="2000" dirty="0"/>
              <a:t>Consider the linear activation function, without threshold and continuous output y: 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sv-SE" altLang="en-US" sz="2400" dirty="0"/>
              <a:t>y = w</a:t>
            </a:r>
            <a:r>
              <a:rPr lang="sv-SE" altLang="en-US" sz="2400" baseline="-25000" dirty="0"/>
              <a:t>0</a:t>
            </a:r>
            <a:r>
              <a:rPr lang="sv-SE" altLang="en-US" sz="2400" dirty="0"/>
              <a:t> + w</a:t>
            </a:r>
            <a:r>
              <a:rPr lang="sv-SE" altLang="en-US" sz="2400" baseline="-25000" dirty="0"/>
              <a:t>1</a:t>
            </a:r>
            <a:r>
              <a:rPr lang="sv-SE" altLang="en-US" sz="2400" dirty="0"/>
              <a:t> x</a:t>
            </a:r>
            <a:r>
              <a:rPr lang="sv-SE" altLang="en-US" sz="2400" baseline="-25000" dirty="0"/>
              <a:t>1</a:t>
            </a:r>
            <a:r>
              <a:rPr lang="sv-SE" altLang="en-US" sz="2400" dirty="0"/>
              <a:t> + … + w</a:t>
            </a:r>
            <a:r>
              <a:rPr lang="sv-SE" altLang="en-US" sz="2400" baseline="-25000" dirty="0"/>
              <a:t>n</a:t>
            </a:r>
            <a:r>
              <a:rPr lang="sv-SE" altLang="en-US" sz="2400" dirty="0"/>
              <a:t> x</a:t>
            </a:r>
            <a:r>
              <a:rPr lang="sv-SE" altLang="en-US" sz="2400" baseline="-25000" dirty="0"/>
              <a:t>n</a:t>
            </a:r>
          </a:p>
          <a:p>
            <a:pPr eaLnBrk="1" hangingPunct="1">
              <a:defRPr/>
            </a:pPr>
            <a:endParaRPr lang="sv-SE" altLang="en-US" sz="2000" dirty="0"/>
          </a:p>
          <a:p>
            <a:pPr eaLnBrk="1" hangingPunct="1">
              <a:defRPr/>
            </a:pPr>
            <a:r>
              <a:rPr lang="sv-SE" altLang="en-US" sz="2000" dirty="0"/>
              <a:t>Train the w</a:t>
            </a:r>
            <a:r>
              <a:rPr lang="sv-SE" altLang="en-US" sz="2000" baseline="-25000" dirty="0"/>
              <a:t>i</a:t>
            </a:r>
            <a:r>
              <a:rPr lang="sv-SE" altLang="en-US" sz="2000" dirty="0"/>
              <a:t>’s such that they minimize the squared error: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sv-SE" altLang="en-US" sz="2400" dirty="0"/>
              <a:t>E[w</a:t>
            </a:r>
            <a:r>
              <a:rPr lang="sv-SE" altLang="en-US" sz="2400" baseline="-25000" dirty="0"/>
              <a:t>1</a:t>
            </a:r>
            <a:r>
              <a:rPr lang="sv-SE" altLang="en-US" sz="2400" dirty="0"/>
              <a:t>,…,w</a:t>
            </a:r>
            <a:r>
              <a:rPr lang="sv-SE" altLang="en-US" sz="2400" baseline="-25000" dirty="0"/>
              <a:t>n</a:t>
            </a:r>
            <a:r>
              <a:rPr lang="sv-SE" altLang="en-US" sz="2400" dirty="0"/>
              <a:t>] = ½ </a:t>
            </a:r>
            <a:r>
              <a:rPr lang="sv-SE" altLang="en-US" sz="3200" dirty="0">
                <a:sym typeface="Symbol" pitchFamily="18" charset="2"/>
              </a:rPr>
              <a:t></a:t>
            </a:r>
            <a:r>
              <a:rPr lang="sv-SE" altLang="en-US" sz="2400" baseline="-25000" dirty="0">
                <a:sym typeface="Symbol" pitchFamily="18" charset="2"/>
              </a:rPr>
              <a:t>dD</a:t>
            </a:r>
            <a:r>
              <a:rPr lang="sv-SE" altLang="en-US" sz="2400" dirty="0">
                <a:sym typeface="Symbol" pitchFamily="18" charset="2"/>
              </a:rPr>
              <a:t> (t</a:t>
            </a:r>
            <a:r>
              <a:rPr lang="sv-SE" altLang="en-US" sz="2400" baseline="-25000" dirty="0">
                <a:sym typeface="Symbol" pitchFamily="18" charset="2"/>
              </a:rPr>
              <a:t>d</a:t>
            </a:r>
            <a:r>
              <a:rPr lang="sv-SE" altLang="en-US" sz="2400" dirty="0">
                <a:sym typeface="Symbol" pitchFamily="18" charset="2"/>
              </a:rPr>
              <a:t>-y</a:t>
            </a:r>
            <a:r>
              <a:rPr lang="sv-SE" altLang="en-US" sz="2400" baseline="-25000" dirty="0">
                <a:sym typeface="Symbol" pitchFamily="18" charset="2"/>
              </a:rPr>
              <a:t>d</a:t>
            </a:r>
            <a:r>
              <a:rPr lang="sv-SE" altLang="en-US" sz="2400" dirty="0">
                <a:sym typeface="Symbol" pitchFamily="18" charset="2"/>
              </a:rPr>
              <a:t>)</a:t>
            </a:r>
            <a:r>
              <a:rPr lang="sv-SE" altLang="en-US" sz="2400" baseline="30000" dirty="0">
                <a:sym typeface="Symbol" pitchFamily="18" charset="2"/>
              </a:rPr>
              <a:t>2</a:t>
            </a:r>
          </a:p>
          <a:p>
            <a:pPr lvl="1" eaLnBrk="1" hangingPunct="1">
              <a:buFontTx/>
              <a:buNone/>
              <a:defRPr/>
            </a:pPr>
            <a:r>
              <a:rPr lang="sv-SE" altLang="en-US" sz="1800" dirty="0">
                <a:solidFill>
                  <a:schemeClr val="tx1"/>
                </a:solidFill>
              </a:rPr>
              <a:t>where D is the set of training samples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3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222" y="69849"/>
            <a:ext cx="4165600" cy="114300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Gradient Descent</a:t>
            </a:r>
          </a:p>
        </p:txBody>
      </p:sp>
      <p:pic>
        <p:nvPicPr>
          <p:cNvPr id="16387" name="Picture 3" descr="err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2484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416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D={&lt;(1,1),1&gt;,&lt;(-1,-1),1&gt;,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      &lt;(1,-1),-1&gt;,&lt;(-1,1),-1&gt;}</a:t>
            </a:r>
            <a:endParaRPr lang="en-US" altLang="en-US" sz="2400">
              <a:latin typeface="Tahom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590800"/>
            <a:ext cx="6096000" cy="1524000"/>
            <a:chOff x="0" y="1632"/>
            <a:chExt cx="3840" cy="960"/>
          </a:xfrm>
        </p:grpSpPr>
        <p:sp>
          <p:nvSpPr>
            <p:cNvPr id="16400" name="Text Box 6"/>
            <p:cNvSpPr txBox="1">
              <a:spLocks noChangeArrowheads="1"/>
            </p:cNvSpPr>
            <p:nvPr/>
          </p:nvSpPr>
          <p:spPr bwMode="auto">
            <a:xfrm>
              <a:off x="0" y="1632"/>
              <a:ext cx="2444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Gradient: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E[w]=[E/w</a:t>
              </a:r>
              <a:r>
                <a:rPr lang="sv-SE" altLang="en-US" sz="2400" baseline="-25000">
                  <a:latin typeface="Tahoma" pitchFamily="34" charset="0"/>
                  <a:sym typeface="Symbol" pitchFamily="18" charset="2"/>
                </a:rPr>
                <a:t>0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,… E/w</a:t>
              </a:r>
              <a:r>
                <a:rPr lang="sv-SE" altLang="en-US" sz="2400" baseline="-25000">
                  <a:latin typeface="Tahoma" pitchFamily="34" charset="0"/>
                  <a:sym typeface="Symbol" pitchFamily="18" charset="2"/>
                </a:rPr>
                <a:t>n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] </a:t>
              </a:r>
              <a:endParaRPr lang="en-US" altLang="en-US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6401" name="Line 7"/>
            <p:cNvSpPr>
              <a:spLocks noChangeShapeType="1"/>
            </p:cNvSpPr>
            <p:nvPr/>
          </p:nvSpPr>
          <p:spPr bwMode="auto">
            <a:xfrm flipH="1">
              <a:off x="3648" y="2064"/>
              <a:ext cx="192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19800" y="2438400"/>
            <a:ext cx="1797050" cy="914400"/>
            <a:chOff x="3792" y="1536"/>
            <a:chExt cx="1132" cy="576"/>
          </a:xfrm>
        </p:grpSpPr>
        <p:sp>
          <p:nvSpPr>
            <p:cNvPr id="16397" name="Line 9"/>
            <p:cNvSpPr>
              <a:spLocks noChangeShapeType="1"/>
            </p:cNvSpPr>
            <p:nvPr/>
          </p:nvSpPr>
          <p:spPr bwMode="auto">
            <a:xfrm flipH="1">
              <a:off x="388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Text Box 10"/>
            <p:cNvSpPr txBox="1">
              <a:spLocks noChangeArrowheads="1"/>
            </p:cNvSpPr>
            <p:nvPr/>
          </p:nvSpPr>
          <p:spPr bwMode="auto">
            <a:xfrm>
              <a:off x="4176" y="1536"/>
              <a:ext cx="7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(w</a:t>
              </a:r>
              <a:r>
                <a:rPr lang="sv-SE" altLang="en-US" sz="2400" baseline="-25000">
                  <a:latin typeface="Tahoma" pitchFamily="34" charset="0"/>
                </a:rPr>
                <a:t>1</a:t>
              </a:r>
              <a:r>
                <a:rPr lang="sv-SE" altLang="en-US" sz="2400">
                  <a:latin typeface="Tahoma" pitchFamily="34" charset="0"/>
                </a:rPr>
                <a:t>,w</a:t>
              </a:r>
              <a:r>
                <a:rPr lang="sv-SE" altLang="en-US" sz="2400" baseline="-25000">
                  <a:latin typeface="Tahoma" pitchFamily="34" charset="0"/>
                </a:rPr>
                <a:t>2</a:t>
              </a:r>
              <a:r>
                <a:rPr lang="sv-SE" altLang="en-US" sz="2400">
                  <a:latin typeface="Tahoma" pitchFamily="34" charset="0"/>
                </a:rPr>
                <a:t>)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6399" name="Oval 11"/>
            <p:cNvSpPr>
              <a:spLocks noChangeArrowheads="1"/>
            </p:cNvSpPr>
            <p:nvPr/>
          </p:nvSpPr>
          <p:spPr bwMode="auto">
            <a:xfrm>
              <a:off x="3792" y="201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715000" y="3657600"/>
            <a:ext cx="3429000" cy="533400"/>
            <a:chOff x="3600" y="2304"/>
            <a:chExt cx="2160" cy="336"/>
          </a:xfrm>
        </p:grpSpPr>
        <p:sp>
          <p:nvSpPr>
            <p:cNvPr id="16394" name="Oval 13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4032" y="230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 sz="2400">
                  <a:latin typeface="Tahoma" pitchFamily="34" charset="0"/>
                </a:rPr>
                <a:t>(w</a:t>
              </a:r>
              <a:r>
                <a:rPr lang="sv-SE" altLang="en-US" sz="2400" baseline="-25000">
                  <a:latin typeface="Tahoma" pitchFamily="34" charset="0"/>
                </a:rPr>
                <a:t>1</a:t>
              </a:r>
              <a:r>
                <a:rPr lang="sv-SE" altLang="en-US" sz="2400">
                  <a:latin typeface="Tahoma" pitchFamily="34" charset="0"/>
                </a:rPr>
                <a:t>+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w</a:t>
              </a:r>
              <a:r>
                <a:rPr lang="sv-SE" altLang="en-US" sz="2400" baseline="-25000">
                  <a:latin typeface="Tahoma" pitchFamily="34" charset="0"/>
                  <a:sym typeface="Symbol" pitchFamily="18" charset="2"/>
                </a:rPr>
                <a:t>1</a:t>
              </a:r>
              <a:r>
                <a:rPr lang="sv-SE" altLang="en-US" sz="2400">
                  <a:latin typeface="Tahoma" pitchFamily="34" charset="0"/>
                </a:rPr>
                <a:t>,w</a:t>
              </a:r>
              <a:r>
                <a:rPr lang="sv-SE" altLang="en-US" sz="2400" baseline="-25000">
                  <a:latin typeface="Tahoma" pitchFamily="34" charset="0"/>
                </a:rPr>
                <a:t>2 </a:t>
              </a:r>
              <a:r>
                <a:rPr lang="sv-SE" altLang="en-US" sz="2400">
                  <a:latin typeface="Tahoma" pitchFamily="34" charset="0"/>
                </a:rPr>
                <a:t>+</a:t>
              </a:r>
              <a:r>
                <a:rPr lang="sv-SE" altLang="en-US" sz="2400">
                  <a:latin typeface="Tahoma" pitchFamily="34" charset="0"/>
                  <a:sym typeface="Symbol" pitchFamily="18" charset="2"/>
                </a:rPr>
                <a:t>w</a:t>
              </a:r>
              <a:r>
                <a:rPr lang="sv-SE" altLang="en-US" sz="2400" baseline="-25000">
                  <a:latin typeface="Tahoma" pitchFamily="34" charset="0"/>
                  <a:sym typeface="Symbol" pitchFamily="18" charset="2"/>
                </a:rPr>
                <a:t>2</a:t>
              </a:r>
              <a:r>
                <a:rPr lang="sv-SE" altLang="en-US" sz="2400">
                  <a:latin typeface="Tahoma" pitchFamily="34" charset="0"/>
                </a:rPr>
                <a:t>)</a:t>
              </a:r>
              <a:endParaRPr lang="en-US" altLang="en-US" sz="2400">
                <a:latin typeface="Tahoma" pitchFamily="34" charset="0"/>
              </a:endParaRPr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flipH="1">
              <a:off x="3744" y="2400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4144" name="Text Box 16"/>
          <p:cNvSpPr txBox="1">
            <a:spLocks noChangeArrowheads="1"/>
          </p:cNvSpPr>
          <p:nvPr/>
        </p:nvSpPr>
        <p:spPr bwMode="auto">
          <a:xfrm>
            <a:off x="228600" y="3581400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  <a:sym typeface="Symbol" pitchFamily="18" charset="2"/>
              </a:rPr>
              <a:t>w</a:t>
            </a:r>
            <a:r>
              <a:rPr lang="sv-SE" altLang="en-US" sz="2400">
                <a:latin typeface="Tahoma" pitchFamily="34" charset="0"/>
              </a:rPr>
              <a:t>=-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 E[w]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50800" y="4919663"/>
            <a:ext cx="37782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  <a:sym typeface="Symbol" pitchFamily="18" charset="2"/>
              </a:rPr>
              <a:t>w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400">
                <a:latin typeface="Tahoma" pitchFamily="34" charset="0"/>
              </a:rPr>
              <a:t>=-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 E/w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 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=/w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 1/2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(t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)</a:t>
            </a:r>
            <a:r>
              <a:rPr lang="sv-SE" altLang="en-US" sz="2400" baseline="30000">
                <a:latin typeface="Tahoma" pitchFamily="34" charset="0"/>
                <a:sym typeface="Symbol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  <a:sym typeface="Symbol" pitchFamily="18" charset="2"/>
              </a:rPr>
              <a:t> = /w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 1/2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(t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-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w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x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)</a:t>
            </a:r>
            <a:r>
              <a:rPr lang="sv-SE" altLang="en-US" sz="2400" baseline="30000">
                <a:latin typeface="Tahoma" pitchFamily="34" charset="0"/>
                <a:sym typeface="Symbol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baseline="30000">
                <a:latin typeface="Tahoma" pitchFamily="34" charset="0"/>
                <a:sym typeface="Symbol" pitchFamily="18" charset="2"/>
              </a:rPr>
              <a:t> 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= 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(t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)(-x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)</a:t>
            </a:r>
            <a:endParaRPr lang="en-US" altLang="en-US" sz="2400" baseline="3000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92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utoUpdateAnimBg="0"/>
      <p:bldP spid="304144" grpId="0" autoUpdateAnimBg="0"/>
      <p:bldP spid="3041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sv-SE" altLang="en-US" sz="3200" dirty="0"/>
              <a:t>Incremental Stochastic Gradient Descent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458200" cy="4019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Batch mode : gradient descent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sv-SE" altLang="en-US" sz="2000" dirty="0"/>
              <a:t>    w = w - </a:t>
            </a:r>
            <a:r>
              <a:rPr lang="sv-SE" altLang="en-US" sz="2000" dirty="0">
                <a:sym typeface="Symbol" pitchFamily="18" charset="2"/>
              </a:rPr>
              <a:t> E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[w] over the entire data 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>
                <a:sym typeface="Symbol" pitchFamily="18" charset="2"/>
              </a:rPr>
              <a:t>	E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[w] = 1/2 </a:t>
            </a:r>
            <a:r>
              <a:rPr lang="sv-SE" altLang="en-US" sz="2400" dirty="0">
                <a:sym typeface="Symbol" pitchFamily="18" charset="2"/>
              </a:rPr>
              <a:t>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(t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-y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)</a:t>
            </a:r>
            <a:r>
              <a:rPr lang="sv-SE" altLang="en-US" sz="2000" baseline="30000" dirty="0">
                <a:sym typeface="Symbol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en-US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>
                <a:sym typeface="Symbol" pitchFamily="18" charset="2"/>
              </a:rPr>
              <a:t>Incremental mode: gradient descent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sv-SE" altLang="en-US" sz="2000" dirty="0"/>
              <a:t>    w = w - </a:t>
            </a:r>
            <a:r>
              <a:rPr lang="sv-SE" altLang="en-US" sz="2000" dirty="0">
                <a:sym typeface="Symbol" pitchFamily="18" charset="2"/>
              </a:rPr>
              <a:t> E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[w] over individual training examples 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>
                <a:sym typeface="Symbol" pitchFamily="18" charset="2"/>
              </a:rPr>
              <a:t>    E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[w] = 1/2 (t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-y</a:t>
            </a:r>
            <a:r>
              <a:rPr lang="sv-SE" altLang="en-US" sz="2000" baseline="-25000" dirty="0"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)</a:t>
            </a:r>
            <a:r>
              <a:rPr lang="sv-SE" altLang="en-US" sz="2000" baseline="30000" dirty="0">
                <a:sym typeface="Symbol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en-US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>
                <a:sym typeface="Symbol" pitchFamily="18" charset="2"/>
              </a:rPr>
              <a:t>Incremental Gradient Descent can approximate Batch Gradient Descent arbitrarily closely if  is small enough.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44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v-SE" altLang="en-US" sz="3600" dirty="0"/>
              <a:t>Perceptron vs. Gradient Descent Rule</a:t>
            </a:r>
            <a:br>
              <a:rPr lang="sv-SE" altLang="en-US" dirty="0"/>
            </a:br>
            <a:r>
              <a:rPr lang="sv-SE" altLang="en-US" sz="2700" dirty="0">
                <a:solidFill>
                  <a:srgbClr val="FF0000"/>
                </a:solidFill>
              </a:rPr>
              <a:t>(p is the index of the training vector)</a:t>
            </a:r>
            <a:endParaRPr lang="en-US" altLang="en-US" sz="2700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421687" cy="4367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perceptron rule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w’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+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t</a:t>
            </a:r>
            <a:r>
              <a:rPr lang="en-US" altLang="en-US" sz="2000" baseline="30000" dirty="0" err="1"/>
              <a:t>p</a:t>
            </a:r>
            <a:r>
              <a:rPr lang="en-US" altLang="en-US" sz="2000" dirty="0" err="1"/>
              <a:t>-y</a:t>
            </a:r>
            <a:r>
              <a:rPr lang="en-US" altLang="en-US" sz="2000" baseline="30000" dirty="0" err="1"/>
              <a:t>p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</a:t>
            </a:r>
            <a:r>
              <a:rPr lang="en-US" altLang="en-US" sz="2000" baseline="30000" dirty="0" err="1"/>
              <a:t>p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derived from manipulation of decision surface.</a:t>
            </a:r>
            <a:r>
              <a:rPr lang="en-US" altLang="en-US" sz="2000" baseline="-25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gradient descent rule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w’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= </a:t>
            </a:r>
            <a:r>
              <a:rPr lang="sv-SE" altLang="en-US" sz="2000" dirty="0">
                <a:latin typeface="Tahoma" pitchFamily="34" charset="0"/>
              </a:rPr>
              <a:t>=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sv-SE" altLang="en-US" sz="2000" dirty="0">
                <a:latin typeface="Tahoma" pitchFamily="34" charset="0"/>
              </a:rPr>
              <a:t>- </a:t>
            </a:r>
            <a:r>
              <a:rPr lang="sv-SE" altLang="en-US" sz="2000" dirty="0">
                <a:latin typeface="Tahoma" pitchFamily="34" charset="0"/>
                <a:sym typeface="Symbol" pitchFamily="18" charset="2"/>
              </a:rPr>
              <a:t> E/w</a:t>
            </a:r>
            <a:r>
              <a:rPr lang="sv-SE" altLang="en-US" sz="2000" baseline="-25000" dirty="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derived from minimization of error function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</a:t>
            </a:r>
            <a:r>
              <a:rPr lang="sv-SE" altLang="en-US" sz="2000" dirty="0"/>
              <a:t>E[w</a:t>
            </a:r>
            <a:r>
              <a:rPr lang="sv-SE" altLang="en-US" sz="2000" baseline="-25000" dirty="0"/>
              <a:t>1</a:t>
            </a:r>
            <a:r>
              <a:rPr lang="sv-SE" altLang="en-US" sz="2000" dirty="0"/>
              <a:t>,…,w</a:t>
            </a:r>
            <a:r>
              <a:rPr lang="sv-SE" altLang="en-US" sz="2000" baseline="-25000" dirty="0"/>
              <a:t>n</a:t>
            </a:r>
            <a:r>
              <a:rPr lang="sv-SE" altLang="en-US" sz="2000" dirty="0"/>
              <a:t>] = ½ </a:t>
            </a:r>
            <a:r>
              <a:rPr lang="sv-SE" altLang="en-US" sz="2800" dirty="0">
                <a:sym typeface="Symbol" pitchFamily="18" charset="2"/>
              </a:rPr>
              <a:t></a:t>
            </a:r>
            <a:r>
              <a:rPr lang="sv-SE" altLang="en-US" sz="2000" baseline="-25000" dirty="0">
                <a:sym typeface="Symbol" pitchFamily="18" charset="2"/>
              </a:rPr>
              <a:t>p</a:t>
            </a:r>
            <a:r>
              <a:rPr lang="sv-SE" altLang="en-US" sz="2000" dirty="0">
                <a:sym typeface="Symbol" pitchFamily="18" charset="2"/>
              </a:rPr>
              <a:t> (t</a:t>
            </a:r>
            <a:r>
              <a:rPr lang="sv-SE" altLang="en-US" sz="2000" baseline="30000" dirty="0">
                <a:sym typeface="Symbol" pitchFamily="18" charset="2"/>
              </a:rPr>
              <a:t>p</a:t>
            </a:r>
            <a:r>
              <a:rPr lang="sv-SE" altLang="en-US" sz="2000" dirty="0">
                <a:sym typeface="Symbol" pitchFamily="18" charset="2"/>
              </a:rPr>
              <a:t>-y</a:t>
            </a:r>
            <a:r>
              <a:rPr lang="sv-SE" altLang="en-US" sz="2000" baseline="30000" dirty="0">
                <a:sym typeface="Symbol" pitchFamily="18" charset="2"/>
              </a:rPr>
              <a:t>p</a:t>
            </a:r>
            <a:r>
              <a:rPr lang="sv-SE" altLang="en-US" sz="2000" dirty="0">
                <a:sym typeface="Symbol" pitchFamily="18" charset="2"/>
              </a:rPr>
              <a:t>)</a:t>
            </a:r>
            <a:r>
              <a:rPr lang="sv-SE" altLang="en-US" sz="2000" baseline="30000" dirty="0">
                <a:sym typeface="Symbol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by means of gradient descent.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Where is the big difference?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86524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sv-SE" altLang="en-US" sz="3200" dirty="0"/>
              <a:t>Perceptron vs. Gradient Descent Rule</a:t>
            </a:r>
            <a:endParaRPr lang="en-US" altLang="en-US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385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/>
              <a:t>Perceptron learning rule guaranteed to succeed if: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Training examples are linearly separable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Sufficiently small learning rate </a:t>
            </a:r>
            <a:r>
              <a:rPr lang="en-US" altLang="en-US" sz="2000" dirty="0">
                <a:latin typeface="Symbol" pitchFamily="18" charset="2"/>
              </a:rPr>
              <a:t>a</a:t>
            </a:r>
            <a:endParaRPr lang="sv-SE" altLang="en-US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/>
              <a:t>Linear unit training rules uses gradient descent: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Guaranteed to converge to hypothesis with minimum squared error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Given sufficiently small learning rate </a:t>
            </a:r>
            <a:r>
              <a:rPr lang="sv-SE" altLang="en-US" sz="2000" dirty="0">
                <a:sym typeface="Symbol" pitchFamily="18" charset="2"/>
              </a:rPr>
              <a:t>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>
                <a:sym typeface="Symbol" pitchFamily="18" charset="2"/>
              </a:rPr>
              <a:t>Even when training data contains noise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Even when training data not linearly separable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642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95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Neuron with Sigmoid-Function</a:t>
            </a:r>
            <a:endParaRPr lang="en-US" altLang="en-US" sz="3200" dirty="0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981200" y="3505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9800" y="35306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latin typeface="Tahoma" pitchFamily="34" charset="0"/>
                <a:sym typeface="Symbol" pitchFamily="18" charset="2"/>
              </a:rPr>
              <a:t></a:t>
            </a:r>
            <a:endParaRPr lang="en-US" altLang="en-US" sz="4400">
              <a:latin typeface="Tahoma" pitchFamily="34" charset="0"/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457200" y="2743200"/>
            <a:ext cx="533400" cy="609600"/>
            <a:chOff x="288" y="1728"/>
            <a:chExt cx="336" cy="384"/>
          </a:xfrm>
        </p:grpSpPr>
        <p:sp>
          <p:nvSpPr>
            <p:cNvPr id="20517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518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1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20486" name="Group 8"/>
          <p:cNvGrpSpPr>
            <a:grpSpLocks/>
          </p:cNvGrpSpPr>
          <p:nvPr/>
        </p:nvGrpSpPr>
        <p:grpSpPr bwMode="auto">
          <a:xfrm>
            <a:off x="457200" y="3581400"/>
            <a:ext cx="533400" cy="609600"/>
            <a:chOff x="288" y="1728"/>
            <a:chExt cx="336" cy="384"/>
          </a:xfrm>
        </p:grpSpPr>
        <p:sp>
          <p:nvSpPr>
            <p:cNvPr id="20515" name="Oval 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516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2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20487" name="Group 11"/>
          <p:cNvGrpSpPr>
            <a:grpSpLocks/>
          </p:cNvGrpSpPr>
          <p:nvPr/>
        </p:nvGrpSpPr>
        <p:grpSpPr bwMode="auto">
          <a:xfrm>
            <a:off x="457200" y="5029200"/>
            <a:ext cx="533400" cy="609600"/>
            <a:chOff x="288" y="1728"/>
            <a:chExt cx="336" cy="384"/>
          </a:xfrm>
        </p:grpSpPr>
        <p:sp>
          <p:nvSpPr>
            <p:cNvPr id="20513" name="Oval 1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514" name="Text Box 13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n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20488" name="Line 14"/>
          <p:cNvSpPr>
            <a:spLocks noChangeShapeType="1"/>
          </p:cNvSpPr>
          <p:nvPr/>
        </p:nvSpPr>
        <p:spPr bwMode="auto">
          <a:xfrm>
            <a:off x="990600" y="30480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15"/>
          <p:cNvSpPr>
            <a:spLocks noChangeShapeType="1"/>
          </p:cNvSpPr>
          <p:nvPr/>
        </p:nvSpPr>
        <p:spPr bwMode="auto">
          <a:xfrm>
            <a:off x="990600" y="38100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Line 16"/>
          <p:cNvSpPr>
            <a:spLocks noChangeShapeType="1"/>
          </p:cNvSpPr>
          <p:nvPr/>
        </p:nvSpPr>
        <p:spPr bwMode="auto">
          <a:xfrm flipV="1">
            <a:off x="990600" y="43434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533400" y="3886200"/>
            <a:ext cx="3381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  <a:endParaRPr lang="en-US" altLang="en-US" sz="4000">
              <a:latin typeface="Tahoma" pitchFamily="34" charset="0"/>
            </a:endParaRPr>
          </a:p>
        </p:txBody>
      </p:sp>
      <p:sp>
        <p:nvSpPr>
          <p:cNvPr id="20492" name="Text Box 18"/>
          <p:cNvSpPr txBox="1">
            <a:spLocks noChangeArrowheads="1"/>
          </p:cNvSpPr>
          <p:nvPr/>
        </p:nvSpPr>
        <p:spPr bwMode="auto">
          <a:xfrm>
            <a:off x="1295400" y="27432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1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0493" name="Text Box 19"/>
          <p:cNvSpPr txBox="1">
            <a:spLocks noChangeArrowheads="1"/>
          </p:cNvSpPr>
          <p:nvPr/>
        </p:nvSpPr>
        <p:spPr bwMode="auto">
          <a:xfrm>
            <a:off x="914400" y="3276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2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914400" y="4495800"/>
            <a:ext cx="58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n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0495" name="Text Box 21"/>
          <p:cNvSpPr txBox="1">
            <a:spLocks noChangeArrowheads="1"/>
          </p:cNvSpPr>
          <p:nvPr/>
        </p:nvSpPr>
        <p:spPr bwMode="auto">
          <a:xfrm>
            <a:off x="3006725" y="4171950"/>
            <a:ext cx="2060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itchFamily="34" charset="0"/>
                <a:sym typeface="Symbol" pitchFamily="18" charset="2"/>
              </a:rPr>
              <a:t>net=</a:t>
            </a:r>
            <a:r>
              <a:rPr lang="en-US" altLang="en-US" sz="36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0496" name="Oval 22"/>
          <p:cNvSpPr>
            <a:spLocks noChangeArrowheads="1"/>
          </p:cNvSpPr>
          <p:nvPr/>
        </p:nvSpPr>
        <p:spPr bwMode="auto">
          <a:xfrm>
            <a:off x="5181600" y="3429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0497" name="Line 23"/>
          <p:cNvSpPr>
            <a:spLocks noChangeShapeType="1"/>
          </p:cNvSpPr>
          <p:nvPr/>
        </p:nvSpPr>
        <p:spPr bwMode="auto">
          <a:xfrm>
            <a:off x="5181600" y="3886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24"/>
          <p:cNvSpPr>
            <a:spLocks noChangeShapeType="1"/>
          </p:cNvSpPr>
          <p:nvPr/>
        </p:nvSpPr>
        <p:spPr bwMode="auto">
          <a:xfrm flipH="1">
            <a:off x="5676900" y="3429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9" name="Line 25"/>
          <p:cNvSpPr>
            <a:spLocks noChangeShapeType="1"/>
          </p:cNvSpPr>
          <p:nvPr/>
        </p:nvSpPr>
        <p:spPr bwMode="auto">
          <a:xfrm>
            <a:off x="2971800" y="3886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0" name="Line 26"/>
          <p:cNvSpPr>
            <a:spLocks noChangeShapeType="1"/>
          </p:cNvSpPr>
          <p:nvPr/>
        </p:nvSpPr>
        <p:spPr bwMode="auto">
          <a:xfrm>
            <a:off x="6096000" y="3886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0501" name="Group 27"/>
          <p:cNvGrpSpPr>
            <a:grpSpLocks/>
          </p:cNvGrpSpPr>
          <p:nvPr/>
        </p:nvGrpSpPr>
        <p:grpSpPr bwMode="auto">
          <a:xfrm>
            <a:off x="7772400" y="3581400"/>
            <a:ext cx="533400" cy="533400"/>
            <a:chOff x="288" y="1776"/>
            <a:chExt cx="336" cy="336"/>
          </a:xfrm>
        </p:grpSpPr>
        <p:sp>
          <p:nvSpPr>
            <p:cNvPr id="20511" name="Oval 2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512" name="Text Box 29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20502" name="Text Box 30"/>
          <p:cNvSpPr txBox="1">
            <a:spLocks noChangeArrowheads="1"/>
          </p:cNvSpPr>
          <p:nvPr/>
        </p:nvSpPr>
        <p:spPr bwMode="auto">
          <a:xfrm>
            <a:off x="3810000" y="5105400"/>
            <a:ext cx="41497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y=</a:t>
            </a:r>
            <a:r>
              <a:rPr lang="sv-SE" altLang="en-US">
                <a:latin typeface="Symbol" pitchFamily="18" charset="2"/>
              </a:rPr>
              <a:t>s</a:t>
            </a:r>
            <a:r>
              <a:rPr lang="sv-SE" altLang="en-US">
                <a:latin typeface="Tahoma" pitchFamily="34" charset="0"/>
              </a:rPr>
              <a:t>(net) =1/(1+e</a:t>
            </a:r>
            <a:r>
              <a:rPr lang="sv-SE" altLang="en-US" baseline="30000">
                <a:latin typeface="Tahoma" pitchFamily="34" charset="0"/>
              </a:rPr>
              <a:t>-net</a:t>
            </a:r>
            <a:r>
              <a:rPr lang="sv-SE" altLang="en-US">
                <a:latin typeface="Tahoma" pitchFamily="34" charset="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0503" name="Text Box 31"/>
          <p:cNvSpPr txBox="1">
            <a:spLocks noChangeArrowheads="1"/>
          </p:cNvSpPr>
          <p:nvPr/>
        </p:nvSpPr>
        <p:spPr bwMode="auto">
          <a:xfrm>
            <a:off x="7848600" y="36052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y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20504" name="Text Box 32"/>
          <p:cNvSpPr txBox="1">
            <a:spLocks noChangeArrowheads="1"/>
          </p:cNvSpPr>
          <p:nvPr/>
        </p:nvSpPr>
        <p:spPr bwMode="auto">
          <a:xfrm>
            <a:off x="136525" y="2166938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inputs</a:t>
            </a:r>
          </a:p>
        </p:txBody>
      </p:sp>
      <p:sp>
        <p:nvSpPr>
          <p:cNvPr id="20505" name="Text Box 33"/>
          <p:cNvSpPr txBox="1">
            <a:spLocks noChangeArrowheads="1"/>
          </p:cNvSpPr>
          <p:nvPr/>
        </p:nvSpPr>
        <p:spPr bwMode="auto">
          <a:xfrm>
            <a:off x="1828800" y="25908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weights</a:t>
            </a:r>
          </a:p>
        </p:txBody>
      </p:sp>
      <p:sp>
        <p:nvSpPr>
          <p:cNvPr id="20506" name="Text Box 34"/>
          <p:cNvSpPr txBox="1">
            <a:spLocks noChangeArrowheads="1"/>
          </p:cNvSpPr>
          <p:nvPr/>
        </p:nvSpPr>
        <p:spPr bwMode="auto">
          <a:xfrm>
            <a:off x="3581400" y="3200400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activation</a:t>
            </a:r>
          </a:p>
        </p:txBody>
      </p:sp>
      <p:sp>
        <p:nvSpPr>
          <p:cNvPr id="20507" name="Text Box 35"/>
          <p:cNvSpPr txBox="1">
            <a:spLocks noChangeArrowheads="1"/>
          </p:cNvSpPr>
          <p:nvPr/>
        </p:nvSpPr>
        <p:spPr bwMode="auto">
          <a:xfrm>
            <a:off x="7010400" y="30480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output</a:t>
            </a:r>
          </a:p>
        </p:txBody>
      </p:sp>
      <p:sp>
        <p:nvSpPr>
          <p:cNvPr id="20508" name="Freeform 36"/>
          <p:cNvSpPr>
            <a:spLocks/>
          </p:cNvSpPr>
          <p:nvPr/>
        </p:nvSpPr>
        <p:spPr bwMode="auto">
          <a:xfrm>
            <a:off x="5257800" y="3505200"/>
            <a:ext cx="838200" cy="381000"/>
          </a:xfrm>
          <a:custGeom>
            <a:avLst/>
            <a:gdLst>
              <a:gd name="T0" fmla="*/ 0 w 1344"/>
              <a:gd name="T1" fmla="*/ 2147483647 h 632"/>
              <a:gd name="T2" fmla="*/ 2147483647 w 1344"/>
              <a:gd name="T3" fmla="*/ 2147483647 h 632"/>
              <a:gd name="T4" fmla="*/ 2147483647 w 1344"/>
              <a:gd name="T5" fmla="*/ 2147483647 h 632"/>
              <a:gd name="T6" fmla="*/ 2147483647 w 1344"/>
              <a:gd name="T7" fmla="*/ 2147483647 h 632"/>
              <a:gd name="T8" fmla="*/ 2147483647 w 1344"/>
              <a:gd name="T9" fmla="*/ 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632"/>
              <a:gd name="T17" fmla="*/ 1344 w 134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632">
                <a:moveTo>
                  <a:pt x="0" y="624"/>
                </a:moveTo>
                <a:cubicBezTo>
                  <a:pt x="160" y="628"/>
                  <a:pt x="320" y="632"/>
                  <a:pt x="432" y="576"/>
                </a:cubicBezTo>
                <a:cubicBezTo>
                  <a:pt x="544" y="520"/>
                  <a:pt x="600" y="376"/>
                  <a:pt x="672" y="288"/>
                </a:cubicBezTo>
                <a:cubicBezTo>
                  <a:pt x="744" y="200"/>
                  <a:pt x="752" y="96"/>
                  <a:pt x="864" y="48"/>
                </a:cubicBezTo>
                <a:cubicBezTo>
                  <a:pt x="976" y="0"/>
                  <a:pt x="1160" y="0"/>
                  <a:pt x="1344" y="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9" name="TextBox 1"/>
          <p:cNvSpPr txBox="1">
            <a:spLocks noChangeArrowheads="1"/>
          </p:cNvSpPr>
          <p:nvPr/>
        </p:nvSpPr>
        <p:spPr bwMode="auto">
          <a:xfrm>
            <a:off x="3870325" y="5591175"/>
            <a:ext cx="415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(For the unipolar sigmoid function)</a:t>
            </a:r>
          </a:p>
        </p:txBody>
      </p:sp>
      <p:sp>
        <p:nvSpPr>
          <p:cNvPr id="20510" name="TextBox 1"/>
          <p:cNvSpPr txBox="1">
            <a:spLocks noChangeArrowheads="1"/>
          </p:cNvSpPr>
          <p:nvPr/>
        </p:nvSpPr>
        <p:spPr bwMode="auto">
          <a:xfrm>
            <a:off x="3873712" y="6281420"/>
            <a:ext cx="2251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Note: </a:t>
            </a:r>
            <a:r>
              <a:rPr lang="en-US" altLang="en-US" sz="1800" dirty="0"/>
              <a:t>We take </a:t>
            </a:r>
            <a:r>
              <a:rPr lang="el-GR" altLang="en-US" sz="1800" dirty="0"/>
              <a:t>λ</a:t>
            </a:r>
            <a:r>
              <a:rPr lang="en-US" altLang="en-US" sz="18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4624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92175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/>
          <a:lstStyle/>
          <a:p>
            <a:r>
              <a:rPr lang="en-US" altLang="en-US" sz="2000" dirty="0"/>
              <a:t>The Perceptron Learning Rule and the Perceptron Convergence Theorem (revisited)</a:t>
            </a:r>
          </a:p>
          <a:p>
            <a:r>
              <a:rPr lang="en-US" altLang="en-US" sz="2000" dirty="0"/>
              <a:t>The continuous perceptron and the delta learning rule (gradient descent)</a:t>
            </a:r>
          </a:p>
          <a:p>
            <a:r>
              <a:rPr lang="en-US" altLang="en-US" sz="2000" dirty="0"/>
              <a:t>Multi layer perceptron (discrete and continuous)</a:t>
            </a:r>
          </a:p>
          <a:p>
            <a:r>
              <a:rPr lang="en-US" altLang="en-US" sz="2000" dirty="0"/>
              <a:t>Learning with hidden units and Backpropagation</a:t>
            </a:r>
          </a:p>
          <a:p>
            <a:r>
              <a:rPr lang="en-US" altLang="en-US" sz="2000" dirty="0"/>
              <a:t>Applications</a:t>
            </a:r>
          </a:p>
          <a:p>
            <a:r>
              <a:rPr lang="en-US" altLang="en-US" sz="2000" dirty="0"/>
              <a:t>Overfitting vs. generalization</a:t>
            </a:r>
          </a:p>
          <a:p>
            <a:r>
              <a:rPr lang="en-US" altLang="en-US" sz="2000" dirty="0"/>
              <a:t>Network design &amp; training</a:t>
            </a:r>
          </a:p>
          <a:p>
            <a:r>
              <a:rPr lang="en-US" altLang="en-US" sz="2000" dirty="0"/>
              <a:t>The Universal Approximation Property</a:t>
            </a:r>
            <a:endParaRPr lang="en-US" altLang="en-US" sz="24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882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2701" y="4904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Sigmoid Unit</a:t>
            </a:r>
            <a:endParaRPr lang="en-US" altLang="en-US" sz="3200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981200" y="2743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09800" y="27686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latin typeface="Tahoma" pitchFamily="34" charset="0"/>
                <a:sym typeface="Symbol" pitchFamily="18" charset="2"/>
              </a:rPr>
              <a:t></a:t>
            </a:r>
            <a:endParaRPr lang="en-US" altLang="en-US" sz="4400">
              <a:latin typeface="Tahoma" pitchFamily="34" charset="0"/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457200" y="1981200"/>
            <a:ext cx="533400" cy="609600"/>
            <a:chOff x="288" y="1728"/>
            <a:chExt cx="336" cy="384"/>
          </a:xfrm>
        </p:grpSpPr>
        <p:sp>
          <p:nvSpPr>
            <p:cNvPr id="21539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40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1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21510" name="Group 8"/>
          <p:cNvGrpSpPr>
            <a:grpSpLocks/>
          </p:cNvGrpSpPr>
          <p:nvPr/>
        </p:nvGrpSpPr>
        <p:grpSpPr bwMode="auto">
          <a:xfrm>
            <a:off x="457200" y="2819400"/>
            <a:ext cx="533400" cy="609600"/>
            <a:chOff x="288" y="1728"/>
            <a:chExt cx="336" cy="384"/>
          </a:xfrm>
        </p:grpSpPr>
        <p:sp>
          <p:nvSpPr>
            <p:cNvPr id="21537" name="Oval 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38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2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21511" name="Group 11"/>
          <p:cNvGrpSpPr>
            <a:grpSpLocks/>
          </p:cNvGrpSpPr>
          <p:nvPr/>
        </p:nvGrpSpPr>
        <p:grpSpPr bwMode="auto">
          <a:xfrm>
            <a:off x="457200" y="4267200"/>
            <a:ext cx="533400" cy="609600"/>
            <a:chOff x="288" y="1728"/>
            <a:chExt cx="336" cy="384"/>
          </a:xfrm>
        </p:grpSpPr>
        <p:sp>
          <p:nvSpPr>
            <p:cNvPr id="21535" name="Oval 1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36" name="Text Box 13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n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21512" name="Line 14"/>
          <p:cNvSpPr>
            <a:spLocks noChangeShapeType="1"/>
          </p:cNvSpPr>
          <p:nvPr/>
        </p:nvSpPr>
        <p:spPr bwMode="auto">
          <a:xfrm>
            <a:off x="990600" y="22860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Line 15"/>
          <p:cNvSpPr>
            <a:spLocks noChangeShapeType="1"/>
          </p:cNvSpPr>
          <p:nvPr/>
        </p:nvSpPr>
        <p:spPr bwMode="auto">
          <a:xfrm>
            <a:off x="990600" y="30480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4" name="Line 16"/>
          <p:cNvSpPr>
            <a:spLocks noChangeShapeType="1"/>
          </p:cNvSpPr>
          <p:nvPr/>
        </p:nvSpPr>
        <p:spPr bwMode="auto">
          <a:xfrm flipV="1">
            <a:off x="990600" y="35814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533400" y="3124200"/>
            <a:ext cx="3381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  <a:endParaRPr lang="en-US" altLang="en-US" sz="4000">
              <a:latin typeface="Tahoma" pitchFamily="34" charset="0"/>
            </a:endParaRPr>
          </a:p>
        </p:txBody>
      </p:sp>
      <p:sp>
        <p:nvSpPr>
          <p:cNvPr id="21516" name="Text Box 18"/>
          <p:cNvSpPr txBox="1">
            <a:spLocks noChangeArrowheads="1"/>
          </p:cNvSpPr>
          <p:nvPr/>
        </p:nvSpPr>
        <p:spPr bwMode="auto">
          <a:xfrm>
            <a:off x="1295400" y="19812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1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914400" y="2514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2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1518" name="Text Box 20"/>
          <p:cNvSpPr txBox="1">
            <a:spLocks noChangeArrowheads="1"/>
          </p:cNvSpPr>
          <p:nvPr/>
        </p:nvSpPr>
        <p:spPr bwMode="auto">
          <a:xfrm>
            <a:off x="914400" y="3733800"/>
            <a:ext cx="58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n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1519" name="Text Box 21"/>
          <p:cNvSpPr txBox="1">
            <a:spLocks noChangeArrowheads="1"/>
          </p:cNvSpPr>
          <p:nvPr/>
        </p:nvSpPr>
        <p:spPr bwMode="auto">
          <a:xfrm>
            <a:off x="2667000" y="22098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0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21520" name="Text Box 22"/>
          <p:cNvSpPr txBox="1">
            <a:spLocks noChangeArrowheads="1"/>
          </p:cNvSpPr>
          <p:nvPr/>
        </p:nvSpPr>
        <p:spPr bwMode="auto">
          <a:xfrm>
            <a:off x="2057400" y="1676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x</a:t>
            </a:r>
            <a:r>
              <a:rPr lang="sv-SE" altLang="en-US" baseline="-25000">
                <a:latin typeface="Tahoma" pitchFamily="34" charset="0"/>
              </a:rPr>
              <a:t>0=</a:t>
            </a:r>
            <a:r>
              <a:rPr lang="sv-SE" altLang="en-US">
                <a:latin typeface="Tahoma" pitchFamily="34" charset="0"/>
              </a:rPr>
              <a:t>-1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21521" name="Line 23"/>
          <p:cNvSpPr>
            <a:spLocks noChangeShapeType="1"/>
          </p:cNvSpPr>
          <p:nvPr/>
        </p:nvSpPr>
        <p:spPr bwMode="auto">
          <a:xfrm>
            <a:off x="2438400" y="2209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2" name="Oval 25"/>
          <p:cNvSpPr>
            <a:spLocks noChangeArrowheads="1"/>
          </p:cNvSpPr>
          <p:nvPr/>
        </p:nvSpPr>
        <p:spPr bwMode="auto">
          <a:xfrm>
            <a:off x="5181600" y="2667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>
            <a:off x="5351463" y="3146425"/>
            <a:ext cx="6048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 flipH="1">
            <a:off x="5638800" y="2743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5" name="Line 28"/>
          <p:cNvSpPr>
            <a:spLocks noChangeShapeType="1"/>
          </p:cNvSpPr>
          <p:nvPr/>
        </p:nvSpPr>
        <p:spPr bwMode="auto">
          <a:xfrm>
            <a:off x="2971800" y="3124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6" name="Line 29"/>
          <p:cNvSpPr>
            <a:spLocks noChangeShapeType="1"/>
          </p:cNvSpPr>
          <p:nvPr/>
        </p:nvSpPr>
        <p:spPr bwMode="auto">
          <a:xfrm>
            <a:off x="6096000" y="3124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527" name="Group 30"/>
          <p:cNvGrpSpPr>
            <a:grpSpLocks/>
          </p:cNvGrpSpPr>
          <p:nvPr/>
        </p:nvGrpSpPr>
        <p:grpSpPr bwMode="auto">
          <a:xfrm>
            <a:off x="7772400" y="2819400"/>
            <a:ext cx="533400" cy="533400"/>
            <a:chOff x="288" y="1776"/>
            <a:chExt cx="336" cy="336"/>
          </a:xfrm>
        </p:grpSpPr>
        <p:sp>
          <p:nvSpPr>
            <p:cNvPr id="21533" name="Oval 31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34" name="Text Box 32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21528" name="Text Box 33"/>
          <p:cNvSpPr txBox="1">
            <a:spLocks noChangeArrowheads="1"/>
          </p:cNvSpPr>
          <p:nvPr/>
        </p:nvSpPr>
        <p:spPr bwMode="auto">
          <a:xfrm>
            <a:off x="7848600" y="28432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y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21529" name="Freeform 34"/>
          <p:cNvSpPr>
            <a:spLocks/>
          </p:cNvSpPr>
          <p:nvPr/>
        </p:nvSpPr>
        <p:spPr bwMode="auto">
          <a:xfrm>
            <a:off x="5181600" y="2819400"/>
            <a:ext cx="838200" cy="685800"/>
          </a:xfrm>
          <a:custGeom>
            <a:avLst/>
            <a:gdLst>
              <a:gd name="T0" fmla="*/ 0 w 528"/>
              <a:gd name="T1" fmla="*/ 2147483647 h 432"/>
              <a:gd name="T2" fmla="*/ 2147483647 w 528"/>
              <a:gd name="T3" fmla="*/ 2147483647 h 432"/>
              <a:gd name="T4" fmla="*/ 2147483647 w 528"/>
              <a:gd name="T5" fmla="*/ 2147483647 h 432"/>
              <a:gd name="T6" fmla="*/ 2147483647 w 528"/>
              <a:gd name="T7" fmla="*/ 2147483647 h 432"/>
              <a:gd name="T8" fmla="*/ 2147483647 w 528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432"/>
              <a:gd name="T17" fmla="*/ 528 w 528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432">
                <a:moveTo>
                  <a:pt x="0" y="432"/>
                </a:moveTo>
                <a:cubicBezTo>
                  <a:pt x="72" y="404"/>
                  <a:pt x="144" y="376"/>
                  <a:pt x="192" y="336"/>
                </a:cubicBezTo>
                <a:cubicBezTo>
                  <a:pt x="240" y="296"/>
                  <a:pt x="256" y="240"/>
                  <a:pt x="288" y="192"/>
                </a:cubicBezTo>
                <a:cubicBezTo>
                  <a:pt x="320" y="144"/>
                  <a:pt x="344" y="80"/>
                  <a:pt x="384" y="48"/>
                </a:cubicBezTo>
                <a:cubicBezTo>
                  <a:pt x="424" y="16"/>
                  <a:pt x="476" y="8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30" name="Text Box 36"/>
          <p:cNvSpPr txBox="1">
            <a:spLocks noChangeArrowheads="1"/>
          </p:cNvSpPr>
          <p:nvPr/>
        </p:nvSpPr>
        <p:spPr bwMode="auto">
          <a:xfrm>
            <a:off x="2590800" y="3657600"/>
            <a:ext cx="533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</a:t>
            </a:r>
            <a:r>
              <a:rPr lang="sv-SE" altLang="en-US" sz="2400" dirty="0">
                <a:latin typeface="Tahoma" pitchFamily="34" charset="0"/>
              </a:rPr>
              <a:t>(x) is the sigmoid function: 1/(1+e</a:t>
            </a:r>
            <a:r>
              <a:rPr lang="sv-SE" altLang="en-US" sz="2400" baseline="30000" dirty="0">
                <a:latin typeface="Tahoma" pitchFamily="34" charset="0"/>
              </a:rPr>
              <a:t>-x</a:t>
            </a:r>
            <a:r>
              <a:rPr lang="sv-SE" altLang="en-US" sz="2400" dirty="0">
                <a:latin typeface="Tahoma" pitchFamily="34" charset="0"/>
              </a:rPr>
              <a:t>)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21531" name="Text Box 37"/>
          <p:cNvSpPr txBox="1">
            <a:spLocks noChangeArrowheads="1"/>
          </p:cNvSpPr>
          <p:nvPr/>
        </p:nvSpPr>
        <p:spPr bwMode="auto">
          <a:xfrm>
            <a:off x="2590800" y="4114800"/>
            <a:ext cx="351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d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</a:t>
            </a:r>
            <a:r>
              <a:rPr lang="sv-SE" altLang="en-US" sz="2400">
                <a:latin typeface="Tahoma" pitchFamily="34" charset="0"/>
              </a:rPr>
              <a:t>(x)/dx=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</a:t>
            </a:r>
            <a:r>
              <a:rPr lang="sv-SE" altLang="en-US" sz="2400">
                <a:latin typeface="Tahoma" pitchFamily="34" charset="0"/>
              </a:rPr>
              <a:t>(x) (1-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</a:t>
            </a:r>
            <a:r>
              <a:rPr lang="sv-SE" altLang="en-US" sz="2400">
                <a:latin typeface="Tahoma" pitchFamily="34" charset="0"/>
              </a:rPr>
              <a:t>(x))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21532" name="Text Box 38"/>
          <p:cNvSpPr txBox="1">
            <a:spLocks noChangeArrowheads="1"/>
          </p:cNvSpPr>
          <p:nvPr/>
        </p:nvSpPr>
        <p:spPr bwMode="auto">
          <a:xfrm>
            <a:off x="2438400" y="4572000"/>
            <a:ext cx="531018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Derive gradient decent rules to train:</a:t>
            </a:r>
          </a:p>
          <a:p>
            <a:pPr eaLnBrk="1" hangingPunct="1">
              <a:spcBef>
                <a:spcPct val="0"/>
              </a:spcBef>
            </a:pPr>
            <a:r>
              <a:rPr lang="sv-SE" altLang="en-US" sz="2400" dirty="0">
                <a:latin typeface="Tahoma" pitchFamily="34" charset="0"/>
              </a:rPr>
              <a:t> one sigmoid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   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E/w</a:t>
            </a:r>
            <a:r>
              <a:rPr lang="sv-SE" altLang="en-US" sz="2400" baseline="-25000" dirty="0">
                <a:latin typeface="Tahoma" pitchFamily="34" charset="0"/>
                <a:sym typeface="Symbol" pitchFamily="18" charset="2"/>
              </a:rPr>
              <a:t>i 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= -</a:t>
            </a:r>
            <a:r>
              <a:rPr lang="sv-SE" altLang="en-US" sz="3200" dirty="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sz="2400" baseline="-25000" dirty="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(</a:t>
            </a:r>
            <a:r>
              <a:rPr lang="sv-SE" altLang="en-US" sz="2400" dirty="0">
                <a:sym typeface="Symbol" pitchFamily="18" charset="2"/>
              </a:rPr>
              <a:t>t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sym typeface="Symbol" pitchFamily="18" charset="2"/>
              </a:rPr>
              <a:t>-y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) y</a:t>
            </a:r>
            <a:r>
              <a:rPr lang="sv-SE" altLang="en-US" sz="24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(1-</a:t>
            </a:r>
            <a:r>
              <a:rPr lang="sv-SE" altLang="en-US" sz="2400" dirty="0">
                <a:sym typeface="Symbol" pitchFamily="18" charset="2"/>
              </a:rPr>
              <a:t>y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) x</a:t>
            </a:r>
            <a:r>
              <a:rPr lang="sv-SE" altLang="en-US" sz="2400" baseline="-25000" dirty="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400" baseline="30000" dirty="0">
                <a:latin typeface="Tahoma" pitchFamily="34" charset="0"/>
                <a:sym typeface="Symbol" pitchFamily="18" charset="2"/>
              </a:rPr>
              <a:t>p</a:t>
            </a:r>
            <a:endParaRPr lang="sv-SE" altLang="en-US" sz="2400" baseline="30000" dirty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sv-SE" altLang="en-US" sz="2400" dirty="0">
                <a:latin typeface="Tahoma" pitchFamily="34" charset="0"/>
              </a:rPr>
              <a:t> Multilayer networks of sigmoid units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   backpropagation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  </a:t>
            </a:r>
            <a:endParaRPr lang="sv-SE" altLang="en-US" sz="2400" baseline="-250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2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44463"/>
            <a:ext cx="8836025" cy="1143000"/>
          </a:xfrm>
        </p:spPr>
        <p:txBody>
          <a:bodyPr/>
          <a:lstStyle/>
          <a:p>
            <a:pPr algn="ctr" eaLnBrk="1" hangingPunct="1"/>
            <a:r>
              <a:rPr lang="sv-SE" altLang="en-US" sz="3200" dirty="0"/>
              <a:t>Gradient Descent Rule for Sigmoid Output Function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522413" y="1773238"/>
            <a:ext cx="1587" cy="21129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 flipV="1">
            <a:off x="228600" y="3429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14600" y="3352800"/>
            <a:ext cx="62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net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066800" y="157956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itchFamily="18" charset="2"/>
              </a:rPr>
              <a:t>s</a:t>
            </a:r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457200" y="2438400"/>
            <a:ext cx="2133600" cy="1003300"/>
          </a:xfrm>
          <a:custGeom>
            <a:avLst/>
            <a:gdLst>
              <a:gd name="T0" fmla="*/ 0 w 1344"/>
              <a:gd name="T1" fmla="*/ 2147483647 h 632"/>
              <a:gd name="T2" fmla="*/ 2147483647 w 1344"/>
              <a:gd name="T3" fmla="*/ 2147483647 h 632"/>
              <a:gd name="T4" fmla="*/ 2147483647 w 1344"/>
              <a:gd name="T5" fmla="*/ 2147483647 h 632"/>
              <a:gd name="T6" fmla="*/ 2147483647 w 1344"/>
              <a:gd name="T7" fmla="*/ 2147483647 h 632"/>
              <a:gd name="T8" fmla="*/ 2147483647 w 1344"/>
              <a:gd name="T9" fmla="*/ 0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632"/>
              <a:gd name="T17" fmla="*/ 1344 w 134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632">
                <a:moveTo>
                  <a:pt x="0" y="624"/>
                </a:moveTo>
                <a:cubicBezTo>
                  <a:pt x="160" y="628"/>
                  <a:pt x="320" y="632"/>
                  <a:pt x="432" y="576"/>
                </a:cubicBezTo>
                <a:cubicBezTo>
                  <a:pt x="544" y="520"/>
                  <a:pt x="600" y="376"/>
                  <a:pt x="672" y="288"/>
                </a:cubicBezTo>
                <a:cubicBezTo>
                  <a:pt x="744" y="200"/>
                  <a:pt x="752" y="96"/>
                  <a:pt x="864" y="48"/>
                </a:cubicBezTo>
                <a:cubicBezTo>
                  <a:pt x="976" y="0"/>
                  <a:pt x="1160" y="0"/>
                  <a:pt x="1344" y="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133600" y="16002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sigmoid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76600" y="2362200"/>
            <a:ext cx="5900738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E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= 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½ (t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-y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</a:t>
            </a:r>
            <a:r>
              <a:rPr lang="en-US" altLang="en-US" baseline="30000">
                <a:latin typeface="Tahoma" pitchFamily="34" charset="0"/>
              </a:rPr>
              <a:t>2</a:t>
            </a:r>
            <a:r>
              <a:rPr lang="en-US" altLang="en-US">
                <a:latin typeface="Tahoma" pitchFamily="34" charset="0"/>
              </a:rPr>
              <a:t>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latin typeface="Tahoma" pitchFamily="34" charset="0"/>
              </a:rPr>
              <a:t>          = 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½ (t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 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>
                <a:latin typeface="Tahoma" pitchFamily="34" charset="0"/>
              </a:rPr>
              <a:t>(</a:t>
            </a:r>
            <a:r>
              <a:rPr lang="en-US" altLang="en-US" sz="3600">
                <a:latin typeface="Symbol" pitchFamily="18" charset="2"/>
              </a:rPr>
              <a:t>S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w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))</a:t>
            </a:r>
            <a:r>
              <a:rPr lang="en-US" altLang="en-US" baseline="30000">
                <a:latin typeface="Tahoma" pitchFamily="34" charset="0"/>
              </a:rPr>
              <a:t>2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latin typeface="Tahoma" pitchFamily="34" charset="0"/>
              </a:rPr>
              <a:t>          = (t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-y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 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>
                <a:latin typeface="Tahoma" pitchFamily="34" charset="0"/>
              </a:rPr>
              <a:t>‘(</a:t>
            </a:r>
            <a:r>
              <a:rPr lang="en-US" altLang="en-US" sz="3600">
                <a:latin typeface="Symbol" pitchFamily="18" charset="2"/>
              </a:rPr>
              <a:t>S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w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 (-x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latin typeface="Tahoma" pitchFamily="34" charset="0"/>
              </a:rPr>
              <a:t>      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latin typeface="Tahoma" pitchFamily="34" charset="0"/>
              </a:rPr>
              <a:t> 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>
                <a:latin typeface="Tahoma" pitchFamily="34" charset="0"/>
              </a:rPr>
              <a:t>for y= 1/(1+e</a:t>
            </a:r>
            <a:r>
              <a:rPr lang="en-US" altLang="en-US" sz="2400" baseline="30000">
                <a:latin typeface="Tahoma" pitchFamily="34" charset="0"/>
              </a:rPr>
              <a:t>-net</a:t>
            </a:r>
            <a:r>
              <a:rPr lang="en-US" altLang="en-US" sz="2400">
                <a:latin typeface="Tahoma" pitchFamily="34" charset="0"/>
              </a:rPr>
              <a:t>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>
                <a:latin typeface="Tahoma" pitchFamily="34" charset="0"/>
              </a:rPr>
              <a:t>’(net)= e</a:t>
            </a:r>
            <a:r>
              <a:rPr lang="en-US" altLang="en-US" sz="2400" baseline="30000">
                <a:latin typeface="Tahoma" pitchFamily="34" charset="0"/>
              </a:rPr>
              <a:t>-net</a:t>
            </a:r>
            <a:r>
              <a:rPr lang="en-US" altLang="en-US" sz="2400">
                <a:latin typeface="Tahoma" pitchFamily="34" charset="0"/>
              </a:rPr>
              <a:t>/(1+e</a:t>
            </a:r>
            <a:r>
              <a:rPr lang="en-US" altLang="en-US" sz="2400" baseline="30000">
                <a:latin typeface="Tahoma" pitchFamily="34" charset="0"/>
              </a:rPr>
              <a:t>-net</a:t>
            </a:r>
            <a:r>
              <a:rPr lang="en-US" altLang="en-US" sz="2400">
                <a:latin typeface="Tahoma" pitchFamily="34" charset="0"/>
              </a:rPr>
              <a:t>)</a:t>
            </a:r>
            <a:r>
              <a:rPr lang="en-US" altLang="en-US" sz="2400" baseline="30000">
                <a:latin typeface="Tahoma" pitchFamily="34" charset="0"/>
              </a:rPr>
              <a:t>2</a:t>
            </a:r>
            <a:r>
              <a:rPr lang="en-US" altLang="en-US" sz="2400">
                <a:latin typeface="Tahoma" pitchFamily="34" charset="0"/>
              </a:rPr>
              <a:t>=</a:t>
            </a: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>
                <a:latin typeface="Tahoma" pitchFamily="34" charset="0"/>
              </a:rPr>
              <a:t>(net) (1-</a:t>
            </a: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>
                <a:latin typeface="Tahoma" pitchFamily="34" charset="0"/>
              </a:rPr>
              <a:t>(net))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581400" y="1600200"/>
            <a:ext cx="4592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sv-SE" altLang="en-US">
                <a:solidFill>
                  <a:schemeClr val="tx1"/>
                </a:solidFill>
                <a:latin typeface="Tahoma" pitchFamily="34" charset="0"/>
              </a:rPr>
              <a:t>E</a:t>
            </a:r>
            <a:r>
              <a:rPr lang="sv-SE" altLang="en-US" baseline="30000">
                <a:solidFill>
                  <a:schemeClr val="tx1"/>
                </a:solidFill>
                <a:latin typeface="Tahoma" pitchFamily="34" charset="0"/>
              </a:rPr>
              <a:t>p</a:t>
            </a:r>
            <a:r>
              <a:rPr lang="sv-SE" altLang="en-US">
                <a:solidFill>
                  <a:schemeClr val="tx1"/>
                </a:solidFill>
                <a:latin typeface="Tahoma" pitchFamily="34" charset="0"/>
              </a:rPr>
              <a:t>[w</a:t>
            </a:r>
            <a:r>
              <a:rPr lang="sv-SE" altLang="en-US" baseline="-2500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lang="sv-SE" altLang="en-US">
                <a:solidFill>
                  <a:schemeClr val="tx1"/>
                </a:solidFill>
                <a:latin typeface="Tahoma" pitchFamily="34" charset="0"/>
              </a:rPr>
              <a:t>,…,w</a:t>
            </a:r>
            <a:r>
              <a:rPr lang="sv-SE" altLang="en-US" baseline="-25000">
                <a:solidFill>
                  <a:schemeClr val="tx1"/>
                </a:solidFill>
                <a:latin typeface="Tahoma" pitchFamily="34" charset="0"/>
              </a:rPr>
              <a:t>n</a:t>
            </a:r>
            <a:r>
              <a:rPr lang="sv-SE" altLang="en-US">
                <a:solidFill>
                  <a:schemeClr val="tx1"/>
                </a:solidFill>
                <a:latin typeface="Tahoma" pitchFamily="34" charset="0"/>
              </a:rPr>
              <a:t>] = ½ </a:t>
            </a:r>
            <a:r>
              <a:rPr lang="sv-SE" altLang="en-US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(t</a:t>
            </a:r>
            <a:r>
              <a:rPr lang="sv-SE" altLang="en-US" baseline="3000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3000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)</a:t>
            </a:r>
            <a:r>
              <a:rPr lang="sv-SE" altLang="en-US" baseline="3000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2</a:t>
            </a:r>
            <a:endParaRPr lang="en-US" alt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590800" y="6119813"/>
            <a:ext cx="666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  <a:sym typeface="Symbol" pitchFamily="18" charset="2"/>
              </a:rPr>
              <a:t>w’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= 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+ w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= 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+ </a:t>
            </a:r>
            <a:r>
              <a:rPr lang="sv-SE" altLang="en-US">
                <a:sym typeface="Symbol" pitchFamily="18" charset="2"/>
              </a:rPr>
              <a:t>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y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 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(1-y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)(t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522413" y="3983038"/>
            <a:ext cx="1587" cy="21129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228600" y="5715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514600" y="5638800"/>
            <a:ext cx="62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net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>
            <a:off x="455613" y="4821238"/>
            <a:ext cx="1143000" cy="850900"/>
          </a:xfrm>
          <a:custGeom>
            <a:avLst/>
            <a:gdLst>
              <a:gd name="T0" fmla="*/ 0 w 720"/>
              <a:gd name="T1" fmla="*/ 2147483647 h 536"/>
              <a:gd name="T2" fmla="*/ 2147483647 w 720"/>
              <a:gd name="T3" fmla="*/ 2147483647 h 536"/>
              <a:gd name="T4" fmla="*/ 2147483647 w 720"/>
              <a:gd name="T5" fmla="*/ 2147483647 h 536"/>
              <a:gd name="T6" fmla="*/ 2147483647 w 720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36"/>
              <a:gd name="T14" fmla="*/ 720 w 720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36">
                <a:moveTo>
                  <a:pt x="0" y="536"/>
                </a:moveTo>
                <a:cubicBezTo>
                  <a:pt x="144" y="480"/>
                  <a:pt x="288" y="424"/>
                  <a:pt x="384" y="344"/>
                </a:cubicBezTo>
                <a:cubicBezTo>
                  <a:pt x="480" y="264"/>
                  <a:pt x="520" y="112"/>
                  <a:pt x="576" y="56"/>
                </a:cubicBezTo>
                <a:cubicBezTo>
                  <a:pt x="632" y="0"/>
                  <a:pt x="676" y="4"/>
                  <a:pt x="720" y="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 flipH="1">
            <a:off x="1370013" y="4821238"/>
            <a:ext cx="1143000" cy="850900"/>
          </a:xfrm>
          <a:custGeom>
            <a:avLst/>
            <a:gdLst>
              <a:gd name="T0" fmla="*/ 0 w 720"/>
              <a:gd name="T1" fmla="*/ 2147483647 h 536"/>
              <a:gd name="T2" fmla="*/ 2147483647 w 720"/>
              <a:gd name="T3" fmla="*/ 2147483647 h 536"/>
              <a:gd name="T4" fmla="*/ 2147483647 w 720"/>
              <a:gd name="T5" fmla="*/ 2147483647 h 536"/>
              <a:gd name="T6" fmla="*/ 2147483647 w 720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36"/>
              <a:gd name="T14" fmla="*/ 720 w 720"/>
              <a:gd name="T15" fmla="*/ 536 h 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36">
                <a:moveTo>
                  <a:pt x="0" y="536"/>
                </a:moveTo>
                <a:cubicBezTo>
                  <a:pt x="144" y="480"/>
                  <a:pt x="288" y="424"/>
                  <a:pt x="384" y="344"/>
                </a:cubicBezTo>
                <a:cubicBezTo>
                  <a:pt x="480" y="264"/>
                  <a:pt x="520" y="112"/>
                  <a:pt x="576" y="56"/>
                </a:cubicBezTo>
                <a:cubicBezTo>
                  <a:pt x="632" y="0"/>
                  <a:pt x="676" y="4"/>
                  <a:pt x="720" y="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990600" y="41148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>
                <a:latin typeface="Tahoma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371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626"/>
            <a:ext cx="8229600" cy="1143000"/>
          </a:xfrm>
        </p:spPr>
        <p:txBody>
          <a:bodyPr/>
          <a:lstStyle/>
          <a:p>
            <a:pPr algn="ctr" eaLnBrk="1" hangingPunct="1"/>
            <a:r>
              <a:rPr lang="sv-SE" altLang="en-US" sz="3200" dirty="0"/>
              <a:t>Gradient Descent Learning Rule</a:t>
            </a:r>
            <a:br>
              <a:rPr lang="sv-SE" altLang="en-US" sz="3200" dirty="0"/>
            </a:br>
            <a:r>
              <a:rPr lang="sv-SE" altLang="en-US" sz="3200" dirty="0"/>
              <a:t>for the unipolar sigmoid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3856038"/>
            <a:ext cx="8574087" cy="4535487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55000"/>
              <a:buFontTx/>
              <a:buNone/>
            </a:pPr>
            <a:r>
              <a:rPr lang="sv-SE" altLang="en-US" sz="2400" dirty="0">
                <a:sym typeface="Symbol" pitchFamily="18" charset="2"/>
              </a:rPr>
              <a:t>w</a:t>
            </a:r>
            <a:r>
              <a:rPr lang="sv-SE" altLang="en-US" sz="2400" baseline="-25000" dirty="0">
                <a:sym typeface="Symbol" pitchFamily="18" charset="2"/>
              </a:rPr>
              <a:t>i</a:t>
            </a:r>
            <a:r>
              <a:rPr lang="sv-SE" altLang="en-US" sz="2400" dirty="0">
                <a:sym typeface="Symbol" pitchFamily="18" charset="2"/>
              </a:rPr>
              <a:t> =   y</a:t>
            </a:r>
            <a:r>
              <a:rPr lang="sv-SE" altLang="en-US" sz="2400" baseline="-25000" dirty="0">
                <a:sym typeface="Symbol" pitchFamily="18" charset="2"/>
              </a:rPr>
              <a:t>j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sym typeface="Symbol" pitchFamily="18" charset="2"/>
              </a:rPr>
              <a:t>(1-y</a:t>
            </a:r>
            <a:r>
              <a:rPr lang="sv-SE" altLang="en-US" sz="2400" baseline="-25000" dirty="0">
                <a:sym typeface="Symbol" pitchFamily="18" charset="2"/>
              </a:rPr>
              <a:t>j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sym typeface="Symbol" pitchFamily="18" charset="2"/>
              </a:rPr>
              <a:t>)  (t</a:t>
            </a:r>
            <a:r>
              <a:rPr lang="sv-SE" altLang="en-US" sz="2400" baseline="-25000" dirty="0">
                <a:sym typeface="Symbol" pitchFamily="18" charset="2"/>
              </a:rPr>
              <a:t>j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sym typeface="Symbol" pitchFamily="18" charset="2"/>
              </a:rPr>
              <a:t>-y</a:t>
            </a:r>
            <a:r>
              <a:rPr lang="sv-SE" altLang="en-US" sz="2400" baseline="-25000" dirty="0">
                <a:sym typeface="Symbol" pitchFamily="18" charset="2"/>
              </a:rPr>
              <a:t>j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r>
              <a:rPr lang="sv-SE" altLang="en-US" sz="2400" dirty="0">
                <a:sym typeface="Symbol" pitchFamily="18" charset="2"/>
              </a:rPr>
              <a:t>)   x</a:t>
            </a:r>
            <a:r>
              <a:rPr lang="sv-SE" altLang="en-US" sz="2400" baseline="-25000" dirty="0">
                <a:sym typeface="Symbol" pitchFamily="18" charset="2"/>
              </a:rPr>
              <a:t>i</a:t>
            </a:r>
            <a:r>
              <a:rPr lang="sv-SE" altLang="en-US" sz="2400" baseline="30000" dirty="0">
                <a:sym typeface="Symbol" pitchFamily="18" charset="2"/>
              </a:rPr>
              <a:t>p</a:t>
            </a:r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400" baseline="30000" dirty="0"/>
          </a:p>
        </p:txBody>
      </p:sp>
      <p:sp>
        <p:nvSpPr>
          <p:cNvPr id="23556" name="Text Box 10"/>
          <p:cNvSpPr txBox="1">
            <a:spLocks noChangeArrowheads="1"/>
          </p:cNvSpPr>
          <p:nvPr/>
        </p:nvSpPr>
        <p:spPr bwMode="auto">
          <a:xfrm>
            <a:off x="5715000" y="4478338"/>
            <a:ext cx="2873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activation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pre-synaptic neuron</a:t>
            </a:r>
          </a:p>
        </p:txBody>
      </p:sp>
      <p:sp>
        <p:nvSpPr>
          <p:cNvPr id="23557" name="Text Box 11"/>
          <p:cNvSpPr txBox="1">
            <a:spLocks noChangeArrowheads="1"/>
          </p:cNvSpPr>
          <p:nvPr/>
        </p:nvSpPr>
        <p:spPr bwMode="auto">
          <a:xfrm>
            <a:off x="3995738" y="5238750"/>
            <a:ext cx="30067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error </a:t>
            </a: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sz="2400" baseline="-25000">
                <a:latin typeface="Tahoma" pitchFamily="34" charset="0"/>
              </a:rPr>
              <a:t> </a:t>
            </a:r>
            <a:r>
              <a:rPr lang="en-US" altLang="en-US" sz="2400">
                <a:latin typeface="Tahoma" pitchFamily="34" charset="0"/>
              </a:rPr>
              <a:t>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post-synaptic neuron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116013" y="5300663"/>
            <a:ext cx="2655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derivative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activation function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107950" y="4648200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learning rate</a:t>
            </a:r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 flipV="1">
            <a:off x="1116013" y="4267200"/>
            <a:ext cx="838200" cy="4572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Line 15"/>
          <p:cNvSpPr>
            <a:spLocks noChangeShapeType="1"/>
          </p:cNvSpPr>
          <p:nvPr/>
        </p:nvSpPr>
        <p:spPr bwMode="auto">
          <a:xfrm flipV="1">
            <a:off x="2087563" y="4281488"/>
            <a:ext cx="762000" cy="990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2" name="Line 16"/>
          <p:cNvSpPr>
            <a:spLocks noChangeShapeType="1"/>
          </p:cNvSpPr>
          <p:nvPr/>
        </p:nvSpPr>
        <p:spPr bwMode="auto">
          <a:xfrm flipH="1" flipV="1">
            <a:off x="4122738" y="4343400"/>
            <a:ext cx="76200" cy="8382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3" name="Line 17"/>
          <p:cNvSpPr>
            <a:spLocks noChangeShapeType="1"/>
          </p:cNvSpPr>
          <p:nvPr/>
        </p:nvSpPr>
        <p:spPr bwMode="auto">
          <a:xfrm flipH="1" flipV="1">
            <a:off x="5040313" y="4229100"/>
            <a:ext cx="53340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Multi-Layer Perceptron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068105" cy="38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1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0" dirty="0"/>
              <a:t>A Multi-layer Perceptron network showing a set of weights that solve the XOR problem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23951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20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5875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/>
              <a:t>Learning with hidden units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Networks without hidden units are very limited in the input-output mappings they can model.</a:t>
            </a:r>
          </a:p>
          <a:p>
            <a:pPr lvl="1" eaLnBrk="1" hangingPunct="1"/>
            <a:r>
              <a:rPr lang="en-US" altLang="en-US" sz="2000" dirty="0"/>
              <a:t>More layers of linear units do not help. It’s still linear.</a:t>
            </a:r>
          </a:p>
          <a:p>
            <a:pPr lvl="1" eaLnBrk="1" hangingPunct="1"/>
            <a:r>
              <a:rPr lang="en-US" altLang="en-US" sz="2000" dirty="0"/>
              <a:t>Fixed output non-</a:t>
            </a:r>
            <a:r>
              <a:rPr lang="en-US" altLang="en-US" sz="2000" dirty="0" err="1"/>
              <a:t>linearities</a:t>
            </a:r>
            <a:r>
              <a:rPr lang="en-US" altLang="en-US" sz="2000" dirty="0"/>
              <a:t> are not enough</a:t>
            </a:r>
          </a:p>
          <a:p>
            <a:pPr eaLnBrk="1" hangingPunct="1"/>
            <a:r>
              <a:rPr lang="en-US" altLang="en-US" sz="2000" dirty="0"/>
              <a:t>We need multiple layers of adaptive non-linear hidden units.  This gives us a universal </a:t>
            </a:r>
            <a:r>
              <a:rPr lang="en-US" altLang="en-US" sz="2000" dirty="0" err="1"/>
              <a:t>approximator</a:t>
            </a:r>
            <a:r>
              <a:rPr lang="en-US" altLang="en-US" sz="2000" dirty="0"/>
              <a:t>. But how can we train such nets?</a:t>
            </a:r>
          </a:p>
          <a:p>
            <a:pPr lvl="1" eaLnBrk="1" hangingPunct="1"/>
            <a:r>
              <a:rPr lang="en-US" altLang="en-US" sz="2000" dirty="0"/>
              <a:t>We need an efficient way of adapting </a:t>
            </a:r>
            <a:r>
              <a:rPr lang="en-US" altLang="en-US" sz="2000" dirty="0">
                <a:solidFill>
                  <a:srgbClr val="FF0000"/>
                </a:solidFill>
              </a:rPr>
              <a:t>all</a:t>
            </a:r>
            <a:r>
              <a:rPr lang="en-US" altLang="en-US" sz="2000" dirty="0"/>
              <a:t> the weights, not just the last layer. This is hard. Learning the weights going into hidden units is equivalent to learning features. </a:t>
            </a:r>
          </a:p>
          <a:p>
            <a:pPr lvl="1" eaLnBrk="1" hangingPunct="1"/>
            <a:r>
              <a:rPr lang="en-US" altLang="en-US" sz="2000" dirty="0"/>
              <a:t>Nobody is telling us directly what hidden units should do.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19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idea behind backpropagation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686800" cy="4144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We don’t know what the hidden units ought to do, but we can compute how fast the error changes as we change a hidden activity.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 Instead of using desired activities to train the hidden units, use </a:t>
            </a:r>
            <a:r>
              <a:rPr lang="en-US" altLang="en-US" sz="2000" dirty="0">
                <a:solidFill>
                  <a:srgbClr val="FF0000"/>
                </a:solidFill>
              </a:rPr>
              <a:t>error derivatives w.r.t. hidden activities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Each hidden activity can affect many output units and can therefore have many separate effects on the error. These effects must be combined.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We can compute error derivatives for </a:t>
            </a:r>
            <a:r>
              <a:rPr lang="en-US" altLang="en-US" sz="2000" dirty="0">
                <a:solidFill>
                  <a:srgbClr val="FF0000"/>
                </a:solidFill>
              </a:rPr>
              <a:t>all </a:t>
            </a:r>
            <a:r>
              <a:rPr lang="en-US" altLang="en-US" sz="2000" dirty="0"/>
              <a:t>the hidden units efficiently.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Once we have the error derivatives for the hidden activities, its easy to get the error derivatives for the weights going into a hidden unit.</a:t>
            </a:r>
          </a:p>
        </p:txBody>
      </p:sp>
    </p:spTree>
    <p:extLst>
      <p:ext uri="{BB962C8B-B14F-4D97-AF65-F5344CB8AC3E}">
        <p14:creationId xmlns:p14="http://schemas.microsoft.com/office/powerpoint/2010/main" val="402808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-76200"/>
            <a:ext cx="360552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v-SE" altLang="en-US" sz="3200" dirty="0"/>
              <a:t>Backpropagation </a:t>
            </a:r>
            <a:endParaRPr lang="en-US" altLang="en-US" sz="3200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838200" y="51054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219200" y="4038600"/>
            <a:ext cx="19812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066800" y="41148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533400" y="41910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895600" y="51054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3276600" y="4038600"/>
            <a:ext cx="2286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 flipV="1">
            <a:off x="2209800" y="4114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685800" y="4114800"/>
            <a:ext cx="22098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200400" y="36576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 flipV="1">
            <a:off x="1676400" y="2286000"/>
            <a:ext cx="15240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1752600" y="37338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2133600" y="2362200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1752600" y="37338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28600" y="37338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228600" y="37338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609600" y="2286000"/>
            <a:ext cx="19050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1219200" y="1981200"/>
            <a:ext cx="457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k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2514600" y="1981200"/>
            <a:ext cx="457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381000" y="2362200"/>
            <a:ext cx="9144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 flipV="1">
            <a:off x="1447800" y="23622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 flipV="1">
            <a:off x="2895600" y="23622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81000" y="5334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52400" y="4572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w</a:t>
            </a:r>
            <a:r>
              <a:rPr lang="sv-SE" altLang="en-US" sz="2400" baseline="-25000">
                <a:latin typeface="Tahoma" pitchFamily="34" charset="0"/>
              </a:rPr>
              <a:t>ki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524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w</a:t>
            </a:r>
            <a:r>
              <a:rPr lang="sv-SE" altLang="en-US" sz="2400" baseline="-25000">
                <a:latin typeface="Tahoma" pitchFamily="34" charset="0"/>
              </a:rPr>
              <a:t>jk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685800" y="1660525"/>
            <a:ext cx="55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62000" y="3505200"/>
            <a:ext cx="55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k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524000" y="1524000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334000" y="1447800"/>
            <a:ext cx="3317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Backward step: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propagate errors from output to hidden layer</a:t>
            </a:r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V="1">
            <a:off x="4495800" y="2819400"/>
            <a:ext cx="0" cy="21336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657600" y="5105400"/>
            <a:ext cx="3317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Forward step: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Propagate activation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from input to output layer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V="1">
            <a:off x="6858000" y="3048000"/>
            <a:ext cx="0" cy="14478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39" y="-14287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Training-Rule for Weights to the Output Layer </a:t>
            </a:r>
            <a:endParaRPr lang="en-US" altLang="en-US" sz="3200" dirty="0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838200" y="51054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219200" y="4038600"/>
            <a:ext cx="19812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066800" y="41148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 flipV="1">
            <a:off x="533400" y="41910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895600" y="51054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276600" y="4038600"/>
            <a:ext cx="2286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2209800" y="4114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685800" y="4114800"/>
            <a:ext cx="22098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3200400" y="36576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 flipV="1">
            <a:off x="1676400" y="2286000"/>
            <a:ext cx="15240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752600" y="37338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2133600" y="2362200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1752600" y="37338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28600" y="37338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228600" y="37338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609600" y="2286000"/>
            <a:ext cx="19050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1219200" y="1981200"/>
            <a:ext cx="457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85800" y="18288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y</a:t>
            </a:r>
            <a:r>
              <a:rPr lang="sv-SE" altLang="en-US" sz="2400" baseline="-25000">
                <a:latin typeface="Tahoma" pitchFamily="34" charset="0"/>
              </a:rPr>
              <a:t>j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2514600" y="1981200"/>
            <a:ext cx="457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V="1">
            <a:off x="381000" y="2362200"/>
            <a:ext cx="9144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 flipV="1">
            <a:off x="1447800" y="23622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 flipV="1">
            <a:off x="2895600" y="23622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0" y="3962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6200" y="27432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w</a:t>
            </a:r>
            <a:r>
              <a:rPr lang="sv-SE" altLang="en-US" sz="2400" baseline="-25000">
                <a:latin typeface="Tahoma" pitchFamily="34" charset="0"/>
              </a:rPr>
              <a:t>ji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886200" y="16002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</a:rPr>
              <a:t>E</a:t>
            </a:r>
            <a:r>
              <a:rPr lang="sv-SE" altLang="en-US" baseline="30000">
                <a:latin typeface="Tahoma" pitchFamily="34" charset="0"/>
              </a:rPr>
              <a:t>p</a:t>
            </a:r>
            <a:r>
              <a:rPr lang="sv-SE" altLang="en-US">
                <a:latin typeface="Tahoma" pitchFamily="34" charset="0"/>
              </a:rPr>
              <a:t>[w</a:t>
            </a:r>
            <a:r>
              <a:rPr lang="sv-SE" altLang="en-US" baseline="-25000">
                <a:latin typeface="Tahoma" pitchFamily="34" charset="0"/>
              </a:rPr>
              <a:t>ij</a:t>
            </a:r>
            <a:r>
              <a:rPr lang="sv-SE" altLang="en-US">
                <a:latin typeface="Tahoma" pitchFamily="34" charset="0"/>
              </a:rPr>
              <a:t>] = ½ 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(t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657600" y="2590800"/>
            <a:ext cx="52752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E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ji</a:t>
            </a:r>
            <a:r>
              <a:rPr lang="en-US" altLang="en-US">
                <a:latin typeface="Tahoma" pitchFamily="34" charset="0"/>
              </a:rPr>
              <a:t> = 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ji</a:t>
            </a:r>
            <a:r>
              <a:rPr lang="en-US" altLang="en-US">
                <a:latin typeface="Tahoma" pitchFamily="34" charset="0"/>
              </a:rPr>
              <a:t> ½ </a:t>
            </a:r>
            <a:r>
              <a:rPr lang="en-US" altLang="en-US" sz="3600">
                <a:latin typeface="Symbol" pitchFamily="18" charset="2"/>
              </a:rPr>
              <a:t>S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(t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-y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</a:t>
            </a:r>
            <a:r>
              <a:rPr lang="en-US" altLang="en-US" baseline="30000">
                <a:latin typeface="Tahoma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aseline="30000">
                <a:latin typeface="Tahoma" pitchFamily="34" charset="0"/>
              </a:rPr>
              <a:t>                 </a:t>
            </a:r>
            <a:r>
              <a:rPr lang="en-US" altLang="en-US">
                <a:latin typeface="Tahoma" pitchFamily="34" charset="0"/>
              </a:rPr>
              <a:t>=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itchFamily="34" charset="0"/>
              </a:rPr>
              <a:t>            = - 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(1-y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)(t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endParaRPr lang="en-US" altLang="en-US" baseline="30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3505200" y="4648200"/>
            <a:ext cx="487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  <a:sym typeface="Symbol" pitchFamily="18" charset="2"/>
              </a:rPr>
              <a:t>w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= </a:t>
            </a:r>
            <a:r>
              <a:rPr lang="sv-SE" altLang="en-US">
                <a:sym typeface="Symbol" pitchFamily="18" charset="2"/>
              </a:rPr>
              <a:t>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 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(1-y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(t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</a:p>
          <a:p>
            <a:pPr eaLnBrk="1" hangingPunct="1"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  <a:sym typeface="Symbol" pitchFamily="18" charset="2"/>
              </a:rPr>
              <a:t>       = </a:t>
            </a:r>
            <a:r>
              <a:rPr lang="sv-SE" altLang="en-US">
                <a:sym typeface="Symbol" pitchFamily="18" charset="2"/>
              </a:rPr>
              <a:t>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 </a:t>
            </a:r>
            <a:r>
              <a:rPr lang="sv-SE" altLang="en-US" sz="320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</a:p>
          <a:p>
            <a:pPr eaLnBrk="1" hangingPunct="1"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  <a:sym typeface="Symbol" pitchFamily="18" charset="2"/>
              </a:rPr>
              <a:t>with </a:t>
            </a:r>
            <a:r>
              <a:rPr lang="sv-SE" altLang="en-US" sz="320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 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:= 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(1-y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(t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</a:t>
            </a:r>
            <a:endParaRPr lang="en-US" altLang="en-US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205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194" y="22225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sv-SE" altLang="en-US" sz="3200" dirty="0"/>
              <a:t>Training-Rule for Weights to the Hidden Layer </a:t>
            </a:r>
            <a:endParaRPr lang="en-US" altLang="en-US" sz="3200" dirty="0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838200" y="51054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219200" y="4038600"/>
            <a:ext cx="19812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1066800" y="41148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3400" y="41910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2895600" y="51054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3276600" y="4038600"/>
            <a:ext cx="2286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 flipV="1">
            <a:off x="2209800" y="41148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 flipV="1">
            <a:off x="685800" y="4114800"/>
            <a:ext cx="22098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3200400" y="36576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 flipV="1">
            <a:off x="1676400" y="2286000"/>
            <a:ext cx="15240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752600" y="37338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2133600" y="2362200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1752600" y="37338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228600" y="37338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228600" y="3733800"/>
            <a:ext cx="4572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609600" y="2286000"/>
            <a:ext cx="19050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1219200" y="1981200"/>
            <a:ext cx="457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k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2514600" y="1981200"/>
            <a:ext cx="457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381000" y="2362200"/>
            <a:ext cx="9144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 flipV="1">
            <a:off x="1447800" y="23622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 flipV="1">
            <a:off x="2895600" y="23622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81000" y="5334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" y="4572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w</a:t>
            </a:r>
            <a:r>
              <a:rPr lang="sv-SE" altLang="en-US" sz="2400" baseline="-25000">
                <a:latin typeface="Tahoma" pitchFamily="34" charset="0"/>
              </a:rPr>
              <a:t>ki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3810000" y="1828800"/>
            <a:ext cx="5013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Credit assignment problem: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 No target values t for hidden layer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units.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4191000" y="35052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Error for hidden units?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524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w</a:t>
            </a:r>
            <a:r>
              <a:rPr lang="sv-SE" altLang="en-US" sz="2400" baseline="-25000">
                <a:latin typeface="Tahoma" pitchFamily="34" charset="0"/>
              </a:rPr>
              <a:t>jk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85800" y="1660525"/>
            <a:ext cx="55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762000" y="3505200"/>
            <a:ext cx="55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k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1524000" y="1524000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4724400" y="3962400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k</a:t>
            </a:r>
            <a:r>
              <a:rPr lang="en-US" altLang="en-US" sz="2400">
                <a:latin typeface="Tahoma" pitchFamily="34" charset="0"/>
              </a:rPr>
              <a:t> = </a:t>
            </a:r>
            <a:r>
              <a:rPr lang="en-US" altLang="en-US" sz="3200">
                <a:latin typeface="Symbol" pitchFamily="18" charset="2"/>
              </a:rPr>
              <a:t>S</a:t>
            </a:r>
            <a:r>
              <a:rPr lang="en-US" altLang="en-US" sz="2400" baseline="-25000">
                <a:latin typeface="Tahoma" pitchFamily="34" charset="0"/>
              </a:rPr>
              <a:t>j</a:t>
            </a:r>
            <a:r>
              <a:rPr lang="en-US" altLang="en-US" sz="2400">
                <a:latin typeface="Tahoma" pitchFamily="34" charset="0"/>
              </a:rPr>
              <a:t> w</a:t>
            </a:r>
            <a:r>
              <a:rPr lang="en-US" altLang="en-US" sz="2400" baseline="-25000">
                <a:latin typeface="Tahoma" pitchFamily="34" charset="0"/>
              </a:rPr>
              <a:t>jk</a:t>
            </a:r>
            <a:r>
              <a:rPr lang="en-US" altLang="en-US" sz="2400">
                <a:latin typeface="Tahoma" pitchFamily="34" charset="0"/>
              </a:rPr>
              <a:t> </a:t>
            </a: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j 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y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sz="2400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en-US" altLang="en-US" sz="2400">
                <a:latin typeface="Tahoma" pitchFamily="34" charset="0"/>
              </a:rPr>
              <a:t> (1-</a:t>
            </a:r>
            <a:r>
              <a:rPr lang="sv-SE" altLang="en-US" sz="2400">
                <a:latin typeface="Tahoma" pitchFamily="34" charset="0"/>
                <a:sym typeface="Symbol" pitchFamily="18" charset="2"/>
              </a:rPr>
              <a:t>y</a:t>
            </a:r>
            <a:r>
              <a:rPr lang="sv-SE" altLang="en-US" sz="2400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sz="2400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en-US" altLang="en-US" sz="2400">
                <a:latin typeface="Tahoma" pitchFamily="34" charset="0"/>
              </a:rPr>
              <a:t>)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733800" y="4648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  <a:sym typeface="Symbol" pitchFamily="18" charset="2"/>
              </a:rPr>
              <a:t>w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= </a:t>
            </a:r>
            <a:r>
              <a:rPr lang="sv-SE" altLang="en-US">
                <a:sym typeface="Symbol" pitchFamily="18" charset="2"/>
              </a:rPr>
              <a:t>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(1-x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</a:t>
            </a:r>
            <a:r>
              <a:rPr lang="sv-SE" altLang="en-US" sz="320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endParaRPr lang="en-US" altLang="en-US" baseline="3000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338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v-SE" altLang="en-US" dirty="0"/>
              <a:t>The Discrete Perceptron</a:t>
            </a:r>
            <a:br>
              <a:rPr lang="sv-SE" altLang="en-US" dirty="0"/>
            </a:br>
            <a:r>
              <a:rPr lang="sv-SE" altLang="en-US" sz="2700" dirty="0"/>
              <a:t>(Threshold Logic Unit (TLU)</a:t>
            </a:r>
            <a:endParaRPr lang="en-US" altLang="en-US" dirty="0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1981200" y="3505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09800" y="35306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latin typeface="Tahoma" pitchFamily="34" charset="0"/>
                <a:sym typeface="Symbol" pitchFamily="18" charset="2"/>
              </a:rPr>
              <a:t></a:t>
            </a:r>
            <a:endParaRPr lang="en-US" altLang="en-US" sz="4400">
              <a:latin typeface="Tahoma" pitchFamily="34" charset="0"/>
            </a:endParaRP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457200" y="2743200"/>
            <a:ext cx="533400" cy="609600"/>
            <a:chOff x="288" y="1728"/>
            <a:chExt cx="336" cy="384"/>
          </a:xfrm>
        </p:grpSpPr>
        <p:sp>
          <p:nvSpPr>
            <p:cNvPr id="4133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134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1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457200" y="3581400"/>
            <a:ext cx="533400" cy="609600"/>
            <a:chOff x="288" y="1728"/>
            <a:chExt cx="336" cy="384"/>
          </a:xfrm>
        </p:grpSpPr>
        <p:sp>
          <p:nvSpPr>
            <p:cNvPr id="4131" name="Oval 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132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2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457200" y="5029200"/>
            <a:ext cx="533400" cy="609600"/>
            <a:chOff x="288" y="1728"/>
            <a:chExt cx="336" cy="384"/>
          </a:xfrm>
        </p:grpSpPr>
        <p:sp>
          <p:nvSpPr>
            <p:cNvPr id="4129" name="Oval 1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130" name="Text Box 13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n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990600" y="30480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5" name="Line 15"/>
          <p:cNvSpPr>
            <a:spLocks noChangeShapeType="1"/>
          </p:cNvSpPr>
          <p:nvPr/>
        </p:nvSpPr>
        <p:spPr bwMode="auto">
          <a:xfrm>
            <a:off x="990600" y="38100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 flipV="1">
            <a:off x="990600" y="43434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auto">
          <a:xfrm>
            <a:off x="533400" y="3886200"/>
            <a:ext cx="3381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  <a:endParaRPr lang="en-US" altLang="en-US" sz="4000">
              <a:latin typeface="Tahoma" pitchFamily="34" charset="0"/>
            </a:endParaRP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auto">
          <a:xfrm>
            <a:off x="1295400" y="27432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1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4109" name="Text Box 19"/>
          <p:cNvSpPr txBox="1">
            <a:spLocks noChangeArrowheads="1"/>
          </p:cNvSpPr>
          <p:nvPr/>
        </p:nvSpPr>
        <p:spPr bwMode="auto">
          <a:xfrm>
            <a:off x="914400" y="3276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2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4110" name="Text Box 20"/>
          <p:cNvSpPr txBox="1">
            <a:spLocks noChangeArrowheads="1"/>
          </p:cNvSpPr>
          <p:nvPr/>
        </p:nvSpPr>
        <p:spPr bwMode="auto">
          <a:xfrm>
            <a:off x="914400" y="4495800"/>
            <a:ext cx="58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n</a:t>
            </a:r>
            <a:endParaRPr lang="en-US" altLang="en-US" baseline="-25000"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1" name="Text Box 21"/>
              <p:cNvSpPr txBox="1">
                <a:spLocks noChangeArrowheads="1"/>
              </p:cNvSpPr>
              <p:nvPr/>
            </p:nvSpPr>
            <p:spPr bwMode="auto">
              <a:xfrm>
                <a:off x="2800350" y="3992837"/>
                <a:ext cx="2476501" cy="64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009900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Tahoma" pitchFamily="34" charset="0"/>
                    <a:sym typeface="Symbol" pitchFamily="18" charset="2"/>
                  </a:rPr>
                  <a:t>a=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en-US" sz="36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altLang="en-US" sz="36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en-US" sz="3600" i="0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en-US" sz="36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  <m:e>
                        <m:r>
                          <a:rPr lang="en-US" altLang="en-US" sz="3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</m:e>
                    </m:nary>
                  </m:oMath>
                </a14:m>
                <a:r>
                  <a:rPr lang="sv-SE" altLang="en-US" dirty="0">
                    <a:latin typeface="Tahoma" pitchFamily="34" charset="0"/>
                    <a:sym typeface="Symbol" pitchFamily="18" charset="2"/>
                  </a:rPr>
                  <a:t>w</a:t>
                </a:r>
                <a:r>
                  <a:rPr lang="sv-SE" altLang="en-US" baseline="-25000" dirty="0">
                    <a:latin typeface="Tahoma" pitchFamily="34" charset="0"/>
                    <a:sym typeface="Symbol" pitchFamily="18" charset="2"/>
                  </a:rPr>
                  <a:t>i</a:t>
                </a:r>
                <a:r>
                  <a:rPr lang="sv-SE" altLang="en-US" dirty="0">
                    <a:latin typeface="Tahoma" pitchFamily="34" charset="0"/>
                    <a:sym typeface="Symbol" pitchFamily="18" charset="2"/>
                  </a:rPr>
                  <a:t> x</a:t>
                </a:r>
                <a:r>
                  <a:rPr lang="sv-SE" altLang="en-US" baseline="-25000" dirty="0">
                    <a:latin typeface="Tahoma" pitchFamily="34" charset="0"/>
                    <a:sym typeface="Symbol" pitchFamily="18" charset="2"/>
                  </a:rPr>
                  <a:t>i</a:t>
                </a:r>
                <a:endParaRPr lang="en-US" altLang="en-US" baseline="-25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11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0350" y="3992837"/>
                <a:ext cx="2476501" cy="648191"/>
              </a:xfrm>
              <a:prstGeom prst="rect">
                <a:avLst/>
              </a:prstGeom>
              <a:blipFill>
                <a:blip r:embed="rId3"/>
                <a:stretch>
                  <a:fillRect l="-4914" r="-2457" b="-188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2" name="Oval 22"/>
          <p:cNvSpPr>
            <a:spLocks noChangeArrowheads="1"/>
          </p:cNvSpPr>
          <p:nvPr/>
        </p:nvSpPr>
        <p:spPr bwMode="auto">
          <a:xfrm>
            <a:off x="5181600" y="3429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13" name="Line 23"/>
          <p:cNvSpPr>
            <a:spLocks noChangeShapeType="1"/>
          </p:cNvSpPr>
          <p:nvPr/>
        </p:nvSpPr>
        <p:spPr bwMode="auto">
          <a:xfrm>
            <a:off x="5181600" y="3886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 flipH="1">
            <a:off x="5676900" y="3429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5" name="Line 25"/>
          <p:cNvSpPr>
            <a:spLocks noChangeShapeType="1"/>
          </p:cNvSpPr>
          <p:nvPr/>
        </p:nvSpPr>
        <p:spPr bwMode="auto">
          <a:xfrm>
            <a:off x="2971800" y="3886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6" name="Line 26"/>
          <p:cNvSpPr>
            <a:spLocks noChangeShapeType="1"/>
          </p:cNvSpPr>
          <p:nvPr/>
        </p:nvSpPr>
        <p:spPr bwMode="auto">
          <a:xfrm>
            <a:off x="6096000" y="3886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17" name="Group 27"/>
          <p:cNvGrpSpPr>
            <a:grpSpLocks/>
          </p:cNvGrpSpPr>
          <p:nvPr/>
        </p:nvGrpSpPr>
        <p:grpSpPr bwMode="auto">
          <a:xfrm>
            <a:off x="7772400" y="3581400"/>
            <a:ext cx="533400" cy="533400"/>
            <a:chOff x="288" y="1776"/>
            <a:chExt cx="336" cy="336"/>
          </a:xfrm>
        </p:grpSpPr>
        <p:sp>
          <p:nvSpPr>
            <p:cNvPr id="4127" name="Oval 2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128" name="Text Box 29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4118" name="Text Box 30"/>
          <p:cNvSpPr txBox="1">
            <a:spLocks noChangeArrowheads="1"/>
          </p:cNvSpPr>
          <p:nvPr/>
        </p:nvSpPr>
        <p:spPr bwMode="auto">
          <a:xfrm>
            <a:off x="3505201" y="5135562"/>
            <a:ext cx="3505199" cy="8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              </a:t>
            </a:r>
            <a:r>
              <a:rPr lang="sv-SE" altLang="en-US" sz="2000" dirty="0">
                <a:latin typeface="Tahoma" pitchFamily="34" charset="0"/>
              </a:rPr>
              <a:t>1 if </a:t>
            </a:r>
            <a:r>
              <a:rPr lang="en-US" altLang="en-US" sz="2400" dirty="0">
                <a:latin typeface="Tahoma" pitchFamily="34" charset="0"/>
                <a:sym typeface="Symbol" pitchFamily="18" charset="2"/>
              </a:rPr>
              <a:t>a</a:t>
            </a:r>
            <a:r>
              <a:rPr lang="sv-SE" altLang="en-US" sz="2000" baseline="-25000" dirty="0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 sz="2400" dirty="0">
                <a:latin typeface="Tahoma" pitchFamily="34" charset="0"/>
                <a:sym typeface="Symbol" pitchFamily="18" charset="2"/>
              </a:rPr>
              <a:t> </a:t>
            </a:r>
            <a:r>
              <a:rPr lang="sv-SE" altLang="en-US" sz="2400" dirty="0">
                <a:latin typeface="Symbol" pitchFamily="18" charset="2"/>
                <a:sym typeface="Symbol" pitchFamily="18" charset="2"/>
              </a:rPr>
              <a:t>q</a:t>
            </a:r>
            <a:endParaRPr lang="en-US" altLang="en-US" sz="2400" dirty="0">
              <a:latin typeface="Symbol" pitchFamily="18" charset="2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sv-SE" altLang="en-US" dirty="0">
                <a:latin typeface="Tahoma" pitchFamily="34" charset="0"/>
              </a:rPr>
              <a:t>y </a:t>
            </a:r>
            <a:r>
              <a:rPr lang="sv-SE" altLang="en-US" sz="2400" dirty="0">
                <a:latin typeface="Tahoma" pitchFamily="34" charset="0"/>
              </a:rPr>
              <a:t>=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              </a:t>
            </a:r>
            <a:r>
              <a:rPr lang="sv-SE" altLang="en-US" sz="2000" dirty="0">
                <a:latin typeface="Tahoma" pitchFamily="34" charset="0"/>
              </a:rPr>
              <a:t>0 if </a:t>
            </a:r>
            <a:r>
              <a:rPr lang="sv-SE" altLang="en-US" sz="2400" dirty="0">
                <a:latin typeface="Tahoma" pitchFamily="34" charset="0"/>
              </a:rPr>
              <a:t>a</a:t>
            </a:r>
            <a:r>
              <a:rPr lang="sv-SE" altLang="en-US" sz="2000" dirty="0">
                <a:latin typeface="Tahoma" pitchFamily="34" charset="0"/>
              </a:rPr>
              <a:t> </a:t>
            </a:r>
            <a:r>
              <a:rPr lang="sv-SE" altLang="en-US" sz="2400" dirty="0">
                <a:latin typeface="Tahoma" pitchFamily="34" charset="0"/>
              </a:rPr>
              <a:t>&lt; </a:t>
            </a:r>
            <a:r>
              <a:rPr lang="sv-SE" altLang="en-US" sz="2400" dirty="0">
                <a:latin typeface="Symbol" pitchFamily="18" charset="2"/>
              </a:rPr>
              <a:t>q</a:t>
            </a:r>
            <a:endParaRPr lang="en-US" altLang="en-US" dirty="0">
              <a:latin typeface="Symbol" pitchFamily="18" charset="2"/>
            </a:endParaRPr>
          </a:p>
        </p:txBody>
      </p:sp>
      <p:sp>
        <p:nvSpPr>
          <p:cNvPr id="4119" name="Text Box 31"/>
          <p:cNvSpPr txBox="1">
            <a:spLocks noChangeArrowheads="1"/>
          </p:cNvSpPr>
          <p:nvPr/>
        </p:nvSpPr>
        <p:spPr bwMode="auto">
          <a:xfrm>
            <a:off x="7848600" y="36052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y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4120" name="Text Box 32"/>
          <p:cNvSpPr txBox="1">
            <a:spLocks noChangeArrowheads="1"/>
          </p:cNvSpPr>
          <p:nvPr/>
        </p:nvSpPr>
        <p:spPr bwMode="auto">
          <a:xfrm>
            <a:off x="4114800" y="5029200"/>
            <a:ext cx="68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4800" dirty="0">
                <a:latin typeface="Tahoma" pitchFamily="34" charset="0"/>
              </a:rPr>
              <a:t>{</a:t>
            </a:r>
            <a:endParaRPr lang="en-US" altLang="en-US" sz="4800" dirty="0">
              <a:latin typeface="Tahoma" pitchFamily="34" charset="0"/>
            </a:endParaRPr>
          </a:p>
        </p:txBody>
      </p:sp>
      <p:sp>
        <p:nvSpPr>
          <p:cNvPr id="4121" name="Freeform 33"/>
          <p:cNvSpPr>
            <a:spLocks/>
          </p:cNvSpPr>
          <p:nvPr/>
        </p:nvSpPr>
        <p:spPr bwMode="auto">
          <a:xfrm>
            <a:off x="5334000" y="3581400"/>
            <a:ext cx="762000" cy="304800"/>
          </a:xfrm>
          <a:custGeom>
            <a:avLst/>
            <a:gdLst>
              <a:gd name="T0" fmla="*/ 0 w 480"/>
              <a:gd name="T1" fmla="*/ 2147483647 h 192"/>
              <a:gd name="T2" fmla="*/ 2147483647 w 480"/>
              <a:gd name="T3" fmla="*/ 2147483647 h 192"/>
              <a:gd name="T4" fmla="*/ 2147483647 w 480"/>
              <a:gd name="T5" fmla="*/ 0 h 192"/>
              <a:gd name="T6" fmla="*/ 2147483647 w 48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92"/>
              <a:gd name="T14" fmla="*/ 480 w 48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92">
                <a:moveTo>
                  <a:pt x="0" y="192"/>
                </a:move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2" name="Text Box 34"/>
          <p:cNvSpPr txBox="1">
            <a:spLocks noChangeArrowheads="1"/>
          </p:cNvSpPr>
          <p:nvPr/>
        </p:nvSpPr>
        <p:spPr bwMode="auto">
          <a:xfrm>
            <a:off x="136525" y="2166938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inputs</a:t>
            </a:r>
          </a:p>
        </p:txBody>
      </p:sp>
      <p:sp>
        <p:nvSpPr>
          <p:cNvPr id="4123" name="Text Box 35"/>
          <p:cNvSpPr txBox="1">
            <a:spLocks noChangeArrowheads="1"/>
          </p:cNvSpPr>
          <p:nvPr/>
        </p:nvSpPr>
        <p:spPr bwMode="auto">
          <a:xfrm>
            <a:off x="1828800" y="25908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weights</a:t>
            </a:r>
          </a:p>
        </p:txBody>
      </p:sp>
      <p:sp>
        <p:nvSpPr>
          <p:cNvPr id="4124" name="Text Box 36"/>
          <p:cNvSpPr txBox="1">
            <a:spLocks noChangeArrowheads="1"/>
          </p:cNvSpPr>
          <p:nvPr/>
        </p:nvSpPr>
        <p:spPr bwMode="auto">
          <a:xfrm>
            <a:off x="3581400" y="3200400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activation</a:t>
            </a:r>
          </a:p>
        </p:txBody>
      </p:sp>
      <p:sp>
        <p:nvSpPr>
          <p:cNvPr id="4125" name="Text Box 37"/>
          <p:cNvSpPr txBox="1">
            <a:spLocks noChangeArrowheads="1"/>
          </p:cNvSpPr>
          <p:nvPr/>
        </p:nvSpPr>
        <p:spPr bwMode="auto">
          <a:xfrm>
            <a:off x="7010400" y="30480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output</a:t>
            </a:r>
          </a:p>
        </p:txBody>
      </p:sp>
      <p:sp>
        <p:nvSpPr>
          <p:cNvPr id="4126" name="Text Box 38"/>
          <p:cNvSpPr txBox="1">
            <a:spLocks noChangeArrowheads="1"/>
          </p:cNvSpPr>
          <p:nvPr/>
        </p:nvSpPr>
        <p:spPr bwMode="auto">
          <a:xfrm>
            <a:off x="5638800" y="38862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itchFamily="18" charset="2"/>
              </a:rPr>
              <a:t>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CE3D8-F804-4AC2-AE6B-FFF9203000BC}"/>
              </a:ext>
            </a:extLst>
          </p:cNvPr>
          <p:cNvSpPr txBox="1"/>
          <p:nvPr/>
        </p:nvSpPr>
        <p:spPr>
          <a:xfrm>
            <a:off x="3282772" y="6049962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en-US" sz="1800" dirty="0"/>
              <a:t> we use in this example the unipolar sgn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92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v-SE" altLang="en-US"/>
              <a:t>Training-Rule for Weights to the Hidden Layer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k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352800" y="16002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</a:rPr>
              <a:t>E</a:t>
            </a:r>
            <a:r>
              <a:rPr lang="sv-SE" altLang="en-US" baseline="30000">
                <a:latin typeface="Tahoma" pitchFamily="34" charset="0"/>
              </a:rPr>
              <a:t>p</a:t>
            </a:r>
            <a:r>
              <a:rPr lang="sv-SE" altLang="en-US">
                <a:latin typeface="Tahoma" pitchFamily="34" charset="0"/>
              </a:rPr>
              <a:t>[w</a:t>
            </a:r>
            <a:r>
              <a:rPr lang="sv-SE" altLang="en-US" baseline="-25000">
                <a:latin typeface="Tahoma" pitchFamily="34" charset="0"/>
              </a:rPr>
              <a:t>ki</a:t>
            </a:r>
            <a:r>
              <a:rPr lang="sv-SE" altLang="en-US">
                <a:latin typeface="Tahoma" pitchFamily="34" charset="0"/>
              </a:rPr>
              <a:t>] = ½ 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(t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819400" y="2286000"/>
            <a:ext cx="6324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E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ki</a:t>
            </a:r>
            <a:r>
              <a:rPr lang="en-US" altLang="en-US">
                <a:latin typeface="Tahoma" pitchFamily="34" charset="0"/>
              </a:rPr>
              <a:t> = 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ki</a:t>
            </a:r>
            <a:r>
              <a:rPr lang="en-US" altLang="en-US">
                <a:latin typeface="Tahoma" pitchFamily="34" charset="0"/>
              </a:rPr>
              <a:t> ½ 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(t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-y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</a:t>
            </a:r>
            <a:r>
              <a:rPr lang="en-US" altLang="en-US" baseline="30000">
                <a:latin typeface="Tahoma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itchFamily="34" charset="0"/>
              </a:rPr>
              <a:t>=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ki</a:t>
            </a:r>
            <a:r>
              <a:rPr lang="en-US" altLang="en-US">
                <a:latin typeface="Tahoma" pitchFamily="34" charset="0"/>
              </a:rPr>
              <a:t> ½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(t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</a:t>
            </a:r>
            <a:r>
              <a:rPr lang="en-US" altLang="en-US">
                <a:latin typeface="Symbol" pitchFamily="18" charset="2"/>
              </a:rPr>
              <a:t>s(S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jk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))</a:t>
            </a:r>
            <a:r>
              <a:rPr lang="en-US" altLang="en-US" baseline="30000">
                <a:latin typeface="Tahoma" pitchFamily="34" charset="0"/>
              </a:rPr>
              <a:t>2</a:t>
            </a:r>
            <a:endParaRPr lang="en-US" altLang="en-US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itchFamily="34" charset="0"/>
              </a:rPr>
              <a:t>=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/</a:t>
            </a:r>
            <a:r>
              <a:rPr lang="en-US" altLang="en-US">
                <a:latin typeface="Symbol" pitchFamily="18" charset="2"/>
                <a:sym typeface="Symbol" pitchFamily="18" charset="2"/>
              </a:rPr>
              <a:t>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ki</a:t>
            </a:r>
            <a:r>
              <a:rPr lang="en-US" altLang="en-US">
                <a:latin typeface="Tahoma" pitchFamily="34" charset="0"/>
              </a:rPr>
              <a:t> ½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(t</a:t>
            </a:r>
            <a:r>
              <a:rPr lang="en-US" altLang="en-US" baseline="-25000">
                <a:latin typeface="Tahoma" pitchFamily="34" charset="0"/>
              </a:rPr>
              <a:t>j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-</a:t>
            </a:r>
            <a:r>
              <a:rPr lang="en-US" altLang="en-US">
                <a:latin typeface="Symbol" pitchFamily="18" charset="2"/>
              </a:rPr>
              <a:t>s(S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jk</a:t>
            </a:r>
            <a:r>
              <a:rPr lang="en-US" altLang="en-US">
                <a:latin typeface="Tahoma" pitchFamily="34" charset="0"/>
              </a:rPr>
              <a:t> </a:t>
            </a:r>
            <a:r>
              <a:rPr lang="en-US" altLang="en-US">
                <a:latin typeface="Symbol" pitchFamily="18" charset="2"/>
              </a:rPr>
              <a:t>s(S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>
                <a:latin typeface="Tahoma" pitchFamily="34" charset="0"/>
              </a:rPr>
              <a:t>w</a:t>
            </a:r>
            <a:r>
              <a:rPr lang="en-US" altLang="en-US" baseline="-25000">
                <a:latin typeface="Tahoma" pitchFamily="34" charset="0"/>
              </a:rPr>
              <a:t>ki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)))</a:t>
            </a:r>
            <a:r>
              <a:rPr lang="en-US" altLang="en-US" baseline="30000">
                <a:latin typeface="Tahoma" pitchFamily="34" charset="0"/>
              </a:rPr>
              <a:t>2</a:t>
            </a:r>
            <a:endParaRPr lang="en-US" altLang="en-US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  <a:sym typeface="Symbol" pitchFamily="18" charset="2"/>
              </a:rPr>
              <a:t>= -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(t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-y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</a:t>
            </a:r>
            <a:r>
              <a:rPr lang="sv-SE" altLang="en-US">
                <a:latin typeface="Symbol" pitchFamily="18" charset="2"/>
                <a:sym typeface="Symbol" pitchFamily="18" charset="2"/>
              </a:rPr>
              <a:t>s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’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</a:t>
            </a:r>
            <a:r>
              <a:rPr lang="en-US" altLang="en-US">
                <a:latin typeface="Tahoma" pitchFamily="34" charset="0"/>
              </a:rPr>
              <a:t>net) w</a:t>
            </a:r>
            <a:r>
              <a:rPr lang="en-US" altLang="en-US" baseline="-25000">
                <a:latin typeface="Tahoma" pitchFamily="34" charset="0"/>
              </a:rPr>
              <a:t>jk</a:t>
            </a:r>
            <a:r>
              <a:rPr lang="en-US" altLang="en-US">
                <a:latin typeface="Tahoma" pitchFamily="34" charset="0"/>
              </a:rPr>
              <a:t> 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>
                <a:latin typeface="Tahoma" pitchFamily="34" charset="0"/>
              </a:rPr>
              <a:t>’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(net) 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en-US" altLang="en-US">
                <a:latin typeface="Tahoma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  <a:sym typeface="Symbol" pitchFamily="18" charset="2"/>
              </a:rPr>
              <a:t>= -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en-US" altLang="en-US">
                <a:latin typeface="Tahoma" pitchFamily="34" charset="0"/>
              </a:rPr>
              <a:t> w</a:t>
            </a:r>
            <a:r>
              <a:rPr lang="en-US" altLang="en-US" baseline="-25000">
                <a:latin typeface="Tahoma" pitchFamily="34" charset="0"/>
              </a:rPr>
              <a:t>jk</a:t>
            </a:r>
            <a:r>
              <a:rPr lang="en-US" altLang="en-US">
                <a:latin typeface="Tahoma" pitchFamily="34" charset="0"/>
              </a:rPr>
              <a:t> </a:t>
            </a:r>
            <a:r>
              <a:rPr lang="en-US" altLang="en-US">
                <a:latin typeface="Symbol" pitchFamily="18" charset="2"/>
              </a:rPr>
              <a:t>s</a:t>
            </a:r>
            <a:r>
              <a:rPr lang="en-US" altLang="en-US">
                <a:latin typeface="Tahoma" pitchFamily="34" charset="0"/>
              </a:rPr>
              <a:t>’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(net) 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  <a:sym typeface="Symbol" pitchFamily="18" charset="2"/>
              </a:rPr>
              <a:t>= -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en-US" altLang="en-US">
                <a:latin typeface="Tahoma" pitchFamily="34" charset="0"/>
              </a:rPr>
              <a:t> w</a:t>
            </a:r>
            <a:r>
              <a:rPr lang="en-US" altLang="en-US" baseline="-25000">
                <a:latin typeface="Tahoma" pitchFamily="34" charset="0"/>
              </a:rPr>
              <a:t>jk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 (1-x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) x</a:t>
            </a:r>
            <a:r>
              <a:rPr lang="en-US" altLang="en-US" baseline="-25000">
                <a:latin typeface="Tahoma" pitchFamily="34" charset="0"/>
              </a:rPr>
              <a:t>i</a:t>
            </a:r>
            <a:r>
              <a:rPr lang="en-US" altLang="en-US" baseline="30000">
                <a:latin typeface="Tahoma" pitchFamily="34" charset="0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aseline="30000">
              <a:latin typeface="Tahoma" pitchFamily="34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15950" y="1660525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74688" y="4602163"/>
            <a:ext cx="347662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963613" y="3690938"/>
            <a:ext cx="1508125" cy="911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847725" y="3756025"/>
            <a:ext cx="579438" cy="7810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442913" y="3821113"/>
            <a:ext cx="231775" cy="8477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239963" y="4602163"/>
            <a:ext cx="347662" cy="3270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2528888" y="3690938"/>
            <a:ext cx="174625" cy="911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 flipV="1">
            <a:off x="1717675" y="3756025"/>
            <a:ext cx="696913" cy="7810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 flipV="1">
            <a:off x="558800" y="3756025"/>
            <a:ext cx="1681163" cy="9128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2471738" y="3365500"/>
            <a:ext cx="347662" cy="325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1312863" y="2192338"/>
            <a:ext cx="1158875" cy="11731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1370013" y="3430588"/>
            <a:ext cx="34766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1658938" y="2257425"/>
            <a:ext cx="406400" cy="11731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1370013" y="3430588"/>
            <a:ext cx="347662" cy="325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211138" y="3430588"/>
            <a:ext cx="347662" cy="325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11138" y="3430588"/>
            <a:ext cx="347662" cy="325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V="1">
            <a:off x="500063" y="2192338"/>
            <a:ext cx="1449387" cy="1238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963613" y="1931988"/>
            <a:ext cx="349250" cy="32543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1949450" y="1931988"/>
            <a:ext cx="347663" cy="32543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325438" y="2257425"/>
            <a:ext cx="696912" cy="11731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 flipV="1">
            <a:off x="1138238" y="2257425"/>
            <a:ext cx="288925" cy="11731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2239963" y="2257425"/>
            <a:ext cx="406400" cy="10429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25438" y="47974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i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93663" y="4146550"/>
            <a:ext cx="581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 dirty="0">
                <a:latin typeface="Tahoma" pitchFamily="34" charset="0"/>
              </a:rPr>
              <a:t>w</a:t>
            </a:r>
            <a:r>
              <a:rPr lang="sv-SE" altLang="en-US" sz="2400" baseline="-25000" dirty="0">
                <a:latin typeface="Tahoma" pitchFamily="34" charset="0"/>
              </a:rPr>
              <a:t>ki</a:t>
            </a:r>
            <a:endParaRPr lang="en-US" altLang="en-US" sz="2400" baseline="-25000" dirty="0">
              <a:latin typeface="Tahoma" pitchFamily="34" charset="0"/>
            </a:endParaRP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152400" y="2257425"/>
            <a:ext cx="522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w</a:t>
            </a:r>
            <a:r>
              <a:rPr lang="sv-SE" altLang="en-US" sz="2400" baseline="-25000">
                <a:latin typeface="Tahoma" pitchFamily="34" charset="0"/>
              </a:rPr>
              <a:t>jk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15950" y="3233738"/>
            <a:ext cx="60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Symbol" pitchFamily="18" charset="2"/>
              </a:rPr>
              <a:t>d</a:t>
            </a:r>
            <a:r>
              <a:rPr lang="en-US" altLang="en-US" sz="2400" baseline="-25000">
                <a:latin typeface="Tahoma" pitchFamily="34" charset="0"/>
              </a:rPr>
              <a:t>k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524000" y="1524000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</a:t>
            </a:r>
            <a:r>
              <a:rPr lang="en-US" altLang="en-US" sz="2400" baseline="-25000">
                <a:latin typeface="Tahoma" pitchFamily="34" charset="0"/>
              </a:rPr>
              <a:t>j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2667000" y="5410200"/>
            <a:ext cx="4784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>
                <a:latin typeface="Tahoma" pitchFamily="34" charset="0"/>
                <a:sym typeface="Symbol" pitchFamily="18" charset="2"/>
              </a:rPr>
              <a:t>w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ki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= </a:t>
            </a:r>
            <a:r>
              <a:rPr lang="sv-SE" altLang="en-US">
                <a:sym typeface="Symbol" pitchFamily="18" charset="2"/>
              </a:rPr>
              <a:t>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 sz="320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x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baseline="30000">
                <a:latin typeface="Tahoma" pitchFamily="34" charset="0"/>
                <a:sym typeface="Symbol" pitchFamily="18" charset="2"/>
              </a:rPr>
              <a:t>p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sv-SE" altLang="en-US" sz="2400">
                <a:latin typeface="Tahoma" pitchFamily="34" charset="0"/>
                <a:sym typeface="Symbol" pitchFamily="18" charset="2"/>
              </a:rPr>
              <a:t>with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 sz="320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k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= </a:t>
            </a:r>
            <a:r>
              <a:rPr lang="sv-SE" altLang="en-US" sz="3200">
                <a:latin typeface="Tahoma" pitchFamily="34" charset="0"/>
                <a:sym typeface="Symbol" pitchFamily="18" charset="2"/>
              </a:rPr>
              <a:t>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 </a:t>
            </a:r>
            <a:r>
              <a:rPr lang="sv-SE" altLang="en-US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baseline="-25000">
                <a:latin typeface="Tahoma" pitchFamily="34" charset="0"/>
                <a:sym typeface="Symbol" pitchFamily="18" charset="2"/>
              </a:rPr>
              <a:t>j</a:t>
            </a:r>
            <a:r>
              <a:rPr lang="en-US" altLang="en-US">
                <a:latin typeface="Tahoma" pitchFamily="34" charset="0"/>
              </a:rPr>
              <a:t> w</a:t>
            </a:r>
            <a:r>
              <a:rPr lang="en-US" altLang="en-US" baseline="-25000">
                <a:latin typeface="Tahoma" pitchFamily="34" charset="0"/>
              </a:rPr>
              <a:t>jk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 baseline="30000">
                <a:latin typeface="Tahoma" pitchFamily="34" charset="0"/>
              </a:rPr>
              <a:t>p 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(1-</a:t>
            </a:r>
            <a:r>
              <a:rPr lang="en-US" altLang="en-US">
                <a:latin typeface="Tahoma" pitchFamily="34" charset="0"/>
              </a:rPr>
              <a:t> x</a:t>
            </a:r>
            <a:r>
              <a:rPr lang="en-US" altLang="en-US" baseline="-25000">
                <a:latin typeface="Tahoma" pitchFamily="34" charset="0"/>
              </a:rPr>
              <a:t>k</a:t>
            </a:r>
            <a:r>
              <a:rPr lang="en-US" altLang="en-US" baseline="30000">
                <a:latin typeface="Tahoma" pitchFamily="34" charset="0"/>
              </a:rPr>
              <a:t>p</a:t>
            </a:r>
            <a:r>
              <a:rPr lang="sv-SE" altLang="en-US">
                <a:latin typeface="Tahoma" pitchFamily="34" charset="0"/>
                <a:sym typeface="Symbol" pitchFamily="18" charset="2"/>
              </a:rPr>
              <a:t>) </a:t>
            </a:r>
            <a:endParaRPr lang="en-US" altLang="en-US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542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5072574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2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Backpropagation</a:t>
            </a:r>
            <a:endParaRPr lang="en-US" altLang="en-US" sz="32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7" cy="38703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Gradient descent over entire </a:t>
            </a:r>
            <a:r>
              <a:rPr lang="sv-SE" altLang="en-US" sz="2000" i="1" dirty="0"/>
              <a:t>network </a:t>
            </a:r>
            <a:r>
              <a:rPr lang="sv-SE" altLang="en-US" sz="2000" dirty="0"/>
              <a:t>weight vector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Will find a local, not necessarily global error minimum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/>
              <a:t>	-in practice often works well (can be invoked multiple times with different initial weights)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>
                <a:sym typeface="Symbol" pitchFamily="18" charset="2"/>
              </a:rPr>
              <a:t>Minimizes error training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en-US" sz="2000" dirty="0">
                <a:sym typeface="Symbol" pitchFamily="18" charset="2"/>
              </a:rPr>
              <a:t>Will it generalize well to unseen instances (over-fitting)?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>
                <a:sym typeface="Symbol" pitchFamily="18" charset="2"/>
              </a:rPr>
              <a:t>Training can be slow typical 1000-10000 iterations (use Levenberg-Marquardt instead of gradient descent!)</a:t>
            </a:r>
          </a:p>
          <a:p>
            <a:pPr>
              <a:lnSpc>
                <a:spcPct val="90000"/>
              </a:lnSpc>
            </a:pPr>
            <a:r>
              <a:rPr lang="sv-SE" altLang="en-US" sz="2000" dirty="0">
                <a:sym typeface="Symbol" pitchFamily="18" charset="2"/>
              </a:rPr>
              <a:t>Using network after training is fast!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1185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Convergence of Backpropagation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82000" cy="4391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/>
              <a:t>Gradient descent to some local minimum perhaps not global minimum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Add momentum term: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v-SE" altLang="en-US" sz="2000" dirty="0">
                <a:sym typeface="Symbol" pitchFamily="18" charset="2"/>
              </a:rPr>
              <a:t>w</a:t>
            </a:r>
            <a:r>
              <a:rPr lang="sv-SE" altLang="en-US" sz="2000" baseline="-25000" dirty="0">
                <a:sym typeface="Symbol" pitchFamily="18" charset="2"/>
              </a:rPr>
              <a:t>ki</a:t>
            </a:r>
            <a:r>
              <a:rPr lang="sv-SE" altLang="en-US" sz="2000" dirty="0">
                <a:sym typeface="Symbol" pitchFamily="18" charset="2"/>
              </a:rPr>
              <a:t>(n) =  </a:t>
            </a:r>
            <a:r>
              <a:rPr lang="sv-SE" altLang="en-US" sz="2000" dirty="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sz="2000" baseline="-25000" dirty="0">
                <a:sym typeface="Symbol" pitchFamily="18" charset="2"/>
              </a:rPr>
              <a:t>k</a:t>
            </a:r>
            <a:r>
              <a:rPr lang="sv-SE" altLang="en-US" sz="2000" dirty="0">
                <a:sym typeface="Symbol" pitchFamily="18" charset="2"/>
              </a:rPr>
              <a:t>(n) </a:t>
            </a:r>
            <a:r>
              <a:rPr lang="sv-SE" altLang="en-US" sz="2000" dirty="0">
                <a:latin typeface="Tahoma" pitchFamily="34" charset="0"/>
                <a:sym typeface="Symbol" pitchFamily="18" charset="2"/>
              </a:rPr>
              <a:t>x</a:t>
            </a:r>
            <a:r>
              <a:rPr lang="sv-SE" altLang="en-US" sz="2000" baseline="-25000" dirty="0">
                <a:latin typeface="Tahoma" pitchFamily="34" charset="0"/>
                <a:sym typeface="Symbol" pitchFamily="18" charset="2"/>
              </a:rPr>
              <a:t>i</a:t>
            </a:r>
            <a:r>
              <a:rPr lang="sv-SE" altLang="en-US" sz="2000" baseline="30000" dirty="0">
                <a:latin typeface="Tahoma" pitchFamily="34" charset="0"/>
                <a:sym typeface="Symbol" pitchFamily="18" charset="2"/>
              </a:rPr>
              <a:t>p</a:t>
            </a:r>
            <a:r>
              <a:rPr lang="sv-SE" altLang="en-US" sz="2000" baseline="-25000" dirty="0">
                <a:sym typeface="Symbol" pitchFamily="18" charset="2"/>
              </a:rPr>
              <a:t> </a:t>
            </a:r>
            <a:r>
              <a:rPr lang="sv-SE" altLang="en-US" sz="2000" dirty="0">
                <a:sym typeface="Symbol" pitchFamily="18" charset="2"/>
              </a:rPr>
              <a:t>(n) + </a:t>
            </a:r>
            <a:r>
              <a:rPr lang="sv-SE" altLang="en-US" sz="2000" dirty="0">
                <a:latin typeface="Symbol" pitchFamily="18" charset="2"/>
                <a:sym typeface="Symbol"/>
              </a:rPr>
              <a:t></a:t>
            </a:r>
            <a:r>
              <a:rPr lang="sv-SE" altLang="en-US" sz="2000" dirty="0">
                <a:latin typeface="Symbol" pitchFamily="18" charset="2"/>
                <a:sym typeface="Symbol" pitchFamily="18" charset="2"/>
              </a:rPr>
              <a:t> D</a:t>
            </a:r>
            <a:r>
              <a:rPr lang="sv-SE" altLang="en-US" sz="2000" dirty="0">
                <a:sym typeface="Symbol" pitchFamily="18" charset="2"/>
              </a:rPr>
              <a:t>w</a:t>
            </a:r>
            <a:r>
              <a:rPr lang="sv-SE" altLang="en-US" sz="2000" baseline="-25000" dirty="0">
                <a:sym typeface="Symbol" pitchFamily="18" charset="2"/>
              </a:rPr>
              <a:t>ki</a:t>
            </a:r>
            <a:r>
              <a:rPr lang="sv-SE" altLang="en-US" sz="2000" dirty="0">
                <a:sym typeface="Symbol" pitchFamily="18" charset="2"/>
              </a:rPr>
              <a:t>(n-1), </a:t>
            </a:r>
            <a:r>
              <a:rPr lang="en-US" altLang="en-US" sz="2000" dirty="0"/>
              <a:t>with </a:t>
            </a:r>
            <a:r>
              <a:rPr lang="sv-SE" altLang="en-US" sz="2000" dirty="0">
                <a:latin typeface="Symbol" pitchFamily="18" charset="2"/>
                <a:sym typeface="Symbol"/>
              </a:rPr>
              <a:t></a:t>
            </a:r>
            <a:r>
              <a:rPr lang="en-US" altLang="en-US" sz="2000" dirty="0"/>
              <a:t> </a:t>
            </a:r>
            <a:r>
              <a:rPr lang="en-US" altLang="en-US" sz="2000" b="1" dirty="0">
                <a:sym typeface="Symbol" pitchFamily="18" charset="2"/>
              </a:rPr>
              <a:t></a:t>
            </a:r>
            <a:r>
              <a:rPr lang="en-US" altLang="en-US" sz="2000" dirty="0">
                <a:sym typeface="Symbol" pitchFamily="18" charset="2"/>
              </a:rPr>
              <a:t> [0,1], where </a:t>
            </a:r>
            <a:r>
              <a:rPr lang="sv-SE" altLang="en-US" sz="2000" dirty="0">
                <a:latin typeface="Symbol" pitchFamily="18" charset="2"/>
                <a:sym typeface="Symbol" pitchFamily="18" charset="2"/>
              </a:rPr>
              <a:t>D</a:t>
            </a:r>
            <a:r>
              <a:rPr lang="sv-SE" altLang="en-US" sz="2000" dirty="0">
                <a:sym typeface="Symbol" pitchFamily="18" charset="2"/>
              </a:rPr>
              <a:t>w</a:t>
            </a:r>
            <a:r>
              <a:rPr lang="sv-SE" altLang="en-US" sz="2000" baseline="-25000" dirty="0">
                <a:sym typeface="Symbol" pitchFamily="18" charset="2"/>
              </a:rPr>
              <a:t>ki</a:t>
            </a:r>
            <a:r>
              <a:rPr lang="sv-SE" altLang="en-US" sz="2000" dirty="0">
                <a:sym typeface="Symbol" pitchFamily="18" charset="2"/>
              </a:rPr>
              <a:t>(n-1) is the previous increment.</a:t>
            </a:r>
            <a:endParaRPr lang="sv-SE" altLang="en-US" sz="2000" dirty="0"/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Stochastic gradient descent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Train multiple nets with different initial weights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dirty="0"/>
              <a:t>Nature of convergence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Initialize weights near zero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Therefore, initial networks near-linear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Increasingly non-linear functions possible as training progresses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4712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Ways to use weight derivatives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229600" cy="36877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How often to update</a:t>
            </a:r>
          </a:p>
          <a:p>
            <a:pPr lvl="1" eaLnBrk="1" hangingPunct="1"/>
            <a:r>
              <a:rPr lang="en-US" altLang="en-US" sz="2000" dirty="0"/>
              <a:t>after each training case?</a:t>
            </a:r>
          </a:p>
          <a:p>
            <a:pPr lvl="1" eaLnBrk="1" hangingPunct="1"/>
            <a:r>
              <a:rPr lang="en-US" altLang="en-US" sz="2000" dirty="0"/>
              <a:t>after a full sweep through the training data?</a:t>
            </a:r>
          </a:p>
          <a:p>
            <a:pPr eaLnBrk="1" hangingPunct="1"/>
            <a:r>
              <a:rPr lang="en-US" altLang="en-US" sz="2400" dirty="0"/>
              <a:t>How much to update</a:t>
            </a:r>
          </a:p>
          <a:p>
            <a:pPr lvl="1" eaLnBrk="1" hangingPunct="1"/>
            <a:r>
              <a:rPr lang="en-US" altLang="en-US" sz="2000" dirty="0"/>
              <a:t>Use a fixed learning rate?</a:t>
            </a:r>
          </a:p>
          <a:p>
            <a:pPr lvl="1" eaLnBrk="1" hangingPunct="1"/>
            <a:r>
              <a:rPr lang="en-US" altLang="en-US" sz="2000" dirty="0"/>
              <a:t>Adapt the learning rate?</a:t>
            </a:r>
          </a:p>
          <a:p>
            <a:pPr lvl="1" eaLnBrk="1" hangingPunct="1"/>
            <a:r>
              <a:rPr lang="en-US" altLang="en-US" sz="2000" dirty="0"/>
              <a:t>Add momentum?</a:t>
            </a:r>
          </a:p>
          <a:p>
            <a:pPr lvl="1" eaLnBrk="1" hangingPunct="1"/>
            <a:r>
              <a:rPr lang="en-US" altLang="en-US" sz="2000" dirty="0"/>
              <a:t>Don’t use steepest descent?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0054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/>
              <a:t>Early Applications of Neural Networks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81301"/>
            <a:ext cx="8229600" cy="2019300"/>
          </a:xfrm>
        </p:spPr>
        <p:txBody>
          <a:bodyPr/>
          <a:lstStyle/>
          <a:p>
            <a:pPr eaLnBrk="1" hangingPunct="1"/>
            <a:r>
              <a:rPr lang="en-US" altLang="en-US" sz="2000" dirty="0" err="1"/>
              <a:t>Alvinn</a:t>
            </a:r>
            <a:r>
              <a:rPr lang="en-US" altLang="en-US" sz="2000" dirty="0"/>
              <a:t> (the neural network that learns to drive a van from camera inputs)</a:t>
            </a:r>
          </a:p>
          <a:p>
            <a:pPr eaLnBrk="1" hangingPunct="1"/>
            <a:r>
              <a:rPr lang="en-US" altLang="en-US" sz="2000" dirty="0" err="1"/>
              <a:t>NETtalk</a:t>
            </a:r>
            <a:r>
              <a:rPr lang="en-US" altLang="en-US" sz="2000" dirty="0"/>
              <a:t>: a network that learns to pronounce English text.</a:t>
            </a:r>
          </a:p>
          <a:p>
            <a:pPr eaLnBrk="1" hangingPunct="1"/>
            <a:r>
              <a:rPr lang="en-US" altLang="en-US" sz="2000" dirty="0"/>
              <a:t>Recognizing hand-written zip codes</a:t>
            </a:r>
          </a:p>
          <a:p>
            <a:pPr eaLnBrk="1" hangingPunct="1"/>
            <a:r>
              <a:rPr lang="en-US" altLang="en-US" sz="2000" dirty="0"/>
              <a:t>Lots of applications in financial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66776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03400" y="1524000"/>
          <a:ext cx="5911850" cy="708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rtwork" r:id="rId4" imgW="5899638" imgH="7781192" progId="Adobe.Illustrator.8">
                  <p:embed/>
                </p:oleObj>
              </mc:Choice>
              <mc:Fallback>
                <p:oleObj name="Artwork" r:id="rId4" imgW="5899638" imgH="7781192" progId="Adobe.Illustrator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524000"/>
                        <a:ext cx="5911850" cy="708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3299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dirty="0"/>
              <a:t>ALVINN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85900" y="1447800"/>
            <a:ext cx="61722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Automated driving at 70 mph on a public highway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308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Camera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image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0" y="5791200"/>
            <a:ext cx="1852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30x32 pixels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as inputs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0" y="4038600"/>
            <a:ext cx="172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30 outputs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for steering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65925" y="4681538"/>
            <a:ext cx="21701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30x32 weights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into one out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four hidden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unit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0" y="4876800"/>
            <a:ext cx="1352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4 hidden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units</a:t>
            </a:r>
            <a:endParaRPr lang="en-US" alt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6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3200" dirty="0" err="1"/>
              <a:t>NETtalk</a:t>
            </a:r>
            <a:r>
              <a:rPr lang="en-US" altLang="en-US" sz="3200" dirty="0"/>
              <a:t>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Sejnowski</a:t>
            </a:r>
            <a:r>
              <a:rPr lang="en-US" altLang="en-US" sz="2000" dirty="0"/>
              <a:t> &amp; Rosenberg, 1987)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task is to learn to pronounce English text from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Training data is 1024 words from a side-by-side English/phoneme source.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Input: 7 consecutive characters from written text presented in a moving window that scans 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Output: phoneme code giving the pronunciation of the letter at the center of the input window.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Network topology: 7x29 inputs (26 chars + punctuation marks), 80 hidden units and 26 output units (phoneme code). Sigmoid units in hidden and output layer. </a:t>
            </a:r>
          </a:p>
        </p:txBody>
      </p:sp>
    </p:spTree>
    <p:extLst>
      <p:ext uri="{BB962C8B-B14F-4D97-AF65-F5344CB8AC3E}">
        <p14:creationId xmlns:p14="http://schemas.microsoft.com/office/powerpoint/2010/main" val="3584078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NETtalk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41550"/>
            <a:ext cx="8229600" cy="3884613"/>
          </a:xfrm>
        </p:spPr>
        <p:txBody>
          <a:bodyPr/>
          <a:lstStyle/>
          <a:p>
            <a:pPr eaLnBrk="1" hangingPunct="1"/>
            <a:r>
              <a:rPr lang="en-US" altLang="en-US" sz="2000"/>
              <a:t>Training protocol: 95% accuracy on training set after 50 epochs of training by full gradient descent. 78% accuracy on a set-aside test set.</a:t>
            </a:r>
          </a:p>
          <a:p>
            <a:pPr eaLnBrk="1" hangingPunct="1"/>
            <a:r>
              <a:rPr lang="en-US" altLang="en-US" sz="2000"/>
              <a:t>Comparison against Dectalk (a rule based expert system): Dectalk performs better; it represents a decade of analysis by linguists. NETtalk learns from examples alone and was constructed with little knowledge of the task.</a:t>
            </a:r>
          </a:p>
        </p:txBody>
      </p:sp>
    </p:spTree>
    <p:extLst>
      <p:ext uri="{BB962C8B-B14F-4D97-AF65-F5344CB8AC3E}">
        <p14:creationId xmlns:p14="http://schemas.microsoft.com/office/powerpoint/2010/main" val="1761634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78" y="762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/>
              <a:t>Overfitting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992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training data contains information about the regularities in the mapping from input to output. But it also contains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target values may be unreliable.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sampling error</a:t>
            </a:r>
            <a:r>
              <a:rPr lang="en-US" altLang="en-US" sz="2000" dirty="0"/>
              <a:t>. There will be accidental regularities just because of the particular training cases that were chosen.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When we fit the model, it cannot tell which regularities are real and which are caused by sampling error.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So, it fits both kinds of regularity.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the model is very flexible it can model the sampling error really well. </a:t>
            </a:r>
            <a:r>
              <a:rPr lang="en-US" altLang="en-US" sz="2000" dirty="0">
                <a:solidFill>
                  <a:srgbClr val="FF0000"/>
                </a:solidFill>
              </a:rPr>
              <a:t>This is a disaster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1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sv-SE" altLang="en-US"/>
              <a:t>Decision Surface of a TLU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3884613" y="2763838"/>
            <a:ext cx="1587" cy="2646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 flipV="1">
            <a:off x="2286000" y="4419600"/>
            <a:ext cx="3254375" cy="17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86388" y="3727450"/>
            <a:ext cx="4460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1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789363" y="2209800"/>
            <a:ext cx="44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2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1981200" y="2362200"/>
            <a:ext cx="3044825" cy="2743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334000" y="1981200"/>
            <a:ext cx="255428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Decision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w</a:t>
            </a:r>
            <a:r>
              <a:rPr lang="en-US" altLang="en-US" sz="2400" baseline="-25000">
                <a:latin typeface="Tahoma" pitchFamily="34" charset="0"/>
              </a:rPr>
              <a:t>1</a:t>
            </a:r>
            <a:r>
              <a:rPr lang="en-US" altLang="en-US" sz="2400">
                <a:latin typeface="Tahoma" pitchFamily="34" charset="0"/>
              </a:rPr>
              <a:t> x</a:t>
            </a:r>
            <a:r>
              <a:rPr lang="en-US" altLang="en-US" sz="2400" baseline="-25000">
                <a:latin typeface="Tahoma" pitchFamily="34" charset="0"/>
              </a:rPr>
              <a:t>1</a:t>
            </a:r>
            <a:r>
              <a:rPr lang="en-US" altLang="en-US" sz="2400">
                <a:latin typeface="Tahoma" pitchFamily="34" charset="0"/>
              </a:rPr>
              <a:t> + w</a:t>
            </a:r>
            <a:r>
              <a:rPr lang="en-US" altLang="en-US" sz="2400" baseline="-25000">
                <a:latin typeface="Tahoma" pitchFamily="34" charset="0"/>
              </a:rPr>
              <a:t>2 </a:t>
            </a:r>
            <a:r>
              <a:rPr lang="en-US" altLang="en-US" sz="2400">
                <a:latin typeface="Tahoma" pitchFamily="34" charset="0"/>
              </a:rPr>
              <a:t>x</a:t>
            </a:r>
            <a:r>
              <a:rPr lang="en-US" altLang="en-US" sz="2400" baseline="-25000">
                <a:latin typeface="Tahoma" pitchFamily="34" charset="0"/>
              </a:rPr>
              <a:t>2</a:t>
            </a:r>
            <a:r>
              <a:rPr lang="en-US" altLang="en-US" sz="2400">
                <a:latin typeface="Tahoma" pitchFamily="34" charset="0"/>
              </a:rPr>
              <a:t> = </a:t>
            </a:r>
            <a:r>
              <a:rPr lang="en-US" altLang="en-US">
                <a:latin typeface="Symbol" pitchFamily="18" charset="2"/>
              </a:rPr>
              <a:t>q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667000" y="2362200"/>
            <a:ext cx="41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w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1</a:t>
            </a: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3200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1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41910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1</a:t>
            </a:r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46482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0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4648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0</a:t>
            </a: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4419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0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2895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0</a:t>
            </a: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4038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0</a:t>
            </a:r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17526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8416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example of overfitting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600201"/>
            <a:ext cx="4475162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Which model do you believe?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The complicated model fits the data better.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But it is not economical</a:t>
            </a:r>
          </a:p>
          <a:p>
            <a:pPr eaLnBrk="1" hangingPunct="1"/>
            <a:r>
              <a:rPr lang="en-US" altLang="en-US" sz="2000" dirty="0"/>
              <a:t>A model is convincing when it fits a lot of data surprisingly well.</a:t>
            </a:r>
          </a:p>
          <a:p>
            <a:pPr lvl="1" eaLnBrk="1" hangingPunct="1"/>
            <a:r>
              <a:rPr lang="en-US" altLang="en-US" sz="2000" dirty="0"/>
              <a:t>It is not surprising that a complicated model can fit a small amount of data.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684213" y="1881188"/>
            <a:ext cx="2808287" cy="2592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935038" y="3825875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42" name="Freeform 7"/>
          <p:cNvSpPr>
            <a:spLocks/>
          </p:cNvSpPr>
          <p:nvPr/>
        </p:nvSpPr>
        <p:spPr bwMode="auto">
          <a:xfrm>
            <a:off x="935038" y="2524125"/>
            <a:ext cx="2520950" cy="1768475"/>
          </a:xfrm>
          <a:custGeom>
            <a:avLst/>
            <a:gdLst>
              <a:gd name="T0" fmla="*/ 0 w 1588"/>
              <a:gd name="T1" fmla="*/ 2147483647 h 1114"/>
              <a:gd name="T2" fmla="*/ 2147483647 w 1588"/>
              <a:gd name="T3" fmla="*/ 2147483647 h 1114"/>
              <a:gd name="T4" fmla="*/ 2147483647 w 1588"/>
              <a:gd name="T5" fmla="*/ 2147483647 h 1114"/>
              <a:gd name="T6" fmla="*/ 2147483647 w 1588"/>
              <a:gd name="T7" fmla="*/ 2147483647 h 1114"/>
              <a:gd name="T8" fmla="*/ 2147483647 w 1588"/>
              <a:gd name="T9" fmla="*/ 2147483647 h 1114"/>
              <a:gd name="T10" fmla="*/ 2147483647 w 1588"/>
              <a:gd name="T11" fmla="*/ 2147483647 h 1114"/>
              <a:gd name="T12" fmla="*/ 2147483647 w 1588"/>
              <a:gd name="T13" fmla="*/ 2147483647 h 1114"/>
              <a:gd name="T14" fmla="*/ 2147483647 w 1588"/>
              <a:gd name="T15" fmla="*/ 2147483647 h 1114"/>
              <a:gd name="T16" fmla="*/ 2147483647 w 1588"/>
              <a:gd name="T17" fmla="*/ 2147483647 h 1114"/>
              <a:gd name="T18" fmla="*/ 2147483647 w 1588"/>
              <a:gd name="T19" fmla="*/ 2147483647 h 1114"/>
              <a:gd name="T20" fmla="*/ 2147483647 w 1588"/>
              <a:gd name="T21" fmla="*/ 2147483647 h 1114"/>
              <a:gd name="T22" fmla="*/ 2147483647 w 1588"/>
              <a:gd name="T23" fmla="*/ 2147483647 h 1114"/>
              <a:gd name="T24" fmla="*/ 2147483647 w 1588"/>
              <a:gd name="T25" fmla="*/ 2147483647 h 1114"/>
              <a:gd name="T26" fmla="*/ 2147483647 w 1588"/>
              <a:gd name="T27" fmla="*/ 2147483647 h 1114"/>
              <a:gd name="T28" fmla="*/ 2147483647 w 1588"/>
              <a:gd name="T29" fmla="*/ 2147483647 h 1114"/>
              <a:gd name="T30" fmla="*/ 2147483647 w 1588"/>
              <a:gd name="T31" fmla="*/ 2147483647 h 1114"/>
              <a:gd name="T32" fmla="*/ 2147483647 w 1588"/>
              <a:gd name="T33" fmla="*/ 2147483647 h 1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88"/>
              <a:gd name="T52" fmla="*/ 0 h 1114"/>
              <a:gd name="T53" fmla="*/ 1588 w 1588"/>
              <a:gd name="T54" fmla="*/ 1114 h 11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88" h="1114">
                <a:moveTo>
                  <a:pt x="0" y="888"/>
                </a:moveTo>
                <a:cubicBezTo>
                  <a:pt x="36" y="810"/>
                  <a:pt x="72" y="732"/>
                  <a:pt x="114" y="683"/>
                </a:cubicBezTo>
                <a:cubicBezTo>
                  <a:pt x="156" y="634"/>
                  <a:pt x="178" y="604"/>
                  <a:pt x="250" y="593"/>
                </a:cubicBezTo>
                <a:cubicBezTo>
                  <a:pt x="322" y="582"/>
                  <a:pt x="470" y="570"/>
                  <a:pt x="545" y="615"/>
                </a:cubicBezTo>
                <a:cubicBezTo>
                  <a:pt x="620" y="660"/>
                  <a:pt x="646" y="797"/>
                  <a:pt x="703" y="865"/>
                </a:cubicBezTo>
                <a:cubicBezTo>
                  <a:pt x="760" y="933"/>
                  <a:pt x="825" y="1032"/>
                  <a:pt x="885" y="1024"/>
                </a:cubicBezTo>
                <a:cubicBezTo>
                  <a:pt x="945" y="1016"/>
                  <a:pt x="1024" y="921"/>
                  <a:pt x="1066" y="819"/>
                </a:cubicBezTo>
                <a:cubicBezTo>
                  <a:pt x="1108" y="717"/>
                  <a:pt x="1115" y="524"/>
                  <a:pt x="1134" y="411"/>
                </a:cubicBezTo>
                <a:cubicBezTo>
                  <a:pt x="1153" y="298"/>
                  <a:pt x="1169" y="203"/>
                  <a:pt x="1180" y="139"/>
                </a:cubicBezTo>
                <a:cubicBezTo>
                  <a:pt x="1191" y="75"/>
                  <a:pt x="1183" y="45"/>
                  <a:pt x="1202" y="26"/>
                </a:cubicBezTo>
                <a:cubicBezTo>
                  <a:pt x="1221" y="7"/>
                  <a:pt x="1270" y="0"/>
                  <a:pt x="1293" y="26"/>
                </a:cubicBezTo>
                <a:cubicBezTo>
                  <a:pt x="1316" y="52"/>
                  <a:pt x="1323" y="131"/>
                  <a:pt x="1338" y="184"/>
                </a:cubicBezTo>
                <a:cubicBezTo>
                  <a:pt x="1353" y="237"/>
                  <a:pt x="1369" y="286"/>
                  <a:pt x="1384" y="343"/>
                </a:cubicBezTo>
                <a:cubicBezTo>
                  <a:pt x="1399" y="400"/>
                  <a:pt x="1414" y="465"/>
                  <a:pt x="1429" y="525"/>
                </a:cubicBezTo>
                <a:cubicBezTo>
                  <a:pt x="1444" y="585"/>
                  <a:pt x="1460" y="638"/>
                  <a:pt x="1475" y="706"/>
                </a:cubicBezTo>
                <a:cubicBezTo>
                  <a:pt x="1490" y="774"/>
                  <a:pt x="1501" y="865"/>
                  <a:pt x="1520" y="933"/>
                </a:cubicBezTo>
                <a:cubicBezTo>
                  <a:pt x="1539" y="1001"/>
                  <a:pt x="1577" y="1084"/>
                  <a:pt x="1588" y="111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V="1">
            <a:off x="900113" y="3214688"/>
            <a:ext cx="2519362" cy="6826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Oval 9"/>
          <p:cNvSpPr>
            <a:spLocks noChangeArrowheads="1"/>
          </p:cNvSpPr>
          <p:nvPr/>
        </p:nvSpPr>
        <p:spPr bwMode="auto">
          <a:xfrm>
            <a:off x="1692275" y="3429000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45" name="Oval 10"/>
          <p:cNvSpPr>
            <a:spLocks noChangeArrowheads="1"/>
          </p:cNvSpPr>
          <p:nvPr/>
        </p:nvSpPr>
        <p:spPr bwMode="auto">
          <a:xfrm>
            <a:off x="1943100" y="3752850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46" name="Oval 11"/>
          <p:cNvSpPr>
            <a:spLocks noChangeArrowheads="1"/>
          </p:cNvSpPr>
          <p:nvPr/>
        </p:nvSpPr>
        <p:spPr bwMode="auto">
          <a:xfrm>
            <a:off x="2627313" y="3608388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2698750" y="3068638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9948" name="Oval 13"/>
          <p:cNvSpPr>
            <a:spLocks noChangeArrowheads="1"/>
          </p:cNvSpPr>
          <p:nvPr/>
        </p:nvSpPr>
        <p:spPr bwMode="auto">
          <a:xfrm>
            <a:off x="3167063" y="3321050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702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2787522"/>
            <a:ext cx="7772400" cy="1460733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000" dirty="0"/>
              <a:t>The objective of learning is to achieve good </a:t>
            </a:r>
            <a:r>
              <a:rPr lang="en-US" altLang="en-US" sz="2000" i="1" dirty="0"/>
              <a:t>generalization</a:t>
            </a:r>
            <a:r>
              <a:rPr lang="en-US" altLang="en-US" sz="2000" dirty="0"/>
              <a:t> to new cases, otherwise just use a look-up table.</a:t>
            </a:r>
          </a:p>
          <a:p>
            <a:pPr eaLnBrk="1" hangingPunct="1"/>
            <a:r>
              <a:rPr lang="en-US" altLang="en-US" sz="2000" dirty="0"/>
              <a:t>Generalization can be defined as a mathematical </a:t>
            </a:r>
            <a:r>
              <a:rPr lang="en-US" altLang="en-US" sz="2000" i="1" dirty="0"/>
              <a:t>interpolation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regression</a:t>
            </a:r>
            <a:r>
              <a:rPr lang="en-US" altLang="en-US" sz="2000" dirty="0"/>
              <a:t> over a set of training points: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895600" y="4891088"/>
            <a:ext cx="0" cy="12684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528888" y="6019800"/>
            <a:ext cx="28686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130550" y="52641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511550" y="52641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816350" y="54165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892550" y="55689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273550" y="54927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349750" y="53403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730750" y="5568950"/>
            <a:ext cx="63500" cy="635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3124200" y="5300663"/>
            <a:ext cx="1971675" cy="377825"/>
          </a:xfrm>
          <a:custGeom>
            <a:avLst/>
            <a:gdLst>
              <a:gd name="T0" fmla="*/ 0 w 1242"/>
              <a:gd name="T1" fmla="*/ 2147483647 h 238"/>
              <a:gd name="T2" fmla="*/ 2147483647 w 1242"/>
              <a:gd name="T3" fmla="*/ 2147483647 h 238"/>
              <a:gd name="T4" fmla="*/ 2147483647 w 1242"/>
              <a:gd name="T5" fmla="*/ 2147483647 h 238"/>
              <a:gd name="T6" fmla="*/ 2147483647 w 1242"/>
              <a:gd name="T7" fmla="*/ 0 h 238"/>
              <a:gd name="T8" fmla="*/ 2147483647 w 1242"/>
              <a:gd name="T9" fmla="*/ 0 h 238"/>
              <a:gd name="T10" fmla="*/ 2147483647 w 1242"/>
              <a:gd name="T11" fmla="*/ 0 h 238"/>
              <a:gd name="T12" fmla="*/ 2147483647 w 1242"/>
              <a:gd name="T13" fmla="*/ 0 h 238"/>
              <a:gd name="T14" fmla="*/ 2147483647 w 1242"/>
              <a:gd name="T15" fmla="*/ 2147483647 h 238"/>
              <a:gd name="T16" fmla="*/ 2147483647 w 1242"/>
              <a:gd name="T17" fmla="*/ 2147483647 h 238"/>
              <a:gd name="T18" fmla="*/ 2147483647 w 1242"/>
              <a:gd name="T19" fmla="*/ 2147483647 h 238"/>
              <a:gd name="T20" fmla="*/ 2147483647 w 1242"/>
              <a:gd name="T21" fmla="*/ 2147483647 h 238"/>
              <a:gd name="T22" fmla="*/ 2147483647 w 1242"/>
              <a:gd name="T23" fmla="*/ 2147483647 h 238"/>
              <a:gd name="T24" fmla="*/ 2147483647 w 1242"/>
              <a:gd name="T25" fmla="*/ 2147483647 h 238"/>
              <a:gd name="T26" fmla="*/ 2147483647 w 1242"/>
              <a:gd name="T27" fmla="*/ 2147483647 h 238"/>
              <a:gd name="T28" fmla="*/ 2147483647 w 1242"/>
              <a:gd name="T29" fmla="*/ 2147483647 h 238"/>
              <a:gd name="T30" fmla="*/ 2147483647 w 1242"/>
              <a:gd name="T31" fmla="*/ 2147483647 h 238"/>
              <a:gd name="T32" fmla="*/ 2147483647 w 1242"/>
              <a:gd name="T33" fmla="*/ 2147483647 h 238"/>
              <a:gd name="T34" fmla="*/ 2147483647 w 1242"/>
              <a:gd name="T35" fmla="*/ 2147483647 h 238"/>
              <a:gd name="T36" fmla="*/ 2147483647 w 1242"/>
              <a:gd name="T37" fmla="*/ 2147483647 h 238"/>
              <a:gd name="T38" fmla="*/ 2147483647 w 1242"/>
              <a:gd name="T39" fmla="*/ 2147483647 h 238"/>
              <a:gd name="T40" fmla="*/ 2147483647 w 1242"/>
              <a:gd name="T41" fmla="*/ 2147483647 h 238"/>
              <a:gd name="T42" fmla="*/ 2147483647 w 1242"/>
              <a:gd name="T43" fmla="*/ 2147483647 h 238"/>
              <a:gd name="T44" fmla="*/ 2147483647 w 1242"/>
              <a:gd name="T45" fmla="*/ 2147483647 h 238"/>
              <a:gd name="T46" fmla="*/ 2147483647 w 1242"/>
              <a:gd name="T47" fmla="*/ 2147483647 h 238"/>
              <a:gd name="T48" fmla="*/ 2147483647 w 1242"/>
              <a:gd name="T49" fmla="*/ 2147483647 h 238"/>
              <a:gd name="T50" fmla="*/ 2147483647 w 1242"/>
              <a:gd name="T51" fmla="*/ 2147483647 h 238"/>
              <a:gd name="T52" fmla="*/ 2147483647 w 1242"/>
              <a:gd name="T53" fmla="*/ 2147483647 h 238"/>
              <a:gd name="T54" fmla="*/ 2147483647 w 1242"/>
              <a:gd name="T55" fmla="*/ 2147483647 h 238"/>
              <a:gd name="T56" fmla="*/ 2147483647 w 1242"/>
              <a:gd name="T57" fmla="*/ 2147483647 h 238"/>
              <a:gd name="T58" fmla="*/ 2147483647 w 1242"/>
              <a:gd name="T59" fmla="*/ 2147483647 h 238"/>
              <a:gd name="T60" fmla="*/ 2147483647 w 1242"/>
              <a:gd name="T61" fmla="*/ 2147483647 h 238"/>
              <a:gd name="T62" fmla="*/ 2147483647 w 1242"/>
              <a:gd name="T63" fmla="*/ 2147483647 h 238"/>
              <a:gd name="T64" fmla="*/ 2147483647 w 1242"/>
              <a:gd name="T65" fmla="*/ 2147483647 h 238"/>
              <a:gd name="T66" fmla="*/ 2147483647 w 1242"/>
              <a:gd name="T67" fmla="*/ 2147483647 h 238"/>
              <a:gd name="T68" fmla="*/ 2147483647 w 1242"/>
              <a:gd name="T69" fmla="*/ 2147483647 h 238"/>
              <a:gd name="T70" fmla="*/ 2147483647 w 1242"/>
              <a:gd name="T71" fmla="*/ 2147483647 h 238"/>
              <a:gd name="T72" fmla="*/ 2147483647 w 1242"/>
              <a:gd name="T73" fmla="*/ 2147483647 h 238"/>
              <a:gd name="T74" fmla="*/ 2147483647 w 1242"/>
              <a:gd name="T75" fmla="*/ 2147483647 h 238"/>
              <a:gd name="T76" fmla="*/ 2147483647 w 1242"/>
              <a:gd name="T77" fmla="*/ 2147483647 h 238"/>
              <a:gd name="T78" fmla="*/ 2147483647 w 1242"/>
              <a:gd name="T79" fmla="*/ 2147483647 h 238"/>
              <a:gd name="T80" fmla="*/ 2147483647 w 1242"/>
              <a:gd name="T81" fmla="*/ 2147483647 h 238"/>
              <a:gd name="T82" fmla="*/ 2147483647 w 1242"/>
              <a:gd name="T83" fmla="*/ 2147483647 h 238"/>
              <a:gd name="T84" fmla="*/ 2147483647 w 1242"/>
              <a:gd name="T85" fmla="*/ 2147483647 h 238"/>
              <a:gd name="T86" fmla="*/ 2147483647 w 1242"/>
              <a:gd name="T87" fmla="*/ 2147483647 h 238"/>
              <a:gd name="T88" fmla="*/ 2147483647 w 1242"/>
              <a:gd name="T89" fmla="*/ 2147483647 h 238"/>
              <a:gd name="T90" fmla="*/ 2147483647 w 1242"/>
              <a:gd name="T91" fmla="*/ 2147483647 h 238"/>
              <a:gd name="T92" fmla="*/ 2147483647 w 1242"/>
              <a:gd name="T93" fmla="*/ 2147483647 h 238"/>
              <a:gd name="T94" fmla="*/ 2147483647 w 1242"/>
              <a:gd name="T95" fmla="*/ 2147483647 h 238"/>
              <a:gd name="T96" fmla="*/ 2147483647 w 1242"/>
              <a:gd name="T97" fmla="*/ 2147483647 h 23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242"/>
              <a:gd name="T148" fmla="*/ 0 h 238"/>
              <a:gd name="T149" fmla="*/ 1242 w 1242"/>
              <a:gd name="T150" fmla="*/ 238 h 23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242" h="238">
                <a:moveTo>
                  <a:pt x="0" y="21"/>
                </a:moveTo>
                <a:lnTo>
                  <a:pt x="24" y="14"/>
                </a:lnTo>
                <a:lnTo>
                  <a:pt x="53" y="7"/>
                </a:lnTo>
                <a:lnTo>
                  <a:pt x="81" y="0"/>
                </a:lnTo>
                <a:lnTo>
                  <a:pt x="103" y="0"/>
                </a:lnTo>
                <a:lnTo>
                  <a:pt x="125" y="0"/>
                </a:lnTo>
                <a:lnTo>
                  <a:pt x="153" y="0"/>
                </a:lnTo>
                <a:lnTo>
                  <a:pt x="175" y="7"/>
                </a:lnTo>
                <a:lnTo>
                  <a:pt x="197" y="7"/>
                </a:lnTo>
                <a:lnTo>
                  <a:pt x="225" y="21"/>
                </a:lnTo>
                <a:lnTo>
                  <a:pt x="247" y="36"/>
                </a:lnTo>
                <a:lnTo>
                  <a:pt x="269" y="43"/>
                </a:lnTo>
                <a:lnTo>
                  <a:pt x="297" y="64"/>
                </a:lnTo>
                <a:lnTo>
                  <a:pt x="319" y="72"/>
                </a:lnTo>
                <a:lnTo>
                  <a:pt x="341" y="93"/>
                </a:lnTo>
                <a:lnTo>
                  <a:pt x="384" y="108"/>
                </a:lnTo>
                <a:lnTo>
                  <a:pt x="413" y="129"/>
                </a:lnTo>
                <a:lnTo>
                  <a:pt x="434" y="151"/>
                </a:lnTo>
                <a:lnTo>
                  <a:pt x="456" y="158"/>
                </a:lnTo>
                <a:lnTo>
                  <a:pt x="485" y="172"/>
                </a:lnTo>
                <a:lnTo>
                  <a:pt x="513" y="180"/>
                </a:lnTo>
                <a:lnTo>
                  <a:pt x="535" y="187"/>
                </a:lnTo>
                <a:lnTo>
                  <a:pt x="557" y="194"/>
                </a:lnTo>
                <a:lnTo>
                  <a:pt x="585" y="201"/>
                </a:lnTo>
                <a:lnTo>
                  <a:pt x="614" y="201"/>
                </a:lnTo>
                <a:lnTo>
                  <a:pt x="636" y="201"/>
                </a:lnTo>
                <a:lnTo>
                  <a:pt x="665" y="201"/>
                </a:lnTo>
                <a:lnTo>
                  <a:pt x="693" y="201"/>
                </a:lnTo>
                <a:lnTo>
                  <a:pt x="715" y="201"/>
                </a:lnTo>
                <a:lnTo>
                  <a:pt x="737" y="201"/>
                </a:lnTo>
                <a:lnTo>
                  <a:pt x="765" y="194"/>
                </a:lnTo>
                <a:lnTo>
                  <a:pt x="794" y="180"/>
                </a:lnTo>
                <a:lnTo>
                  <a:pt x="816" y="172"/>
                </a:lnTo>
                <a:lnTo>
                  <a:pt x="845" y="165"/>
                </a:lnTo>
                <a:lnTo>
                  <a:pt x="873" y="158"/>
                </a:lnTo>
                <a:lnTo>
                  <a:pt x="895" y="158"/>
                </a:lnTo>
                <a:lnTo>
                  <a:pt x="924" y="158"/>
                </a:lnTo>
                <a:lnTo>
                  <a:pt x="953" y="158"/>
                </a:lnTo>
                <a:lnTo>
                  <a:pt x="981" y="158"/>
                </a:lnTo>
                <a:lnTo>
                  <a:pt x="1003" y="158"/>
                </a:lnTo>
                <a:lnTo>
                  <a:pt x="1039" y="165"/>
                </a:lnTo>
                <a:lnTo>
                  <a:pt x="1061" y="172"/>
                </a:lnTo>
                <a:lnTo>
                  <a:pt x="1089" y="187"/>
                </a:lnTo>
                <a:lnTo>
                  <a:pt x="1111" y="194"/>
                </a:lnTo>
                <a:lnTo>
                  <a:pt x="1133" y="201"/>
                </a:lnTo>
                <a:lnTo>
                  <a:pt x="1161" y="216"/>
                </a:lnTo>
                <a:lnTo>
                  <a:pt x="1183" y="223"/>
                </a:lnTo>
                <a:lnTo>
                  <a:pt x="1212" y="230"/>
                </a:lnTo>
                <a:lnTo>
                  <a:pt x="1241" y="237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2112963" y="5160963"/>
            <a:ext cx="6159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f(x)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94363" y="5846763"/>
            <a:ext cx="328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64110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  <a:noFill/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An Example: </a:t>
            </a:r>
            <a:r>
              <a:rPr lang="en-US" altLang="en-US"/>
              <a:t>Computing Parity</a:t>
            </a: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						</a:t>
            </a:r>
            <a:r>
              <a:rPr lang="en-US" altLang="en-US" sz="2400"/>
              <a:t>Can it learn from						 </a:t>
            </a:r>
            <a:r>
              <a:rPr lang="en-US" altLang="en-US" sz="2400" i="1"/>
              <a:t>m</a:t>
            </a:r>
            <a:r>
              <a:rPr lang="en-US" altLang="en-US" sz="2400"/>
              <a:t> examples to 						generalize to all 						2^</a:t>
            </a:r>
            <a:r>
              <a:rPr lang="en-US" altLang="en-US" sz="2400" i="1"/>
              <a:t>n</a:t>
            </a:r>
            <a:r>
              <a:rPr lang="en-US" altLang="en-US" sz="2400"/>
              <a:t> possibilities?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444750" y="3054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282950" y="3816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444750" y="3816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1530350" y="38163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3282950" y="4502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444750" y="4502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1530350" y="4502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1690688" y="3265488"/>
            <a:ext cx="811212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2590800" y="3265488"/>
            <a:ext cx="0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 flipV="1">
            <a:off x="2655888" y="3265488"/>
            <a:ext cx="709612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1676400" y="4027488"/>
            <a:ext cx="0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1690688" y="4027488"/>
            <a:ext cx="8874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1690688" y="4027488"/>
            <a:ext cx="16494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2590800" y="41036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605088" y="4027488"/>
            <a:ext cx="7350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 flipV="1">
            <a:off x="1665288" y="4027488"/>
            <a:ext cx="8620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3429000" y="4103688"/>
            <a:ext cx="0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 flipV="1">
            <a:off x="2579688" y="4027488"/>
            <a:ext cx="8620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1665288" y="4027488"/>
            <a:ext cx="1700212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1046163" y="3683000"/>
            <a:ext cx="492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DC0E5"/>
                </a:solidFill>
                <a:latin typeface="Times New Roman" pitchFamily="18" charset="0"/>
              </a:rPr>
              <a:t>&gt;0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960563" y="3683000"/>
            <a:ext cx="492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DC0E5"/>
                </a:solidFill>
                <a:latin typeface="Times New Roman" pitchFamily="18" charset="0"/>
              </a:rPr>
              <a:t>&gt;1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2798763" y="3683000"/>
            <a:ext cx="492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DC0E5"/>
                </a:solidFill>
                <a:latin typeface="Times New Roman" pitchFamily="18" charset="0"/>
              </a:rPr>
              <a:t>&gt;2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1655763" y="2493963"/>
            <a:ext cx="20526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itchFamily="18" charset="0"/>
              </a:rPr>
              <a:t>Parity bit value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3789363" y="3789363"/>
            <a:ext cx="1265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(</a:t>
            </a:r>
            <a:r>
              <a:rPr lang="en-US" altLang="en-US" sz="2400" i="1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</a:rPr>
              <a:t>+1)^2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weights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1655763" y="4856163"/>
            <a:ext cx="19002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</a:rPr>
              <a:t> bits of input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1919288" y="46482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2833688" y="46482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2147888" y="36576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2681288" y="36576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1046163" y="5724525"/>
            <a:ext cx="33972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imes New Roman" pitchFamily="18" charset="0"/>
              </a:rPr>
              <a:t>2^</a:t>
            </a:r>
            <a:r>
              <a:rPr lang="en-US" altLang="en-US" i="1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lang="en-US" altLang="en-US">
                <a:solidFill>
                  <a:schemeClr val="tx2"/>
                </a:solidFill>
                <a:latin typeface="Times New Roman" pitchFamily="18" charset="0"/>
              </a:rPr>
              <a:t>possible examples</a:t>
            </a:r>
          </a:p>
        </p:txBody>
      </p:sp>
      <p:sp>
        <p:nvSpPr>
          <p:cNvPr id="42018" name="AutoShape 34"/>
          <p:cNvSpPr>
            <a:spLocks noChangeArrowheads="1"/>
          </p:cNvSpPr>
          <p:nvPr/>
        </p:nvSpPr>
        <p:spPr bwMode="auto">
          <a:xfrm rot="-5400000">
            <a:off x="2330450" y="5454650"/>
            <a:ext cx="368300" cy="139700"/>
          </a:xfrm>
          <a:prstGeom prst="rightArrow">
            <a:avLst>
              <a:gd name="adj1" fmla="val 50000"/>
              <a:gd name="adj2" fmla="val 13185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1808163" y="3294063"/>
            <a:ext cx="403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FDC0E5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2265363" y="3370263"/>
            <a:ext cx="3413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FDC0E5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2874963" y="3294063"/>
            <a:ext cx="403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FDC0E5"/>
                </a:solidFill>
                <a:latin typeface="Times New Roman" pitchFamily="18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7193236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80963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Generalization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2057400" y="1919288"/>
            <a:ext cx="0" cy="302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341563" y="5389563"/>
            <a:ext cx="4889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Fraction of cases used during training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385888" y="4800600"/>
            <a:ext cx="614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93763" y="2798763"/>
            <a:ext cx="889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Error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198563" y="1884363"/>
            <a:ext cx="904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100%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731963" y="4779963"/>
            <a:ext cx="346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0273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.25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1703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.50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53133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.75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532563" y="4779963"/>
            <a:ext cx="57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DC0E5"/>
                </a:solidFill>
                <a:latin typeface="Times New Roman" pitchFamily="18" charset="0"/>
              </a:rPr>
              <a:t>1.0</a:t>
            </a:r>
          </a:p>
        </p:txBody>
      </p:sp>
      <p:sp>
        <p:nvSpPr>
          <p:cNvPr id="318477" name="AutoShape 13"/>
          <p:cNvSpPr>
            <a:spLocks noChangeArrowheads="1"/>
          </p:cNvSpPr>
          <p:nvPr/>
        </p:nvSpPr>
        <p:spPr bwMode="auto">
          <a:xfrm>
            <a:off x="1987550" y="32067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18478" name="AutoShape 14"/>
          <p:cNvSpPr>
            <a:spLocks noChangeArrowheads="1"/>
          </p:cNvSpPr>
          <p:nvPr/>
        </p:nvSpPr>
        <p:spPr bwMode="auto">
          <a:xfrm>
            <a:off x="3359150" y="34353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18479" name="AutoShape 15"/>
          <p:cNvSpPr>
            <a:spLocks noChangeArrowheads="1"/>
          </p:cNvSpPr>
          <p:nvPr/>
        </p:nvSpPr>
        <p:spPr bwMode="auto">
          <a:xfrm>
            <a:off x="4425950" y="44259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18480" name="AutoShape 16"/>
          <p:cNvSpPr>
            <a:spLocks noChangeArrowheads="1"/>
          </p:cNvSpPr>
          <p:nvPr/>
        </p:nvSpPr>
        <p:spPr bwMode="auto">
          <a:xfrm>
            <a:off x="5492750" y="4502150"/>
            <a:ext cx="139700" cy="1397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071688" y="3290888"/>
            <a:ext cx="13446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43288" y="3519488"/>
            <a:ext cx="1039812" cy="963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4510088" y="4510088"/>
            <a:ext cx="1039812" cy="49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5576888" y="4586288"/>
            <a:ext cx="11922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3166163" y="1381125"/>
            <a:ext cx="4289637" cy="8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u="sng" dirty="0">
                <a:solidFill>
                  <a:schemeClr val="accent2"/>
                </a:solidFill>
                <a:latin typeface="Times New Roman" pitchFamily="18" charset="0"/>
              </a:rPr>
              <a:t>Network test of 10-bit parity</a:t>
            </a:r>
            <a:endParaRPr lang="en-US" altLang="en-US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Times New Roman" pitchFamily="18" charset="0"/>
              </a:rPr>
              <a:t>Denker</a:t>
            </a:r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itchFamily="18" charset="0"/>
              </a:rPr>
              <a:t>et. al.</a:t>
            </a:r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, 1987)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170363" y="2727925"/>
            <a:ext cx="4745029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When number of training cases &gt;&gt; number of weights, then generalization occurs</a:t>
            </a:r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0548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875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712200" cy="4789488"/>
          </a:xfrm>
          <a:noFill/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Over-Training</a:t>
            </a: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000" dirty="0"/>
              <a:t>Is the equivalent of over-fitting a set of data points to a curve which is too complex.</a:t>
            </a:r>
          </a:p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Occam’s Razor</a:t>
            </a:r>
            <a:r>
              <a:rPr lang="en-US" altLang="en-US" sz="2000" dirty="0"/>
              <a:t>: </a:t>
            </a:r>
            <a:r>
              <a:rPr lang="en-US" altLang="en-US" sz="2000" i="1" dirty="0"/>
              <a:t>“</a:t>
            </a:r>
            <a:r>
              <a:rPr lang="en-US" altLang="en-US" sz="1800" i="1" dirty="0"/>
              <a:t>plurality should not be assumed without necessity”.</a:t>
            </a:r>
            <a:endParaRPr lang="en-US" altLang="en-US" sz="2000" i="1" dirty="0"/>
          </a:p>
          <a:p>
            <a:pPr eaLnBrk="1" hangingPunct="1"/>
            <a:endParaRPr lang="en-US" altLang="en-US" sz="1400" b="1" dirty="0"/>
          </a:p>
          <a:p>
            <a:pPr marL="400050" lvl="1" indent="0" eaLnBrk="1" hangingPunct="1">
              <a:buFontTx/>
              <a:buNone/>
            </a:pPr>
            <a:r>
              <a:rPr lang="en-US" altLang="en-US" sz="1400" b="1" dirty="0"/>
              <a:t>Occam's razor</a:t>
            </a:r>
            <a:r>
              <a:rPr lang="en-US" altLang="en-US" sz="1400" dirty="0"/>
              <a:t> (</a:t>
            </a:r>
            <a:r>
              <a:rPr lang="en-US" altLang="en-US" sz="1400" b="1" dirty="0"/>
              <a:t>law of parsimony</a:t>
            </a:r>
            <a:r>
              <a:rPr lang="en-US" altLang="en-US" sz="1400" dirty="0"/>
              <a:t>) is the problem-solving principle that, when presented with competing hypothetical answers to a problem, one should select the one that makes the fewest assumptions. The idea is attributed to William of Ockham (c. 1287–1347), who was an English Franciscan friar, scholastic philosopher, and theologian.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2000" dirty="0"/>
              <a:t>The simplest model which explains the majority of the data is usually the best.</a:t>
            </a:r>
          </a:p>
        </p:txBody>
      </p:sp>
    </p:spTree>
    <p:extLst>
      <p:ext uri="{BB962C8B-B14F-4D97-AF65-F5344CB8AC3E}">
        <p14:creationId xmlns:p14="http://schemas.microsoft.com/office/powerpoint/2010/main" val="5125543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Generalization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286000"/>
            <a:ext cx="8785225" cy="3602038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Prevent Over-training using Regularization Techniques: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000" dirty="0"/>
              <a:t>Use a separate </a:t>
            </a:r>
            <a:r>
              <a:rPr lang="en-US" altLang="en-US" sz="2000" i="1" dirty="0">
                <a:solidFill>
                  <a:schemeClr val="tx2"/>
                </a:solidFill>
              </a:rPr>
              <a:t>test </a:t>
            </a:r>
            <a:r>
              <a:rPr lang="en-US" altLang="en-US" sz="2000" dirty="0"/>
              <a:t>or </a:t>
            </a:r>
            <a:r>
              <a:rPr lang="en-US" altLang="en-US" sz="2000" i="1" dirty="0">
                <a:solidFill>
                  <a:schemeClr val="tx2"/>
                </a:solidFill>
              </a:rPr>
              <a:t>tuning set </a:t>
            </a:r>
            <a:r>
              <a:rPr lang="en-US" altLang="en-US" sz="2000" dirty="0"/>
              <a:t>of examples</a:t>
            </a:r>
          </a:p>
          <a:p>
            <a:pPr eaLnBrk="1" hangingPunct="1"/>
            <a:r>
              <a:rPr lang="en-US" altLang="en-US" sz="2000" dirty="0"/>
              <a:t>Monitor error on the test set as network trains</a:t>
            </a:r>
          </a:p>
          <a:p>
            <a:pPr eaLnBrk="1" hangingPunct="1"/>
            <a:r>
              <a:rPr lang="en-US" altLang="en-US" sz="2000" dirty="0"/>
              <a:t>Stop network training just prior to over-fit error occurring  - </a:t>
            </a:r>
            <a:r>
              <a:rPr lang="en-US" altLang="en-US" sz="2000" i="1" dirty="0"/>
              <a:t>early stopping 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 tuning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Number of effective weights is reduced</a:t>
            </a:r>
          </a:p>
          <a:p>
            <a:pPr eaLnBrk="1" hangingPunct="1"/>
            <a:r>
              <a:rPr lang="en-US" altLang="en-US" sz="2000" dirty="0"/>
              <a:t>Most new systems have automated early stopping methods</a:t>
            </a:r>
          </a:p>
        </p:txBody>
      </p:sp>
    </p:spTree>
    <p:extLst>
      <p:ext uri="{BB962C8B-B14F-4D97-AF65-F5344CB8AC3E}">
        <p14:creationId xmlns:p14="http://schemas.microsoft.com/office/powerpoint/2010/main" val="25822415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The effect of overfitting on the training and validation error curves, with the point at which early stopping will stop the learning marked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89204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020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731963"/>
            <a:ext cx="8820150" cy="4114800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Weight Decay: an automated method of effective weight control</a:t>
            </a:r>
          </a:p>
          <a:p>
            <a:pPr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000" dirty="0"/>
              <a:t>Adjust the error function to penalize the growth of unnecessary weights: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	 </a:t>
            </a:r>
            <a:r>
              <a:rPr lang="sv-SE" altLang="en-US" sz="2000" dirty="0"/>
              <a:t>E = ½ </a:t>
            </a:r>
            <a:r>
              <a:rPr lang="sv-SE" altLang="en-US" sz="2000" dirty="0">
                <a:sym typeface="Symbol" pitchFamily="18" charset="2"/>
              </a:rPr>
              <a:t></a:t>
            </a:r>
            <a:r>
              <a:rPr lang="sv-SE" altLang="en-US" sz="2000" baseline="-25000" dirty="0">
                <a:sym typeface="Symbol" pitchFamily="18" charset="2"/>
              </a:rPr>
              <a:t>p</a:t>
            </a:r>
            <a:r>
              <a:rPr lang="sv-SE" altLang="en-US" sz="2000" dirty="0">
                <a:sym typeface="Symbol" pitchFamily="18" charset="2"/>
              </a:rPr>
              <a:t> (t</a:t>
            </a:r>
            <a:r>
              <a:rPr lang="sv-SE" altLang="en-US" sz="2000" baseline="30000" dirty="0">
                <a:sym typeface="Symbol" pitchFamily="18" charset="2"/>
              </a:rPr>
              <a:t>p</a:t>
            </a:r>
            <a:r>
              <a:rPr lang="sv-SE" altLang="en-US" sz="2000" dirty="0">
                <a:sym typeface="Symbol" pitchFamily="18" charset="2"/>
              </a:rPr>
              <a:t>-y</a:t>
            </a:r>
            <a:r>
              <a:rPr lang="sv-SE" altLang="en-US" sz="2000" baseline="30000" dirty="0">
                <a:sym typeface="Symbol" pitchFamily="18" charset="2"/>
              </a:rPr>
              <a:t>p</a:t>
            </a:r>
            <a:r>
              <a:rPr lang="sv-SE" altLang="en-US" sz="2000" dirty="0">
                <a:sym typeface="Symbol" pitchFamily="18" charset="2"/>
              </a:rPr>
              <a:t>)</a:t>
            </a:r>
            <a:r>
              <a:rPr lang="sv-SE" altLang="en-US" sz="2000" baseline="30000" dirty="0">
                <a:sym typeface="Symbol" pitchFamily="18" charset="2"/>
              </a:rPr>
              <a:t>2  </a:t>
            </a:r>
            <a:r>
              <a:rPr lang="sv-SE" altLang="en-US" sz="2000" dirty="0">
                <a:sym typeface="Symbol" pitchFamily="18" charset="2"/>
              </a:rPr>
              <a:t>+ </a:t>
            </a:r>
            <a:r>
              <a:rPr lang="el-GR" altLang="en-US" sz="2000" dirty="0">
                <a:sym typeface="Symbol" pitchFamily="18" charset="2"/>
              </a:rPr>
              <a:t>λ</a:t>
            </a:r>
            <a:r>
              <a:rPr lang="en-US" altLang="en-US" sz="2000" dirty="0">
                <a:sym typeface="Symbol" pitchFamily="18" charset="2"/>
              </a:rPr>
              <a:t>/2  </a:t>
            </a:r>
            <a:r>
              <a:rPr lang="en-US" altLang="en-US" sz="2000" b="1" dirty="0">
                <a:sym typeface="Symbol" pitchFamily="18" charset="2"/>
              </a:rPr>
              <a:t>w</a:t>
            </a:r>
            <a:r>
              <a:rPr lang="en-US" altLang="en-US" sz="2000" baseline="30000" dirty="0">
                <a:sym typeface="Symbol" pitchFamily="18" charset="2"/>
              </a:rPr>
              <a:t>t </a:t>
            </a:r>
            <a:r>
              <a:rPr lang="en-US" altLang="en-US" sz="2000" dirty="0">
                <a:latin typeface="Tahoma" pitchFamily="34" charset="0"/>
                <a:cs typeface="Tahoma" pitchFamily="34" charset="0"/>
              </a:rPr>
              <a:t>• </a:t>
            </a:r>
            <a:r>
              <a:rPr lang="en-US" altLang="en-US" sz="2000" b="1" dirty="0">
                <a:sym typeface="Symbol" pitchFamily="18" charset="2"/>
              </a:rPr>
              <a:t>w</a:t>
            </a:r>
            <a:endParaRPr lang="en-US" altLang="en-US" sz="2000" b="1" dirty="0"/>
          </a:p>
          <a:p>
            <a:pPr marL="0" indent="0" eaLnBrk="1" hangingPunct="1">
              <a:buFontTx/>
              <a:buNone/>
              <a:defRPr/>
            </a:pPr>
            <a:endParaRPr lang="en-US" altLang="en-US" sz="2000" dirty="0"/>
          </a:p>
          <a:p>
            <a:pPr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buFontTx/>
              <a:buNone/>
              <a:defRPr/>
            </a:pPr>
            <a:r>
              <a:rPr lang="en-US" altLang="en-US" sz="2400" dirty="0"/>
              <a:t>   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where:  </a:t>
            </a:r>
            <a:r>
              <a:rPr lang="el-GR" altLang="en-US" sz="2000" dirty="0">
                <a:solidFill>
                  <a:schemeClr val="tx1"/>
                </a:solidFill>
              </a:rPr>
              <a:t>λ</a:t>
            </a:r>
            <a:r>
              <a:rPr lang="en-US" altLang="en-US" sz="2000" dirty="0">
                <a:solidFill>
                  <a:schemeClr val="tx1"/>
                </a:solidFill>
              </a:rPr>
              <a:t> (weight-cost parameter) is decayed by an amount proportional to the weight’s magnitude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/>
          </a:p>
        </p:txBody>
      </p:sp>
      <p:graphicFrame>
        <p:nvGraphicFramePr>
          <p:cNvPr id="46084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76488" y="3948113"/>
          <a:ext cx="13319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1079032" imgH="241195" progId="Equation.3">
                  <p:embed/>
                </p:oleObj>
              </mc:Choice>
              <mc:Fallback>
                <p:oleObj name="Equation" r:id="rId4" imgW="1079032" imgH="2411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948113"/>
                        <a:ext cx="13319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8"/>
          <p:cNvSpPr>
            <a:spLocks noChangeArrowheads="1"/>
          </p:cNvSpPr>
          <p:nvPr/>
        </p:nvSpPr>
        <p:spPr bwMode="auto">
          <a:xfrm>
            <a:off x="1547813" y="4076700"/>
            <a:ext cx="444500" cy="139700"/>
          </a:xfrm>
          <a:prstGeom prst="rightArrow">
            <a:avLst>
              <a:gd name="adj1" fmla="val 75000"/>
              <a:gd name="adj2" fmla="val 1591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40262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altLang="en-US" sz="4000" dirty="0"/>
              <a:t>Network Design &amp; Training Issues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7772400" cy="4348163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Design:</a:t>
            </a:r>
            <a:endParaRPr lang="en-US" altLang="en-US" sz="2400" dirty="0"/>
          </a:p>
          <a:p>
            <a:pPr eaLnBrk="1" hangingPunct="1"/>
            <a:r>
              <a:rPr lang="en-US" altLang="en-US" sz="2000" dirty="0"/>
              <a:t>Architecture of network</a:t>
            </a:r>
          </a:p>
          <a:p>
            <a:pPr eaLnBrk="1" hangingPunct="1"/>
            <a:r>
              <a:rPr lang="en-US" altLang="en-US" sz="2000" dirty="0"/>
              <a:t>Structure of artificial neurons</a:t>
            </a:r>
          </a:p>
          <a:p>
            <a:pPr eaLnBrk="1" hangingPunct="1"/>
            <a:r>
              <a:rPr lang="en-US" altLang="en-US" sz="2000" dirty="0"/>
              <a:t>Learning rules 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Training:</a:t>
            </a:r>
          </a:p>
          <a:p>
            <a:pPr eaLnBrk="1" hangingPunct="1"/>
            <a:r>
              <a:rPr lang="en-US" altLang="en-US" sz="2000" dirty="0"/>
              <a:t>Ensuring optimum training</a:t>
            </a:r>
          </a:p>
          <a:p>
            <a:pPr eaLnBrk="1" hangingPunct="1"/>
            <a:r>
              <a:rPr lang="en-US" altLang="en-US" sz="2000" dirty="0"/>
              <a:t>Learning parameters</a:t>
            </a:r>
          </a:p>
          <a:p>
            <a:pPr eaLnBrk="1" hangingPunct="1"/>
            <a:r>
              <a:rPr lang="en-US" altLang="en-US" sz="2000" dirty="0"/>
              <a:t>Data preparation</a:t>
            </a:r>
          </a:p>
          <a:p>
            <a:pPr eaLnBrk="1" hangingPunct="1"/>
            <a:r>
              <a:rPr lang="en-US" altLang="en-US" sz="2000" dirty="0"/>
              <a:t>and more ....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716391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3860800" cy="8382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Design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828799"/>
            <a:ext cx="7772400" cy="4587875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Architecture of the network: </a:t>
            </a:r>
            <a:r>
              <a:rPr lang="en-US" altLang="en-US" sz="2000" dirty="0">
                <a:solidFill>
                  <a:schemeClr val="tx2"/>
                </a:solidFill>
              </a:rPr>
              <a:t>How many nodes?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000" dirty="0"/>
              <a:t>Determines number of network weights</a:t>
            </a:r>
            <a:endParaRPr lang="en-US" altLang="en-US" sz="2400" dirty="0"/>
          </a:p>
          <a:p>
            <a:pPr eaLnBrk="1" hangingPunct="1"/>
            <a:r>
              <a:rPr lang="en-US" altLang="en-US" sz="2000" dirty="0"/>
              <a:t>How many layers? </a:t>
            </a:r>
          </a:p>
          <a:p>
            <a:pPr eaLnBrk="1" hangingPunct="1"/>
            <a:r>
              <a:rPr lang="en-US" altLang="en-US" sz="2000" dirty="0"/>
              <a:t>How many nodes per layer?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Input Layer        Hidden Layer       Output Layer</a:t>
            </a:r>
            <a:endParaRPr lang="en-US" altLang="en-US" sz="2000" dirty="0"/>
          </a:p>
          <a:p>
            <a:pPr lvl="1" eaLnBrk="1" hangingPunct="1">
              <a:buFontTx/>
              <a:buNone/>
            </a:pPr>
            <a:r>
              <a:rPr lang="en-US" altLang="en-US" sz="1800" dirty="0"/>
              <a:t>         ?			?		       ?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Automated methods: </a:t>
            </a:r>
          </a:p>
          <a:p>
            <a:pPr lvl="1" eaLnBrk="1" hangingPunct="1">
              <a:buSzPct val="75000"/>
            </a:pPr>
            <a:r>
              <a:rPr lang="en-US" altLang="en-US" sz="2000" dirty="0">
                <a:solidFill>
                  <a:schemeClr val="tx1"/>
                </a:solidFill>
              </a:rPr>
              <a:t>augmentation (cascade correlation)</a:t>
            </a:r>
          </a:p>
          <a:p>
            <a:pPr lvl="1" eaLnBrk="1" hangingPunct="1">
              <a:buSzPct val="75000"/>
            </a:pPr>
            <a:r>
              <a:rPr lang="en-US" altLang="en-US" sz="2000" dirty="0">
                <a:solidFill>
                  <a:schemeClr val="tx1"/>
                </a:solidFill>
              </a:rPr>
              <a:t>weight pruning and elimination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13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 descr="Wide downward diagonal"/>
          <p:cNvSpPr>
            <a:spLocks/>
          </p:cNvSpPr>
          <p:nvPr/>
        </p:nvSpPr>
        <p:spPr bwMode="auto">
          <a:xfrm>
            <a:off x="1447800" y="2819400"/>
            <a:ext cx="3886200" cy="4038600"/>
          </a:xfrm>
          <a:custGeom>
            <a:avLst/>
            <a:gdLst>
              <a:gd name="T0" fmla="*/ 2147483647 w 2448"/>
              <a:gd name="T1" fmla="*/ 2147483647 h 2544"/>
              <a:gd name="T2" fmla="*/ 2147483647 w 2448"/>
              <a:gd name="T3" fmla="*/ 2147483647 h 2544"/>
              <a:gd name="T4" fmla="*/ 2147483647 w 2448"/>
              <a:gd name="T5" fmla="*/ 2147483647 h 2544"/>
              <a:gd name="T6" fmla="*/ 2147483647 w 2448"/>
              <a:gd name="T7" fmla="*/ 0 h 2544"/>
              <a:gd name="T8" fmla="*/ 2147483647 w 2448"/>
              <a:gd name="T9" fmla="*/ 2147483647 h 2544"/>
              <a:gd name="T10" fmla="*/ 2147483647 w 2448"/>
              <a:gd name="T11" fmla="*/ 2147483647 h 2544"/>
              <a:gd name="T12" fmla="*/ 0 w 2448"/>
              <a:gd name="T13" fmla="*/ 2147483647 h 2544"/>
              <a:gd name="T14" fmla="*/ 2147483647 w 2448"/>
              <a:gd name="T15" fmla="*/ 2147483647 h 2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48"/>
              <a:gd name="T25" fmla="*/ 0 h 2544"/>
              <a:gd name="T26" fmla="*/ 2448 w 2448"/>
              <a:gd name="T27" fmla="*/ 2544 h 2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48" h="2544">
                <a:moveTo>
                  <a:pt x="528" y="2208"/>
                </a:moveTo>
                <a:lnTo>
                  <a:pt x="2448" y="480"/>
                </a:lnTo>
                <a:lnTo>
                  <a:pt x="2448" y="48"/>
                </a:lnTo>
                <a:lnTo>
                  <a:pt x="1344" y="0"/>
                </a:lnTo>
                <a:lnTo>
                  <a:pt x="1008" y="288"/>
                </a:lnTo>
                <a:lnTo>
                  <a:pt x="192" y="384"/>
                </a:lnTo>
                <a:lnTo>
                  <a:pt x="0" y="1248"/>
                </a:lnTo>
                <a:lnTo>
                  <a:pt x="144" y="2544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sv-SE" altLang="en-US"/>
              <a:t>Geometric Interpretation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4419600" y="2438400"/>
            <a:ext cx="0" cy="426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 flipV="1">
            <a:off x="1371600" y="57150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24600" y="5334000"/>
            <a:ext cx="4460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1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0" y="22860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400">
                <a:latin typeface="Tahoma" pitchFamily="34" charset="0"/>
              </a:rPr>
              <a:t>x</a:t>
            </a:r>
            <a:r>
              <a:rPr lang="sv-SE" altLang="en-US" sz="2400" baseline="-25000">
                <a:latin typeface="Tahoma" pitchFamily="34" charset="0"/>
              </a:rPr>
              <a:t>2</a:t>
            </a:r>
            <a:endParaRPr lang="en-US" altLang="en-US" sz="2400" baseline="-25000">
              <a:latin typeface="Tahoma" pitchFamily="34" charset="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2362200" y="3505200"/>
            <a:ext cx="3044825" cy="2743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67400" y="3278188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Decision line</a:t>
            </a:r>
            <a:endParaRPr lang="en-US" altLang="en-US">
              <a:latin typeface="Symbol" pitchFamily="18" charset="2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 flipV="1">
            <a:off x="2590800" y="3657600"/>
            <a:ext cx="1828800" cy="2057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819400" y="3352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itchFamily="34" charset="0"/>
              </a:rPr>
              <a:t>w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 flipV="1">
            <a:off x="2514600" y="5334000"/>
            <a:ext cx="190500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itchFamily="34" charset="0"/>
              </a:rPr>
              <a:t>x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791200" y="3733800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itchFamily="34" charset="0"/>
              </a:rPr>
              <a:t>w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•</a:t>
            </a:r>
            <a:r>
              <a:rPr lang="en-US" altLang="en-US" sz="2400" b="1">
                <a:latin typeface="Tahoma" pitchFamily="34" charset="0"/>
              </a:rPr>
              <a:t>x=</a:t>
            </a:r>
            <a:r>
              <a:rPr lang="en-US" altLang="en-US" sz="2400">
                <a:latin typeface="Symbol" pitchFamily="18" charset="2"/>
              </a:rPr>
              <a:t>q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752600" y="37338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y=1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257800" y="57912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y=0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2590800" y="4572000"/>
            <a:ext cx="762000" cy="6858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 flipV="1">
            <a:off x="3733800" y="49530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800600" y="4495800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|x</a:t>
            </a:r>
            <a:r>
              <a:rPr lang="en-US" altLang="en-US" sz="2400" baseline="-25000">
                <a:latin typeface="Tahoma" pitchFamily="34" charset="0"/>
              </a:rPr>
              <a:t>w</a:t>
            </a:r>
            <a:r>
              <a:rPr lang="en-US" altLang="en-US" sz="2400">
                <a:latin typeface="Tahoma" pitchFamily="34" charset="0"/>
              </a:rPr>
              <a:t>|=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>
                <a:latin typeface="Tahoma" pitchFamily="34" charset="0"/>
              </a:rPr>
              <a:t>/|w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|</a:t>
            </a:r>
            <a:endParaRPr lang="en-US" altLang="en-US" sz="2400">
              <a:latin typeface="Symbol" pitchFamily="18" charset="2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974725" y="1635125"/>
            <a:ext cx="634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The relation </a:t>
            </a:r>
            <a:r>
              <a:rPr lang="en-US" altLang="en-US" sz="2400" b="1">
                <a:latin typeface="Tahoma" pitchFamily="34" charset="0"/>
              </a:rPr>
              <a:t>w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•</a:t>
            </a:r>
            <a:r>
              <a:rPr lang="en-US" altLang="en-US" sz="2400" b="1">
                <a:latin typeface="Tahoma" pitchFamily="34" charset="0"/>
                <a:cs typeface="Tahoma" pitchFamily="34" charset="0"/>
              </a:rPr>
              <a:t>x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=</a:t>
            </a:r>
            <a:r>
              <a:rPr lang="en-US" altLang="en-US" sz="2400">
                <a:latin typeface="Symbol" pitchFamily="18" charset="2"/>
                <a:cs typeface="Tahoma" pitchFamily="34" charset="0"/>
              </a:rPr>
              <a:t>q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 defines the decision line 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962400" y="47244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itchFamily="34" charset="0"/>
              </a:rPr>
              <a:t>x</a:t>
            </a:r>
            <a:r>
              <a:rPr lang="en-US" altLang="en-US" sz="2400" b="1" baseline="-25000">
                <a:latin typeface="Tahoma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269622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938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Design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38100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Selecting a Learning Rule </a:t>
            </a: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000" dirty="0"/>
              <a:t>Generalized delta rule (steepest descent)</a:t>
            </a:r>
          </a:p>
          <a:p>
            <a:pPr eaLnBrk="1" hangingPunct="1"/>
            <a:r>
              <a:rPr lang="en-US" altLang="en-US" sz="2000" dirty="0"/>
              <a:t>Momentum descent</a:t>
            </a:r>
          </a:p>
          <a:p>
            <a:pPr eaLnBrk="1" hangingPunct="1"/>
            <a:r>
              <a:rPr lang="en-US" altLang="en-US" sz="2000" dirty="0"/>
              <a:t>Advanced weight space search techniques</a:t>
            </a:r>
          </a:p>
        </p:txBody>
      </p:sp>
    </p:spTree>
    <p:extLst>
      <p:ext uri="{BB962C8B-B14F-4D97-AF65-F5344CB8AC3E}">
        <p14:creationId xmlns:p14="http://schemas.microsoft.com/office/powerpoint/2010/main" val="96148072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Training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752600"/>
            <a:ext cx="7772400" cy="45212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How do you ensure that a network has been well trained?</a:t>
            </a:r>
          </a:p>
          <a:p>
            <a:pPr algn="ctr" eaLnBrk="1" hangingPunct="1">
              <a:buFontTx/>
              <a:buNone/>
            </a:pPr>
            <a:endParaRPr lang="en-US" altLang="en-US" sz="3200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Objective:  </a:t>
            </a:r>
            <a:r>
              <a:rPr lang="en-US" altLang="en-US" sz="2000" dirty="0"/>
              <a:t>To achieve good generalization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		    accuracy on new examples/cases. </a:t>
            </a:r>
          </a:p>
          <a:p>
            <a:pPr eaLnBrk="1" hangingPunct="1"/>
            <a:r>
              <a:rPr lang="en-US" altLang="en-US" sz="2000" dirty="0"/>
              <a:t>Establish a maximum acceptable error rate. </a:t>
            </a:r>
          </a:p>
          <a:p>
            <a:pPr eaLnBrk="1" hangingPunct="1"/>
            <a:r>
              <a:rPr lang="en-US" altLang="en-US" sz="2000" dirty="0"/>
              <a:t>Train the network using a </a:t>
            </a:r>
            <a:r>
              <a:rPr lang="en-US" altLang="en-US" sz="2000" i="1" dirty="0">
                <a:solidFill>
                  <a:schemeClr val="tx2"/>
                </a:solidFill>
              </a:rPr>
              <a:t>validation set </a:t>
            </a:r>
            <a:r>
              <a:rPr lang="en-US" altLang="en-US" sz="2000" dirty="0"/>
              <a:t>to tune it.</a:t>
            </a:r>
          </a:p>
          <a:p>
            <a:pPr eaLnBrk="1" hangingPunct="1"/>
            <a:r>
              <a:rPr lang="en-US" altLang="en-US" sz="2000" dirty="0"/>
              <a:t>Validate the trained network against a separate test set which is usually referred to as a </a:t>
            </a:r>
            <a:r>
              <a:rPr lang="en-US" altLang="en-US" sz="2000" i="1" dirty="0">
                <a:solidFill>
                  <a:schemeClr val="tx2"/>
                </a:solidFill>
              </a:rPr>
              <a:t>test set.</a:t>
            </a: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6009649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52400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Training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74713" y="2806700"/>
            <a:ext cx="5218112" cy="89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tx2"/>
                </a:solidFill>
                <a:latin typeface="Times New Roman" pitchFamily="18" charset="0"/>
              </a:rPr>
              <a:t>Available  Examples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270125" y="577532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93750" y="4543425"/>
            <a:ext cx="3771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Training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Set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448300" y="4521200"/>
            <a:ext cx="1277938" cy="800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2"/>
                </a:solidFill>
                <a:latin typeface="Times New Roman" pitchFamily="18" charset="0"/>
              </a:rPr>
              <a:t>Production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2"/>
                </a:solidFill>
                <a:latin typeface="Times New Roman" pitchFamily="18" charset="0"/>
              </a:rPr>
              <a:t>Set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3563" y="1317625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Approach #1:     </a:t>
            </a:r>
            <a:r>
              <a:rPr lang="en-US" altLang="en-US" sz="2800" dirty="0"/>
              <a:t>Large Sample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When the amount of available data is large ...</a:t>
            </a:r>
            <a:endParaRPr lang="en-US" altLang="en-US" sz="2400" dirty="0"/>
          </a:p>
        </p:txBody>
      </p:sp>
      <p:sp>
        <p:nvSpPr>
          <p:cNvPr id="52232" name="Arc 8"/>
          <p:cNvSpPr>
            <a:spLocks/>
          </p:cNvSpPr>
          <p:nvPr/>
        </p:nvSpPr>
        <p:spPr bwMode="auto">
          <a:xfrm>
            <a:off x="1901825" y="3651250"/>
            <a:ext cx="890588" cy="8556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60"/>
                </a:moveTo>
                <a:cubicBezTo>
                  <a:pt x="22" y="9661"/>
                  <a:pt x="9662" y="21"/>
                  <a:pt x="21561" y="0"/>
                </a:cubicBezTo>
              </a:path>
              <a:path w="21600" h="21600" stroke="0" extrusionOk="0">
                <a:moveTo>
                  <a:pt x="0" y="21560"/>
                </a:moveTo>
                <a:cubicBezTo>
                  <a:pt x="22" y="9661"/>
                  <a:pt x="9662" y="21"/>
                  <a:pt x="21561" y="0"/>
                </a:cubicBezTo>
                <a:lnTo>
                  <a:pt x="21600" y="21600"/>
                </a:lnTo>
                <a:lnTo>
                  <a:pt x="0" y="2156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108200" y="3890963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DC0E5"/>
                </a:solidFill>
                <a:latin typeface="Times New Roman" pitchFamily="18" charset="0"/>
              </a:rPr>
              <a:t>70%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350000" y="3860800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DC0E5"/>
                </a:solidFill>
                <a:latin typeface="Times New Roman" pitchFamily="18" charset="0"/>
              </a:rPr>
              <a:t>30%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758825" y="5559425"/>
            <a:ext cx="342241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Used to develop one NN model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5522913" y="5416550"/>
            <a:ext cx="11858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Compute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Test error</a:t>
            </a:r>
          </a:p>
        </p:txBody>
      </p:sp>
      <p:sp>
        <p:nvSpPr>
          <p:cNvPr id="52237" name="Arc 13"/>
          <p:cNvSpPr>
            <a:spLocks/>
          </p:cNvSpPr>
          <p:nvPr/>
        </p:nvSpPr>
        <p:spPr bwMode="auto">
          <a:xfrm>
            <a:off x="5224463" y="3662363"/>
            <a:ext cx="855662" cy="7985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3252788" y="3835400"/>
            <a:ext cx="22653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DC0E5"/>
                </a:solidFill>
                <a:latin typeface="Times New Roman" pitchFamily="18" charset="0"/>
              </a:rPr>
              <a:t>Divide randomly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733925" y="281146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870700" y="4459288"/>
            <a:ext cx="22415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Generalization error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= test error</a:t>
            </a:r>
          </a:p>
        </p:txBody>
      </p:sp>
      <p:sp>
        <p:nvSpPr>
          <p:cNvPr id="52241" name="AutoShape 17"/>
          <p:cNvSpPr>
            <a:spLocks noChangeArrowheads="1"/>
          </p:cNvSpPr>
          <p:nvPr/>
        </p:nvSpPr>
        <p:spPr bwMode="auto">
          <a:xfrm>
            <a:off x="4713288" y="4818063"/>
            <a:ext cx="630237" cy="217487"/>
          </a:xfrm>
          <a:prstGeom prst="rightArrow">
            <a:avLst>
              <a:gd name="adj1" fmla="val 50000"/>
              <a:gd name="adj2" fmla="val 1449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3868738" y="4545013"/>
            <a:ext cx="70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Set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3816350" y="4587875"/>
            <a:ext cx="30163" cy="782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693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Training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74713" y="2806700"/>
            <a:ext cx="5218112" cy="89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tx2"/>
                </a:solidFill>
                <a:latin typeface="Times New Roman" pitchFamily="18" charset="0"/>
              </a:rPr>
              <a:t>Available Examples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70125" y="577532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92150" y="4576763"/>
            <a:ext cx="461645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Training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Set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202363" y="4603750"/>
            <a:ext cx="5588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Pro.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Set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3563" y="1317625"/>
            <a:ext cx="7772400" cy="41148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Approach #2:   </a:t>
            </a:r>
            <a:r>
              <a:rPr lang="en-US" altLang="en-US" sz="2800" dirty="0"/>
              <a:t>Cross-validation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When the amount of available data is small ...</a:t>
            </a:r>
          </a:p>
        </p:txBody>
      </p:sp>
      <p:sp>
        <p:nvSpPr>
          <p:cNvPr id="53256" name="Arc 8"/>
          <p:cNvSpPr>
            <a:spLocks/>
          </p:cNvSpPr>
          <p:nvPr/>
        </p:nvSpPr>
        <p:spPr bwMode="auto">
          <a:xfrm>
            <a:off x="2701925" y="3913188"/>
            <a:ext cx="387350" cy="7302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53"/>
                </a:moveTo>
                <a:cubicBezTo>
                  <a:pt x="25" y="9676"/>
                  <a:pt x="9634" y="49"/>
                  <a:pt x="21511" y="0"/>
                </a:cubicBezTo>
              </a:path>
              <a:path w="21600" h="21600" stroke="0" extrusionOk="0">
                <a:moveTo>
                  <a:pt x="0" y="21553"/>
                </a:moveTo>
                <a:cubicBezTo>
                  <a:pt x="25" y="9676"/>
                  <a:pt x="9634" y="49"/>
                  <a:pt x="21511" y="0"/>
                </a:cubicBezTo>
                <a:lnTo>
                  <a:pt x="21600" y="21600"/>
                </a:lnTo>
                <a:lnTo>
                  <a:pt x="0" y="21553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672138" y="3868738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DC0E5"/>
                </a:solidFill>
                <a:latin typeface="Times New Roman" pitchFamily="18" charset="0"/>
              </a:rPr>
              <a:t>10%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1868488" y="3905250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DC0E5"/>
                </a:solidFill>
                <a:latin typeface="Times New Roman" pitchFamily="18" charset="0"/>
              </a:rPr>
              <a:t>90%</a:t>
            </a:r>
          </a:p>
        </p:txBody>
      </p:sp>
      <p:sp>
        <p:nvSpPr>
          <p:cNvPr id="53259" name="Arc 11"/>
          <p:cNvSpPr>
            <a:spLocks/>
          </p:cNvSpPr>
          <p:nvPr/>
        </p:nvSpPr>
        <p:spPr bwMode="auto">
          <a:xfrm>
            <a:off x="5875338" y="3640138"/>
            <a:ext cx="627062" cy="9239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1325563" y="281305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820863" y="281781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2349500" y="281940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901950" y="281305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3487738" y="2827338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030663" y="2809875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573588" y="281146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5067300" y="283051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619750" y="2822575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6521450" y="2978150"/>
            <a:ext cx="1854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200" b="1" i="1">
                <a:solidFill>
                  <a:srgbClr val="FDC0E5"/>
                </a:solidFill>
                <a:latin typeface="Times New Roman" pitchFamily="18" charset="0"/>
              </a:rPr>
              <a:t>Repeat 10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200" b="1" i="1">
                <a:solidFill>
                  <a:srgbClr val="FDC0E5"/>
                </a:solidFill>
                <a:latin typeface="Times New Roman" pitchFamily="18" charset="0"/>
              </a:rPr>
              <a:t> times</a:t>
            </a:r>
          </a:p>
        </p:txBody>
      </p:sp>
      <p:sp>
        <p:nvSpPr>
          <p:cNvPr id="53270" name="Arc 22"/>
          <p:cNvSpPr>
            <a:spLocks/>
          </p:cNvSpPr>
          <p:nvPr/>
        </p:nvSpPr>
        <p:spPr bwMode="auto">
          <a:xfrm>
            <a:off x="906463" y="3738563"/>
            <a:ext cx="2159000" cy="15875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Arc 23"/>
          <p:cNvSpPr>
            <a:spLocks/>
          </p:cNvSpPr>
          <p:nvPr/>
        </p:nvSpPr>
        <p:spPr bwMode="auto">
          <a:xfrm>
            <a:off x="3108325" y="3741738"/>
            <a:ext cx="2493963" cy="1428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781050" y="5583238"/>
            <a:ext cx="4506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Used to develop 10 different NN models</a:t>
            </a:r>
          </a:p>
        </p:txBody>
      </p:sp>
      <p:sp>
        <p:nvSpPr>
          <p:cNvPr id="53273" name="AutoShape 25"/>
          <p:cNvSpPr>
            <a:spLocks noChangeArrowheads="1"/>
          </p:cNvSpPr>
          <p:nvPr/>
        </p:nvSpPr>
        <p:spPr bwMode="auto">
          <a:xfrm>
            <a:off x="5467350" y="4886325"/>
            <a:ext cx="630238" cy="217488"/>
          </a:xfrm>
          <a:prstGeom prst="rightArrow">
            <a:avLst>
              <a:gd name="adj1" fmla="val 50000"/>
              <a:gd name="adj2" fmla="val 1449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5865813" y="5565775"/>
            <a:ext cx="1419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Accumulate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test errors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6869113" y="4459288"/>
            <a:ext cx="2263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Generalization error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determined by mean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test error and stddev</a:t>
            </a: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 flipH="1">
            <a:off x="4548188" y="4622800"/>
            <a:ext cx="30162" cy="782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611688" y="4568825"/>
            <a:ext cx="70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460801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5875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Training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04925"/>
            <a:ext cx="8001000" cy="4140200"/>
          </a:xfrm>
          <a:noFill/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How do you select between two NN designs? 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US" altLang="en-US" sz="2000" dirty="0"/>
              <a:t>A statistical test of hypothesis is required to ensure that a significant difference exists between the error rates of two NN models</a:t>
            </a:r>
          </a:p>
          <a:p>
            <a:pPr eaLnBrk="1" hangingPunct="1"/>
            <a:r>
              <a:rPr lang="en-US" altLang="en-US" sz="2000" dirty="0"/>
              <a:t>If </a:t>
            </a:r>
            <a:r>
              <a:rPr lang="en-US" altLang="en-US" sz="2000" dirty="0">
                <a:solidFill>
                  <a:schemeClr val="tx2"/>
                </a:solidFill>
              </a:rPr>
              <a:t>Large Sample </a:t>
            </a:r>
            <a:r>
              <a:rPr lang="en-US" altLang="en-US" sz="2000" dirty="0"/>
              <a:t>method has been used, then apply </a:t>
            </a:r>
            <a:r>
              <a:rPr lang="en-US" altLang="en-US" sz="2000" dirty="0" err="1">
                <a:solidFill>
                  <a:schemeClr val="tx2"/>
                </a:solidFill>
              </a:rPr>
              <a:t>McNemar’s</a:t>
            </a:r>
            <a:r>
              <a:rPr lang="en-US" altLang="en-US" sz="2000" dirty="0">
                <a:solidFill>
                  <a:schemeClr val="tx2"/>
                </a:solidFill>
              </a:rPr>
              <a:t> test*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If </a:t>
            </a:r>
            <a:r>
              <a:rPr lang="en-US" altLang="en-US" sz="2000" dirty="0">
                <a:solidFill>
                  <a:schemeClr val="tx2"/>
                </a:solidFill>
              </a:rPr>
              <a:t>Cross-validation</a:t>
            </a:r>
            <a:r>
              <a:rPr lang="en-US" altLang="en-US" sz="2000" dirty="0"/>
              <a:t> then use a </a:t>
            </a:r>
            <a:r>
              <a:rPr lang="en-US" altLang="en-US" sz="2000" dirty="0">
                <a:solidFill>
                  <a:schemeClr val="tx2"/>
                </a:solidFill>
              </a:rPr>
              <a:t>paired </a:t>
            </a:r>
            <a:r>
              <a:rPr lang="en-US" altLang="en-US" sz="2000" i="1" dirty="0">
                <a:solidFill>
                  <a:schemeClr val="tx2"/>
                </a:solidFill>
              </a:rPr>
              <a:t>t</a:t>
            </a:r>
            <a:r>
              <a:rPr lang="en-US" altLang="en-US" sz="2000" dirty="0">
                <a:solidFill>
                  <a:schemeClr val="tx2"/>
                </a:solidFill>
              </a:rPr>
              <a:t> test </a:t>
            </a:r>
            <a:r>
              <a:rPr lang="en-US" altLang="en-US" sz="2000" dirty="0"/>
              <a:t>for difference of two proportions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73224" y="5154019"/>
            <a:ext cx="883602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itchFamily="18" charset="0"/>
              </a:rPr>
              <a:t>*We assume a classification problem, if this is function  approximation then use paired </a:t>
            </a:r>
            <a:r>
              <a:rPr lang="en-US" altLang="en-US" sz="1600" i="1" dirty="0">
                <a:latin typeface="Times New Roman" pitchFamily="18" charset="0"/>
              </a:rPr>
              <a:t>t </a:t>
            </a:r>
            <a:r>
              <a:rPr lang="en-US" altLang="en-US" sz="1600" dirty="0">
                <a:latin typeface="Times New Roman" pitchFamily="18" charset="0"/>
              </a:rPr>
              <a:t>test for difference of  means.</a:t>
            </a:r>
          </a:p>
        </p:txBody>
      </p:sp>
    </p:spTree>
    <p:extLst>
      <p:ext uri="{BB962C8B-B14F-4D97-AF65-F5344CB8AC3E}">
        <p14:creationId xmlns:p14="http://schemas.microsoft.com/office/powerpoint/2010/main" val="64957361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4000" dirty="0"/>
              <a:t>Network Training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599" cy="46863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en-US" sz="3200" dirty="0">
                <a:solidFill>
                  <a:schemeClr val="accent2"/>
                </a:solidFill>
              </a:rPr>
              <a:t>Mastering NN Parameters</a:t>
            </a: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                        </a:t>
            </a:r>
            <a:r>
              <a:rPr lang="en-US" altLang="en-US" sz="2400" u="sng" dirty="0">
                <a:solidFill>
                  <a:schemeClr val="tx2"/>
                </a:solidFill>
              </a:rPr>
              <a:t>Typical</a:t>
            </a:r>
            <a:r>
              <a:rPr lang="en-US" altLang="en-US" sz="2400" dirty="0">
                <a:solidFill>
                  <a:schemeClr val="tx2"/>
                </a:solidFill>
              </a:rPr>
              <a:t>           </a:t>
            </a:r>
            <a:r>
              <a:rPr lang="en-US" altLang="en-US" sz="2400" u="sng" dirty="0">
                <a:solidFill>
                  <a:schemeClr val="tx2"/>
                </a:solidFill>
              </a:rPr>
              <a:t>Range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learning rate:    </a:t>
            </a:r>
            <a:r>
              <a:rPr lang="el-GR" altLang="en-US" sz="2400" dirty="0"/>
              <a:t>η</a:t>
            </a:r>
            <a:r>
              <a:rPr lang="en-US" altLang="en-US" sz="2400" dirty="0"/>
              <a:t>         0.1              0.01 - 0.99</a:t>
            </a:r>
          </a:p>
          <a:p>
            <a:pPr>
              <a:buNone/>
            </a:pPr>
            <a:r>
              <a:rPr lang="en-US" altLang="en-US" sz="2400" dirty="0"/>
              <a:t>momentum:      </a:t>
            </a:r>
            <a:r>
              <a:rPr lang="sv-SE" altLang="en-US" sz="2400" dirty="0">
                <a:latin typeface="Symbol" pitchFamily="18" charset="2"/>
                <a:sym typeface="Symbol"/>
              </a:rPr>
              <a:t></a:t>
            </a:r>
            <a:r>
              <a:rPr lang="en-US" altLang="en-US" sz="2400" dirty="0"/>
              <a:t>         0.8              0.1 - 0.9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weight-cost:     </a:t>
            </a:r>
            <a:r>
              <a:rPr lang="el-GR" altLang="en-US" sz="2400" dirty="0"/>
              <a:t>λ</a:t>
            </a:r>
            <a:r>
              <a:rPr lang="en-US" altLang="en-US" sz="2400" dirty="0"/>
              <a:t>         0.1              0.001 - 0.5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200" dirty="0">
                <a:solidFill>
                  <a:schemeClr val="tx2"/>
                </a:solidFill>
              </a:rPr>
              <a:t>Fine tuning :</a:t>
            </a:r>
          </a:p>
          <a:p>
            <a:r>
              <a:rPr lang="en-US" altLang="en-US" sz="2200" dirty="0"/>
              <a:t>adjust individual parameters at each node and/or connection weight</a:t>
            </a:r>
          </a:p>
          <a:p>
            <a:pPr>
              <a:buSzPct val="75000"/>
            </a:pPr>
            <a:r>
              <a:rPr lang="en-US" altLang="en-US" sz="2200" dirty="0">
                <a:solidFill>
                  <a:schemeClr val="tx1"/>
                </a:solidFill>
              </a:rPr>
              <a:t>automatic adjustment during training</a:t>
            </a:r>
          </a:p>
          <a:p>
            <a:pPr eaLnBrk="1" hangingPunct="1">
              <a:buClr>
                <a:schemeClr val="accent1"/>
              </a:buClr>
              <a:buFontTx/>
              <a:buChar char="–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960322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Training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5052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en-US" sz="3200" dirty="0">
                <a:solidFill>
                  <a:schemeClr val="accent2"/>
                </a:solidFill>
              </a:rPr>
              <a:t>Network weight initialization</a:t>
            </a:r>
          </a:p>
          <a:p>
            <a:pPr algn="ctr" eaLnBrk="1" hangingPunct="1">
              <a:buFontTx/>
              <a:buNone/>
            </a:pPr>
            <a:endParaRPr lang="en-US" altLang="en-US" sz="32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000" dirty="0"/>
              <a:t>Random initial values  +/- some range</a:t>
            </a:r>
          </a:p>
          <a:p>
            <a:pPr eaLnBrk="1" hangingPunct="1"/>
            <a:r>
              <a:rPr lang="en-US" altLang="en-US" sz="2000" dirty="0"/>
              <a:t>Smaller weight values for nodes with many incoming connections</a:t>
            </a:r>
          </a:p>
          <a:p>
            <a:pPr eaLnBrk="1" hangingPunct="1"/>
            <a:r>
              <a:rPr lang="en-US" altLang="en-US" sz="2000" dirty="0"/>
              <a:t>Rule of thumb: initial weight range should be approximately ±1/ (# weights) coming into a node</a:t>
            </a:r>
          </a:p>
        </p:txBody>
      </p:sp>
    </p:spTree>
    <p:extLst>
      <p:ext uri="{BB962C8B-B14F-4D97-AF65-F5344CB8AC3E}">
        <p14:creationId xmlns:p14="http://schemas.microsoft.com/office/powerpoint/2010/main" val="338221577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1143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3600" dirty="0"/>
              <a:t>Network Training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  <a:noFill/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r>
              <a:rPr lang="en-US" altLang="en-US" sz="3200" dirty="0">
                <a:solidFill>
                  <a:schemeClr val="accent2"/>
                </a:solidFill>
              </a:rPr>
              <a:t>Typical Problems During Training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3617913" y="23764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251200" y="3124200"/>
            <a:ext cx="225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063875" y="2417763"/>
            <a:ext cx="3794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130675" y="31035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# iter</a:t>
            </a:r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>
            <a:off x="3617913" y="2362200"/>
            <a:ext cx="1906587" cy="763588"/>
          </a:xfrm>
          <a:custGeom>
            <a:avLst/>
            <a:gdLst>
              <a:gd name="T0" fmla="*/ 0 w 1201"/>
              <a:gd name="T1" fmla="*/ 2147483647 h 481"/>
              <a:gd name="T2" fmla="*/ 2147483647 w 1201"/>
              <a:gd name="T3" fmla="*/ 0 h 481"/>
              <a:gd name="T4" fmla="*/ 2147483647 w 1201"/>
              <a:gd name="T5" fmla="*/ 2147483647 h 481"/>
              <a:gd name="T6" fmla="*/ 2147483647 w 1201"/>
              <a:gd name="T7" fmla="*/ 2147483647 h 481"/>
              <a:gd name="T8" fmla="*/ 2147483647 w 1201"/>
              <a:gd name="T9" fmla="*/ 2147483647 h 481"/>
              <a:gd name="T10" fmla="*/ 2147483647 w 1201"/>
              <a:gd name="T11" fmla="*/ 2147483647 h 481"/>
              <a:gd name="T12" fmla="*/ 2147483647 w 1201"/>
              <a:gd name="T13" fmla="*/ 2147483647 h 481"/>
              <a:gd name="T14" fmla="*/ 2147483647 w 1201"/>
              <a:gd name="T15" fmla="*/ 2147483647 h 481"/>
              <a:gd name="T16" fmla="*/ 2147483647 w 1201"/>
              <a:gd name="T17" fmla="*/ 2147483647 h 481"/>
              <a:gd name="T18" fmla="*/ 2147483647 w 1201"/>
              <a:gd name="T19" fmla="*/ 2147483647 h 481"/>
              <a:gd name="T20" fmla="*/ 2147483647 w 1201"/>
              <a:gd name="T21" fmla="*/ 2147483647 h 481"/>
              <a:gd name="T22" fmla="*/ 2147483647 w 1201"/>
              <a:gd name="T23" fmla="*/ 2147483647 h 481"/>
              <a:gd name="T24" fmla="*/ 2147483647 w 1201"/>
              <a:gd name="T25" fmla="*/ 2147483647 h 481"/>
              <a:gd name="T26" fmla="*/ 2147483647 w 1201"/>
              <a:gd name="T27" fmla="*/ 2147483647 h 481"/>
              <a:gd name="T28" fmla="*/ 2147483647 w 1201"/>
              <a:gd name="T29" fmla="*/ 2147483647 h 481"/>
              <a:gd name="T30" fmla="*/ 2147483647 w 1201"/>
              <a:gd name="T31" fmla="*/ 2147483647 h 481"/>
              <a:gd name="T32" fmla="*/ 2147483647 w 1201"/>
              <a:gd name="T33" fmla="*/ 2147483647 h 481"/>
              <a:gd name="T34" fmla="*/ 2147483647 w 1201"/>
              <a:gd name="T35" fmla="*/ 2147483647 h 481"/>
              <a:gd name="T36" fmla="*/ 2147483647 w 1201"/>
              <a:gd name="T37" fmla="*/ 2147483647 h 481"/>
              <a:gd name="T38" fmla="*/ 2147483647 w 1201"/>
              <a:gd name="T39" fmla="*/ 2147483647 h 481"/>
              <a:gd name="T40" fmla="*/ 2147483647 w 1201"/>
              <a:gd name="T41" fmla="*/ 2147483647 h 481"/>
              <a:gd name="T42" fmla="*/ 2147483647 w 1201"/>
              <a:gd name="T43" fmla="*/ 2147483647 h 481"/>
              <a:gd name="T44" fmla="*/ 2147483647 w 1201"/>
              <a:gd name="T45" fmla="*/ 2147483647 h 481"/>
              <a:gd name="T46" fmla="*/ 2147483647 w 1201"/>
              <a:gd name="T47" fmla="*/ 2147483647 h 481"/>
              <a:gd name="T48" fmla="*/ 2147483647 w 1201"/>
              <a:gd name="T49" fmla="*/ 2147483647 h 481"/>
              <a:gd name="T50" fmla="*/ 2147483647 w 1201"/>
              <a:gd name="T51" fmla="*/ 2147483647 h 481"/>
              <a:gd name="T52" fmla="*/ 2147483647 w 1201"/>
              <a:gd name="T53" fmla="*/ 2147483647 h 481"/>
              <a:gd name="T54" fmla="*/ 2147483647 w 1201"/>
              <a:gd name="T55" fmla="*/ 2147483647 h 481"/>
              <a:gd name="T56" fmla="*/ 2147483647 w 1201"/>
              <a:gd name="T57" fmla="*/ 2147483647 h 481"/>
              <a:gd name="T58" fmla="*/ 2147483647 w 1201"/>
              <a:gd name="T59" fmla="*/ 2147483647 h 481"/>
              <a:gd name="T60" fmla="*/ 2147483647 w 1201"/>
              <a:gd name="T61" fmla="*/ 2147483647 h 481"/>
              <a:gd name="T62" fmla="*/ 2147483647 w 1201"/>
              <a:gd name="T63" fmla="*/ 2147483647 h 481"/>
              <a:gd name="T64" fmla="*/ 2147483647 w 1201"/>
              <a:gd name="T65" fmla="*/ 2147483647 h 481"/>
              <a:gd name="T66" fmla="*/ 2147483647 w 1201"/>
              <a:gd name="T67" fmla="*/ 2147483647 h 481"/>
              <a:gd name="T68" fmla="*/ 2147483647 w 1201"/>
              <a:gd name="T69" fmla="*/ 2147483647 h 481"/>
              <a:gd name="T70" fmla="*/ 2147483647 w 1201"/>
              <a:gd name="T71" fmla="*/ 2147483647 h 481"/>
              <a:gd name="T72" fmla="*/ 2147483647 w 1201"/>
              <a:gd name="T73" fmla="*/ 2147483647 h 481"/>
              <a:gd name="T74" fmla="*/ 2147483647 w 1201"/>
              <a:gd name="T75" fmla="*/ 2147483647 h 481"/>
              <a:gd name="T76" fmla="*/ 2147483647 w 1201"/>
              <a:gd name="T77" fmla="*/ 2147483647 h 4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01"/>
              <a:gd name="T118" fmla="*/ 0 h 481"/>
              <a:gd name="T119" fmla="*/ 1201 w 1201"/>
              <a:gd name="T120" fmla="*/ 481 h 48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01" h="481">
                <a:moveTo>
                  <a:pt x="0" y="4"/>
                </a:moveTo>
                <a:lnTo>
                  <a:pt x="48" y="0"/>
                </a:lnTo>
                <a:lnTo>
                  <a:pt x="70" y="27"/>
                </a:lnTo>
                <a:lnTo>
                  <a:pt x="82" y="54"/>
                </a:lnTo>
                <a:lnTo>
                  <a:pt x="82" y="89"/>
                </a:lnTo>
                <a:lnTo>
                  <a:pt x="93" y="116"/>
                </a:lnTo>
                <a:lnTo>
                  <a:pt x="104" y="143"/>
                </a:lnTo>
                <a:lnTo>
                  <a:pt x="126" y="178"/>
                </a:lnTo>
                <a:lnTo>
                  <a:pt x="126" y="205"/>
                </a:lnTo>
                <a:lnTo>
                  <a:pt x="149" y="232"/>
                </a:lnTo>
                <a:lnTo>
                  <a:pt x="171" y="267"/>
                </a:lnTo>
                <a:lnTo>
                  <a:pt x="205" y="285"/>
                </a:lnTo>
                <a:lnTo>
                  <a:pt x="216" y="321"/>
                </a:lnTo>
                <a:lnTo>
                  <a:pt x="250" y="329"/>
                </a:lnTo>
                <a:lnTo>
                  <a:pt x="293" y="347"/>
                </a:lnTo>
                <a:lnTo>
                  <a:pt x="328" y="355"/>
                </a:lnTo>
                <a:lnTo>
                  <a:pt x="362" y="374"/>
                </a:lnTo>
                <a:lnTo>
                  <a:pt x="405" y="391"/>
                </a:lnTo>
                <a:lnTo>
                  <a:pt x="439" y="400"/>
                </a:lnTo>
                <a:lnTo>
                  <a:pt x="473" y="410"/>
                </a:lnTo>
                <a:lnTo>
                  <a:pt x="517" y="427"/>
                </a:lnTo>
                <a:lnTo>
                  <a:pt x="551" y="427"/>
                </a:lnTo>
                <a:lnTo>
                  <a:pt x="585" y="427"/>
                </a:lnTo>
                <a:lnTo>
                  <a:pt x="629" y="436"/>
                </a:lnTo>
                <a:lnTo>
                  <a:pt x="663" y="436"/>
                </a:lnTo>
                <a:lnTo>
                  <a:pt x="697" y="444"/>
                </a:lnTo>
                <a:lnTo>
                  <a:pt x="740" y="444"/>
                </a:lnTo>
                <a:lnTo>
                  <a:pt x="775" y="444"/>
                </a:lnTo>
                <a:lnTo>
                  <a:pt x="809" y="444"/>
                </a:lnTo>
                <a:lnTo>
                  <a:pt x="843" y="444"/>
                </a:lnTo>
                <a:lnTo>
                  <a:pt x="886" y="454"/>
                </a:lnTo>
                <a:lnTo>
                  <a:pt x="921" y="454"/>
                </a:lnTo>
                <a:lnTo>
                  <a:pt x="966" y="463"/>
                </a:lnTo>
                <a:lnTo>
                  <a:pt x="1011" y="463"/>
                </a:lnTo>
                <a:lnTo>
                  <a:pt x="1054" y="471"/>
                </a:lnTo>
                <a:lnTo>
                  <a:pt x="1088" y="471"/>
                </a:lnTo>
                <a:lnTo>
                  <a:pt x="1122" y="480"/>
                </a:lnTo>
                <a:lnTo>
                  <a:pt x="1166" y="480"/>
                </a:lnTo>
                <a:lnTo>
                  <a:pt x="1200" y="48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429000" y="37480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062288" y="4495800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2874963" y="37893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941763" y="44751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# iter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3429000" y="51196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062288" y="5867400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874963" y="51609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3941763" y="58467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  <a:latin typeface="Times New Roman" pitchFamily="18" charset="0"/>
              </a:rPr>
              <a:t># iter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909638" y="2676525"/>
            <a:ext cx="18796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Would like: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895350" y="4124325"/>
            <a:ext cx="18986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Times New Roman" pitchFamily="18" charset="0"/>
              </a:rPr>
              <a:t>But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Times New Roman" pitchFamily="18" charset="0"/>
              </a:rPr>
              <a:t> sometimes: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5942013" y="2428875"/>
            <a:ext cx="2771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Steady, rapid decline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in total error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618163" y="3713163"/>
            <a:ext cx="33782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Seldom a local minimum -  reduce learning or momentum parameter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5618163" y="5084763"/>
            <a:ext cx="3225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Reduce learning parms.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- may indicate data is not learnable </a:t>
            </a:r>
          </a:p>
        </p:txBody>
      </p:sp>
      <p:sp>
        <p:nvSpPr>
          <p:cNvPr id="57366" name="Freeform 22"/>
          <p:cNvSpPr>
            <a:spLocks/>
          </p:cNvSpPr>
          <p:nvPr/>
        </p:nvSpPr>
        <p:spPr bwMode="auto">
          <a:xfrm>
            <a:off x="3429000" y="5105400"/>
            <a:ext cx="1876425" cy="534988"/>
          </a:xfrm>
          <a:custGeom>
            <a:avLst/>
            <a:gdLst>
              <a:gd name="T0" fmla="*/ 0 w 1182"/>
              <a:gd name="T1" fmla="*/ 0 h 337"/>
              <a:gd name="T2" fmla="*/ 2147483647 w 1182"/>
              <a:gd name="T3" fmla="*/ 2147483647 h 337"/>
              <a:gd name="T4" fmla="*/ 2147483647 w 1182"/>
              <a:gd name="T5" fmla="*/ 2147483647 h 337"/>
              <a:gd name="T6" fmla="*/ 2147483647 w 1182"/>
              <a:gd name="T7" fmla="*/ 2147483647 h 337"/>
              <a:gd name="T8" fmla="*/ 2147483647 w 1182"/>
              <a:gd name="T9" fmla="*/ 2147483647 h 337"/>
              <a:gd name="T10" fmla="*/ 2147483647 w 1182"/>
              <a:gd name="T11" fmla="*/ 2147483647 h 337"/>
              <a:gd name="T12" fmla="*/ 2147483647 w 1182"/>
              <a:gd name="T13" fmla="*/ 2147483647 h 337"/>
              <a:gd name="T14" fmla="*/ 2147483647 w 1182"/>
              <a:gd name="T15" fmla="*/ 2147483647 h 337"/>
              <a:gd name="T16" fmla="*/ 2147483647 w 1182"/>
              <a:gd name="T17" fmla="*/ 2147483647 h 337"/>
              <a:gd name="T18" fmla="*/ 2147483647 w 1182"/>
              <a:gd name="T19" fmla="*/ 2147483647 h 337"/>
              <a:gd name="T20" fmla="*/ 2147483647 w 1182"/>
              <a:gd name="T21" fmla="*/ 2147483647 h 337"/>
              <a:gd name="T22" fmla="*/ 2147483647 w 1182"/>
              <a:gd name="T23" fmla="*/ 2147483647 h 337"/>
              <a:gd name="T24" fmla="*/ 2147483647 w 1182"/>
              <a:gd name="T25" fmla="*/ 2147483647 h 337"/>
              <a:gd name="T26" fmla="*/ 2147483647 w 1182"/>
              <a:gd name="T27" fmla="*/ 2147483647 h 337"/>
              <a:gd name="T28" fmla="*/ 2147483647 w 1182"/>
              <a:gd name="T29" fmla="*/ 2147483647 h 337"/>
              <a:gd name="T30" fmla="*/ 2147483647 w 1182"/>
              <a:gd name="T31" fmla="*/ 2147483647 h 337"/>
              <a:gd name="T32" fmla="*/ 2147483647 w 1182"/>
              <a:gd name="T33" fmla="*/ 2147483647 h 337"/>
              <a:gd name="T34" fmla="*/ 2147483647 w 1182"/>
              <a:gd name="T35" fmla="*/ 2147483647 h 337"/>
              <a:gd name="T36" fmla="*/ 2147483647 w 1182"/>
              <a:gd name="T37" fmla="*/ 2147483647 h 337"/>
              <a:gd name="T38" fmla="*/ 2147483647 w 1182"/>
              <a:gd name="T39" fmla="*/ 2147483647 h 337"/>
              <a:gd name="T40" fmla="*/ 2147483647 w 1182"/>
              <a:gd name="T41" fmla="*/ 2147483647 h 337"/>
              <a:gd name="T42" fmla="*/ 2147483647 w 1182"/>
              <a:gd name="T43" fmla="*/ 2147483647 h 337"/>
              <a:gd name="T44" fmla="*/ 2147483647 w 1182"/>
              <a:gd name="T45" fmla="*/ 2147483647 h 337"/>
              <a:gd name="T46" fmla="*/ 2147483647 w 1182"/>
              <a:gd name="T47" fmla="*/ 2147483647 h 337"/>
              <a:gd name="T48" fmla="*/ 2147483647 w 1182"/>
              <a:gd name="T49" fmla="*/ 2147483647 h 337"/>
              <a:gd name="T50" fmla="*/ 2147483647 w 1182"/>
              <a:gd name="T51" fmla="*/ 2147483647 h 337"/>
              <a:gd name="T52" fmla="*/ 2147483647 w 1182"/>
              <a:gd name="T53" fmla="*/ 2147483647 h 337"/>
              <a:gd name="T54" fmla="*/ 2147483647 w 1182"/>
              <a:gd name="T55" fmla="*/ 2147483647 h 337"/>
              <a:gd name="T56" fmla="*/ 2147483647 w 1182"/>
              <a:gd name="T57" fmla="*/ 2147483647 h 337"/>
              <a:gd name="T58" fmla="*/ 2147483647 w 1182"/>
              <a:gd name="T59" fmla="*/ 2147483647 h 337"/>
              <a:gd name="T60" fmla="*/ 2147483647 w 1182"/>
              <a:gd name="T61" fmla="*/ 2147483647 h 337"/>
              <a:gd name="T62" fmla="*/ 2147483647 w 1182"/>
              <a:gd name="T63" fmla="*/ 2147483647 h 337"/>
              <a:gd name="T64" fmla="*/ 2147483647 w 1182"/>
              <a:gd name="T65" fmla="*/ 2147483647 h 337"/>
              <a:gd name="T66" fmla="*/ 2147483647 w 1182"/>
              <a:gd name="T67" fmla="*/ 2147483647 h 337"/>
              <a:gd name="T68" fmla="*/ 2147483647 w 1182"/>
              <a:gd name="T69" fmla="*/ 2147483647 h 337"/>
              <a:gd name="T70" fmla="*/ 2147483647 w 1182"/>
              <a:gd name="T71" fmla="*/ 2147483647 h 337"/>
              <a:gd name="T72" fmla="*/ 2147483647 w 1182"/>
              <a:gd name="T73" fmla="*/ 2147483647 h 337"/>
              <a:gd name="T74" fmla="*/ 2147483647 w 1182"/>
              <a:gd name="T75" fmla="*/ 2147483647 h 337"/>
              <a:gd name="T76" fmla="*/ 2147483647 w 1182"/>
              <a:gd name="T77" fmla="*/ 2147483647 h 337"/>
              <a:gd name="T78" fmla="*/ 2147483647 w 1182"/>
              <a:gd name="T79" fmla="*/ 2147483647 h 337"/>
              <a:gd name="T80" fmla="*/ 2147483647 w 1182"/>
              <a:gd name="T81" fmla="*/ 2147483647 h 337"/>
              <a:gd name="T82" fmla="*/ 2147483647 w 1182"/>
              <a:gd name="T83" fmla="*/ 2147483647 h 337"/>
              <a:gd name="T84" fmla="*/ 2147483647 w 1182"/>
              <a:gd name="T85" fmla="*/ 2147483647 h 337"/>
              <a:gd name="T86" fmla="*/ 2147483647 w 1182"/>
              <a:gd name="T87" fmla="*/ 2147483647 h 337"/>
              <a:gd name="T88" fmla="*/ 2147483647 w 1182"/>
              <a:gd name="T89" fmla="*/ 2147483647 h 337"/>
              <a:gd name="T90" fmla="*/ 2147483647 w 1182"/>
              <a:gd name="T91" fmla="*/ 2147483647 h 337"/>
              <a:gd name="T92" fmla="*/ 2147483647 w 1182"/>
              <a:gd name="T93" fmla="*/ 2147483647 h 337"/>
              <a:gd name="T94" fmla="*/ 2147483647 w 1182"/>
              <a:gd name="T95" fmla="*/ 2147483647 h 337"/>
              <a:gd name="T96" fmla="*/ 2147483647 w 1182"/>
              <a:gd name="T97" fmla="*/ 2147483647 h 337"/>
              <a:gd name="T98" fmla="*/ 2147483647 w 1182"/>
              <a:gd name="T99" fmla="*/ 2147483647 h 337"/>
              <a:gd name="T100" fmla="*/ 2147483647 w 1182"/>
              <a:gd name="T101" fmla="*/ 2147483647 h 337"/>
              <a:gd name="T102" fmla="*/ 2147483647 w 1182"/>
              <a:gd name="T103" fmla="*/ 2147483647 h 337"/>
              <a:gd name="T104" fmla="*/ 2147483647 w 1182"/>
              <a:gd name="T105" fmla="*/ 2147483647 h 337"/>
              <a:gd name="T106" fmla="*/ 2147483647 w 1182"/>
              <a:gd name="T107" fmla="*/ 2147483647 h 337"/>
              <a:gd name="T108" fmla="*/ 2147483647 w 1182"/>
              <a:gd name="T109" fmla="*/ 2147483647 h 337"/>
              <a:gd name="T110" fmla="*/ 2147483647 w 1182"/>
              <a:gd name="T111" fmla="*/ 2147483647 h 337"/>
              <a:gd name="T112" fmla="*/ 2147483647 w 1182"/>
              <a:gd name="T113" fmla="*/ 2147483647 h 337"/>
              <a:gd name="T114" fmla="*/ 2147483647 w 1182"/>
              <a:gd name="T115" fmla="*/ 2147483647 h 33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82"/>
              <a:gd name="T175" fmla="*/ 0 h 337"/>
              <a:gd name="T176" fmla="*/ 1182 w 1182"/>
              <a:gd name="T177" fmla="*/ 337 h 33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82" h="337">
                <a:moveTo>
                  <a:pt x="0" y="0"/>
                </a:moveTo>
                <a:lnTo>
                  <a:pt x="21" y="22"/>
                </a:lnTo>
                <a:lnTo>
                  <a:pt x="21" y="51"/>
                </a:lnTo>
                <a:lnTo>
                  <a:pt x="21" y="79"/>
                </a:lnTo>
                <a:lnTo>
                  <a:pt x="21" y="101"/>
                </a:lnTo>
                <a:lnTo>
                  <a:pt x="21" y="123"/>
                </a:lnTo>
                <a:lnTo>
                  <a:pt x="29" y="151"/>
                </a:lnTo>
                <a:lnTo>
                  <a:pt x="36" y="173"/>
                </a:lnTo>
                <a:lnTo>
                  <a:pt x="43" y="195"/>
                </a:lnTo>
                <a:lnTo>
                  <a:pt x="57" y="223"/>
                </a:lnTo>
                <a:lnTo>
                  <a:pt x="79" y="238"/>
                </a:lnTo>
                <a:lnTo>
                  <a:pt x="93" y="267"/>
                </a:lnTo>
                <a:lnTo>
                  <a:pt x="115" y="267"/>
                </a:lnTo>
                <a:lnTo>
                  <a:pt x="137" y="267"/>
                </a:lnTo>
                <a:lnTo>
                  <a:pt x="165" y="267"/>
                </a:lnTo>
                <a:lnTo>
                  <a:pt x="180" y="295"/>
                </a:lnTo>
                <a:lnTo>
                  <a:pt x="209" y="310"/>
                </a:lnTo>
                <a:lnTo>
                  <a:pt x="237" y="310"/>
                </a:lnTo>
                <a:lnTo>
                  <a:pt x="259" y="303"/>
                </a:lnTo>
                <a:lnTo>
                  <a:pt x="281" y="288"/>
                </a:lnTo>
                <a:lnTo>
                  <a:pt x="309" y="281"/>
                </a:lnTo>
                <a:lnTo>
                  <a:pt x="331" y="281"/>
                </a:lnTo>
                <a:lnTo>
                  <a:pt x="353" y="295"/>
                </a:lnTo>
                <a:lnTo>
                  <a:pt x="381" y="310"/>
                </a:lnTo>
                <a:lnTo>
                  <a:pt x="403" y="317"/>
                </a:lnTo>
                <a:lnTo>
                  <a:pt x="425" y="317"/>
                </a:lnTo>
                <a:lnTo>
                  <a:pt x="453" y="317"/>
                </a:lnTo>
                <a:lnTo>
                  <a:pt x="475" y="310"/>
                </a:lnTo>
                <a:lnTo>
                  <a:pt x="497" y="295"/>
                </a:lnTo>
                <a:lnTo>
                  <a:pt x="525" y="281"/>
                </a:lnTo>
                <a:lnTo>
                  <a:pt x="547" y="274"/>
                </a:lnTo>
                <a:lnTo>
                  <a:pt x="569" y="274"/>
                </a:lnTo>
                <a:lnTo>
                  <a:pt x="605" y="281"/>
                </a:lnTo>
                <a:lnTo>
                  <a:pt x="633" y="288"/>
                </a:lnTo>
                <a:lnTo>
                  <a:pt x="655" y="295"/>
                </a:lnTo>
                <a:lnTo>
                  <a:pt x="677" y="295"/>
                </a:lnTo>
                <a:lnTo>
                  <a:pt x="705" y="295"/>
                </a:lnTo>
                <a:lnTo>
                  <a:pt x="727" y="295"/>
                </a:lnTo>
                <a:lnTo>
                  <a:pt x="749" y="295"/>
                </a:lnTo>
                <a:lnTo>
                  <a:pt x="771" y="295"/>
                </a:lnTo>
                <a:lnTo>
                  <a:pt x="799" y="295"/>
                </a:lnTo>
                <a:lnTo>
                  <a:pt x="821" y="310"/>
                </a:lnTo>
                <a:lnTo>
                  <a:pt x="843" y="324"/>
                </a:lnTo>
                <a:lnTo>
                  <a:pt x="871" y="324"/>
                </a:lnTo>
                <a:lnTo>
                  <a:pt x="893" y="324"/>
                </a:lnTo>
                <a:lnTo>
                  <a:pt x="915" y="317"/>
                </a:lnTo>
                <a:lnTo>
                  <a:pt x="943" y="310"/>
                </a:lnTo>
                <a:lnTo>
                  <a:pt x="965" y="310"/>
                </a:lnTo>
                <a:lnTo>
                  <a:pt x="987" y="310"/>
                </a:lnTo>
                <a:lnTo>
                  <a:pt x="1015" y="317"/>
                </a:lnTo>
                <a:lnTo>
                  <a:pt x="1008" y="336"/>
                </a:lnTo>
                <a:lnTo>
                  <a:pt x="1030" y="324"/>
                </a:lnTo>
                <a:lnTo>
                  <a:pt x="1059" y="331"/>
                </a:lnTo>
                <a:lnTo>
                  <a:pt x="1087" y="317"/>
                </a:lnTo>
                <a:lnTo>
                  <a:pt x="1109" y="303"/>
                </a:lnTo>
                <a:lnTo>
                  <a:pt x="1131" y="303"/>
                </a:lnTo>
                <a:lnTo>
                  <a:pt x="1159" y="310"/>
                </a:lnTo>
                <a:lnTo>
                  <a:pt x="1181" y="317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3429000" y="3810000"/>
            <a:ext cx="1911350" cy="444500"/>
          </a:xfrm>
          <a:custGeom>
            <a:avLst/>
            <a:gdLst>
              <a:gd name="T0" fmla="*/ 0 w 1204"/>
              <a:gd name="T1" fmla="*/ 0 h 280"/>
              <a:gd name="T2" fmla="*/ 2147483647 w 1204"/>
              <a:gd name="T3" fmla="*/ 2147483647 h 280"/>
              <a:gd name="T4" fmla="*/ 2147483647 w 1204"/>
              <a:gd name="T5" fmla="*/ 2147483647 h 280"/>
              <a:gd name="T6" fmla="*/ 2147483647 w 1204"/>
              <a:gd name="T7" fmla="*/ 2147483647 h 280"/>
              <a:gd name="T8" fmla="*/ 2147483647 w 1204"/>
              <a:gd name="T9" fmla="*/ 2147483647 h 280"/>
              <a:gd name="T10" fmla="*/ 2147483647 w 1204"/>
              <a:gd name="T11" fmla="*/ 2147483647 h 280"/>
              <a:gd name="T12" fmla="*/ 2147483647 w 1204"/>
              <a:gd name="T13" fmla="*/ 2147483647 h 280"/>
              <a:gd name="T14" fmla="*/ 2147483647 w 1204"/>
              <a:gd name="T15" fmla="*/ 2147483647 h 280"/>
              <a:gd name="T16" fmla="*/ 2147483647 w 1204"/>
              <a:gd name="T17" fmla="*/ 2147483647 h 280"/>
              <a:gd name="T18" fmla="*/ 2147483647 w 1204"/>
              <a:gd name="T19" fmla="*/ 2147483647 h 280"/>
              <a:gd name="T20" fmla="*/ 2147483647 w 1204"/>
              <a:gd name="T21" fmla="*/ 2147483647 h 280"/>
              <a:gd name="T22" fmla="*/ 2147483647 w 1204"/>
              <a:gd name="T23" fmla="*/ 2147483647 h 280"/>
              <a:gd name="T24" fmla="*/ 2147483647 w 1204"/>
              <a:gd name="T25" fmla="*/ 2147483647 h 280"/>
              <a:gd name="T26" fmla="*/ 2147483647 w 1204"/>
              <a:gd name="T27" fmla="*/ 2147483647 h 280"/>
              <a:gd name="T28" fmla="*/ 2147483647 w 1204"/>
              <a:gd name="T29" fmla="*/ 2147483647 h 280"/>
              <a:gd name="T30" fmla="*/ 2147483647 w 1204"/>
              <a:gd name="T31" fmla="*/ 2147483647 h 280"/>
              <a:gd name="T32" fmla="*/ 2147483647 w 1204"/>
              <a:gd name="T33" fmla="*/ 2147483647 h 280"/>
              <a:gd name="T34" fmla="*/ 2147483647 w 1204"/>
              <a:gd name="T35" fmla="*/ 2147483647 h 280"/>
              <a:gd name="T36" fmla="*/ 2147483647 w 1204"/>
              <a:gd name="T37" fmla="*/ 2147483647 h 280"/>
              <a:gd name="T38" fmla="*/ 2147483647 w 1204"/>
              <a:gd name="T39" fmla="*/ 2147483647 h 280"/>
              <a:gd name="T40" fmla="*/ 2147483647 w 1204"/>
              <a:gd name="T41" fmla="*/ 2147483647 h 280"/>
              <a:gd name="T42" fmla="*/ 2147483647 w 1204"/>
              <a:gd name="T43" fmla="*/ 2147483647 h 280"/>
              <a:gd name="T44" fmla="*/ 2147483647 w 1204"/>
              <a:gd name="T45" fmla="*/ 2147483647 h 280"/>
              <a:gd name="T46" fmla="*/ 2147483647 w 1204"/>
              <a:gd name="T47" fmla="*/ 2147483647 h 280"/>
              <a:gd name="T48" fmla="*/ 2147483647 w 1204"/>
              <a:gd name="T49" fmla="*/ 2147483647 h 280"/>
              <a:gd name="T50" fmla="*/ 2147483647 w 1204"/>
              <a:gd name="T51" fmla="*/ 2147483647 h 280"/>
              <a:gd name="T52" fmla="*/ 2147483647 w 1204"/>
              <a:gd name="T53" fmla="*/ 2147483647 h 280"/>
              <a:gd name="T54" fmla="*/ 2147483647 w 1204"/>
              <a:gd name="T55" fmla="*/ 2147483647 h 280"/>
              <a:gd name="T56" fmla="*/ 2147483647 w 1204"/>
              <a:gd name="T57" fmla="*/ 2147483647 h 280"/>
              <a:gd name="T58" fmla="*/ 2147483647 w 1204"/>
              <a:gd name="T59" fmla="*/ 2147483647 h 280"/>
              <a:gd name="T60" fmla="*/ 2147483647 w 1204"/>
              <a:gd name="T61" fmla="*/ 2147483647 h 280"/>
              <a:gd name="T62" fmla="*/ 2147483647 w 1204"/>
              <a:gd name="T63" fmla="*/ 2147483647 h 280"/>
              <a:gd name="T64" fmla="*/ 2147483647 w 1204"/>
              <a:gd name="T65" fmla="*/ 2147483647 h 280"/>
              <a:gd name="T66" fmla="*/ 2147483647 w 1204"/>
              <a:gd name="T67" fmla="*/ 2147483647 h 280"/>
              <a:gd name="T68" fmla="*/ 2147483647 w 1204"/>
              <a:gd name="T69" fmla="*/ 2147483647 h 280"/>
              <a:gd name="T70" fmla="*/ 2147483647 w 1204"/>
              <a:gd name="T71" fmla="*/ 2147483647 h 280"/>
              <a:gd name="T72" fmla="*/ 2147483647 w 1204"/>
              <a:gd name="T73" fmla="*/ 2147483647 h 280"/>
              <a:gd name="T74" fmla="*/ 2147483647 w 1204"/>
              <a:gd name="T75" fmla="*/ 2147483647 h 280"/>
              <a:gd name="T76" fmla="*/ 2147483647 w 1204"/>
              <a:gd name="T77" fmla="*/ 2147483647 h 280"/>
              <a:gd name="T78" fmla="*/ 2147483647 w 1204"/>
              <a:gd name="T79" fmla="*/ 2147483647 h 280"/>
              <a:gd name="T80" fmla="*/ 2147483647 w 1204"/>
              <a:gd name="T81" fmla="*/ 2147483647 h 280"/>
              <a:gd name="T82" fmla="*/ 2147483647 w 1204"/>
              <a:gd name="T83" fmla="*/ 2147483647 h 280"/>
              <a:gd name="T84" fmla="*/ 2147483647 w 1204"/>
              <a:gd name="T85" fmla="*/ 2147483647 h 280"/>
              <a:gd name="T86" fmla="*/ 2147483647 w 1204"/>
              <a:gd name="T87" fmla="*/ 2147483647 h 280"/>
              <a:gd name="T88" fmla="*/ 2147483647 w 1204"/>
              <a:gd name="T89" fmla="*/ 2147483647 h 280"/>
              <a:gd name="T90" fmla="*/ 2147483647 w 1204"/>
              <a:gd name="T91" fmla="*/ 2147483647 h 280"/>
              <a:gd name="T92" fmla="*/ 2147483647 w 1204"/>
              <a:gd name="T93" fmla="*/ 2147483647 h 280"/>
              <a:gd name="T94" fmla="*/ 2147483647 w 1204"/>
              <a:gd name="T95" fmla="*/ 2147483647 h 280"/>
              <a:gd name="T96" fmla="*/ 2147483647 w 1204"/>
              <a:gd name="T97" fmla="*/ 2147483647 h 280"/>
              <a:gd name="T98" fmla="*/ 2147483647 w 1204"/>
              <a:gd name="T99" fmla="*/ 2147483647 h 280"/>
              <a:gd name="T100" fmla="*/ 2147483647 w 1204"/>
              <a:gd name="T101" fmla="*/ 2147483647 h 280"/>
              <a:gd name="T102" fmla="*/ 2147483647 w 1204"/>
              <a:gd name="T103" fmla="*/ 2147483647 h 280"/>
              <a:gd name="T104" fmla="*/ 2147483647 w 1204"/>
              <a:gd name="T105" fmla="*/ 2147483647 h 280"/>
              <a:gd name="T106" fmla="*/ 2147483647 w 1204"/>
              <a:gd name="T107" fmla="*/ 2147483647 h 280"/>
              <a:gd name="T108" fmla="*/ 2147483647 w 1204"/>
              <a:gd name="T109" fmla="*/ 2147483647 h 2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04"/>
              <a:gd name="T166" fmla="*/ 0 h 280"/>
              <a:gd name="T167" fmla="*/ 1204 w 1204"/>
              <a:gd name="T168" fmla="*/ 280 h 28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04" h="280">
                <a:moveTo>
                  <a:pt x="0" y="0"/>
                </a:moveTo>
                <a:lnTo>
                  <a:pt x="21" y="27"/>
                </a:lnTo>
                <a:lnTo>
                  <a:pt x="21" y="55"/>
                </a:lnTo>
                <a:lnTo>
                  <a:pt x="29" y="77"/>
                </a:lnTo>
                <a:lnTo>
                  <a:pt x="29" y="99"/>
                </a:lnTo>
                <a:lnTo>
                  <a:pt x="36" y="127"/>
                </a:lnTo>
                <a:lnTo>
                  <a:pt x="50" y="149"/>
                </a:lnTo>
                <a:lnTo>
                  <a:pt x="50" y="171"/>
                </a:lnTo>
                <a:lnTo>
                  <a:pt x="72" y="192"/>
                </a:lnTo>
                <a:lnTo>
                  <a:pt x="79" y="214"/>
                </a:lnTo>
                <a:lnTo>
                  <a:pt x="101" y="228"/>
                </a:lnTo>
                <a:lnTo>
                  <a:pt x="108" y="250"/>
                </a:lnTo>
                <a:lnTo>
                  <a:pt x="137" y="250"/>
                </a:lnTo>
                <a:lnTo>
                  <a:pt x="165" y="264"/>
                </a:lnTo>
                <a:lnTo>
                  <a:pt x="187" y="264"/>
                </a:lnTo>
                <a:lnTo>
                  <a:pt x="209" y="264"/>
                </a:lnTo>
                <a:lnTo>
                  <a:pt x="237" y="264"/>
                </a:lnTo>
                <a:lnTo>
                  <a:pt x="259" y="271"/>
                </a:lnTo>
                <a:lnTo>
                  <a:pt x="281" y="271"/>
                </a:lnTo>
                <a:lnTo>
                  <a:pt x="309" y="271"/>
                </a:lnTo>
                <a:lnTo>
                  <a:pt x="338" y="279"/>
                </a:lnTo>
                <a:lnTo>
                  <a:pt x="360" y="279"/>
                </a:lnTo>
                <a:lnTo>
                  <a:pt x="389" y="279"/>
                </a:lnTo>
                <a:lnTo>
                  <a:pt x="417" y="279"/>
                </a:lnTo>
                <a:lnTo>
                  <a:pt x="439" y="279"/>
                </a:lnTo>
                <a:lnTo>
                  <a:pt x="461" y="279"/>
                </a:lnTo>
                <a:lnTo>
                  <a:pt x="489" y="271"/>
                </a:lnTo>
                <a:lnTo>
                  <a:pt x="511" y="271"/>
                </a:lnTo>
                <a:lnTo>
                  <a:pt x="533" y="271"/>
                </a:lnTo>
                <a:lnTo>
                  <a:pt x="561" y="271"/>
                </a:lnTo>
                <a:lnTo>
                  <a:pt x="583" y="271"/>
                </a:lnTo>
                <a:lnTo>
                  <a:pt x="605" y="271"/>
                </a:lnTo>
                <a:lnTo>
                  <a:pt x="633" y="271"/>
                </a:lnTo>
                <a:lnTo>
                  <a:pt x="655" y="271"/>
                </a:lnTo>
                <a:lnTo>
                  <a:pt x="677" y="271"/>
                </a:lnTo>
                <a:lnTo>
                  <a:pt x="705" y="271"/>
                </a:lnTo>
                <a:lnTo>
                  <a:pt x="735" y="264"/>
                </a:lnTo>
                <a:lnTo>
                  <a:pt x="763" y="264"/>
                </a:lnTo>
                <a:lnTo>
                  <a:pt x="785" y="264"/>
                </a:lnTo>
                <a:lnTo>
                  <a:pt x="807" y="264"/>
                </a:lnTo>
                <a:lnTo>
                  <a:pt x="835" y="264"/>
                </a:lnTo>
                <a:lnTo>
                  <a:pt x="857" y="264"/>
                </a:lnTo>
                <a:lnTo>
                  <a:pt x="879" y="264"/>
                </a:lnTo>
                <a:lnTo>
                  <a:pt x="922" y="264"/>
                </a:lnTo>
                <a:lnTo>
                  <a:pt x="951" y="264"/>
                </a:lnTo>
                <a:lnTo>
                  <a:pt x="979" y="264"/>
                </a:lnTo>
                <a:lnTo>
                  <a:pt x="1001" y="264"/>
                </a:lnTo>
                <a:lnTo>
                  <a:pt x="1023" y="264"/>
                </a:lnTo>
                <a:lnTo>
                  <a:pt x="1059" y="264"/>
                </a:lnTo>
                <a:lnTo>
                  <a:pt x="1087" y="264"/>
                </a:lnTo>
                <a:lnTo>
                  <a:pt x="1109" y="264"/>
                </a:lnTo>
                <a:lnTo>
                  <a:pt x="1131" y="264"/>
                </a:lnTo>
                <a:lnTo>
                  <a:pt x="1159" y="264"/>
                </a:lnTo>
                <a:lnTo>
                  <a:pt x="1181" y="264"/>
                </a:lnTo>
                <a:lnTo>
                  <a:pt x="1203" y="264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361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BEE58-CC03-4D8D-9F23-628E5780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1782762"/>
          </a:xfrm>
        </p:spPr>
        <p:txBody>
          <a:bodyPr/>
          <a:lstStyle/>
          <a:p>
            <a:r>
              <a:rPr lang="en-US" sz="2400" dirty="0"/>
              <a:t>Read:</a:t>
            </a:r>
          </a:p>
          <a:p>
            <a:pPr marL="365760" lvl="1" indent="0">
              <a:buNone/>
            </a:pPr>
            <a:r>
              <a:rPr lang="en-US" sz="2000" dirty="0">
                <a:hlinkClick r:id="rId2"/>
              </a:rPr>
              <a:t>http://yann.lecun.com/exdb/publis/pdf/lecun-98b.pdf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1C8F0-1F84-46C0-A969-3575123E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/>
              <a:t>How To Improve The Standard Backpropagation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035724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5A1E8-F7EE-460C-A900-879B3E2D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MLP in WEKA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69DC1-6D85-4ABC-A057-C8E206D3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33" y="627427"/>
            <a:ext cx="5825734" cy="62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7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 Interpretation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76200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In n dimensions the relation </a:t>
            </a:r>
            <a:r>
              <a:rPr lang="en-US" altLang="en-US" sz="2000" b="1" dirty="0" err="1"/>
              <a:t>w</a:t>
            </a:r>
            <a:r>
              <a:rPr lang="en-US" altLang="en-US" sz="2000" b="1" dirty="0" err="1">
                <a:cs typeface="Tahoma" pitchFamily="34" charset="0"/>
              </a:rPr>
              <a:t>•x</a:t>
            </a:r>
            <a:r>
              <a:rPr lang="en-US" altLang="en-US" sz="2000" dirty="0">
                <a:cs typeface="Tahoma" pitchFamily="34" charset="0"/>
              </a:rPr>
              <a:t>=</a:t>
            </a:r>
            <a:r>
              <a:rPr lang="en-US" altLang="en-US" sz="2000" dirty="0">
                <a:latin typeface="Symbol" pitchFamily="18" charset="2"/>
                <a:cs typeface="Tahoma" pitchFamily="34" charset="0"/>
              </a:rPr>
              <a:t>q</a:t>
            </a:r>
            <a:r>
              <a:rPr lang="en-US" altLang="en-US" sz="2000" dirty="0">
                <a:cs typeface="Tahoma" pitchFamily="34" charset="0"/>
              </a:rPr>
              <a:t> defines a n-1 dimensional hyperplane, which is perpendicular to the weight vector </a:t>
            </a:r>
            <a:r>
              <a:rPr lang="en-US" altLang="en-US" sz="2000" b="1" dirty="0">
                <a:cs typeface="Tahoma" pitchFamily="34" charset="0"/>
              </a:rPr>
              <a:t>w</a:t>
            </a:r>
            <a:r>
              <a:rPr lang="en-US" altLang="en-US" sz="2000" dirty="0">
                <a:cs typeface="Tahoma" pitchFamily="34" charset="0"/>
              </a:rPr>
              <a:t>.</a:t>
            </a:r>
          </a:p>
          <a:p>
            <a:pPr eaLnBrk="1" hangingPunct="1"/>
            <a:r>
              <a:rPr lang="en-US" altLang="en-US" sz="2000" dirty="0">
                <a:cs typeface="Tahoma" pitchFamily="34" charset="0"/>
              </a:rPr>
              <a:t>On one side of the hyperplane (</a:t>
            </a:r>
            <a:r>
              <a:rPr lang="en-US" altLang="en-US" sz="2000" b="1" dirty="0" err="1"/>
              <a:t>w</a:t>
            </a:r>
            <a:r>
              <a:rPr lang="en-US" altLang="en-US" sz="2000" b="1" dirty="0" err="1">
                <a:cs typeface="Tahoma" pitchFamily="34" charset="0"/>
              </a:rPr>
              <a:t>•x</a:t>
            </a:r>
            <a:r>
              <a:rPr lang="en-US" altLang="en-US" sz="2000" dirty="0">
                <a:cs typeface="Tahoma" pitchFamily="34" charset="0"/>
              </a:rPr>
              <a:t>&gt;</a:t>
            </a:r>
            <a:r>
              <a:rPr lang="en-US" altLang="en-US" sz="2000" dirty="0">
                <a:latin typeface="Symbol" pitchFamily="18" charset="2"/>
                <a:cs typeface="Tahoma" pitchFamily="34" charset="0"/>
              </a:rPr>
              <a:t>q</a:t>
            </a:r>
            <a:r>
              <a:rPr lang="en-US" altLang="en-US" sz="2000" dirty="0">
                <a:cs typeface="Tahoma" pitchFamily="34" charset="0"/>
              </a:rPr>
              <a:t>) all patterns are classified by the TLU as </a:t>
            </a:r>
            <a:r>
              <a:rPr lang="en-US" altLang="en-US" sz="2000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altLang="en-US" sz="2000" dirty="0">
                <a:cs typeface="Tahoma" pitchFamily="34" charset="0"/>
              </a:rPr>
              <a:t>1</a:t>
            </a:r>
            <a:r>
              <a:rPr lang="en-US" altLang="en-US" sz="2000" dirty="0">
                <a:latin typeface="Tahoma" pitchFamily="34" charset="0"/>
                <a:cs typeface="Tahoma" pitchFamily="34" charset="0"/>
              </a:rPr>
              <a:t>”</a:t>
            </a:r>
            <a:r>
              <a:rPr lang="en-US" altLang="en-US" sz="2000" dirty="0">
                <a:cs typeface="Tahoma" pitchFamily="34" charset="0"/>
              </a:rPr>
              <a:t>, while those that get classified as </a:t>
            </a:r>
            <a:r>
              <a:rPr lang="en-US" altLang="en-US" sz="2000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altLang="en-US" sz="2000" dirty="0">
                <a:cs typeface="Tahoma" pitchFamily="34" charset="0"/>
              </a:rPr>
              <a:t>0</a:t>
            </a:r>
            <a:r>
              <a:rPr lang="en-US" altLang="en-US" sz="2000" dirty="0">
                <a:latin typeface="Tahoma" pitchFamily="34" charset="0"/>
                <a:cs typeface="Tahoma" pitchFamily="34" charset="0"/>
              </a:rPr>
              <a:t>”</a:t>
            </a:r>
            <a:r>
              <a:rPr lang="en-US" altLang="en-US" sz="2000" dirty="0">
                <a:cs typeface="Tahoma" pitchFamily="34" charset="0"/>
              </a:rPr>
              <a:t> lie on the other side of the hyperplane.</a:t>
            </a:r>
          </a:p>
          <a:p>
            <a:pPr eaLnBrk="1" hangingPunct="1"/>
            <a:r>
              <a:rPr lang="en-US" altLang="en-US" sz="2000" dirty="0">
                <a:cs typeface="Tahoma" pitchFamily="34" charset="0"/>
              </a:rPr>
              <a:t>If patterns can be not separated by a hyperplane, then they cannot be correctly classified with a TLU. </a:t>
            </a:r>
          </a:p>
        </p:txBody>
      </p:sp>
    </p:spTree>
    <p:extLst>
      <p:ext uri="{BB962C8B-B14F-4D97-AF65-F5344CB8AC3E}">
        <p14:creationId xmlns:p14="http://schemas.microsoft.com/office/powerpoint/2010/main" val="636874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8C9FB4-21A9-480A-8216-D86317B1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20983"/>
            <a:ext cx="8001000" cy="675581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464C51"/>
                </a:solidFill>
                <a:effectLst/>
                <a:latin typeface="Poppins"/>
              </a:rPr>
              <a:t>Multilayer Perceptron with TensorFlow 2.0 and </a:t>
            </a:r>
            <a:r>
              <a:rPr lang="en-US" sz="3100" dirty="0" err="1">
                <a:solidFill>
                  <a:srgbClr val="464C51"/>
                </a:solidFill>
                <a:effectLst/>
                <a:latin typeface="Poppins"/>
              </a:rPr>
              <a:t>Keras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E02D-C5C6-491B-91D4-776DE36529F1}"/>
              </a:ext>
            </a:extLst>
          </p:cNvPr>
          <p:cNvSpPr/>
          <p:nvPr/>
        </p:nvSpPr>
        <p:spPr>
          <a:xfrm>
            <a:off x="4648200" y="1371600"/>
            <a:ext cx="46482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/>
          </a:p>
          <a:p>
            <a:r>
              <a:rPr lang="en-US" sz="1000" dirty="0"/>
              <a:t># Convert target classes to categorical ones</a:t>
            </a:r>
          </a:p>
          <a:p>
            <a:r>
              <a:rPr lang="en-US" sz="1000" dirty="0" err="1"/>
              <a:t>Y_train</a:t>
            </a:r>
            <a:r>
              <a:rPr lang="en-US" sz="1000" dirty="0"/>
              <a:t> = </a:t>
            </a:r>
            <a:r>
              <a:rPr lang="en-US" sz="1000" dirty="0" err="1"/>
              <a:t>to_categorical</a:t>
            </a:r>
            <a:r>
              <a:rPr lang="en-US" sz="1000" dirty="0"/>
              <a:t>(</a:t>
            </a:r>
            <a:r>
              <a:rPr lang="en-US" sz="1000" dirty="0" err="1"/>
              <a:t>Y_train</a:t>
            </a:r>
            <a:r>
              <a:rPr lang="en-US" sz="1000" dirty="0"/>
              <a:t>, </a:t>
            </a:r>
            <a:r>
              <a:rPr lang="en-US" sz="1000" dirty="0" err="1"/>
              <a:t>num_classes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Y_test</a:t>
            </a:r>
            <a:r>
              <a:rPr lang="en-US" sz="1000" dirty="0"/>
              <a:t> = </a:t>
            </a:r>
            <a:r>
              <a:rPr lang="en-US" sz="1000" dirty="0" err="1"/>
              <a:t>to_categorical</a:t>
            </a:r>
            <a:r>
              <a:rPr lang="en-US" sz="1000" dirty="0"/>
              <a:t>(</a:t>
            </a:r>
            <a:r>
              <a:rPr lang="en-US" sz="1000" dirty="0" err="1"/>
              <a:t>Y_test</a:t>
            </a:r>
            <a:r>
              <a:rPr lang="en-US" sz="1000" dirty="0"/>
              <a:t>, </a:t>
            </a:r>
            <a:r>
              <a:rPr lang="en-US" sz="1000" dirty="0" err="1"/>
              <a:t>num_classes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Set the input shape</a:t>
            </a:r>
          </a:p>
          <a:p>
            <a:r>
              <a:rPr lang="en-US" sz="1000" dirty="0" err="1"/>
              <a:t>input_shape</a:t>
            </a:r>
            <a:r>
              <a:rPr lang="en-US" sz="1000" dirty="0"/>
              <a:t> = (</a:t>
            </a:r>
            <a:r>
              <a:rPr lang="en-US" sz="1000" dirty="0" err="1"/>
              <a:t>feature_vector_length</a:t>
            </a:r>
            <a:r>
              <a:rPr lang="en-US" sz="1000" dirty="0"/>
              <a:t>,)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f'Feature</a:t>
            </a:r>
            <a:r>
              <a:rPr lang="en-US" sz="1000" dirty="0"/>
              <a:t> shape: {</a:t>
            </a:r>
            <a:r>
              <a:rPr lang="en-US" sz="1000" dirty="0" err="1"/>
              <a:t>input_shape</a:t>
            </a:r>
            <a:r>
              <a:rPr lang="en-US" sz="1000" dirty="0"/>
              <a:t>}')</a:t>
            </a:r>
          </a:p>
          <a:p>
            <a:endParaRPr lang="en-US" sz="1000" dirty="0"/>
          </a:p>
          <a:p>
            <a:r>
              <a:rPr lang="en-US" sz="1000" dirty="0"/>
              <a:t># Create the model</a:t>
            </a:r>
          </a:p>
          <a:p>
            <a:r>
              <a:rPr lang="en-US" sz="1000" dirty="0"/>
              <a:t>model = Sequential()</a:t>
            </a:r>
          </a:p>
          <a:p>
            <a:r>
              <a:rPr lang="en-US" sz="1000" dirty="0" err="1"/>
              <a:t>model.add</a:t>
            </a:r>
            <a:r>
              <a:rPr lang="en-US" sz="1000" dirty="0"/>
              <a:t>(Dense(350, </a:t>
            </a:r>
            <a:r>
              <a:rPr lang="en-US" sz="1000" dirty="0" err="1"/>
              <a:t>input_shape</a:t>
            </a:r>
            <a:r>
              <a:rPr lang="en-US" sz="1000" dirty="0"/>
              <a:t>=</a:t>
            </a:r>
            <a:r>
              <a:rPr lang="en-US" sz="1000" dirty="0" err="1"/>
              <a:t>input_shape</a:t>
            </a:r>
            <a:r>
              <a:rPr lang="en-US" sz="1000" dirty="0"/>
              <a:t>, activation='</a:t>
            </a:r>
            <a:r>
              <a:rPr lang="en-US" sz="1000" dirty="0" err="1"/>
              <a:t>relu</a:t>
            </a:r>
            <a:r>
              <a:rPr lang="en-US" sz="1000" dirty="0"/>
              <a:t>'))</a:t>
            </a:r>
          </a:p>
          <a:p>
            <a:r>
              <a:rPr lang="en-US" sz="1000" dirty="0" err="1"/>
              <a:t>model.add</a:t>
            </a:r>
            <a:r>
              <a:rPr lang="en-US" sz="1000" dirty="0"/>
              <a:t>(Dense(50, activation='</a:t>
            </a:r>
            <a:r>
              <a:rPr lang="en-US" sz="1000" dirty="0" err="1"/>
              <a:t>relu</a:t>
            </a:r>
            <a:r>
              <a:rPr lang="en-US" sz="1000" dirty="0"/>
              <a:t>'))</a:t>
            </a:r>
          </a:p>
          <a:p>
            <a:r>
              <a:rPr lang="en-US" sz="1000" dirty="0" err="1"/>
              <a:t>model.add</a:t>
            </a:r>
            <a:r>
              <a:rPr lang="en-US" sz="1000" dirty="0"/>
              <a:t>(Dense(</a:t>
            </a:r>
            <a:r>
              <a:rPr lang="en-US" sz="1000" dirty="0" err="1"/>
              <a:t>num_classes</a:t>
            </a:r>
            <a:r>
              <a:rPr lang="en-US" sz="1000" dirty="0"/>
              <a:t>, activation='</a:t>
            </a:r>
            <a:r>
              <a:rPr lang="en-US" sz="1000" dirty="0" err="1"/>
              <a:t>softmax</a:t>
            </a:r>
            <a:r>
              <a:rPr lang="en-US" sz="1000" dirty="0"/>
              <a:t>'))</a:t>
            </a:r>
          </a:p>
          <a:p>
            <a:endParaRPr lang="en-US" sz="1000" dirty="0"/>
          </a:p>
          <a:p>
            <a:r>
              <a:rPr lang="en-US" sz="1000" dirty="0"/>
              <a:t># Configure the model and start training</a:t>
            </a:r>
          </a:p>
          <a:p>
            <a:r>
              <a:rPr lang="en-US" sz="1000" dirty="0" err="1"/>
              <a:t>model.compile</a:t>
            </a:r>
            <a:r>
              <a:rPr lang="en-US" sz="1000" dirty="0"/>
              <a:t>(loss='</a:t>
            </a:r>
            <a:r>
              <a:rPr lang="en-US" sz="1000" dirty="0" err="1"/>
              <a:t>categorical_crossentropy</a:t>
            </a:r>
            <a:r>
              <a:rPr lang="en-US" sz="1000" dirty="0"/>
              <a:t>', optimizer='</a:t>
            </a:r>
            <a:r>
              <a:rPr lang="en-US" sz="1000" dirty="0" err="1"/>
              <a:t>adam</a:t>
            </a:r>
            <a:r>
              <a:rPr lang="en-US" sz="1000" dirty="0"/>
              <a:t>', metrics=['accuracy'])</a:t>
            </a:r>
          </a:p>
          <a:p>
            <a:r>
              <a:rPr lang="en-US" sz="1000" dirty="0" err="1"/>
              <a:t>model.fit</a:t>
            </a:r>
            <a:r>
              <a:rPr lang="en-US" sz="1000" dirty="0"/>
              <a:t>(</a:t>
            </a:r>
            <a:r>
              <a:rPr lang="en-US" sz="1000" dirty="0" err="1"/>
              <a:t>X_train</a:t>
            </a:r>
            <a:r>
              <a:rPr lang="en-US" sz="1000" dirty="0"/>
              <a:t>, </a:t>
            </a:r>
            <a:r>
              <a:rPr lang="en-US" sz="1000" dirty="0" err="1"/>
              <a:t>Y_train</a:t>
            </a:r>
            <a:r>
              <a:rPr lang="en-US" sz="1000" dirty="0"/>
              <a:t>, epochs=10, </a:t>
            </a:r>
            <a:r>
              <a:rPr lang="en-US" sz="1000" dirty="0" err="1"/>
              <a:t>batch_size</a:t>
            </a:r>
            <a:r>
              <a:rPr lang="en-US" sz="1000" dirty="0"/>
              <a:t>=250, verbose=1, </a:t>
            </a:r>
            <a:r>
              <a:rPr lang="en-US" sz="1000" dirty="0" err="1"/>
              <a:t>validation_split</a:t>
            </a:r>
            <a:r>
              <a:rPr lang="en-US" sz="1000" dirty="0"/>
              <a:t>=0.2)</a:t>
            </a:r>
          </a:p>
          <a:p>
            <a:endParaRPr lang="en-US" sz="1000" dirty="0"/>
          </a:p>
          <a:p>
            <a:r>
              <a:rPr lang="en-US" sz="1000" dirty="0"/>
              <a:t># Test the model after training</a:t>
            </a:r>
          </a:p>
          <a:p>
            <a:r>
              <a:rPr lang="en-US" sz="1000" dirty="0" err="1"/>
              <a:t>test_results</a:t>
            </a:r>
            <a:r>
              <a:rPr lang="en-US" sz="1000" dirty="0"/>
              <a:t> = </a:t>
            </a:r>
            <a:r>
              <a:rPr lang="en-US" sz="1000" dirty="0" err="1"/>
              <a:t>model.evaluate</a:t>
            </a:r>
            <a:r>
              <a:rPr lang="en-US" sz="1000" dirty="0"/>
              <a:t>(</a:t>
            </a:r>
            <a:r>
              <a:rPr lang="en-US" sz="1000" dirty="0" err="1"/>
              <a:t>X_test</a:t>
            </a:r>
            <a:r>
              <a:rPr lang="en-US" sz="1000" dirty="0"/>
              <a:t>, </a:t>
            </a:r>
            <a:r>
              <a:rPr lang="en-US" sz="1000" dirty="0" err="1"/>
              <a:t>Y_test</a:t>
            </a:r>
            <a:r>
              <a:rPr lang="en-US" sz="1000" dirty="0"/>
              <a:t>, verbose=1)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f'Test</a:t>
            </a:r>
            <a:r>
              <a:rPr lang="en-US" sz="1000" dirty="0"/>
              <a:t> results - Loss: {</a:t>
            </a:r>
            <a:r>
              <a:rPr lang="en-US" sz="1000" dirty="0" err="1"/>
              <a:t>test_results</a:t>
            </a:r>
            <a:r>
              <a:rPr lang="en-US" sz="1000" dirty="0"/>
              <a:t>[0]} - Accuracy: {</a:t>
            </a:r>
            <a:r>
              <a:rPr lang="en-US" sz="1000" dirty="0" err="1"/>
              <a:t>test_results</a:t>
            </a:r>
            <a:r>
              <a:rPr lang="en-US" sz="1000" dirty="0"/>
              <a:t>[1]}%')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4262D-670D-4AA1-8A36-2414CFAE90F2}"/>
              </a:ext>
            </a:extLst>
          </p:cNvPr>
          <p:cNvSpPr/>
          <p:nvPr/>
        </p:nvSpPr>
        <p:spPr>
          <a:xfrm>
            <a:off x="76200" y="1408361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# Imports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import </a:t>
            </a:r>
            <a:r>
              <a:rPr lang="en-US" sz="1000" dirty="0" err="1">
                <a:solidFill>
                  <a:prstClr val="black"/>
                </a:solidFill>
              </a:rPr>
              <a:t>tensorflow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from </a:t>
            </a:r>
            <a:r>
              <a:rPr lang="en-US" sz="1000" dirty="0" err="1">
                <a:solidFill>
                  <a:prstClr val="black"/>
                </a:solidFill>
              </a:rPr>
              <a:t>tensorflow.keras.datasets</a:t>
            </a:r>
            <a:r>
              <a:rPr lang="en-US" sz="1000" dirty="0">
                <a:solidFill>
                  <a:prstClr val="black"/>
                </a:solidFill>
              </a:rPr>
              <a:t> import </a:t>
            </a:r>
            <a:r>
              <a:rPr lang="en-US" sz="1000" dirty="0" err="1">
                <a:solidFill>
                  <a:prstClr val="black"/>
                </a:solidFill>
              </a:rPr>
              <a:t>mnist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from </a:t>
            </a:r>
            <a:r>
              <a:rPr lang="en-US" sz="1000" dirty="0" err="1">
                <a:solidFill>
                  <a:prstClr val="black"/>
                </a:solidFill>
              </a:rPr>
              <a:t>tensorflow.keras.models</a:t>
            </a:r>
            <a:r>
              <a:rPr lang="en-US" sz="1000" dirty="0">
                <a:solidFill>
                  <a:prstClr val="black"/>
                </a:solidFill>
              </a:rPr>
              <a:t> import Sequential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from </a:t>
            </a:r>
            <a:r>
              <a:rPr lang="en-US" sz="1000" dirty="0" err="1">
                <a:solidFill>
                  <a:prstClr val="black"/>
                </a:solidFill>
              </a:rPr>
              <a:t>tensorflow.keras.layers</a:t>
            </a:r>
            <a:r>
              <a:rPr lang="en-US" sz="1000" dirty="0">
                <a:solidFill>
                  <a:prstClr val="black"/>
                </a:solidFill>
              </a:rPr>
              <a:t> import Dense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from </a:t>
            </a:r>
            <a:r>
              <a:rPr lang="en-US" sz="1000" dirty="0" err="1">
                <a:solidFill>
                  <a:prstClr val="black"/>
                </a:solidFill>
              </a:rPr>
              <a:t>tensorflow.keras.utils</a:t>
            </a:r>
            <a:r>
              <a:rPr lang="en-US" sz="1000" dirty="0">
                <a:solidFill>
                  <a:prstClr val="black"/>
                </a:solidFill>
              </a:rPr>
              <a:t> import </a:t>
            </a:r>
            <a:r>
              <a:rPr lang="en-US" sz="1000" dirty="0" err="1">
                <a:solidFill>
                  <a:prstClr val="black"/>
                </a:solidFill>
              </a:rPr>
              <a:t>to_categorical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# Configuration options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feature_vector_length</a:t>
            </a:r>
            <a:r>
              <a:rPr lang="en-US" sz="1000" dirty="0">
                <a:solidFill>
                  <a:prstClr val="black"/>
                </a:solidFill>
              </a:rPr>
              <a:t> = 784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num_classes</a:t>
            </a:r>
            <a:r>
              <a:rPr lang="en-US" sz="1000" dirty="0">
                <a:solidFill>
                  <a:prstClr val="black"/>
                </a:solidFill>
              </a:rPr>
              <a:t> = 10</a:t>
            </a: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# Load the data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(</a:t>
            </a:r>
            <a:r>
              <a:rPr lang="en-US" sz="1000" dirty="0" err="1">
                <a:solidFill>
                  <a:prstClr val="black"/>
                </a:solidFill>
              </a:rPr>
              <a:t>X_train</a:t>
            </a:r>
            <a:r>
              <a:rPr lang="en-US" sz="1000" dirty="0">
                <a:solidFill>
                  <a:prstClr val="black"/>
                </a:solidFill>
              </a:rPr>
              <a:t>, </a:t>
            </a:r>
            <a:r>
              <a:rPr lang="en-US" sz="1000" dirty="0" err="1">
                <a:solidFill>
                  <a:prstClr val="black"/>
                </a:solidFill>
              </a:rPr>
              <a:t>Y_train</a:t>
            </a:r>
            <a:r>
              <a:rPr lang="en-US" sz="1000" dirty="0">
                <a:solidFill>
                  <a:prstClr val="black"/>
                </a:solidFill>
              </a:rPr>
              <a:t>), (</a:t>
            </a:r>
            <a:r>
              <a:rPr lang="en-US" sz="1000" dirty="0" err="1">
                <a:solidFill>
                  <a:prstClr val="black"/>
                </a:solidFill>
              </a:rPr>
              <a:t>X_test</a:t>
            </a:r>
            <a:r>
              <a:rPr lang="en-US" sz="1000" dirty="0">
                <a:solidFill>
                  <a:prstClr val="black"/>
                </a:solidFill>
              </a:rPr>
              <a:t>, </a:t>
            </a:r>
            <a:r>
              <a:rPr lang="en-US" sz="1000" dirty="0" err="1">
                <a:solidFill>
                  <a:prstClr val="black"/>
                </a:solidFill>
              </a:rPr>
              <a:t>Y_test</a:t>
            </a:r>
            <a:r>
              <a:rPr lang="en-US" sz="1000" dirty="0">
                <a:solidFill>
                  <a:prstClr val="black"/>
                </a:solidFill>
              </a:rPr>
              <a:t>) = </a:t>
            </a:r>
            <a:r>
              <a:rPr lang="en-US" sz="1000" dirty="0" err="1">
                <a:solidFill>
                  <a:prstClr val="black"/>
                </a:solidFill>
              </a:rPr>
              <a:t>mnist.load_data</a:t>
            </a:r>
            <a:r>
              <a:rPr lang="en-US" sz="1000" dirty="0">
                <a:solidFill>
                  <a:prstClr val="black"/>
                </a:solidFill>
              </a:rPr>
              <a:t>()</a:t>
            </a: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# Reshape the data - MLPs do not understand such things as '2D'.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# Reshape to 28 x 28 pixels = 784 features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X_train</a:t>
            </a:r>
            <a:r>
              <a:rPr lang="en-US" sz="1000" dirty="0">
                <a:solidFill>
                  <a:prstClr val="black"/>
                </a:solidFill>
              </a:rPr>
              <a:t> = </a:t>
            </a:r>
            <a:r>
              <a:rPr lang="en-US" sz="1000" dirty="0" err="1">
                <a:solidFill>
                  <a:prstClr val="black"/>
                </a:solidFill>
              </a:rPr>
              <a:t>X_train.reshape</a:t>
            </a:r>
            <a:r>
              <a:rPr lang="en-US" sz="1000" dirty="0">
                <a:solidFill>
                  <a:prstClr val="black"/>
                </a:solidFill>
              </a:rPr>
              <a:t>(</a:t>
            </a:r>
            <a:r>
              <a:rPr lang="en-US" sz="1000" dirty="0" err="1">
                <a:solidFill>
                  <a:prstClr val="black"/>
                </a:solidFill>
              </a:rPr>
              <a:t>X_train.shape</a:t>
            </a:r>
            <a:r>
              <a:rPr lang="en-US" sz="1000" dirty="0">
                <a:solidFill>
                  <a:prstClr val="black"/>
                </a:solidFill>
              </a:rPr>
              <a:t>[0], </a:t>
            </a:r>
            <a:r>
              <a:rPr lang="en-US" sz="1000" dirty="0" err="1">
                <a:solidFill>
                  <a:prstClr val="black"/>
                </a:solidFill>
              </a:rPr>
              <a:t>feature_vector_length</a:t>
            </a:r>
            <a:r>
              <a:rPr lang="en-US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X_test</a:t>
            </a:r>
            <a:r>
              <a:rPr lang="en-US" sz="1000" dirty="0">
                <a:solidFill>
                  <a:prstClr val="black"/>
                </a:solidFill>
              </a:rPr>
              <a:t> = </a:t>
            </a:r>
            <a:r>
              <a:rPr lang="en-US" sz="1000" dirty="0" err="1">
                <a:solidFill>
                  <a:prstClr val="black"/>
                </a:solidFill>
              </a:rPr>
              <a:t>X_test.reshape</a:t>
            </a:r>
            <a:r>
              <a:rPr lang="en-US" sz="1000" dirty="0">
                <a:solidFill>
                  <a:prstClr val="black"/>
                </a:solidFill>
              </a:rPr>
              <a:t>(</a:t>
            </a:r>
            <a:r>
              <a:rPr lang="en-US" sz="1000" dirty="0" err="1">
                <a:solidFill>
                  <a:prstClr val="black"/>
                </a:solidFill>
              </a:rPr>
              <a:t>X_test.shape</a:t>
            </a:r>
            <a:r>
              <a:rPr lang="en-US" sz="1000" dirty="0">
                <a:solidFill>
                  <a:prstClr val="black"/>
                </a:solidFill>
              </a:rPr>
              <a:t>[0], </a:t>
            </a:r>
            <a:r>
              <a:rPr lang="en-US" sz="1000" dirty="0" err="1">
                <a:solidFill>
                  <a:prstClr val="black"/>
                </a:solidFill>
              </a:rPr>
              <a:t>feature_vector_length</a:t>
            </a:r>
            <a:r>
              <a:rPr lang="en-US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# Convert into greyscale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X_train</a:t>
            </a:r>
            <a:r>
              <a:rPr lang="en-US" sz="1000" dirty="0">
                <a:solidFill>
                  <a:prstClr val="black"/>
                </a:solidFill>
              </a:rPr>
              <a:t> = </a:t>
            </a:r>
            <a:r>
              <a:rPr lang="en-US" sz="1000" dirty="0" err="1">
                <a:solidFill>
                  <a:prstClr val="black"/>
                </a:solidFill>
              </a:rPr>
              <a:t>X_train.astype</a:t>
            </a:r>
            <a:r>
              <a:rPr lang="en-US" sz="1000" dirty="0">
                <a:solidFill>
                  <a:prstClr val="black"/>
                </a:solidFill>
              </a:rPr>
              <a:t>('float32')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X_test</a:t>
            </a:r>
            <a:r>
              <a:rPr lang="en-US" sz="1000" dirty="0">
                <a:solidFill>
                  <a:prstClr val="black"/>
                </a:solidFill>
              </a:rPr>
              <a:t> = </a:t>
            </a:r>
            <a:r>
              <a:rPr lang="en-US" sz="1000" dirty="0" err="1">
                <a:solidFill>
                  <a:prstClr val="black"/>
                </a:solidFill>
              </a:rPr>
              <a:t>X_test.astype</a:t>
            </a:r>
            <a:r>
              <a:rPr lang="en-US" sz="1000" dirty="0">
                <a:solidFill>
                  <a:prstClr val="black"/>
                </a:solidFill>
              </a:rPr>
              <a:t>('float32')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X_train</a:t>
            </a:r>
            <a:r>
              <a:rPr lang="en-US" sz="1000" dirty="0">
                <a:solidFill>
                  <a:prstClr val="black"/>
                </a:solidFill>
              </a:rPr>
              <a:t> /= 255</a:t>
            </a:r>
          </a:p>
          <a:p>
            <a:pPr lvl="0"/>
            <a:r>
              <a:rPr lang="en-US" sz="1000" dirty="0" err="1">
                <a:solidFill>
                  <a:prstClr val="black"/>
                </a:solidFill>
              </a:rPr>
              <a:t>X_test</a:t>
            </a:r>
            <a:r>
              <a:rPr lang="en-US" sz="1000" dirty="0">
                <a:solidFill>
                  <a:prstClr val="black"/>
                </a:solidFill>
              </a:rPr>
              <a:t> /= 255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B610D-F579-4E1C-8DE7-535F301C4C5E}"/>
              </a:ext>
            </a:extLst>
          </p:cNvPr>
          <p:cNvSpPr/>
          <p:nvPr/>
        </p:nvSpPr>
        <p:spPr>
          <a:xfrm>
            <a:off x="2209800" y="5906839"/>
            <a:ext cx="422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7070"/>
                </a:solidFill>
                <a:latin typeface="Roboto"/>
              </a:rPr>
              <a:t>(used to classify on the MNIST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02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0" dirty="0"/>
              <a:t>NN: Universal Approximator?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Kolmogorov proved that any continuous function g(x) defined on the unit hypercube </a:t>
            </a:r>
            <a:r>
              <a:rPr lang="en-US" altLang="en-US" sz="2400" i="1" dirty="0"/>
              <a:t>I</a:t>
            </a:r>
            <a:r>
              <a:rPr lang="en-US" altLang="en-US" sz="2400" i="1" baseline="30000" dirty="0"/>
              <a:t>n</a:t>
            </a:r>
            <a:r>
              <a:rPr lang="en-US" altLang="en-US" sz="2400" dirty="0"/>
              <a:t> can be represented as 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for </a:t>
            </a:r>
            <a:r>
              <a:rPr lang="en-US" altLang="en-US" sz="2400" i="1" dirty="0"/>
              <a:t>properly chosen</a:t>
            </a:r>
            <a:r>
              <a:rPr lang="en-US" altLang="en-US" sz="2400" dirty="0"/>
              <a:t>     and     .</a:t>
            </a:r>
          </a:p>
          <a:p>
            <a:pPr marL="109728" indent="0" eaLnBrk="1" hangingPunct="1">
              <a:buNone/>
            </a:pP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1600" dirty="0"/>
              <a:t>(A. N. Kolmogorov. </a:t>
            </a:r>
            <a:r>
              <a:rPr lang="en-US" altLang="en-US" sz="1600" i="1" dirty="0"/>
              <a:t>On the representation of continuous functions of several variables by superposition of continuous functions of one variable and addition.</a:t>
            </a:r>
            <a:r>
              <a:rPr lang="en-US" altLang="en-US" sz="1600" dirty="0"/>
              <a:t> </a:t>
            </a:r>
            <a:r>
              <a:rPr lang="en-US" altLang="en-US" sz="1600" b="1" dirty="0" err="1"/>
              <a:t>Doklady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Akademiia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Nauk</a:t>
            </a:r>
            <a:r>
              <a:rPr lang="en-US" altLang="en-US" sz="1600" b="1" dirty="0"/>
              <a:t> SSSR</a:t>
            </a:r>
            <a:r>
              <a:rPr lang="en-US" altLang="en-US" sz="1600" dirty="0"/>
              <a:t>, 114(5):953-956, 1957)</a:t>
            </a:r>
            <a:endParaRPr lang="en-US" altLang="en-US" sz="1800" dirty="0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663825" y="2528888"/>
          <a:ext cx="3352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4" imgW="1815312" imgH="304668" progId="Equation.3">
                  <p:embed/>
                </p:oleObj>
              </mc:Choice>
              <mc:Fallback>
                <p:oleObj name="Equation" r:id="rId4" imgW="181531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528888"/>
                        <a:ext cx="33528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63272"/>
              </p:ext>
            </p:extLst>
          </p:nvPr>
        </p:nvGraphicFramePr>
        <p:xfrm>
          <a:off x="4953000" y="327660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6" imgW="203112" imgH="241195" progId="Equation.3">
                  <p:embed/>
                </p:oleObj>
              </mc:Choice>
              <mc:Fallback>
                <p:oleObj name="Equation" r:id="rId6" imgW="20311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03716"/>
              </p:ext>
            </p:extLst>
          </p:nvPr>
        </p:nvGraphicFramePr>
        <p:xfrm>
          <a:off x="3886200" y="3352800"/>
          <a:ext cx="33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8" imgW="203112" imgH="241195" progId="Equation.3">
                  <p:embed/>
                </p:oleObj>
              </mc:Choice>
              <mc:Fallback>
                <p:oleObj name="Equation" r:id="rId8" imgW="20311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2800"/>
                        <a:ext cx="3317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865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v-SE" altLang="en-US" sz="3200" b="0" dirty="0"/>
              <a:t>Universal Approximation Property of ANN</a:t>
            </a:r>
            <a:endParaRPr lang="en-US" altLang="en-US" sz="3200" b="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311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b="1" dirty="0"/>
              <a:t>Boolean functions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Every boolean function can be </a:t>
            </a:r>
            <a:r>
              <a:rPr lang="sv-SE" altLang="en-US" sz="2000" i="1" dirty="0"/>
              <a:t>represented</a:t>
            </a:r>
            <a:r>
              <a:rPr lang="sv-SE" altLang="en-US" sz="2000" dirty="0"/>
              <a:t> by network with single hidden layer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But might require exponential (in number of inputs) hidden units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en-US" sz="2000" b="1" dirty="0"/>
              <a:t>Continuous functions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Every bounded continuous function can be </a:t>
            </a:r>
            <a:r>
              <a:rPr lang="sv-SE" altLang="en-US" sz="2000" i="1" dirty="0"/>
              <a:t>approximated</a:t>
            </a:r>
            <a:r>
              <a:rPr lang="sv-SE" altLang="en-US" sz="2000" dirty="0"/>
              <a:t> with arbitrarily small error, by network with one hidden layer [Cybenko 1989, Hornik 1989]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000" dirty="0"/>
              <a:t>Any function can be approximated to arbitrary accuracy by a network with two hidden layers [Cybenko 1988]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4654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D6ADB-2F79-43BD-96CA-05D41E89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733800"/>
            <a:ext cx="7620000" cy="60960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http://neuralnetworksanddeeplearning.com/chap4.html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51846E-A971-49C3-934D-E29D3223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0" dirty="0"/>
              <a:t>A visual proof that neural nets can compute any function</a:t>
            </a:r>
          </a:p>
        </p:txBody>
      </p:sp>
    </p:spTree>
    <p:extLst>
      <p:ext uri="{BB962C8B-B14F-4D97-AF65-F5344CB8AC3E}">
        <p14:creationId xmlns:p14="http://schemas.microsoft.com/office/powerpoint/2010/main" val="127748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92BE1-BD75-4E17-9FF1-43BD56C9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19399"/>
            <a:ext cx="7543800" cy="609601"/>
          </a:xfrm>
        </p:spPr>
        <p:txBody>
          <a:bodyPr>
            <a:normAutofit/>
          </a:bodyPr>
          <a:lstStyle/>
          <a:p>
            <a:r>
              <a:rPr lang="en-US" sz="1400" dirty="0"/>
              <a:t>Sasu L., Andonie R. </a:t>
            </a:r>
            <a:r>
              <a:rPr lang="en-US" sz="1400" i="1" u="sng" dirty="0">
                <a:hlinkClick r:id="rId2"/>
              </a:rPr>
              <a:t>Bayesian ARTMAP for Regression</a:t>
            </a:r>
            <a:r>
              <a:rPr lang="en-US" sz="1400" dirty="0"/>
              <a:t>, Neural Networks, 46, 2013, 23-31.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A51814-65F1-439C-AA14-3F1AF44C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My own results on Universal Function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9381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pPr eaLnBrk="1" hangingPunct="1"/>
            <a:r>
              <a:rPr lang="sv-SE" altLang="en-US"/>
              <a:t>Threshold as Weight</a:t>
            </a:r>
            <a:endParaRPr lang="en-US" alt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981200" y="3505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09800" y="35306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latin typeface="Tahoma" pitchFamily="34" charset="0"/>
                <a:sym typeface="Symbol" pitchFamily="18" charset="2"/>
              </a:rPr>
              <a:t></a:t>
            </a:r>
            <a:endParaRPr lang="en-US" altLang="en-US" sz="4400">
              <a:latin typeface="Tahoma" pitchFamily="34" charset="0"/>
            </a:endParaRP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457200" y="2743200"/>
            <a:ext cx="533400" cy="609600"/>
            <a:chOff x="288" y="1728"/>
            <a:chExt cx="336" cy="384"/>
          </a:xfrm>
        </p:grpSpPr>
        <p:sp>
          <p:nvSpPr>
            <p:cNvPr id="8230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8231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1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457200" y="3581400"/>
            <a:ext cx="533400" cy="609600"/>
            <a:chOff x="288" y="1728"/>
            <a:chExt cx="336" cy="384"/>
          </a:xfrm>
        </p:grpSpPr>
        <p:sp>
          <p:nvSpPr>
            <p:cNvPr id="8228" name="Oval 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8229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2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57200" y="5029200"/>
            <a:ext cx="533400" cy="609600"/>
            <a:chOff x="288" y="1728"/>
            <a:chExt cx="336" cy="384"/>
          </a:xfrm>
        </p:grpSpPr>
        <p:sp>
          <p:nvSpPr>
            <p:cNvPr id="8226" name="Oval 1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8227" name="Text Box 13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v-SE" altLang="en-US">
                  <a:latin typeface="Tahoma" pitchFamily="34" charset="0"/>
                </a:rPr>
                <a:t>x</a:t>
              </a:r>
              <a:r>
                <a:rPr lang="sv-SE" altLang="en-US" baseline="-25000">
                  <a:latin typeface="Tahoma" pitchFamily="34" charset="0"/>
                </a:rPr>
                <a:t>n</a:t>
              </a: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8200" name="Line 14"/>
          <p:cNvSpPr>
            <a:spLocks noChangeShapeType="1"/>
          </p:cNvSpPr>
          <p:nvPr/>
        </p:nvSpPr>
        <p:spPr bwMode="auto">
          <a:xfrm>
            <a:off x="990600" y="30480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990600" y="38100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6"/>
          <p:cNvSpPr>
            <a:spLocks noChangeShapeType="1"/>
          </p:cNvSpPr>
          <p:nvPr/>
        </p:nvSpPr>
        <p:spPr bwMode="auto">
          <a:xfrm flipV="1">
            <a:off x="990600" y="43434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533400" y="3886200"/>
            <a:ext cx="3381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sv-SE" altLang="en-US" sz="4000">
                <a:latin typeface="Tahoma" pitchFamily="34" charset="0"/>
              </a:rPr>
              <a:t>.</a:t>
            </a:r>
            <a:endParaRPr lang="en-US" altLang="en-US" sz="4000">
              <a:latin typeface="Tahoma" pitchFamily="34" charset="0"/>
            </a:endParaRP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1295400" y="27432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1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914400" y="3276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2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914400" y="4495800"/>
            <a:ext cx="58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w</a:t>
            </a:r>
            <a:r>
              <a:rPr lang="sv-SE" altLang="en-US" baseline="-25000">
                <a:latin typeface="Tahoma" pitchFamily="34" charset="0"/>
              </a:rPr>
              <a:t>n</a:t>
            </a:r>
            <a:endParaRPr lang="en-US" altLang="en-US" baseline="-25000">
              <a:latin typeface="Tahoma" pitchFamily="34" charset="0"/>
            </a:endParaRPr>
          </a:p>
        </p:txBody>
      </p:sp>
      <p:sp>
        <p:nvSpPr>
          <p:cNvPr id="8207" name="Text Box 21"/>
          <p:cNvSpPr txBox="1">
            <a:spLocks noChangeArrowheads="1"/>
          </p:cNvSpPr>
          <p:nvPr/>
        </p:nvSpPr>
        <p:spPr bwMode="auto">
          <a:xfrm>
            <a:off x="2526506" y="2890380"/>
            <a:ext cx="89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dirty="0">
                <a:latin typeface="Tahoma" pitchFamily="34" charset="0"/>
              </a:rPr>
              <a:t>w</a:t>
            </a:r>
            <a:r>
              <a:rPr lang="sv-SE" altLang="en-US" baseline="-25000" dirty="0">
                <a:latin typeface="Tahoma" pitchFamily="34" charset="0"/>
              </a:rPr>
              <a:t>n+1</a:t>
            </a:r>
            <a:endParaRPr lang="en-US" altLang="en-US" baseline="-25000" dirty="0">
              <a:latin typeface="Tahoma" pitchFamily="34" charset="0"/>
            </a:endParaRPr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2057400" y="2438400"/>
            <a:ext cx="1500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dirty="0">
                <a:latin typeface="Tahoma" pitchFamily="34" charset="0"/>
              </a:rPr>
              <a:t>x</a:t>
            </a:r>
            <a:r>
              <a:rPr lang="sv-SE" altLang="en-US" baseline="-25000" dirty="0">
                <a:latin typeface="Tahoma" pitchFamily="34" charset="0"/>
              </a:rPr>
              <a:t>n+1</a:t>
            </a:r>
            <a:r>
              <a:rPr lang="sv-SE" altLang="en-US" dirty="0">
                <a:latin typeface="Tahoma" pitchFamily="34" charset="0"/>
              </a:rPr>
              <a:t>= -1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8209" name="Line 23"/>
          <p:cNvSpPr>
            <a:spLocks noChangeShapeType="1"/>
          </p:cNvSpPr>
          <p:nvPr/>
        </p:nvSpPr>
        <p:spPr bwMode="auto">
          <a:xfrm>
            <a:off x="2438400" y="2971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1" name="Oval 25"/>
          <p:cNvSpPr>
            <a:spLocks noChangeArrowheads="1"/>
          </p:cNvSpPr>
          <p:nvPr/>
        </p:nvSpPr>
        <p:spPr bwMode="auto">
          <a:xfrm>
            <a:off x="5181600" y="3429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212" name="Line 26"/>
          <p:cNvSpPr>
            <a:spLocks noChangeShapeType="1"/>
          </p:cNvSpPr>
          <p:nvPr/>
        </p:nvSpPr>
        <p:spPr bwMode="auto">
          <a:xfrm>
            <a:off x="5351463" y="3908425"/>
            <a:ext cx="6048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3" name="Line 27"/>
          <p:cNvSpPr>
            <a:spLocks noChangeShapeType="1"/>
          </p:cNvSpPr>
          <p:nvPr/>
        </p:nvSpPr>
        <p:spPr bwMode="auto">
          <a:xfrm flipH="1" flipV="1">
            <a:off x="5257800" y="3886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4" name="Line 28"/>
          <p:cNvSpPr>
            <a:spLocks noChangeShapeType="1"/>
          </p:cNvSpPr>
          <p:nvPr/>
        </p:nvSpPr>
        <p:spPr bwMode="auto">
          <a:xfrm flipH="1" flipV="1">
            <a:off x="5638800" y="3581400"/>
            <a:ext cx="4191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5" name="Line 29"/>
          <p:cNvSpPr>
            <a:spLocks noChangeShapeType="1"/>
          </p:cNvSpPr>
          <p:nvPr/>
        </p:nvSpPr>
        <p:spPr bwMode="auto">
          <a:xfrm>
            <a:off x="2971800" y="3886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6" name="Line 30"/>
          <p:cNvSpPr>
            <a:spLocks noChangeShapeType="1"/>
          </p:cNvSpPr>
          <p:nvPr/>
        </p:nvSpPr>
        <p:spPr bwMode="auto">
          <a:xfrm>
            <a:off x="6096000" y="3886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217" name="Group 31"/>
          <p:cNvGrpSpPr>
            <a:grpSpLocks/>
          </p:cNvGrpSpPr>
          <p:nvPr/>
        </p:nvGrpSpPr>
        <p:grpSpPr bwMode="auto">
          <a:xfrm>
            <a:off x="7772400" y="3581400"/>
            <a:ext cx="533400" cy="533400"/>
            <a:chOff x="288" y="1776"/>
            <a:chExt cx="336" cy="336"/>
          </a:xfrm>
        </p:grpSpPr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9900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baseline="-25000">
                <a:latin typeface="Tahoma" pitchFamily="34" charset="0"/>
              </a:endParaRPr>
            </a:p>
          </p:txBody>
        </p:sp>
      </p:grpSp>
      <p:sp>
        <p:nvSpPr>
          <p:cNvPr id="8218" name="Text Box 34"/>
          <p:cNvSpPr txBox="1">
            <a:spLocks noChangeArrowheads="1"/>
          </p:cNvSpPr>
          <p:nvPr/>
        </p:nvSpPr>
        <p:spPr bwMode="auto">
          <a:xfrm>
            <a:off x="7848600" y="36052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>
                <a:latin typeface="Tahoma" pitchFamily="34" charset="0"/>
              </a:rPr>
              <a:t>y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8219" name="Line 35"/>
          <p:cNvSpPr>
            <a:spLocks noChangeShapeType="1"/>
          </p:cNvSpPr>
          <p:nvPr/>
        </p:nvSpPr>
        <p:spPr bwMode="auto">
          <a:xfrm>
            <a:off x="56388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20" name="Line 36"/>
          <p:cNvSpPr>
            <a:spLocks noChangeShapeType="1"/>
          </p:cNvSpPr>
          <p:nvPr/>
        </p:nvSpPr>
        <p:spPr bwMode="auto">
          <a:xfrm flipV="1">
            <a:off x="5638800" y="3581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21" name="Text Box 37"/>
          <p:cNvSpPr>
            <a:spLocks noGrp="1" noChangeArrowheads="1"/>
          </p:cNvSpPr>
          <p:nvPr>
            <p:ph type="body" idx="1"/>
          </p:nvPr>
        </p:nvSpPr>
        <p:spPr>
          <a:xfrm>
            <a:off x="3481388" y="4995863"/>
            <a:ext cx="5164137" cy="10064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v-SE" altLang="en-US" sz="2000"/>
              <a:t>              1 if </a:t>
            </a:r>
            <a:r>
              <a:rPr lang="en-US" altLang="en-US" sz="2400">
                <a:sym typeface="Symbol" pitchFamily="18" charset="2"/>
              </a:rPr>
              <a:t>a</a:t>
            </a:r>
            <a:r>
              <a:rPr lang="sv-SE" altLang="en-US" sz="2000" baseline="-25000">
                <a:sym typeface="Symbol" pitchFamily="18" charset="2"/>
              </a:rPr>
              <a:t> </a:t>
            </a:r>
            <a:r>
              <a:rPr lang="sv-SE" altLang="en-US" sz="2400">
                <a:sym typeface="Symbol" pitchFamily="18" charset="2"/>
              </a:rPr>
              <a:t> </a:t>
            </a:r>
            <a:r>
              <a:rPr lang="sv-SE" altLang="en-US" sz="2400">
                <a:latin typeface="Symbol" pitchFamily="18" charset="2"/>
                <a:sym typeface="Symbol" pitchFamily="18" charset="2"/>
              </a:rPr>
              <a:t>0</a:t>
            </a:r>
            <a:endParaRPr lang="en-US" altLang="en-US" sz="2400">
              <a:latin typeface="Symbol" pitchFamily="18" charset="2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sv-SE" altLang="en-US" sz="2000"/>
              <a:t>y=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sv-SE" altLang="en-US" sz="2000"/>
              <a:t>              0 if </a:t>
            </a:r>
            <a:r>
              <a:rPr lang="sv-SE" altLang="en-US" sz="2400"/>
              <a:t>a</a:t>
            </a:r>
            <a:r>
              <a:rPr lang="sv-SE" altLang="en-US" sz="2000"/>
              <a:t> </a:t>
            </a:r>
            <a:r>
              <a:rPr lang="sv-SE" altLang="en-US" sz="2400"/>
              <a:t>&lt;</a:t>
            </a:r>
            <a:r>
              <a:rPr lang="sv-SE" altLang="en-US" sz="2400">
                <a:latin typeface="Symbol" pitchFamily="18" charset="2"/>
              </a:rPr>
              <a:t>0</a:t>
            </a:r>
            <a:endParaRPr lang="en-US" altLang="en-US" sz="2400">
              <a:latin typeface="Symbol" pitchFamily="18" charset="2"/>
            </a:endParaRPr>
          </a:p>
        </p:txBody>
      </p:sp>
      <p:sp>
        <p:nvSpPr>
          <p:cNvPr id="8222" name="Text Box 38"/>
          <p:cNvSpPr txBox="1">
            <a:spLocks noChangeArrowheads="1"/>
          </p:cNvSpPr>
          <p:nvPr/>
        </p:nvSpPr>
        <p:spPr bwMode="auto">
          <a:xfrm>
            <a:off x="4067175" y="4883150"/>
            <a:ext cx="4778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4800">
                <a:latin typeface="Tahoma" pitchFamily="34" charset="0"/>
              </a:rPr>
              <a:t>{</a:t>
            </a:r>
            <a:endParaRPr lang="en-US" altLang="en-US" sz="4800">
              <a:latin typeface="Tahoma" pitchFamily="34" charset="0"/>
            </a:endParaRPr>
          </a:p>
        </p:txBody>
      </p:sp>
      <p:sp>
        <p:nvSpPr>
          <p:cNvPr id="8223" name="Text Box 39"/>
          <p:cNvSpPr txBox="1">
            <a:spLocks noChangeArrowheads="1"/>
          </p:cNvSpPr>
          <p:nvPr/>
        </p:nvSpPr>
        <p:spPr bwMode="auto">
          <a:xfrm>
            <a:off x="4327525" y="1916113"/>
            <a:ext cx="1481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99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Symbol" pitchFamily="18" charset="2"/>
              </a:rPr>
              <a:t>q</a:t>
            </a:r>
            <a:r>
              <a:rPr lang="en-US" altLang="en-US" sz="3200">
                <a:latin typeface="Tahoma" pitchFamily="34" charset="0"/>
              </a:rPr>
              <a:t>=w</a:t>
            </a:r>
            <a:r>
              <a:rPr lang="en-US" altLang="en-US" sz="3200" baseline="-25000">
                <a:latin typeface="Tahoma" pitchFamily="34" charset="0"/>
              </a:rPr>
              <a:t>n+1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929D2-655C-4DD6-A0F6-BF44C885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18" y="4006700"/>
            <a:ext cx="2664183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76312"/>
          </a:xfrm>
        </p:spPr>
        <p:txBody>
          <a:bodyPr/>
          <a:lstStyle/>
          <a:p>
            <a:pPr eaLnBrk="1" hangingPunct="1"/>
            <a:r>
              <a:rPr lang="en-US" altLang="en-US"/>
              <a:t>Training ANNs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24" y="1524000"/>
            <a:ext cx="8229600" cy="561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Training set S of examples {</a:t>
            </a:r>
            <a:r>
              <a:rPr lang="en-US" altLang="en-US" sz="2000" b="1" dirty="0"/>
              <a:t>x</a:t>
            </a:r>
            <a:r>
              <a:rPr lang="en-US" altLang="en-US" sz="2000" dirty="0"/>
              <a:t>, </a:t>
            </a:r>
            <a:r>
              <a:rPr lang="en-US" altLang="en-US" sz="2000" b="1" dirty="0"/>
              <a:t>t</a:t>
            </a:r>
            <a:r>
              <a:rPr lang="en-US" altLang="en-US" sz="2000" dirty="0"/>
              <a:t>} 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is an input vector and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1"/>
                </a:solidFill>
              </a:rPr>
              <a:t>t</a:t>
            </a:r>
            <a:r>
              <a:rPr lang="en-US" altLang="en-US" sz="2000" dirty="0">
                <a:solidFill>
                  <a:schemeClr val="tx1"/>
                </a:solidFill>
              </a:rPr>
              <a:t> the desired target vector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Example: Logical </a:t>
            </a:r>
            <a:r>
              <a:rPr lang="en-US" altLang="en-US" sz="2000" b="1" dirty="0">
                <a:solidFill>
                  <a:schemeClr val="tx1"/>
                </a:solidFill>
              </a:rPr>
              <a:t>AND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S = {(0,0),0}, {(0,1),0}, {(1,0),0}, {(1,1),1} </a:t>
            </a:r>
          </a:p>
          <a:p>
            <a:pPr eaLnBrk="1" hangingPunct="1"/>
            <a:r>
              <a:rPr lang="en-US" altLang="en-US" sz="2000" dirty="0"/>
              <a:t>Iterative process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Present a training example x , compute network output y , compare output y with target t, adjust weights and thresholds</a:t>
            </a:r>
          </a:p>
          <a:p>
            <a:pPr eaLnBrk="1" hangingPunct="1"/>
            <a:r>
              <a:rPr lang="en-US" altLang="en-US" sz="2000" dirty="0"/>
              <a:t>Learning rule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Specifies how to change the weights w and thresholds </a:t>
            </a:r>
            <a:r>
              <a:rPr lang="en-US" altLang="en-US" sz="2800" dirty="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altLang="en-US" sz="2000" dirty="0">
                <a:solidFill>
                  <a:schemeClr val="tx1"/>
                </a:solidFill>
              </a:rPr>
              <a:t> of the network as a function of the inputs x, output y and target t.</a:t>
            </a:r>
          </a:p>
        </p:txBody>
      </p:sp>
    </p:spTree>
    <p:extLst>
      <p:ext uri="{BB962C8B-B14F-4D97-AF65-F5344CB8AC3E}">
        <p14:creationId xmlns:p14="http://schemas.microsoft.com/office/powerpoint/2010/main" val="10387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Perceptron Learning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6962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w’</a:t>
            </a:r>
            <a:r>
              <a:rPr lang="en-US" altLang="en-US" sz="2000" dirty="0"/>
              <a:t>=</a:t>
            </a:r>
            <a:r>
              <a:rPr lang="en-US" altLang="en-US" sz="2000" b="1" dirty="0"/>
              <a:t>w</a:t>
            </a:r>
            <a:r>
              <a:rPr lang="en-US" altLang="en-US" sz="2000" dirty="0"/>
              <a:t> +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(t-y) </a:t>
            </a:r>
            <a:r>
              <a:rPr lang="en-US" altLang="en-US" sz="2000" b="1" dirty="0"/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Or in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w’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+ </a:t>
            </a:r>
            <a:r>
              <a:rPr lang="en-US" altLang="en-US" sz="2000" dirty="0" err="1">
                <a:latin typeface="Symbol" pitchFamily="18" charset="2"/>
              </a:rPr>
              <a:t>D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+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(t-y) x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 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=1..n+1)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With w</a:t>
            </a:r>
            <a:r>
              <a:rPr lang="en-US" altLang="en-US" sz="2000" baseline="-25000" dirty="0"/>
              <a:t>n+1</a:t>
            </a:r>
            <a:r>
              <a:rPr lang="en-US" altLang="en-US" sz="2000" dirty="0"/>
              <a:t> = </a:t>
            </a:r>
            <a:r>
              <a:rPr lang="en-US" altLang="en-US" sz="2000" dirty="0">
                <a:latin typeface="Symbol" pitchFamily="18" charset="2"/>
              </a:rPr>
              <a:t>q</a:t>
            </a:r>
            <a:r>
              <a:rPr lang="en-US" altLang="en-US" sz="2000" dirty="0"/>
              <a:t> and x</a:t>
            </a:r>
            <a:r>
              <a:rPr lang="en-US" altLang="en-US" sz="2000" baseline="-25000" dirty="0"/>
              <a:t>n+1</a:t>
            </a:r>
            <a:r>
              <a:rPr lang="en-US" altLang="en-US" sz="2000" dirty="0"/>
              <a:t>= 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parameter 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/>
              <a:t> is called the </a:t>
            </a:r>
            <a:r>
              <a:rPr lang="en-US" altLang="en-US" sz="2000" i="1" dirty="0"/>
              <a:t>learning rate</a:t>
            </a:r>
            <a:r>
              <a:rPr lang="en-US" altLang="en-US" sz="2000" dirty="0"/>
              <a:t>. It determines the magnitude of  weight updates </a:t>
            </a:r>
            <a:r>
              <a:rPr lang="en-US" altLang="en-US" sz="2000" dirty="0" err="1">
                <a:latin typeface="Symbol" pitchFamily="18" charset="2"/>
              </a:rPr>
              <a:t>D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the output is correct (t=y) the weights are not changed (</a:t>
            </a:r>
            <a:r>
              <a:rPr lang="en-US" altLang="en-US" sz="2000" dirty="0" err="1">
                <a:latin typeface="Symbol" pitchFamily="18" charset="2"/>
              </a:rPr>
              <a:t>D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=0).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the output is incorrect (t </a:t>
            </a:r>
            <a:r>
              <a:rPr lang="en-US" altLang="en-US" sz="2000" dirty="0">
                <a:sym typeface="Symbol" pitchFamily="18" charset="2"/>
              </a:rPr>
              <a:t> y) the weights </a:t>
            </a:r>
            <a:r>
              <a:rPr lang="en-US" altLang="en-US" sz="2000" dirty="0" err="1">
                <a:sym typeface="Symbol" pitchFamily="18" charset="2"/>
              </a:rPr>
              <a:t>w</a:t>
            </a:r>
            <a:r>
              <a:rPr lang="en-US" altLang="en-US" sz="2000" baseline="-25000" dirty="0" err="1">
                <a:sym typeface="Symbol" pitchFamily="18" charset="2"/>
              </a:rPr>
              <a:t>i</a:t>
            </a:r>
            <a:r>
              <a:rPr lang="en-US" altLang="en-US" sz="2000" dirty="0">
                <a:sym typeface="Symbol" pitchFamily="18" charset="2"/>
              </a:rPr>
              <a:t> are changed such that the output of the TLU for the new weights </a:t>
            </a:r>
            <a:r>
              <a:rPr lang="en-US" altLang="en-US" sz="2000" dirty="0" err="1">
                <a:sym typeface="Symbol" pitchFamily="18" charset="2"/>
              </a:rPr>
              <a:t>w’</a:t>
            </a:r>
            <a:r>
              <a:rPr lang="en-US" altLang="en-US" sz="2000" baseline="-25000" dirty="0" err="1">
                <a:sym typeface="Symbol" pitchFamily="18" charset="2"/>
              </a:rPr>
              <a:t>i</a:t>
            </a:r>
            <a:r>
              <a:rPr lang="en-US" altLang="en-US" sz="2000" dirty="0">
                <a:sym typeface="Symbol" pitchFamily="18" charset="2"/>
              </a:rPr>
              <a:t> is </a:t>
            </a:r>
            <a:r>
              <a:rPr lang="en-US" altLang="en-US" sz="2000" i="1" dirty="0">
                <a:sym typeface="Symbol" pitchFamily="18" charset="2"/>
              </a:rPr>
              <a:t>closer/further</a:t>
            </a:r>
            <a:r>
              <a:rPr lang="en-US" altLang="en-US" sz="2000" dirty="0">
                <a:sym typeface="Symbol" pitchFamily="18" charset="2"/>
              </a:rPr>
              <a:t>  to the input x</a:t>
            </a:r>
            <a:r>
              <a:rPr lang="en-US" altLang="en-US" sz="2000" baseline="-25000" dirty="0">
                <a:sym typeface="Symbol" pitchFamily="18" charset="2"/>
              </a:rPr>
              <a:t>i</a:t>
            </a:r>
            <a:r>
              <a:rPr lang="en-US" altLang="en-US" sz="20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6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1746</TotalTime>
  <Words>4348</Words>
  <Application>Microsoft Office PowerPoint</Application>
  <PresentationFormat>On-screen Show (4:3)</PresentationFormat>
  <Paragraphs>709</Paragraphs>
  <Slides>64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Arial</vt:lpstr>
      <vt:lpstr>Calibri</vt:lpstr>
      <vt:lpstr>Cambria Math</vt:lpstr>
      <vt:lpstr>Lucida Sans Unicode</vt:lpstr>
      <vt:lpstr>Poppins</vt:lpstr>
      <vt:lpstr>Roboto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Artwork</vt:lpstr>
      <vt:lpstr>Multi Layer Perceptron &amp; Backpropagation</vt:lpstr>
      <vt:lpstr>Outline</vt:lpstr>
      <vt:lpstr>The Discrete Perceptron (Threshold Logic Unit (TLU)</vt:lpstr>
      <vt:lpstr>Decision Surface of a TLU</vt:lpstr>
      <vt:lpstr>Geometric Interpretation</vt:lpstr>
      <vt:lpstr>Geometric Interpretation</vt:lpstr>
      <vt:lpstr>Threshold as Weight</vt:lpstr>
      <vt:lpstr>Training ANNs</vt:lpstr>
      <vt:lpstr>Perceptron Learning Rule</vt:lpstr>
      <vt:lpstr>Perceptron Training Algorithm</vt:lpstr>
      <vt:lpstr>Perceptron Learning Rule</vt:lpstr>
      <vt:lpstr>Perceptron Convergence Theorem</vt:lpstr>
      <vt:lpstr>Multiple TLUs</vt:lpstr>
      <vt:lpstr>Gradient Descent Learning Rule (for the continuous perceptron)</vt:lpstr>
      <vt:lpstr>Gradient Descent</vt:lpstr>
      <vt:lpstr>Incremental Stochastic Gradient Descent</vt:lpstr>
      <vt:lpstr>Perceptron vs. Gradient Descent Rule (p is the index of the training vector)</vt:lpstr>
      <vt:lpstr>Perceptron vs. Gradient Descent Rule</vt:lpstr>
      <vt:lpstr>Neuron with Sigmoid-Function</vt:lpstr>
      <vt:lpstr>Sigmoid Unit</vt:lpstr>
      <vt:lpstr>Gradient Descent Rule for Sigmoid Output Function</vt:lpstr>
      <vt:lpstr>Gradient Descent Learning Rule for the unipolar sigmoid function</vt:lpstr>
      <vt:lpstr>Multi-Layer Perceptron</vt:lpstr>
      <vt:lpstr>A Multi-layer Perceptron network showing a set of weights that solve the XOR problem</vt:lpstr>
      <vt:lpstr>Learning with hidden units</vt:lpstr>
      <vt:lpstr>The idea behind backpropagation</vt:lpstr>
      <vt:lpstr>Backpropagation </vt:lpstr>
      <vt:lpstr>Training-Rule for Weights to the Output Layer </vt:lpstr>
      <vt:lpstr>Training-Rule for Weights to the Hidden Layer </vt:lpstr>
      <vt:lpstr>Training-Rule for Weights to the Hidden Layer </vt:lpstr>
      <vt:lpstr>PowerPoint Presentation</vt:lpstr>
      <vt:lpstr>Backpropagation</vt:lpstr>
      <vt:lpstr>Convergence of Backpropagation</vt:lpstr>
      <vt:lpstr>Ways to use weight derivatives</vt:lpstr>
      <vt:lpstr>Early Applications of Neural Networks</vt:lpstr>
      <vt:lpstr>ALVINN</vt:lpstr>
      <vt:lpstr>NETtalk (Sejnowski &amp; Rosenberg, 1987)</vt:lpstr>
      <vt:lpstr>NETtalk</vt:lpstr>
      <vt:lpstr>Overfitting </vt:lpstr>
      <vt:lpstr>A simple example of overfitting</vt:lpstr>
      <vt:lpstr>Generalization</vt:lpstr>
      <vt:lpstr>Generalization</vt:lpstr>
      <vt:lpstr>Generalization</vt:lpstr>
      <vt:lpstr>Generalization</vt:lpstr>
      <vt:lpstr>Generalization</vt:lpstr>
      <vt:lpstr>The effect of overfitting on the training and validation error curves, with the point at which early stopping will stop the learning marked</vt:lpstr>
      <vt:lpstr>Generalization</vt:lpstr>
      <vt:lpstr>Network Design &amp; Training Issues </vt:lpstr>
      <vt:lpstr>Network Design</vt:lpstr>
      <vt:lpstr>Network Design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How To Improve The Standard Backpropagation Algorithm</vt:lpstr>
      <vt:lpstr>MLP in WEKA</vt:lpstr>
      <vt:lpstr>Multilayer Perceptron with TensorFlow 2.0 and Keras</vt:lpstr>
      <vt:lpstr>NN: Universal Approximator?</vt:lpstr>
      <vt:lpstr>Universal Approximation Property of ANN</vt:lpstr>
      <vt:lpstr>A visual proof that neural nets can compute any function</vt:lpstr>
      <vt:lpstr>My own results on Universal Function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Learning  Introduction</dc:title>
  <dc:creator>Razvan</dc:creator>
  <cp:lastModifiedBy>Razvan Andonie</cp:lastModifiedBy>
  <cp:revision>77</cp:revision>
  <dcterms:modified xsi:type="dcterms:W3CDTF">2022-04-17T02:19:19Z</dcterms:modified>
</cp:coreProperties>
</file>