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4" r:id="rId4"/>
    <p:sldId id="275" r:id="rId5"/>
    <p:sldId id="276" r:id="rId6"/>
    <p:sldId id="258" r:id="rId7"/>
    <p:sldId id="259" r:id="rId8"/>
    <p:sldId id="260" r:id="rId9"/>
    <p:sldId id="261" r:id="rId10"/>
    <p:sldId id="262" r:id="rId11"/>
    <p:sldId id="263" r:id="rId12"/>
    <p:sldId id="264" r:id="rId13"/>
    <p:sldId id="265" r:id="rId14"/>
    <p:sldId id="266" r:id="rId15"/>
    <p:sldId id="267" r:id="rId16"/>
    <p:sldId id="268" r:id="rId17"/>
    <p:sldId id="277" r:id="rId18"/>
    <p:sldId id="278" r:id="rId19"/>
    <p:sldId id="279" r:id="rId20"/>
    <p:sldId id="280" r:id="rId21"/>
    <p:sldId id="281" r:id="rId22"/>
    <p:sldId id="282" r:id="rId23"/>
    <p:sldId id="311" r:id="rId24"/>
    <p:sldId id="283" r:id="rId25"/>
    <p:sldId id="284" r:id="rId26"/>
    <p:sldId id="312" r:id="rId27"/>
    <p:sldId id="270" r:id="rId28"/>
    <p:sldId id="271" r:id="rId29"/>
    <p:sldId id="286" r:id="rId30"/>
    <p:sldId id="285" r:id="rId31"/>
    <p:sldId id="272" r:id="rId32"/>
    <p:sldId id="287" r:id="rId33"/>
    <p:sldId id="288" r:id="rId34"/>
    <p:sldId id="290" r:id="rId35"/>
    <p:sldId id="291" r:id="rId36"/>
    <p:sldId id="292" r:id="rId37"/>
    <p:sldId id="293" r:id="rId38"/>
    <p:sldId id="294" r:id="rId39"/>
    <p:sldId id="300" r:id="rId40"/>
    <p:sldId id="306" r:id="rId41"/>
    <p:sldId id="307" r:id="rId42"/>
    <p:sldId id="308" r:id="rId43"/>
    <p:sldId id="309" r:id="rId44"/>
    <p:sldId id="310" r:id="rId45"/>
    <p:sldId id="273" r:id="rId46"/>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7" d="100"/>
          <a:sy n="77" d="100"/>
        </p:scale>
        <p:origin x="56"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8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E510AE4-92D3-4D84-B802-90C64692B14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6AECE4-2FFF-4981-B3E1-75C0F3CECC6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08FA266-34A5-4267-A266-01B0F844F6D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1DDE28-F005-4A5C-BD56-54781171C95C}" type="slidenum">
              <a:rPr lang="en-GB" smtClean="0"/>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756E7B-7742-4A40-9607-B7DA1955A662}" type="slidenum">
              <a:rPr lang="en-GB" smtClean="0"/>
              <a:pPr/>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21F44D-4F62-48C6-B4C6-CB4920319CEC}" type="slidenum">
              <a:rPr lang="en-GB" smtClean="0"/>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AE7D6B-A59A-4F10-B190-9B273290D786}"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E18A13-1E00-461B-903D-63DAF1D12FFE}" type="slidenum">
              <a:rPr lang="en-GB" smtClean="0"/>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1C575F-CB9B-4612-908F-481E338BF86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BC0F9D-1857-4292-A760-FD834730CE59}"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B97F364-0E7A-4ED8-84D7-F15CE9865DEB}" type="slidenum">
              <a:rPr lang="en-GB" smtClean="0"/>
              <a:pPr/>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7CA16B1-A380-437B-AFAA-2C2AFFEB1940}"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752600"/>
            <a:ext cx="8229600" cy="1143000"/>
          </a:xfrm>
        </p:spPr>
        <p:txBody>
          <a:bodyPr>
            <a:noAutofit/>
          </a:bodyPr>
          <a:lstStyle/>
          <a:p>
            <a:pPr algn="ctr"/>
            <a:r>
              <a:rPr lang="en-GB" sz="4000" b="1" dirty="0"/>
              <a:t>Data </a:t>
            </a:r>
            <a:r>
              <a:rPr lang="en-GB" sz="4000" b="1" dirty="0" err="1"/>
              <a:t>preprocessing</a:t>
            </a:r>
            <a:r>
              <a:rPr lang="en-GB" sz="4000" b="1" dirty="0"/>
              <a:t> for neural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2819400"/>
            <a:ext cx="8229600" cy="3459163"/>
          </a:xfrm>
        </p:spPr>
        <p:txBody>
          <a:bodyPr>
            <a:normAutofit/>
          </a:bodyPr>
          <a:lstStyle/>
          <a:p>
            <a:pPr algn="just"/>
            <a:r>
              <a:rPr lang="en-GB" sz="2400" dirty="0">
                <a:cs typeface="Arial" charset="0"/>
              </a:rPr>
              <a:t>Statistical and numerical measures of trends in historical data can also be quite useful. </a:t>
            </a:r>
          </a:p>
          <a:p>
            <a:pPr algn="just"/>
            <a:r>
              <a:rPr lang="en-GB" sz="2400" dirty="0">
                <a:cs typeface="Arial" charset="0"/>
              </a:rPr>
              <a:t>For example a financial analyst might be interested in the pattern of cash flow for a company over the previous five years, or a marketing specialist might be interested in the trend in sales of certain product over the past six months. </a:t>
            </a:r>
          </a:p>
        </p:txBody>
      </p:sp>
      <p:sp>
        <p:nvSpPr>
          <p:cNvPr id="8194" name="Rectangle 2"/>
          <p:cNvSpPr>
            <a:spLocks noGrp="1" noChangeArrowheads="1"/>
          </p:cNvSpPr>
          <p:nvPr>
            <p:ph type="title"/>
          </p:nvPr>
        </p:nvSpPr>
        <p:spPr/>
        <p:txBody>
          <a:bodyPr/>
          <a:lstStyle/>
          <a:p>
            <a:r>
              <a:rPr lang="en-GB"/>
              <a:t>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2819400"/>
            <a:ext cx="8229600" cy="2773363"/>
          </a:xfrm>
        </p:spPr>
        <p:txBody>
          <a:bodyPr/>
          <a:lstStyle/>
          <a:p>
            <a:pPr algn="just"/>
            <a:r>
              <a:rPr lang="en-GB" sz="2400" dirty="0">
                <a:cs typeface="Arial" charset="0"/>
              </a:rPr>
              <a:t>Typically analysts are interested in three aspects of a variable’s trend:</a:t>
            </a:r>
            <a:endParaRPr lang="en-GB" sz="2400" dirty="0">
              <a:cs typeface="Times New Roman" pitchFamily="18" charset="0"/>
            </a:endParaRPr>
          </a:p>
          <a:p>
            <a:pPr algn="just"/>
            <a:r>
              <a:rPr lang="en-GB" sz="2400" b="1" dirty="0">
                <a:cs typeface="Arial" charset="0"/>
              </a:rPr>
              <a:t>What is the current status of the variable?</a:t>
            </a:r>
            <a:r>
              <a:rPr lang="en-GB" sz="2400" dirty="0">
                <a:cs typeface="Arial" charset="0"/>
              </a:rPr>
              <a:t> This is just the most recently available value for the variable.</a:t>
            </a:r>
          </a:p>
          <a:p>
            <a:endParaRPr lang="en-GB" dirty="0"/>
          </a:p>
        </p:txBody>
      </p:sp>
      <p:sp>
        <p:nvSpPr>
          <p:cNvPr id="9218" name="Rectangle 2"/>
          <p:cNvSpPr>
            <a:spLocks noGrp="1" noChangeArrowheads="1"/>
          </p:cNvSpPr>
          <p:nvPr>
            <p:ph type="title"/>
          </p:nvPr>
        </p:nvSpPr>
        <p:spPr/>
        <p:txBody>
          <a:bodyPr/>
          <a:lstStyle/>
          <a:p>
            <a:r>
              <a:rPr lang="en-GB"/>
              <a:t>Trends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533400" y="2743200"/>
            <a:ext cx="8229600" cy="2925763"/>
          </a:xfrm>
        </p:spPr>
        <p:txBody>
          <a:bodyPr>
            <a:normAutofit/>
          </a:bodyPr>
          <a:lstStyle/>
          <a:p>
            <a:pPr algn="just"/>
            <a:r>
              <a:rPr lang="en-GB" sz="2400" b="1" dirty="0">
                <a:cs typeface="Arial" charset="0"/>
              </a:rPr>
              <a:t>How volatile is the variable over time?</a:t>
            </a:r>
            <a:r>
              <a:rPr lang="en-GB" sz="2400" dirty="0">
                <a:cs typeface="Arial" charset="0"/>
              </a:rPr>
              <a:t> </a:t>
            </a:r>
          </a:p>
          <a:p>
            <a:pPr algn="just"/>
            <a:r>
              <a:rPr lang="en-GB" sz="2400" dirty="0">
                <a:cs typeface="Arial" charset="0"/>
              </a:rPr>
              <a:t>This can be measured using the standard deviation of the data series. </a:t>
            </a:r>
          </a:p>
          <a:p>
            <a:pPr algn="just"/>
            <a:r>
              <a:rPr lang="en-GB" sz="2400" dirty="0">
                <a:cs typeface="Arial" charset="0"/>
              </a:rPr>
              <a:t>This can then be normalized. Normalization is necessary to make comparisons across series with differing scales.</a:t>
            </a:r>
          </a:p>
        </p:txBody>
      </p:sp>
      <p:sp>
        <p:nvSpPr>
          <p:cNvPr id="10242" name="Rectangle 2"/>
          <p:cNvSpPr>
            <a:spLocks noGrp="1" noChangeArrowheads="1"/>
          </p:cNvSpPr>
          <p:nvPr>
            <p:ph type="title"/>
          </p:nvPr>
        </p:nvSpPr>
        <p:spPr/>
        <p:txBody>
          <a:bodyPr/>
          <a:lstStyle/>
          <a:p>
            <a:r>
              <a:rPr lang="en-GB"/>
              <a:t>Trends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2667000"/>
            <a:ext cx="8229600" cy="2438400"/>
          </a:xfrm>
        </p:spPr>
        <p:txBody>
          <a:bodyPr>
            <a:normAutofit/>
          </a:bodyPr>
          <a:lstStyle/>
          <a:p>
            <a:pPr algn="just"/>
            <a:r>
              <a:rPr lang="en-GB" sz="2400" b="1" dirty="0">
                <a:cs typeface="Arial" charset="0"/>
              </a:rPr>
              <a:t>In what direction is the variable moving? &amp; To what degree is the variable moving?</a:t>
            </a:r>
            <a:r>
              <a:rPr lang="en-GB" sz="2400" dirty="0">
                <a:cs typeface="Arial" charset="0"/>
              </a:rPr>
              <a:t> </a:t>
            </a:r>
          </a:p>
          <a:p>
            <a:pPr algn="just"/>
            <a:r>
              <a:rPr lang="en-GB" sz="2400" dirty="0">
                <a:cs typeface="Arial" charset="0"/>
              </a:rPr>
              <a:t>The simplest way of doing this is to calculate the percentage change in the variable from the previous period.</a:t>
            </a:r>
            <a:endParaRPr lang="en-GB" sz="2400" dirty="0">
              <a:cs typeface="Times New Roman" pitchFamily="18" charset="0"/>
            </a:endParaRPr>
          </a:p>
          <a:p>
            <a:pPr algn="just">
              <a:buFontTx/>
              <a:buNone/>
            </a:pPr>
            <a:r>
              <a:rPr lang="en-GB" sz="2400" dirty="0">
                <a:cs typeface="Arial" charset="0"/>
              </a:rPr>
              <a:t> </a:t>
            </a:r>
            <a:endParaRPr lang="en-GB" sz="2400" dirty="0">
              <a:cs typeface="Times New Roman" pitchFamily="18" charset="0"/>
            </a:endParaRPr>
          </a:p>
        </p:txBody>
      </p:sp>
      <p:sp>
        <p:nvSpPr>
          <p:cNvPr id="11266" name="Rectangle 2"/>
          <p:cNvSpPr>
            <a:spLocks noGrp="1" noChangeArrowheads="1"/>
          </p:cNvSpPr>
          <p:nvPr>
            <p:ph type="title"/>
          </p:nvPr>
        </p:nvSpPr>
        <p:spPr/>
        <p:txBody>
          <a:bodyPr/>
          <a:lstStyle/>
          <a:p>
            <a:r>
              <a:rPr lang="en-GB"/>
              <a:t>Trends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57200" y="2667000"/>
            <a:ext cx="8229600" cy="3340291"/>
          </a:xfrm>
        </p:spPr>
        <p:txBody>
          <a:bodyPr/>
          <a:lstStyle/>
          <a:p>
            <a:r>
              <a:rPr lang="en-GB" sz="2400" dirty="0">
                <a:cs typeface="Arial" charset="0"/>
              </a:rPr>
              <a:t>However this only captures the most recent change  in the variable and may be misleading if the underlying data series is highly volatile. </a:t>
            </a:r>
          </a:p>
          <a:p>
            <a:r>
              <a:rPr lang="en-GB" sz="2400" dirty="0">
                <a:cs typeface="Arial" charset="0"/>
              </a:rPr>
              <a:t>Also, the percent change is only valid if both values are positive. </a:t>
            </a:r>
          </a:p>
          <a:p>
            <a:r>
              <a:rPr lang="en-GB" sz="2400" dirty="0">
                <a:cs typeface="Arial" charset="0"/>
              </a:rPr>
              <a:t>More robust numerical values calculate the first derivative of the line through a series of data points using numerical differentiation techniques.</a:t>
            </a:r>
            <a:r>
              <a:rPr lang="en-GB" sz="2400" dirty="0"/>
              <a:t> </a:t>
            </a:r>
          </a:p>
          <a:p>
            <a:endParaRPr lang="en-GB" dirty="0"/>
          </a:p>
        </p:txBody>
      </p:sp>
      <p:sp>
        <p:nvSpPr>
          <p:cNvPr id="12290" name="Rectangle 2"/>
          <p:cNvSpPr>
            <a:spLocks noGrp="1" noChangeArrowheads="1"/>
          </p:cNvSpPr>
          <p:nvPr>
            <p:ph type="title"/>
          </p:nvPr>
        </p:nvSpPr>
        <p:spPr/>
        <p:txBody>
          <a:bodyPr/>
          <a:lstStyle/>
          <a:p>
            <a:r>
              <a:rPr lang="en-GB"/>
              <a:t>Trends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2133600"/>
            <a:ext cx="8229600" cy="3001963"/>
          </a:xfrm>
        </p:spPr>
        <p:txBody>
          <a:bodyPr>
            <a:normAutofit/>
          </a:bodyPr>
          <a:lstStyle/>
          <a:p>
            <a:pPr algn="just"/>
            <a:r>
              <a:rPr lang="en-GB" sz="2400" dirty="0">
                <a:cs typeface="Arial" charset="0"/>
              </a:rPr>
              <a:t>Another aspect of trend analysis that could affect the results is the seasonal or time-lagged aspect of some types of data. </a:t>
            </a:r>
          </a:p>
          <a:p>
            <a:pPr algn="just"/>
            <a:r>
              <a:rPr lang="en-GB" sz="2400" dirty="0">
                <a:cs typeface="Arial" charset="0"/>
              </a:rPr>
              <a:t>If a variable exists which has this form, it may not be appropriate to compare values if they are taken from different phases of a cycle. </a:t>
            </a:r>
          </a:p>
        </p:txBody>
      </p:sp>
      <p:sp>
        <p:nvSpPr>
          <p:cNvPr id="13314" name="Rectangle 2"/>
          <p:cNvSpPr>
            <a:spLocks noGrp="1" noChangeArrowheads="1"/>
          </p:cNvSpPr>
          <p:nvPr>
            <p:ph type="title"/>
          </p:nvPr>
        </p:nvSpPr>
        <p:spPr/>
        <p:txBody>
          <a:bodyPr/>
          <a:lstStyle/>
          <a:p>
            <a:r>
              <a:rPr lang="en-GB"/>
              <a:t>Seasonality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457200" y="2362200"/>
            <a:ext cx="8229600" cy="3645091"/>
          </a:xfrm>
        </p:spPr>
        <p:txBody>
          <a:bodyPr>
            <a:normAutofit lnSpcReduction="10000"/>
          </a:bodyPr>
          <a:lstStyle/>
          <a:p>
            <a:pPr algn="just"/>
            <a:r>
              <a:rPr lang="en-GB" sz="2400" dirty="0">
                <a:cs typeface="Arial" charset="0"/>
              </a:rPr>
              <a:t>For example, when examining the change in quarterly sales volume in a department store, we should consider that the volume in the last quarter of the year (i.e. around Christmas) will probably be much higher than in the first quarter. </a:t>
            </a:r>
          </a:p>
          <a:p>
            <a:pPr algn="just"/>
            <a:r>
              <a:rPr lang="en-GB" sz="2400" dirty="0">
                <a:cs typeface="Arial" charset="0"/>
              </a:rPr>
              <a:t>To address this problem many analysts compare quarterly data on a </a:t>
            </a:r>
            <a:r>
              <a:rPr lang="en-GB" sz="2400" b="1" dirty="0">
                <a:cs typeface="Arial" charset="0"/>
              </a:rPr>
              <a:t>lagged basis</a:t>
            </a:r>
            <a:r>
              <a:rPr lang="en-GB" sz="2400" dirty="0">
                <a:cs typeface="Arial" charset="0"/>
              </a:rPr>
              <a:t>. Lagging data simply means comparing the current period’s data with the previous corresponding periods in the cycle. </a:t>
            </a:r>
            <a:endParaRPr lang="en-GB" sz="2400" dirty="0"/>
          </a:p>
        </p:txBody>
      </p:sp>
      <p:sp>
        <p:nvSpPr>
          <p:cNvPr id="14338" name="Rectangle 2"/>
          <p:cNvSpPr>
            <a:spLocks noGrp="1" noChangeArrowheads="1"/>
          </p:cNvSpPr>
          <p:nvPr>
            <p:ph type="title"/>
          </p:nvPr>
        </p:nvSpPr>
        <p:spPr/>
        <p:txBody>
          <a:bodyPr/>
          <a:lstStyle/>
          <a:p>
            <a:r>
              <a:rPr lang="en-GB"/>
              <a:t>Seasonality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457200" y="2057400"/>
            <a:ext cx="8229600" cy="4068763"/>
          </a:xfrm>
        </p:spPr>
        <p:txBody>
          <a:bodyPr/>
          <a:lstStyle/>
          <a:p>
            <a:pPr marL="109728" indent="0">
              <a:lnSpc>
                <a:spcPct val="90000"/>
              </a:lnSpc>
              <a:buNone/>
            </a:pPr>
            <a:r>
              <a:rPr lang="en-US" sz="2400" dirty="0"/>
              <a:t>One of the most frequent mistakes made in constructing NN models is incorrect coding of categories.</a:t>
            </a:r>
          </a:p>
          <a:p>
            <a:pPr>
              <a:lnSpc>
                <a:spcPct val="90000"/>
              </a:lnSpc>
            </a:pPr>
            <a:endParaRPr lang="en-US" sz="2400" dirty="0"/>
          </a:p>
          <a:p>
            <a:pPr>
              <a:lnSpc>
                <a:spcPct val="90000"/>
              </a:lnSpc>
            </a:pPr>
            <a:r>
              <a:rPr lang="en-US" sz="2400" dirty="0"/>
              <a:t>Case study - in a bioinformatics application the shape of a sequence  of amino acids making up a protein can take three forms: </a:t>
            </a:r>
          </a:p>
          <a:p>
            <a:pPr marL="109728" indent="0">
              <a:lnSpc>
                <a:spcPct val="90000"/>
              </a:lnSpc>
              <a:buNone/>
            </a:pPr>
            <a:endParaRPr lang="en-US" sz="1800" dirty="0"/>
          </a:p>
          <a:p>
            <a:pPr lvl="1">
              <a:lnSpc>
                <a:spcPct val="90000"/>
              </a:lnSpc>
            </a:pPr>
            <a:r>
              <a:rPr lang="en-US" sz="2000" dirty="0"/>
              <a:t>alpha helix (A) </a:t>
            </a:r>
          </a:p>
          <a:p>
            <a:pPr lvl="1">
              <a:lnSpc>
                <a:spcPct val="90000"/>
              </a:lnSpc>
            </a:pPr>
            <a:r>
              <a:rPr lang="en-US" sz="2000" dirty="0"/>
              <a:t>beta-sheet (B)</a:t>
            </a:r>
          </a:p>
          <a:p>
            <a:pPr lvl="1">
              <a:lnSpc>
                <a:spcPct val="90000"/>
              </a:lnSpc>
            </a:pPr>
            <a:r>
              <a:rPr lang="en-US" sz="2000" dirty="0"/>
              <a:t>random coil (C)  </a:t>
            </a:r>
          </a:p>
          <a:p>
            <a:pPr>
              <a:lnSpc>
                <a:spcPct val="90000"/>
              </a:lnSpc>
            </a:pPr>
            <a:endParaRPr lang="en-US" sz="2800" dirty="0"/>
          </a:p>
        </p:txBody>
      </p:sp>
      <p:sp>
        <p:nvSpPr>
          <p:cNvPr id="27650" name="Rectangle 2"/>
          <p:cNvSpPr>
            <a:spLocks noGrp="1" noChangeArrowheads="1"/>
          </p:cNvSpPr>
          <p:nvPr>
            <p:ph type="title"/>
          </p:nvPr>
        </p:nvSpPr>
        <p:spPr>
          <a:xfrm>
            <a:off x="457200" y="152400"/>
            <a:ext cx="8229600" cy="1143000"/>
          </a:xfrm>
        </p:spPr>
        <p:txBody>
          <a:bodyPr/>
          <a:lstStyle/>
          <a:p>
            <a:r>
              <a:rPr lang="en-US" sz="3600" dirty="0">
                <a:latin typeface="Arial" charset="0"/>
              </a:rPr>
              <a:t>Categories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7200" y="2438400"/>
            <a:ext cx="8229600" cy="3568891"/>
          </a:xfrm>
        </p:spPr>
        <p:txBody>
          <a:bodyPr/>
          <a:lstStyle/>
          <a:p>
            <a:pPr>
              <a:lnSpc>
                <a:spcPct val="90000"/>
              </a:lnSpc>
            </a:pPr>
            <a:r>
              <a:rPr lang="en-US" sz="2400" dirty="0"/>
              <a:t>Given that we like to keep the number of inputs to a NN down, to reduce training time and avoid overfitting (discussed later) a sensible coding scheme seems to be to have a single unit, with input values:</a:t>
            </a:r>
          </a:p>
          <a:p>
            <a:pPr>
              <a:lnSpc>
                <a:spcPct val="90000"/>
              </a:lnSpc>
            </a:pPr>
            <a:endParaRPr lang="en-US" sz="2400" dirty="0"/>
          </a:p>
          <a:p>
            <a:pPr lvl="1">
              <a:lnSpc>
                <a:spcPct val="90000"/>
              </a:lnSpc>
            </a:pPr>
            <a:r>
              <a:rPr lang="en-US" sz="2000" dirty="0"/>
              <a:t>A = 0</a:t>
            </a:r>
          </a:p>
          <a:p>
            <a:pPr lvl="1">
              <a:lnSpc>
                <a:spcPct val="90000"/>
              </a:lnSpc>
            </a:pPr>
            <a:r>
              <a:rPr lang="en-US" sz="2000" dirty="0"/>
              <a:t>B = 0.5</a:t>
            </a:r>
          </a:p>
          <a:p>
            <a:pPr lvl="1">
              <a:lnSpc>
                <a:spcPct val="90000"/>
              </a:lnSpc>
            </a:pPr>
            <a:r>
              <a:rPr lang="en-US" sz="2000" dirty="0"/>
              <a:t>C = 1</a:t>
            </a:r>
          </a:p>
          <a:p>
            <a:pPr>
              <a:lnSpc>
                <a:spcPct val="90000"/>
              </a:lnSpc>
            </a:pPr>
            <a:endParaRPr lang="en-US" sz="2800" dirty="0"/>
          </a:p>
        </p:txBody>
      </p:sp>
      <p:sp>
        <p:nvSpPr>
          <p:cNvPr id="28674" name="Rectangle 2"/>
          <p:cNvSpPr>
            <a:spLocks noGrp="1" noChangeArrowheads="1"/>
          </p:cNvSpPr>
          <p:nvPr>
            <p:ph type="title"/>
          </p:nvPr>
        </p:nvSpPr>
        <p:spPr/>
        <p:txBody>
          <a:bodyPr/>
          <a:lstStyle/>
          <a:p>
            <a:r>
              <a:rPr lang="en-US" sz="3600">
                <a:latin typeface="Arial" charset="0"/>
              </a:rPr>
              <a:t>Categories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57200" y="2743200"/>
            <a:ext cx="8229600" cy="3382963"/>
          </a:xfrm>
        </p:spPr>
        <p:txBody>
          <a:bodyPr>
            <a:normAutofit/>
          </a:bodyPr>
          <a:lstStyle/>
          <a:p>
            <a:r>
              <a:rPr lang="en-US" sz="2400" dirty="0"/>
              <a:t>This is absolutely the worst way to do this, as we are telling the network:</a:t>
            </a:r>
          </a:p>
          <a:p>
            <a:endParaRPr lang="en-US" sz="2400" dirty="0"/>
          </a:p>
          <a:p>
            <a:pPr lvl="1"/>
            <a:r>
              <a:rPr lang="en-US" sz="2000" i="1" dirty="0"/>
              <a:t>‘Beta sheet is larger than alpha helix’,</a:t>
            </a:r>
            <a:r>
              <a:rPr lang="en-US" sz="2000" dirty="0"/>
              <a:t> and:</a:t>
            </a:r>
          </a:p>
          <a:p>
            <a:pPr lvl="1"/>
            <a:endParaRPr lang="en-US" sz="2000" dirty="0"/>
          </a:p>
          <a:p>
            <a:pPr lvl="1"/>
            <a:r>
              <a:rPr lang="en-US" sz="2000" i="1" dirty="0"/>
              <a:t>‘Random coil is twice the size of beta sheet’</a:t>
            </a:r>
            <a:endParaRPr lang="en-US" sz="2000" dirty="0"/>
          </a:p>
        </p:txBody>
      </p:sp>
      <p:sp>
        <p:nvSpPr>
          <p:cNvPr id="29698" name="Rectangle 2"/>
          <p:cNvSpPr>
            <a:spLocks noGrp="1" noChangeArrowheads="1"/>
          </p:cNvSpPr>
          <p:nvPr>
            <p:ph type="title"/>
          </p:nvPr>
        </p:nvSpPr>
        <p:spPr/>
        <p:txBody>
          <a:bodyPr/>
          <a:lstStyle/>
          <a:p>
            <a:r>
              <a:rPr lang="en-US" sz="3600">
                <a:latin typeface="Arial" charset="0"/>
              </a:rPr>
              <a:t>Categories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57200" y="2438400"/>
            <a:ext cx="8229600" cy="3001963"/>
          </a:xfrm>
        </p:spPr>
        <p:txBody>
          <a:bodyPr/>
          <a:lstStyle/>
          <a:p>
            <a:r>
              <a:rPr lang="en-GB" sz="2400" dirty="0">
                <a:cs typeface="Times New Roman" pitchFamily="18" charset="0"/>
              </a:rPr>
              <a:t>NNs learn faster and give better performance if the input variables are </a:t>
            </a:r>
            <a:r>
              <a:rPr lang="en-GB" sz="2400" dirty="0" err="1">
                <a:cs typeface="Times New Roman" pitchFamily="18" charset="0"/>
              </a:rPr>
              <a:t>preprocessed</a:t>
            </a:r>
            <a:r>
              <a:rPr lang="en-GB" sz="2400" dirty="0">
                <a:cs typeface="Times New Roman" pitchFamily="18" charset="0"/>
              </a:rPr>
              <a:t> before being used to train the network. </a:t>
            </a:r>
          </a:p>
          <a:p>
            <a:r>
              <a:rPr lang="en-GB" sz="2400" dirty="0">
                <a:cs typeface="Times New Roman" pitchFamily="18" charset="0"/>
              </a:rPr>
              <a:t>Bear in mind that exactly the same pre-processing should be done to the test set, if we are to avoid peculiar answers from the network.</a:t>
            </a:r>
          </a:p>
          <a:p>
            <a:endParaRPr lang="en-GB" dirty="0"/>
          </a:p>
        </p:txBody>
      </p:sp>
      <p:sp>
        <p:nvSpPr>
          <p:cNvPr id="3074" name="Rectangle 2"/>
          <p:cNvSpPr>
            <a:spLocks noGrp="1" noChangeArrowheads="1"/>
          </p:cNvSpPr>
          <p:nvPr>
            <p:ph type="title"/>
          </p:nvPr>
        </p:nvSpPr>
        <p:spPr/>
        <p:txBody>
          <a:bodyPr/>
          <a:lstStyle/>
          <a:p>
            <a:r>
              <a:rPr lang="en-GB" dirty="0"/>
              <a:t>Why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2743199"/>
            <a:ext cx="8229600" cy="2819401"/>
          </a:xfrm>
        </p:spPr>
        <p:txBody>
          <a:bodyPr>
            <a:normAutofit/>
          </a:bodyPr>
          <a:lstStyle/>
          <a:p>
            <a:r>
              <a:rPr lang="en-US" sz="2400" dirty="0"/>
              <a:t>This is nonsense, as it is similar to saying:</a:t>
            </a:r>
          </a:p>
          <a:p>
            <a:endParaRPr lang="en-US" sz="2400" dirty="0"/>
          </a:p>
          <a:p>
            <a:pPr lvl="1"/>
            <a:r>
              <a:rPr lang="en-US" sz="2000" i="1" dirty="0"/>
              <a:t>‘Red is bigger than green’</a:t>
            </a:r>
            <a:r>
              <a:rPr lang="en-US" sz="2000" dirty="0"/>
              <a:t>, and:</a:t>
            </a:r>
          </a:p>
          <a:p>
            <a:pPr lvl="1"/>
            <a:endParaRPr lang="en-US" sz="2000" dirty="0"/>
          </a:p>
          <a:p>
            <a:pPr lvl="1"/>
            <a:r>
              <a:rPr lang="en-US" sz="2000" i="1" dirty="0"/>
              <a:t>‘Yellow is twice as big as red’</a:t>
            </a:r>
            <a:endParaRPr lang="en-US" sz="2000" dirty="0"/>
          </a:p>
        </p:txBody>
      </p:sp>
      <p:sp>
        <p:nvSpPr>
          <p:cNvPr id="30722" name="Rectangle 2"/>
          <p:cNvSpPr>
            <a:spLocks noGrp="1" noChangeArrowheads="1"/>
          </p:cNvSpPr>
          <p:nvPr>
            <p:ph type="title"/>
          </p:nvPr>
        </p:nvSpPr>
        <p:spPr/>
        <p:txBody>
          <a:bodyPr/>
          <a:lstStyle/>
          <a:p>
            <a:r>
              <a:rPr lang="en-US" sz="3600">
                <a:latin typeface="Arial" charset="0"/>
              </a:rPr>
              <a:t>Categories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2514600"/>
            <a:ext cx="8229600" cy="3492691"/>
          </a:xfrm>
        </p:spPr>
        <p:txBody>
          <a:bodyPr/>
          <a:lstStyle/>
          <a:p>
            <a:r>
              <a:rPr lang="en-US" sz="2400" dirty="0"/>
              <a:t>With this input representation, we would be deliberately confusing the network. A far better representation is to use 3 binary input units, as in:</a:t>
            </a:r>
          </a:p>
          <a:p>
            <a:endParaRPr lang="en-US" sz="2400" dirty="0"/>
          </a:p>
          <a:p>
            <a:r>
              <a:rPr lang="en-US" sz="2400" dirty="0"/>
              <a:t>A = 1	0	0</a:t>
            </a:r>
          </a:p>
          <a:p>
            <a:r>
              <a:rPr lang="en-US" sz="2400" dirty="0"/>
              <a:t>B = 0	1	0</a:t>
            </a:r>
          </a:p>
          <a:p>
            <a:r>
              <a:rPr lang="en-US" sz="2400" dirty="0"/>
              <a:t>C = 0	0	1</a:t>
            </a:r>
            <a:endParaRPr lang="en-US" sz="2800" dirty="0"/>
          </a:p>
        </p:txBody>
      </p:sp>
      <p:sp>
        <p:nvSpPr>
          <p:cNvPr id="31746" name="Rectangle 2"/>
          <p:cNvSpPr>
            <a:spLocks noGrp="1" noChangeArrowheads="1"/>
          </p:cNvSpPr>
          <p:nvPr>
            <p:ph type="title"/>
          </p:nvPr>
        </p:nvSpPr>
        <p:spPr/>
        <p:txBody>
          <a:bodyPr/>
          <a:lstStyle/>
          <a:p>
            <a:r>
              <a:rPr lang="en-US" sz="3600" dirty="0">
                <a:latin typeface="Arial" charset="0"/>
              </a:rPr>
              <a:t>Categories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2438400"/>
            <a:ext cx="8229600" cy="3459163"/>
          </a:xfrm>
        </p:spPr>
        <p:txBody>
          <a:bodyPr>
            <a:normAutofit/>
          </a:bodyPr>
          <a:lstStyle/>
          <a:p>
            <a:pPr marL="109728" indent="0">
              <a:buNone/>
            </a:pPr>
            <a:r>
              <a:rPr lang="en-US" sz="2400" dirty="0"/>
              <a:t>Ordinal variables (where there is some ranking, but differences between variables cannot be ranked).</a:t>
            </a:r>
          </a:p>
          <a:p>
            <a:pPr marL="109728" indent="0">
              <a:buNone/>
            </a:pPr>
            <a:endParaRPr lang="en-US" sz="2400" dirty="0"/>
          </a:p>
          <a:p>
            <a:r>
              <a:rPr lang="en-US" sz="2400" dirty="0"/>
              <a:t>For example, ‘desirability of location’ (of property) which could be ranked as ‘very low’, ‘low’, ‘medium’, ‘high’ or ‘very high’. We could use 1 variable with: very low = 0, low = 0.25, medium = 0.5, high = 0.75 and very high = 1.   </a:t>
            </a:r>
          </a:p>
        </p:txBody>
      </p:sp>
      <p:sp>
        <p:nvSpPr>
          <p:cNvPr id="5" name="Rectangle 2"/>
          <p:cNvSpPr>
            <a:spLocks noGrp="1" noChangeArrowheads="1"/>
          </p:cNvSpPr>
          <p:nvPr>
            <p:ph type="title"/>
          </p:nvPr>
        </p:nvSpPr>
        <p:spPr>
          <a:xfrm>
            <a:off x="457200" y="152400"/>
            <a:ext cx="8229600" cy="1143000"/>
          </a:xfrm>
        </p:spPr>
        <p:txBody>
          <a:bodyPr/>
          <a:lstStyle/>
          <a:p>
            <a:r>
              <a:rPr lang="en-GB" dirty="0"/>
              <a:t>Thermometer coding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533400" y="3124200"/>
            <a:ext cx="8229600" cy="1566672"/>
          </a:xfrm>
        </p:spPr>
        <p:txBody>
          <a:bodyPr/>
          <a:lstStyle/>
          <a:p>
            <a:r>
              <a:rPr lang="en-US" sz="2400" dirty="0"/>
              <a:t>However, this would be confusing to the network. For example, we are telling it that ‘a high location is exactly 3 times more than a low location, which does not make sense.</a:t>
            </a:r>
          </a:p>
          <a:p>
            <a:endParaRPr lang="en-GB" dirty="0"/>
          </a:p>
        </p:txBody>
      </p:sp>
      <p:sp>
        <p:nvSpPr>
          <p:cNvPr id="62466" name="Rectangle 2"/>
          <p:cNvSpPr>
            <a:spLocks noGrp="1" noChangeArrowheads="1"/>
          </p:cNvSpPr>
          <p:nvPr>
            <p:ph type="title"/>
          </p:nvPr>
        </p:nvSpPr>
        <p:spPr>
          <a:xfrm>
            <a:off x="457200" y="152400"/>
            <a:ext cx="8229600" cy="1143000"/>
          </a:xfrm>
        </p:spPr>
        <p:txBody>
          <a:bodyPr/>
          <a:lstStyle/>
          <a:p>
            <a:r>
              <a:rPr lang="en-GB" dirty="0"/>
              <a:t>Thermometer coding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533400" y="2590800"/>
            <a:ext cx="8229600" cy="3992563"/>
          </a:xfrm>
        </p:spPr>
        <p:txBody>
          <a:bodyPr/>
          <a:lstStyle/>
          <a:p>
            <a:r>
              <a:rPr lang="en-US" sz="2400" dirty="0"/>
              <a:t>It is better to code this variable as (n-1) = 4 binary inputs:</a:t>
            </a:r>
          </a:p>
          <a:p>
            <a:r>
              <a:rPr lang="en-US" sz="2400" dirty="0"/>
              <a:t>very low = 	0 0 0 0</a:t>
            </a:r>
          </a:p>
          <a:p>
            <a:r>
              <a:rPr lang="en-US" sz="2400" dirty="0"/>
              <a:t>low = 		1 0 0 0</a:t>
            </a:r>
          </a:p>
          <a:p>
            <a:r>
              <a:rPr lang="en-US" sz="2400" dirty="0"/>
              <a:t>medium = 	1 1 0 0 </a:t>
            </a:r>
          </a:p>
          <a:p>
            <a:r>
              <a:rPr lang="en-US" sz="2400" dirty="0"/>
              <a:t>high = 		1 1 1 0</a:t>
            </a:r>
          </a:p>
          <a:p>
            <a:r>
              <a:rPr lang="en-US" sz="2400" dirty="0"/>
              <a:t>very high = 	1 1 1 1 </a:t>
            </a:r>
            <a:endParaRPr lang="en-US" sz="2800" dirty="0"/>
          </a:p>
        </p:txBody>
      </p:sp>
      <p:sp>
        <p:nvSpPr>
          <p:cNvPr id="5" name="Rectangle 2"/>
          <p:cNvSpPr>
            <a:spLocks noGrp="1" noChangeArrowheads="1"/>
          </p:cNvSpPr>
          <p:nvPr>
            <p:ph type="title"/>
          </p:nvPr>
        </p:nvSpPr>
        <p:spPr>
          <a:xfrm>
            <a:off x="457200" y="152400"/>
            <a:ext cx="8229600" cy="1143000"/>
          </a:xfrm>
        </p:spPr>
        <p:txBody>
          <a:bodyPr/>
          <a:lstStyle/>
          <a:p>
            <a:r>
              <a:rPr lang="en-GB" dirty="0"/>
              <a:t>Thermometer coding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457200" y="2362200"/>
            <a:ext cx="8229600" cy="3306763"/>
          </a:xfrm>
        </p:spPr>
        <p:txBody>
          <a:bodyPr>
            <a:normAutofit/>
          </a:bodyPr>
          <a:lstStyle/>
          <a:p>
            <a:r>
              <a:rPr lang="en-US" sz="2400" dirty="0"/>
              <a:t>For each given input value, turn on the corresponding neuron and all the neurons less than it.</a:t>
            </a:r>
          </a:p>
          <a:p>
            <a:r>
              <a:rPr lang="en-US" sz="2400" dirty="0"/>
              <a:t>In fact, there is no theoretical need for turning on neurons below the one designating the variable’s value. The same information could be conveyed by turning on just one neuron.</a:t>
            </a:r>
          </a:p>
        </p:txBody>
      </p:sp>
      <p:sp>
        <p:nvSpPr>
          <p:cNvPr id="5" name="Rectangle 2"/>
          <p:cNvSpPr>
            <a:spLocks noGrp="1" noChangeArrowheads="1"/>
          </p:cNvSpPr>
          <p:nvPr>
            <p:ph type="title"/>
          </p:nvPr>
        </p:nvSpPr>
        <p:spPr>
          <a:xfrm>
            <a:off x="457200" y="152400"/>
            <a:ext cx="8229600" cy="1143000"/>
          </a:xfrm>
        </p:spPr>
        <p:txBody>
          <a:bodyPr/>
          <a:lstStyle/>
          <a:p>
            <a:r>
              <a:rPr lang="en-GB" dirty="0"/>
              <a:t>Thermometer coding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457200" y="2743200"/>
            <a:ext cx="8229600" cy="2959291"/>
          </a:xfrm>
        </p:spPr>
        <p:txBody>
          <a:bodyPr/>
          <a:lstStyle/>
          <a:p>
            <a:r>
              <a:rPr lang="en-US" sz="2400" dirty="0"/>
              <a:t>However, training is usually faster with this method.</a:t>
            </a:r>
          </a:p>
          <a:p>
            <a:r>
              <a:rPr lang="en-US" sz="2400" dirty="0"/>
              <a:t>Each neuron makes a contribution to a decision, and larger values retain the contributions of smaller values.</a:t>
            </a:r>
          </a:p>
          <a:p>
            <a:endParaRPr lang="en-GB" dirty="0"/>
          </a:p>
        </p:txBody>
      </p:sp>
      <p:sp>
        <p:nvSpPr>
          <p:cNvPr id="63490" name="Rectangle 2"/>
          <p:cNvSpPr>
            <a:spLocks noGrp="1" noChangeArrowheads="1"/>
          </p:cNvSpPr>
          <p:nvPr>
            <p:ph type="title"/>
          </p:nvPr>
        </p:nvSpPr>
        <p:spPr>
          <a:xfrm>
            <a:off x="381000" y="76200"/>
            <a:ext cx="8229600" cy="1143000"/>
          </a:xfrm>
        </p:spPr>
        <p:txBody>
          <a:bodyPr/>
          <a:lstStyle/>
          <a:p>
            <a:r>
              <a:rPr lang="en-GB" dirty="0"/>
              <a:t>Thermometer coding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2819400"/>
            <a:ext cx="8229600" cy="3187891"/>
          </a:xfrm>
        </p:spPr>
        <p:txBody>
          <a:bodyPr>
            <a:normAutofit/>
          </a:bodyPr>
          <a:lstStyle/>
          <a:p>
            <a:pPr algn="just"/>
            <a:r>
              <a:rPr lang="en-GB" sz="2400" dirty="0">
                <a:cs typeface="Arial" charset="0"/>
              </a:rPr>
              <a:t>Sometimes the variables we present to neural networks are fundamentally circular. </a:t>
            </a:r>
          </a:p>
          <a:p>
            <a:pPr algn="just"/>
            <a:r>
              <a:rPr lang="en-GB" sz="2400" dirty="0">
                <a:cs typeface="Arial" charset="0"/>
              </a:rPr>
              <a:t>These variables introduce a special problem due to the fact that they have a discontinuity, i.e. we have a serious problem as the object passes from 360 degrees to 0 degrees or from 31st December to 1st January (i.e. day 365 to day 1). </a:t>
            </a:r>
          </a:p>
        </p:txBody>
      </p:sp>
      <p:sp>
        <p:nvSpPr>
          <p:cNvPr id="16386" name="Rectangle 2"/>
          <p:cNvSpPr>
            <a:spLocks noGrp="1" noChangeArrowheads="1"/>
          </p:cNvSpPr>
          <p:nvPr>
            <p:ph type="title"/>
          </p:nvPr>
        </p:nvSpPr>
        <p:spPr/>
        <p:txBody>
          <a:bodyPr/>
          <a:lstStyle/>
          <a:p>
            <a:r>
              <a:rPr lang="en-GB"/>
              <a:t>Circular discontinuity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533400" y="2286000"/>
            <a:ext cx="8229600" cy="3459163"/>
          </a:xfrm>
        </p:spPr>
        <p:txBody>
          <a:bodyPr/>
          <a:lstStyle/>
          <a:p>
            <a:pPr algn="just"/>
            <a:r>
              <a:rPr lang="en-GB" sz="2400" dirty="0">
                <a:cs typeface="Arial" charset="0"/>
              </a:rPr>
              <a:t>If we use a single input neuron to represent this value, we find that two extremely close values such as 359 degrees and 1 degree or 31</a:t>
            </a:r>
            <a:r>
              <a:rPr lang="en-GB" sz="2400" baseline="30000" dirty="0">
                <a:cs typeface="Arial" charset="0"/>
              </a:rPr>
              <a:t>st</a:t>
            </a:r>
            <a:r>
              <a:rPr lang="en-GB" sz="2400" dirty="0">
                <a:cs typeface="Arial" charset="0"/>
              </a:rPr>
              <a:t> December and 1</a:t>
            </a:r>
            <a:r>
              <a:rPr lang="en-GB" sz="2400" baseline="30000" dirty="0">
                <a:cs typeface="Arial" charset="0"/>
              </a:rPr>
              <a:t>st</a:t>
            </a:r>
            <a:r>
              <a:rPr lang="en-GB" sz="2400" dirty="0">
                <a:cs typeface="Arial" charset="0"/>
              </a:rPr>
              <a:t> January are represented by two extremely different activations, nearly full on and nearly full off. </a:t>
            </a:r>
          </a:p>
          <a:p>
            <a:r>
              <a:rPr lang="en-US" sz="2400" dirty="0"/>
              <a:t>We are deliberately lying to the network by telling it these degrees/dates are far apart!</a:t>
            </a:r>
            <a:endParaRPr lang="en-US" sz="3200" dirty="0"/>
          </a:p>
          <a:p>
            <a:pPr algn="just"/>
            <a:endParaRPr lang="en-GB" sz="2800" dirty="0">
              <a:cs typeface="Arial" charset="0"/>
            </a:endParaRPr>
          </a:p>
        </p:txBody>
      </p:sp>
      <p:sp>
        <p:nvSpPr>
          <p:cNvPr id="17410" name="Rectangle 2"/>
          <p:cNvSpPr>
            <a:spLocks noGrp="1" noChangeArrowheads="1"/>
          </p:cNvSpPr>
          <p:nvPr>
            <p:ph type="title"/>
          </p:nvPr>
        </p:nvSpPr>
        <p:spPr>
          <a:xfrm>
            <a:off x="457200" y="76200"/>
            <a:ext cx="8229600" cy="1143000"/>
          </a:xfrm>
        </p:spPr>
        <p:txBody>
          <a:bodyPr/>
          <a:lstStyle/>
          <a:p>
            <a:r>
              <a:rPr lang="en-GB" dirty="0"/>
              <a:t>Circular discontinuity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2971800"/>
            <a:ext cx="8229600" cy="3382963"/>
          </a:xfrm>
        </p:spPr>
        <p:txBody>
          <a:bodyPr/>
          <a:lstStyle/>
          <a:p>
            <a:r>
              <a:rPr lang="en-US" sz="2400" dirty="0"/>
              <a:t>Could have 365 binary inputs, all being 0 except the one for that particular day, which would be set to 1.</a:t>
            </a:r>
          </a:p>
          <a:p>
            <a:r>
              <a:rPr lang="en-US" sz="2400" dirty="0"/>
              <a:t>Would then run into terrible problems with training time and overfitting.</a:t>
            </a:r>
          </a:p>
          <a:p>
            <a:endParaRPr lang="en-GB" sz="2800" dirty="0"/>
          </a:p>
        </p:txBody>
      </p:sp>
      <p:sp>
        <p:nvSpPr>
          <p:cNvPr id="36866" name="Rectangle 2"/>
          <p:cNvSpPr>
            <a:spLocks noGrp="1" noChangeArrowheads="1"/>
          </p:cNvSpPr>
          <p:nvPr>
            <p:ph type="title"/>
          </p:nvPr>
        </p:nvSpPr>
        <p:spPr/>
        <p:txBody>
          <a:bodyPr/>
          <a:lstStyle/>
          <a:p>
            <a:r>
              <a:rPr lang="en-GB"/>
              <a:t>How to handle?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2590800"/>
            <a:ext cx="8229600" cy="3687763"/>
          </a:xfrm>
        </p:spPr>
        <p:txBody>
          <a:bodyPr/>
          <a:lstStyle/>
          <a:p>
            <a:r>
              <a:rPr lang="en-US" sz="2400" dirty="0"/>
              <a:t>Can we split the problem to simplify things for the NN?</a:t>
            </a:r>
          </a:p>
          <a:p>
            <a:endParaRPr lang="en-US" sz="2400" dirty="0"/>
          </a:p>
          <a:p>
            <a:r>
              <a:rPr lang="en-US" sz="2400" dirty="0"/>
              <a:t>For example, if half your customers have identical details and identical result, why not partition this off to another system and leave the NN to deal with the other 50% of more difficult customers</a:t>
            </a:r>
          </a:p>
          <a:p>
            <a:endParaRPr lang="en-GB" sz="2800" dirty="0"/>
          </a:p>
        </p:txBody>
      </p:sp>
      <p:sp>
        <p:nvSpPr>
          <p:cNvPr id="20482" name="Rectangle 2"/>
          <p:cNvSpPr>
            <a:spLocks noGrp="1" noChangeArrowheads="1"/>
          </p:cNvSpPr>
          <p:nvPr>
            <p:ph type="title"/>
          </p:nvPr>
        </p:nvSpPr>
        <p:spPr/>
        <p:txBody>
          <a:bodyPr/>
          <a:lstStyle/>
          <a:p>
            <a:r>
              <a:rPr lang="en-GB"/>
              <a:t>But first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28501" y="2514600"/>
            <a:ext cx="8229600" cy="3078163"/>
          </a:xfrm>
        </p:spPr>
        <p:txBody>
          <a:bodyPr/>
          <a:lstStyle/>
          <a:p>
            <a:pPr algn="just"/>
            <a:r>
              <a:rPr lang="en-GB" sz="2400" dirty="0">
                <a:cs typeface="Arial" charset="0"/>
              </a:rPr>
              <a:t>The best way to handle circular variables is to encode them using two neurons. </a:t>
            </a:r>
          </a:p>
          <a:p>
            <a:pPr algn="just"/>
            <a:r>
              <a:rPr lang="en-GB" sz="2400" dirty="0">
                <a:cs typeface="Arial" charset="0"/>
              </a:rPr>
              <a:t>We find new variables which change smoothly as the circular variable changes, and whose values when taken together are in a one-to-one relationship with the circular variable. </a:t>
            </a:r>
          </a:p>
          <a:p>
            <a:pPr>
              <a:buFontTx/>
              <a:buNone/>
            </a:pPr>
            <a:endParaRPr lang="en-GB" dirty="0"/>
          </a:p>
        </p:txBody>
      </p:sp>
      <p:sp>
        <p:nvSpPr>
          <p:cNvPr id="35842" name="Rectangle 2"/>
          <p:cNvSpPr>
            <a:spLocks noGrp="1" noChangeArrowheads="1"/>
          </p:cNvSpPr>
          <p:nvPr>
            <p:ph type="title"/>
          </p:nvPr>
        </p:nvSpPr>
        <p:spPr/>
        <p:txBody>
          <a:bodyPr/>
          <a:lstStyle/>
          <a:p>
            <a:r>
              <a:rPr lang="en-GB"/>
              <a:t>How to handle?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457200" y="2286000"/>
            <a:ext cx="8229600" cy="3916363"/>
          </a:xfrm>
        </p:spPr>
        <p:txBody>
          <a:bodyPr/>
          <a:lstStyle/>
          <a:p>
            <a:pPr algn="just"/>
            <a:r>
              <a:rPr lang="en-GB" sz="2400" dirty="0">
                <a:cs typeface="Arial" charset="0"/>
              </a:rPr>
              <a:t>The most common transformation is to make sure our original variable is normalised to lie in the range 0 to 359 and then create two new variables as inputs to the network. If our original variable is X then the two new variables are:</a:t>
            </a:r>
          </a:p>
          <a:p>
            <a:pPr marL="109728" indent="0" algn="just">
              <a:buNone/>
            </a:pPr>
            <a:endParaRPr lang="en-GB" sz="2000" dirty="0">
              <a:cs typeface="Arial" charset="0"/>
            </a:endParaRPr>
          </a:p>
          <a:p>
            <a:pPr lvl="3" algn="just"/>
            <a:r>
              <a:rPr lang="en-GB" sz="2000" dirty="0" err="1">
                <a:latin typeface="Arial" charset="0"/>
                <a:cs typeface="Arial" charset="0"/>
              </a:rPr>
              <a:t>Var</a:t>
            </a:r>
            <a:r>
              <a:rPr lang="en-GB" sz="2000" dirty="0">
                <a:latin typeface="Arial" charset="0"/>
                <a:cs typeface="Arial" charset="0"/>
              </a:rPr>
              <a:t> 1 = sin(X)</a:t>
            </a:r>
            <a:endParaRPr lang="en-GB" sz="2000" dirty="0">
              <a:cs typeface="Times New Roman" pitchFamily="18" charset="0"/>
            </a:endParaRPr>
          </a:p>
          <a:p>
            <a:pPr lvl="3" algn="just"/>
            <a:r>
              <a:rPr lang="en-GB" sz="2000" dirty="0" err="1">
                <a:latin typeface="Arial" charset="0"/>
                <a:cs typeface="Arial" charset="0"/>
              </a:rPr>
              <a:t>Var</a:t>
            </a:r>
            <a:r>
              <a:rPr lang="en-GB" sz="2000" dirty="0">
                <a:latin typeface="Arial" charset="0"/>
                <a:cs typeface="Arial" charset="0"/>
              </a:rPr>
              <a:t> 2 = cos(X)</a:t>
            </a:r>
            <a:endParaRPr lang="en-GB" sz="2000" dirty="0">
              <a:cs typeface="Times New Roman" pitchFamily="18" charset="0"/>
            </a:endParaRPr>
          </a:p>
          <a:p>
            <a:pPr algn="just">
              <a:buFontTx/>
              <a:buNone/>
            </a:pPr>
            <a:endParaRPr lang="en-GB" dirty="0"/>
          </a:p>
          <a:p>
            <a:endParaRPr lang="en-GB" dirty="0"/>
          </a:p>
        </p:txBody>
      </p:sp>
      <p:sp>
        <p:nvSpPr>
          <p:cNvPr id="18434" name="Rectangle 2"/>
          <p:cNvSpPr>
            <a:spLocks noGrp="1" noChangeArrowheads="1"/>
          </p:cNvSpPr>
          <p:nvPr>
            <p:ph type="title"/>
          </p:nvPr>
        </p:nvSpPr>
        <p:spPr/>
        <p:txBody>
          <a:bodyPr/>
          <a:lstStyle/>
          <a:p>
            <a:r>
              <a:rPr lang="en-GB" dirty="0"/>
              <a:t>Circular discontinuity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457200" y="2286000"/>
            <a:ext cx="8229600" cy="4144963"/>
          </a:xfrm>
        </p:spPr>
        <p:txBody>
          <a:bodyPr>
            <a:normAutofit/>
          </a:bodyPr>
          <a:lstStyle/>
          <a:p>
            <a:pPr>
              <a:lnSpc>
                <a:spcPct val="90000"/>
              </a:lnSpc>
            </a:pPr>
            <a:r>
              <a:rPr lang="en-US" sz="2400" dirty="0"/>
              <a:t>Three layer MLP in theory should be able to model any function (according to The Universal Approximation Theorem).</a:t>
            </a:r>
          </a:p>
          <a:p>
            <a:pPr>
              <a:lnSpc>
                <a:spcPct val="90000"/>
              </a:lnSpc>
            </a:pPr>
            <a:endParaRPr lang="en-US" sz="2400" dirty="0"/>
          </a:p>
          <a:p>
            <a:pPr>
              <a:lnSpc>
                <a:spcPct val="90000"/>
              </a:lnSpc>
            </a:pPr>
            <a:r>
              <a:rPr lang="en-US" sz="2400" dirty="0"/>
              <a:t>However, theory assumes a hidden layer of up to infinite size.</a:t>
            </a:r>
          </a:p>
          <a:p>
            <a:pPr>
              <a:lnSpc>
                <a:spcPct val="90000"/>
              </a:lnSpc>
            </a:pPr>
            <a:endParaRPr lang="en-US" sz="2400" dirty="0"/>
          </a:p>
          <a:p>
            <a:pPr>
              <a:lnSpc>
                <a:spcPct val="90000"/>
              </a:lnSpc>
            </a:pPr>
            <a:r>
              <a:rPr lang="en-US" sz="2400" dirty="0"/>
              <a:t>In practice three layer nets usually OK, but for some problems you will get better results with an additional hidden layer.</a:t>
            </a:r>
            <a:r>
              <a:rPr lang="en-US" sz="3200" dirty="0"/>
              <a:t>  </a:t>
            </a:r>
          </a:p>
          <a:p>
            <a:pPr>
              <a:lnSpc>
                <a:spcPct val="90000"/>
              </a:lnSpc>
            </a:pPr>
            <a:endParaRPr lang="en-US" sz="3200" dirty="0"/>
          </a:p>
          <a:p>
            <a:pPr>
              <a:lnSpc>
                <a:spcPct val="90000"/>
              </a:lnSpc>
            </a:pPr>
            <a:endParaRPr lang="en-US" sz="3600" dirty="0"/>
          </a:p>
        </p:txBody>
      </p:sp>
      <p:sp>
        <p:nvSpPr>
          <p:cNvPr id="37890" name="Rectangle 2"/>
          <p:cNvSpPr>
            <a:spLocks noGrp="1" noChangeArrowheads="1"/>
          </p:cNvSpPr>
          <p:nvPr>
            <p:ph type="title"/>
          </p:nvPr>
        </p:nvSpPr>
        <p:spPr/>
        <p:txBody>
          <a:bodyPr/>
          <a:lstStyle/>
          <a:p>
            <a:r>
              <a:rPr lang="en-US" sz="3600">
                <a:latin typeface="Arial" charset="0"/>
              </a:rPr>
              <a:t>Network Architecture</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57200" y="2667000"/>
            <a:ext cx="8229600" cy="3763963"/>
          </a:xfrm>
        </p:spPr>
        <p:txBody>
          <a:bodyPr/>
          <a:lstStyle/>
          <a:p>
            <a:pPr>
              <a:lnSpc>
                <a:spcPct val="90000"/>
              </a:lnSpc>
            </a:pPr>
            <a:r>
              <a:rPr lang="en-US" sz="2400" dirty="0"/>
              <a:t>If output(s) should be categories (NN is a classifier), output(s) should be a sigmoid function trained by the error between output and target.</a:t>
            </a:r>
          </a:p>
          <a:p>
            <a:pPr>
              <a:lnSpc>
                <a:spcPct val="90000"/>
              </a:lnSpc>
            </a:pPr>
            <a:endParaRPr lang="en-US" sz="2400" dirty="0"/>
          </a:p>
          <a:p>
            <a:pPr>
              <a:lnSpc>
                <a:spcPct val="90000"/>
              </a:lnSpc>
            </a:pPr>
            <a:r>
              <a:rPr lang="en-US" sz="2400" dirty="0"/>
              <a:t>If output(s) should be real numbers (NN is performing regression), output(s) should be linear and a </a:t>
            </a:r>
            <a:r>
              <a:rPr lang="en-US" sz="2400" i="1" dirty="0"/>
              <a:t>mean-square</a:t>
            </a:r>
            <a:r>
              <a:rPr lang="en-US" sz="2400" dirty="0"/>
              <a:t> error term should be calculated between outputs and targets.</a:t>
            </a:r>
          </a:p>
          <a:p>
            <a:pPr>
              <a:lnSpc>
                <a:spcPct val="90000"/>
              </a:lnSpc>
            </a:pPr>
            <a:endParaRPr lang="en-US" sz="2800" dirty="0"/>
          </a:p>
        </p:txBody>
      </p:sp>
      <p:sp>
        <p:nvSpPr>
          <p:cNvPr id="38914" name="Rectangle 2"/>
          <p:cNvSpPr>
            <a:spLocks noGrp="1" noChangeArrowheads="1"/>
          </p:cNvSpPr>
          <p:nvPr>
            <p:ph type="title"/>
          </p:nvPr>
        </p:nvSpPr>
        <p:spPr/>
        <p:txBody>
          <a:bodyPr>
            <a:normAutofit fontScale="90000"/>
          </a:bodyPr>
          <a:lstStyle/>
          <a:p>
            <a:r>
              <a:rPr lang="en-US" sz="3600" dirty="0">
                <a:latin typeface="Arial" charset="0"/>
              </a:rPr>
              <a:t>Network outputs and error calculation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2286000"/>
            <a:ext cx="8229600" cy="3840163"/>
          </a:xfrm>
        </p:spPr>
        <p:txBody>
          <a:bodyPr/>
          <a:lstStyle/>
          <a:p>
            <a:pPr>
              <a:lnSpc>
                <a:spcPct val="90000"/>
              </a:lnSpc>
            </a:pPr>
            <a:r>
              <a:rPr lang="en-US" sz="2400" dirty="0"/>
              <a:t>Typically have three sets of input data</a:t>
            </a:r>
          </a:p>
          <a:p>
            <a:pPr>
              <a:lnSpc>
                <a:spcPct val="90000"/>
              </a:lnSpc>
            </a:pPr>
            <a:r>
              <a:rPr lang="en-US" sz="2400" b="1" dirty="0"/>
              <a:t>Training data </a:t>
            </a:r>
            <a:r>
              <a:rPr lang="en-US" sz="2400" dirty="0"/>
              <a:t>(used when training the network, errors from this dataset used by weight change algorithm)</a:t>
            </a:r>
          </a:p>
          <a:p>
            <a:pPr>
              <a:lnSpc>
                <a:spcPct val="90000"/>
              </a:lnSpc>
            </a:pPr>
            <a:r>
              <a:rPr lang="en-US" sz="2400" b="1" dirty="0"/>
              <a:t>Validation data </a:t>
            </a:r>
            <a:r>
              <a:rPr lang="en-US" sz="2400" dirty="0"/>
              <a:t>(used to periodically test network as it trains, to prevent overfitting)</a:t>
            </a:r>
          </a:p>
          <a:p>
            <a:pPr>
              <a:lnSpc>
                <a:spcPct val="90000"/>
              </a:lnSpc>
            </a:pPr>
            <a:r>
              <a:rPr lang="en-US" sz="2400" b="1" dirty="0"/>
              <a:t>Test data </a:t>
            </a:r>
            <a:r>
              <a:rPr lang="en-US" sz="2400" dirty="0"/>
              <a:t>(used when training has finished to test generalization ability of network to data it has never seen before)</a:t>
            </a:r>
          </a:p>
          <a:p>
            <a:pPr>
              <a:lnSpc>
                <a:spcPct val="90000"/>
              </a:lnSpc>
              <a:buFontTx/>
              <a:buNone/>
            </a:pPr>
            <a:endParaRPr lang="en-US" dirty="0"/>
          </a:p>
        </p:txBody>
      </p:sp>
      <p:sp>
        <p:nvSpPr>
          <p:cNvPr id="40962" name="Rectangle 2"/>
          <p:cNvSpPr>
            <a:spLocks noGrp="1" noChangeArrowheads="1"/>
          </p:cNvSpPr>
          <p:nvPr>
            <p:ph type="title"/>
          </p:nvPr>
        </p:nvSpPr>
        <p:spPr>
          <a:xfrm>
            <a:off x="457200" y="152400"/>
            <a:ext cx="8229600" cy="1143000"/>
          </a:xfrm>
        </p:spPr>
        <p:txBody>
          <a:bodyPr/>
          <a:lstStyle/>
          <a:p>
            <a:r>
              <a:rPr lang="en-US" sz="3600" dirty="0">
                <a:latin typeface="Arial" charset="0"/>
              </a:rPr>
              <a:t>Partitioning training data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2667000"/>
            <a:ext cx="8229600" cy="2438400"/>
          </a:xfrm>
        </p:spPr>
        <p:txBody>
          <a:bodyPr>
            <a:normAutofit/>
          </a:bodyPr>
          <a:lstStyle/>
          <a:p>
            <a:r>
              <a:rPr lang="en-US" sz="2400" dirty="0"/>
              <a:t>Make sure each of the three sets of data is representative of the whole dataset</a:t>
            </a:r>
          </a:p>
          <a:p>
            <a:r>
              <a:rPr lang="en-US" sz="2400" dirty="0"/>
              <a:t>Randomly allocate data to each set</a:t>
            </a:r>
          </a:p>
          <a:p>
            <a:r>
              <a:rPr lang="en-US" sz="2400" dirty="0"/>
              <a:t>Ensure each set contains the full range of the data the network is to encounter</a:t>
            </a:r>
          </a:p>
        </p:txBody>
      </p:sp>
      <p:sp>
        <p:nvSpPr>
          <p:cNvPr id="41986" name="Rectangle 2"/>
          <p:cNvSpPr>
            <a:spLocks noGrp="1" noChangeArrowheads="1"/>
          </p:cNvSpPr>
          <p:nvPr>
            <p:ph type="title"/>
          </p:nvPr>
        </p:nvSpPr>
        <p:spPr>
          <a:xfrm>
            <a:off x="457200" y="152400"/>
            <a:ext cx="8229600" cy="1143000"/>
          </a:xfrm>
        </p:spPr>
        <p:txBody>
          <a:bodyPr/>
          <a:lstStyle/>
          <a:p>
            <a:r>
              <a:rPr lang="en-US" sz="3600" dirty="0">
                <a:latin typeface="Arial" charset="0"/>
              </a:rPr>
              <a:t>Splitting the data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57200" y="2667000"/>
            <a:ext cx="8229600" cy="2743200"/>
          </a:xfrm>
        </p:spPr>
        <p:txBody>
          <a:bodyPr>
            <a:normAutofit/>
          </a:bodyPr>
          <a:lstStyle/>
          <a:p>
            <a:r>
              <a:rPr lang="en-US" sz="2400" dirty="0"/>
              <a:t>Must ensure that the numbers of each class we are trying to model are equivalent in the data.</a:t>
            </a:r>
          </a:p>
          <a:p>
            <a:r>
              <a:rPr lang="en-US" sz="2400" dirty="0"/>
              <a:t>For example, imagine a dataset containing 99 dogs and 1 cat.</a:t>
            </a:r>
          </a:p>
          <a:p>
            <a:r>
              <a:rPr lang="en-US" sz="2400" dirty="0"/>
              <a:t>Network can achieve 99% correct by just saying ‘dog’ all the time!</a:t>
            </a:r>
          </a:p>
        </p:txBody>
      </p:sp>
      <p:sp>
        <p:nvSpPr>
          <p:cNvPr id="43010" name="Rectangle 2"/>
          <p:cNvSpPr>
            <a:spLocks noGrp="1" noChangeArrowheads="1"/>
          </p:cNvSpPr>
          <p:nvPr>
            <p:ph type="title"/>
          </p:nvPr>
        </p:nvSpPr>
        <p:spPr>
          <a:xfrm>
            <a:off x="457200" y="16565"/>
            <a:ext cx="8229600" cy="1143000"/>
          </a:xfrm>
        </p:spPr>
        <p:txBody>
          <a:bodyPr/>
          <a:lstStyle/>
          <a:p>
            <a:r>
              <a:rPr lang="en-US" sz="3600" dirty="0">
                <a:latin typeface="Arial" charset="0"/>
              </a:rPr>
              <a:t>Numbers in each class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57200" y="3124200"/>
            <a:ext cx="8229600" cy="3154363"/>
          </a:xfrm>
        </p:spPr>
        <p:txBody>
          <a:bodyPr>
            <a:normAutofit/>
          </a:bodyPr>
          <a:lstStyle/>
          <a:p>
            <a:r>
              <a:rPr lang="en-US" sz="2400" dirty="0"/>
              <a:t>Ideal solution is to go out and find data on another 98 cats, so giving 99 of each class in the dataset.</a:t>
            </a:r>
          </a:p>
          <a:p>
            <a:endParaRPr lang="en-US" sz="2400" dirty="0"/>
          </a:p>
          <a:p>
            <a:r>
              <a:rPr lang="en-US" sz="2400" dirty="0"/>
              <a:t>May not always be possible, so we have to make copies of the less frequent class in the dataset until the numbers are equal.</a:t>
            </a:r>
          </a:p>
        </p:txBody>
      </p:sp>
      <p:sp>
        <p:nvSpPr>
          <p:cNvPr id="44034" name="Rectangle 2"/>
          <p:cNvSpPr>
            <a:spLocks noGrp="1" noChangeArrowheads="1"/>
          </p:cNvSpPr>
          <p:nvPr>
            <p:ph type="title"/>
          </p:nvPr>
        </p:nvSpPr>
        <p:spPr>
          <a:xfrm>
            <a:off x="457200" y="228600"/>
            <a:ext cx="8229600" cy="1143000"/>
          </a:xfrm>
        </p:spPr>
        <p:txBody>
          <a:bodyPr/>
          <a:lstStyle/>
          <a:p>
            <a:r>
              <a:rPr lang="en-US" sz="3600" dirty="0">
                <a:latin typeface="Arial" charset="0"/>
              </a:rPr>
              <a:t>Solution?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3242" y="2743200"/>
            <a:ext cx="8229600" cy="3230563"/>
          </a:xfrm>
        </p:spPr>
        <p:txBody>
          <a:bodyPr>
            <a:normAutofit/>
          </a:bodyPr>
          <a:lstStyle/>
          <a:p>
            <a:r>
              <a:rPr lang="en-US" sz="2400" dirty="0"/>
              <a:t>A primary problem to consider when building network is how to prevent overfitting.</a:t>
            </a:r>
          </a:p>
          <a:p>
            <a:r>
              <a:rPr lang="en-US" sz="2400" dirty="0"/>
              <a:t>Overfitting is when the network performs well on the training set, but poorly on the test set.</a:t>
            </a:r>
          </a:p>
          <a:p>
            <a:r>
              <a:rPr lang="en-US" sz="2400" dirty="0"/>
              <a:t>Network is becoming too well fitted to the training data.</a:t>
            </a:r>
          </a:p>
        </p:txBody>
      </p:sp>
      <p:sp>
        <p:nvSpPr>
          <p:cNvPr id="45058" name="Rectangle 2"/>
          <p:cNvSpPr>
            <a:spLocks noGrp="1" noChangeArrowheads="1"/>
          </p:cNvSpPr>
          <p:nvPr>
            <p:ph type="title"/>
          </p:nvPr>
        </p:nvSpPr>
        <p:spPr/>
        <p:txBody>
          <a:bodyPr/>
          <a:lstStyle/>
          <a:p>
            <a:r>
              <a:rPr lang="en-US" sz="3600">
                <a:latin typeface="Arial" charset="0"/>
              </a:rPr>
              <a:t>Overfitting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152400" y="2743200"/>
            <a:ext cx="8686800" cy="3611563"/>
          </a:xfrm>
        </p:spPr>
        <p:txBody>
          <a:bodyPr/>
          <a:lstStyle/>
          <a:p>
            <a:r>
              <a:rPr lang="en-US" sz="2400" dirty="0"/>
              <a:t>Too many parameters (weights) in network – remove hidden neurons!</a:t>
            </a:r>
          </a:p>
          <a:p>
            <a:r>
              <a:rPr lang="en-US" sz="2400" dirty="0"/>
              <a:t>Too large parameters in network (i.e., weights have become large) – use weight decay!</a:t>
            </a:r>
          </a:p>
          <a:p>
            <a:r>
              <a:rPr lang="en-US" sz="2400" dirty="0"/>
              <a:t>(related to above) Large number of weights being used to model very few training patterns</a:t>
            </a:r>
          </a:p>
          <a:p>
            <a:r>
              <a:rPr lang="en-US" sz="2400" i="1" dirty="0"/>
              <a:t>Regularization</a:t>
            </a:r>
            <a:r>
              <a:rPr lang="en-US" sz="2400" dirty="0"/>
              <a:t> is the prevention of overfitting</a:t>
            </a:r>
            <a:endParaRPr lang="en-US" sz="2800" dirty="0"/>
          </a:p>
        </p:txBody>
      </p:sp>
      <p:sp>
        <p:nvSpPr>
          <p:cNvPr id="51202" name="Rectangle 2"/>
          <p:cNvSpPr>
            <a:spLocks noGrp="1" noChangeArrowheads="1"/>
          </p:cNvSpPr>
          <p:nvPr>
            <p:ph type="title"/>
          </p:nvPr>
        </p:nvSpPr>
        <p:spPr/>
        <p:txBody>
          <a:bodyPr/>
          <a:lstStyle/>
          <a:p>
            <a:r>
              <a:rPr lang="en-US" sz="3600" dirty="0">
                <a:latin typeface="Arial" charset="0"/>
              </a:rPr>
              <a:t>Causes of overfitting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2590800"/>
            <a:ext cx="8229600" cy="3687763"/>
          </a:xfrm>
        </p:spPr>
        <p:txBody>
          <a:bodyPr/>
          <a:lstStyle/>
          <a:p>
            <a:r>
              <a:rPr lang="en-US" sz="2400" dirty="0"/>
              <a:t>We must not train then network on one problem and then test it on another: for example, training it on all of our low-income customers, then testing it on our high-income customers</a:t>
            </a:r>
          </a:p>
          <a:p>
            <a:endParaRPr lang="en-US" sz="2400" dirty="0"/>
          </a:p>
          <a:p>
            <a:r>
              <a:rPr lang="en-US" sz="2400" dirty="0"/>
              <a:t>NNs (and statistical systems) can interpolate well but are poor at extrapolating</a:t>
            </a:r>
          </a:p>
          <a:p>
            <a:endParaRPr lang="en-GB" sz="2800" dirty="0"/>
          </a:p>
        </p:txBody>
      </p:sp>
      <p:sp>
        <p:nvSpPr>
          <p:cNvPr id="21506" name="Rectangle 2"/>
          <p:cNvSpPr>
            <a:spLocks noGrp="1" noChangeArrowheads="1"/>
          </p:cNvSpPr>
          <p:nvPr>
            <p:ph type="title"/>
          </p:nvPr>
        </p:nvSpPr>
        <p:spPr/>
        <p:txBody>
          <a:bodyPr/>
          <a:lstStyle/>
          <a:p>
            <a:r>
              <a:rPr lang="en-GB"/>
              <a:t>And second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600">
                <a:effectLst>
                  <a:outerShdw blurRad="38100" dist="38100" dir="2700000" algn="tl">
                    <a:srgbClr val="C0C0C0"/>
                  </a:outerShdw>
                </a:effectLst>
                <a:latin typeface="Arial" charset="0"/>
              </a:rPr>
              <a:t>Local minima</a:t>
            </a:r>
            <a:endParaRPr lang="en-US"/>
          </a:p>
        </p:txBody>
      </p:sp>
      <p:pic>
        <p:nvPicPr>
          <p:cNvPr id="57348" name="Picture 4" descr="C:\WINNT\Profiles\Administrator\Desktop\Exsys\localmin.wmf"/>
          <p:cNvPicPr>
            <a:picLocks noChangeAspect="1" noChangeArrowheads="1"/>
          </p:cNvPicPr>
          <p:nvPr/>
        </p:nvPicPr>
        <p:blipFill>
          <a:blip r:embed="rId2" cstate="print"/>
          <a:srcRect/>
          <a:stretch>
            <a:fillRect/>
          </a:stretch>
        </p:blipFill>
        <p:spPr bwMode="auto">
          <a:xfrm>
            <a:off x="563563" y="1511300"/>
            <a:ext cx="8015287" cy="38354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304800" y="2819400"/>
            <a:ext cx="8229600" cy="2895600"/>
          </a:xfrm>
        </p:spPr>
        <p:txBody>
          <a:bodyPr>
            <a:normAutofit/>
          </a:bodyPr>
          <a:lstStyle/>
          <a:p>
            <a:r>
              <a:rPr lang="en-US" sz="2400" dirty="0"/>
              <a:t>Training error drops, but then flattens out before an acceptable performance level is reached</a:t>
            </a:r>
          </a:p>
          <a:p>
            <a:r>
              <a:rPr lang="en-US" sz="2400" dirty="0"/>
              <a:t>Several ways of avoiding, but first consider if you have too few hidden units. Too few will make it impossible for network to find solution, can appear to be a local minimum as network gets ‘stuck’</a:t>
            </a:r>
          </a:p>
        </p:txBody>
      </p:sp>
      <p:sp>
        <p:nvSpPr>
          <p:cNvPr id="58370" name="Rectangle 2"/>
          <p:cNvSpPr>
            <a:spLocks noGrp="1" noChangeArrowheads="1"/>
          </p:cNvSpPr>
          <p:nvPr>
            <p:ph type="title"/>
          </p:nvPr>
        </p:nvSpPr>
        <p:spPr/>
        <p:txBody>
          <a:bodyPr/>
          <a:lstStyle/>
          <a:p>
            <a:r>
              <a:rPr lang="en-US" sz="3600">
                <a:latin typeface="Arial" charset="0"/>
              </a:rPr>
              <a:t>Local minima</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378031" y="2590800"/>
            <a:ext cx="8229600" cy="2819400"/>
          </a:xfrm>
        </p:spPr>
        <p:txBody>
          <a:bodyPr>
            <a:normAutofit/>
          </a:bodyPr>
          <a:lstStyle/>
          <a:p>
            <a:r>
              <a:rPr lang="en-US" sz="2400" dirty="0"/>
              <a:t>Restart training with a different set of starting weights and/or different range of initial weights</a:t>
            </a:r>
          </a:p>
          <a:p>
            <a:r>
              <a:rPr lang="en-US" sz="2400" dirty="0"/>
              <a:t>Inject noise into the training process, then slowly decrease it</a:t>
            </a:r>
          </a:p>
          <a:p>
            <a:r>
              <a:rPr lang="en-US" sz="2400" dirty="0"/>
              <a:t>Try different training algorithm, some less prone to falling into local minima</a:t>
            </a:r>
          </a:p>
        </p:txBody>
      </p:sp>
      <p:sp>
        <p:nvSpPr>
          <p:cNvPr id="59394" name="Rectangle 2"/>
          <p:cNvSpPr>
            <a:spLocks noGrp="1" noChangeArrowheads="1"/>
          </p:cNvSpPr>
          <p:nvPr>
            <p:ph type="title"/>
          </p:nvPr>
        </p:nvSpPr>
        <p:spPr/>
        <p:txBody>
          <a:bodyPr/>
          <a:lstStyle/>
          <a:p>
            <a:r>
              <a:rPr lang="en-US" sz="3600">
                <a:latin typeface="Arial" charset="0"/>
              </a:rPr>
              <a:t>Local minima</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US" sz="3600">
                <a:latin typeface="Arial" charset="0"/>
              </a:rPr>
              <a:t>Problems with asymptote of output function</a:t>
            </a:r>
            <a:endParaRPr lang="en-US"/>
          </a:p>
        </p:txBody>
      </p:sp>
      <p:pic>
        <p:nvPicPr>
          <p:cNvPr id="60420" name="Picture 4" descr="C:\WINNT\Profiles\Administrator\Desktop\Exsys\asymptote.wmf"/>
          <p:cNvPicPr>
            <a:picLocks noChangeAspect="1" noChangeArrowheads="1"/>
          </p:cNvPicPr>
          <p:nvPr/>
        </p:nvPicPr>
        <p:blipFill>
          <a:blip r:embed="rId2" cstate="print"/>
          <a:srcRect/>
          <a:stretch>
            <a:fillRect/>
          </a:stretch>
        </p:blipFill>
        <p:spPr bwMode="auto">
          <a:xfrm>
            <a:off x="849313" y="1460500"/>
            <a:ext cx="7443787" cy="39370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83919" y="2597054"/>
            <a:ext cx="8229600" cy="3035491"/>
          </a:xfrm>
        </p:spPr>
        <p:txBody>
          <a:bodyPr>
            <a:normAutofit/>
          </a:bodyPr>
          <a:lstStyle/>
          <a:p>
            <a:r>
              <a:rPr lang="en-US" sz="2400" dirty="0"/>
              <a:t>In trying to reach asymptote network weights become to large</a:t>
            </a:r>
          </a:p>
          <a:p>
            <a:r>
              <a:rPr lang="en-US" sz="2400" dirty="0"/>
              <a:t>Solution is to re-code output targets so that the sigmoidal output function does not saturate</a:t>
            </a:r>
          </a:p>
          <a:p>
            <a:r>
              <a:rPr lang="en-US" sz="2400" dirty="0"/>
              <a:t>So 1.0 becomes 0.9, and 0 becomes 0.1</a:t>
            </a:r>
          </a:p>
          <a:p>
            <a:r>
              <a:rPr lang="en-US" sz="2400" dirty="0"/>
              <a:t>Only relevant for classifiers; for regression we just use linear output function that does not saturate</a:t>
            </a:r>
          </a:p>
        </p:txBody>
      </p:sp>
      <p:sp>
        <p:nvSpPr>
          <p:cNvPr id="61442" name="Rectangle 2"/>
          <p:cNvSpPr>
            <a:spLocks noGrp="1" noChangeArrowheads="1"/>
          </p:cNvSpPr>
          <p:nvPr>
            <p:ph type="title"/>
          </p:nvPr>
        </p:nvSpPr>
        <p:spPr/>
        <p:txBody>
          <a:bodyPr/>
          <a:lstStyle/>
          <a:p>
            <a:r>
              <a:rPr lang="en-US" sz="3600">
                <a:latin typeface="Arial" charset="0"/>
              </a:rPr>
              <a:t>Asymptote problems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pPr marL="109728" indent="0" algn="just">
              <a:buNone/>
            </a:pPr>
            <a:r>
              <a:rPr lang="en-GB" sz="2800" dirty="0">
                <a:cs typeface="Arial" charset="0"/>
              </a:rPr>
              <a:t>We have: </a:t>
            </a:r>
          </a:p>
          <a:p>
            <a:pPr marL="109728" indent="0" algn="just">
              <a:buNone/>
            </a:pPr>
            <a:endParaRPr lang="en-GB" sz="2800" dirty="0">
              <a:cs typeface="Arial" charset="0"/>
            </a:endParaRPr>
          </a:p>
          <a:p>
            <a:pPr algn="just"/>
            <a:r>
              <a:rPr lang="en-GB" sz="2400" dirty="0">
                <a:cs typeface="Arial" charset="0"/>
              </a:rPr>
              <a:t>Looked at data transformation, one of the key principles involved in neural network application development</a:t>
            </a:r>
            <a:endParaRPr lang="en-GB" sz="2400" dirty="0">
              <a:cs typeface="Times New Roman" pitchFamily="18" charset="0"/>
            </a:endParaRPr>
          </a:p>
          <a:p>
            <a:pPr algn="just"/>
            <a:r>
              <a:rPr lang="en-GB" sz="2400" dirty="0">
                <a:cs typeface="Arial" charset="0"/>
              </a:rPr>
              <a:t>Described a number of pre-processing techniques used to make the learning process easier for the network</a:t>
            </a:r>
          </a:p>
          <a:p>
            <a:pPr algn="just"/>
            <a:r>
              <a:rPr lang="en-GB" sz="2400" dirty="0">
                <a:cs typeface="Arial" charset="0"/>
              </a:rPr>
              <a:t>Described the critical parameters that control the construction and training of a good network</a:t>
            </a:r>
          </a:p>
        </p:txBody>
      </p:sp>
      <p:sp>
        <p:nvSpPr>
          <p:cNvPr id="19458" name="Rectangle 2"/>
          <p:cNvSpPr>
            <a:spLocks noGrp="1" noChangeArrowheads="1"/>
          </p:cNvSpPr>
          <p:nvPr>
            <p:ph type="title"/>
          </p:nvPr>
        </p:nvSpPr>
        <p:spPr/>
        <p:txBody>
          <a:bodyPr/>
          <a:lstStyle/>
          <a:p>
            <a:r>
              <a:rPr lang="en-GB" dirty="0"/>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2438400"/>
            <a:ext cx="8229600" cy="3840163"/>
          </a:xfrm>
        </p:spPr>
        <p:txBody>
          <a:bodyPr/>
          <a:lstStyle/>
          <a:p>
            <a:r>
              <a:rPr lang="en-US" sz="2400" dirty="0"/>
              <a:t>Beware of Catastrophic Forgetting!</a:t>
            </a:r>
          </a:p>
          <a:p>
            <a:endParaRPr lang="en-US" sz="2400" dirty="0"/>
          </a:p>
          <a:p>
            <a:r>
              <a:rPr lang="en-US" sz="2400" dirty="0"/>
              <a:t>This is where we train the network to do task A, then train it to do Task B, and then find out it has forgotten how to do task A!</a:t>
            </a:r>
          </a:p>
          <a:p>
            <a:endParaRPr lang="en-US" sz="2400" dirty="0"/>
          </a:p>
          <a:p>
            <a:r>
              <a:rPr lang="en-US" sz="2400" dirty="0"/>
              <a:t>Solution is to mix data for tasks A and B together and train it to do both at same time</a:t>
            </a:r>
          </a:p>
          <a:p>
            <a:endParaRPr lang="en-GB" sz="2800" dirty="0"/>
          </a:p>
        </p:txBody>
      </p:sp>
      <p:sp>
        <p:nvSpPr>
          <p:cNvPr id="22530" name="Rectangle 2"/>
          <p:cNvSpPr>
            <a:spLocks noGrp="1" noChangeArrowheads="1"/>
          </p:cNvSpPr>
          <p:nvPr>
            <p:ph type="title"/>
          </p:nvPr>
        </p:nvSpPr>
        <p:spPr/>
        <p:txBody>
          <a:bodyPr/>
          <a:lstStyle/>
          <a:p>
            <a:r>
              <a:rPr lang="en-GB"/>
              <a:t>And third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21574" y="2286000"/>
            <a:ext cx="8229600" cy="3154363"/>
          </a:xfrm>
        </p:spPr>
        <p:txBody>
          <a:bodyPr>
            <a:normAutofit/>
          </a:bodyPr>
          <a:lstStyle/>
          <a:p>
            <a:pPr algn="just"/>
            <a:r>
              <a:rPr lang="en-GB" sz="2400" dirty="0">
                <a:cs typeface="Arial" charset="0"/>
              </a:rPr>
              <a:t>One of the reasons for scaling the data is to equalize the importance of variables. </a:t>
            </a:r>
          </a:p>
          <a:p>
            <a:pPr algn="just"/>
            <a:r>
              <a:rPr lang="en-GB" sz="2400" dirty="0">
                <a:cs typeface="Arial" charset="0"/>
              </a:rPr>
              <a:t>For example, if one input variable ranges between 1 and 10000, and another ranges between 0.1 and 0.001, the network should be able to learn to use tiny input weights for the first variable and huge weights for the second variable. </a:t>
            </a:r>
          </a:p>
        </p:txBody>
      </p:sp>
      <p:sp>
        <p:nvSpPr>
          <p:cNvPr id="4098" name="Rectangle 2"/>
          <p:cNvSpPr>
            <a:spLocks noGrp="1" noChangeArrowheads="1"/>
          </p:cNvSpPr>
          <p:nvPr>
            <p:ph type="title"/>
          </p:nvPr>
        </p:nvSpPr>
        <p:spPr/>
        <p:txBody>
          <a:bodyPr/>
          <a:lstStyle/>
          <a:p>
            <a:r>
              <a:rPr lang="en-GB" dirty="0"/>
              <a:t>Scaling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381000" y="1676400"/>
            <a:ext cx="8229600" cy="4525963"/>
          </a:xfrm>
        </p:spPr>
        <p:txBody>
          <a:bodyPr/>
          <a:lstStyle/>
          <a:p>
            <a:pPr algn="just"/>
            <a:r>
              <a:rPr lang="en-GB" sz="2800" dirty="0">
                <a:cs typeface="Arial" charset="0"/>
              </a:rPr>
              <a:t>However, we are asking a lot of the network to cope with these different ranges. </a:t>
            </a:r>
          </a:p>
          <a:p>
            <a:r>
              <a:rPr lang="en-US" sz="2800" dirty="0"/>
              <a:t>We are initially starting training by telling network that one variable is thousands of times more important than the other</a:t>
            </a:r>
          </a:p>
          <a:p>
            <a:r>
              <a:rPr lang="en-US" sz="2800" dirty="0"/>
              <a:t>Network will probably find correct weights, but why not make its task easier?</a:t>
            </a:r>
            <a:r>
              <a:rPr lang="en-GB" sz="2800" dirty="0">
                <a:cs typeface="Arial" charset="0"/>
              </a:rPr>
              <a:t> - by giving it data scaled in such a way that all the weights can remain in small, similar, predictable ranges.</a:t>
            </a:r>
          </a:p>
          <a:p>
            <a:endParaRPr lang="en-GB" sz="2800" dirty="0"/>
          </a:p>
        </p:txBody>
      </p:sp>
      <p:sp>
        <p:nvSpPr>
          <p:cNvPr id="5122" name="Rectangle 2"/>
          <p:cNvSpPr>
            <a:spLocks noGrp="1" noChangeArrowheads="1"/>
          </p:cNvSpPr>
          <p:nvPr>
            <p:ph type="title"/>
          </p:nvPr>
        </p:nvSpPr>
        <p:spPr/>
        <p:txBody>
          <a:bodyPr/>
          <a:lstStyle/>
          <a:p>
            <a:r>
              <a:rPr lang="en-GB" dirty="0"/>
              <a:t>Scaling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1676400"/>
            <a:ext cx="8229600" cy="4525963"/>
          </a:xfrm>
        </p:spPr>
        <p:txBody>
          <a:bodyPr>
            <a:normAutofit fontScale="92500"/>
          </a:bodyPr>
          <a:lstStyle/>
          <a:p>
            <a:pPr algn="just">
              <a:buNone/>
            </a:pPr>
            <a:r>
              <a:rPr lang="en-GB" sz="2800" dirty="0">
                <a:cs typeface="Arial" charset="0"/>
              </a:rPr>
              <a:t>For each dimension, independently, perform:</a:t>
            </a:r>
          </a:p>
          <a:p>
            <a:pPr algn="just">
              <a:buNone/>
            </a:pPr>
            <a:endParaRPr lang="en-GB" sz="2800" dirty="0">
              <a:cs typeface="Arial" charset="0"/>
            </a:endParaRPr>
          </a:p>
          <a:p>
            <a:pPr algn="just"/>
            <a:r>
              <a:rPr lang="en-GB" sz="2800" dirty="0">
                <a:cs typeface="Arial" charset="0"/>
              </a:rPr>
              <a:t>To scale the data for a particular input dimension X, find the maximum X (</a:t>
            </a:r>
            <a:r>
              <a:rPr lang="en-GB" sz="2800" dirty="0" err="1">
                <a:cs typeface="Arial" charset="0"/>
              </a:rPr>
              <a:t>maxX</a:t>
            </a:r>
            <a:r>
              <a:rPr lang="en-GB" sz="2800" dirty="0">
                <a:cs typeface="Arial" charset="0"/>
              </a:rPr>
              <a:t>) for that input, the minimum X (</a:t>
            </a:r>
            <a:r>
              <a:rPr lang="en-GB" sz="2800" dirty="0" err="1">
                <a:cs typeface="Arial" charset="0"/>
              </a:rPr>
              <a:t>minX</a:t>
            </a:r>
            <a:r>
              <a:rPr lang="en-GB" sz="2800" dirty="0">
                <a:cs typeface="Arial" charset="0"/>
              </a:rPr>
              <a:t>) and find the scaled value of any input X </a:t>
            </a:r>
          </a:p>
          <a:p>
            <a:pPr algn="just"/>
            <a:r>
              <a:rPr lang="en-GB" sz="2800" b="1" dirty="0" err="1">
                <a:cs typeface="Arial" charset="0"/>
              </a:rPr>
              <a:t>scaledX</a:t>
            </a:r>
            <a:r>
              <a:rPr lang="en-GB" sz="2800" b="1" dirty="0">
                <a:cs typeface="Arial" charset="0"/>
              </a:rPr>
              <a:t> = (X - </a:t>
            </a:r>
            <a:r>
              <a:rPr lang="en-GB" sz="2800" b="1" dirty="0" err="1">
                <a:cs typeface="Arial" charset="0"/>
              </a:rPr>
              <a:t>minX</a:t>
            </a:r>
            <a:r>
              <a:rPr lang="en-GB" sz="2800" b="1" dirty="0">
                <a:cs typeface="Arial" charset="0"/>
              </a:rPr>
              <a:t>)/(</a:t>
            </a:r>
            <a:r>
              <a:rPr lang="en-GB" sz="2800" b="1" dirty="0" err="1">
                <a:cs typeface="Arial" charset="0"/>
              </a:rPr>
              <a:t>maxX</a:t>
            </a:r>
            <a:r>
              <a:rPr lang="en-GB" sz="2800" b="1" dirty="0">
                <a:cs typeface="Arial" charset="0"/>
              </a:rPr>
              <a:t> - </a:t>
            </a:r>
            <a:r>
              <a:rPr lang="en-GB" sz="2800" b="1" dirty="0" err="1">
                <a:cs typeface="Arial" charset="0"/>
              </a:rPr>
              <a:t>minX</a:t>
            </a:r>
            <a:r>
              <a:rPr lang="en-GB" sz="2800" b="1" dirty="0">
                <a:cs typeface="Arial" charset="0"/>
              </a:rPr>
              <a:t>)</a:t>
            </a:r>
            <a:endParaRPr lang="en-GB" sz="2800" dirty="0">
              <a:cs typeface="Times New Roman" pitchFamily="18" charset="0"/>
            </a:endParaRPr>
          </a:p>
          <a:p>
            <a:pPr algn="just"/>
            <a:r>
              <a:rPr lang="en-GB" sz="2800" dirty="0">
                <a:cs typeface="Arial" charset="0"/>
              </a:rPr>
              <a:t>So for example, if </a:t>
            </a:r>
            <a:r>
              <a:rPr lang="en-GB" sz="2800" dirty="0" err="1">
                <a:cs typeface="Arial" charset="0"/>
              </a:rPr>
              <a:t>maxX</a:t>
            </a:r>
            <a:r>
              <a:rPr lang="en-GB" sz="2800" dirty="0">
                <a:cs typeface="Arial" charset="0"/>
              </a:rPr>
              <a:t> = 80, </a:t>
            </a:r>
            <a:r>
              <a:rPr lang="en-GB" sz="2800" dirty="0" err="1">
                <a:cs typeface="Arial" charset="0"/>
              </a:rPr>
              <a:t>minX</a:t>
            </a:r>
            <a:r>
              <a:rPr lang="en-GB" sz="2800" dirty="0">
                <a:cs typeface="Arial" charset="0"/>
              </a:rPr>
              <a:t> = 20 and we want to scale the value of X which is 50:</a:t>
            </a:r>
            <a:endParaRPr lang="en-GB" sz="2800" dirty="0">
              <a:cs typeface="Times New Roman" pitchFamily="18" charset="0"/>
            </a:endParaRPr>
          </a:p>
          <a:p>
            <a:pPr marL="1115568" lvl="4" indent="0" algn="just">
              <a:buNone/>
            </a:pPr>
            <a:r>
              <a:rPr lang="en-GB" sz="2800" b="1" dirty="0" err="1">
                <a:cs typeface="Arial" charset="0"/>
              </a:rPr>
              <a:t>scaledX</a:t>
            </a:r>
            <a:r>
              <a:rPr lang="en-GB" sz="2800" b="1" dirty="0">
                <a:cs typeface="Arial" charset="0"/>
              </a:rPr>
              <a:t> = (50-20)/(80-20)= 0.5</a:t>
            </a:r>
            <a:endParaRPr lang="en-GB" sz="2800" dirty="0">
              <a:latin typeface="Arial" charset="0"/>
              <a:cs typeface="Arial" charset="0"/>
            </a:endParaRPr>
          </a:p>
        </p:txBody>
      </p:sp>
      <p:sp>
        <p:nvSpPr>
          <p:cNvPr id="6146" name="Rectangle 2"/>
          <p:cNvSpPr>
            <a:spLocks noGrp="1" noChangeArrowheads="1"/>
          </p:cNvSpPr>
          <p:nvPr>
            <p:ph type="title"/>
          </p:nvPr>
        </p:nvSpPr>
        <p:spPr>
          <a:xfrm>
            <a:off x="457200" y="152400"/>
            <a:ext cx="8229600" cy="1143000"/>
          </a:xfrm>
        </p:spPr>
        <p:txBody>
          <a:bodyPr/>
          <a:lstStyle/>
          <a:p>
            <a:r>
              <a:rPr lang="en-GB" dirty="0"/>
              <a:t>Scaling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2819400"/>
            <a:ext cx="8763000" cy="3382963"/>
          </a:xfrm>
        </p:spPr>
        <p:txBody>
          <a:bodyPr>
            <a:normAutofit/>
          </a:bodyPr>
          <a:lstStyle/>
          <a:p>
            <a:r>
              <a:rPr lang="en-GB" sz="2400" dirty="0">
                <a:cs typeface="Arial" charset="0"/>
              </a:rPr>
              <a:t>A common way of dealing with data that is not normally distributed is to perform some form of mathematical transformation on the data that shifts it towards a normal distribution. </a:t>
            </a:r>
          </a:p>
          <a:p>
            <a:r>
              <a:rPr lang="en-GB" sz="2400" dirty="0">
                <a:cs typeface="Arial" charset="0"/>
              </a:rPr>
              <a:t>For each dimension, make mean = 0 and variance = 1. This means: subtract the mean value from each element of the input vector, and divide by the variance.</a:t>
            </a:r>
          </a:p>
        </p:txBody>
      </p:sp>
      <p:sp>
        <p:nvSpPr>
          <p:cNvPr id="7170" name="Rectangle 2"/>
          <p:cNvSpPr>
            <a:spLocks noGrp="1" noChangeArrowheads="1"/>
          </p:cNvSpPr>
          <p:nvPr>
            <p:ph type="title"/>
          </p:nvPr>
        </p:nvSpPr>
        <p:spPr/>
        <p:txBody>
          <a:bodyPr/>
          <a:lstStyle/>
          <a:p>
            <a:r>
              <a:rPr lang="en-GB" dirty="0"/>
              <a:t>Normalization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179</TotalTime>
  <Words>2312</Words>
  <Application>Microsoft Office PowerPoint</Application>
  <PresentationFormat>On-screen Show (4:3)</PresentationFormat>
  <Paragraphs>183</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Lucida Sans Unicode</vt:lpstr>
      <vt:lpstr>Times New Roman</vt:lpstr>
      <vt:lpstr>Verdana</vt:lpstr>
      <vt:lpstr>Wingdings 2</vt:lpstr>
      <vt:lpstr>Wingdings 3</vt:lpstr>
      <vt:lpstr>Concourse</vt:lpstr>
      <vt:lpstr>Data preprocessing for neural networks</vt:lpstr>
      <vt:lpstr>Why</vt:lpstr>
      <vt:lpstr>But first</vt:lpstr>
      <vt:lpstr>And second</vt:lpstr>
      <vt:lpstr>And third</vt:lpstr>
      <vt:lpstr>Scaling</vt:lpstr>
      <vt:lpstr>Scaling</vt:lpstr>
      <vt:lpstr>Scaling</vt:lpstr>
      <vt:lpstr>Normalization</vt:lpstr>
      <vt:lpstr>Trends</vt:lpstr>
      <vt:lpstr>Trends</vt:lpstr>
      <vt:lpstr>Trends</vt:lpstr>
      <vt:lpstr>Trends</vt:lpstr>
      <vt:lpstr>Trends</vt:lpstr>
      <vt:lpstr>Seasonality</vt:lpstr>
      <vt:lpstr>Seasonality</vt:lpstr>
      <vt:lpstr>Categories</vt:lpstr>
      <vt:lpstr>Categories</vt:lpstr>
      <vt:lpstr>Categories</vt:lpstr>
      <vt:lpstr>Categories</vt:lpstr>
      <vt:lpstr>Categories</vt:lpstr>
      <vt:lpstr>Thermometer coding</vt:lpstr>
      <vt:lpstr>Thermometer coding</vt:lpstr>
      <vt:lpstr>Thermometer coding</vt:lpstr>
      <vt:lpstr>Thermometer coding</vt:lpstr>
      <vt:lpstr>Thermometer coding</vt:lpstr>
      <vt:lpstr>Circular discontinuity</vt:lpstr>
      <vt:lpstr>Circular discontinuity</vt:lpstr>
      <vt:lpstr>How to handle?</vt:lpstr>
      <vt:lpstr>How to handle?</vt:lpstr>
      <vt:lpstr>Circular discontinuity</vt:lpstr>
      <vt:lpstr>Network Architecture</vt:lpstr>
      <vt:lpstr>Network outputs and error calculation</vt:lpstr>
      <vt:lpstr>Partitioning training data</vt:lpstr>
      <vt:lpstr>Splitting the data</vt:lpstr>
      <vt:lpstr>Numbers in each class</vt:lpstr>
      <vt:lpstr>Solution?</vt:lpstr>
      <vt:lpstr>Overfitting</vt:lpstr>
      <vt:lpstr>Causes of overfitting</vt:lpstr>
      <vt:lpstr>Local minima</vt:lpstr>
      <vt:lpstr>Local minima</vt:lpstr>
      <vt:lpstr>Local minima</vt:lpstr>
      <vt:lpstr>Problems with asymptote of output function</vt:lpstr>
      <vt:lpstr>Asymptote problems</vt:lpstr>
      <vt:lpstr>Summary</vt:lpstr>
    </vt:vector>
  </TitlesOfParts>
  <Company>University of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CCSR</dc:creator>
  <cp:lastModifiedBy>Razvan Andonie</cp:lastModifiedBy>
  <cp:revision>34</cp:revision>
  <dcterms:created xsi:type="dcterms:W3CDTF">2004-02-02T14:23:46Z</dcterms:created>
  <dcterms:modified xsi:type="dcterms:W3CDTF">2022-04-18T23:00:15Z</dcterms:modified>
</cp:coreProperties>
</file>