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6"/>
  </p:notesMasterIdLst>
  <p:handoutMasterIdLst>
    <p:handoutMasterId r:id="rId67"/>
  </p:handoutMasterIdLst>
  <p:sldIdLst>
    <p:sldId id="256" r:id="rId2"/>
    <p:sldId id="273" r:id="rId3"/>
    <p:sldId id="274" r:id="rId4"/>
    <p:sldId id="275" r:id="rId5"/>
    <p:sldId id="470" r:id="rId6"/>
    <p:sldId id="865" r:id="rId7"/>
    <p:sldId id="866" r:id="rId8"/>
    <p:sldId id="867" r:id="rId9"/>
    <p:sldId id="868" r:id="rId10"/>
    <p:sldId id="869" r:id="rId11"/>
    <p:sldId id="871" r:id="rId12"/>
    <p:sldId id="873" r:id="rId13"/>
    <p:sldId id="874" r:id="rId14"/>
    <p:sldId id="875" r:id="rId15"/>
    <p:sldId id="876" r:id="rId16"/>
    <p:sldId id="877" r:id="rId17"/>
    <p:sldId id="878" r:id="rId18"/>
    <p:sldId id="879" r:id="rId19"/>
    <p:sldId id="880" r:id="rId20"/>
    <p:sldId id="881" r:id="rId21"/>
    <p:sldId id="882" r:id="rId22"/>
    <p:sldId id="885" r:id="rId23"/>
    <p:sldId id="387" r:id="rId24"/>
    <p:sldId id="386" r:id="rId25"/>
    <p:sldId id="920" r:id="rId26"/>
    <p:sldId id="904" r:id="rId27"/>
    <p:sldId id="905" r:id="rId28"/>
    <p:sldId id="906" r:id="rId29"/>
    <p:sldId id="907" r:id="rId30"/>
    <p:sldId id="921" r:id="rId31"/>
    <p:sldId id="935" r:id="rId32"/>
    <p:sldId id="936" r:id="rId33"/>
    <p:sldId id="937" r:id="rId34"/>
    <p:sldId id="938" r:id="rId35"/>
    <p:sldId id="955" r:id="rId36"/>
    <p:sldId id="939" r:id="rId37"/>
    <p:sldId id="940" r:id="rId38"/>
    <p:sldId id="942" r:id="rId39"/>
    <p:sldId id="931" r:id="rId40"/>
    <p:sldId id="956" r:id="rId41"/>
    <p:sldId id="922" r:id="rId42"/>
    <p:sldId id="923" r:id="rId43"/>
    <p:sldId id="924" r:id="rId44"/>
    <p:sldId id="925" r:id="rId45"/>
    <p:sldId id="926" r:id="rId46"/>
    <p:sldId id="927" r:id="rId47"/>
    <p:sldId id="928" r:id="rId48"/>
    <p:sldId id="929" r:id="rId49"/>
    <p:sldId id="930" r:id="rId50"/>
    <p:sldId id="953" r:id="rId51"/>
    <p:sldId id="944" r:id="rId52"/>
    <p:sldId id="945" r:id="rId53"/>
    <p:sldId id="946" r:id="rId54"/>
    <p:sldId id="947" r:id="rId55"/>
    <p:sldId id="948" r:id="rId56"/>
    <p:sldId id="949" r:id="rId57"/>
    <p:sldId id="950" r:id="rId58"/>
    <p:sldId id="951" r:id="rId59"/>
    <p:sldId id="952" r:id="rId60"/>
    <p:sldId id="954" r:id="rId61"/>
    <p:sldId id="957" r:id="rId62"/>
    <p:sldId id="259" r:id="rId63"/>
    <p:sldId id="345" r:id="rId64"/>
    <p:sldId id="958" r:id="rId65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CC33"/>
    <a:srgbClr val="CC0066"/>
    <a:srgbClr val="00FF00"/>
    <a:srgbClr val="FF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2" autoAdjust="0"/>
    <p:restoredTop sz="90898" autoAdjust="0"/>
  </p:normalViewPr>
  <p:slideViewPr>
    <p:cSldViewPr>
      <p:cViewPr varScale="1">
        <p:scale>
          <a:sx n="96" d="100"/>
          <a:sy n="96" d="100"/>
        </p:scale>
        <p:origin x="52" y="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D16D2625-EA0A-D040-B8EA-E32DF5B2C7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81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A95A555-371E-5E46-AC4B-7AD487FF74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81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027" y="4409758"/>
            <a:ext cx="5131647" cy="4273426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7CDB74-DF63-E042-BEFD-579337C6D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6F36-9A3D-7348-9352-487BFF616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284F-7A59-9C48-8957-5FC208DC4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377F-03B7-8B41-912E-2D87485AA7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00D5-C30A-D341-ACE6-AF0433DD1E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A34A-21AA-F646-AB56-9841D5FB63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D19-04CE-6B4D-B362-9D7D7807BA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22BC-39CC-9348-A168-4CE4D40FF4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3290-5595-BE43-9C16-55A9FFD450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D733-47B0-2349-9541-E82742576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B792C7-A43F-4141-9547-AED6E8CEC2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DA9DA51-435C-934A-9815-3F50A3556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cs.gmu.edu/~eclab/projects/ecj/" TargetMode="External"/><Relationship Id="rId2" Type="http://schemas.openxmlformats.org/officeDocument/2006/relationships/hyperlink" Target="https://deap.readthedocs.io/en/master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4967569" TargetMode="External"/><Relationship Id="rId2" Type="http://schemas.openxmlformats.org/officeDocument/2006/relationships/hyperlink" Target="https://www.cwu.edu/faculty/sites/cts.cwu.edu.faculty/files/users/142/documents/CWUCHESS%202018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362200"/>
            <a:ext cx="7467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dirty="0"/>
              <a:t>Evolutionary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609600"/>
            <a:ext cx="7772400" cy="707886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4000" dirty="0"/>
              <a:t>Fitness Landscapes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905120" y="1719360"/>
            <a:ext cx="5397480" cy="43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600" y="685800"/>
            <a:ext cx="7772400" cy="723275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4000" dirty="0"/>
              <a:t>The Genetic Algorithm (GA)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800" y="2971800"/>
            <a:ext cx="7772400" cy="1590179"/>
          </a:xfrm>
        </p:spPr>
        <p:txBody>
          <a:bodyPr wrap="square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898200" algn="l"/>
                <a:tab pos="1347480" algn="l"/>
                <a:tab pos="1796760" algn="l"/>
                <a:tab pos="2246040" algn="l"/>
                <a:tab pos="2694960" algn="l"/>
                <a:tab pos="3144240" algn="l"/>
                <a:tab pos="3593520" algn="l"/>
                <a:tab pos="4042800" algn="l"/>
                <a:tab pos="4492080" algn="l"/>
                <a:tab pos="4941360" algn="l"/>
                <a:tab pos="5390640" algn="l"/>
                <a:tab pos="5839920" algn="l"/>
                <a:tab pos="6289200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  <a:tab pos="943416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80" algn="l"/>
                <a:tab pos="1796760" algn="l"/>
                <a:tab pos="2246040" algn="l"/>
                <a:tab pos="2695319" algn="l"/>
                <a:tab pos="3144599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400" algn="l"/>
                <a:tab pos="8086679" algn="l"/>
                <a:tab pos="8535960" algn="l"/>
                <a:tab pos="8985240" algn="l"/>
                <a:tab pos="9434160" algn="l"/>
                <a:tab pos="98834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59" algn="l"/>
                <a:tab pos="8985240" algn="l"/>
                <a:tab pos="9434160" algn="l"/>
                <a:tab pos="9883440" algn="l"/>
                <a:tab pos="103327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sz="2800" dirty="0"/>
              <a:t>How can we abstract the useful bits of evolution?</a:t>
            </a:r>
          </a:p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sz="2800" dirty="0"/>
              <a:t>How can we fit them into an algorithm?</a:t>
            </a:r>
          </a:p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sz="2800" dirty="0"/>
              <a:t>Does it work?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1600" y="762000"/>
            <a:ext cx="9067800" cy="707886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4000" dirty="0"/>
              <a:t>Representation: Strings and Things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38200" y="2667000"/>
            <a:ext cx="7772400" cy="2954655"/>
          </a:xfrm>
        </p:spPr>
        <p:txBody>
          <a:bodyPr wrap="square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898200" algn="l"/>
                <a:tab pos="1347480" algn="l"/>
                <a:tab pos="1796760" algn="l"/>
                <a:tab pos="2246040" algn="l"/>
                <a:tab pos="2694960" algn="l"/>
                <a:tab pos="3144240" algn="l"/>
                <a:tab pos="3593520" algn="l"/>
                <a:tab pos="4042800" algn="l"/>
                <a:tab pos="4492080" algn="l"/>
                <a:tab pos="4941360" algn="l"/>
                <a:tab pos="5390640" algn="l"/>
                <a:tab pos="5839920" algn="l"/>
                <a:tab pos="6289200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  <a:tab pos="943416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80" algn="l"/>
                <a:tab pos="1796760" algn="l"/>
                <a:tab pos="2246040" algn="l"/>
                <a:tab pos="2695319" algn="l"/>
                <a:tab pos="3144599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400" algn="l"/>
                <a:tab pos="8086679" algn="l"/>
                <a:tab pos="8535960" algn="l"/>
                <a:tab pos="8985240" algn="l"/>
                <a:tab pos="9434160" algn="l"/>
                <a:tab pos="98834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59" algn="l"/>
                <a:tab pos="8985240" algn="l"/>
                <a:tab pos="9434160" algn="l"/>
                <a:tab pos="9883440" algn="l"/>
                <a:tab pos="103327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sz="2800" dirty="0"/>
              <a:t>Work out a way of encoding problem</a:t>
            </a:r>
          </a:p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sz="2800" dirty="0"/>
              <a:t>Choose an alphabet</a:t>
            </a:r>
          </a:p>
          <a:p>
            <a:pPr marL="400320" lvl="2" indent="0">
              <a:buClr>
                <a:srgbClr val="160AEB"/>
              </a:buClr>
              <a:buFont typeface="Wingdings" pitchFamily="1"/>
              <a:buChar char=""/>
            </a:pPr>
            <a:r>
              <a:rPr lang="en-NZ" sz="2000" dirty="0"/>
              <a:t>Possible values of each element of string</a:t>
            </a:r>
          </a:p>
          <a:p>
            <a:pPr marL="400320" lvl="2" indent="0">
              <a:buClr>
                <a:srgbClr val="160AEB"/>
              </a:buClr>
              <a:buFont typeface="Wingdings" pitchFamily="1"/>
              <a:buChar char=""/>
            </a:pPr>
            <a:r>
              <a:rPr lang="en-NZ" sz="2000" dirty="0"/>
              <a:t>Often binary</a:t>
            </a:r>
          </a:p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sz="2800" dirty="0"/>
              <a:t>Not always easy</a:t>
            </a:r>
          </a:p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sz="2800" dirty="0"/>
              <a:t>Split up the problem into discrete parts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600" y="228600"/>
            <a:ext cx="9067800" cy="707886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4000" dirty="0"/>
              <a:t>Representation: Strings and Things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76300" y="2667000"/>
            <a:ext cx="7772400" cy="2718693"/>
          </a:xfrm>
        </p:spPr>
        <p:txBody>
          <a:bodyPr wrap="square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898200" algn="l"/>
                <a:tab pos="1347480" algn="l"/>
                <a:tab pos="1796760" algn="l"/>
                <a:tab pos="2246040" algn="l"/>
                <a:tab pos="2694960" algn="l"/>
                <a:tab pos="3144240" algn="l"/>
                <a:tab pos="3593520" algn="l"/>
                <a:tab pos="4042800" algn="l"/>
                <a:tab pos="4492080" algn="l"/>
                <a:tab pos="4941360" algn="l"/>
                <a:tab pos="5390640" algn="l"/>
                <a:tab pos="5839920" algn="l"/>
                <a:tab pos="6289200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  <a:tab pos="943416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80" algn="l"/>
                <a:tab pos="1796760" algn="l"/>
                <a:tab pos="2246040" algn="l"/>
                <a:tab pos="2695319" algn="l"/>
                <a:tab pos="3144599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400" algn="l"/>
                <a:tab pos="8086679" algn="l"/>
                <a:tab pos="8535960" algn="l"/>
                <a:tab pos="8985240" algn="l"/>
                <a:tab pos="9434160" algn="l"/>
                <a:tab pos="98834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59" algn="l"/>
                <a:tab pos="8985240" algn="l"/>
                <a:tab pos="9434160" algn="l"/>
                <a:tab pos="9883440" algn="l"/>
                <a:tab pos="103327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sz="2800" dirty="0"/>
              <a:t>Example: bill paying</a:t>
            </a:r>
          </a:p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sz="2800" dirty="0"/>
              <a:t>List of 100 bills to pay</a:t>
            </a:r>
          </a:p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sz="2800" dirty="0"/>
              <a:t>Use string of 100 elements</a:t>
            </a:r>
          </a:p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sz="2800" dirty="0"/>
              <a:t>Each element is whether to pay one bill</a:t>
            </a:r>
          </a:p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sz="2800" dirty="0"/>
              <a:t>10110 means pay bills 1, 3, and 4</a:t>
            </a:r>
            <a:endParaRPr lang="en-NZ" sz="2400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400" y="457200"/>
            <a:ext cx="7772400" cy="707886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4000" dirty="0"/>
              <a:t>Fitness Functions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09600" y="2286000"/>
            <a:ext cx="8077200" cy="2657138"/>
          </a:xfrm>
        </p:spPr>
        <p:txBody>
          <a:bodyPr wrap="square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898200" algn="l"/>
                <a:tab pos="1347480" algn="l"/>
                <a:tab pos="1796760" algn="l"/>
                <a:tab pos="2246040" algn="l"/>
                <a:tab pos="2694960" algn="l"/>
                <a:tab pos="3144240" algn="l"/>
                <a:tab pos="3593520" algn="l"/>
                <a:tab pos="4042800" algn="l"/>
                <a:tab pos="4492080" algn="l"/>
                <a:tab pos="4941360" algn="l"/>
                <a:tab pos="5390640" algn="l"/>
                <a:tab pos="5839920" algn="l"/>
                <a:tab pos="6289200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  <a:tab pos="943416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80" algn="l"/>
                <a:tab pos="1796760" algn="l"/>
                <a:tab pos="2246040" algn="l"/>
                <a:tab pos="2695319" algn="l"/>
                <a:tab pos="3144599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400" algn="l"/>
                <a:tab pos="8086679" algn="l"/>
                <a:tab pos="8535960" algn="l"/>
                <a:tab pos="8985240" algn="l"/>
                <a:tab pos="9434160" algn="l"/>
                <a:tab pos="98834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59" algn="l"/>
                <a:tab pos="8985240" algn="l"/>
                <a:tab pos="9434160" algn="l"/>
                <a:tab pos="9883440" algn="l"/>
                <a:tab pos="103327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sz="2800" dirty="0"/>
              <a:t>Decide how good the string is</a:t>
            </a:r>
          </a:p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sz="2800" dirty="0"/>
              <a:t>You pass in a string and get back a number</a:t>
            </a:r>
          </a:p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sz="2800" dirty="0"/>
              <a:t>The higher the number, the better the solution</a:t>
            </a:r>
          </a:p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sz="2800" dirty="0"/>
              <a:t>Generally a positive number</a:t>
            </a:r>
          </a:p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sz="2800" dirty="0"/>
              <a:t>Problem-specific part</a:t>
            </a:r>
            <a:endParaRPr lang="en-NZ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33400" y="533400"/>
            <a:ext cx="7772400" cy="707886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4000" dirty="0"/>
              <a:t>Selection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62000" y="2057400"/>
            <a:ext cx="7772400" cy="3549690"/>
          </a:xfrm>
        </p:spPr>
        <p:txBody>
          <a:bodyPr wrap="square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898200" algn="l"/>
                <a:tab pos="1347480" algn="l"/>
                <a:tab pos="1796760" algn="l"/>
                <a:tab pos="2246040" algn="l"/>
                <a:tab pos="2694960" algn="l"/>
                <a:tab pos="3144240" algn="l"/>
                <a:tab pos="3593520" algn="l"/>
                <a:tab pos="4042800" algn="l"/>
                <a:tab pos="4492080" algn="l"/>
                <a:tab pos="4941360" algn="l"/>
                <a:tab pos="5390640" algn="l"/>
                <a:tab pos="5839920" algn="l"/>
                <a:tab pos="6289200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  <a:tab pos="943416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80" algn="l"/>
                <a:tab pos="1796760" algn="l"/>
                <a:tab pos="2246040" algn="l"/>
                <a:tab pos="2695319" algn="l"/>
                <a:tab pos="3144599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400" algn="l"/>
                <a:tab pos="8086679" algn="l"/>
                <a:tab pos="8535960" algn="l"/>
                <a:tab pos="8985240" algn="l"/>
                <a:tab pos="9434160" algn="l"/>
                <a:tab pos="98834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59" algn="l"/>
                <a:tab pos="8985240" algn="l"/>
                <a:tab pos="9434160" algn="l"/>
                <a:tab pos="9883440" algn="l"/>
                <a:tab pos="103327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sz="2800" dirty="0"/>
              <a:t>Choosing parents is crucial</a:t>
            </a:r>
          </a:p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  <a:tab pos="9713879" algn="l"/>
                <a:tab pos="9991440" algn="l"/>
                <a:tab pos="10440720" algn="l"/>
              </a:tabLst>
            </a:pPr>
            <a:r>
              <a:rPr lang="en-NZ" sz="2800" dirty="0"/>
              <a:t>Want the best (fittest) strings to reproduce	</a:t>
            </a:r>
          </a:p>
          <a:p>
            <a:pPr marL="400320" lvl="2" indent="0">
              <a:buClr>
                <a:srgbClr val="160AEB"/>
              </a:buClr>
              <a:buFont typeface="Wingdings" pitchFamily="1"/>
              <a:buChar char=""/>
            </a:pPr>
            <a:r>
              <a:rPr lang="en-NZ" sz="2000" dirty="0"/>
              <a:t>Exploitation</a:t>
            </a:r>
          </a:p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sz="2800" dirty="0"/>
              <a:t>What about non-fit strings?</a:t>
            </a:r>
          </a:p>
          <a:p>
            <a:pPr marL="400320" lvl="2" indent="0">
              <a:buClr>
                <a:srgbClr val="160AEB"/>
              </a:buClr>
              <a:buFont typeface="Wingdings" pitchFamily="1"/>
              <a:buChar char=""/>
            </a:pPr>
            <a:r>
              <a:rPr lang="en-NZ" sz="2000" dirty="0"/>
              <a:t>Exploration</a:t>
            </a:r>
          </a:p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sz="2800" dirty="0"/>
              <a:t>Generate a ‘mating pool’</a:t>
            </a:r>
          </a:p>
          <a:p>
            <a:pPr marL="341280" lvl="0" indent="-341280"/>
            <a:endParaRPr lang="en-NZ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09600" y="546412"/>
            <a:ext cx="7772400" cy="723275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4000" dirty="0"/>
              <a:t>Selection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38200" y="2743200"/>
            <a:ext cx="7772400" cy="1846659"/>
          </a:xfrm>
        </p:spPr>
        <p:txBody>
          <a:bodyPr wrap="square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898200" algn="l"/>
                <a:tab pos="1347480" algn="l"/>
                <a:tab pos="1796760" algn="l"/>
                <a:tab pos="2246040" algn="l"/>
                <a:tab pos="2694960" algn="l"/>
                <a:tab pos="3144240" algn="l"/>
                <a:tab pos="3593520" algn="l"/>
                <a:tab pos="4042800" algn="l"/>
                <a:tab pos="4492080" algn="l"/>
                <a:tab pos="4941360" algn="l"/>
                <a:tab pos="5390640" algn="l"/>
                <a:tab pos="5839920" algn="l"/>
                <a:tab pos="6289200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  <a:tab pos="943416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80" algn="l"/>
                <a:tab pos="1796760" algn="l"/>
                <a:tab pos="2246040" algn="l"/>
                <a:tab pos="2695319" algn="l"/>
                <a:tab pos="3144599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400" algn="l"/>
                <a:tab pos="8086679" algn="l"/>
                <a:tab pos="8535960" algn="l"/>
                <a:tab pos="8985240" algn="l"/>
                <a:tab pos="9434160" algn="l"/>
                <a:tab pos="98834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59" algn="l"/>
                <a:tab pos="8985240" algn="l"/>
                <a:tab pos="9434160" algn="l"/>
                <a:tab pos="9883440" algn="l"/>
                <a:tab pos="103327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dirty="0"/>
              <a:t>Fitness proportional selection</a:t>
            </a:r>
          </a:p>
          <a:p>
            <a:pPr marL="400320" lvl="2" indent="0">
              <a:buClr>
                <a:srgbClr val="160AEB"/>
              </a:buClr>
              <a:buFont typeface="Wingdings" pitchFamily="1"/>
              <a:buChar char=""/>
            </a:pPr>
            <a:r>
              <a:rPr lang="en-NZ" dirty="0"/>
              <a:t>Pick proportional to fitness. </a:t>
            </a:r>
            <a:r>
              <a:rPr lang="en-US" dirty="0"/>
              <a:t>A string A</a:t>
            </a:r>
            <a:r>
              <a:rPr lang="en-US" i="1" baseline="-25000" dirty="0"/>
              <a:t>i</a:t>
            </a:r>
            <a:r>
              <a:rPr lang="en-US" dirty="0"/>
              <a:t> with fitness value 𝑓</a:t>
            </a:r>
            <a:r>
              <a:rPr lang="en-US" baseline="-25000" dirty="0"/>
              <a:t>𝑖</a:t>
            </a:r>
            <a:r>
              <a:rPr lang="en-US" dirty="0"/>
              <a:t> is copied in the next generation with a probability:</a:t>
            </a:r>
          </a:p>
          <a:p>
            <a:pPr marL="400320" lvl="2" indent="0">
              <a:buClr>
                <a:srgbClr val="160AEB"/>
              </a:buClr>
              <a:buFont typeface="Wingdings" pitchFamily="1"/>
              <a:buChar char=""/>
            </a:pPr>
            <a:endParaRPr lang="en-NZ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029200"/>
            <a:ext cx="1536700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NZ"/>
              <a:t>159.302</a:t>
            </a: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NZ"/>
              <a:t>Stephen Marsland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599" y="532955"/>
            <a:ext cx="7772400" cy="646331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3600" dirty="0"/>
              <a:t>Selection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599" y="2260600"/>
            <a:ext cx="5021641" cy="2624308"/>
          </a:xfrm>
        </p:spPr>
        <p:txBody>
          <a:bodyPr wrap="square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898200" algn="l"/>
                <a:tab pos="1347480" algn="l"/>
                <a:tab pos="1796760" algn="l"/>
                <a:tab pos="2246040" algn="l"/>
                <a:tab pos="2694960" algn="l"/>
                <a:tab pos="3144240" algn="l"/>
                <a:tab pos="3593520" algn="l"/>
                <a:tab pos="4042800" algn="l"/>
                <a:tab pos="4492080" algn="l"/>
                <a:tab pos="4941360" algn="l"/>
                <a:tab pos="5390640" algn="l"/>
                <a:tab pos="5839920" algn="l"/>
                <a:tab pos="6289200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  <a:tab pos="943416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80" algn="l"/>
                <a:tab pos="1796760" algn="l"/>
                <a:tab pos="2246040" algn="l"/>
                <a:tab pos="2695319" algn="l"/>
                <a:tab pos="3144599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400" algn="l"/>
                <a:tab pos="8086679" algn="l"/>
                <a:tab pos="8535960" algn="l"/>
                <a:tab pos="8985240" algn="l"/>
                <a:tab pos="9434160" algn="l"/>
                <a:tab pos="98834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59" algn="l"/>
                <a:tab pos="8985240" algn="l"/>
                <a:tab pos="9434160" algn="l"/>
                <a:tab pos="9883440" algn="l"/>
                <a:tab pos="103327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lnSpc>
                <a:spcPct val="90000"/>
              </a:lnSpc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sz="2800" dirty="0"/>
              <a:t>Like a roulette wheel</a:t>
            </a:r>
          </a:p>
          <a:p>
            <a:pPr marL="0" lvl="0" indent="0">
              <a:lnSpc>
                <a:spcPct val="90000"/>
              </a:lnSpc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sz="2800" dirty="0"/>
              <a:t>Probability of picking a string is proportional to its area on wheel</a:t>
            </a:r>
          </a:p>
          <a:p>
            <a:pPr marL="0" lvl="0" indent="0">
              <a:lnSpc>
                <a:spcPct val="90000"/>
              </a:lnSpc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sz="2800" dirty="0"/>
              <a:t>Fitter strings have a larger number of copies - larger area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257800" y="1676519"/>
            <a:ext cx="3276720" cy="24508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/>
          <p:cNvSpPr/>
          <p:nvPr/>
        </p:nvSpPr>
        <p:spPr>
          <a:xfrm>
            <a:off x="5867279" y="4191120"/>
            <a:ext cx="2133720" cy="1981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 flipV="1">
            <a:off x="6934319" y="4188959"/>
            <a:ext cx="1440" cy="993961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>
            <a:off x="6934319" y="5181480"/>
            <a:ext cx="914401" cy="53352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 flipH="1">
            <a:off x="6323040" y="5181480"/>
            <a:ext cx="612719" cy="83843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 flipH="1">
            <a:off x="5865840" y="5181480"/>
            <a:ext cx="1069919" cy="18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 flipH="1" flipV="1">
            <a:off x="6045119" y="4582799"/>
            <a:ext cx="890640" cy="600121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Straight Connector 10"/>
          <p:cNvSpPr/>
          <p:nvPr/>
        </p:nvSpPr>
        <p:spPr>
          <a:xfrm flipH="1" flipV="1">
            <a:off x="6462719" y="4302000"/>
            <a:ext cx="473040" cy="88128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7241040" y="4662360"/>
            <a:ext cx="615240" cy="52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X1</a:t>
            </a:r>
          </a:p>
        </p:txBody>
      </p:sp>
      <p:sp>
        <p:nvSpPr>
          <p:cNvPr id="13" name="Freeform 12"/>
          <p:cNvSpPr/>
          <p:nvPr/>
        </p:nvSpPr>
        <p:spPr>
          <a:xfrm>
            <a:off x="6783840" y="5424480"/>
            <a:ext cx="615240" cy="52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X2</a:t>
            </a:r>
          </a:p>
        </p:txBody>
      </p:sp>
      <p:sp>
        <p:nvSpPr>
          <p:cNvPr id="14" name="Freeform 13"/>
          <p:cNvSpPr/>
          <p:nvPr/>
        </p:nvSpPr>
        <p:spPr>
          <a:xfrm>
            <a:off x="6091560" y="5181480"/>
            <a:ext cx="615240" cy="52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X3</a:t>
            </a:r>
          </a:p>
        </p:txBody>
      </p:sp>
      <p:sp>
        <p:nvSpPr>
          <p:cNvPr id="15" name="Freeform 14"/>
          <p:cNvSpPr/>
          <p:nvPr/>
        </p:nvSpPr>
        <p:spPr>
          <a:xfrm>
            <a:off x="5916960" y="4676760"/>
            <a:ext cx="615240" cy="52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X4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800" y="2209800"/>
            <a:ext cx="7772400" cy="3596882"/>
          </a:xfrm>
        </p:spPr>
        <p:txBody>
          <a:bodyPr wrap="square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898200" algn="l"/>
                <a:tab pos="1347480" algn="l"/>
                <a:tab pos="1796760" algn="l"/>
                <a:tab pos="2246040" algn="l"/>
                <a:tab pos="2694960" algn="l"/>
                <a:tab pos="3144240" algn="l"/>
                <a:tab pos="3593520" algn="l"/>
                <a:tab pos="4042800" algn="l"/>
                <a:tab pos="4492080" algn="l"/>
                <a:tab pos="4941360" algn="l"/>
                <a:tab pos="5390640" algn="l"/>
                <a:tab pos="5839920" algn="l"/>
                <a:tab pos="6289200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  <a:tab pos="943416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80" algn="l"/>
                <a:tab pos="1796760" algn="l"/>
                <a:tab pos="2246040" algn="l"/>
                <a:tab pos="2695319" algn="l"/>
                <a:tab pos="3144599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400" algn="l"/>
                <a:tab pos="8086679" algn="l"/>
                <a:tab pos="8535960" algn="l"/>
                <a:tab pos="8985240" algn="l"/>
                <a:tab pos="9434160" algn="l"/>
                <a:tab pos="98834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59" algn="l"/>
                <a:tab pos="8985240" algn="l"/>
                <a:tab pos="9434160" algn="l"/>
                <a:tab pos="9883440" algn="l"/>
                <a:tab pos="103327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lnSpc>
                <a:spcPct val="90000"/>
              </a:lnSpc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dirty="0"/>
              <a:t>Truncation selection</a:t>
            </a:r>
          </a:p>
          <a:p>
            <a:pPr marL="400320" lvl="2" indent="0">
              <a:lnSpc>
                <a:spcPct val="90000"/>
              </a:lnSpc>
              <a:buClr>
                <a:srgbClr val="160AEB"/>
              </a:buClr>
              <a:buFont typeface="Wingdings" pitchFamily="1"/>
              <a:buChar char=""/>
            </a:pPr>
            <a:r>
              <a:rPr lang="en-NZ" dirty="0"/>
              <a:t>Pick the top 50% of strings</a:t>
            </a:r>
          </a:p>
          <a:p>
            <a:pPr marL="400320" lvl="2" indent="0">
              <a:lnSpc>
                <a:spcPct val="90000"/>
              </a:lnSpc>
              <a:buClr>
                <a:srgbClr val="160AEB"/>
              </a:buClr>
              <a:buFont typeface="Wingdings" pitchFamily="1"/>
              <a:buChar char=""/>
            </a:pPr>
            <a:r>
              <a:rPr lang="en-NZ" dirty="0"/>
              <a:t>Choose from them at random</a:t>
            </a:r>
          </a:p>
          <a:p>
            <a:pPr marL="0" lvl="0" indent="0">
              <a:lnSpc>
                <a:spcPct val="90000"/>
              </a:lnSpc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dirty="0"/>
              <a:t>Elitism</a:t>
            </a:r>
          </a:p>
          <a:p>
            <a:pPr marL="400320" lvl="2" indent="0">
              <a:lnSpc>
                <a:spcPct val="90000"/>
              </a:lnSpc>
              <a:buClr>
                <a:srgbClr val="160AEB"/>
              </a:buClr>
              <a:buFont typeface="Wingdings" pitchFamily="1"/>
              <a:buChar char=""/>
            </a:pPr>
            <a:r>
              <a:rPr lang="en-NZ" dirty="0"/>
              <a:t>Keep a copy of the best strings all the time</a:t>
            </a:r>
          </a:p>
          <a:p>
            <a:pPr marL="0" lvl="0" indent="0">
              <a:lnSpc>
                <a:spcPct val="90000"/>
              </a:lnSpc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dirty="0"/>
              <a:t>Tournaments</a:t>
            </a:r>
          </a:p>
          <a:p>
            <a:pPr marL="400320" lvl="2" indent="0">
              <a:lnSpc>
                <a:spcPct val="90000"/>
              </a:lnSpc>
              <a:buClr>
                <a:srgbClr val="160AEB"/>
              </a:buClr>
              <a:buFont typeface="Wingdings" pitchFamily="1"/>
              <a:buChar char=""/>
            </a:pPr>
            <a:r>
              <a:rPr lang="en-NZ" dirty="0"/>
              <a:t>Put the fittest 2 out of the parents and offspring into the new population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47D8B5-6150-4616-AD6B-6DDFAD6F5666}"/>
              </a:ext>
            </a:extLst>
          </p:cNvPr>
          <p:cNvSpPr txBox="1">
            <a:spLocks/>
          </p:cNvSpPr>
          <p:nvPr/>
        </p:nvSpPr>
        <p:spPr>
          <a:xfrm>
            <a:off x="304800" y="685800"/>
            <a:ext cx="7772400" cy="707886"/>
          </a:xfrm>
          <a:prstGeom prst="rect">
            <a:avLst/>
          </a:prstGeom>
        </p:spPr>
        <p:txBody>
          <a:bodyPr vert="horz" wrap="square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 lvl="0">
              <a:buNone/>
              <a:defRPr/>
            </a:defPPr>
            <a:lvl1pPr lvl="0"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NZ" sz="4000"/>
              <a:t>Other Selection Methods</a:t>
            </a:r>
            <a:endParaRPr lang="en-NZ" sz="40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04800" y="685800"/>
            <a:ext cx="7772400" cy="707886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4000" dirty="0"/>
              <a:t>Other Selection Methods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38200" y="2514600"/>
            <a:ext cx="7772400" cy="2367315"/>
          </a:xfrm>
        </p:spPr>
        <p:txBody>
          <a:bodyPr wrap="square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898200" algn="l"/>
                <a:tab pos="1347480" algn="l"/>
                <a:tab pos="1796760" algn="l"/>
                <a:tab pos="2246040" algn="l"/>
                <a:tab pos="2694960" algn="l"/>
                <a:tab pos="3144240" algn="l"/>
                <a:tab pos="3593520" algn="l"/>
                <a:tab pos="4042800" algn="l"/>
                <a:tab pos="4492080" algn="l"/>
                <a:tab pos="4941360" algn="l"/>
                <a:tab pos="5390640" algn="l"/>
                <a:tab pos="5839920" algn="l"/>
                <a:tab pos="6289200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  <a:tab pos="943416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80" algn="l"/>
                <a:tab pos="1796760" algn="l"/>
                <a:tab pos="2246040" algn="l"/>
                <a:tab pos="2695319" algn="l"/>
                <a:tab pos="3144599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400" algn="l"/>
                <a:tab pos="8086679" algn="l"/>
                <a:tab pos="8535960" algn="l"/>
                <a:tab pos="8985240" algn="l"/>
                <a:tab pos="9434160" algn="l"/>
                <a:tab pos="98834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59" algn="l"/>
                <a:tab pos="8985240" algn="l"/>
                <a:tab pos="9434160" algn="l"/>
                <a:tab pos="9883440" algn="l"/>
                <a:tab pos="103327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US" dirty="0"/>
              <a:t>Niching (used in distributed computing)</a:t>
            </a:r>
          </a:p>
          <a:p>
            <a:pPr marL="400320" lvl="2" indent="0">
              <a:buClr>
                <a:srgbClr val="160AEB"/>
              </a:buClr>
              <a:buFont typeface="Wingdings" pitchFamily="1"/>
              <a:buChar char=""/>
            </a:pPr>
            <a:r>
              <a:rPr lang="en-US" dirty="0"/>
              <a:t>Sometime exploration stops - premature convergence</a:t>
            </a:r>
          </a:p>
          <a:p>
            <a:pPr marL="400320" lvl="2" indent="0">
              <a:buClr>
                <a:srgbClr val="160AEB"/>
              </a:buClr>
              <a:buFont typeface="Wingdings" pitchFamily="1"/>
              <a:buChar char=""/>
            </a:pPr>
            <a:r>
              <a:rPr lang="en-US" dirty="0"/>
              <a:t>Evolve several subpopulations and occasionally swap a few elements</a:t>
            </a:r>
          </a:p>
          <a:p>
            <a:pPr marL="400320" lvl="2" indent="0">
              <a:buClr>
                <a:srgbClr val="160AEB"/>
              </a:buClr>
              <a:buFont typeface="Wingdings" pitchFamily="1"/>
              <a:buChar char=""/>
            </a:pPr>
            <a:r>
              <a:rPr lang="en-US" dirty="0"/>
              <a:t>Also called island populations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15408" y="3124200"/>
            <a:ext cx="7772400" cy="3581400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rgbClr val="790015"/>
                </a:solidFill>
              </a:rPr>
              <a:t>A population of candidate solutions evolves over time, with the fittest at each generation contributing the most offspring to the next generation</a:t>
            </a:r>
          </a:p>
          <a:p>
            <a:pPr eaLnBrk="1" hangingPunct="1"/>
            <a:endParaRPr lang="en-US" sz="2000" dirty="0">
              <a:solidFill>
                <a:srgbClr val="790015"/>
              </a:solidFill>
            </a:endParaRPr>
          </a:p>
          <a:p>
            <a:pPr eaLnBrk="1" hangingPunct="1"/>
            <a:r>
              <a:rPr lang="en-US" sz="2000" dirty="0">
                <a:solidFill>
                  <a:srgbClr val="790015"/>
                </a:solidFill>
              </a:rPr>
              <a:t>Offspring are produced via crossover between parents, along with random mutations and other “genetic” operations.</a:t>
            </a:r>
          </a:p>
          <a:p>
            <a:pPr eaLnBrk="1" hangingPunct="1">
              <a:buFontTx/>
              <a:buNone/>
            </a:pPr>
            <a:endParaRPr lang="en-US" sz="2400" dirty="0">
              <a:solidFill>
                <a:srgbClr val="790015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Evolutionary Computation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24933" y="1219200"/>
            <a:ext cx="8466667" cy="904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00000"/>
            </a:pPr>
            <a:r>
              <a:rPr lang="en-US" dirty="0">
                <a:solidFill>
                  <a:srgbClr val="000099"/>
                </a:solidFill>
              </a:rPr>
              <a:t>A collection of computational methods inspired by </a:t>
            </a:r>
          </a:p>
          <a:p>
            <a:pPr eaLnBrk="0" hangingPunct="0">
              <a:spcBef>
                <a:spcPct val="20000"/>
              </a:spcBef>
              <a:buSzPct val="100000"/>
            </a:pPr>
            <a:r>
              <a:rPr lang="en-US" dirty="0">
                <a:solidFill>
                  <a:srgbClr val="000099"/>
                </a:solidFill>
              </a:rPr>
              <a:t>biological evolution: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33400" y="764017"/>
            <a:ext cx="7772400" cy="707886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4000" dirty="0"/>
              <a:t>Genetic Operators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" y="2082920"/>
            <a:ext cx="7772400" cy="990600"/>
          </a:xfrm>
        </p:spPr>
        <p:txBody>
          <a:bodyPr wrap="square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898200" algn="l"/>
                <a:tab pos="1347480" algn="l"/>
                <a:tab pos="1796760" algn="l"/>
                <a:tab pos="2246040" algn="l"/>
                <a:tab pos="2694960" algn="l"/>
                <a:tab pos="3144240" algn="l"/>
                <a:tab pos="3593520" algn="l"/>
                <a:tab pos="4042800" algn="l"/>
                <a:tab pos="4492080" algn="l"/>
                <a:tab pos="4941360" algn="l"/>
                <a:tab pos="5390640" algn="l"/>
                <a:tab pos="5839920" algn="l"/>
                <a:tab pos="6289200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  <a:tab pos="943416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80" algn="l"/>
                <a:tab pos="1796760" algn="l"/>
                <a:tab pos="2246040" algn="l"/>
                <a:tab pos="2695319" algn="l"/>
                <a:tab pos="3144599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400" algn="l"/>
                <a:tab pos="8086679" algn="l"/>
                <a:tab pos="8535960" algn="l"/>
                <a:tab pos="8985240" algn="l"/>
                <a:tab pos="9434160" algn="l"/>
                <a:tab pos="98834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59" algn="l"/>
                <a:tab pos="8985240" algn="l"/>
                <a:tab pos="9434160" algn="l"/>
                <a:tab pos="9883440" algn="l"/>
                <a:tab pos="103327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/>
              <a:t>How do we combine the two parents?</a:t>
            </a:r>
          </a:p>
        </p:txBody>
      </p:sp>
      <p:sp>
        <p:nvSpPr>
          <p:cNvPr id="4" name="Freeform 3"/>
          <p:cNvSpPr/>
          <p:nvPr/>
        </p:nvSpPr>
        <p:spPr>
          <a:xfrm>
            <a:off x="2666880" y="3048120"/>
            <a:ext cx="4267440" cy="99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NZ" sz="3200" b="0" i="0" u="none" strike="noStrike" baseline="0">
                <a:ln>
                  <a:noFill/>
                </a:ln>
                <a:solidFill>
                  <a:srgbClr val="FF0514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1 0 0 1 1 0 0 0 1 0 1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NZ" sz="3200" b="0" i="0" u="none" strike="noStrike" baseline="0">
                <a:ln>
                  <a:noFill/>
                </a:ln>
                <a:solidFill>
                  <a:srgbClr val="FF0514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0 1 1 1 1 0 1 0 1 1 0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827157"/>
            <a:ext cx="7772400" cy="707886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4000" dirty="0"/>
              <a:t>Genetic Operators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981200"/>
            <a:ext cx="7772400" cy="990600"/>
          </a:xfrm>
        </p:spPr>
        <p:txBody>
          <a:bodyPr wrap="square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898200" algn="l"/>
                <a:tab pos="1347480" algn="l"/>
                <a:tab pos="1796760" algn="l"/>
                <a:tab pos="2246040" algn="l"/>
                <a:tab pos="2694960" algn="l"/>
                <a:tab pos="3144240" algn="l"/>
                <a:tab pos="3593520" algn="l"/>
                <a:tab pos="4042800" algn="l"/>
                <a:tab pos="4492080" algn="l"/>
                <a:tab pos="4941360" algn="l"/>
                <a:tab pos="5390640" algn="l"/>
                <a:tab pos="5839920" algn="l"/>
                <a:tab pos="6289200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  <a:tab pos="943416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80" algn="l"/>
                <a:tab pos="1796760" algn="l"/>
                <a:tab pos="2246040" algn="l"/>
                <a:tab pos="2695319" algn="l"/>
                <a:tab pos="3144599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400" algn="l"/>
                <a:tab pos="8086679" algn="l"/>
                <a:tab pos="8535960" algn="l"/>
                <a:tab pos="8985240" algn="l"/>
                <a:tab pos="9434160" algn="l"/>
                <a:tab pos="98834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59" algn="l"/>
                <a:tab pos="8985240" algn="l"/>
                <a:tab pos="9434160" algn="l"/>
                <a:tab pos="9883440" algn="l"/>
                <a:tab pos="103327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/>
              <a:t>Single Point Crossover</a:t>
            </a:r>
          </a:p>
        </p:txBody>
      </p:sp>
      <p:sp>
        <p:nvSpPr>
          <p:cNvPr id="4" name="Freeform 3"/>
          <p:cNvSpPr/>
          <p:nvPr/>
        </p:nvSpPr>
        <p:spPr>
          <a:xfrm>
            <a:off x="2666880" y="3048120"/>
            <a:ext cx="4267440" cy="99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NZ" sz="3200" b="0" i="0" u="none" strike="noStrike" baseline="0">
                <a:ln>
                  <a:noFill/>
                </a:ln>
                <a:solidFill>
                  <a:srgbClr val="FF0514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1 0 0 1 1 0 0 0 1 0 1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NZ" sz="3200" b="0" i="0" u="none" strike="noStrike" baseline="0">
                <a:ln>
                  <a:noFill/>
                </a:ln>
                <a:solidFill>
                  <a:srgbClr val="FF0514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0 1 1 1 1 0 1 0 1 1 0</a:t>
            </a:r>
          </a:p>
        </p:txBody>
      </p:sp>
      <p:sp>
        <p:nvSpPr>
          <p:cNvPr id="5" name="Straight Connector 4"/>
          <p:cNvSpPr/>
          <p:nvPr/>
        </p:nvSpPr>
        <p:spPr>
          <a:xfrm>
            <a:off x="3886200" y="3505319"/>
            <a:ext cx="1440" cy="609481"/>
          </a:xfrm>
          <a:prstGeom prst="line">
            <a:avLst/>
          </a:prstGeom>
          <a:noFill/>
          <a:ln w="38160">
            <a:solidFill>
              <a:srgbClr val="38FF04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>
            <a:off x="3886200" y="4114800"/>
            <a:ext cx="2209680" cy="1439"/>
          </a:xfrm>
          <a:prstGeom prst="line">
            <a:avLst/>
          </a:prstGeom>
          <a:noFill/>
          <a:ln w="38160">
            <a:solidFill>
              <a:srgbClr val="38FF04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 flipH="1">
            <a:off x="2741399" y="3505319"/>
            <a:ext cx="1145880" cy="1440"/>
          </a:xfrm>
          <a:prstGeom prst="line">
            <a:avLst/>
          </a:prstGeom>
          <a:noFill/>
          <a:ln w="38160">
            <a:solidFill>
              <a:srgbClr val="38FF04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62320" y="4419720"/>
            <a:ext cx="4572000" cy="1218960"/>
            <a:chOff x="2362320" y="4419720"/>
            <a:chExt cx="4572000" cy="1218960"/>
          </a:xfrm>
        </p:grpSpPr>
        <p:sp>
          <p:nvSpPr>
            <p:cNvPr id="9" name="Straight Connector 8"/>
            <p:cNvSpPr/>
            <p:nvPr/>
          </p:nvSpPr>
          <p:spPr>
            <a:xfrm>
              <a:off x="2362320" y="4419720"/>
              <a:ext cx="4343400" cy="144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666880" y="4648320"/>
              <a:ext cx="4267440" cy="990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NZ" sz="3200" b="0" i="0" u="none" strike="noStrike" baseline="0">
                  <a:ln>
                    <a:noFill/>
                  </a:ln>
                  <a:solidFill>
                    <a:srgbClr val="FF0514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1 0 0 1 1 0 1 0 1 1 0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827157"/>
            <a:ext cx="7772400" cy="707886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4000" dirty="0"/>
              <a:t>Genetic Operators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2057520"/>
            <a:ext cx="7772400" cy="990600"/>
          </a:xfrm>
        </p:spPr>
        <p:txBody>
          <a:bodyPr wrap="square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898200" algn="l"/>
                <a:tab pos="1347480" algn="l"/>
                <a:tab pos="1796760" algn="l"/>
                <a:tab pos="2246040" algn="l"/>
                <a:tab pos="2694960" algn="l"/>
                <a:tab pos="3144240" algn="l"/>
                <a:tab pos="3593520" algn="l"/>
                <a:tab pos="4042800" algn="l"/>
                <a:tab pos="4492080" algn="l"/>
                <a:tab pos="4941360" algn="l"/>
                <a:tab pos="5390640" algn="l"/>
                <a:tab pos="5839920" algn="l"/>
                <a:tab pos="6289200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  <a:tab pos="943416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80" algn="l"/>
                <a:tab pos="1796760" algn="l"/>
                <a:tab pos="2246040" algn="l"/>
                <a:tab pos="2695319" algn="l"/>
                <a:tab pos="3144599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400" algn="l"/>
                <a:tab pos="8086679" algn="l"/>
                <a:tab pos="8535960" algn="l"/>
                <a:tab pos="8985240" algn="l"/>
                <a:tab pos="9434160" algn="l"/>
                <a:tab pos="98834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59" algn="l"/>
                <a:tab pos="8985240" algn="l"/>
                <a:tab pos="9434160" algn="l"/>
                <a:tab pos="9883440" algn="l"/>
                <a:tab pos="103327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dirty="0"/>
              <a:t>Mutation</a:t>
            </a:r>
          </a:p>
        </p:txBody>
      </p:sp>
      <p:sp>
        <p:nvSpPr>
          <p:cNvPr id="4" name="Freeform 3"/>
          <p:cNvSpPr/>
          <p:nvPr/>
        </p:nvSpPr>
        <p:spPr>
          <a:xfrm>
            <a:off x="2666880" y="3048120"/>
            <a:ext cx="4267440" cy="99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NZ" sz="3200" b="0" i="0" u="none" strike="noStrike" baseline="0">
                <a:ln>
                  <a:noFill/>
                </a:ln>
                <a:solidFill>
                  <a:srgbClr val="FF0514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1 0 1 1 1 0 1 0 1 1 1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66880" y="2971800"/>
            <a:ext cx="4267440" cy="2285999"/>
            <a:chOff x="2666880" y="2971800"/>
            <a:chExt cx="4267440" cy="2285999"/>
          </a:xfrm>
        </p:grpSpPr>
        <p:sp>
          <p:nvSpPr>
            <p:cNvPr id="6" name="Freeform 5"/>
            <p:cNvSpPr/>
            <p:nvPr/>
          </p:nvSpPr>
          <p:spPr>
            <a:xfrm>
              <a:off x="3886200" y="2971800"/>
              <a:ext cx="304920" cy="762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57240">
              <a:solidFill>
                <a:srgbClr val="38FF04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4038479" y="3733920"/>
              <a:ext cx="1800" cy="533160"/>
            </a:xfrm>
            <a:prstGeom prst="line">
              <a:avLst/>
            </a:prstGeom>
            <a:noFill/>
            <a:ln w="38160">
              <a:solidFill>
                <a:srgbClr val="38FF04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2666880" y="4267080"/>
              <a:ext cx="4267440" cy="9907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NZ" sz="3200" b="0" i="0" u="none" strike="noStrike" baseline="0">
                  <a:ln>
                    <a:noFill/>
                  </a:ln>
                  <a:solidFill>
                    <a:srgbClr val="FF0514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1 0 1 1 </a:t>
              </a:r>
              <a:r>
                <a:rPr lang="en-NZ" sz="3200" b="0" i="0" u="none" strike="noStrike" baseline="0">
                  <a:ln>
                    <a:noFill/>
                  </a:ln>
                  <a:solidFill>
                    <a:srgbClr val="160AEB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0</a:t>
              </a:r>
              <a:r>
                <a:rPr lang="en-NZ" sz="3200" b="0" i="0" u="none" strike="noStrike" baseline="0">
                  <a:ln>
                    <a:noFill/>
                  </a:ln>
                  <a:solidFill>
                    <a:srgbClr val="FF0514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 0 1 0 1 1 1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7D3B9580-636D-4ECF-BE6E-1E74C2C0F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Synergy – the KEY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82E35DE5-4821-463E-BCA2-A85F4448D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2819400"/>
            <a:ext cx="8229600" cy="2959291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Clearly, selection alone is no good 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Clearly, mutation alone is no good 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Clearly, crossover alone is no good …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Fortunately, using all three simultaneously is sometimes spectacular!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9D6F25E9-1F79-4948-AAD8-634157498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Typical GA Operation -- Overview</a:t>
            </a:r>
          </a:p>
        </p:txBody>
      </p:sp>
      <p:sp>
        <p:nvSpPr>
          <p:cNvPr id="156675" name="Text Box 3">
            <a:extLst>
              <a:ext uri="{FF2B5EF4-FFF2-40B4-BE49-F238E27FC236}">
                <a16:creationId xmlns:a16="http://schemas.microsoft.com/office/drawing/2014/main" id="{9C8A265A-1619-47BD-8828-91053858B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81200"/>
            <a:ext cx="4114800" cy="314325"/>
          </a:xfrm>
          <a:prstGeom prst="rect">
            <a:avLst/>
          </a:prstGeom>
          <a:solidFill>
            <a:srgbClr val="000080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population at random</a:t>
            </a:r>
          </a:p>
        </p:txBody>
      </p:sp>
      <p:sp>
        <p:nvSpPr>
          <p:cNvPr id="156676" name="Text Box 4">
            <a:extLst>
              <a:ext uri="{FF2B5EF4-FFF2-40B4-BE49-F238E27FC236}">
                <a16:creationId xmlns:a16="http://schemas.microsoft.com/office/drawing/2014/main" id="{A87AF6A1-31CA-43AA-A528-774E53182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514600"/>
            <a:ext cx="3048000" cy="619125"/>
          </a:xfrm>
          <a:prstGeom prst="rect">
            <a:avLst/>
          </a:prstGeom>
          <a:solidFill>
            <a:srgbClr val="000080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fitness of new chromosomes</a:t>
            </a:r>
          </a:p>
        </p:txBody>
      </p:sp>
      <p:sp>
        <p:nvSpPr>
          <p:cNvPr id="156677" name="Text Box 5">
            <a:extLst>
              <a:ext uri="{FF2B5EF4-FFF2-40B4-BE49-F238E27FC236}">
                <a16:creationId xmlns:a16="http://schemas.microsoft.com/office/drawing/2014/main" id="{3D447D2D-7F24-42EF-A48E-291C5A4D0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781675"/>
            <a:ext cx="3048000" cy="619125"/>
          </a:xfrm>
          <a:prstGeom prst="rect">
            <a:avLst/>
          </a:prstGeom>
          <a:solidFill>
            <a:srgbClr val="000080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crossover and mutation on parents</a:t>
            </a:r>
          </a:p>
        </p:txBody>
      </p:sp>
      <p:sp>
        <p:nvSpPr>
          <p:cNvPr id="156678" name="Text Box 6">
            <a:extLst>
              <a:ext uri="{FF2B5EF4-FFF2-40B4-BE49-F238E27FC236}">
                <a16:creationId xmlns:a16="http://schemas.microsoft.com/office/drawing/2014/main" id="{225BA292-C01E-4E10-8979-B1B197405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943475"/>
            <a:ext cx="3048000" cy="619125"/>
          </a:xfrm>
          <a:prstGeom prst="rect">
            <a:avLst/>
          </a:prstGeom>
          <a:solidFill>
            <a:srgbClr val="000080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survivors (parents) based on fitness</a:t>
            </a:r>
          </a:p>
        </p:txBody>
      </p:sp>
      <p:sp>
        <p:nvSpPr>
          <p:cNvPr id="156679" name="AutoShape 7">
            <a:extLst>
              <a:ext uri="{FF2B5EF4-FFF2-40B4-BE49-F238E27FC236}">
                <a16:creationId xmlns:a16="http://schemas.microsoft.com/office/drawing/2014/main" id="{6C277C18-920D-4EAA-A4C4-E8952665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363913"/>
            <a:ext cx="1524000" cy="1295400"/>
          </a:xfrm>
          <a:prstGeom prst="diamond">
            <a:avLst/>
          </a:prstGeom>
          <a:solidFill>
            <a:srgbClr val="00007A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0" name="Text Box 8">
            <a:extLst>
              <a:ext uri="{FF2B5EF4-FFF2-40B4-BE49-F238E27FC236}">
                <a16:creationId xmlns:a16="http://schemas.microsoft.com/office/drawing/2014/main" id="{AD40BB29-E86D-4CE8-91F8-97256EF64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529013"/>
            <a:ext cx="13716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5000"/>
              </a:spcBef>
            </a:pP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</a:p>
          <a:p>
            <a:pPr algn="ctr">
              <a:spcBef>
                <a:spcPct val="25000"/>
              </a:spcBef>
            </a:pP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Enough?</a:t>
            </a:r>
          </a:p>
        </p:txBody>
      </p:sp>
      <p:sp>
        <p:nvSpPr>
          <p:cNvPr id="156681" name="Line 9">
            <a:extLst>
              <a:ext uri="{FF2B5EF4-FFF2-40B4-BE49-F238E27FC236}">
                <a16:creationId xmlns:a16="http://schemas.microsoft.com/office/drawing/2014/main" id="{1CF62C18-3680-4276-B7F2-635E76014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014788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2" name="Text Box 10">
            <a:extLst>
              <a:ext uri="{FF2B5EF4-FFF2-40B4-BE49-F238E27FC236}">
                <a16:creationId xmlns:a16="http://schemas.microsoft.com/office/drawing/2014/main" id="{11B7340D-E834-4C98-8A80-6C776BD49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3852863"/>
            <a:ext cx="1295400" cy="314325"/>
          </a:xfrm>
          <a:prstGeom prst="rect">
            <a:avLst/>
          </a:prstGeom>
          <a:solidFill>
            <a:srgbClr val="000080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</a:p>
        </p:txBody>
      </p:sp>
      <p:sp>
        <p:nvSpPr>
          <p:cNvPr id="156683" name="Text Box 11">
            <a:extLst>
              <a:ext uri="{FF2B5EF4-FFF2-40B4-BE49-F238E27FC236}">
                <a16:creationId xmlns:a16="http://schemas.microsoft.com/office/drawing/2014/main" id="{487E4AFE-C518-4245-80B7-CAA35F0DB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75" y="36703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56684" name="Line 12">
            <a:extLst>
              <a:ext uri="{FF2B5EF4-FFF2-40B4-BE49-F238E27FC236}">
                <a16:creationId xmlns:a16="http://schemas.microsoft.com/office/drawing/2014/main" id="{1A8A2C6A-2AF0-4AEE-8EDF-CCD33B220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572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5" name="Text Box 13">
            <a:extLst>
              <a:ext uri="{FF2B5EF4-FFF2-40B4-BE49-F238E27FC236}">
                <a16:creationId xmlns:a16="http://schemas.microsoft.com/office/drawing/2014/main" id="{DB123DA3-19F5-43DA-9C4A-403FD5083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850" y="45720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56686" name="Line 14">
            <a:extLst>
              <a:ext uri="{FF2B5EF4-FFF2-40B4-BE49-F238E27FC236}">
                <a16:creationId xmlns:a16="http://schemas.microsoft.com/office/drawing/2014/main" id="{82A627C1-BD77-42BE-BD03-AEB989201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562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7" name="Line 15">
            <a:extLst>
              <a:ext uri="{FF2B5EF4-FFF2-40B4-BE49-F238E27FC236}">
                <a16:creationId xmlns:a16="http://schemas.microsoft.com/office/drawing/2014/main" id="{60A81F96-6097-4C49-810C-650FEA25C3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6096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8" name="Line 16">
            <a:extLst>
              <a:ext uri="{FF2B5EF4-FFF2-40B4-BE49-F238E27FC236}">
                <a16:creationId xmlns:a16="http://schemas.microsoft.com/office/drawing/2014/main" id="{02AABC1B-708E-4539-9871-0D5D386AA0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2827338"/>
            <a:ext cx="0" cy="327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9" name="Line 17">
            <a:extLst>
              <a:ext uri="{FF2B5EF4-FFF2-40B4-BE49-F238E27FC236}">
                <a16:creationId xmlns:a16="http://schemas.microsoft.com/office/drawing/2014/main" id="{FFC3F2FC-F40B-492B-9707-8F6625461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840038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90" name="Line 18">
            <a:extLst>
              <a:ext uri="{FF2B5EF4-FFF2-40B4-BE49-F238E27FC236}">
                <a16:creationId xmlns:a16="http://schemas.microsoft.com/office/drawing/2014/main" id="{877F0EE5-5683-4281-8AD8-8304081C0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40075"/>
            <a:ext cx="0" cy="220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91" name="Line 19">
            <a:extLst>
              <a:ext uri="{FF2B5EF4-FFF2-40B4-BE49-F238E27FC236}">
                <a16:creationId xmlns:a16="http://schemas.microsoft.com/office/drawing/2014/main" id="{EDF5DD32-F717-4215-9501-D677901C81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3725" y="2286000"/>
            <a:ext cx="0" cy="220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57400"/>
            <a:ext cx="7772400" cy="4114800"/>
          </a:xfrm>
          <a:noFill/>
        </p:spPr>
        <p:txBody>
          <a:bodyPr lIns="90488" tIns="44450" rIns="90488" bIns="44450"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6E0043"/>
                </a:solidFill>
              </a:rPr>
              <a:t>1. Start out with a randomly generated population of chromosomes (candidate solutions).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solidFill>
                <a:srgbClr val="6E0043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6E0043"/>
                </a:solidFill>
              </a:rPr>
              <a:t>2. Calculate the fitness of each chromosome in the population.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solidFill>
                <a:srgbClr val="6E0043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6E0043"/>
                </a:solidFill>
              </a:rPr>
              <a:t>3. Select pairs of parents with probability a function of fitness rank in the population.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solidFill>
                <a:srgbClr val="6E0043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6E0043"/>
                </a:solidFill>
              </a:rPr>
              <a:t>4. Create new population:  Cross over parents, mutate offspring, place in new population.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solidFill>
                <a:srgbClr val="6E0043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6E0043"/>
                </a:solidFill>
              </a:rPr>
              <a:t>5. Go to step 2. 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sz="4000" dirty="0"/>
              <a:t>A Simple Genetic Algorithm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09600" y="457200"/>
            <a:ext cx="7772400" cy="707886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4000" dirty="0"/>
              <a:t>Premature Convergence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09600" y="2286000"/>
            <a:ext cx="7772400" cy="3400931"/>
          </a:xfrm>
        </p:spPr>
        <p:txBody>
          <a:bodyPr wrap="square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898200" algn="l"/>
                <a:tab pos="1347480" algn="l"/>
                <a:tab pos="1796760" algn="l"/>
                <a:tab pos="2246040" algn="l"/>
                <a:tab pos="2694960" algn="l"/>
                <a:tab pos="3144240" algn="l"/>
                <a:tab pos="3593520" algn="l"/>
                <a:tab pos="4042800" algn="l"/>
                <a:tab pos="4492080" algn="l"/>
                <a:tab pos="4941360" algn="l"/>
                <a:tab pos="5390640" algn="l"/>
                <a:tab pos="5839920" algn="l"/>
                <a:tab pos="6289200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  <a:tab pos="943416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80" algn="l"/>
                <a:tab pos="1796760" algn="l"/>
                <a:tab pos="2246040" algn="l"/>
                <a:tab pos="2695319" algn="l"/>
                <a:tab pos="3144599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400" algn="l"/>
                <a:tab pos="8086679" algn="l"/>
                <a:tab pos="8535960" algn="l"/>
                <a:tab pos="8985240" algn="l"/>
                <a:tab pos="9434160" algn="l"/>
                <a:tab pos="98834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59" algn="l"/>
                <a:tab pos="8985240" algn="l"/>
                <a:tab pos="9434160" algn="l"/>
                <a:tab pos="9883440" algn="l"/>
                <a:tab pos="103327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lnSpc>
                <a:spcPct val="90000"/>
              </a:lnSpc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US" sz="2800" dirty="0"/>
              <a:t>Fitter members of population are favored</a:t>
            </a:r>
          </a:p>
          <a:p>
            <a:pPr marL="0" lvl="0" indent="0">
              <a:lnSpc>
                <a:spcPct val="90000"/>
              </a:lnSpc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US" sz="2800" dirty="0"/>
              <a:t>Solutions at local maxima are favored</a:t>
            </a:r>
          </a:p>
          <a:p>
            <a:pPr marL="400320" lvl="2" indent="0">
              <a:lnSpc>
                <a:spcPct val="90000"/>
              </a:lnSpc>
              <a:buClr>
                <a:srgbClr val="160AEB"/>
              </a:buClr>
              <a:buFont typeface="Wingdings" pitchFamily="1"/>
              <a:buChar char=""/>
            </a:pPr>
            <a:r>
              <a:rPr lang="en-US" sz="2000" dirty="0"/>
              <a:t>Exploitation, not exploration</a:t>
            </a:r>
          </a:p>
          <a:p>
            <a:pPr marL="400320" lvl="2" indent="0">
              <a:lnSpc>
                <a:spcPct val="90000"/>
              </a:lnSpc>
              <a:buClr>
                <a:srgbClr val="160AEB"/>
              </a:buClr>
              <a:buFont typeface="Wingdings" pitchFamily="1"/>
              <a:buChar char=""/>
            </a:pPr>
            <a:r>
              <a:rPr lang="en-US" sz="2000" dirty="0"/>
              <a:t>Selection for the local maximum</a:t>
            </a:r>
          </a:p>
          <a:p>
            <a:pPr marL="400320" lvl="2" indent="0">
              <a:lnSpc>
                <a:spcPct val="90000"/>
              </a:lnSpc>
              <a:buClr>
                <a:srgbClr val="160AEB"/>
              </a:buClr>
              <a:buFont typeface="Wingdings" pitchFamily="1"/>
              <a:buChar char=""/>
            </a:pPr>
            <a:r>
              <a:rPr lang="en-US" sz="2000" dirty="0"/>
              <a:t>Diversity in population reduces</a:t>
            </a:r>
          </a:p>
          <a:p>
            <a:pPr marL="0" lvl="0" indent="0">
              <a:lnSpc>
                <a:spcPct val="90000"/>
              </a:lnSpc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US" sz="2800" dirty="0"/>
              <a:t>Already seen niching</a:t>
            </a:r>
          </a:p>
          <a:p>
            <a:pPr marL="0" lvl="0" indent="0">
              <a:lnSpc>
                <a:spcPct val="90000"/>
              </a:lnSpc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US" sz="2800" dirty="0"/>
              <a:t>Can also average fitness across number of identical strings (fitness sharing)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81000" y="381000"/>
            <a:ext cx="7772400" cy="707886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4000" dirty="0"/>
              <a:t>Guaranteed Convergence?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14400" y="2819400"/>
            <a:ext cx="7772400" cy="2272417"/>
          </a:xfrm>
        </p:spPr>
        <p:txBody>
          <a:bodyPr wrap="square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898200" algn="l"/>
                <a:tab pos="1347480" algn="l"/>
                <a:tab pos="1796760" algn="l"/>
                <a:tab pos="2246040" algn="l"/>
                <a:tab pos="2694960" algn="l"/>
                <a:tab pos="3144240" algn="l"/>
                <a:tab pos="3593520" algn="l"/>
                <a:tab pos="4042800" algn="l"/>
                <a:tab pos="4492080" algn="l"/>
                <a:tab pos="4941360" algn="l"/>
                <a:tab pos="5390640" algn="l"/>
                <a:tab pos="5839920" algn="l"/>
                <a:tab pos="6289200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  <a:tab pos="943416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80" algn="l"/>
                <a:tab pos="1796760" algn="l"/>
                <a:tab pos="2246040" algn="l"/>
                <a:tab pos="2695319" algn="l"/>
                <a:tab pos="3144599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400" algn="l"/>
                <a:tab pos="8086679" algn="l"/>
                <a:tab pos="8535960" algn="l"/>
                <a:tab pos="8985240" algn="l"/>
                <a:tab pos="9434160" algn="l"/>
                <a:tab pos="98834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59" algn="l"/>
                <a:tab pos="8985240" algn="l"/>
                <a:tab pos="9434160" algn="l"/>
                <a:tab pos="9883440" algn="l"/>
                <a:tab pos="103327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sz="2800" dirty="0"/>
              <a:t>Not much successful analysis</a:t>
            </a:r>
          </a:p>
          <a:p>
            <a:pPr marL="400320" lvl="2" indent="0">
              <a:buClr>
                <a:srgbClr val="160AEB"/>
              </a:buClr>
              <a:buFont typeface="Wingdings" pitchFamily="1"/>
              <a:buChar char=""/>
            </a:pPr>
            <a:r>
              <a:rPr lang="en-NZ" sz="2000" dirty="0"/>
              <a:t>Not guaranteed to converge at all</a:t>
            </a:r>
          </a:p>
          <a:p>
            <a:pPr marL="400320" lvl="2" indent="0">
              <a:buClr>
                <a:srgbClr val="160AEB"/>
              </a:buClr>
              <a:buFont typeface="Wingdings" pitchFamily="1"/>
              <a:buChar char=""/>
            </a:pPr>
            <a:r>
              <a:rPr lang="en-NZ" sz="2000" dirty="0"/>
              <a:t>Not guaranteed to reach global maximum</a:t>
            </a:r>
          </a:p>
          <a:p>
            <a:pPr marL="400320" lvl="2" indent="0">
              <a:buClr>
                <a:srgbClr val="160AEB"/>
              </a:buClr>
              <a:buFont typeface="Wingdings" pitchFamily="1"/>
              <a:buChar char=""/>
            </a:pPr>
            <a:r>
              <a:rPr lang="en-NZ" sz="2000" dirty="0"/>
              <a:t>Can be very slow</a:t>
            </a:r>
          </a:p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sz="2800" dirty="0"/>
              <a:t>Trade-off between the genetic operators</a:t>
            </a:r>
            <a:endParaRPr lang="en-NZ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400" y="284430"/>
            <a:ext cx="8915400" cy="1323439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4000" dirty="0"/>
              <a:t>Neural Networks and Genetic Algorithms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3900" y="2514600"/>
            <a:ext cx="7772400" cy="3239348"/>
          </a:xfrm>
        </p:spPr>
        <p:txBody>
          <a:bodyPr wrap="square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898200" algn="l"/>
                <a:tab pos="1347480" algn="l"/>
                <a:tab pos="1796760" algn="l"/>
                <a:tab pos="2246040" algn="l"/>
                <a:tab pos="2694960" algn="l"/>
                <a:tab pos="3144240" algn="l"/>
                <a:tab pos="3593520" algn="l"/>
                <a:tab pos="4042800" algn="l"/>
                <a:tab pos="4492080" algn="l"/>
                <a:tab pos="4941360" algn="l"/>
                <a:tab pos="5390640" algn="l"/>
                <a:tab pos="5839920" algn="l"/>
                <a:tab pos="6289200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  <a:tab pos="943416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80" algn="l"/>
                <a:tab pos="1796760" algn="l"/>
                <a:tab pos="2246040" algn="l"/>
                <a:tab pos="2695319" algn="l"/>
                <a:tab pos="3144599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400" algn="l"/>
                <a:tab pos="8086679" algn="l"/>
                <a:tab pos="8535960" algn="l"/>
                <a:tab pos="8985240" algn="l"/>
                <a:tab pos="9434160" algn="l"/>
                <a:tab pos="98834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59" algn="l"/>
                <a:tab pos="8985240" algn="l"/>
                <a:tab pos="9434160" algn="l"/>
                <a:tab pos="9883440" algn="l"/>
                <a:tab pos="103327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US" sz="2800" dirty="0"/>
              <a:t>Multi-Layer Perceptron</a:t>
            </a:r>
          </a:p>
          <a:p>
            <a:pPr marL="400320" lvl="2" indent="0">
              <a:buClr>
                <a:srgbClr val="160AEB"/>
              </a:buClr>
              <a:buFont typeface="Wingdings" pitchFamily="1"/>
              <a:buChar char=""/>
            </a:pPr>
            <a:r>
              <a:rPr lang="en-US" sz="2000" dirty="0"/>
              <a:t>Computed error at each neuron</a:t>
            </a:r>
          </a:p>
          <a:p>
            <a:pPr marL="400320" lvl="2" indent="0">
              <a:buClr>
                <a:srgbClr val="160AEB"/>
              </a:buClr>
              <a:buFont typeface="Wingdings" pitchFamily="1"/>
              <a:buChar char=""/>
            </a:pPr>
            <a:r>
              <a:rPr lang="en-US" sz="2000" dirty="0"/>
              <a:t>Computed gradient</a:t>
            </a:r>
          </a:p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US" sz="2800" dirty="0"/>
              <a:t>Could use GA instead of gradient descent</a:t>
            </a:r>
          </a:p>
          <a:p>
            <a:pPr marL="400320" lvl="2" indent="0">
              <a:buClr>
                <a:srgbClr val="160AEB"/>
              </a:buClr>
              <a:buFont typeface="Wingdings" pitchFamily="1"/>
              <a:buChar char=""/>
            </a:pPr>
            <a:r>
              <a:rPr lang="en-US" sz="2000" dirty="0"/>
              <a:t>Throw away gradient information</a:t>
            </a:r>
          </a:p>
          <a:p>
            <a:pPr marL="400320" lvl="2" indent="0">
              <a:buClr>
                <a:srgbClr val="160AEB"/>
              </a:buClr>
              <a:buFont typeface="Wingdings" pitchFamily="1"/>
              <a:buChar char=""/>
            </a:pPr>
            <a:r>
              <a:rPr lang="en-US" sz="2000" dirty="0"/>
              <a:t>Replace all errors by 1 fitness</a:t>
            </a:r>
          </a:p>
          <a:p>
            <a:pPr marL="341280" lvl="0" indent="-341280">
              <a:spcBef>
                <a:spcPts val="697"/>
              </a:spcBef>
            </a:pPr>
            <a:endParaRPr 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400" y="284430"/>
            <a:ext cx="8839200" cy="1323439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4000" dirty="0"/>
              <a:t>Neural Networks and Genetic Algorithms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38200" y="1981200"/>
            <a:ext cx="7772400" cy="3903633"/>
          </a:xfrm>
        </p:spPr>
        <p:txBody>
          <a:bodyPr wrap="square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898200" algn="l"/>
                <a:tab pos="1347480" algn="l"/>
                <a:tab pos="1796760" algn="l"/>
                <a:tab pos="2246040" algn="l"/>
                <a:tab pos="2694960" algn="l"/>
                <a:tab pos="3144240" algn="l"/>
                <a:tab pos="3593520" algn="l"/>
                <a:tab pos="4042800" algn="l"/>
                <a:tab pos="4492080" algn="l"/>
                <a:tab pos="4941360" algn="l"/>
                <a:tab pos="5390640" algn="l"/>
                <a:tab pos="5839920" algn="l"/>
                <a:tab pos="6289200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  <a:tab pos="943416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80" algn="l"/>
                <a:tab pos="1796760" algn="l"/>
                <a:tab pos="2246040" algn="l"/>
                <a:tab pos="2695319" algn="l"/>
                <a:tab pos="3144599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400" algn="l"/>
                <a:tab pos="8086679" algn="l"/>
                <a:tab pos="8535960" algn="l"/>
                <a:tab pos="8985240" algn="l"/>
                <a:tab pos="9434160" algn="l"/>
                <a:tab pos="98834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59" algn="l"/>
                <a:tab pos="8985240" algn="l"/>
                <a:tab pos="9434160" algn="l"/>
                <a:tab pos="9883440" algn="l"/>
                <a:tab pos="103327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dirty="0"/>
              <a:t>More sensible: use GA to select the network structure</a:t>
            </a:r>
          </a:p>
          <a:p>
            <a:pPr marL="400320" lvl="2" indent="0">
              <a:buClr>
                <a:srgbClr val="160AEB"/>
              </a:buClr>
              <a:buFont typeface="Wingdings" pitchFamily="1"/>
              <a:buChar char=""/>
            </a:pPr>
            <a:r>
              <a:rPr lang="en-NZ" dirty="0"/>
              <a:t>Mutation only - crossover not sensible</a:t>
            </a:r>
          </a:p>
          <a:p>
            <a:pPr marL="400320" lvl="2" indent="0">
              <a:buClr>
                <a:srgbClr val="160AEB"/>
              </a:buClr>
              <a:buFont typeface="Wingdings" pitchFamily="1"/>
              <a:buChar char=""/>
            </a:pPr>
            <a:r>
              <a:rPr lang="en-NZ" dirty="0"/>
              <a:t>Several mutations:</a:t>
            </a:r>
          </a:p>
          <a:p>
            <a:pPr marL="914400" lvl="4" indent="0">
              <a:buClr>
                <a:srgbClr val="160AEB"/>
              </a:buClr>
              <a:buFont typeface="Wingdings" pitchFamily="1"/>
              <a:buChar char=""/>
            </a:pPr>
            <a:r>
              <a:rPr lang="en-NZ" dirty="0"/>
              <a:t>Add a node</a:t>
            </a:r>
          </a:p>
          <a:p>
            <a:pPr marL="914400" lvl="4" indent="0">
              <a:buClr>
                <a:srgbClr val="160AEB"/>
              </a:buClr>
              <a:buFont typeface="Wingdings" pitchFamily="1"/>
              <a:buChar char=""/>
            </a:pPr>
            <a:r>
              <a:rPr lang="en-NZ" dirty="0"/>
              <a:t>Delete a node</a:t>
            </a:r>
          </a:p>
          <a:p>
            <a:pPr marL="914400" lvl="4" indent="0">
              <a:buClr>
                <a:srgbClr val="160AEB"/>
              </a:buClr>
              <a:buFont typeface="Wingdings" pitchFamily="1"/>
              <a:buChar char=""/>
            </a:pPr>
            <a:r>
              <a:rPr lang="en-NZ" dirty="0"/>
              <a:t>Add a weight connection</a:t>
            </a:r>
          </a:p>
          <a:p>
            <a:pPr marL="914400" lvl="4" indent="0">
              <a:buClr>
                <a:srgbClr val="160AEB"/>
              </a:buClr>
              <a:buFont typeface="Wingdings" pitchFamily="1"/>
              <a:buChar char=""/>
            </a:pPr>
            <a:r>
              <a:rPr lang="en-NZ" dirty="0"/>
              <a:t>Delete a weight connection</a:t>
            </a:r>
          </a:p>
          <a:p>
            <a:pPr marL="400320" lvl="2" indent="0">
              <a:buClr>
                <a:srgbClr val="160AEB"/>
              </a:buClr>
              <a:buFont typeface="Wingdings" pitchFamily="1"/>
              <a:buChar char=""/>
            </a:pPr>
            <a:r>
              <a:rPr lang="en-NZ" dirty="0"/>
              <a:t>Use normal training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5334000" y="1143000"/>
            <a:ext cx="3810000" cy="4114800"/>
          </a:xfrm>
          <a:noFill/>
        </p:spPr>
        <p:txBody>
          <a:bodyPr lIns="90488" tIns="44450" rIns="90488" bIns="44450"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280049"/>
                </a:solidFill>
              </a:rPr>
              <a:t>Essentials of Darwinian evolution:</a:t>
            </a:r>
          </a:p>
          <a:p>
            <a:pPr eaLnBrk="1" hangingPunct="1">
              <a:buFontTx/>
              <a:buNone/>
            </a:pPr>
            <a:endParaRPr lang="en-US" sz="2400" dirty="0">
              <a:solidFill>
                <a:srgbClr val="280049"/>
              </a:solidFill>
            </a:endParaRPr>
          </a:p>
          <a:p>
            <a:pPr lvl="1" eaLnBrk="1" hangingPunct="1"/>
            <a:r>
              <a:rPr lang="en-US" sz="2000" dirty="0">
                <a:solidFill>
                  <a:srgbClr val="063DE8"/>
                </a:solidFill>
              </a:rPr>
              <a:t>Organisms reproduce in proportion to their </a:t>
            </a:r>
            <a:r>
              <a:rPr lang="en-US" sz="2000" i="1" dirty="0">
                <a:solidFill>
                  <a:srgbClr val="063DE8"/>
                </a:solidFill>
              </a:rPr>
              <a:t>fitness</a:t>
            </a:r>
            <a:r>
              <a:rPr lang="en-US" sz="2000" dirty="0">
                <a:solidFill>
                  <a:srgbClr val="063DE8"/>
                </a:solidFill>
              </a:rPr>
              <a:t> in the environment</a:t>
            </a:r>
          </a:p>
          <a:p>
            <a:pPr lvl="1" eaLnBrk="1" hangingPunct="1">
              <a:buFontTx/>
              <a:buNone/>
            </a:pPr>
            <a:endParaRPr lang="en-US" sz="800" dirty="0">
              <a:solidFill>
                <a:srgbClr val="063DE8"/>
              </a:solidFill>
            </a:endParaRPr>
          </a:p>
          <a:p>
            <a:pPr lvl="1" eaLnBrk="1" hangingPunct="1"/>
            <a:r>
              <a:rPr lang="en-US" sz="2000" dirty="0">
                <a:solidFill>
                  <a:srgbClr val="063DE8"/>
                </a:solidFill>
              </a:rPr>
              <a:t>Offspring inherit traits from parents</a:t>
            </a:r>
          </a:p>
          <a:p>
            <a:pPr lvl="1" eaLnBrk="1" hangingPunct="1">
              <a:buFontTx/>
              <a:buNone/>
            </a:pPr>
            <a:endParaRPr lang="en-US" sz="800" dirty="0">
              <a:solidFill>
                <a:srgbClr val="063DE8"/>
              </a:solidFill>
            </a:endParaRPr>
          </a:p>
          <a:p>
            <a:pPr lvl="1" eaLnBrk="1" hangingPunct="1"/>
            <a:r>
              <a:rPr lang="en-US" sz="2000" dirty="0">
                <a:solidFill>
                  <a:srgbClr val="063DE8"/>
                </a:solidFill>
              </a:rPr>
              <a:t>Traits are inherited with some variation, via mutation and sexual recombination</a:t>
            </a:r>
            <a:r>
              <a:rPr lang="en-US" sz="2000" dirty="0"/>
              <a:t>	</a:t>
            </a:r>
          </a:p>
        </p:txBody>
      </p:sp>
      <p:pic>
        <p:nvPicPr>
          <p:cNvPr id="5125" name="Picture 5"/>
          <p:cNvPicPr>
            <a:picLocks noGrp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000" y="1295400"/>
            <a:ext cx="3695700" cy="4102100"/>
          </a:xfrm>
          <a:noFill/>
        </p:spPr>
      </p:pic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71628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200" dirty="0"/>
              <a:t>Evolution made simple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31925" y="6080125"/>
            <a:ext cx="2284413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447800" y="5486400"/>
            <a:ext cx="210185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/>
              <a:t>Charles Darwin</a:t>
            </a:r>
          </a:p>
          <a:p>
            <a:pPr algn="ctr" eaLnBrk="0" hangingPunct="0"/>
            <a:r>
              <a:rPr lang="en-US"/>
              <a:t>1809–1882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14400" y="2514600"/>
            <a:ext cx="7772400" cy="1323439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sz="4000" dirty="0"/>
              <a:t>Genetic Algorithms in Practice: Optimization of A Function</a:t>
            </a:r>
          </a:p>
        </p:txBody>
      </p:sp>
    </p:spTree>
    <p:extLst>
      <p:ext uri="{BB962C8B-B14F-4D97-AF65-F5344CB8AC3E}">
        <p14:creationId xmlns:p14="http://schemas.microsoft.com/office/powerpoint/2010/main" val="228804362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364" y="228600"/>
            <a:ext cx="567410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5943600"/>
            <a:ext cx="76619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we approximate the max it using a GA?</a:t>
            </a:r>
          </a:p>
          <a:p>
            <a:r>
              <a:rPr lang="en-US" dirty="0"/>
              <a:t>Mathematically, we also can obtain the max: f(1.85) = 2.85</a:t>
            </a:r>
          </a:p>
        </p:txBody>
      </p:sp>
    </p:spTree>
    <p:extLst>
      <p:ext uri="{BB962C8B-B14F-4D97-AF65-F5344CB8AC3E}">
        <p14:creationId xmlns:p14="http://schemas.microsoft.com/office/powerpoint/2010/main" val="66382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800" y="435605"/>
            <a:ext cx="8077200" cy="461665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2400" dirty="0"/>
              <a:t>Representation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7" y="1524000"/>
            <a:ext cx="65373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20522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800" y="435605"/>
            <a:ext cx="8077200" cy="461665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2400" dirty="0"/>
              <a:t>Representation: Example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5807104" cy="351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76769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800" y="435605"/>
            <a:ext cx="8077200" cy="461665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2400" dirty="0"/>
              <a:t>Initial Population and Evaluation (Fitness) Function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933" y="1219200"/>
            <a:ext cx="556768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831" y="1981200"/>
            <a:ext cx="584033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51799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800" y="435605"/>
            <a:ext cx="8077200" cy="461665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2400" dirty="0"/>
              <a:t>Selection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828800"/>
            <a:ext cx="670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Fitness proportional selection: Pick proportional to fitness (roulette wheel).</a:t>
            </a:r>
          </a:p>
          <a:p>
            <a:endParaRPr lang="en-US" dirty="0"/>
          </a:p>
          <a:p>
            <a:r>
              <a:rPr lang="en-US" dirty="0"/>
              <a:t>A string A</a:t>
            </a:r>
            <a:r>
              <a:rPr lang="en-US" i="1" baseline="-25000" dirty="0"/>
              <a:t>i</a:t>
            </a:r>
            <a:r>
              <a:rPr lang="en-US" dirty="0"/>
              <a:t> with fitness value 𝑓</a:t>
            </a:r>
            <a:r>
              <a:rPr lang="en-US" baseline="-25000" dirty="0"/>
              <a:t>𝑖</a:t>
            </a:r>
            <a:r>
              <a:rPr lang="en-US" dirty="0"/>
              <a:t> is copied in the next generation with a probability: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96925" y="4038600"/>
                <a:ext cx="1540550" cy="921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baseline="-25000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𝑖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𝑗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925" y="4038600"/>
                <a:ext cx="1540550" cy="9212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44594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2000" y="304800"/>
            <a:ext cx="8077200" cy="461665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2400" dirty="0"/>
              <a:t>Crossover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66900"/>
            <a:ext cx="54292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09491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2000" y="304800"/>
            <a:ext cx="8077200" cy="461665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2400" dirty="0"/>
              <a:t>Mutation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56864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74619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2000" y="304800"/>
            <a:ext cx="8077200" cy="461665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2400" dirty="0"/>
              <a:t>Experimental Results (Population Size = 50)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57721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74329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800" y="1371600"/>
            <a:ext cx="8153400" cy="1323439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sz="4000" dirty="0"/>
              <a:t>Genetic Algorithms in Practice: Coloring A Map</a:t>
            </a:r>
          </a:p>
        </p:txBody>
      </p:sp>
    </p:spTree>
    <p:extLst>
      <p:ext uri="{BB962C8B-B14F-4D97-AF65-F5344CB8AC3E}">
        <p14:creationId xmlns:p14="http://schemas.microsoft.com/office/powerpoint/2010/main" val="268696295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876800" y="1066800"/>
            <a:ext cx="3810000" cy="4114800"/>
          </a:xfrm>
          <a:noFill/>
        </p:spPr>
        <p:txBody>
          <a:bodyPr lIns="90488" tIns="44450" rIns="90488" bIns="44450"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sz="2400" dirty="0"/>
              <a:t>	</a:t>
            </a:r>
            <a:r>
              <a:rPr lang="en-US" sz="2600" dirty="0">
                <a:solidFill>
                  <a:srgbClr val="280049"/>
                </a:solidFill>
              </a:rPr>
              <a:t>Essentials of Darwinian evolution:</a:t>
            </a:r>
          </a:p>
          <a:p>
            <a:pPr eaLnBrk="1" hangingPunct="1">
              <a:buFontTx/>
              <a:buNone/>
            </a:pPr>
            <a:endParaRPr lang="en-US" sz="2200" dirty="0">
              <a:solidFill>
                <a:srgbClr val="280049"/>
              </a:solidFill>
            </a:endParaRPr>
          </a:p>
          <a:p>
            <a:pPr lvl="1" eaLnBrk="1" hangingPunct="1"/>
            <a:r>
              <a:rPr lang="en-US" sz="2000" dirty="0">
                <a:solidFill>
                  <a:srgbClr val="063DE8"/>
                </a:solidFill>
              </a:rPr>
              <a:t>Organisms reproduce in proportion to their </a:t>
            </a:r>
            <a:r>
              <a:rPr lang="en-US" sz="2000" i="1" dirty="0">
                <a:solidFill>
                  <a:srgbClr val="063DE8"/>
                </a:solidFill>
              </a:rPr>
              <a:t>fitness</a:t>
            </a:r>
            <a:r>
              <a:rPr lang="en-US" sz="2000" dirty="0">
                <a:solidFill>
                  <a:srgbClr val="063DE8"/>
                </a:solidFill>
              </a:rPr>
              <a:t> in the environment</a:t>
            </a:r>
          </a:p>
          <a:p>
            <a:pPr lvl="1" eaLnBrk="1" hangingPunct="1">
              <a:buFontTx/>
              <a:buNone/>
            </a:pPr>
            <a:endParaRPr lang="en-US" sz="800" dirty="0">
              <a:solidFill>
                <a:srgbClr val="063DE8"/>
              </a:solidFill>
            </a:endParaRPr>
          </a:p>
          <a:p>
            <a:pPr lvl="1" eaLnBrk="1" hangingPunct="1"/>
            <a:r>
              <a:rPr lang="en-US" sz="2000" dirty="0">
                <a:solidFill>
                  <a:srgbClr val="063DE8"/>
                </a:solidFill>
              </a:rPr>
              <a:t>Offspring inherit traits from parents</a:t>
            </a:r>
          </a:p>
          <a:p>
            <a:pPr lvl="1" eaLnBrk="1" hangingPunct="1">
              <a:buFontTx/>
              <a:buNone/>
            </a:pPr>
            <a:endParaRPr lang="en-US" sz="800" dirty="0">
              <a:solidFill>
                <a:srgbClr val="063DE8"/>
              </a:solidFill>
            </a:endParaRPr>
          </a:p>
          <a:p>
            <a:pPr lvl="1" eaLnBrk="1" hangingPunct="1"/>
            <a:r>
              <a:rPr lang="en-US" sz="2000" dirty="0">
                <a:solidFill>
                  <a:srgbClr val="063DE8"/>
                </a:solidFill>
              </a:rPr>
              <a:t>Traits are inherited with some variation, via mutation and sexual recombination</a:t>
            </a:r>
            <a:r>
              <a:rPr lang="en-US" sz="2000" dirty="0"/>
              <a:t>	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sz="half" idx="4294967295"/>
          </p:nvPr>
        </p:nvSpPr>
        <p:spPr>
          <a:xfrm>
            <a:off x="0" y="1143000"/>
            <a:ext cx="4572000" cy="4114800"/>
          </a:xfrm>
          <a:noFill/>
        </p:spPr>
        <p:txBody>
          <a:bodyPr lIns="90488" tIns="44450" rIns="90488" bIns="44450"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280049"/>
                </a:solidFill>
              </a:rPr>
              <a:t>Essentials of evolutionary algorithms: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>
              <a:solidFill>
                <a:srgbClr val="280049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63DE8"/>
                </a:solidFill>
              </a:rPr>
              <a:t>Computer “organisms” (e.g., programs) reproduce in proportion to their </a:t>
            </a:r>
            <a:r>
              <a:rPr lang="en-US" sz="2000" i="1" dirty="0">
                <a:solidFill>
                  <a:srgbClr val="063DE8"/>
                </a:solidFill>
              </a:rPr>
              <a:t>fitness</a:t>
            </a:r>
            <a:r>
              <a:rPr lang="en-US" sz="2000" dirty="0">
                <a:solidFill>
                  <a:srgbClr val="063DE8"/>
                </a:solidFill>
              </a:rPr>
              <a:t> in the environment (e.g., how well they perform a desired task)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700" dirty="0">
              <a:solidFill>
                <a:srgbClr val="063DE8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63DE8"/>
                </a:solidFill>
              </a:rPr>
              <a:t>Offspring inherit traits from their parents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700" dirty="0">
              <a:solidFill>
                <a:srgbClr val="063DE8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63DE8"/>
                </a:solidFill>
              </a:rPr>
              <a:t>Traits are inherited, with some variation, via mutation and “sexual recombination”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6858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200" dirty="0"/>
              <a:t>Evolution made simple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431925" y="6080125"/>
            <a:ext cx="2284413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431925" y="6080125"/>
            <a:ext cx="210502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581400"/>
            <a:ext cx="845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Given any separation of a plane into contiguous regions, producing a figure called a map, no more than four colors are required to color the regions of the map so that no two adjacent regions have the same color (adjacent means that two regions share a common boundary curve segment, not merely a corner where three or more regions meet).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four-color theorem was proved in 1976 by Kenneth Appel and Wolfgang Haken. It was the first major theorem to be proved using a computer.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134316"/>
            <a:ext cx="5168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Four Color Map Theorem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67" y="1123265"/>
            <a:ext cx="20955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35022" y="1447800"/>
            <a:ext cx="2237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 four-coloring of a map</a:t>
            </a:r>
          </a:p>
          <a:p>
            <a:r>
              <a:rPr lang="en-US" sz="1600" dirty="0"/>
              <a:t>of the states of the USA</a:t>
            </a:r>
          </a:p>
        </p:txBody>
      </p:sp>
    </p:spTree>
    <p:extLst>
      <p:ext uri="{BB962C8B-B14F-4D97-AF65-F5344CB8AC3E}">
        <p14:creationId xmlns:p14="http://schemas.microsoft.com/office/powerpoint/2010/main" val="2494975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400" y="609600"/>
            <a:ext cx="7772400" cy="723275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4000" dirty="0"/>
              <a:t>Our Problem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66840" y="5029200"/>
            <a:ext cx="7183320" cy="859723"/>
          </a:xfrm>
        </p:spPr>
        <p:txBody>
          <a:bodyPr wrap="square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898200" algn="l"/>
                <a:tab pos="1347480" algn="l"/>
                <a:tab pos="1796760" algn="l"/>
                <a:tab pos="2246040" algn="l"/>
                <a:tab pos="2694960" algn="l"/>
                <a:tab pos="3144240" algn="l"/>
                <a:tab pos="3593520" algn="l"/>
                <a:tab pos="4042800" algn="l"/>
                <a:tab pos="4492080" algn="l"/>
                <a:tab pos="4941360" algn="l"/>
                <a:tab pos="5390640" algn="l"/>
                <a:tab pos="5839920" algn="l"/>
                <a:tab pos="6289200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  <a:tab pos="943416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80" algn="l"/>
                <a:tab pos="1796760" algn="l"/>
                <a:tab pos="2246040" algn="l"/>
                <a:tab pos="2695319" algn="l"/>
                <a:tab pos="3144599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400" algn="l"/>
                <a:tab pos="8086679" algn="l"/>
                <a:tab pos="8535960" algn="l"/>
                <a:tab pos="8985240" algn="l"/>
                <a:tab pos="9434160" algn="l"/>
                <a:tab pos="98834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59" algn="l"/>
                <a:tab pos="8985240" algn="l"/>
                <a:tab pos="9434160" algn="l"/>
                <a:tab pos="9883440" algn="l"/>
                <a:tab pos="103327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lnSpc>
                <a:spcPct val="90000"/>
              </a:lnSpc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US" sz="2400" dirty="0">
                <a:solidFill>
                  <a:schemeClr val="tx1"/>
                </a:solidFill>
              </a:rPr>
              <a:t>Color the map with any of three colors</a:t>
            </a:r>
          </a:p>
          <a:p>
            <a:pPr marL="0" lvl="0" indent="0">
              <a:lnSpc>
                <a:spcPct val="90000"/>
              </a:lnSpc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US" sz="2400" dirty="0">
                <a:solidFill>
                  <a:schemeClr val="tx1"/>
                </a:solidFill>
              </a:rPr>
              <a:t>No two bordering countries can have the same color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90560" y="1871640"/>
            <a:ext cx="3587760" cy="2154240"/>
            <a:chOff x="1690560" y="1871640"/>
            <a:chExt cx="3587760" cy="2154240"/>
          </a:xfrm>
        </p:grpSpPr>
        <p:sp>
          <p:nvSpPr>
            <p:cNvPr id="5" name="Freeform 4"/>
            <p:cNvSpPr/>
            <p:nvPr/>
          </p:nvSpPr>
          <p:spPr>
            <a:xfrm>
              <a:off x="2057400" y="1871640"/>
              <a:ext cx="719280" cy="719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2778120" y="1871640"/>
              <a:ext cx="719280" cy="719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3484440" y="1871640"/>
              <a:ext cx="719280" cy="719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4192559" y="1871640"/>
              <a:ext cx="719280" cy="719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1690560" y="2579760"/>
              <a:ext cx="719280" cy="718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405160" y="2577960"/>
              <a:ext cx="718920" cy="719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125880" y="2579760"/>
              <a:ext cx="718920" cy="718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832200" y="2579760"/>
              <a:ext cx="719280" cy="718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559400" y="2579760"/>
              <a:ext cx="718920" cy="718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057400" y="3306600"/>
              <a:ext cx="719280" cy="719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65520" y="3306600"/>
              <a:ext cx="718920" cy="719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3484440" y="3306600"/>
              <a:ext cx="719280" cy="719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199040" y="3306600"/>
              <a:ext cx="718920" cy="719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8" name="Freeform 17"/>
          <p:cNvSpPr/>
          <p:nvPr/>
        </p:nvSpPr>
        <p:spPr>
          <a:xfrm>
            <a:off x="5638680" y="1523880"/>
            <a:ext cx="719280" cy="719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hangingPunct="0">
              <a:spcBef>
                <a:spcPts val="0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5638680" y="2666880"/>
            <a:ext cx="719280" cy="719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FF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hangingPunct="0">
              <a:spcBef>
                <a:spcPts val="0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5638680" y="3809880"/>
            <a:ext cx="719280" cy="719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hangingPunct="0">
              <a:spcBef>
                <a:spcPts val="0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0204740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600" y="819462"/>
            <a:ext cx="8915400" cy="723275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GB" sz="4000" dirty="0">
                <a:solidFill>
                  <a:srgbClr val="FF0000"/>
                </a:solidFill>
              </a:rPr>
              <a:t>Making a GA for 3-Coloring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43000" y="2036879"/>
            <a:ext cx="3587759" cy="2154240"/>
            <a:chOff x="1143000" y="2036879"/>
            <a:chExt cx="3587759" cy="2154240"/>
          </a:xfrm>
        </p:grpSpPr>
        <p:sp>
          <p:nvSpPr>
            <p:cNvPr id="4" name="Freeform 3"/>
            <p:cNvSpPr/>
            <p:nvPr/>
          </p:nvSpPr>
          <p:spPr>
            <a:xfrm>
              <a:off x="1509839" y="2036879"/>
              <a:ext cx="718920" cy="718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2230560" y="2036879"/>
              <a:ext cx="718920" cy="718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2936880" y="2036879"/>
              <a:ext cx="719280" cy="718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3645000" y="2036879"/>
              <a:ext cx="718920" cy="718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143000" y="2744639"/>
              <a:ext cx="719280" cy="719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1857240" y="2743199"/>
              <a:ext cx="719280" cy="719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577960" y="2744639"/>
              <a:ext cx="719280" cy="719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284639" y="2744639"/>
              <a:ext cx="718920" cy="719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011479" y="2744639"/>
              <a:ext cx="719280" cy="719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09839" y="3471839"/>
              <a:ext cx="718920" cy="719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217599" y="3471839"/>
              <a:ext cx="719280" cy="719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936880" y="3471839"/>
              <a:ext cx="719280" cy="719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3651120" y="3471839"/>
              <a:ext cx="719280" cy="719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7" name="Freeform 16"/>
          <p:cNvSpPr/>
          <p:nvPr/>
        </p:nvSpPr>
        <p:spPr>
          <a:xfrm>
            <a:off x="2590200" y="5486399"/>
            <a:ext cx="3798720" cy="581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3200">
                <a:solidFill>
                  <a:srgbClr val="FF0514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RGGBRBGGBRBRB</a:t>
            </a:r>
          </a:p>
        </p:txBody>
      </p:sp>
      <p:sp>
        <p:nvSpPr>
          <p:cNvPr id="18" name="Freeform 17"/>
          <p:cNvSpPr/>
          <p:nvPr/>
        </p:nvSpPr>
        <p:spPr>
          <a:xfrm>
            <a:off x="659676" y="4648199"/>
            <a:ext cx="7659767" cy="52540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Clr>
                <a:srgbClr val="160AEB"/>
              </a:buClr>
              <a:buSzPct val="100000"/>
              <a:buFont typeface="Wingdings" pitchFamily="1"/>
              <a:buChar char="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800" dirty="0">
                <a:latin typeface="Times New Roman" pitchFamily="18"/>
                <a:ea typeface="Arial Unicode MS" pitchFamily="2"/>
                <a:cs typeface="Arial Unicode MS" pitchFamily="2"/>
              </a:rPr>
              <a:t>Represent possible solutions as strings of symbols</a:t>
            </a:r>
          </a:p>
        </p:txBody>
      </p:sp>
    </p:spTree>
    <p:extLst>
      <p:ext uri="{BB962C8B-B14F-4D97-AF65-F5344CB8AC3E}">
        <p14:creationId xmlns:p14="http://schemas.microsoft.com/office/powerpoint/2010/main" val="3968339988"/>
      </p:ext>
    </p:extLst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827157"/>
            <a:ext cx="9144000" cy="707886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GB" sz="4000" dirty="0">
                <a:solidFill>
                  <a:srgbClr val="FF0000"/>
                </a:solidFill>
              </a:rPr>
              <a:t>Making a GA for 3-Coloring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20880" y="1911830"/>
            <a:ext cx="6165720" cy="1292662"/>
          </a:xfrm>
        </p:spPr>
        <p:txBody>
          <a:bodyPr wrap="square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898200" algn="l"/>
                <a:tab pos="1347480" algn="l"/>
                <a:tab pos="1796760" algn="l"/>
                <a:tab pos="2246040" algn="l"/>
                <a:tab pos="2694960" algn="l"/>
                <a:tab pos="3144240" algn="l"/>
                <a:tab pos="3593520" algn="l"/>
                <a:tab pos="4042800" algn="l"/>
                <a:tab pos="4492080" algn="l"/>
                <a:tab pos="4941360" algn="l"/>
                <a:tab pos="5390640" algn="l"/>
                <a:tab pos="5839920" algn="l"/>
                <a:tab pos="6289200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  <a:tab pos="943416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80" algn="l"/>
                <a:tab pos="1796760" algn="l"/>
                <a:tab pos="2246040" algn="l"/>
                <a:tab pos="2695319" algn="l"/>
                <a:tab pos="3144599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400" algn="l"/>
                <a:tab pos="8086679" algn="l"/>
                <a:tab pos="8535960" algn="l"/>
                <a:tab pos="8985240" algn="l"/>
                <a:tab pos="9434160" algn="l"/>
                <a:tab pos="98834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59" algn="l"/>
                <a:tab pos="8985240" algn="l"/>
                <a:tab pos="9434160" algn="l"/>
                <a:tab pos="9883440" algn="l"/>
                <a:tab pos="103327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GB" sz="2800" dirty="0">
                <a:solidFill>
                  <a:schemeClr val="tx1"/>
                </a:solidFill>
              </a:rPr>
              <a:t>Devise a fitness function</a:t>
            </a:r>
          </a:p>
          <a:p>
            <a:pPr marL="400320" lvl="2" indent="0">
              <a:buClr>
                <a:srgbClr val="160AEB"/>
              </a:buClr>
              <a:buFont typeface="Wingdings" pitchFamily="1"/>
              <a:buChar char=""/>
            </a:pPr>
            <a:r>
              <a:rPr lang="en-GB" sz="2000" dirty="0">
                <a:solidFill>
                  <a:schemeClr val="tx1"/>
                </a:solidFill>
              </a:rPr>
              <a:t>Fitness increases for better solutions</a:t>
            </a:r>
          </a:p>
          <a:p>
            <a:pPr marL="400320" lvl="2" indent="0">
              <a:buClr>
                <a:srgbClr val="160AEB"/>
              </a:buClr>
              <a:buFont typeface="Wingdings" pitchFamily="1"/>
              <a:buChar char=""/>
            </a:pPr>
            <a:r>
              <a:rPr lang="en-GB" sz="2000" i="1" dirty="0">
                <a:solidFill>
                  <a:schemeClr val="tx1"/>
                </a:solidFill>
              </a:rPr>
              <a:t>f </a:t>
            </a:r>
            <a:r>
              <a:rPr lang="en-GB" sz="2000" dirty="0">
                <a:solidFill>
                  <a:schemeClr val="tx1"/>
                </a:solidFill>
              </a:rPr>
              <a:t>= number of boundaries that are OK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9320" y="4038479"/>
            <a:ext cx="7522920" cy="2154241"/>
            <a:chOff x="1219320" y="4038479"/>
            <a:chExt cx="7522920" cy="2154241"/>
          </a:xfrm>
        </p:grpSpPr>
        <p:grpSp>
          <p:nvGrpSpPr>
            <p:cNvPr id="5" name="Group 4"/>
            <p:cNvGrpSpPr/>
            <p:nvPr/>
          </p:nvGrpSpPr>
          <p:grpSpPr>
            <a:xfrm>
              <a:off x="1219320" y="4038479"/>
              <a:ext cx="3587760" cy="2154241"/>
              <a:chOff x="1219320" y="4038479"/>
              <a:chExt cx="3587760" cy="2154241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1585800" y="4038479"/>
                <a:ext cx="719280" cy="71928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2306520" y="4038479"/>
                <a:ext cx="719280" cy="71928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3013200" y="4038479"/>
                <a:ext cx="718920" cy="71928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3720960" y="4038479"/>
                <a:ext cx="719280" cy="71928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1219320" y="4746600"/>
                <a:ext cx="718920" cy="71928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933560" y="4745160"/>
                <a:ext cx="719280" cy="7189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2654280" y="4746600"/>
                <a:ext cx="719280" cy="71928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360600" y="4746600"/>
                <a:ext cx="719280" cy="71928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4087800" y="4746600"/>
                <a:ext cx="719280" cy="71928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1585800" y="5473800"/>
                <a:ext cx="719280" cy="7189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2293920" y="5473800"/>
                <a:ext cx="719280" cy="7189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3013200" y="5473800"/>
                <a:ext cx="718920" cy="7189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727440" y="5473800"/>
                <a:ext cx="719280" cy="7189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19" name="Freeform 18"/>
            <p:cNvSpPr/>
            <p:nvPr/>
          </p:nvSpPr>
          <p:spPr>
            <a:xfrm>
              <a:off x="5029200" y="4495680"/>
              <a:ext cx="3713040" cy="95628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800" dirty="0">
                  <a:solidFill>
                    <a:srgbClr val="FF0514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16 out of 26 in this 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661290"/>
      </p:ext>
    </p:extLst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827157"/>
            <a:ext cx="9144000" cy="707886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GB" sz="4000" dirty="0">
                <a:solidFill>
                  <a:srgbClr val="FF0000"/>
                </a:solidFill>
              </a:rPr>
              <a:t>Making a GA for 3-Coloring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2008439"/>
            <a:ext cx="7772400" cy="3067506"/>
          </a:xfrm>
        </p:spPr>
        <p:txBody>
          <a:bodyPr wrap="square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898200" algn="l"/>
                <a:tab pos="1347480" algn="l"/>
                <a:tab pos="1796760" algn="l"/>
                <a:tab pos="2246040" algn="l"/>
                <a:tab pos="2694960" algn="l"/>
                <a:tab pos="3144240" algn="l"/>
                <a:tab pos="3593520" algn="l"/>
                <a:tab pos="4042800" algn="l"/>
                <a:tab pos="4492080" algn="l"/>
                <a:tab pos="4941360" algn="l"/>
                <a:tab pos="5390640" algn="l"/>
                <a:tab pos="5839920" algn="l"/>
                <a:tab pos="6289200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  <a:tab pos="943416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80" algn="l"/>
                <a:tab pos="1796760" algn="l"/>
                <a:tab pos="2246040" algn="l"/>
                <a:tab pos="2695319" algn="l"/>
                <a:tab pos="3144599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400" algn="l"/>
                <a:tab pos="8086679" algn="l"/>
                <a:tab pos="8535960" algn="l"/>
                <a:tab pos="8985240" algn="l"/>
                <a:tab pos="9434160" algn="l"/>
                <a:tab pos="98834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59" algn="l"/>
                <a:tab pos="8985240" algn="l"/>
                <a:tab pos="9434160" algn="l"/>
                <a:tab pos="9883440" algn="l"/>
                <a:tab pos="103327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GB" sz="2400" dirty="0">
                <a:solidFill>
                  <a:schemeClr val="tx1"/>
                </a:solidFill>
              </a:rPr>
              <a:t>Make a population of solutions</a:t>
            </a:r>
          </a:p>
          <a:p>
            <a:pPr marL="341280" lvl="0" indent="-341280"/>
            <a:endParaRPr lang="en-GB" sz="2800" dirty="0"/>
          </a:p>
          <a:p>
            <a:pPr marL="341280" lvl="0" indent="-341280"/>
            <a:endParaRPr lang="en-GB" sz="2800" dirty="0"/>
          </a:p>
          <a:p>
            <a:pPr marL="341280" lvl="0" indent="-341280"/>
            <a:endParaRPr lang="en-GB" sz="2800" dirty="0"/>
          </a:p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GB" sz="2400" dirty="0">
                <a:solidFill>
                  <a:schemeClr val="tx1"/>
                </a:solidFill>
              </a:rPr>
              <a:t>Apply genetic operators to them to make a new population</a:t>
            </a:r>
          </a:p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GB" sz="2400" dirty="0">
                <a:solidFill>
                  <a:schemeClr val="tx1"/>
                </a:solidFill>
              </a:rPr>
              <a:t>Iterate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0" y="2743199"/>
            <a:ext cx="8000999" cy="1322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algn="ctr">
              <a:spcBef>
                <a:spcPts val="19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  <a:tab pos="10332720" algn="l"/>
                <a:tab pos="10782000" algn="l"/>
              </a:tabLst>
            </a:pPr>
            <a:r>
              <a:rPr lang="en-GB" sz="3200">
                <a:solidFill>
                  <a:srgbClr val="FF0514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[R G B B …]	[G G G R …]  	[R G R B …]</a:t>
            </a:r>
          </a:p>
          <a:p>
            <a:pPr algn="ctr">
              <a:spcBef>
                <a:spcPts val="19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  <a:tab pos="10332720" algn="l"/>
                <a:tab pos="10782000" algn="l"/>
              </a:tabLst>
            </a:pPr>
            <a:r>
              <a:rPr lang="en-GB" sz="3200">
                <a:solidFill>
                  <a:srgbClr val="FF0514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[G B R R …] 	[B G R B …] 	[G B R G …]</a:t>
            </a:r>
          </a:p>
        </p:txBody>
      </p:sp>
    </p:spTree>
    <p:extLst>
      <p:ext uri="{BB962C8B-B14F-4D97-AF65-F5344CB8AC3E}">
        <p14:creationId xmlns:p14="http://schemas.microsoft.com/office/powerpoint/2010/main" val="166362508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228"/>
          <p:cNvSpPr txBox="1">
            <a:spLocks noGrp="1"/>
          </p:cNvSpPr>
          <p:nvPr>
            <p:ph type="title" idx="4294967295"/>
          </p:nvPr>
        </p:nvSpPr>
        <p:spPr>
          <a:xfrm>
            <a:off x="0" y="827157"/>
            <a:ext cx="9144000" cy="707886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GB" sz="4000" dirty="0">
                <a:solidFill>
                  <a:srgbClr val="FF0000"/>
                </a:solidFill>
              </a:rPr>
              <a:t>Making a GA for 3-Coloring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520" y="1830239"/>
            <a:ext cx="2895480" cy="2438640"/>
            <a:chOff x="533520" y="1830239"/>
            <a:chExt cx="2895480" cy="2438640"/>
          </a:xfrm>
        </p:grpSpPr>
        <p:grpSp>
          <p:nvGrpSpPr>
            <p:cNvPr id="3" name="Group 2"/>
            <p:cNvGrpSpPr/>
            <p:nvPr/>
          </p:nvGrpSpPr>
          <p:grpSpPr>
            <a:xfrm>
              <a:off x="533520" y="1830239"/>
              <a:ext cx="838080" cy="685800"/>
              <a:chOff x="533520" y="1830239"/>
              <a:chExt cx="838080" cy="685800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619200" y="183023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787320" y="1830239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952560" y="183023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1117440" y="1830239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33520" y="205596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00200" y="205596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68319" y="205596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3559" y="205596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1203480" y="205596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619200" y="228743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784080" y="2287439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952560" y="228743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1119240" y="228743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33520" y="2744639"/>
              <a:ext cx="838080" cy="685801"/>
              <a:chOff x="533520" y="2744639"/>
              <a:chExt cx="838080" cy="685801"/>
            </a:xfrm>
          </p:grpSpPr>
          <p:sp>
            <p:nvSpPr>
              <p:cNvPr id="18" name="Freeform 17"/>
              <p:cNvSpPr/>
              <p:nvPr/>
            </p:nvSpPr>
            <p:spPr>
              <a:xfrm>
                <a:off x="619200" y="274463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787320" y="2744639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952560" y="274463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1117440" y="2744639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533520" y="297036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700200" y="297036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868319" y="297036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1033559" y="297036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1203480" y="297036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619200" y="320184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784080" y="320184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952560" y="320184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1119240" y="320184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33520" y="3583080"/>
              <a:ext cx="838080" cy="685799"/>
              <a:chOff x="533520" y="3583080"/>
              <a:chExt cx="838080" cy="685799"/>
            </a:xfrm>
          </p:grpSpPr>
          <p:sp>
            <p:nvSpPr>
              <p:cNvPr id="32" name="Freeform 31"/>
              <p:cNvSpPr/>
              <p:nvPr/>
            </p:nvSpPr>
            <p:spPr>
              <a:xfrm>
                <a:off x="619200" y="358308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787320" y="358308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952560" y="358308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1117440" y="358308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533520" y="380844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700200" y="380844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868319" y="380844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1033559" y="380844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1203480" y="380844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619200" y="404027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784080" y="4040279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952560" y="404027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1119240" y="404027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33" name="Group 44"/>
            <p:cNvGrpSpPr/>
            <p:nvPr/>
          </p:nvGrpSpPr>
          <p:grpSpPr>
            <a:xfrm>
              <a:off x="1523880" y="2211480"/>
              <a:ext cx="838440" cy="685800"/>
              <a:chOff x="1523880" y="2211480"/>
              <a:chExt cx="838440" cy="685800"/>
            </a:xfrm>
          </p:grpSpPr>
          <p:sp>
            <p:nvSpPr>
              <p:cNvPr id="46" name="Freeform 45"/>
              <p:cNvSpPr/>
              <p:nvPr/>
            </p:nvSpPr>
            <p:spPr>
              <a:xfrm>
                <a:off x="1609560" y="221148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1778040" y="221148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1943280" y="221148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2108160" y="221148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1523880" y="243684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1690560" y="243684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1859039" y="243684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2023919" y="243684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2193840" y="243684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1609560" y="266868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1774800" y="266868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1943280" y="266868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2109960" y="266868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34" name="Group 58"/>
            <p:cNvGrpSpPr/>
            <p:nvPr/>
          </p:nvGrpSpPr>
          <p:grpSpPr>
            <a:xfrm>
              <a:off x="1523880" y="3201840"/>
              <a:ext cx="838440" cy="685800"/>
              <a:chOff x="1523880" y="3201840"/>
              <a:chExt cx="838440" cy="685800"/>
            </a:xfrm>
          </p:grpSpPr>
          <p:sp>
            <p:nvSpPr>
              <p:cNvPr id="60" name="Freeform 59"/>
              <p:cNvSpPr/>
              <p:nvPr/>
            </p:nvSpPr>
            <p:spPr>
              <a:xfrm>
                <a:off x="1609560" y="320184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1778040" y="320184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1943280" y="320184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2108160" y="320184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1523880" y="3427559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1690560" y="3427559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1859039" y="342755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2023919" y="3427559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2193840" y="3427559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1609560" y="365904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1774800" y="365904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1943280" y="365904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2109960" y="365904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35" name="Group 72"/>
            <p:cNvGrpSpPr/>
            <p:nvPr/>
          </p:nvGrpSpPr>
          <p:grpSpPr>
            <a:xfrm>
              <a:off x="2590919" y="1906560"/>
              <a:ext cx="838081" cy="685800"/>
              <a:chOff x="2590919" y="1906560"/>
              <a:chExt cx="838081" cy="685800"/>
            </a:xfrm>
          </p:grpSpPr>
          <p:sp>
            <p:nvSpPr>
              <p:cNvPr id="74" name="Freeform 73"/>
              <p:cNvSpPr/>
              <p:nvPr/>
            </p:nvSpPr>
            <p:spPr>
              <a:xfrm>
                <a:off x="2676600" y="190656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2844720" y="190656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009960" y="190656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174840" y="190656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2590919" y="213192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2757599" y="213192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2925719" y="213192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3090960" y="213192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3260880" y="213192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2676600" y="236376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2841480" y="236376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3009960" y="236376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3176640" y="236376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36" name="Group 86"/>
            <p:cNvGrpSpPr/>
            <p:nvPr/>
          </p:nvGrpSpPr>
          <p:grpSpPr>
            <a:xfrm>
              <a:off x="2590919" y="2744639"/>
              <a:ext cx="838081" cy="685801"/>
              <a:chOff x="2590919" y="2744639"/>
              <a:chExt cx="838081" cy="685801"/>
            </a:xfrm>
          </p:grpSpPr>
          <p:sp>
            <p:nvSpPr>
              <p:cNvPr id="88" name="Freeform 87"/>
              <p:cNvSpPr/>
              <p:nvPr/>
            </p:nvSpPr>
            <p:spPr>
              <a:xfrm>
                <a:off x="2676600" y="274463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2844720" y="274788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0" name="Freeform 89"/>
              <p:cNvSpPr/>
              <p:nvPr/>
            </p:nvSpPr>
            <p:spPr>
              <a:xfrm>
                <a:off x="3009960" y="274463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1" name="Freeform 90"/>
              <p:cNvSpPr/>
              <p:nvPr/>
            </p:nvSpPr>
            <p:spPr>
              <a:xfrm>
                <a:off x="3174840" y="2744639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2" name="Freeform 91"/>
              <p:cNvSpPr/>
              <p:nvPr/>
            </p:nvSpPr>
            <p:spPr>
              <a:xfrm>
                <a:off x="2590919" y="297324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3" name="Freeform 92"/>
              <p:cNvSpPr/>
              <p:nvPr/>
            </p:nvSpPr>
            <p:spPr>
              <a:xfrm>
                <a:off x="2757599" y="297036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4" name="Freeform 93"/>
              <p:cNvSpPr/>
              <p:nvPr/>
            </p:nvSpPr>
            <p:spPr>
              <a:xfrm>
                <a:off x="2925719" y="297036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3090960" y="297036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3260880" y="297036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7" name="Freeform 96"/>
              <p:cNvSpPr/>
              <p:nvPr/>
            </p:nvSpPr>
            <p:spPr>
              <a:xfrm>
                <a:off x="2676600" y="320184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8" name="Freeform 97"/>
              <p:cNvSpPr/>
              <p:nvPr/>
            </p:nvSpPr>
            <p:spPr>
              <a:xfrm>
                <a:off x="2841480" y="320184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9" name="Freeform 98"/>
              <p:cNvSpPr/>
              <p:nvPr/>
            </p:nvSpPr>
            <p:spPr>
              <a:xfrm>
                <a:off x="3009960" y="320184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0" name="Freeform 99"/>
              <p:cNvSpPr/>
              <p:nvPr/>
            </p:nvSpPr>
            <p:spPr>
              <a:xfrm>
                <a:off x="3176640" y="320184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37" name="Group 100"/>
            <p:cNvGrpSpPr/>
            <p:nvPr/>
          </p:nvGrpSpPr>
          <p:grpSpPr>
            <a:xfrm>
              <a:off x="2590919" y="3583080"/>
              <a:ext cx="838081" cy="685799"/>
              <a:chOff x="2590919" y="3583080"/>
              <a:chExt cx="838081" cy="685799"/>
            </a:xfrm>
          </p:grpSpPr>
          <p:sp>
            <p:nvSpPr>
              <p:cNvPr id="102" name="Freeform 101"/>
              <p:cNvSpPr/>
              <p:nvPr/>
            </p:nvSpPr>
            <p:spPr>
              <a:xfrm>
                <a:off x="2676600" y="358308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3" name="Freeform 102"/>
              <p:cNvSpPr/>
              <p:nvPr/>
            </p:nvSpPr>
            <p:spPr>
              <a:xfrm>
                <a:off x="2844720" y="358308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4" name="Freeform 103"/>
              <p:cNvSpPr/>
              <p:nvPr/>
            </p:nvSpPr>
            <p:spPr>
              <a:xfrm>
                <a:off x="3009960" y="358308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5" name="Freeform 104"/>
              <p:cNvSpPr/>
              <p:nvPr/>
            </p:nvSpPr>
            <p:spPr>
              <a:xfrm>
                <a:off x="3174840" y="358308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6" name="Freeform 105"/>
              <p:cNvSpPr/>
              <p:nvPr/>
            </p:nvSpPr>
            <p:spPr>
              <a:xfrm>
                <a:off x="2590919" y="380844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7" name="Freeform 106"/>
              <p:cNvSpPr/>
              <p:nvPr/>
            </p:nvSpPr>
            <p:spPr>
              <a:xfrm>
                <a:off x="2757599" y="380844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8" name="Freeform 107"/>
              <p:cNvSpPr/>
              <p:nvPr/>
            </p:nvSpPr>
            <p:spPr>
              <a:xfrm>
                <a:off x="2925719" y="380844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9" name="Freeform 108"/>
              <p:cNvSpPr/>
              <p:nvPr/>
            </p:nvSpPr>
            <p:spPr>
              <a:xfrm>
                <a:off x="3090960" y="380844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0" name="Freeform 109"/>
              <p:cNvSpPr/>
              <p:nvPr/>
            </p:nvSpPr>
            <p:spPr>
              <a:xfrm>
                <a:off x="3260880" y="380844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1" name="Freeform 110"/>
              <p:cNvSpPr/>
              <p:nvPr/>
            </p:nvSpPr>
            <p:spPr>
              <a:xfrm>
                <a:off x="2676600" y="404027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2" name="Freeform 111"/>
              <p:cNvSpPr/>
              <p:nvPr/>
            </p:nvSpPr>
            <p:spPr>
              <a:xfrm>
                <a:off x="2841480" y="4040279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3" name="Freeform 112"/>
              <p:cNvSpPr/>
              <p:nvPr/>
            </p:nvSpPr>
            <p:spPr>
              <a:xfrm>
                <a:off x="3009960" y="404027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4" name="Freeform 113"/>
              <p:cNvSpPr/>
              <p:nvPr/>
            </p:nvSpPr>
            <p:spPr>
              <a:xfrm>
                <a:off x="3176640" y="404027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238" name="Group 114"/>
          <p:cNvGrpSpPr/>
          <p:nvPr/>
        </p:nvGrpSpPr>
        <p:grpSpPr>
          <a:xfrm>
            <a:off x="5715000" y="1828800"/>
            <a:ext cx="2971800" cy="2438279"/>
            <a:chOff x="5715000" y="1828800"/>
            <a:chExt cx="2971800" cy="2438279"/>
          </a:xfrm>
        </p:grpSpPr>
        <p:grpSp>
          <p:nvGrpSpPr>
            <p:cNvPr id="239" name="Group 115"/>
            <p:cNvGrpSpPr/>
            <p:nvPr/>
          </p:nvGrpSpPr>
          <p:grpSpPr>
            <a:xfrm>
              <a:off x="5715000" y="1828800"/>
              <a:ext cx="838080" cy="685800"/>
              <a:chOff x="5715000" y="1828800"/>
              <a:chExt cx="838080" cy="685800"/>
            </a:xfrm>
          </p:grpSpPr>
          <p:sp>
            <p:nvSpPr>
              <p:cNvPr id="117" name="Freeform 116"/>
              <p:cNvSpPr/>
              <p:nvPr/>
            </p:nvSpPr>
            <p:spPr>
              <a:xfrm>
                <a:off x="5800680" y="182880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8" name="Freeform 117"/>
              <p:cNvSpPr/>
              <p:nvPr/>
            </p:nvSpPr>
            <p:spPr>
              <a:xfrm>
                <a:off x="5969160" y="182880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9" name="Freeform 118"/>
              <p:cNvSpPr/>
              <p:nvPr/>
            </p:nvSpPr>
            <p:spPr>
              <a:xfrm>
                <a:off x="6134040" y="182880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0" name="Freeform 119"/>
              <p:cNvSpPr/>
              <p:nvPr/>
            </p:nvSpPr>
            <p:spPr>
              <a:xfrm>
                <a:off x="6299279" y="182880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1" name="Freeform 120"/>
              <p:cNvSpPr/>
              <p:nvPr/>
            </p:nvSpPr>
            <p:spPr>
              <a:xfrm>
                <a:off x="5715000" y="205416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2" name="Freeform 121"/>
              <p:cNvSpPr/>
              <p:nvPr/>
            </p:nvSpPr>
            <p:spPr>
              <a:xfrm>
                <a:off x="5881680" y="205416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6049800" y="205416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6215040" y="205416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5" name="Freeform 124"/>
              <p:cNvSpPr/>
              <p:nvPr/>
            </p:nvSpPr>
            <p:spPr>
              <a:xfrm>
                <a:off x="6384960" y="205416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6" name="Freeform 125"/>
              <p:cNvSpPr/>
              <p:nvPr/>
            </p:nvSpPr>
            <p:spPr>
              <a:xfrm>
                <a:off x="5800680" y="228600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7" name="Freeform 126"/>
              <p:cNvSpPr/>
              <p:nvPr/>
            </p:nvSpPr>
            <p:spPr>
              <a:xfrm>
                <a:off x="5965920" y="228600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8" name="Freeform 127"/>
              <p:cNvSpPr/>
              <p:nvPr/>
            </p:nvSpPr>
            <p:spPr>
              <a:xfrm>
                <a:off x="6134040" y="228600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9" name="Freeform 128"/>
              <p:cNvSpPr/>
              <p:nvPr/>
            </p:nvSpPr>
            <p:spPr>
              <a:xfrm>
                <a:off x="6300720" y="228600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40" name="Group 129"/>
            <p:cNvGrpSpPr/>
            <p:nvPr/>
          </p:nvGrpSpPr>
          <p:grpSpPr>
            <a:xfrm>
              <a:off x="7848720" y="1828800"/>
              <a:ext cx="838080" cy="685800"/>
              <a:chOff x="7848720" y="1828800"/>
              <a:chExt cx="838080" cy="685800"/>
            </a:xfrm>
          </p:grpSpPr>
          <p:sp>
            <p:nvSpPr>
              <p:cNvPr id="131" name="Freeform 130"/>
              <p:cNvSpPr/>
              <p:nvPr/>
            </p:nvSpPr>
            <p:spPr>
              <a:xfrm>
                <a:off x="7934400" y="182880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2" name="Freeform 131"/>
              <p:cNvSpPr/>
              <p:nvPr/>
            </p:nvSpPr>
            <p:spPr>
              <a:xfrm>
                <a:off x="8102520" y="182880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>
              <a:xfrm>
                <a:off x="8267759" y="182880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4" name="Freeform 133"/>
              <p:cNvSpPr/>
              <p:nvPr/>
            </p:nvSpPr>
            <p:spPr>
              <a:xfrm>
                <a:off x="8432640" y="182880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5" name="Freeform 134"/>
              <p:cNvSpPr/>
              <p:nvPr/>
            </p:nvSpPr>
            <p:spPr>
              <a:xfrm>
                <a:off x="7848720" y="205416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6" name="Freeform 135"/>
              <p:cNvSpPr/>
              <p:nvPr/>
            </p:nvSpPr>
            <p:spPr>
              <a:xfrm>
                <a:off x="8015399" y="205416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7" name="Freeform 136"/>
              <p:cNvSpPr/>
              <p:nvPr/>
            </p:nvSpPr>
            <p:spPr>
              <a:xfrm>
                <a:off x="8183520" y="205416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8" name="Freeform 137"/>
              <p:cNvSpPr/>
              <p:nvPr/>
            </p:nvSpPr>
            <p:spPr>
              <a:xfrm>
                <a:off x="8348760" y="205416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9" name="Freeform 138"/>
              <p:cNvSpPr/>
              <p:nvPr/>
            </p:nvSpPr>
            <p:spPr>
              <a:xfrm>
                <a:off x="8518680" y="205416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0" name="Freeform 139"/>
              <p:cNvSpPr/>
              <p:nvPr/>
            </p:nvSpPr>
            <p:spPr>
              <a:xfrm>
                <a:off x="7934400" y="228600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1" name="Freeform 140"/>
              <p:cNvSpPr/>
              <p:nvPr/>
            </p:nvSpPr>
            <p:spPr>
              <a:xfrm>
                <a:off x="8099279" y="228600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2" name="Freeform 141"/>
              <p:cNvSpPr/>
              <p:nvPr/>
            </p:nvSpPr>
            <p:spPr>
              <a:xfrm>
                <a:off x="8267759" y="228600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3" name="Freeform 142"/>
              <p:cNvSpPr/>
              <p:nvPr/>
            </p:nvSpPr>
            <p:spPr>
              <a:xfrm>
                <a:off x="8434440" y="228600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41" name="Group 143"/>
            <p:cNvGrpSpPr/>
            <p:nvPr/>
          </p:nvGrpSpPr>
          <p:grpSpPr>
            <a:xfrm>
              <a:off x="6781680" y="2209680"/>
              <a:ext cx="838440" cy="685800"/>
              <a:chOff x="6781680" y="2209680"/>
              <a:chExt cx="838440" cy="685800"/>
            </a:xfrm>
          </p:grpSpPr>
          <p:sp>
            <p:nvSpPr>
              <p:cNvPr id="145" name="Freeform 144"/>
              <p:cNvSpPr/>
              <p:nvPr/>
            </p:nvSpPr>
            <p:spPr>
              <a:xfrm>
                <a:off x="6867360" y="220968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6" name="Freeform 145"/>
              <p:cNvSpPr/>
              <p:nvPr/>
            </p:nvSpPr>
            <p:spPr>
              <a:xfrm>
                <a:off x="7035840" y="220968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7" name="Freeform 146"/>
              <p:cNvSpPr/>
              <p:nvPr/>
            </p:nvSpPr>
            <p:spPr>
              <a:xfrm>
                <a:off x="7201080" y="220968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8" name="Freeform 147"/>
              <p:cNvSpPr/>
              <p:nvPr/>
            </p:nvSpPr>
            <p:spPr>
              <a:xfrm>
                <a:off x="7365959" y="220968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9" name="Freeform 148"/>
              <p:cNvSpPr/>
              <p:nvPr/>
            </p:nvSpPr>
            <p:spPr>
              <a:xfrm>
                <a:off x="6781680" y="243540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0" name="Freeform 149"/>
              <p:cNvSpPr/>
              <p:nvPr/>
            </p:nvSpPr>
            <p:spPr>
              <a:xfrm>
                <a:off x="6948360" y="243540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1" name="Freeform 150"/>
              <p:cNvSpPr/>
              <p:nvPr/>
            </p:nvSpPr>
            <p:spPr>
              <a:xfrm>
                <a:off x="7116839" y="243540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2" name="Freeform 151"/>
              <p:cNvSpPr/>
              <p:nvPr/>
            </p:nvSpPr>
            <p:spPr>
              <a:xfrm>
                <a:off x="7281720" y="243540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3" name="Freeform 152"/>
              <p:cNvSpPr/>
              <p:nvPr/>
            </p:nvSpPr>
            <p:spPr>
              <a:xfrm>
                <a:off x="7451640" y="243540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4" name="Freeform 153"/>
              <p:cNvSpPr/>
              <p:nvPr/>
            </p:nvSpPr>
            <p:spPr>
              <a:xfrm>
                <a:off x="6867360" y="266688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5" name="Freeform 154"/>
              <p:cNvSpPr/>
              <p:nvPr/>
            </p:nvSpPr>
            <p:spPr>
              <a:xfrm>
                <a:off x="7032600" y="266688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6" name="Freeform 155"/>
              <p:cNvSpPr/>
              <p:nvPr/>
            </p:nvSpPr>
            <p:spPr>
              <a:xfrm>
                <a:off x="7201080" y="266688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7" name="Freeform 156"/>
              <p:cNvSpPr/>
              <p:nvPr/>
            </p:nvSpPr>
            <p:spPr>
              <a:xfrm>
                <a:off x="7367759" y="266688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42" name="Group 157"/>
            <p:cNvGrpSpPr/>
            <p:nvPr/>
          </p:nvGrpSpPr>
          <p:grpSpPr>
            <a:xfrm>
              <a:off x="5715000" y="2743199"/>
              <a:ext cx="838080" cy="685801"/>
              <a:chOff x="5715000" y="2743199"/>
              <a:chExt cx="838080" cy="685801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5800680" y="2743199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0" name="Freeform 159"/>
              <p:cNvSpPr/>
              <p:nvPr/>
            </p:nvSpPr>
            <p:spPr>
              <a:xfrm>
                <a:off x="5969160" y="274319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1" name="Freeform 160"/>
              <p:cNvSpPr/>
              <p:nvPr/>
            </p:nvSpPr>
            <p:spPr>
              <a:xfrm>
                <a:off x="6134040" y="2743199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2" name="Freeform 161"/>
              <p:cNvSpPr/>
              <p:nvPr/>
            </p:nvSpPr>
            <p:spPr>
              <a:xfrm>
                <a:off x="6299279" y="274319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3" name="Freeform 162"/>
              <p:cNvSpPr/>
              <p:nvPr/>
            </p:nvSpPr>
            <p:spPr>
              <a:xfrm>
                <a:off x="5715000" y="296855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4" name="Freeform 163"/>
              <p:cNvSpPr/>
              <p:nvPr/>
            </p:nvSpPr>
            <p:spPr>
              <a:xfrm>
                <a:off x="5881680" y="296855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>
              <a:xfrm>
                <a:off x="6049800" y="2968559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6" name="Freeform 165"/>
              <p:cNvSpPr/>
              <p:nvPr/>
            </p:nvSpPr>
            <p:spPr>
              <a:xfrm>
                <a:off x="6215040" y="296855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7" name="Freeform 166"/>
              <p:cNvSpPr/>
              <p:nvPr/>
            </p:nvSpPr>
            <p:spPr>
              <a:xfrm>
                <a:off x="6384960" y="296855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8" name="Freeform 167"/>
              <p:cNvSpPr/>
              <p:nvPr/>
            </p:nvSpPr>
            <p:spPr>
              <a:xfrm>
                <a:off x="5800680" y="320040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9" name="Freeform 168"/>
              <p:cNvSpPr/>
              <p:nvPr/>
            </p:nvSpPr>
            <p:spPr>
              <a:xfrm>
                <a:off x="5965920" y="320040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70" name="Freeform 169"/>
              <p:cNvSpPr/>
              <p:nvPr/>
            </p:nvSpPr>
            <p:spPr>
              <a:xfrm>
                <a:off x="6134040" y="320040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71" name="Freeform 170"/>
              <p:cNvSpPr/>
              <p:nvPr/>
            </p:nvSpPr>
            <p:spPr>
              <a:xfrm>
                <a:off x="6300720" y="320040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43" name="Group 171"/>
            <p:cNvGrpSpPr/>
            <p:nvPr/>
          </p:nvGrpSpPr>
          <p:grpSpPr>
            <a:xfrm>
              <a:off x="7848720" y="2743199"/>
              <a:ext cx="838080" cy="685801"/>
              <a:chOff x="7848720" y="2743199"/>
              <a:chExt cx="838080" cy="685801"/>
            </a:xfrm>
          </p:grpSpPr>
          <p:sp>
            <p:nvSpPr>
              <p:cNvPr id="173" name="Freeform 172"/>
              <p:cNvSpPr/>
              <p:nvPr/>
            </p:nvSpPr>
            <p:spPr>
              <a:xfrm>
                <a:off x="7934400" y="274319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74" name="Freeform 173"/>
              <p:cNvSpPr/>
              <p:nvPr/>
            </p:nvSpPr>
            <p:spPr>
              <a:xfrm>
                <a:off x="8102520" y="2743199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75" name="Freeform 174"/>
              <p:cNvSpPr/>
              <p:nvPr/>
            </p:nvSpPr>
            <p:spPr>
              <a:xfrm>
                <a:off x="8267759" y="274319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76" name="Freeform 175"/>
              <p:cNvSpPr/>
              <p:nvPr/>
            </p:nvSpPr>
            <p:spPr>
              <a:xfrm>
                <a:off x="8432640" y="2743199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77" name="Freeform 176"/>
              <p:cNvSpPr/>
              <p:nvPr/>
            </p:nvSpPr>
            <p:spPr>
              <a:xfrm>
                <a:off x="7848720" y="296855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78" name="Freeform 177"/>
              <p:cNvSpPr/>
              <p:nvPr/>
            </p:nvSpPr>
            <p:spPr>
              <a:xfrm>
                <a:off x="8015399" y="296855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79" name="Freeform 178"/>
              <p:cNvSpPr/>
              <p:nvPr/>
            </p:nvSpPr>
            <p:spPr>
              <a:xfrm>
                <a:off x="8183520" y="2968559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80" name="Freeform 179"/>
              <p:cNvSpPr/>
              <p:nvPr/>
            </p:nvSpPr>
            <p:spPr>
              <a:xfrm>
                <a:off x="8348760" y="296855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>
              <a:xfrm>
                <a:off x="8518680" y="296855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82" name="Freeform 181"/>
              <p:cNvSpPr/>
              <p:nvPr/>
            </p:nvSpPr>
            <p:spPr>
              <a:xfrm>
                <a:off x="7934400" y="320040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83" name="Freeform 182"/>
              <p:cNvSpPr/>
              <p:nvPr/>
            </p:nvSpPr>
            <p:spPr>
              <a:xfrm>
                <a:off x="8099279" y="320040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84" name="Freeform 183"/>
              <p:cNvSpPr/>
              <p:nvPr/>
            </p:nvSpPr>
            <p:spPr>
              <a:xfrm>
                <a:off x="8267759" y="320040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85" name="Freeform 184"/>
              <p:cNvSpPr/>
              <p:nvPr/>
            </p:nvSpPr>
            <p:spPr>
              <a:xfrm>
                <a:off x="8434440" y="320040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44" name="Group 185"/>
            <p:cNvGrpSpPr/>
            <p:nvPr/>
          </p:nvGrpSpPr>
          <p:grpSpPr>
            <a:xfrm>
              <a:off x="6781680" y="3124079"/>
              <a:ext cx="838440" cy="685800"/>
              <a:chOff x="6781680" y="3124079"/>
              <a:chExt cx="838440" cy="685800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6867360" y="3124079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88" name="Freeform 187"/>
              <p:cNvSpPr/>
              <p:nvPr/>
            </p:nvSpPr>
            <p:spPr>
              <a:xfrm>
                <a:off x="7035840" y="312407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89" name="Freeform 188"/>
              <p:cNvSpPr/>
              <p:nvPr/>
            </p:nvSpPr>
            <p:spPr>
              <a:xfrm>
                <a:off x="7201080" y="312407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90" name="Freeform 189"/>
              <p:cNvSpPr/>
              <p:nvPr/>
            </p:nvSpPr>
            <p:spPr>
              <a:xfrm>
                <a:off x="7365959" y="3124079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91" name="Freeform 190"/>
              <p:cNvSpPr/>
              <p:nvPr/>
            </p:nvSpPr>
            <p:spPr>
              <a:xfrm>
                <a:off x="6781680" y="334980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92" name="Freeform 191"/>
              <p:cNvSpPr/>
              <p:nvPr/>
            </p:nvSpPr>
            <p:spPr>
              <a:xfrm>
                <a:off x="6948360" y="334980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93" name="Freeform 192"/>
              <p:cNvSpPr/>
              <p:nvPr/>
            </p:nvSpPr>
            <p:spPr>
              <a:xfrm>
                <a:off x="7116839" y="334980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94" name="Freeform 193"/>
              <p:cNvSpPr/>
              <p:nvPr/>
            </p:nvSpPr>
            <p:spPr>
              <a:xfrm>
                <a:off x="7281720" y="334980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95" name="Freeform 194"/>
              <p:cNvSpPr/>
              <p:nvPr/>
            </p:nvSpPr>
            <p:spPr>
              <a:xfrm>
                <a:off x="7451640" y="334980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96" name="Freeform 195"/>
              <p:cNvSpPr/>
              <p:nvPr/>
            </p:nvSpPr>
            <p:spPr>
              <a:xfrm>
                <a:off x="6867360" y="3581279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97" name="Freeform 196"/>
              <p:cNvSpPr/>
              <p:nvPr/>
            </p:nvSpPr>
            <p:spPr>
              <a:xfrm>
                <a:off x="7032600" y="3581279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98" name="Freeform 197"/>
              <p:cNvSpPr/>
              <p:nvPr/>
            </p:nvSpPr>
            <p:spPr>
              <a:xfrm>
                <a:off x="7201080" y="358127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99" name="Freeform 198"/>
              <p:cNvSpPr/>
              <p:nvPr/>
            </p:nvSpPr>
            <p:spPr>
              <a:xfrm>
                <a:off x="7367759" y="358127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45" name="Group 199"/>
            <p:cNvGrpSpPr/>
            <p:nvPr/>
          </p:nvGrpSpPr>
          <p:grpSpPr>
            <a:xfrm>
              <a:off x="5715000" y="3581279"/>
              <a:ext cx="838080" cy="685800"/>
              <a:chOff x="5715000" y="3581279"/>
              <a:chExt cx="838080" cy="685800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5800680" y="3581279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2" name="Freeform 201"/>
              <p:cNvSpPr/>
              <p:nvPr/>
            </p:nvSpPr>
            <p:spPr>
              <a:xfrm>
                <a:off x="5969160" y="358127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3" name="Freeform 202"/>
              <p:cNvSpPr/>
              <p:nvPr/>
            </p:nvSpPr>
            <p:spPr>
              <a:xfrm>
                <a:off x="6134040" y="3581279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4" name="Freeform 203"/>
              <p:cNvSpPr/>
              <p:nvPr/>
            </p:nvSpPr>
            <p:spPr>
              <a:xfrm>
                <a:off x="6299279" y="358127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5" name="Freeform 204"/>
              <p:cNvSpPr/>
              <p:nvPr/>
            </p:nvSpPr>
            <p:spPr>
              <a:xfrm>
                <a:off x="5715000" y="380700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6" name="Freeform 205"/>
              <p:cNvSpPr/>
              <p:nvPr/>
            </p:nvSpPr>
            <p:spPr>
              <a:xfrm>
                <a:off x="5881680" y="380700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7" name="Freeform 206"/>
              <p:cNvSpPr/>
              <p:nvPr/>
            </p:nvSpPr>
            <p:spPr>
              <a:xfrm>
                <a:off x="6049800" y="380700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8" name="Freeform 207"/>
              <p:cNvSpPr/>
              <p:nvPr/>
            </p:nvSpPr>
            <p:spPr>
              <a:xfrm>
                <a:off x="6215040" y="380700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9" name="Freeform 208"/>
              <p:cNvSpPr/>
              <p:nvPr/>
            </p:nvSpPr>
            <p:spPr>
              <a:xfrm>
                <a:off x="6384960" y="380700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10" name="Freeform 209"/>
              <p:cNvSpPr/>
              <p:nvPr/>
            </p:nvSpPr>
            <p:spPr>
              <a:xfrm>
                <a:off x="5800680" y="4038479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11" name="Freeform 210"/>
              <p:cNvSpPr/>
              <p:nvPr/>
            </p:nvSpPr>
            <p:spPr>
              <a:xfrm>
                <a:off x="5965920" y="403847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12" name="Freeform 211"/>
              <p:cNvSpPr/>
              <p:nvPr/>
            </p:nvSpPr>
            <p:spPr>
              <a:xfrm>
                <a:off x="6134040" y="4038479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13" name="Freeform 212"/>
              <p:cNvSpPr/>
              <p:nvPr/>
            </p:nvSpPr>
            <p:spPr>
              <a:xfrm>
                <a:off x="6300720" y="4038479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46" name="Group 213"/>
            <p:cNvGrpSpPr/>
            <p:nvPr/>
          </p:nvGrpSpPr>
          <p:grpSpPr>
            <a:xfrm>
              <a:off x="7848720" y="3581279"/>
              <a:ext cx="838080" cy="685800"/>
              <a:chOff x="7848720" y="3581279"/>
              <a:chExt cx="838080" cy="685800"/>
            </a:xfrm>
          </p:grpSpPr>
          <p:sp>
            <p:nvSpPr>
              <p:cNvPr id="215" name="Freeform 214"/>
              <p:cNvSpPr/>
              <p:nvPr/>
            </p:nvSpPr>
            <p:spPr>
              <a:xfrm>
                <a:off x="7934400" y="358127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16" name="Freeform 215"/>
              <p:cNvSpPr/>
              <p:nvPr/>
            </p:nvSpPr>
            <p:spPr>
              <a:xfrm>
                <a:off x="8102520" y="3581279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17" name="Freeform 216"/>
              <p:cNvSpPr/>
              <p:nvPr/>
            </p:nvSpPr>
            <p:spPr>
              <a:xfrm>
                <a:off x="8267759" y="358127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18" name="Freeform 217"/>
              <p:cNvSpPr/>
              <p:nvPr/>
            </p:nvSpPr>
            <p:spPr>
              <a:xfrm>
                <a:off x="8432640" y="3581279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19" name="Freeform 218"/>
              <p:cNvSpPr/>
              <p:nvPr/>
            </p:nvSpPr>
            <p:spPr>
              <a:xfrm>
                <a:off x="7848720" y="380700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0" name="Freeform 219"/>
              <p:cNvSpPr/>
              <p:nvPr/>
            </p:nvSpPr>
            <p:spPr>
              <a:xfrm>
                <a:off x="8015399" y="380700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1" name="Freeform 220"/>
              <p:cNvSpPr/>
              <p:nvPr/>
            </p:nvSpPr>
            <p:spPr>
              <a:xfrm>
                <a:off x="8183520" y="3807000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2" name="Freeform 221"/>
              <p:cNvSpPr/>
              <p:nvPr/>
            </p:nvSpPr>
            <p:spPr>
              <a:xfrm>
                <a:off x="8348760" y="380700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3" name="Freeform 222"/>
              <p:cNvSpPr/>
              <p:nvPr/>
            </p:nvSpPr>
            <p:spPr>
              <a:xfrm>
                <a:off x="8518680" y="3807000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4" name="Freeform 223"/>
              <p:cNvSpPr/>
              <p:nvPr/>
            </p:nvSpPr>
            <p:spPr>
              <a:xfrm>
                <a:off x="7934400" y="403847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5" name="Freeform 224"/>
              <p:cNvSpPr/>
              <p:nvPr/>
            </p:nvSpPr>
            <p:spPr>
              <a:xfrm>
                <a:off x="8099279" y="4038479"/>
                <a:ext cx="16848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6" name="Freeform 225"/>
              <p:cNvSpPr/>
              <p:nvPr/>
            </p:nvSpPr>
            <p:spPr>
              <a:xfrm>
                <a:off x="8267759" y="403847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00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7" name="Freeform 226"/>
              <p:cNvSpPr/>
              <p:nvPr/>
            </p:nvSpPr>
            <p:spPr>
              <a:xfrm>
                <a:off x="8434440" y="4038479"/>
                <a:ext cx="168120" cy="228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sp>
        <p:nvSpPr>
          <p:cNvPr id="228" name="Straight Connector 227"/>
          <p:cNvSpPr/>
          <p:nvPr/>
        </p:nvSpPr>
        <p:spPr>
          <a:xfrm>
            <a:off x="3809880" y="3125880"/>
            <a:ext cx="1676519" cy="1440"/>
          </a:xfrm>
          <a:prstGeom prst="line">
            <a:avLst/>
          </a:prstGeom>
          <a:noFill/>
          <a:ln w="12708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hangingPunct="0">
              <a:spcBef>
                <a:spcPts val="0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0" name="Freeform 229"/>
          <p:cNvSpPr/>
          <p:nvPr/>
        </p:nvSpPr>
        <p:spPr>
          <a:xfrm>
            <a:off x="380940" y="4943516"/>
            <a:ext cx="8382120" cy="8331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160AEB"/>
              </a:buClr>
              <a:buSzPct val="100000"/>
              <a:buFont typeface="Wingdings" pitchFamily="1"/>
              <a:buChar char="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dirty="0">
                <a:latin typeface="Times New Roman" pitchFamily="18"/>
                <a:ea typeface="Arial Unicode MS" pitchFamily="2"/>
                <a:cs typeface="Arial Unicode MS" pitchFamily="2"/>
              </a:rPr>
              <a:t>Generate a new population from the old one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60AEB"/>
              </a:buClr>
              <a:buSzPct val="100000"/>
              <a:buFont typeface="Wingdings" pitchFamily="1"/>
              <a:buChar char="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dirty="0">
                <a:latin typeface="Times New Roman" pitchFamily="18"/>
                <a:ea typeface="Arial Unicode MS" pitchFamily="2"/>
                <a:cs typeface="Arial Unicode MS" pitchFamily="2"/>
              </a:rPr>
              <a:t>Bias the selection to pick the fitter strings more often</a:t>
            </a:r>
          </a:p>
        </p:txBody>
      </p:sp>
    </p:spTree>
    <p:extLst>
      <p:ext uri="{BB962C8B-B14F-4D97-AF65-F5344CB8AC3E}">
        <p14:creationId xmlns:p14="http://schemas.microsoft.com/office/powerpoint/2010/main" val="238485942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43600" y="2286000"/>
            <a:ext cx="2743200" cy="1828799"/>
            <a:chOff x="5943600" y="2286000"/>
            <a:chExt cx="2743200" cy="1828799"/>
          </a:xfrm>
        </p:grpSpPr>
        <p:sp>
          <p:nvSpPr>
            <p:cNvPr id="3" name="Freeform 2"/>
            <p:cNvSpPr/>
            <p:nvPr/>
          </p:nvSpPr>
          <p:spPr>
            <a:xfrm>
              <a:off x="6224760" y="2286000"/>
              <a:ext cx="549000" cy="611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6775560" y="2286000"/>
              <a:ext cx="549000" cy="611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7315200" y="2286000"/>
              <a:ext cx="549360" cy="611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7856640" y="2286000"/>
              <a:ext cx="549000" cy="611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5943600" y="2887559"/>
              <a:ext cx="549360" cy="609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6489720" y="2886120"/>
              <a:ext cx="549360" cy="609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40520" y="2887559"/>
              <a:ext cx="550800" cy="609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7580160" y="2887559"/>
              <a:ext cx="551160" cy="609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8137440" y="2887559"/>
              <a:ext cx="549360" cy="609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6224760" y="3503519"/>
              <a:ext cx="549000" cy="611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765840" y="3503519"/>
              <a:ext cx="549360" cy="611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7315200" y="3503519"/>
              <a:ext cx="549360" cy="611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7861320" y="3503519"/>
              <a:ext cx="549360" cy="611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6" name="Straight Connector 15"/>
          <p:cNvSpPr/>
          <p:nvPr/>
        </p:nvSpPr>
        <p:spPr>
          <a:xfrm>
            <a:off x="3962520" y="3200400"/>
            <a:ext cx="1676160" cy="1440"/>
          </a:xfrm>
          <a:prstGeom prst="line">
            <a:avLst/>
          </a:prstGeom>
          <a:noFill/>
          <a:ln w="12708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hangingPunct="0">
              <a:spcBef>
                <a:spcPts val="0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62120" y="2286000"/>
            <a:ext cx="2743199" cy="1828799"/>
            <a:chOff x="762120" y="2286000"/>
            <a:chExt cx="2743199" cy="1828799"/>
          </a:xfrm>
        </p:grpSpPr>
        <p:sp>
          <p:nvSpPr>
            <p:cNvPr id="18" name="Freeform 17"/>
            <p:cNvSpPr/>
            <p:nvPr/>
          </p:nvSpPr>
          <p:spPr>
            <a:xfrm>
              <a:off x="1042919" y="2286000"/>
              <a:ext cx="549360" cy="611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1593719" y="2286000"/>
              <a:ext cx="549360" cy="611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133720" y="2286000"/>
              <a:ext cx="549000" cy="611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2674800" y="2286000"/>
              <a:ext cx="549360" cy="611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62120" y="2887559"/>
              <a:ext cx="549000" cy="609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308240" y="2886120"/>
              <a:ext cx="549000" cy="609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1859039" y="2887559"/>
              <a:ext cx="550800" cy="609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2398680" y="2887559"/>
              <a:ext cx="550800" cy="609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55959" y="2887559"/>
              <a:ext cx="549360" cy="609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042919" y="3503519"/>
              <a:ext cx="549360" cy="611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584360" y="3503519"/>
              <a:ext cx="549360" cy="611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33720" y="3503519"/>
              <a:ext cx="549000" cy="611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2679840" y="3503519"/>
              <a:ext cx="549000" cy="611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1676519" y="2743199"/>
              <a:ext cx="825480" cy="914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15228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2" name="Freeform 31"/>
          <p:cNvSpPr/>
          <p:nvPr/>
        </p:nvSpPr>
        <p:spPr>
          <a:xfrm>
            <a:off x="0" y="457200"/>
            <a:ext cx="9144000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4000" dirty="0">
                <a:solidFill>
                  <a:srgbClr val="FF0000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Making a GA for 3-Coloring</a:t>
            </a:r>
          </a:p>
        </p:txBody>
      </p:sp>
      <p:sp>
        <p:nvSpPr>
          <p:cNvPr id="33" name="Freeform 32"/>
          <p:cNvSpPr/>
          <p:nvPr/>
        </p:nvSpPr>
        <p:spPr>
          <a:xfrm>
            <a:off x="76200" y="4374415"/>
            <a:ext cx="9067800" cy="121276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>
              <a:spcBef>
                <a:spcPts val="2497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3200" b="1" dirty="0">
                <a:latin typeface="Times New Roman" pitchFamily="18"/>
                <a:ea typeface="Arial Unicode MS" pitchFamily="2"/>
                <a:cs typeface="Arial Unicode MS" pitchFamily="2"/>
              </a:rPr>
              <a:t>Mutation</a:t>
            </a:r>
          </a:p>
          <a:p>
            <a:pPr>
              <a:spcBef>
                <a:spcPts val="1998"/>
              </a:spcBef>
              <a:spcAft>
                <a:spcPts val="0"/>
              </a:spcAft>
              <a:buClr>
                <a:srgbClr val="160AEB"/>
              </a:buClr>
              <a:buSzPct val="100000"/>
              <a:buFont typeface="Wingdings" pitchFamily="1"/>
              <a:buChar char="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dirty="0">
                <a:latin typeface="Times New Roman" pitchFamily="18"/>
                <a:ea typeface="Arial Unicode MS" pitchFamily="2"/>
                <a:cs typeface="Arial Unicode MS" pitchFamily="2"/>
              </a:rPr>
              <a:t>Change randomly selected bit to another colour with small probability</a:t>
            </a:r>
          </a:p>
        </p:txBody>
      </p:sp>
    </p:spTree>
    <p:extLst>
      <p:ext uri="{BB962C8B-B14F-4D97-AF65-F5344CB8AC3E}">
        <p14:creationId xmlns:p14="http://schemas.microsoft.com/office/powerpoint/2010/main" val="1518464730"/>
      </p:ext>
    </p:extLst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95280" y="1905120"/>
            <a:ext cx="2133720" cy="1600200"/>
            <a:chOff x="1295280" y="1905120"/>
            <a:chExt cx="2133720" cy="1600200"/>
          </a:xfrm>
        </p:grpSpPr>
        <p:sp>
          <p:nvSpPr>
            <p:cNvPr id="3" name="Freeform 2"/>
            <p:cNvSpPr/>
            <p:nvPr/>
          </p:nvSpPr>
          <p:spPr>
            <a:xfrm>
              <a:off x="1514520" y="190512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1943280" y="190512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2362320" y="190512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2782800" y="190512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295280" y="2432160"/>
              <a:ext cx="427320" cy="533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720800" y="2430360"/>
              <a:ext cx="426960" cy="533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2147760" y="2432160"/>
              <a:ext cx="428760" cy="533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568600" y="2432160"/>
              <a:ext cx="428760" cy="533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002040" y="2432160"/>
              <a:ext cx="426960" cy="533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514520" y="297036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935000" y="2970360"/>
              <a:ext cx="42732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362320" y="297036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87480" y="2970360"/>
              <a:ext cx="42732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34120" y="1905120"/>
            <a:ext cx="2133360" cy="1600200"/>
            <a:chOff x="5334120" y="1905120"/>
            <a:chExt cx="2133360" cy="1600200"/>
          </a:xfrm>
        </p:grpSpPr>
        <p:sp>
          <p:nvSpPr>
            <p:cNvPr id="17" name="Freeform 16"/>
            <p:cNvSpPr/>
            <p:nvPr/>
          </p:nvSpPr>
          <p:spPr>
            <a:xfrm>
              <a:off x="5553000" y="190512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981760" y="190512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6400799" y="190512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821639" y="190512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334120" y="2432160"/>
              <a:ext cx="426960" cy="533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759280" y="2430360"/>
              <a:ext cx="427320" cy="533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6186600" y="2432160"/>
              <a:ext cx="428400" cy="533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6607080" y="2432160"/>
              <a:ext cx="428760" cy="533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7040520" y="2432160"/>
              <a:ext cx="426960" cy="533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553000" y="297036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5973840" y="297036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6400799" y="297036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6826319" y="297036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0" name="Freeform 29"/>
          <p:cNvSpPr/>
          <p:nvPr/>
        </p:nvSpPr>
        <p:spPr>
          <a:xfrm>
            <a:off x="3962520" y="2057400"/>
            <a:ext cx="1066680" cy="1312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8000" b="1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+</a:t>
            </a:r>
          </a:p>
        </p:txBody>
      </p:sp>
      <p:sp>
        <p:nvSpPr>
          <p:cNvPr id="31" name="Freeform 30"/>
          <p:cNvSpPr/>
          <p:nvPr/>
        </p:nvSpPr>
        <p:spPr>
          <a:xfrm>
            <a:off x="0" y="381000"/>
            <a:ext cx="9144000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4000" dirty="0">
                <a:solidFill>
                  <a:srgbClr val="FF0000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Making a GA for 3-Coloring</a:t>
            </a:r>
          </a:p>
        </p:txBody>
      </p:sp>
      <p:sp>
        <p:nvSpPr>
          <p:cNvPr id="32" name="Freeform 31"/>
          <p:cNvSpPr/>
          <p:nvPr/>
        </p:nvSpPr>
        <p:spPr>
          <a:xfrm>
            <a:off x="457200" y="4191120"/>
            <a:ext cx="8229600" cy="121276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>
              <a:spcBef>
                <a:spcPts val="2497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3200" b="1" dirty="0">
                <a:latin typeface="Times New Roman" pitchFamily="18"/>
                <a:ea typeface="Arial Unicode MS" pitchFamily="2"/>
                <a:cs typeface="Arial Unicode MS" pitchFamily="2"/>
              </a:rPr>
              <a:t>Crossover</a:t>
            </a:r>
          </a:p>
          <a:p>
            <a:pPr>
              <a:spcBef>
                <a:spcPts val="1998"/>
              </a:spcBef>
              <a:spcAft>
                <a:spcPts val="0"/>
              </a:spcAft>
              <a:buClr>
                <a:srgbClr val="160AEB"/>
              </a:buClr>
              <a:buSzPct val="100000"/>
              <a:buFont typeface="Wingdings" pitchFamily="1"/>
              <a:buChar char="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dirty="0">
                <a:latin typeface="Times New Roman" pitchFamily="18"/>
                <a:ea typeface="Arial Unicode MS" pitchFamily="2"/>
                <a:cs typeface="Arial Unicode MS" pitchFamily="2"/>
              </a:rPr>
              <a:t>Combine pairs of strings to form new strings</a:t>
            </a:r>
          </a:p>
        </p:txBody>
      </p:sp>
    </p:spTree>
    <p:extLst>
      <p:ext uri="{BB962C8B-B14F-4D97-AF65-F5344CB8AC3E}">
        <p14:creationId xmlns:p14="http://schemas.microsoft.com/office/powerpoint/2010/main" val="411778381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95280" y="1905120"/>
            <a:ext cx="2133720" cy="1600200"/>
            <a:chOff x="1295280" y="1905120"/>
            <a:chExt cx="2133720" cy="1600200"/>
          </a:xfrm>
        </p:grpSpPr>
        <p:sp>
          <p:nvSpPr>
            <p:cNvPr id="3" name="Freeform 2"/>
            <p:cNvSpPr/>
            <p:nvPr/>
          </p:nvSpPr>
          <p:spPr>
            <a:xfrm>
              <a:off x="1514520" y="190512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1943280" y="190512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2362320" y="190512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2782800" y="190512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295280" y="2432160"/>
              <a:ext cx="427320" cy="533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720800" y="2430360"/>
              <a:ext cx="426960" cy="533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2147760" y="2432160"/>
              <a:ext cx="428760" cy="533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568600" y="2432160"/>
              <a:ext cx="428760" cy="533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002040" y="2432160"/>
              <a:ext cx="426960" cy="533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514520" y="297036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935000" y="2970360"/>
              <a:ext cx="42732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362320" y="297036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87480" y="2970360"/>
              <a:ext cx="42732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34120" y="1905120"/>
            <a:ext cx="2133360" cy="1600200"/>
            <a:chOff x="5334120" y="1905120"/>
            <a:chExt cx="2133360" cy="1600200"/>
          </a:xfrm>
        </p:grpSpPr>
        <p:sp>
          <p:nvSpPr>
            <p:cNvPr id="17" name="Freeform 16"/>
            <p:cNvSpPr/>
            <p:nvPr/>
          </p:nvSpPr>
          <p:spPr>
            <a:xfrm>
              <a:off x="5553000" y="190512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981760" y="190512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6400799" y="190512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821639" y="190512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334120" y="2432160"/>
              <a:ext cx="426960" cy="533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759280" y="2430360"/>
              <a:ext cx="427320" cy="533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6186600" y="2432160"/>
              <a:ext cx="428400" cy="533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6607080" y="2432160"/>
              <a:ext cx="428760" cy="533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7040520" y="2432160"/>
              <a:ext cx="426960" cy="533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553000" y="297036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5973840" y="297036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6400799" y="297036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6826319" y="297036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0" name="Freeform 29"/>
          <p:cNvSpPr/>
          <p:nvPr/>
        </p:nvSpPr>
        <p:spPr>
          <a:xfrm>
            <a:off x="457559" y="3886200"/>
            <a:ext cx="3775680" cy="581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3200"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RGBRRBGRBGBRB</a:t>
            </a:r>
          </a:p>
        </p:txBody>
      </p:sp>
      <p:sp>
        <p:nvSpPr>
          <p:cNvPr id="31" name="Freeform 30"/>
          <p:cNvSpPr/>
          <p:nvPr/>
        </p:nvSpPr>
        <p:spPr>
          <a:xfrm>
            <a:off x="5181120" y="3886200"/>
            <a:ext cx="3573000" cy="581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3200"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BGGGBRGBRGBG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56119" y="1827000"/>
            <a:ext cx="8434441" cy="3356640"/>
            <a:chOff x="456119" y="1827000"/>
            <a:chExt cx="8434441" cy="3356640"/>
          </a:xfrm>
        </p:grpSpPr>
        <p:grpSp>
          <p:nvGrpSpPr>
            <p:cNvPr id="33" name="Group 32"/>
            <p:cNvGrpSpPr/>
            <p:nvPr/>
          </p:nvGrpSpPr>
          <p:grpSpPr>
            <a:xfrm>
              <a:off x="5256360" y="1827360"/>
              <a:ext cx="2288880" cy="1755720"/>
              <a:chOff x="5256360" y="1827360"/>
              <a:chExt cx="2288880" cy="1755720"/>
            </a:xfrm>
          </p:grpSpPr>
          <p:sp>
            <p:nvSpPr>
              <p:cNvPr id="34" name="Straight Connector 33"/>
              <p:cNvSpPr/>
              <p:nvPr/>
            </p:nvSpPr>
            <p:spPr>
              <a:xfrm>
                <a:off x="6781680" y="1828800"/>
                <a:ext cx="1800" cy="533520"/>
              </a:xfrm>
              <a:prstGeom prst="line">
                <a:avLst/>
              </a:prstGeom>
              <a:noFill/>
              <a:ln w="15228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5" name="Straight Connector 34"/>
              <p:cNvSpPr/>
              <p:nvPr/>
            </p:nvSpPr>
            <p:spPr>
              <a:xfrm flipH="1">
                <a:off x="5256360" y="2362320"/>
                <a:ext cx="1527120" cy="1440"/>
              </a:xfrm>
              <a:prstGeom prst="line">
                <a:avLst/>
              </a:prstGeom>
              <a:noFill/>
              <a:ln w="15228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6" name="Straight Connector 35"/>
              <p:cNvSpPr/>
              <p:nvPr/>
            </p:nvSpPr>
            <p:spPr>
              <a:xfrm>
                <a:off x="5257800" y="2362320"/>
                <a:ext cx="1440" cy="761759"/>
              </a:xfrm>
              <a:prstGeom prst="line">
                <a:avLst/>
              </a:prstGeom>
              <a:noFill/>
              <a:ln w="15228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7" name="Straight Connector 36"/>
              <p:cNvSpPr/>
              <p:nvPr/>
            </p:nvSpPr>
            <p:spPr>
              <a:xfrm>
                <a:off x="5257800" y="3124079"/>
                <a:ext cx="152279" cy="1801"/>
              </a:xfrm>
              <a:prstGeom prst="line">
                <a:avLst/>
              </a:prstGeom>
              <a:noFill/>
              <a:ln w="15228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8" name="Straight Connector 37"/>
              <p:cNvSpPr/>
              <p:nvPr/>
            </p:nvSpPr>
            <p:spPr>
              <a:xfrm>
                <a:off x="5410079" y="3124079"/>
                <a:ext cx="1801" cy="457200"/>
              </a:xfrm>
              <a:prstGeom prst="line">
                <a:avLst/>
              </a:prstGeom>
              <a:noFill/>
              <a:ln w="15228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9" name="Straight Connector 38"/>
              <p:cNvSpPr/>
              <p:nvPr/>
            </p:nvSpPr>
            <p:spPr>
              <a:xfrm>
                <a:off x="5410079" y="3581279"/>
                <a:ext cx="1981441" cy="1801"/>
              </a:xfrm>
              <a:prstGeom prst="line">
                <a:avLst/>
              </a:prstGeom>
              <a:noFill/>
              <a:ln w="15228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0" name="Straight Connector 39"/>
              <p:cNvSpPr/>
              <p:nvPr/>
            </p:nvSpPr>
            <p:spPr>
              <a:xfrm flipV="1">
                <a:off x="7391520" y="3045960"/>
                <a:ext cx="1440" cy="536760"/>
              </a:xfrm>
              <a:prstGeom prst="line">
                <a:avLst/>
              </a:prstGeom>
              <a:noFill/>
              <a:ln w="15228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1" name="Straight Connector 40"/>
              <p:cNvSpPr/>
              <p:nvPr/>
            </p:nvSpPr>
            <p:spPr>
              <a:xfrm>
                <a:off x="7391520" y="3048120"/>
                <a:ext cx="152279" cy="1440"/>
              </a:xfrm>
              <a:prstGeom prst="line">
                <a:avLst/>
              </a:prstGeom>
              <a:noFill/>
              <a:ln w="15228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2" name="Straight Connector 41"/>
              <p:cNvSpPr/>
              <p:nvPr/>
            </p:nvSpPr>
            <p:spPr>
              <a:xfrm flipV="1">
                <a:off x="7543799" y="2284200"/>
                <a:ext cx="1441" cy="765000"/>
              </a:xfrm>
              <a:prstGeom prst="line">
                <a:avLst/>
              </a:prstGeom>
              <a:noFill/>
              <a:ln w="15228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3" name="Straight Connector 42"/>
              <p:cNvSpPr/>
              <p:nvPr/>
            </p:nvSpPr>
            <p:spPr>
              <a:xfrm flipH="1">
                <a:off x="7313400" y="2286000"/>
                <a:ext cx="231479" cy="1439"/>
              </a:xfrm>
              <a:prstGeom prst="line">
                <a:avLst/>
              </a:prstGeom>
              <a:noFill/>
              <a:ln w="15228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4" name="Straight Connector 43"/>
              <p:cNvSpPr/>
              <p:nvPr/>
            </p:nvSpPr>
            <p:spPr>
              <a:xfrm flipV="1">
                <a:off x="7315200" y="1827360"/>
                <a:ext cx="1440" cy="460079"/>
              </a:xfrm>
              <a:prstGeom prst="line">
                <a:avLst/>
              </a:prstGeom>
              <a:noFill/>
              <a:ln w="15228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5" name="Straight Connector 44"/>
              <p:cNvSpPr/>
              <p:nvPr/>
            </p:nvSpPr>
            <p:spPr>
              <a:xfrm flipH="1">
                <a:off x="6780240" y="1828800"/>
                <a:ext cx="536400" cy="1439"/>
              </a:xfrm>
              <a:prstGeom prst="line">
                <a:avLst/>
              </a:prstGeom>
              <a:noFill/>
              <a:ln w="15228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447919" y="1827000"/>
              <a:ext cx="1449360" cy="689040"/>
              <a:chOff x="1447919" y="1827000"/>
              <a:chExt cx="1449360" cy="689040"/>
            </a:xfrm>
          </p:grpSpPr>
          <p:sp>
            <p:nvSpPr>
              <p:cNvPr id="47" name="Straight Connector 46"/>
              <p:cNvSpPr/>
              <p:nvPr/>
            </p:nvSpPr>
            <p:spPr>
              <a:xfrm>
                <a:off x="1447919" y="1828800"/>
                <a:ext cx="1447560" cy="1439"/>
              </a:xfrm>
              <a:prstGeom prst="line">
                <a:avLst/>
              </a:prstGeom>
              <a:noFill/>
              <a:ln w="15228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8" name="Straight Connector 47"/>
              <p:cNvSpPr/>
              <p:nvPr/>
            </p:nvSpPr>
            <p:spPr>
              <a:xfrm>
                <a:off x="1447919" y="1828800"/>
                <a:ext cx="1441" cy="685800"/>
              </a:xfrm>
              <a:prstGeom prst="line">
                <a:avLst/>
              </a:prstGeom>
              <a:noFill/>
              <a:ln w="15228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9" name="Straight Connector 48"/>
              <p:cNvSpPr/>
              <p:nvPr/>
            </p:nvSpPr>
            <p:spPr>
              <a:xfrm>
                <a:off x="1447919" y="2514600"/>
                <a:ext cx="1447560" cy="1440"/>
              </a:xfrm>
              <a:prstGeom prst="line">
                <a:avLst/>
              </a:prstGeom>
              <a:noFill/>
              <a:ln w="15228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0" name="Straight Connector 49"/>
              <p:cNvSpPr/>
              <p:nvPr/>
            </p:nvSpPr>
            <p:spPr>
              <a:xfrm flipV="1">
                <a:off x="2895479" y="1827000"/>
                <a:ext cx="1800" cy="688680"/>
              </a:xfrm>
              <a:prstGeom prst="line">
                <a:avLst/>
              </a:prstGeom>
              <a:noFill/>
              <a:ln w="15228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hangingPunct="0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51" name="Freeform 50"/>
            <p:cNvSpPr/>
            <p:nvPr/>
          </p:nvSpPr>
          <p:spPr>
            <a:xfrm>
              <a:off x="456119" y="4602240"/>
              <a:ext cx="3821400" cy="581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3200" b="1">
                  <a:solidFill>
                    <a:srgbClr val="160AEB"/>
                  </a:solidFill>
                  <a:effectLst>
                    <a:outerShdw dist="17961" dir="2700000">
                      <a:scrgbClr r="0" g="0" b="0"/>
                    </a:outerShdw>
                  </a:effectLst>
                  <a:latin typeface="Times New Roman" pitchFamily="18"/>
                  <a:ea typeface="Arial Unicode MS" pitchFamily="2"/>
                  <a:cs typeface="Arial Unicode MS" pitchFamily="2"/>
                </a:rPr>
                <a:t>RGB</a:t>
              </a:r>
              <a:r>
                <a:rPr lang="en-GB" sz="3200">
                  <a:solidFill>
                    <a:srgbClr val="160AEB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RRBGRBGBRB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5180040" y="4602240"/>
              <a:ext cx="3710520" cy="581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3200">
                  <a:solidFill>
                    <a:srgbClr val="160AEB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BGG</a:t>
              </a:r>
              <a:r>
                <a:rPr lang="en-GB" sz="3200" b="1">
                  <a:solidFill>
                    <a:srgbClr val="160AEB"/>
                  </a:solidFill>
                  <a:effectLst>
                    <a:outerShdw dist="17961" dir="2700000">
                      <a:scrgbClr r="0" g="0" b="0"/>
                    </a:outerShdw>
                  </a:effectLst>
                  <a:latin typeface="Times New Roman" pitchFamily="18"/>
                  <a:ea typeface="Arial Unicode MS" pitchFamily="2"/>
                  <a:cs typeface="Arial Unicode MS" pitchFamily="2"/>
                </a:rPr>
                <a:t>GBRGBRGBG</a:t>
              </a:r>
            </a:p>
          </p:txBody>
        </p:sp>
      </p:grpSp>
      <p:sp>
        <p:nvSpPr>
          <p:cNvPr id="53" name="Freeform 52"/>
          <p:cNvSpPr/>
          <p:nvPr/>
        </p:nvSpPr>
        <p:spPr>
          <a:xfrm>
            <a:off x="3962520" y="2057400"/>
            <a:ext cx="1066680" cy="1312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8000" b="1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+</a:t>
            </a:r>
          </a:p>
        </p:txBody>
      </p:sp>
      <p:sp>
        <p:nvSpPr>
          <p:cNvPr id="54" name="Straight Connector 53"/>
          <p:cNvSpPr/>
          <p:nvPr/>
        </p:nvSpPr>
        <p:spPr>
          <a:xfrm>
            <a:off x="4343400" y="3886200"/>
            <a:ext cx="1440" cy="1676520"/>
          </a:xfrm>
          <a:prstGeom prst="line">
            <a:avLst/>
          </a:prstGeom>
          <a:noFill/>
          <a:ln w="12708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hangingPunct="0">
              <a:spcBef>
                <a:spcPts val="0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2970720" y="5821200"/>
            <a:ext cx="3550320" cy="581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3200"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RGBGBRGBRGBG</a:t>
            </a:r>
          </a:p>
        </p:txBody>
      </p:sp>
      <p:sp>
        <p:nvSpPr>
          <p:cNvPr id="56" name="Straight Connector 55"/>
          <p:cNvSpPr/>
          <p:nvPr/>
        </p:nvSpPr>
        <p:spPr>
          <a:xfrm>
            <a:off x="3886200" y="5562720"/>
            <a:ext cx="1440" cy="1066680"/>
          </a:xfrm>
          <a:prstGeom prst="line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hangingPunct="0">
              <a:spcBef>
                <a:spcPts val="0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0" y="228600"/>
            <a:ext cx="9144000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4000" dirty="0">
                <a:solidFill>
                  <a:srgbClr val="FF0000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Making a GA for 3-Coloring</a:t>
            </a:r>
          </a:p>
        </p:txBody>
      </p:sp>
    </p:spTree>
    <p:extLst>
      <p:ext uri="{BB962C8B-B14F-4D97-AF65-F5344CB8AC3E}">
        <p14:creationId xmlns:p14="http://schemas.microsoft.com/office/powerpoint/2010/main" val="1561801856"/>
      </p:ext>
    </p:extLst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95280" y="1905120"/>
            <a:ext cx="2133720" cy="1600200"/>
            <a:chOff x="1295280" y="1905120"/>
            <a:chExt cx="2133720" cy="1600200"/>
          </a:xfrm>
        </p:grpSpPr>
        <p:sp>
          <p:nvSpPr>
            <p:cNvPr id="3" name="Freeform 2"/>
            <p:cNvSpPr/>
            <p:nvPr/>
          </p:nvSpPr>
          <p:spPr>
            <a:xfrm>
              <a:off x="1514520" y="190512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1943280" y="190512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2362320" y="190512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2782800" y="190512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295280" y="2432160"/>
              <a:ext cx="427320" cy="533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720800" y="2430360"/>
              <a:ext cx="426960" cy="533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2147760" y="2432160"/>
              <a:ext cx="428760" cy="533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568600" y="2432160"/>
              <a:ext cx="428760" cy="533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002040" y="2432160"/>
              <a:ext cx="426960" cy="533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514520" y="297036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935000" y="2970360"/>
              <a:ext cx="42732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362320" y="297036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87480" y="2970360"/>
              <a:ext cx="42732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34120" y="1905120"/>
            <a:ext cx="2133360" cy="1600200"/>
            <a:chOff x="5334120" y="1905120"/>
            <a:chExt cx="2133360" cy="1600200"/>
          </a:xfrm>
        </p:grpSpPr>
        <p:sp>
          <p:nvSpPr>
            <p:cNvPr id="17" name="Freeform 16"/>
            <p:cNvSpPr/>
            <p:nvPr/>
          </p:nvSpPr>
          <p:spPr>
            <a:xfrm>
              <a:off x="5553000" y="190512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981760" y="190512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6400799" y="190512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821639" y="190512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334120" y="2432160"/>
              <a:ext cx="426960" cy="533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759280" y="2430360"/>
              <a:ext cx="427320" cy="533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6186600" y="2432160"/>
              <a:ext cx="428400" cy="533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6607080" y="2432160"/>
              <a:ext cx="428760" cy="533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7040520" y="2432160"/>
              <a:ext cx="426960" cy="533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553000" y="297036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5973840" y="297036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6400799" y="297036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6826319" y="297036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52680" y="4952880"/>
            <a:ext cx="2133720" cy="1600200"/>
            <a:chOff x="3352680" y="4952880"/>
            <a:chExt cx="2133720" cy="1600200"/>
          </a:xfrm>
        </p:grpSpPr>
        <p:sp>
          <p:nvSpPr>
            <p:cNvPr id="31" name="Freeform 30"/>
            <p:cNvSpPr/>
            <p:nvPr/>
          </p:nvSpPr>
          <p:spPr>
            <a:xfrm>
              <a:off x="3571920" y="495288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4000680" y="495288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4419720" y="495288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4840200" y="495288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3352680" y="5479920"/>
              <a:ext cx="427320" cy="533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3778200" y="5478479"/>
              <a:ext cx="426960" cy="533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05160" y="5479920"/>
              <a:ext cx="428760" cy="533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4626000" y="5479920"/>
              <a:ext cx="428760" cy="533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5059440" y="5479920"/>
              <a:ext cx="426960" cy="533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3571920" y="601812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3992400" y="6018120"/>
              <a:ext cx="42732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419720" y="6018120"/>
              <a:ext cx="42696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4844880" y="6018120"/>
              <a:ext cx="427320" cy="534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256360" y="1827360"/>
            <a:ext cx="2288880" cy="1755720"/>
            <a:chOff x="5256360" y="1827360"/>
            <a:chExt cx="2288880" cy="1755720"/>
          </a:xfrm>
        </p:grpSpPr>
        <p:sp>
          <p:nvSpPr>
            <p:cNvPr id="45" name="Straight Connector 44"/>
            <p:cNvSpPr/>
            <p:nvPr/>
          </p:nvSpPr>
          <p:spPr>
            <a:xfrm>
              <a:off x="6781680" y="1828800"/>
              <a:ext cx="1800" cy="533520"/>
            </a:xfrm>
            <a:prstGeom prst="line">
              <a:avLst/>
            </a:prstGeom>
            <a:noFill/>
            <a:ln w="1522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Straight Connector 45"/>
            <p:cNvSpPr/>
            <p:nvPr/>
          </p:nvSpPr>
          <p:spPr>
            <a:xfrm flipH="1">
              <a:off x="5256360" y="2362320"/>
              <a:ext cx="1527120" cy="1440"/>
            </a:xfrm>
            <a:prstGeom prst="line">
              <a:avLst/>
            </a:prstGeom>
            <a:noFill/>
            <a:ln w="1522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" name="Straight Connector 46"/>
            <p:cNvSpPr/>
            <p:nvPr/>
          </p:nvSpPr>
          <p:spPr>
            <a:xfrm>
              <a:off x="5257800" y="2362320"/>
              <a:ext cx="1440" cy="761759"/>
            </a:xfrm>
            <a:prstGeom prst="line">
              <a:avLst/>
            </a:prstGeom>
            <a:noFill/>
            <a:ln w="1522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" name="Straight Connector 47"/>
            <p:cNvSpPr/>
            <p:nvPr/>
          </p:nvSpPr>
          <p:spPr>
            <a:xfrm>
              <a:off x="5257800" y="3124079"/>
              <a:ext cx="152279" cy="1801"/>
            </a:xfrm>
            <a:prstGeom prst="line">
              <a:avLst/>
            </a:prstGeom>
            <a:noFill/>
            <a:ln w="1522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" name="Straight Connector 48"/>
            <p:cNvSpPr/>
            <p:nvPr/>
          </p:nvSpPr>
          <p:spPr>
            <a:xfrm>
              <a:off x="5410079" y="3124079"/>
              <a:ext cx="1801" cy="457200"/>
            </a:xfrm>
            <a:prstGeom prst="line">
              <a:avLst/>
            </a:prstGeom>
            <a:noFill/>
            <a:ln w="1522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" name="Straight Connector 49"/>
            <p:cNvSpPr/>
            <p:nvPr/>
          </p:nvSpPr>
          <p:spPr>
            <a:xfrm>
              <a:off x="5410079" y="3581279"/>
              <a:ext cx="1981441" cy="1801"/>
            </a:xfrm>
            <a:prstGeom prst="line">
              <a:avLst/>
            </a:prstGeom>
            <a:noFill/>
            <a:ln w="1522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" name="Straight Connector 50"/>
            <p:cNvSpPr/>
            <p:nvPr/>
          </p:nvSpPr>
          <p:spPr>
            <a:xfrm flipV="1">
              <a:off x="7391520" y="3045960"/>
              <a:ext cx="1440" cy="536760"/>
            </a:xfrm>
            <a:prstGeom prst="line">
              <a:avLst/>
            </a:prstGeom>
            <a:noFill/>
            <a:ln w="1522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" name="Straight Connector 51"/>
            <p:cNvSpPr/>
            <p:nvPr/>
          </p:nvSpPr>
          <p:spPr>
            <a:xfrm>
              <a:off x="7391520" y="3048120"/>
              <a:ext cx="152279" cy="1440"/>
            </a:xfrm>
            <a:prstGeom prst="line">
              <a:avLst/>
            </a:prstGeom>
            <a:noFill/>
            <a:ln w="1522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" name="Straight Connector 52"/>
            <p:cNvSpPr/>
            <p:nvPr/>
          </p:nvSpPr>
          <p:spPr>
            <a:xfrm flipV="1">
              <a:off x="7543799" y="2284200"/>
              <a:ext cx="1441" cy="765000"/>
            </a:xfrm>
            <a:prstGeom prst="line">
              <a:avLst/>
            </a:prstGeom>
            <a:noFill/>
            <a:ln w="1522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Straight Connector 53"/>
            <p:cNvSpPr/>
            <p:nvPr/>
          </p:nvSpPr>
          <p:spPr>
            <a:xfrm flipH="1">
              <a:off x="7313400" y="2286000"/>
              <a:ext cx="231479" cy="1439"/>
            </a:xfrm>
            <a:prstGeom prst="line">
              <a:avLst/>
            </a:prstGeom>
            <a:noFill/>
            <a:ln w="1522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Straight Connector 54"/>
            <p:cNvSpPr/>
            <p:nvPr/>
          </p:nvSpPr>
          <p:spPr>
            <a:xfrm flipV="1">
              <a:off x="7315200" y="1827360"/>
              <a:ext cx="1440" cy="460079"/>
            </a:xfrm>
            <a:prstGeom prst="line">
              <a:avLst/>
            </a:prstGeom>
            <a:noFill/>
            <a:ln w="1522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Straight Connector 55"/>
            <p:cNvSpPr/>
            <p:nvPr/>
          </p:nvSpPr>
          <p:spPr>
            <a:xfrm flipH="1">
              <a:off x="6780240" y="1828800"/>
              <a:ext cx="536400" cy="1439"/>
            </a:xfrm>
            <a:prstGeom prst="line">
              <a:avLst/>
            </a:prstGeom>
            <a:noFill/>
            <a:ln w="1522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447919" y="1827000"/>
            <a:ext cx="1449360" cy="689040"/>
            <a:chOff x="1447919" y="1827000"/>
            <a:chExt cx="1449360" cy="689040"/>
          </a:xfrm>
        </p:grpSpPr>
        <p:sp>
          <p:nvSpPr>
            <p:cNvPr id="58" name="Straight Connector 57"/>
            <p:cNvSpPr/>
            <p:nvPr/>
          </p:nvSpPr>
          <p:spPr>
            <a:xfrm>
              <a:off x="1447919" y="1828800"/>
              <a:ext cx="1447560" cy="1439"/>
            </a:xfrm>
            <a:prstGeom prst="line">
              <a:avLst/>
            </a:prstGeom>
            <a:noFill/>
            <a:ln w="1522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Straight Connector 58"/>
            <p:cNvSpPr/>
            <p:nvPr/>
          </p:nvSpPr>
          <p:spPr>
            <a:xfrm>
              <a:off x="1447919" y="1828800"/>
              <a:ext cx="1441" cy="685800"/>
            </a:xfrm>
            <a:prstGeom prst="line">
              <a:avLst/>
            </a:prstGeom>
            <a:noFill/>
            <a:ln w="1522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Straight Connector 59"/>
            <p:cNvSpPr/>
            <p:nvPr/>
          </p:nvSpPr>
          <p:spPr>
            <a:xfrm>
              <a:off x="1447919" y="2514600"/>
              <a:ext cx="1447560" cy="1440"/>
            </a:xfrm>
            <a:prstGeom prst="line">
              <a:avLst/>
            </a:prstGeom>
            <a:noFill/>
            <a:ln w="1522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Straight Connector 60"/>
            <p:cNvSpPr/>
            <p:nvPr/>
          </p:nvSpPr>
          <p:spPr>
            <a:xfrm flipV="1">
              <a:off x="2895479" y="1827000"/>
              <a:ext cx="1800" cy="688680"/>
            </a:xfrm>
            <a:prstGeom prst="line">
              <a:avLst/>
            </a:prstGeom>
            <a:noFill/>
            <a:ln w="1522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2" name="Freeform 61"/>
          <p:cNvSpPr/>
          <p:nvPr/>
        </p:nvSpPr>
        <p:spPr>
          <a:xfrm>
            <a:off x="3962520" y="2057400"/>
            <a:ext cx="1066680" cy="1312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8000" b="1" dirty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+</a:t>
            </a:r>
          </a:p>
        </p:txBody>
      </p:sp>
      <p:sp>
        <p:nvSpPr>
          <p:cNvPr id="63" name="Straight Connector 62"/>
          <p:cNvSpPr/>
          <p:nvPr/>
        </p:nvSpPr>
        <p:spPr>
          <a:xfrm>
            <a:off x="4343400" y="3429000"/>
            <a:ext cx="1440" cy="1295280"/>
          </a:xfrm>
          <a:prstGeom prst="line">
            <a:avLst/>
          </a:prstGeom>
          <a:noFill/>
          <a:ln w="12708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hangingPunct="0">
              <a:spcBef>
                <a:spcPts val="0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0" y="304800"/>
            <a:ext cx="9144000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4000" dirty="0">
                <a:solidFill>
                  <a:srgbClr val="FF0000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Making a GA for 3-Coloring</a:t>
            </a:r>
          </a:p>
        </p:txBody>
      </p:sp>
    </p:spTree>
    <p:extLst>
      <p:ext uri="{BB962C8B-B14F-4D97-AF65-F5344CB8AC3E}">
        <p14:creationId xmlns:p14="http://schemas.microsoft.com/office/powerpoint/2010/main" val="3706614134"/>
      </p:ext>
    </p:extLst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Appeal of ideas from evolution: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rgbClr val="0033CC"/>
                </a:solidFill>
              </a:rPr>
              <a:t>Successful method of searching large spaces for good solutions (chromosomes / organisms)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rgbClr val="0033CC"/>
                </a:solidFill>
              </a:rPr>
              <a:t>Massive parallelism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rgbClr val="0033CC"/>
                </a:solidFill>
              </a:rPr>
              <a:t>Adaptation to environments, change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rgbClr val="0033CC"/>
                </a:solidFill>
              </a:rPr>
              <a:t>Emergent complexity from simple rules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1667" y="304800"/>
            <a:ext cx="8610600" cy="707886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sz="4000" dirty="0"/>
              <a:t>Genetic Programming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685800" y="1524000"/>
            <a:ext cx="7848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of the central challenges of computer science is to get a computer to do what needs to be done, without telling it how to do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Genetic programming addresses this challenge by providing a method for automatically creating a working computer program from a high-level problem statement of the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Genetic programming genetically breeds a population of computer programs to solve a problem. </a:t>
            </a:r>
          </a:p>
        </p:txBody>
      </p:sp>
    </p:spTree>
    <p:extLst>
      <p:ext uri="{BB962C8B-B14F-4D97-AF65-F5344CB8AC3E}">
        <p14:creationId xmlns:p14="http://schemas.microsoft.com/office/powerpoint/2010/main" val="643037489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38200" y="2362200"/>
            <a:ext cx="7772400" cy="2646878"/>
          </a:xfrm>
        </p:spPr>
        <p:txBody>
          <a:bodyPr wrap="square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898200" algn="l"/>
                <a:tab pos="1347480" algn="l"/>
                <a:tab pos="1796760" algn="l"/>
                <a:tab pos="2246040" algn="l"/>
                <a:tab pos="2694960" algn="l"/>
                <a:tab pos="3144240" algn="l"/>
                <a:tab pos="3593520" algn="l"/>
                <a:tab pos="4042800" algn="l"/>
                <a:tab pos="4492080" algn="l"/>
                <a:tab pos="4941360" algn="l"/>
                <a:tab pos="5390640" algn="l"/>
                <a:tab pos="5839920" algn="l"/>
                <a:tab pos="6289200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  <a:tab pos="943416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80" algn="l"/>
                <a:tab pos="1796760" algn="l"/>
                <a:tab pos="2246040" algn="l"/>
                <a:tab pos="2695319" algn="l"/>
                <a:tab pos="3144599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400" algn="l"/>
                <a:tab pos="8086679" algn="l"/>
                <a:tab pos="8535960" algn="l"/>
                <a:tab pos="8985240" algn="l"/>
                <a:tab pos="9434160" algn="l"/>
                <a:tab pos="98834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59" algn="l"/>
                <a:tab pos="8985240" algn="l"/>
                <a:tab pos="9434160" algn="l"/>
                <a:tab pos="9883440" algn="l"/>
                <a:tab pos="103327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sz="2400" dirty="0">
                <a:solidFill>
                  <a:schemeClr val="tx1"/>
                </a:solidFill>
              </a:rPr>
              <a:t>Represent computer programs as trees</a:t>
            </a:r>
          </a:p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sz="2400" dirty="0">
                <a:solidFill>
                  <a:schemeClr val="tx1"/>
                </a:solidFill>
              </a:rPr>
              <a:t>Evolve the trees</a:t>
            </a:r>
          </a:p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sz="2400" dirty="0">
                <a:solidFill>
                  <a:schemeClr val="tx1"/>
                </a:solidFill>
              </a:rPr>
              <a:t>Fitness is how well/quickly the program works</a:t>
            </a:r>
          </a:p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sz="2400" dirty="0">
                <a:solidFill>
                  <a:schemeClr val="tx1"/>
                </a:solidFill>
              </a:rPr>
              <a:t>Used for many tasks</a:t>
            </a:r>
          </a:p>
          <a:p>
            <a:pPr marL="400320" lvl="2" indent="0">
              <a:buClr>
                <a:srgbClr val="160AEB"/>
              </a:buClr>
              <a:buFont typeface="Wingdings" pitchFamily="1"/>
              <a:buChar char=""/>
            </a:pPr>
            <a:r>
              <a:rPr lang="en-NZ" sz="1800" dirty="0">
                <a:solidFill>
                  <a:schemeClr val="tx1"/>
                </a:solidFill>
              </a:rPr>
              <a:t>Skin melanoma detection</a:t>
            </a:r>
          </a:p>
          <a:p>
            <a:pPr marL="400320" lvl="2" indent="0">
              <a:buClr>
                <a:srgbClr val="160AEB"/>
              </a:buClr>
              <a:buFont typeface="Wingdings" pitchFamily="1"/>
              <a:buChar char=""/>
            </a:pPr>
            <a:r>
              <a:rPr lang="en-NZ" sz="1800" dirty="0">
                <a:solidFill>
                  <a:schemeClr val="tx1"/>
                </a:solidFill>
              </a:rPr>
              <a:t>Chip design</a:t>
            </a:r>
            <a:endParaRPr lang="en-NZ" sz="2000" dirty="0">
              <a:solidFill>
                <a:schemeClr val="tx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08" y="152400"/>
            <a:ext cx="885825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96598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86399"/>
            <a:ext cx="7772400" cy="609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3200" b="1" i="0" u="none" strike="noStrike" baseline="0" dirty="0">
                <a:ln>
                  <a:noFill/>
                </a:ln>
                <a:solidFill>
                  <a:srgbClr val="160AEB"/>
                </a:solidFill>
                <a:latin typeface="Courier New" pitchFamily="17"/>
                <a:ea typeface="Times New Roman" pitchFamily="18"/>
                <a:cs typeface="Times New Roman" pitchFamily="18"/>
              </a:rPr>
              <a:t>(+ 1 2 (IF (&gt; TIME 10) 3 4))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590919" y="685799"/>
            <a:ext cx="4371839" cy="4486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9370513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400" y="583912"/>
            <a:ext cx="7772400" cy="584775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3200" dirty="0"/>
              <a:t>Mutation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43000" y="1874880"/>
            <a:ext cx="2666880" cy="3080160"/>
            <a:chOff x="1143000" y="1874880"/>
            <a:chExt cx="2666880" cy="3080160"/>
          </a:xfrm>
        </p:grpSpPr>
        <p:sp>
          <p:nvSpPr>
            <p:cNvPr id="4" name="Freeform 3"/>
            <p:cNvSpPr/>
            <p:nvPr/>
          </p:nvSpPr>
          <p:spPr>
            <a:xfrm>
              <a:off x="2347920" y="1874880"/>
              <a:ext cx="316440" cy="581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NZ" sz="3200" b="0" i="0" u="none" strike="noStrike" baseline="0">
                  <a:ln>
                    <a:noFill/>
                  </a:ln>
                  <a:solidFill>
                    <a:srgbClr val="160AEB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-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1661759" y="2971800"/>
              <a:ext cx="410760" cy="581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NZ" sz="3200" b="0" i="0" u="none" strike="noStrike" baseline="0">
                  <a:ln>
                    <a:noFill/>
                  </a:ln>
                  <a:solidFill>
                    <a:srgbClr val="160AEB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+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336840" y="3062160"/>
              <a:ext cx="18432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3033360" y="3032280"/>
              <a:ext cx="384840" cy="581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NZ" sz="3200" b="0" i="0" u="none" strike="noStrike" baseline="0">
                  <a:ln>
                    <a:noFill/>
                  </a:ln>
                  <a:solidFill>
                    <a:srgbClr val="160AEB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0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1280520" y="4373640"/>
              <a:ext cx="362160" cy="581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NZ" sz="3200" b="0" i="1" u="none" strike="noStrike" baseline="0">
                  <a:ln>
                    <a:noFill/>
                  </a:ln>
                  <a:solidFill>
                    <a:srgbClr val="160AEB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x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118960" y="4373640"/>
              <a:ext cx="384840" cy="581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NZ" sz="3200" b="0" i="0" u="none" strike="noStrike" baseline="0">
                  <a:ln>
                    <a:noFill/>
                  </a:ln>
                  <a:solidFill>
                    <a:srgbClr val="160AEB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1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3347640" y="4357800"/>
              <a:ext cx="384840" cy="581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NZ" sz="3200" b="0" i="0" u="none" strike="noStrike" baseline="0">
                  <a:ln>
                    <a:noFill/>
                  </a:ln>
                  <a:solidFill>
                    <a:srgbClr val="160AEB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1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09680" y="1905120"/>
              <a:ext cx="609840" cy="60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28440">
              <a:solidFill>
                <a:srgbClr val="160AEB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571759" y="3002040"/>
              <a:ext cx="609480" cy="60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28440">
              <a:solidFill>
                <a:srgbClr val="160AEB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895479" y="3002040"/>
              <a:ext cx="609840" cy="60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28440">
              <a:solidFill>
                <a:srgbClr val="160AEB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143000" y="4327560"/>
              <a:ext cx="609480" cy="60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28440">
              <a:solidFill>
                <a:srgbClr val="160AEB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057400" y="4327560"/>
              <a:ext cx="609480" cy="60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28440">
              <a:solidFill>
                <a:srgbClr val="160AEB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3200400" y="4327560"/>
              <a:ext cx="609480" cy="60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28440">
              <a:solidFill>
                <a:srgbClr val="160AEB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Straight Connector 16"/>
            <p:cNvSpPr/>
            <p:nvPr/>
          </p:nvSpPr>
          <p:spPr>
            <a:xfrm flipH="1">
              <a:off x="1979640" y="2514600"/>
              <a:ext cx="536400" cy="457200"/>
            </a:xfrm>
            <a:prstGeom prst="line">
              <a:avLst/>
            </a:prstGeom>
            <a:noFill/>
            <a:ln w="38160">
              <a:solidFill>
                <a:srgbClr val="FF0514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Straight Connector 17"/>
            <p:cNvSpPr/>
            <p:nvPr/>
          </p:nvSpPr>
          <p:spPr>
            <a:xfrm>
              <a:off x="2514600" y="2514600"/>
              <a:ext cx="609479" cy="533520"/>
            </a:xfrm>
            <a:prstGeom prst="line">
              <a:avLst/>
            </a:prstGeom>
            <a:noFill/>
            <a:ln w="38160">
              <a:solidFill>
                <a:srgbClr val="FF0514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Straight Connector 18"/>
            <p:cNvSpPr/>
            <p:nvPr/>
          </p:nvSpPr>
          <p:spPr>
            <a:xfrm flipH="1">
              <a:off x="1445760" y="3581279"/>
              <a:ext cx="460440" cy="762121"/>
            </a:xfrm>
            <a:prstGeom prst="line">
              <a:avLst/>
            </a:prstGeom>
            <a:noFill/>
            <a:ln w="38160">
              <a:solidFill>
                <a:srgbClr val="FF0514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1905120" y="3581279"/>
              <a:ext cx="457200" cy="762121"/>
            </a:xfrm>
            <a:prstGeom prst="line">
              <a:avLst/>
            </a:prstGeom>
            <a:noFill/>
            <a:ln w="38160">
              <a:solidFill>
                <a:srgbClr val="FF0514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>
              <a:off x="3200400" y="3581279"/>
              <a:ext cx="304919" cy="762121"/>
            </a:xfrm>
            <a:prstGeom prst="line">
              <a:avLst/>
            </a:prstGeom>
            <a:noFill/>
            <a:ln w="38160">
              <a:solidFill>
                <a:srgbClr val="FF0514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81480" y="1905120"/>
            <a:ext cx="3505319" cy="4345200"/>
            <a:chOff x="5181480" y="1905120"/>
            <a:chExt cx="3505319" cy="4345200"/>
          </a:xfrm>
        </p:grpSpPr>
        <p:grpSp>
          <p:nvGrpSpPr>
            <p:cNvPr id="23" name="Group 22"/>
            <p:cNvGrpSpPr/>
            <p:nvPr/>
          </p:nvGrpSpPr>
          <p:grpSpPr>
            <a:xfrm>
              <a:off x="5181480" y="1905120"/>
              <a:ext cx="2895839" cy="2971800"/>
              <a:chOff x="5181480" y="1905120"/>
              <a:chExt cx="2895839" cy="2971800"/>
            </a:xfrm>
          </p:grpSpPr>
          <p:sp>
            <p:nvSpPr>
              <p:cNvPr id="24" name="Freeform 23"/>
              <p:cNvSpPr/>
              <p:nvPr/>
            </p:nvSpPr>
            <p:spPr>
              <a:xfrm>
                <a:off x="6096960" y="1905120"/>
                <a:ext cx="410760" cy="5814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>
                <a:noFill/>
                <a:prstDash val="solid"/>
              </a:ln>
            </p:spPr>
            <p:txBody>
              <a:bodyPr vert="horz" wrap="none" lIns="90000" tIns="46800" rIns="90000" bIns="46800" anchor="t" anchorCtr="0" compatLnSpc="1">
                <a:spAutoFit/>
              </a:bodyPr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r>
                  <a:rPr lang="en-NZ" sz="3200" b="0" i="0" u="none" strike="noStrike" baseline="0">
                    <a:ln>
                      <a:noFill/>
                    </a:ln>
                    <a:solidFill>
                      <a:srgbClr val="160AEB"/>
                    </a:solidFill>
                    <a:latin typeface="Times New Roman" pitchFamily="18"/>
                    <a:ea typeface="Arial Unicode MS" pitchFamily="2"/>
                    <a:cs typeface="Arial Unicode MS" pitchFamily="2"/>
                  </a:rPr>
                  <a:t>+</a:t>
                </a: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5302079" y="3049560"/>
                <a:ext cx="384840" cy="5814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>
                <a:noFill/>
                <a:prstDash val="solid"/>
              </a:ln>
            </p:spPr>
            <p:txBody>
              <a:bodyPr vert="horz" wrap="none" lIns="90000" tIns="46800" rIns="90000" bIns="46800" anchor="t" anchorCtr="0" compatLnSpc="1">
                <a:spAutoFit/>
              </a:bodyPr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r>
                  <a:rPr lang="en-NZ" sz="3200" b="0" i="0" u="none" strike="noStrike" baseline="0">
                    <a:ln>
                      <a:noFill/>
                    </a:ln>
                    <a:solidFill>
                      <a:srgbClr val="160AEB"/>
                    </a:solidFill>
                    <a:latin typeface="Times New Roman" pitchFamily="18"/>
                    <a:ea typeface="Arial Unicode MS" pitchFamily="2"/>
                    <a:cs typeface="Arial Unicode MS" pitchFamily="2"/>
                  </a:rPr>
                  <a:t>1</a:t>
                </a: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040160" y="3078000"/>
                <a:ext cx="384840" cy="5814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>
                <a:noFill/>
                <a:prstDash val="solid"/>
              </a:ln>
            </p:spPr>
            <p:txBody>
              <a:bodyPr vert="horz" wrap="none" lIns="90000" tIns="46800" rIns="90000" bIns="46800" anchor="t" anchorCtr="0" compatLnSpc="1">
                <a:spAutoFit/>
              </a:bodyPr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r>
                  <a:rPr lang="en-NZ" sz="3200" b="0" i="0" u="none" strike="noStrike" baseline="0">
                    <a:ln>
                      <a:noFill/>
                    </a:ln>
                    <a:solidFill>
                      <a:srgbClr val="160AEB"/>
                    </a:solidFill>
                    <a:latin typeface="Times New Roman" pitchFamily="18"/>
                    <a:ea typeface="Arial Unicode MS" pitchFamily="2"/>
                    <a:cs typeface="Arial Unicode MS" pitchFamily="2"/>
                  </a:rPr>
                  <a:t>*</a:t>
                </a: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6582599" y="4267080"/>
                <a:ext cx="362160" cy="5814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>
                <a:noFill/>
                <a:prstDash val="solid"/>
              </a:ln>
            </p:spPr>
            <p:txBody>
              <a:bodyPr vert="horz" wrap="none" lIns="90000" tIns="46800" rIns="90000" bIns="46800" anchor="t" anchorCtr="0" compatLnSpc="1">
                <a:spAutoFit/>
              </a:bodyPr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r>
                  <a:rPr lang="en-NZ" sz="3200" b="0" i="1" u="none" strike="noStrike" baseline="0">
                    <a:ln>
                      <a:noFill/>
                    </a:ln>
                    <a:solidFill>
                      <a:srgbClr val="160AEB"/>
                    </a:solidFill>
                    <a:latin typeface="Times New Roman" pitchFamily="18"/>
                    <a:ea typeface="Arial Unicode MS" pitchFamily="2"/>
                    <a:cs typeface="Arial Unicode MS" pitchFamily="2"/>
                  </a:rPr>
                  <a:t>x</a:t>
                </a: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7597080" y="4267080"/>
                <a:ext cx="362160" cy="5814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>
                <a:noFill/>
                <a:prstDash val="solid"/>
              </a:ln>
            </p:spPr>
            <p:txBody>
              <a:bodyPr vert="horz" wrap="none" lIns="90000" tIns="46800" rIns="90000" bIns="46800" anchor="t" anchorCtr="0" compatLnSpc="1">
                <a:spAutoFit/>
              </a:bodyPr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r>
                  <a:rPr lang="en-NZ" sz="3200" b="0" i="1" u="none" strike="noStrike" baseline="0">
                    <a:ln>
                      <a:noFill/>
                    </a:ln>
                    <a:solidFill>
                      <a:srgbClr val="160AEB"/>
                    </a:solidFill>
                    <a:latin typeface="Times New Roman" pitchFamily="18"/>
                    <a:ea typeface="Arial Unicode MS" pitchFamily="2"/>
                    <a:cs typeface="Arial Unicode MS" pitchFamily="2"/>
                  </a:rPr>
                  <a:t>x</a:t>
                </a: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6477119" y="4267080"/>
                <a:ext cx="609480" cy="6098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noFill/>
              <a:ln w="28440">
                <a:solidFill>
                  <a:srgbClr val="160AEB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7467479" y="4267080"/>
                <a:ext cx="609840" cy="6098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noFill/>
              <a:ln w="28440">
                <a:solidFill>
                  <a:srgbClr val="160AEB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6934319" y="3035159"/>
                <a:ext cx="609480" cy="6098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noFill/>
              <a:ln w="28440">
                <a:solidFill>
                  <a:srgbClr val="160AEB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6019919" y="1905120"/>
                <a:ext cx="609480" cy="6094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noFill/>
              <a:ln w="28440">
                <a:solidFill>
                  <a:srgbClr val="160AEB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5181480" y="3035159"/>
                <a:ext cx="609840" cy="6098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noFill/>
              <a:ln w="28440">
                <a:solidFill>
                  <a:srgbClr val="160AEB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4" name="Straight Connector 33"/>
              <p:cNvSpPr/>
              <p:nvPr/>
            </p:nvSpPr>
            <p:spPr>
              <a:xfrm flipH="1">
                <a:off x="5408280" y="2514600"/>
                <a:ext cx="917640" cy="533520"/>
              </a:xfrm>
              <a:prstGeom prst="line">
                <a:avLst/>
              </a:prstGeom>
              <a:noFill/>
              <a:ln w="38160">
                <a:solidFill>
                  <a:srgbClr val="FF0514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5" name="Straight Connector 34"/>
              <p:cNvSpPr/>
              <p:nvPr/>
            </p:nvSpPr>
            <p:spPr>
              <a:xfrm>
                <a:off x="6324479" y="2514600"/>
                <a:ext cx="914401" cy="533520"/>
              </a:xfrm>
              <a:prstGeom prst="line">
                <a:avLst/>
              </a:prstGeom>
              <a:noFill/>
              <a:ln w="38160">
                <a:solidFill>
                  <a:srgbClr val="FF0514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6" name="Straight Connector 35"/>
              <p:cNvSpPr/>
              <p:nvPr/>
            </p:nvSpPr>
            <p:spPr>
              <a:xfrm flipH="1">
                <a:off x="6856199" y="3657600"/>
                <a:ext cx="384121" cy="609480"/>
              </a:xfrm>
              <a:prstGeom prst="line">
                <a:avLst/>
              </a:prstGeom>
              <a:noFill/>
              <a:ln w="38160">
                <a:solidFill>
                  <a:srgbClr val="FF0514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7" name="Straight Connector 36"/>
              <p:cNvSpPr/>
              <p:nvPr/>
            </p:nvSpPr>
            <p:spPr>
              <a:xfrm>
                <a:off x="7238880" y="3657600"/>
                <a:ext cx="533520" cy="609480"/>
              </a:xfrm>
              <a:prstGeom prst="line">
                <a:avLst/>
              </a:prstGeom>
              <a:noFill/>
              <a:ln w="38160">
                <a:solidFill>
                  <a:srgbClr val="FF0514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1"/>
              <a:lstStyle>
                <a:defPPr lvl="0">
                  <a:buNone/>
                </a:defPPr>
                <a:lvl1pPr lvl="0">
                  <a:buNone/>
                </a:lvl1pPr>
                <a:lvl2pPr lvl="1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2pPr>
                <a:lvl3pPr lvl="2">
                  <a:buClr>
                    <a:srgbClr val="000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Times New Roman" pitchFamily="18"/>
                  <a:buChar char="–"/>
                </a:lvl4pPr>
                <a:lvl5pPr lvl="4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5pPr>
                <a:lvl6pPr lvl="5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6pPr>
                <a:lvl7pPr lvl="6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7pPr>
                <a:lvl8pPr lvl="7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8pPr>
                <a:lvl9pPr lvl="8">
                  <a:buClr>
                    <a:srgbClr val="000000"/>
                  </a:buClr>
                  <a:buSzPct val="100000"/>
                  <a:buFont typeface="Times New Roman" pitchFamily="18"/>
                  <a:buChar char="»"/>
                </a:lvl9pPr>
              </a:lstStyle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38" name="Freeform 37"/>
            <p:cNvSpPr/>
            <p:nvPr/>
          </p:nvSpPr>
          <p:spPr>
            <a:xfrm>
              <a:off x="5867279" y="5181480"/>
              <a:ext cx="2819520" cy="1068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US" sz="3200" b="0" i="0" u="none" strike="noStrike" baseline="0">
                  <a:ln>
                    <a:noFill/>
                  </a:ln>
                  <a:solidFill>
                    <a:srgbClr val="160AEB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Generate a random subtree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6320" y="3886200"/>
            <a:ext cx="4667400" cy="2486520"/>
            <a:chOff x="526320" y="3886200"/>
            <a:chExt cx="4667400" cy="2486520"/>
          </a:xfrm>
        </p:grpSpPr>
        <p:sp>
          <p:nvSpPr>
            <p:cNvPr id="40" name="Freeform 39"/>
            <p:cNvSpPr/>
            <p:nvPr/>
          </p:nvSpPr>
          <p:spPr>
            <a:xfrm>
              <a:off x="2666880" y="3886200"/>
              <a:ext cx="1828800" cy="19810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7632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526320" y="5791320"/>
              <a:ext cx="4667400" cy="581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US" sz="3200" b="0" i="0" u="none" strike="noStrike" baseline="0">
                  <a:ln>
                    <a:noFill/>
                  </a:ln>
                  <a:solidFill>
                    <a:srgbClr val="160AEB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Choose a subtree to replace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3709560"/>
      </p:ext>
    </p:extLst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139720" y="728505"/>
            <a:ext cx="3185281" cy="584775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3200" dirty="0"/>
              <a:t>Mutation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43000" y="731880"/>
            <a:ext cx="2378160" cy="3080160"/>
            <a:chOff x="1143000" y="731880"/>
            <a:chExt cx="2378160" cy="3080160"/>
          </a:xfrm>
        </p:grpSpPr>
        <p:sp>
          <p:nvSpPr>
            <p:cNvPr id="4" name="Freeform 3"/>
            <p:cNvSpPr/>
            <p:nvPr/>
          </p:nvSpPr>
          <p:spPr>
            <a:xfrm>
              <a:off x="2347920" y="731880"/>
              <a:ext cx="316440" cy="581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NZ" sz="3200" b="0" i="0" u="none" strike="noStrike" baseline="0">
                  <a:ln>
                    <a:noFill/>
                  </a:ln>
                  <a:solidFill>
                    <a:srgbClr val="160AEB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-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1661759" y="1828800"/>
              <a:ext cx="410760" cy="581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NZ" sz="3200" b="0" i="0" u="none" strike="noStrike" baseline="0">
                  <a:ln>
                    <a:noFill/>
                  </a:ln>
                  <a:solidFill>
                    <a:srgbClr val="160AEB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+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336840" y="1919160"/>
              <a:ext cx="18432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3033360" y="1889280"/>
              <a:ext cx="384840" cy="581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NZ" sz="3200" b="0" i="0" u="none" strike="noStrike" baseline="0">
                  <a:ln>
                    <a:noFill/>
                  </a:ln>
                  <a:solidFill>
                    <a:srgbClr val="160AEB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0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1280520" y="3230640"/>
              <a:ext cx="362160" cy="581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NZ" sz="3200" b="0" i="1" u="none" strike="noStrike" baseline="0">
                  <a:ln>
                    <a:noFill/>
                  </a:ln>
                  <a:solidFill>
                    <a:srgbClr val="160AEB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x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118960" y="3230640"/>
              <a:ext cx="384840" cy="581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NZ" sz="3200" b="0" i="0" u="none" strike="noStrike" baseline="0">
                  <a:ln>
                    <a:noFill/>
                  </a:ln>
                  <a:solidFill>
                    <a:srgbClr val="160AEB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1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2209680" y="762120"/>
              <a:ext cx="609840" cy="60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28440">
              <a:solidFill>
                <a:srgbClr val="160AEB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1759" y="1859039"/>
              <a:ext cx="609480" cy="60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28440">
              <a:solidFill>
                <a:srgbClr val="160AEB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895479" y="1859039"/>
              <a:ext cx="609840" cy="60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28440">
              <a:solidFill>
                <a:srgbClr val="160AEB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143000" y="3184560"/>
              <a:ext cx="609480" cy="60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28440">
              <a:solidFill>
                <a:srgbClr val="160AEB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057400" y="3184560"/>
              <a:ext cx="609480" cy="60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28440">
              <a:solidFill>
                <a:srgbClr val="160AEB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 flipH="1">
              <a:off x="1979640" y="1371599"/>
              <a:ext cx="536400" cy="457201"/>
            </a:xfrm>
            <a:prstGeom prst="line">
              <a:avLst/>
            </a:prstGeom>
            <a:noFill/>
            <a:ln w="38160">
              <a:solidFill>
                <a:srgbClr val="FF0514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Straight Connector 15"/>
            <p:cNvSpPr/>
            <p:nvPr/>
          </p:nvSpPr>
          <p:spPr>
            <a:xfrm>
              <a:off x="2514600" y="1371599"/>
              <a:ext cx="609479" cy="533521"/>
            </a:xfrm>
            <a:prstGeom prst="line">
              <a:avLst/>
            </a:prstGeom>
            <a:noFill/>
            <a:ln w="38160">
              <a:solidFill>
                <a:srgbClr val="FF0514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Straight Connector 16"/>
            <p:cNvSpPr/>
            <p:nvPr/>
          </p:nvSpPr>
          <p:spPr>
            <a:xfrm flipH="1">
              <a:off x="1445760" y="2438280"/>
              <a:ext cx="460440" cy="762120"/>
            </a:xfrm>
            <a:prstGeom prst="line">
              <a:avLst/>
            </a:prstGeom>
            <a:noFill/>
            <a:ln w="38160">
              <a:solidFill>
                <a:srgbClr val="FF0514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Straight Connector 17"/>
            <p:cNvSpPr/>
            <p:nvPr/>
          </p:nvSpPr>
          <p:spPr>
            <a:xfrm>
              <a:off x="1905120" y="2438280"/>
              <a:ext cx="457200" cy="762120"/>
            </a:xfrm>
            <a:prstGeom prst="line">
              <a:avLst/>
            </a:prstGeom>
            <a:noFill/>
            <a:ln w="38160">
              <a:solidFill>
                <a:srgbClr val="FF0514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Straight Connector 18"/>
            <p:cNvSpPr/>
            <p:nvPr/>
          </p:nvSpPr>
          <p:spPr>
            <a:xfrm>
              <a:off x="3200400" y="2438280"/>
              <a:ext cx="304919" cy="762120"/>
            </a:xfrm>
            <a:prstGeom prst="line">
              <a:avLst/>
            </a:prstGeom>
            <a:noFill/>
            <a:ln w="38160">
              <a:solidFill>
                <a:srgbClr val="FF0514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62320" y="3200400"/>
            <a:ext cx="2895480" cy="2971800"/>
            <a:chOff x="2362320" y="3200400"/>
            <a:chExt cx="2895480" cy="2971800"/>
          </a:xfrm>
        </p:grpSpPr>
        <p:sp>
          <p:nvSpPr>
            <p:cNvPr id="21" name="Freeform 20"/>
            <p:cNvSpPr/>
            <p:nvPr/>
          </p:nvSpPr>
          <p:spPr>
            <a:xfrm>
              <a:off x="3657600" y="5562720"/>
              <a:ext cx="609480" cy="60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28440">
              <a:solidFill>
                <a:srgbClr val="38FF04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4648320" y="5562720"/>
              <a:ext cx="609480" cy="60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28440">
              <a:solidFill>
                <a:srgbClr val="38FF04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277800" y="3200400"/>
              <a:ext cx="410760" cy="581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NZ" sz="3200" b="0" i="0" u="none" strike="noStrike" baseline="0">
                  <a:ln>
                    <a:noFill/>
                  </a:ln>
                  <a:solidFill>
                    <a:srgbClr val="38FF04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+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2482560" y="4344840"/>
              <a:ext cx="384840" cy="581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NZ" sz="3200" b="0" i="0" u="none" strike="noStrike" baseline="0">
                  <a:ln>
                    <a:noFill/>
                  </a:ln>
                  <a:solidFill>
                    <a:srgbClr val="38FF04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1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221000" y="4373640"/>
              <a:ext cx="384840" cy="581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NZ" sz="3200" b="0" i="0" u="none" strike="noStrike" baseline="0">
                  <a:ln>
                    <a:noFill/>
                  </a:ln>
                  <a:solidFill>
                    <a:srgbClr val="38FF04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*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3763080" y="5562720"/>
              <a:ext cx="362160" cy="581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NZ" sz="3200" b="0" i="1" u="none" strike="noStrike" baseline="0">
                  <a:ln>
                    <a:noFill/>
                  </a:ln>
                  <a:solidFill>
                    <a:srgbClr val="38FF04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x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4777560" y="5562720"/>
              <a:ext cx="362160" cy="581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NZ" sz="3200" b="0" i="1" u="none" strike="noStrike" baseline="0">
                  <a:ln>
                    <a:noFill/>
                  </a:ln>
                  <a:solidFill>
                    <a:srgbClr val="38FF04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x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4114800" y="4330800"/>
              <a:ext cx="609480" cy="60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28440">
              <a:solidFill>
                <a:srgbClr val="38FF04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200400" y="3200400"/>
              <a:ext cx="609480" cy="60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28440">
              <a:solidFill>
                <a:srgbClr val="38FF04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2362320" y="4330800"/>
              <a:ext cx="609480" cy="60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28440">
              <a:solidFill>
                <a:srgbClr val="38FF04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Straight Connector 30"/>
            <p:cNvSpPr/>
            <p:nvPr/>
          </p:nvSpPr>
          <p:spPr>
            <a:xfrm flipH="1">
              <a:off x="2588760" y="3809880"/>
              <a:ext cx="917639" cy="533520"/>
            </a:xfrm>
            <a:prstGeom prst="line">
              <a:avLst/>
            </a:prstGeom>
            <a:noFill/>
            <a:ln w="38160">
              <a:solidFill>
                <a:srgbClr val="38FF04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Straight Connector 31"/>
            <p:cNvSpPr/>
            <p:nvPr/>
          </p:nvSpPr>
          <p:spPr>
            <a:xfrm>
              <a:off x="3505319" y="3809880"/>
              <a:ext cx="914401" cy="533520"/>
            </a:xfrm>
            <a:prstGeom prst="line">
              <a:avLst/>
            </a:prstGeom>
            <a:noFill/>
            <a:ln w="38160">
              <a:solidFill>
                <a:srgbClr val="38FF04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Straight Connector 32"/>
            <p:cNvSpPr/>
            <p:nvPr/>
          </p:nvSpPr>
          <p:spPr>
            <a:xfrm flipH="1">
              <a:off x="4036679" y="4952880"/>
              <a:ext cx="384121" cy="609840"/>
            </a:xfrm>
            <a:prstGeom prst="line">
              <a:avLst/>
            </a:prstGeom>
            <a:noFill/>
            <a:ln w="38160">
              <a:solidFill>
                <a:srgbClr val="38FF04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Straight Connector 33"/>
            <p:cNvSpPr/>
            <p:nvPr/>
          </p:nvSpPr>
          <p:spPr>
            <a:xfrm>
              <a:off x="4419720" y="4952880"/>
              <a:ext cx="533160" cy="609840"/>
            </a:xfrm>
            <a:prstGeom prst="line">
              <a:avLst/>
            </a:prstGeom>
            <a:noFill/>
            <a:ln w="38160">
              <a:solidFill>
                <a:srgbClr val="38FF04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81603"/>
      </p:ext>
    </p:extLst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04919" y="812512"/>
            <a:ext cx="7772400" cy="584775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3200" dirty="0"/>
              <a:t>Crossover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43000" y="1874880"/>
            <a:ext cx="2666880" cy="3080160"/>
            <a:chOff x="1143000" y="1874880"/>
            <a:chExt cx="2666880" cy="3080160"/>
          </a:xfrm>
        </p:grpSpPr>
        <p:sp>
          <p:nvSpPr>
            <p:cNvPr id="4" name="Freeform 3"/>
            <p:cNvSpPr/>
            <p:nvPr/>
          </p:nvSpPr>
          <p:spPr>
            <a:xfrm>
              <a:off x="2347920" y="1874880"/>
              <a:ext cx="316440" cy="581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NZ" sz="3200" b="0" i="0" u="none" strike="noStrike" baseline="0">
                  <a:ln>
                    <a:noFill/>
                  </a:ln>
                  <a:solidFill>
                    <a:srgbClr val="160AEB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-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1661759" y="2971800"/>
              <a:ext cx="410760" cy="581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NZ" sz="3200" b="0" i="0" u="none" strike="noStrike" baseline="0">
                  <a:ln>
                    <a:noFill/>
                  </a:ln>
                  <a:solidFill>
                    <a:srgbClr val="160AEB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+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336840" y="3062160"/>
              <a:ext cx="18432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3033360" y="3032280"/>
              <a:ext cx="384840" cy="581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NZ" sz="3200" b="0" i="0" u="none" strike="noStrike" baseline="0">
                  <a:ln>
                    <a:noFill/>
                  </a:ln>
                  <a:solidFill>
                    <a:srgbClr val="160AEB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0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1280520" y="4373640"/>
              <a:ext cx="362160" cy="581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NZ" sz="3200" b="0" i="1" u="none" strike="noStrike" baseline="0">
                  <a:ln>
                    <a:noFill/>
                  </a:ln>
                  <a:solidFill>
                    <a:srgbClr val="160AEB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x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118960" y="4373640"/>
              <a:ext cx="384840" cy="581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NZ" sz="3200" b="0" i="0" u="none" strike="noStrike" baseline="0">
                  <a:ln>
                    <a:noFill/>
                  </a:ln>
                  <a:solidFill>
                    <a:srgbClr val="160AEB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1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3347640" y="4357800"/>
              <a:ext cx="384840" cy="581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NZ" sz="3200" b="0" i="0" u="none" strike="noStrike" baseline="0">
                  <a:ln>
                    <a:noFill/>
                  </a:ln>
                  <a:solidFill>
                    <a:srgbClr val="160AEB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1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09680" y="1905120"/>
              <a:ext cx="609840" cy="60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28440">
              <a:solidFill>
                <a:srgbClr val="160AEB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571759" y="3002040"/>
              <a:ext cx="609480" cy="60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28440">
              <a:solidFill>
                <a:srgbClr val="160AEB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895479" y="3002040"/>
              <a:ext cx="609840" cy="60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28440">
              <a:solidFill>
                <a:srgbClr val="160AEB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143000" y="4327560"/>
              <a:ext cx="609480" cy="60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28440">
              <a:solidFill>
                <a:srgbClr val="160AEB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057400" y="4327560"/>
              <a:ext cx="609480" cy="60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28440">
              <a:solidFill>
                <a:srgbClr val="160AEB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3200400" y="4327560"/>
              <a:ext cx="609480" cy="60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28440">
              <a:solidFill>
                <a:srgbClr val="160AEB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Straight Connector 16"/>
            <p:cNvSpPr/>
            <p:nvPr/>
          </p:nvSpPr>
          <p:spPr>
            <a:xfrm flipH="1">
              <a:off x="1979640" y="2514600"/>
              <a:ext cx="536400" cy="457200"/>
            </a:xfrm>
            <a:prstGeom prst="line">
              <a:avLst/>
            </a:prstGeom>
            <a:noFill/>
            <a:ln w="38160">
              <a:solidFill>
                <a:srgbClr val="FF0514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Straight Connector 17"/>
            <p:cNvSpPr/>
            <p:nvPr/>
          </p:nvSpPr>
          <p:spPr>
            <a:xfrm>
              <a:off x="2514600" y="2514600"/>
              <a:ext cx="609479" cy="533520"/>
            </a:xfrm>
            <a:prstGeom prst="line">
              <a:avLst/>
            </a:prstGeom>
            <a:noFill/>
            <a:ln w="38160">
              <a:solidFill>
                <a:srgbClr val="FF0514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Straight Connector 18"/>
            <p:cNvSpPr/>
            <p:nvPr/>
          </p:nvSpPr>
          <p:spPr>
            <a:xfrm flipH="1">
              <a:off x="1445760" y="3581279"/>
              <a:ext cx="460440" cy="762121"/>
            </a:xfrm>
            <a:prstGeom prst="line">
              <a:avLst/>
            </a:prstGeom>
            <a:noFill/>
            <a:ln w="38160">
              <a:solidFill>
                <a:srgbClr val="FF0514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1905120" y="3581279"/>
              <a:ext cx="457200" cy="762121"/>
            </a:xfrm>
            <a:prstGeom prst="line">
              <a:avLst/>
            </a:prstGeom>
            <a:noFill/>
            <a:ln w="38160">
              <a:solidFill>
                <a:srgbClr val="FF0514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>
              <a:off x="3200400" y="3581279"/>
              <a:ext cx="304919" cy="762121"/>
            </a:xfrm>
            <a:prstGeom prst="line">
              <a:avLst/>
            </a:prstGeom>
            <a:noFill/>
            <a:ln w="38160">
              <a:solidFill>
                <a:srgbClr val="FF0514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81480" y="1905120"/>
            <a:ext cx="2895839" cy="2971800"/>
            <a:chOff x="5181480" y="1905120"/>
            <a:chExt cx="2895839" cy="2971800"/>
          </a:xfrm>
        </p:grpSpPr>
        <p:sp>
          <p:nvSpPr>
            <p:cNvPr id="23" name="Freeform 22"/>
            <p:cNvSpPr/>
            <p:nvPr/>
          </p:nvSpPr>
          <p:spPr>
            <a:xfrm>
              <a:off x="6096960" y="1905120"/>
              <a:ext cx="410760" cy="581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NZ" sz="3200" b="0" i="0" u="none" strike="noStrike" baseline="0">
                  <a:ln>
                    <a:noFill/>
                  </a:ln>
                  <a:solidFill>
                    <a:srgbClr val="160AEB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+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5302079" y="3049560"/>
              <a:ext cx="384840" cy="581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NZ" sz="3200" b="0" i="0" u="none" strike="noStrike" baseline="0">
                  <a:ln>
                    <a:noFill/>
                  </a:ln>
                  <a:solidFill>
                    <a:srgbClr val="160AEB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1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7040160" y="3078000"/>
              <a:ext cx="384840" cy="581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NZ" sz="3200" b="0" i="0" u="none" strike="noStrike" baseline="0">
                  <a:ln>
                    <a:noFill/>
                  </a:ln>
                  <a:solidFill>
                    <a:srgbClr val="160AEB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*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6582599" y="4267080"/>
              <a:ext cx="362160" cy="581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NZ" sz="3200" b="0" i="1" u="none" strike="noStrike" baseline="0">
                  <a:ln>
                    <a:noFill/>
                  </a:ln>
                  <a:solidFill>
                    <a:srgbClr val="160AEB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x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7597080" y="4267080"/>
              <a:ext cx="362160" cy="581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NZ" sz="3200" b="0" i="1" u="none" strike="noStrike" baseline="0">
                  <a:ln>
                    <a:noFill/>
                  </a:ln>
                  <a:solidFill>
                    <a:srgbClr val="160AEB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x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6477119" y="4267080"/>
              <a:ext cx="609480" cy="609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28440">
              <a:solidFill>
                <a:srgbClr val="160AEB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7467479" y="4267080"/>
              <a:ext cx="609840" cy="609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28440">
              <a:solidFill>
                <a:srgbClr val="160AEB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6934319" y="3035159"/>
              <a:ext cx="609480" cy="609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28440">
              <a:solidFill>
                <a:srgbClr val="160AEB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6019919" y="1905120"/>
              <a:ext cx="609480" cy="609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28440">
              <a:solidFill>
                <a:srgbClr val="160AEB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5181480" y="3035159"/>
              <a:ext cx="609840" cy="609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28440">
              <a:solidFill>
                <a:srgbClr val="160AEB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Straight Connector 32"/>
            <p:cNvSpPr/>
            <p:nvPr/>
          </p:nvSpPr>
          <p:spPr>
            <a:xfrm flipH="1">
              <a:off x="5408280" y="2514600"/>
              <a:ext cx="917640" cy="533520"/>
            </a:xfrm>
            <a:prstGeom prst="line">
              <a:avLst/>
            </a:prstGeom>
            <a:noFill/>
            <a:ln w="38160">
              <a:solidFill>
                <a:srgbClr val="FF0514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Straight Connector 33"/>
            <p:cNvSpPr/>
            <p:nvPr/>
          </p:nvSpPr>
          <p:spPr>
            <a:xfrm>
              <a:off x="6324479" y="2514600"/>
              <a:ext cx="914401" cy="533520"/>
            </a:xfrm>
            <a:prstGeom prst="line">
              <a:avLst/>
            </a:prstGeom>
            <a:noFill/>
            <a:ln w="38160">
              <a:solidFill>
                <a:srgbClr val="FF0514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Straight Connector 34"/>
            <p:cNvSpPr/>
            <p:nvPr/>
          </p:nvSpPr>
          <p:spPr>
            <a:xfrm flipH="1">
              <a:off x="6856199" y="3657600"/>
              <a:ext cx="384121" cy="609480"/>
            </a:xfrm>
            <a:prstGeom prst="line">
              <a:avLst/>
            </a:prstGeom>
            <a:noFill/>
            <a:ln w="38160">
              <a:solidFill>
                <a:srgbClr val="FF0514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Straight Connector 35"/>
            <p:cNvSpPr/>
            <p:nvPr/>
          </p:nvSpPr>
          <p:spPr>
            <a:xfrm>
              <a:off x="7238880" y="3657600"/>
              <a:ext cx="533520" cy="609480"/>
            </a:xfrm>
            <a:prstGeom prst="line">
              <a:avLst/>
            </a:prstGeom>
            <a:noFill/>
            <a:ln w="38160">
              <a:solidFill>
                <a:srgbClr val="FF0514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78080" y="3657600"/>
            <a:ext cx="5875199" cy="2582801"/>
            <a:chOff x="2278080" y="3657600"/>
            <a:chExt cx="5875199" cy="2582801"/>
          </a:xfrm>
        </p:grpSpPr>
        <p:sp>
          <p:nvSpPr>
            <p:cNvPr id="38" name="Freeform 37"/>
            <p:cNvSpPr/>
            <p:nvPr/>
          </p:nvSpPr>
          <p:spPr>
            <a:xfrm>
              <a:off x="2666880" y="3657600"/>
              <a:ext cx="1828800" cy="19810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7632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2278080" y="5715000"/>
              <a:ext cx="5003591" cy="52540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US" sz="2800" b="0" i="0" u="none" strike="noStrike" baseline="0" dirty="0">
                  <a:ln>
                    <a:noFill/>
                  </a:ln>
                  <a:latin typeface="Times New Roman" pitchFamily="18"/>
                  <a:ea typeface="Arial Unicode MS" pitchFamily="2"/>
                  <a:cs typeface="Arial Unicode MS" pitchFamily="2"/>
                </a:rPr>
                <a:t>Choose a pair of subtrees to swap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6324479" y="3657600"/>
              <a:ext cx="1828800" cy="19810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7632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834974"/>
      </p:ext>
    </p:extLst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279" y="736312"/>
            <a:ext cx="7772400" cy="584775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3200" dirty="0"/>
              <a:t>Crossover</a:t>
            </a:r>
          </a:p>
        </p:txBody>
      </p:sp>
      <p:sp>
        <p:nvSpPr>
          <p:cNvPr id="3" name="Freeform 2"/>
          <p:cNvSpPr/>
          <p:nvPr/>
        </p:nvSpPr>
        <p:spPr>
          <a:xfrm>
            <a:off x="2347920" y="1874880"/>
            <a:ext cx="316440" cy="581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NZ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-</a:t>
            </a:r>
          </a:p>
        </p:txBody>
      </p:sp>
      <p:sp>
        <p:nvSpPr>
          <p:cNvPr id="4" name="Freeform 3"/>
          <p:cNvSpPr/>
          <p:nvPr/>
        </p:nvSpPr>
        <p:spPr>
          <a:xfrm>
            <a:off x="1661759" y="2971800"/>
            <a:ext cx="410760" cy="581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NZ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+</a:t>
            </a:r>
          </a:p>
        </p:txBody>
      </p:sp>
      <p:sp>
        <p:nvSpPr>
          <p:cNvPr id="5" name="Freeform 4"/>
          <p:cNvSpPr/>
          <p:nvPr/>
        </p:nvSpPr>
        <p:spPr>
          <a:xfrm>
            <a:off x="3336840" y="3062160"/>
            <a:ext cx="1843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033360" y="3032280"/>
            <a:ext cx="384840" cy="581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NZ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0</a:t>
            </a:r>
          </a:p>
        </p:txBody>
      </p:sp>
      <p:sp>
        <p:nvSpPr>
          <p:cNvPr id="7" name="Freeform 6"/>
          <p:cNvSpPr/>
          <p:nvPr/>
        </p:nvSpPr>
        <p:spPr>
          <a:xfrm>
            <a:off x="1280520" y="4373640"/>
            <a:ext cx="362160" cy="581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NZ" sz="3200" b="0" i="1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x</a:t>
            </a:r>
          </a:p>
        </p:txBody>
      </p:sp>
      <p:sp>
        <p:nvSpPr>
          <p:cNvPr id="8" name="Freeform 7"/>
          <p:cNvSpPr/>
          <p:nvPr/>
        </p:nvSpPr>
        <p:spPr>
          <a:xfrm>
            <a:off x="2118960" y="4373640"/>
            <a:ext cx="384840" cy="581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NZ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1</a:t>
            </a:r>
          </a:p>
        </p:txBody>
      </p:sp>
      <p:sp>
        <p:nvSpPr>
          <p:cNvPr id="9" name="Freeform 8"/>
          <p:cNvSpPr/>
          <p:nvPr/>
        </p:nvSpPr>
        <p:spPr>
          <a:xfrm>
            <a:off x="7386480" y="4449600"/>
            <a:ext cx="384840" cy="581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NZ" sz="3200" b="0" i="0" u="none" strike="noStrike" baseline="0">
                <a:ln>
                  <a:noFill/>
                </a:ln>
                <a:solidFill>
                  <a:srgbClr val="38FF04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1</a:t>
            </a:r>
          </a:p>
        </p:txBody>
      </p:sp>
      <p:sp>
        <p:nvSpPr>
          <p:cNvPr id="10" name="Freeform 9"/>
          <p:cNvSpPr/>
          <p:nvPr/>
        </p:nvSpPr>
        <p:spPr>
          <a:xfrm>
            <a:off x="2209680" y="1905120"/>
            <a:ext cx="609840" cy="60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>
            <a:solidFill>
              <a:srgbClr val="160AEB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571759" y="3002040"/>
            <a:ext cx="609480" cy="60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>
            <a:solidFill>
              <a:srgbClr val="160AEB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895479" y="3002040"/>
            <a:ext cx="609840" cy="60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>
            <a:solidFill>
              <a:srgbClr val="160AEB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143000" y="4327560"/>
            <a:ext cx="609480" cy="60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>
            <a:solidFill>
              <a:srgbClr val="160AEB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057400" y="4327560"/>
            <a:ext cx="609480" cy="60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>
            <a:solidFill>
              <a:srgbClr val="160AEB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7238880" y="4419720"/>
            <a:ext cx="609840" cy="60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>
            <a:solidFill>
              <a:srgbClr val="38FF04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Straight Connector 15"/>
          <p:cNvSpPr/>
          <p:nvPr/>
        </p:nvSpPr>
        <p:spPr>
          <a:xfrm flipH="1">
            <a:off x="1979640" y="2514600"/>
            <a:ext cx="536400" cy="457200"/>
          </a:xfrm>
          <a:prstGeom prst="line">
            <a:avLst/>
          </a:prstGeom>
          <a:noFill/>
          <a:ln w="38160">
            <a:solidFill>
              <a:srgbClr val="FF0514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Straight Connector 16"/>
          <p:cNvSpPr/>
          <p:nvPr/>
        </p:nvSpPr>
        <p:spPr>
          <a:xfrm>
            <a:off x="2514600" y="2514600"/>
            <a:ext cx="609479" cy="533520"/>
          </a:xfrm>
          <a:prstGeom prst="line">
            <a:avLst/>
          </a:prstGeom>
          <a:noFill/>
          <a:ln w="38160">
            <a:solidFill>
              <a:srgbClr val="FF0514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Straight Connector 17"/>
          <p:cNvSpPr/>
          <p:nvPr/>
        </p:nvSpPr>
        <p:spPr>
          <a:xfrm flipH="1">
            <a:off x="1445760" y="3581279"/>
            <a:ext cx="460440" cy="762121"/>
          </a:xfrm>
          <a:prstGeom prst="line">
            <a:avLst/>
          </a:prstGeom>
          <a:noFill/>
          <a:ln w="38160">
            <a:solidFill>
              <a:srgbClr val="FF0514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Straight Connector 18"/>
          <p:cNvSpPr/>
          <p:nvPr/>
        </p:nvSpPr>
        <p:spPr>
          <a:xfrm>
            <a:off x="1905120" y="3581279"/>
            <a:ext cx="457200" cy="762121"/>
          </a:xfrm>
          <a:prstGeom prst="line">
            <a:avLst/>
          </a:prstGeom>
          <a:noFill/>
          <a:ln w="38160">
            <a:solidFill>
              <a:srgbClr val="FF0514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Straight Connector 19"/>
          <p:cNvSpPr/>
          <p:nvPr/>
        </p:nvSpPr>
        <p:spPr>
          <a:xfrm>
            <a:off x="7238880" y="3657600"/>
            <a:ext cx="304919" cy="762120"/>
          </a:xfrm>
          <a:prstGeom prst="line">
            <a:avLst/>
          </a:prstGeom>
          <a:noFill/>
          <a:ln w="38160">
            <a:solidFill>
              <a:srgbClr val="FF0514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6096960" y="1905120"/>
            <a:ext cx="410760" cy="581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NZ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+</a:t>
            </a:r>
          </a:p>
        </p:txBody>
      </p:sp>
      <p:sp>
        <p:nvSpPr>
          <p:cNvPr id="22" name="Freeform 21"/>
          <p:cNvSpPr/>
          <p:nvPr/>
        </p:nvSpPr>
        <p:spPr>
          <a:xfrm>
            <a:off x="5302079" y="3049560"/>
            <a:ext cx="384840" cy="581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NZ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1</a:t>
            </a:r>
          </a:p>
        </p:txBody>
      </p:sp>
      <p:sp>
        <p:nvSpPr>
          <p:cNvPr id="23" name="Freeform 22"/>
          <p:cNvSpPr/>
          <p:nvPr/>
        </p:nvSpPr>
        <p:spPr>
          <a:xfrm>
            <a:off x="7040160" y="3078000"/>
            <a:ext cx="384840" cy="581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NZ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*</a:t>
            </a:r>
          </a:p>
        </p:txBody>
      </p:sp>
      <p:sp>
        <p:nvSpPr>
          <p:cNvPr id="24" name="Freeform 23"/>
          <p:cNvSpPr/>
          <p:nvPr/>
        </p:nvSpPr>
        <p:spPr>
          <a:xfrm>
            <a:off x="3153600" y="4267080"/>
            <a:ext cx="362160" cy="581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NZ" sz="3200" b="0" i="1" u="none" strike="noStrike" baseline="0">
                <a:ln>
                  <a:noFill/>
                </a:ln>
                <a:solidFill>
                  <a:srgbClr val="38FF04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x</a:t>
            </a:r>
          </a:p>
        </p:txBody>
      </p:sp>
      <p:sp>
        <p:nvSpPr>
          <p:cNvPr id="25" name="Freeform 24"/>
          <p:cNvSpPr/>
          <p:nvPr/>
        </p:nvSpPr>
        <p:spPr>
          <a:xfrm>
            <a:off x="4168080" y="4267080"/>
            <a:ext cx="362160" cy="581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NZ" sz="3200" b="0" i="1" u="none" strike="noStrike" baseline="0">
                <a:ln>
                  <a:noFill/>
                </a:ln>
                <a:solidFill>
                  <a:srgbClr val="38FF04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x</a:t>
            </a:r>
          </a:p>
        </p:txBody>
      </p:sp>
      <p:sp>
        <p:nvSpPr>
          <p:cNvPr id="26" name="Freeform 25"/>
          <p:cNvSpPr/>
          <p:nvPr/>
        </p:nvSpPr>
        <p:spPr>
          <a:xfrm>
            <a:off x="3048120" y="4267080"/>
            <a:ext cx="609480" cy="609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>
            <a:solidFill>
              <a:srgbClr val="38FF04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038479" y="4267080"/>
            <a:ext cx="609840" cy="609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>
            <a:solidFill>
              <a:srgbClr val="38FF04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6934319" y="3035159"/>
            <a:ext cx="609480" cy="609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>
            <a:solidFill>
              <a:srgbClr val="160AEB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6019919" y="1905120"/>
            <a:ext cx="609480" cy="60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>
            <a:solidFill>
              <a:srgbClr val="160AEB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5181480" y="3035159"/>
            <a:ext cx="609840" cy="609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>
            <a:solidFill>
              <a:srgbClr val="160AEB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Straight Connector 30"/>
          <p:cNvSpPr/>
          <p:nvPr/>
        </p:nvSpPr>
        <p:spPr>
          <a:xfrm flipH="1">
            <a:off x="5408280" y="2514600"/>
            <a:ext cx="917640" cy="533520"/>
          </a:xfrm>
          <a:prstGeom prst="line">
            <a:avLst/>
          </a:prstGeom>
          <a:noFill/>
          <a:ln w="38160">
            <a:solidFill>
              <a:srgbClr val="FF0514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Straight Connector 31"/>
          <p:cNvSpPr/>
          <p:nvPr/>
        </p:nvSpPr>
        <p:spPr>
          <a:xfrm>
            <a:off x="6324479" y="2514600"/>
            <a:ext cx="914401" cy="533520"/>
          </a:xfrm>
          <a:prstGeom prst="line">
            <a:avLst/>
          </a:prstGeom>
          <a:noFill/>
          <a:ln w="38160">
            <a:solidFill>
              <a:srgbClr val="FF0514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Straight Connector 32"/>
          <p:cNvSpPr/>
          <p:nvPr/>
        </p:nvSpPr>
        <p:spPr>
          <a:xfrm>
            <a:off x="3200400" y="3581279"/>
            <a:ext cx="228600" cy="685801"/>
          </a:xfrm>
          <a:prstGeom prst="line">
            <a:avLst/>
          </a:prstGeom>
          <a:noFill/>
          <a:ln w="38160">
            <a:solidFill>
              <a:srgbClr val="FF0514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Straight Connector 33"/>
          <p:cNvSpPr/>
          <p:nvPr/>
        </p:nvSpPr>
        <p:spPr>
          <a:xfrm>
            <a:off x="3276720" y="3581279"/>
            <a:ext cx="1066680" cy="685801"/>
          </a:xfrm>
          <a:prstGeom prst="line">
            <a:avLst/>
          </a:prstGeom>
          <a:noFill/>
          <a:ln w="38160">
            <a:solidFill>
              <a:srgbClr val="FF0514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44668095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200" y="446157"/>
            <a:ext cx="7772400" cy="707886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4000" dirty="0"/>
              <a:t>Genetic Programming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54038" y="2589213"/>
          <a:ext cx="1808162" cy="282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r:id="rId4" imgW="2161905" imgH="3371429" progId="PBrush">
                  <p:embed/>
                </p:oleObj>
              </mc:Choice>
              <mc:Fallback>
                <p:oleObj r:id="rId4" imgW="2161905" imgH="337142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2589213"/>
                        <a:ext cx="1808162" cy="2820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63850" y="2590800"/>
          <a:ext cx="178435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r:id="rId6" imgW="2152951" imgH="3400900" progId="PBrush">
                  <p:embed/>
                </p:oleObj>
              </mc:Choice>
              <mc:Fallback>
                <p:oleObj r:id="rId6" imgW="2152951" imgH="340090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2590800"/>
                        <a:ext cx="1784350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973638" y="2590800"/>
          <a:ext cx="1350962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r:id="rId8" imgW="1619476" imgH="3381847" progId="PBrush">
                  <p:embed/>
                </p:oleObj>
              </mc:Choice>
              <mc:Fallback>
                <p:oleObj r:id="rId8" imgW="1619476" imgH="338184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38" y="2590800"/>
                        <a:ext cx="1350962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784975" y="2514600"/>
          <a:ext cx="182562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r:id="rId10" imgW="2152951" imgH="3323810" progId="PBrush">
                  <p:embed/>
                </p:oleObj>
              </mc:Choice>
              <mc:Fallback>
                <p:oleObj r:id="rId10" imgW="2152951" imgH="332381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2514600"/>
                        <a:ext cx="1825625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6"/>
          <p:cNvSpPr/>
          <p:nvPr/>
        </p:nvSpPr>
        <p:spPr>
          <a:xfrm>
            <a:off x="1973520" y="1828800"/>
            <a:ext cx="4602840" cy="52540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NZ" sz="2800" b="0" i="0" u="none" strike="noStrike" baseline="0" dirty="0">
                <a:ln>
                  <a:noFill/>
                </a:ln>
                <a:latin typeface="Times New Roman" pitchFamily="18"/>
                <a:ea typeface="Arial Unicode MS" pitchFamily="2"/>
                <a:cs typeface="Arial Unicode MS" pitchFamily="2"/>
              </a:rPr>
              <a:t>4 randomly chosen initial trees</a:t>
            </a:r>
          </a:p>
        </p:txBody>
      </p:sp>
    </p:spTree>
    <p:extLst>
      <p:ext uri="{BB962C8B-B14F-4D97-AF65-F5344CB8AC3E}">
        <p14:creationId xmlns:p14="http://schemas.microsoft.com/office/powerpoint/2010/main" val="4119312021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2766" y="369957"/>
            <a:ext cx="7772400" cy="707886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4000" dirty="0"/>
              <a:t>Genetic Programming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080" y="1676400"/>
            <a:ext cx="1427400" cy="2819400"/>
            <a:chOff x="838080" y="1676400"/>
            <a:chExt cx="1427400" cy="2819400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38200" y="1676400"/>
            <a:ext cx="1427163" cy="281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6" r:id="rId4" imgW="2161905" imgH="4009524" progId="PBrush">
                    <p:embed/>
                  </p:oleObj>
                </mc:Choice>
                <mc:Fallback>
                  <p:oleObj r:id="rId4" imgW="2161905" imgH="4009524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200" y="1676400"/>
                          <a:ext cx="1427163" cy="281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Freeform 4"/>
            <p:cNvSpPr/>
            <p:nvPr/>
          </p:nvSpPr>
          <p:spPr>
            <a:xfrm>
              <a:off x="838080" y="1676519"/>
              <a:ext cx="1427400" cy="2819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" name="Freeform 5"/>
          <p:cNvSpPr/>
          <p:nvPr/>
        </p:nvSpPr>
        <p:spPr>
          <a:xfrm>
            <a:off x="838080" y="4648320"/>
            <a:ext cx="1752840" cy="779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NZ" sz="2400" b="1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Copy of (a)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NZ" sz="2400" b="1" i="0" u="none" strike="noStrike" baseline="0">
              <a:ln>
                <a:noFill/>
              </a:ln>
              <a:solidFill>
                <a:srgbClr val="160AEB"/>
              </a:solidFill>
              <a:latin typeface="Times New Roman" pitchFamily="18"/>
              <a:ea typeface="Times New Roman" pitchFamily="18"/>
              <a:cs typeface="Times New Roman" pitchFamily="18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048000" y="1600200"/>
          <a:ext cx="1509713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r:id="rId6" imgW="2152951" imgH="4019048" progId="PBrush">
                  <p:embed/>
                </p:oleObj>
              </mc:Choice>
              <mc:Fallback>
                <p:oleObj r:id="rId6" imgW="2152951" imgH="401904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600200"/>
                        <a:ext cx="1509713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7"/>
          <p:cNvSpPr/>
          <p:nvPr/>
        </p:nvSpPr>
        <p:spPr>
          <a:xfrm>
            <a:off x="2971800" y="4572000"/>
            <a:ext cx="1828800" cy="1600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NZ" sz="2400" b="1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Mutation of (c) from the (2)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NZ" sz="2400" b="1" i="0" u="none" strike="noStrike" baseline="0">
              <a:ln>
                <a:noFill/>
              </a:ln>
              <a:solidFill>
                <a:srgbClr val="160AEB"/>
              </a:solidFill>
              <a:latin typeface="Times New Roman" pitchFamily="18"/>
              <a:ea typeface="Times New Roman" pitchFamily="18"/>
              <a:cs typeface="Times New Roman" pitchFamily="18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334000" y="1600200"/>
          <a:ext cx="112395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r:id="rId8" imgW="1619476" imgH="3971429" progId="PBrush">
                  <p:embed/>
                </p:oleObj>
              </mc:Choice>
              <mc:Fallback>
                <p:oleObj r:id="rId8" imgW="1619476" imgH="397142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00200"/>
                        <a:ext cx="1123950" cy="289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9"/>
          <p:cNvSpPr/>
          <p:nvPr/>
        </p:nvSpPr>
        <p:spPr>
          <a:xfrm>
            <a:off x="4952880" y="4527720"/>
            <a:ext cx="1905120" cy="2482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400" b="1" i="0" u="none" strike="noStrike" baseline="0" dirty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Crossover of (a) and (b) 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1" i="0" u="none" strike="noStrike" baseline="0" dirty="0">
              <a:ln>
                <a:noFill/>
              </a:ln>
              <a:solidFill>
                <a:srgbClr val="160AEB"/>
              </a:solidFill>
              <a:latin typeface="Times New Roman" pitchFamily="18"/>
              <a:ea typeface="Times New Roman" pitchFamily="18"/>
              <a:cs typeface="Times New Roman" pitchFamily="18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075488" y="1600200"/>
          <a:ext cx="1458912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r:id="rId10" imgW="2152951" imgH="4048690" progId="PBrush">
                  <p:embed/>
                </p:oleObj>
              </mc:Choice>
              <mc:Fallback>
                <p:oleObj r:id="rId10" imgW="2152951" imgH="404869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5488" y="1600200"/>
                        <a:ext cx="1458912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1"/>
          <p:cNvSpPr/>
          <p:nvPr/>
        </p:nvSpPr>
        <p:spPr>
          <a:xfrm>
            <a:off x="6934319" y="4495680"/>
            <a:ext cx="1904760" cy="228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NZ" sz="2400" b="1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Second crossover of (a) and (b)</a:t>
            </a:r>
          </a:p>
        </p:txBody>
      </p:sp>
    </p:spTree>
    <p:extLst>
      <p:ext uri="{BB962C8B-B14F-4D97-AF65-F5344CB8AC3E}">
        <p14:creationId xmlns:p14="http://schemas.microsoft.com/office/powerpoint/2010/main" val="1535920450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81000" y="533400"/>
            <a:ext cx="7772400" cy="707886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4000" dirty="0"/>
              <a:t>Genetic Programming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09600" y="3048000"/>
            <a:ext cx="8229600" cy="1405513"/>
          </a:xfrm>
        </p:spPr>
        <p:txBody>
          <a:bodyPr wrap="square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898200" algn="l"/>
                <a:tab pos="1347480" algn="l"/>
                <a:tab pos="1796760" algn="l"/>
                <a:tab pos="2246040" algn="l"/>
                <a:tab pos="2694960" algn="l"/>
                <a:tab pos="3144240" algn="l"/>
                <a:tab pos="3593520" algn="l"/>
                <a:tab pos="4042800" algn="l"/>
                <a:tab pos="4492080" algn="l"/>
                <a:tab pos="4941360" algn="l"/>
                <a:tab pos="5390640" algn="l"/>
                <a:tab pos="5839920" algn="l"/>
                <a:tab pos="6289200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  <a:tab pos="943416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80" algn="l"/>
                <a:tab pos="1796760" algn="l"/>
                <a:tab pos="2246040" algn="l"/>
                <a:tab pos="2695319" algn="l"/>
                <a:tab pos="3144599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400" algn="l"/>
                <a:tab pos="8086679" algn="l"/>
                <a:tab pos="8535960" algn="l"/>
                <a:tab pos="8985240" algn="l"/>
                <a:tab pos="9434160" algn="l"/>
                <a:tab pos="98834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59" algn="l"/>
                <a:tab pos="8985240" algn="l"/>
                <a:tab pos="9434160" algn="l"/>
                <a:tab pos="9883440" algn="l"/>
                <a:tab pos="103327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US" sz="2400" dirty="0">
                <a:solidFill>
                  <a:schemeClr val="tx1"/>
                </a:solidFill>
              </a:rPr>
              <a:t>Search space unbelievably large</a:t>
            </a:r>
          </a:p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US" sz="2400" dirty="0">
                <a:solidFill>
                  <a:schemeClr val="tx1"/>
                </a:solidFill>
              </a:rPr>
              <a:t>Depends strongly on initial population</a:t>
            </a:r>
          </a:p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US" sz="2400" dirty="0">
                <a:solidFill>
                  <a:schemeClr val="tx1"/>
                </a:solidFill>
              </a:rPr>
              <a:t>Programmer develops a set of possibly useful subtrees</a:t>
            </a:r>
          </a:p>
        </p:txBody>
      </p:sp>
    </p:spTree>
    <p:extLst>
      <p:ext uri="{BB962C8B-B14F-4D97-AF65-F5344CB8AC3E}">
        <p14:creationId xmlns:p14="http://schemas.microsoft.com/office/powerpoint/2010/main" val="265306248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400" y="533400"/>
            <a:ext cx="7772400" cy="707886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4000" dirty="0"/>
              <a:t>Evolution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800" y="2590800"/>
            <a:ext cx="7772400" cy="2272417"/>
          </a:xfrm>
        </p:spPr>
        <p:txBody>
          <a:bodyPr wrap="square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898200" algn="l"/>
                <a:tab pos="1347480" algn="l"/>
                <a:tab pos="1796760" algn="l"/>
                <a:tab pos="2246040" algn="l"/>
                <a:tab pos="2694960" algn="l"/>
                <a:tab pos="3144240" algn="l"/>
                <a:tab pos="3593520" algn="l"/>
                <a:tab pos="4042800" algn="l"/>
                <a:tab pos="4492080" algn="l"/>
                <a:tab pos="4941360" algn="l"/>
                <a:tab pos="5390640" algn="l"/>
                <a:tab pos="5839920" algn="l"/>
                <a:tab pos="6289200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  <a:tab pos="943416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80" algn="l"/>
                <a:tab pos="1796760" algn="l"/>
                <a:tab pos="2246040" algn="l"/>
                <a:tab pos="2695319" algn="l"/>
                <a:tab pos="3144599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400" algn="l"/>
                <a:tab pos="8086679" algn="l"/>
                <a:tab pos="8535960" algn="l"/>
                <a:tab pos="8985240" algn="l"/>
                <a:tab pos="9434160" algn="l"/>
                <a:tab pos="98834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59" algn="l"/>
                <a:tab pos="8985240" algn="l"/>
                <a:tab pos="9434160" algn="l"/>
                <a:tab pos="9883440" algn="l"/>
                <a:tab pos="103327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sz="2800" dirty="0"/>
              <a:t>Survival of the fittest</a:t>
            </a:r>
          </a:p>
          <a:p>
            <a:pPr marL="400320" lvl="2" indent="0">
              <a:buClr>
                <a:srgbClr val="160AEB"/>
              </a:buClr>
              <a:buFont typeface="Wingdings" pitchFamily="1"/>
              <a:buChar char=""/>
            </a:pPr>
            <a:r>
              <a:rPr lang="en-NZ" sz="2000" dirty="0"/>
              <a:t>Live longer (more chance to reproduce)</a:t>
            </a:r>
          </a:p>
          <a:p>
            <a:pPr marL="400320" lvl="2" indent="0">
              <a:buClr>
                <a:srgbClr val="160AEB"/>
              </a:buClr>
              <a:buFont typeface="Wingdings" pitchFamily="1"/>
              <a:buChar char=""/>
            </a:pPr>
            <a:r>
              <a:rPr lang="en-NZ" sz="2000" dirty="0"/>
              <a:t>More attractive (more chance to reproduce)</a:t>
            </a:r>
          </a:p>
          <a:p>
            <a:pPr marL="400320" lvl="2" indent="0">
              <a:buClr>
                <a:srgbClr val="160AEB"/>
              </a:buClr>
              <a:buFont typeface="Wingdings" pitchFamily="1"/>
              <a:buChar char=""/>
            </a:pPr>
            <a:r>
              <a:rPr lang="en-NZ" sz="2000" dirty="0"/>
              <a:t>Higher number of offspring (more survive)</a:t>
            </a:r>
          </a:p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NZ" sz="2800" dirty="0"/>
              <a:t>50% chance of any gene being in offspring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Content Placeholder 7"/>
          <p:cNvSpPr>
            <a:spLocks noGrp="1"/>
          </p:cNvSpPr>
          <p:nvPr>
            <p:ph idx="1"/>
          </p:nvPr>
        </p:nvSpPr>
        <p:spPr>
          <a:xfrm>
            <a:off x="304800" y="1676400"/>
            <a:ext cx="8686800" cy="4648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Used by GE to automate parts of aircraft design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Used by pharmaceutical companies to discover new drugs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Used by the London Stock Exchange to automatically detect fraudulent trades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Used by US government agencies to automatically analyze satellite images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Used for automatic analysis of medical images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Used to create art (displayed in well-known museums)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Used to generate realistic computer animation in the movies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Lord of the Rings: The Return of the King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Troy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Used to model and understand evolution in nature!</a:t>
            </a:r>
          </a:p>
        </p:txBody>
      </p:sp>
      <p:sp>
        <p:nvSpPr>
          <p:cNvPr id="130050" name="Title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Some real-world uses of genetic algorithms </a:t>
            </a:r>
          </a:p>
        </p:txBody>
      </p:sp>
    </p:spTree>
    <p:extLst>
      <p:ext uri="{BB962C8B-B14F-4D97-AF65-F5344CB8AC3E}">
        <p14:creationId xmlns:p14="http://schemas.microsoft.com/office/powerpoint/2010/main" val="8180423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ED4E76-125A-4B2A-AA49-9BB988B5B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429000"/>
            <a:ext cx="8229600" cy="2209800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DEAP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Python evolutionary computation library for rapid prototyping and testing of ideas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ECJ 20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Java Based Evolutionary Computation and Genetic Programming Research System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E6EFE9-A261-4291-97D3-BD13218B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40864062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375BAF6-2EC0-4BEE-BD01-9B99F990C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When Might a GA Be Any Good?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182A290-CA28-436D-85EF-5985D13D47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320925"/>
            <a:ext cx="8105775" cy="33940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multimodal functions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or discontinuous functions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High-dimensionality functions, including many combinatorial ones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dependencies on parameters (interactions among parameters) -- “epistasis” makes it hard for others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used for approximating solutions to NP-complete combinatorial problems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USE if a hill-climber, etc., will work well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E565901E-1BD1-4A6B-A0F8-3277A27AE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The Limits to Search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F5BD3DDF-E20F-47EC-A599-3450A19F7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924800" cy="381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search method is best for all problems – per the No Free Lunch Theorem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let anyone tell you a GA (or THEIR favorite method) is best for all problems!!!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Needle-in-a-haystack is just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practice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search must be able to EXPLOIT correlations in the search space, or it’s no better than random search or enumeration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balance with EXPLORATION, so don’t just find nearest local optimum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6A65B1-EA8A-408A-ACC9-F6485658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95601"/>
            <a:ext cx="8229600" cy="220980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Lemley, J., Andonie, R.,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Odah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Heer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Widger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Erkul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B., Magill, L., Littlefield, K. </a:t>
            </a:r>
            <a:r>
              <a:rPr lang="en-US" sz="1600" i="1" u="sng" dirty="0">
                <a:solidFill>
                  <a:srgbClr val="CC154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CWU-Chess: An Adaptive Chess Program that Improves After Each Game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Proceedings of the IEEE Games, Entertainment, Media Conference (GEM), August 15-17, 2018, Galway, Ireland, 86-89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Andonie R., Fabry-Asztalos L., Abdul-Wahid B., Abdul-Wahid S., Barker B., Magill L. </a:t>
            </a:r>
            <a:r>
              <a:rPr lang="en-US" sz="1600" i="1" u="sng" dirty="0">
                <a:solidFill>
                  <a:srgbClr val="CC154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Fuzzy ARTMAP Prediction of Biological Activities for Potential HIV-1 Protease Inhibitors using A Small Molecular Dataset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IEEE/ACM Transactions on Computational Biology and Bioinformatics 8, 2011, 80-93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DC9744-27B1-4E07-8BA5-73BF440F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own GA Applications</a:t>
            </a:r>
          </a:p>
        </p:txBody>
      </p:sp>
    </p:spTree>
    <p:extLst>
      <p:ext uri="{BB962C8B-B14F-4D97-AF65-F5344CB8AC3E}">
        <p14:creationId xmlns:p14="http://schemas.microsoft.com/office/powerpoint/2010/main" val="9020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827157"/>
            <a:ext cx="7772400" cy="707886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4000" dirty="0"/>
              <a:t>Evolution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523880" y="1905120"/>
            <a:ext cx="6415200" cy="360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400" y="457200"/>
            <a:ext cx="7772400" cy="707886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4000" dirty="0"/>
              <a:t>Punctuated Equilibrium</a:t>
            </a:r>
          </a:p>
        </p:txBody>
      </p:sp>
      <p:sp>
        <p:nvSpPr>
          <p:cNvPr id="3" name="Straight Connector 2"/>
          <p:cNvSpPr/>
          <p:nvPr/>
        </p:nvSpPr>
        <p:spPr>
          <a:xfrm flipV="1">
            <a:off x="2133720" y="1979640"/>
            <a:ext cx="1440" cy="3813120"/>
          </a:xfrm>
          <a:prstGeom prst="line">
            <a:avLst/>
          </a:prstGeom>
          <a:noFill/>
          <a:ln w="57240">
            <a:solidFill>
              <a:srgbClr val="FF0514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Straight Connector 3"/>
          <p:cNvSpPr/>
          <p:nvPr/>
        </p:nvSpPr>
        <p:spPr>
          <a:xfrm>
            <a:off x="2104920" y="5791320"/>
            <a:ext cx="5210280" cy="1440"/>
          </a:xfrm>
          <a:prstGeom prst="line">
            <a:avLst/>
          </a:prstGeom>
          <a:noFill/>
          <a:ln w="57240">
            <a:solidFill>
              <a:srgbClr val="FF0514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524600" y="1676519"/>
            <a:ext cx="1046520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Fitness</a:t>
            </a:r>
          </a:p>
        </p:txBody>
      </p:sp>
      <p:sp>
        <p:nvSpPr>
          <p:cNvPr id="6" name="Freeform 5"/>
          <p:cNvSpPr/>
          <p:nvPr/>
        </p:nvSpPr>
        <p:spPr>
          <a:xfrm>
            <a:off x="6690240" y="5775480"/>
            <a:ext cx="1537200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t>Generation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133720" y="2436480"/>
            <a:ext cx="4876560" cy="3356280"/>
            <a:chOff x="2133720" y="2436480"/>
            <a:chExt cx="4876560" cy="3356280"/>
          </a:xfrm>
        </p:grpSpPr>
        <p:sp>
          <p:nvSpPr>
            <p:cNvPr id="8" name="Straight Connector 7"/>
            <p:cNvSpPr/>
            <p:nvPr/>
          </p:nvSpPr>
          <p:spPr>
            <a:xfrm flipV="1">
              <a:off x="2133720" y="3732120"/>
              <a:ext cx="304560" cy="2060640"/>
            </a:xfrm>
            <a:prstGeom prst="line">
              <a:avLst/>
            </a:prstGeom>
            <a:noFill/>
            <a:ln w="57240">
              <a:solidFill>
                <a:srgbClr val="160AEB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2438280" y="3733920"/>
              <a:ext cx="1219320" cy="1440"/>
            </a:xfrm>
            <a:prstGeom prst="line">
              <a:avLst/>
            </a:prstGeom>
            <a:noFill/>
            <a:ln w="57240">
              <a:solidFill>
                <a:srgbClr val="160AEB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Straight Connector 9"/>
            <p:cNvSpPr/>
            <p:nvPr/>
          </p:nvSpPr>
          <p:spPr>
            <a:xfrm flipV="1">
              <a:off x="3657600" y="3274560"/>
              <a:ext cx="228600" cy="460440"/>
            </a:xfrm>
            <a:prstGeom prst="line">
              <a:avLst/>
            </a:prstGeom>
            <a:noFill/>
            <a:ln w="57240">
              <a:solidFill>
                <a:srgbClr val="160AEB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Straight Connector 10"/>
            <p:cNvSpPr/>
            <p:nvPr/>
          </p:nvSpPr>
          <p:spPr>
            <a:xfrm>
              <a:off x="3886200" y="3276720"/>
              <a:ext cx="1219320" cy="1440"/>
            </a:xfrm>
            <a:prstGeom prst="line">
              <a:avLst/>
            </a:prstGeom>
            <a:noFill/>
            <a:ln w="57240">
              <a:solidFill>
                <a:srgbClr val="160AEB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Straight Connector 11"/>
            <p:cNvSpPr/>
            <p:nvPr/>
          </p:nvSpPr>
          <p:spPr>
            <a:xfrm flipV="1">
              <a:off x="5105520" y="2817360"/>
              <a:ext cx="1440" cy="460440"/>
            </a:xfrm>
            <a:prstGeom prst="line">
              <a:avLst/>
            </a:prstGeom>
            <a:noFill/>
            <a:ln w="57240">
              <a:solidFill>
                <a:srgbClr val="160AEB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 flipV="1">
              <a:off x="5105520" y="2741760"/>
              <a:ext cx="990360" cy="79200"/>
            </a:xfrm>
            <a:prstGeom prst="line">
              <a:avLst/>
            </a:prstGeom>
            <a:noFill/>
            <a:ln w="57240">
              <a:solidFill>
                <a:srgbClr val="160AEB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 flipV="1">
              <a:off x="6095880" y="2436480"/>
              <a:ext cx="152640" cy="307799"/>
            </a:xfrm>
            <a:prstGeom prst="line">
              <a:avLst/>
            </a:prstGeom>
            <a:noFill/>
            <a:ln w="57240">
              <a:solidFill>
                <a:srgbClr val="160AEB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6248520" y="2438280"/>
              <a:ext cx="761760" cy="1800"/>
            </a:xfrm>
            <a:prstGeom prst="line">
              <a:avLst/>
            </a:prstGeom>
            <a:noFill/>
            <a:ln w="57240">
              <a:solidFill>
                <a:srgbClr val="160AEB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>
            <a:off x="6919919" y="2111399"/>
            <a:ext cx="1843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122280" y="2817719"/>
            <a:ext cx="2592720" cy="2518920"/>
            <a:chOff x="3122280" y="2817719"/>
            <a:chExt cx="2592720" cy="2518920"/>
          </a:xfrm>
        </p:grpSpPr>
        <p:sp>
          <p:nvSpPr>
            <p:cNvPr id="18" name="Straight Connector 17"/>
            <p:cNvSpPr/>
            <p:nvPr/>
          </p:nvSpPr>
          <p:spPr>
            <a:xfrm flipH="1" flipV="1">
              <a:off x="3122280" y="3732120"/>
              <a:ext cx="1222200" cy="1222560"/>
            </a:xfrm>
            <a:prstGeom prst="line">
              <a:avLst/>
            </a:prstGeom>
            <a:noFill/>
            <a:ln w="38160">
              <a:solidFill>
                <a:srgbClr val="38FF04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Straight Connector 18"/>
            <p:cNvSpPr/>
            <p:nvPr/>
          </p:nvSpPr>
          <p:spPr>
            <a:xfrm flipV="1">
              <a:off x="4343400" y="3351240"/>
              <a:ext cx="228600" cy="1603440"/>
            </a:xfrm>
            <a:prstGeom prst="line">
              <a:avLst/>
            </a:prstGeom>
            <a:noFill/>
            <a:ln w="38160">
              <a:solidFill>
                <a:srgbClr val="38FF04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 flipV="1">
              <a:off x="4343400" y="2817719"/>
              <a:ext cx="1371600" cy="2136961"/>
            </a:xfrm>
            <a:prstGeom prst="line">
              <a:avLst/>
            </a:prstGeom>
            <a:noFill/>
            <a:ln w="38160">
              <a:solidFill>
                <a:srgbClr val="38FF04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3733920" y="4876920"/>
              <a:ext cx="1402920" cy="4597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Times New Roman" pitchFamily="18"/>
                <a:buChar char="–"/>
              </a:lvl2pPr>
              <a:lvl3pPr lvl="2">
                <a:buClr>
                  <a:srgbClr val="000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0000"/>
                </a:buClr>
                <a:buSzPct val="100000"/>
                <a:buFont typeface="Times New Roman" pitchFamily="18"/>
                <a:buChar char="–"/>
              </a:lvl4pPr>
              <a:lvl5pPr lvl="4">
                <a:buClr>
                  <a:srgbClr val="000000"/>
                </a:buClr>
                <a:buSzPct val="100000"/>
                <a:buFont typeface="Times New Roman" pitchFamily="18"/>
                <a:buChar char="»"/>
              </a:lvl5pPr>
              <a:lvl6pPr lvl="5">
                <a:buClr>
                  <a:srgbClr val="000000"/>
                </a:buClr>
                <a:buSzPct val="100000"/>
                <a:buFont typeface="Times New Roman" pitchFamily="18"/>
                <a:buChar char="»"/>
              </a:lvl6pPr>
              <a:lvl7pPr lvl="6">
                <a:buClr>
                  <a:srgbClr val="000000"/>
                </a:buClr>
                <a:buSzPct val="100000"/>
                <a:buFont typeface="Times New Roman" pitchFamily="18"/>
                <a:buChar char="»"/>
              </a:lvl7pPr>
              <a:lvl8pPr lvl="7">
                <a:buClr>
                  <a:srgbClr val="000000"/>
                </a:buClr>
                <a:buSzPct val="100000"/>
                <a:buFont typeface="Times New Roman" pitchFamily="18"/>
                <a:buChar char="»"/>
              </a:lvl8pPr>
              <a:lvl9pPr lvl="8">
                <a:buClr>
                  <a:srgbClr val="000000"/>
                </a:buClr>
                <a:buSzPct val="100000"/>
                <a:buFont typeface="Times New Roman" pitchFamily="18"/>
                <a:buChar char="»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Arial Unicode MS" pitchFamily="2"/>
                </a:rPr>
                <a:t>Equilibria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827157"/>
            <a:ext cx="7772400" cy="707886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NZ" sz="4000" dirty="0"/>
              <a:t>Fitness Landscapes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800" y="2362200"/>
            <a:ext cx="7772400" cy="2985433"/>
          </a:xfrm>
        </p:spPr>
        <p:txBody>
          <a:bodyPr wrap="square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898200" algn="l"/>
                <a:tab pos="1347480" algn="l"/>
                <a:tab pos="1796760" algn="l"/>
                <a:tab pos="2246040" algn="l"/>
                <a:tab pos="2694960" algn="l"/>
                <a:tab pos="3144240" algn="l"/>
                <a:tab pos="3593520" algn="l"/>
                <a:tab pos="4042800" algn="l"/>
                <a:tab pos="4492080" algn="l"/>
                <a:tab pos="4941360" algn="l"/>
                <a:tab pos="5390640" algn="l"/>
                <a:tab pos="5839920" algn="l"/>
                <a:tab pos="6289200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  <a:tab pos="943416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80" algn="l"/>
                <a:tab pos="1796760" algn="l"/>
                <a:tab pos="2246040" algn="l"/>
                <a:tab pos="2695319" algn="l"/>
                <a:tab pos="3144599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400" algn="l"/>
                <a:tab pos="8086679" algn="l"/>
                <a:tab pos="8535960" algn="l"/>
                <a:tab pos="8985240" algn="l"/>
                <a:tab pos="9434160" algn="l"/>
                <a:tab pos="98834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59" algn="l"/>
                <a:tab pos="8985240" algn="l"/>
                <a:tab pos="9434160" algn="l"/>
                <a:tab pos="9883440" algn="l"/>
                <a:tab pos="103327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60AEB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US" sz="2800" dirty="0"/>
              <a:t>Useful imagination aid</a:t>
            </a:r>
          </a:p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US" sz="2800" dirty="0"/>
              <a:t>Animals' fitness is partly due to competition with other animals and environment</a:t>
            </a:r>
          </a:p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US" sz="2800" dirty="0"/>
              <a:t>Changes over time</a:t>
            </a:r>
          </a:p>
          <a:p>
            <a:pPr marL="0" lvl="0" indent="0">
              <a:buClr>
                <a:srgbClr val="160AEB"/>
              </a:buClr>
              <a:buSzPct val="100000"/>
              <a:buFont typeface="Wingdings" pitchFamily="1"/>
              <a:buChar char=""/>
            </a:pPr>
            <a:r>
              <a:rPr lang="en-US" sz="2800" dirty="0"/>
              <a:t>Evolution favors animals that evolve to peaks of the fitness landscape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1323</TotalTime>
  <Words>1990</Words>
  <Application>Microsoft Office PowerPoint</Application>
  <PresentationFormat>On-screen Show (4:3)</PresentationFormat>
  <Paragraphs>344</Paragraphs>
  <Slides>64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Arial</vt:lpstr>
      <vt:lpstr>Cambria Math</vt:lpstr>
      <vt:lpstr>Courier New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Evolutionary Learning</vt:lpstr>
      <vt:lpstr>Evolutionary Computation</vt:lpstr>
      <vt:lpstr>Evolution made simple</vt:lpstr>
      <vt:lpstr>Evolution made simple</vt:lpstr>
      <vt:lpstr>PowerPoint Presentation</vt:lpstr>
      <vt:lpstr>Evolution</vt:lpstr>
      <vt:lpstr>Evolution</vt:lpstr>
      <vt:lpstr>Punctuated Equilibrium</vt:lpstr>
      <vt:lpstr>Fitness Landscapes</vt:lpstr>
      <vt:lpstr>Fitness Landscapes</vt:lpstr>
      <vt:lpstr>The Genetic Algorithm (GA)</vt:lpstr>
      <vt:lpstr>Representation: Strings and Things</vt:lpstr>
      <vt:lpstr>Representation: Strings and Things</vt:lpstr>
      <vt:lpstr>Fitness Functions</vt:lpstr>
      <vt:lpstr>Selection</vt:lpstr>
      <vt:lpstr>Selection</vt:lpstr>
      <vt:lpstr>Selection</vt:lpstr>
      <vt:lpstr>PowerPoint Presentation</vt:lpstr>
      <vt:lpstr>Other Selection Methods</vt:lpstr>
      <vt:lpstr>Genetic Operators</vt:lpstr>
      <vt:lpstr>Genetic Operators</vt:lpstr>
      <vt:lpstr>Genetic Operators</vt:lpstr>
      <vt:lpstr>Synergy – the KEY</vt:lpstr>
      <vt:lpstr>Typical GA Operation -- Overview</vt:lpstr>
      <vt:lpstr>A Simple Genetic Algorithm</vt:lpstr>
      <vt:lpstr>Premature Convergence</vt:lpstr>
      <vt:lpstr>Guaranteed Convergence?</vt:lpstr>
      <vt:lpstr>Neural Networks and Genetic Algorithms</vt:lpstr>
      <vt:lpstr>Neural Networks and Genetic Algorithms</vt:lpstr>
      <vt:lpstr>Genetic Algorithms in Practice: Optimization of A Function</vt:lpstr>
      <vt:lpstr>PowerPoint Presentation</vt:lpstr>
      <vt:lpstr>Representation</vt:lpstr>
      <vt:lpstr>Representation: Example</vt:lpstr>
      <vt:lpstr>Initial Population and Evaluation (Fitness) Function</vt:lpstr>
      <vt:lpstr>Selection</vt:lpstr>
      <vt:lpstr>Crossover</vt:lpstr>
      <vt:lpstr>Mutation</vt:lpstr>
      <vt:lpstr>Experimental Results (Population Size = 50)</vt:lpstr>
      <vt:lpstr>Genetic Algorithms in Practice: Coloring A Map</vt:lpstr>
      <vt:lpstr>PowerPoint Presentation</vt:lpstr>
      <vt:lpstr>Our Problem</vt:lpstr>
      <vt:lpstr>Making a GA for 3-Coloring</vt:lpstr>
      <vt:lpstr>Making a GA for 3-Coloring</vt:lpstr>
      <vt:lpstr>Making a GA for 3-Coloring</vt:lpstr>
      <vt:lpstr>Making a GA for 3-Coloring</vt:lpstr>
      <vt:lpstr>PowerPoint Presentation</vt:lpstr>
      <vt:lpstr>PowerPoint Presentation</vt:lpstr>
      <vt:lpstr>PowerPoint Presentation</vt:lpstr>
      <vt:lpstr>PowerPoint Presentation</vt:lpstr>
      <vt:lpstr>Genetic Programming</vt:lpstr>
      <vt:lpstr>PowerPoint Presentation</vt:lpstr>
      <vt:lpstr>PowerPoint Presentation</vt:lpstr>
      <vt:lpstr>Mutation</vt:lpstr>
      <vt:lpstr>Mutation</vt:lpstr>
      <vt:lpstr>Crossover</vt:lpstr>
      <vt:lpstr>Crossover</vt:lpstr>
      <vt:lpstr>Genetic Programming</vt:lpstr>
      <vt:lpstr>Genetic Programming</vt:lpstr>
      <vt:lpstr>Genetic Programming</vt:lpstr>
      <vt:lpstr>Some real-world uses of genetic algorithms </vt:lpstr>
      <vt:lpstr>Libraries</vt:lpstr>
      <vt:lpstr>When Might a GA Be Any Good?</vt:lpstr>
      <vt:lpstr>The Limits to Search</vt:lpstr>
      <vt:lpstr>My own GA Applications</vt:lpstr>
    </vt:vector>
  </TitlesOfParts>
  <Company>OHSU/OGI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</dc:creator>
  <cp:lastModifiedBy>Razvan Andonie</cp:lastModifiedBy>
  <cp:revision>184</cp:revision>
  <dcterms:created xsi:type="dcterms:W3CDTF">2012-03-05T20:31:09Z</dcterms:created>
  <dcterms:modified xsi:type="dcterms:W3CDTF">2022-04-23T17:51:39Z</dcterms:modified>
</cp:coreProperties>
</file>