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EFDD"/>
    <a:srgbClr val="FEEAC2"/>
    <a:srgbClr val="E5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ECFE-8CA4-4058-A4FA-11CCD9578570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CA1EA-022A-40F7-A48A-F7B78B53DB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124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2FC35-6150-4B4E-85DF-DA2047DEA392}" type="slidenum">
              <a:rPr kumimoji="0" lang="th-T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h-T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373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4396636"/>
          </a:xfrm>
          <a:prstGeom prst="rect">
            <a:avLst/>
          </a:prstGeom>
          <a:gradFill flip="none" rotWithShape="1">
            <a:gsLst>
              <a:gs pos="97000">
                <a:schemeClr val="bg2"/>
              </a:gs>
              <a:gs pos="0">
                <a:schemeClr val="bg1"/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ngsanaUPC" panose="02020603050405020304" pitchFamily="18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6953" y="4455621"/>
            <a:ext cx="903149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400" cap="all" spc="200" baseline="0">
                <a:solidFill>
                  <a:schemeClr val="tx2"/>
                </a:solidFill>
                <a:latin typeface="Arial" panose="020B0604020202020204" pitchFamily="34" charset="0"/>
                <a:cs typeface="AngsanaUPC" panose="02020603050405020304" pitchFamily="18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56" y="34657"/>
            <a:ext cx="1615907" cy="72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4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04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099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315475" y="5130800"/>
            <a:ext cx="1866900" cy="11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1pPr>
            <a:lvl2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2pPr>
            <a:lvl3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3pPr>
            <a:lvl4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4pPr>
            <a:lvl5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5636" y="6264086"/>
            <a:ext cx="873211" cy="39139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42047" y="142050"/>
            <a:ext cx="11770658" cy="460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CordiaUPC" panose="020B0304020202020204" pitchFamily="34" charset="-34"/>
                <a:cs typeface="CordiaUPC" panose="020B0304020202020204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7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0292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970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21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74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8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00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6" y="743620"/>
            <a:ext cx="11770659" cy="5015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7" y="142050"/>
            <a:ext cx="11770658" cy="460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719110"/>
            <a:ext cx="12192000" cy="15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flipV="1">
            <a:off x="0" y="6697861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53611" y="643921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E266EA0-0D50-4DFD-B75C-2786B8BBEE98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5636" y="6264086"/>
            <a:ext cx="873211" cy="3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0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kern="1200" spc="-50" baseline="0">
          <a:solidFill>
            <a:schemeClr val="tx1"/>
          </a:solidFill>
          <a:latin typeface="CordiaUPC" panose="020B0304020202020204" pitchFamily="34" charset="-34"/>
          <a:ea typeface="+mj-ea"/>
          <a:cs typeface="CordiaUPC" panose="020B0304020202020204" pitchFamily="34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25603" y="5620867"/>
            <a:ext cx="8979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0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35" algn="l" defTabSz="9140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70" algn="l" defTabSz="9140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05" algn="l" defTabSz="9140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41" algn="l" defTabSz="9140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76" algn="l" defTabSz="9140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213" algn="l" defTabSz="9140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48" algn="l" defTabSz="9140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83" algn="l" defTabSz="9140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Remark:</a:t>
            </a:r>
            <a:endParaRPr kumimoji="0" lang="th-TH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89596"/>
              </p:ext>
            </p:extLst>
          </p:nvPr>
        </p:nvGraphicFramePr>
        <p:xfrm>
          <a:off x="124593" y="510932"/>
          <a:ext cx="11483933" cy="581336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86605">
                  <a:extLst>
                    <a:ext uri="{9D8B030D-6E8A-4147-A177-3AD203B41FA5}">
                      <a16:colId xmlns:a16="http://schemas.microsoft.com/office/drawing/2014/main" val="1315866523"/>
                    </a:ext>
                  </a:extLst>
                </a:gridCol>
                <a:gridCol w="2099485">
                  <a:extLst>
                    <a:ext uri="{9D8B030D-6E8A-4147-A177-3AD203B41FA5}">
                      <a16:colId xmlns:a16="http://schemas.microsoft.com/office/drawing/2014/main" val="2547981418"/>
                    </a:ext>
                  </a:extLst>
                </a:gridCol>
                <a:gridCol w="2337162">
                  <a:extLst>
                    <a:ext uri="{9D8B030D-6E8A-4147-A177-3AD203B41FA5}">
                      <a16:colId xmlns:a16="http://schemas.microsoft.com/office/drawing/2014/main" val="2542892224"/>
                    </a:ext>
                  </a:extLst>
                </a:gridCol>
                <a:gridCol w="831870">
                  <a:extLst>
                    <a:ext uri="{9D8B030D-6E8A-4147-A177-3AD203B41FA5}">
                      <a16:colId xmlns:a16="http://schemas.microsoft.com/office/drawing/2014/main" val="3418089731"/>
                    </a:ext>
                  </a:extLst>
                </a:gridCol>
                <a:gridCol w="1861806">
                  <a:extLst>
                    <a:ext uri="{9D8B030D-6E8A-4147-A177-3AD203B41FA5}">
                      <a16:colId xmlns:a16="http://schemas.microsoft.com/office/drawing/2014/main" val="3785942340"/>
                    </a:ext>
                  </a:extLst>
                </a:gridCol>
                <a:gridCol w="1795786">
                  <a:extLst>
                    <a:ext uri="{9D8B030D-6E8A-4147-A177-3AD203B41FA5}">
                      <a16:colId xmlns:a16="http://schemas.microsoft.com/office/drawing/2014/main" val="3267887339"/>
                    </a:ext>
                  </a:extLst>
                </a:gridCol>
                <a:gridCol w="1171219">
                  <a:extLst>
                    <a:ext uri="{9D8B030D-6E8A-4147-A177-3AD203B41FA5}">
                      <a16:colId xmlns:a16="http://schemas.microsoft.com/office/drawing/2014/main" val="766155683"/>
                    </a:ext>
                  </a:extLst>
                </a:gridCol>
              </a:tblGrid>
              <a:tr h="46676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Product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Volume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 contract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Ending contract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Duration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2993"/>
                  </a:ext>
                </a:extLst>
              </a:tr>
              <a:tr h="364698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Ethane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1,900,000 - 2,500,000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31,2030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 years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1305387"/>
                  </a:ext>
                </a:extLst>
              </a:tr>
              <a:tr h="25894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SCG </a:t>
                      </a:r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Chem</a:t>
                      </a:r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</a:t>
                      </a:r>
                      <a:r>
                        <a:rPr lang="en-US" sz="14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MOC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150,000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1,2021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31,2030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years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5396449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 Propane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80328"/>
                  </a:ext>
                </a:extLst>
              </a:tr>
              <a:tr h="293531">
                <a:tc row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Propane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GC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260,000 - 1,200,000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1,2020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31,2030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 years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04846"/>
                  </a:ext>
                </a:extLst>
              </a:tr>
              <a:tr h="29460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HMC (PDH Plant)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350,000 - 410,000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19,2010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th-TH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เปลี่ยนสูตรราคา</a:t>
                      </a:r>
                      <a:r>
                        <a:rPr lang="th-TH" sz="11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 1,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2020</a:t>
                      </a:r>
                      <a:r>
                        <a:rPr lang="th-TH" sz="11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18,2025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 years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16027"/>
                  </a:ext>
                </a:extLst>
              </a:tr>
              <a:tr h="301539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PTTAC (AN Plant)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Nov 3,2011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Nov 2,2026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 years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96694"/>
                  </a:ext>
                </a:extLst>
              </a:tr>
              <a:tr h="301539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SCG </a:t>
                      </a:r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Chem</a:t>
                      </a:r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MOC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(Tier 1) 0 - </a:t>
                      </a:r>
                      <a:r>
                        <a:rPr lang="th-TH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48,000</a:t>
                      </a:r>
                      <a:endParaRPr lang="th-TH" sz="14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1,2021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31,2030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years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1799"/>
                  </a:ext>
                </a:extLst>
              </a:tr>
              <a:tr h="301539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(Tier 2) </a:t>
                      </a:r>
                      <a:r>
                        <a:rPr lang="th-TH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48,00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th-TH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– 400,000</a:t>
                      </a:r>
                      <a:endParaRPr lang="th-TH" sz="14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0180"/>
                  </a:ext>
                </a:extLst>
              </a:tr>
              <a:tr h="271002">
                <a:tc row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LPG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400,000 - 1,000,000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31,2030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 years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843344"/>
                  </a:ext>
                </a:extLst>
              </a:tr>
              <a:tr h="28731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ROC &amp; MOC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48,000 - 240,000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Jun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,2013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May 31,2023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5190807"/>
                  </a:ext>
                </a:extLst>
              </a:tr>
              <a:tr h="287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SCG </a:t>
                      </a:r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Chem</a:t>
                      </a:r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ROC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(Tier 1) 0-384,000</a:t>
                      </a:r>
                      <a:endParaRPr lang="th-TH" sz="14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1,2021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31,2030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years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4211840"/>
                  </a:ext>
                </a:extLst>
              </a:tr>
              <a:tr h="2693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(Tier 2) 384,001 – 720,000</a:t>
                      </a:r>
                      <a:endParaRPr lang="th-TH" sz="14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12292"/>
                  </a:ext>
                </a:extLst>
              </a:tr>
              <a:tr h="26212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SWAP</a:t>
                      </a:r>
                      <a:r>
                        <a:rPr lang="en-US" sz="14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LPG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SCG </a:t>
                      </a:r>
                      <a:r>
                        <a:rPr lang="en-US" sz="1400" b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Chem</a:t>
                      </a:r>
                      <a:r>
                        <a:rPr lang="en-US" sz="14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ROC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– 400,000</a:t>
                      </a:r>
                      <a:endParaRPr lang="th-TH" sz="14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31,2027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 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0364224"/>
                  </a:ext>
                </a:extLst>
              </a:tr>
              <a:tr h="306179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NGL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GC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200,000 - 400,000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1,2020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31,2030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 years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319446"/>
                  </a:ext>
                </a:extLst>
              </a:tr>
              <a:tr h="306179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ROC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380,000 - 600,000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m3/Y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Jun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,2013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May 31,2023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years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6657"/>
                  </a:ext>
                </a:extLst>
              </a:tr>
              <a:tr h="30153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Pentane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26,000-87,000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 20,2015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 19, 2025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years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8585057"/>
                  </a:ext>
                </a:extLst>
              </a:tr>
              <a:tr h="301539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CO2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Praxair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 120,000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1,2019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31,2028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years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219650"/>
                  </a:ext>
                </a:extLst>
              </a:tr>
              <a:tr h="301539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Linde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 7,200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ton/Y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 1,2019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 31,2028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years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7737"/>
                  </a:ext>
                </a:extLst>
              </a:tr>
            </a:tbl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09836" y="67400"/>
            <a:ext cx="9796322" cy="460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 spc="-50" baseline="0">
                <a:solidFill>
                  <a:schemeClr val="tx1"/>
                </a:solidFill>
                <a:latin typeface="CordiaUPC" panose="020B0304020202020204" pitchFamily="34" charset="-34"/>
                <a:ea typeface="+mj-ea"/>
                <a:cs typeface="CordiaUPC" panose="020B0304020202020204" pitchFamily="34" charset="-34"/>
              </a:defRPr>
            </a:lvl1pPr>
          </a:lstStyle>
          <a:p>
            <a:pPr lvl="0"/>
            <a:r>
              <a:rPr lang="th-TH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ปริมาณขาย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ผลิตภัณฑ์ของ</a:t>
            </a:r>
            <a:r>
              <a:rPr lang="th-TH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ลูกค้าปิโตรเคมี</a:t>
            </a:r>
            <a:endParaRPr kumimoji="0" lang="th-TH" sz="2400" b="1" i="0" u="none" strike="noStrike" kern="1200" cap="none" spc="-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593" y="6413227"/>
            <a:ext cx="1645002" cy="276999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Update: Jan 25, 2021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731776"/>
              </p:ext>
            </p:extLst>
          </p:nvPr>
        </p:nvGraphicFramePr>
        <p:xfrm>
          <a:off x="241300" y="742950"/>
          <a:ext cx="11114676" cy="4081598"/>
        </p:xfrm>
        <a:graphic>
          <a:graphicData uri="http://schemas.openxmlformats.org/drawingml/2006/table">
            <a:tbl>
              <a:tblPr/>
              <a:tblGrid>
                <a:gridCol w="2459990">
                  <a:extLst>
                    <a:ext uri="{9D8B030D-6E8A-4147-A177-3AD203B41FA5}">
                      <a16:colId xmlns:a16="http://schemas.microsoft.com/office/drawing/2014/main" val="1090863144"/>
                    </a:ext>
                  </a:extLst>
                </a:gridCol>
                <a:gridCol w="2795441">
                  <a:extLst>
                    <a:ext uri="{9D8B030D-6E8A-4147-A177-3AD203B41FA5}">
                      <a16:colId xmlns:a16="http://schemas.microsoft.com/office/drawing/2014/main" val="135706645"/>
                    </a:ext>
                  </a:extLst>
                </a:gridCol>
                <a:gridCol w="2750975">
                  <a:extLst>
                    <a:ext uri="{9D8B030D-6E8A-4147-A177-3AD203B41FA5}">
                      <a16:colId xmlns:a16="http://schemas.microsoft.com/office/drawing/2014/main" val="54685813"/>
                    </a:ext>
                  </a:extLst>
                </a:gridCol>
                <a:gridCol w="3108270">
                  <a:extLst>
                    <a:ext uri="{9D8B030D-6E8A-4147-A177-3AD203B41FA5}">
                      <a16:colId xmlns:a16="http://schemas.microsoft.com/office/drawing/2014/main" val="1217438520"/>
                    </a:ext>
                  </a:extLst>
                </a:gridCol>
              </a:tblGrid>
              <a:tr h="680296"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ลูกค้า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ระยะเวลาสัญญา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จุดจ่าย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ปริมาณ (ตัน/เดือน)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18292"/>
                  </a:ext>
                </a:extLst>
              </a:tr>
              <a:tr h="75291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1/1/64-31/12/64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MT/BRP/KHM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endParaRPr lang="th-TH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TANK/SPRC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155,000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(No-Tier)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595775"/>
                  </a:ext>
                </a:extLst>
              </a:tr>
              <a:tr h="66209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1/1/64-31/12/64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6,000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(No-Tier)</a:t>
                      </a:r>
                      <a:endParaRPr lang="th-TH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89302"/>
                  </a:ext>
                </a:extLst>
              </a:tr>
              <a:tr h="6620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SGP/UGP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1/1/64-31/12/64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44,000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(No-Tier)</a:t>
                      </a:r>
                      <a:endParaRPr lang="th-TH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128600"/>
                  </a:ext>
                </a:extLst>
              </a:tr>
              <a:tr h="6620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1/1/64-31/12/64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PTTTANK/</a:t>
                      </a:r>
                    </a:p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IRPC/SPRC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15,000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(Tier)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13437"/>
                  </a:ext>
                </a:extLst>
              </a:tr>
              <a:tr h="6620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1/1/64-31/12/64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 TANK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4,350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(No-Tier)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800041"/>
                  </a:ext>
                </a:extLst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109836" y="67400"/>
            <a:ext cx="9796322" cy="460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 spc="-50" baseline="0">
                <a:solidFill>
                  <a:schemeClr val="tx1"/>
                </a:solidFill>
                <a:latin typeface="CordiaUPC" panose="020B0304020202020204" pitchFamily="34" charset="-34"/>
                <a:ea typeface="+mj-ea"/>
                <a:cs typeface="CordiaUPC" panose="020B0304020202020204" pitchFamily="34" charset="-34"/>
              </a:defRPr>
            </a:lvl1pPr>
          </a:lstStyle>
          <a:p>
            <a:pPr lvl="0"/>
            <a:r>
              <a:rPr lang="th-TH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ปริมาณขาย</a:t>
            </a: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ผลิตภัณฑ์ของ</a:t>
            </a:r>
            <a:r>
              <a:rPr lang="th-TH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ลูกค้า 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M.7</a:t>
            </a:r>
            <a:endParaRPr kumimoji="0" lang="th-TH" sz="2400" b="1" i="0" u="none" strike="noStrike" kern="1200" cap="none" spc="-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41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307</Words>
  <Application>Microsoft Office PowerPoint</Application>
  <PresentationFormat>Widescreen</PresentationFormat>
  <Paragraphs>142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AngsanaUPC</vt:lpstr>
      <vt:lpstr>Arial</vt:lpstr>
      <vt:lpstr>Calibri</vt:lpstr>
      <vt:lpstr>Calibri Light</vt:lpstr>
      <vt:lpstr>Cordia New</vt:lpstr>
      <vt:lpstr>CordiaUPC</vt:lpstr>
      <vt:lpstr>Tahoma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SUREEPHAN KUNAKULSAWAT</dc:creator>
  <cp:lastModifiedBy>SAOWANI DETJAREANSRI</cp:lastModifiedBy>
  <cp:revision>29</cp:revision>
  <dcterms:created xsi:type="dcterms:W3CDTF">2020-05-21T08:11:32Z</dcterms:created>
  <dcterms:modified xsi:type="dcterms:W3CDTF">2021-02-08T13:42:24Z</dcterms:modified>
</cp:coreProperties>
</file>