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75" r:id="rId5"/>
    <p:sldId id="1745" r:id="rId6"/>
    <p:sldId id="1747" r:id="rId7"/>
    <p:sldId id="1748" r:id="rId8"/>
    <p:sldId id="1749" r:id="rId9"/>
    <p:sldId id="1750" r:id="rId10"/>
    <p:sldId id="1751" r:id="rId11"/>
    <p:sldId id="1752" r:id="rId12"/>
    <p:sldId id="267" r:id="rId1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14"/>
  </p:normalViewPr>
  <p:slideViewPr>
    <p:cSldViewPr>
      <p:cViewPr varScale="1">
        <p:scale>
          <a:sx n="66" d="100"/>
          <a:sy n="66" d="100"/>
        </p:scale>
        <p:origin x="63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D1576-CDA7-481F-ADB5-874ABD7424AD}" type="datetimeFigureOut">
              <a:rPr lang="th-TH" smtClean="0"/>
              <a:t>07/02/65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8E2C-540B-4757-BCC7-DEC12F1086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687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" y="0"/>
            <a:ext cx="12149328" cy="6858000"/>
          </a:xfrm>
          <a:prstGeom prst="rect">
            <a:avLst/>
          </a:prstGeom>
        </p:spPr>
      </p:pic>
      <p:sp>
        <p:nvSpPr>
          <p:cNvPr id="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752184" y="6237312"/>
            <a:ext cx="3999153" cy="27387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000" b="1" baseline="0">
                <a:solidFill>
                  <a:srgbClr val="002060"/>
                </a:solidFill>
                <a:effectLst/>
                <a:latin typeface="+mj-lt"/>
                <a:cs typeface="Arial"/>
              </a:defRPr>
            </a:lvl1pPr>
            <a:lvl2pPr marL="457189" indent="0">
              <a:buNone/>
              <a:defRPr sz="1200" b="0">
                <a:latin typeface="Arial"/>
                <a:cs typeface="Arial"/>
              </a:defRPr>
            </a:lvl2pPr>
            <a:lvl3pPr marL="914377" indent="0">
              <a:buNone/>
              <a:defRPr sz="1200" b="0">
                <a:latin typeface="Arial"/>
                <a:cs typeface="Arial"/>
              </a:defRPr>
            </a:lvl3pPr>
            <a:lvl4pPr marL="1371566" indent="0">
              <a:buNone/>
              <a:defRPr sz="1200" b="0">
                <a:latin typeface="Arial"/>
                <a:cs typeface="Arial"/>
              </a:defRPr>
            </a:lvl4pPr>
            <a:lvl5pPr marL="1828754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0320469" y="6583200"/>
            <a:ext cx="1430867" cy="19744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400" b="1" baseline="0">
                <a:solidFill>
                  <a:srgbClr val="002060"/>
                </a:solidFill>
                <a:effectLst/>
                <a:latin typeface="+mn-lt"/>
                <a:cs typeface="Arial"/>
              </a:defRPr>
            </a:lvl1pPr>
            <a:lvl2pPr marL="457189" indent="0">
              <a:buNone/>
              <a:defRPr sz="1200" b="0">
                <a:latin typeface="Arial"/>
                <a:cs typeface="Arial"/>
              </a:defRPr>
            </a:lvl2pPr>
            <a:lvl3pPr marL="914377" indent="0">
              <a:buNone/>
              <a:defRPr sz="1200" b="0">
                <a:latin typeface="Arial"/>
                <a:cs typeface="Arial"/>
              </a:defRPr>
            </a:lvl3pPr>
            <a:lvl4pPr marL="1371566" indent="0">
              <a:buNone/>
              <a:defRPr sz="1200" b="0">
                <a:latin typeface="Arial"/>
                <a:cs typeface="Arial"/>
              </a:defRPr>
            </a:lvl4pPr>
            <a:lvl5pPr marL="1828754" indent="0">
              <a:buNone/>
              <a:defRPr sz="1200" b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DD.MM.YYYY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447" y="6657342"/>
            <a:ext cx="512016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baseline="0" dirty="0">
                <a:solidFill>
                  <a:srgbClr val="002060"/>
                </a:solidFill>
              </a:rPr>
              <a:t>Copyright© 2019 by PTT Digital  Solutions Company Limited. All rights reserved</a:t>
            </a:r>
            <a:r>
              <a:rPr lang="en-US" sz="700" spc="50" baseline="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1181" y="6381328"/>
            <a:ext cx="3887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600" b="1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ACCELERATOR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1181" y="5013183"/>
            <a:ext cx="11937483" cy="55267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3200" b="1" baseline="0">
                <a:solidFill>
                  <a:srgbClr val="002060"/>
                </a:solidFill>
                <a:effectLst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863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7386" y="980728"/>
            <a:ext cx="11120967" cy="511256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224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400256" y="980728"/>
            <a:ext cx="3319278" cy="5184576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527386" y="980728"/>
            <a:ext cx="7728854" cy="51845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8256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6381328"/>
            <a:ext cx="12192000" cy="476672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11530731" y="6560463"/>
            <a:ext cx="566975" cy="258668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39351" y="6584020"/>
            <a:ext cx="52729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spc="50" dirty="0">
                <a:solidFill>
                  <a:schemeClr val="bg1"/>
                </a:solidFill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</a:rPr>
              <a:t> </a:t>
            </a:r>
            <a:r>
              <a:rPr lang="en-US" sz="700" b="1" spc="50" dirty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27386" y="5244088"/>
            <a:ext cx="11120967" cy="993224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9" y="-27384"/>
            <a:ext cx="1057759" cy="4759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2875845" y="908720"/>
            <a:ext cx="7540636" cy="41044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188640"/>
            <a:ext cx="1087030" cy="631432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27387" y="332656"/>
            <a:ext cx="9889094" cy="360040"/>
          </a:xfrm>
          <a:noFill/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3194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-3705"/>
            <a:ext cx="12149328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6868453" y="6627769"/>
            <a:ext cx="57802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99456" y="2175247"/>
            <a:ext cx="97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25" y="620688"/>
            <a:ext cx="2223127" cy="12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920205" y="6330675"/>
            <a:ext cx="60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4" y="423625"/>
            <a:ext cx="2769156" cy="1602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91" y="465611"/>
            <a:ext cx="1392125" cy="14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" y="0"/>
            <a:ext cx="12149328" cy="68580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6868453" y="6627769"/>
            <a:ext cx="578027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700" b="1" spc="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00" b="1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600" spc="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99456" y="2175247"/>
            <a:ext cx="97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25" y="620688"/>
            <a:ext cx="2223127" cy="12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920205" y="6330675"/>
            <a:ext cx="603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4" y="423625"/>
            <a:ext cx="2769156" cy="1602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91" y="465611"/>
            <a:ext cx="1392125" cy="14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3124-8EA5-4C32-9A66-4E6C3B3195D5}" type="datetime1">
              <a:rPr lang="en-US" smtClean="0"/>
              <a:t>2/7/2022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4E93-C594-470D-AADA-3791C0B401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19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7" r:id="rId3"/>
    <p:sldLayoutId id="2147483668" r:id="rId4"/>
    <p:sldLayoutId id="2147483666" r:id="rId5"/>
    <p:sldLayoutId id="2147483669" r:id="rId6"/>
  </p:sldLayoutIdLst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752184" y="6093296"/>
            <a:ext cx="3999153" cy="273873"/>
          </a:xfrm>
        </p:spPr>
        <p:txBody>
          <a:bodyPr/>
          <a:lstStyle/>
          <a:p>
            <a:r>
              <a:rPr lang="en-US" dirty="0"/>
              <a:t>PTT Digital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984433" y="6439184"/>
            <a:ext cx="1766904" cy="273872"/>
          </a:xfrm>
        </p:spPr>
        <p:txBody>
          <a:bodyPr/>
          <a:lstStyle/>
          <a:p>
            <a:r>
              <a:rPr lang="en-US" dirty="0"/>
              <a:t>07 Feb 2022</a:t>
            </a:r>
            <a:endParaRPr lang="th-T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-179717" y="5612633"/>
            <a:ext cx="11937483" cy="552671"/>
          </a:xfrm>
        </p:spPr>
        <p:txBody>
          <a:bodyPr/>
          <a:lstStyle/>
          <a:p>
            <a:pPr algn="r"/>
            <a:r>
              <a:rPr lang="en-US" sz="2400" dirty="0"/>
              <a:t>GSP Digital Allocation: Requirement Specification for PTTPLC</a:t>
            </a:r>
          </a:p>
        </p:txBody>
      </p:sp>
    </p:spTree>
    <p:extLst>
      <p:ext uri="{BB962C8B-B14F-4D97-AF65-F5344CB8AC3E}">
        <p14:creationId xmlns:p14="http://schemas.microsoft.com/office/powerpoint/2010/main" val="83773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788C8-47D6-4D69-9B83-F34644B960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A3BE00-E82D-412F-B42E-8A27A8A80F59}"/>
              </a:ext>
            </a:extLst>
          </p:cNvPr>
          <p:cNvGrpSpPr/>
          <p:nvPr/>
        </p:nvGrpSpPr>
        <p:grpSpPr>
          <a:xfrm>
            <a:off x="3863752" y="1628800"/>
            <a:ext cx="5904656" cy="799914"/>
            <a:chOff x="2248173" y="3146065"/>
            <a:chExt cx="5904656" cy="799914"/>
          </a:xfrm>
        </p:grpSpPr>
        <p:sp>
          <p:nvSpPr>
            <p:cNvPr id="8" name="Arrow: Chevron 9">
              <a:extLst>
                <a:ext uri="{FF2B5EF4-FFF2-40B4-BE49-F238E27FC236}">
                  <a16:creationId xmlns:a16="http://schemas.microsoft.com/office/drawing/2014/main" id="{012BB5F6-7509-40A0-9C4A-EACC6A615A71}"/>
                </a:ext>
              </a:extLst>
            </p:cNvPr>
            <p:cNvSpPr/>
            <p:nvPr/>
          </p:nvSpPr>
          <p:spPr>
            <a:xfrm>
              <a:off x="2248173" y="3146065"/>
              <a:ext cx="5904656" cy="799914"/>
            </a:xfrm>
            <a:custGeom>
              <a:avLst/>
              <a:gdLst>
                <a:gd name="connsiteX0" fmla="*/ 0 w 6547580"/>
                <a:gd name="connsiteY0" fmla="*/ 0 h 609600"/>
                <a:gd name="connsiteX1" fmla="*/ 6242780 w 6547580"/>
                <a:gd name="connsiteY1" fmla="*/ 0 h 609600"/>
                <a:gd name="connsiteX2" fmla="*/ 6547580 w 6547580"/>
                <a:gd name="connsiteY2" fmla="*/ 304800 h 609600"/>
                <a:gd name="connsiteX3" fmla="*/ 6242780 w 6547580"/>
                <a:gd name="connsiteY3" fmla="*/ 609600 h 609600"/>
                <a:gd name="connsiteX4" fmla="*/ 0 w 6547580"/>
                <a:gd name="connsiteY4" fmla="*/ 609600 h 609600"/>
                <a:gd name="connsiteX5" fmla="*/ 304800 w 6547580"/>
                <a:gd name="connsiteY5" fmla="*/ 304800 h 609600"/>
                <a:gd name="connsiteX6" fmla="*/ 0 w 6547580"/>
                <a:gd name="connsiteY6" fmla="*/ 0 h 609600"/>
                <a:gd name="connsiteX0" fmla="*/ 0 w 6547580"/>
                <a:gd name="connsiteY0" fmla="*/ 2540 h 612140"/>
                <a:gd name="connsiteX1" fmla="*/ 6545040 w 6547580"/>
                <a:gd name="connsiteY1" fmla="*/ 0 h 612140"/>
                <a:gd name="connsiteX2" fmla="*/ 6547580 w 6547580"/>
                <a:gd name="connsiteY2" fmla="*/ 307340 h 612140"/>
                <a:gd name="connsiteX3" fmla="*/ 6242780 w 6547580"/>
                <a:gd name="connsiteY3" fmla="*/ 612140 h 612140"/>
                <a:gd name="connsiteX4" fmla="*/ 0 w 6547580"/>
                <a:gd name="connsiteY4" fmla="*/ 612140 h 612140"/>
                <a:gd name="connsiteX5" fmla="*/ 304800 w 6547580"/>
                <a:gd name="connsiteY5" fmla="*/ 307340 h 612140"/>
                <a:gd name="connsiteX6" fmla="*/ 0 w 6547580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242780 w 6547824"/>
                <a:gd name="connsiteY3" fmla="*/ 61214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250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504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8068"/>
                <a:gd name="connsiteY0" fmla="*/ 2540 h 612140"/>
                <a:gd name="connsiteX1" fmla="*/ 6547580 w 6548068"/>
                <a:gd name="connsiteY1" fmla="*/ 0 h 612140"/>
                <a:gd name="connsiteX2" fmla="*/ 6547580 w 6548068"/>
                <a:gd name="connsiteY2" fmla="*/ 307340 h 612140"/>
                <a:gd name="connsiteX3" fmla="*/ 6547580 w 6548068"/>
                <a:gd name="connsiteY3" fmla="*/ 609600 h 612140"/>
                <a:gd name="connsiteX4" fmla="*/ 0 w 6548068"/>
                <a:gd name="connsiteY4" fmla="*/ 612140 h 612140"/>
                <a:gd name="connsiteX5" fmla="*/ 304800 w 6548068"/>
                <a:gd name="connsiteY5" fmla="*/ 307340 h 612140"/>
                <a:gd name="connsiteX6" fmla="*/ 0 w 6548068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504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504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50427"/>
                <a:gd name="connsiteY0" fmla="*/ 2540 h 612140"/>
                <a:gd name="connsiteX1" fmla="*/ 6547580 w 6550427"/>
                <a:gd name="connsiteY1" fmla="*/ 0 h 612140"/>
                <a:gd name="connsiteX2" fmla="*/ 6547580 w 6550427"/>
                <a:gd name="connsiteY2" fmla="*/ 307340 h 612140"/>
                <a:gd name="connsiteX3" fmla="*/ 6550120 w 6550427"/>
                <a:gd name="connsiteY3" fmla="*/ 609600 h 612140"/>
                <a:gd name="connsiteX4" fmla="*/ 0 w 6550427"/>
                <a:gd name="connsiteY4" fmla="*/ 612140 h 612140"/>
                <a:gd name="connsiteX5" fmla="*/ 304800 w 6550427"/>
                <a:gd name="connsiteY5" fmla="*/ 307340 h 612140"/>
                <a:gd name="connsiteX6" fmla="*/ 0 w 6550427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430223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526135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481868 w 6547824"/>
                <a:gd name="connsiteY5" fmla="*/ 311619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479563 w 6547824"/>
                <a:gd name="connsiteY5" fmla="*/ 308945 h 612140"/>
                <a:gd name="connsiteX6" fmla="*/ 0 w 6547824"/>
                <a:gd name="connsiteY6" fmla="*/ 2540 h 61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7824" h="612140">
                  <a:moveTo>
                    <a:pt x="0" y="2540"/>
                  </a:moveTo>
                  <a:lnTo>
                    <a:pt x="6547580" y="0"/>
                  </a:lnTo>
                  <a:cubicBezTo>
                    <a:pt x="6548427" y="102447"/>
                    <a:pt x="6546733" y="204893"/>
                    <a:pt x="6547580" y="307340"/>
                  </a:cubicBezTo>
                  <a:cubicBezTo>
                    <a:pt x="6545887" y="408093"/>
                    <a:pt x="6546098" y="508847"/>
                    <a:pt x="6544405" y="609600"/>
                  </a:cubicBezTo>
                  <a:lnTo>
                    <a:pt x="0" y="612140"/>
                  </a:lnTo>
                  <a:lnTo>
                    <a:pt x="479563" y="308945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429F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B313F6-03D3-46CF-91DE-147034EBC5DF}"/>
                </a:ext>
              </a:extLst>
            </p:cNvPr>
            <p:cNvSpPr txBox="1"/>
            <p:nvPr/>
          </p:nvSpPr>
          <p:spPr>
            <a:xfrm>
              <a:off x="2758635" y="3316608"/>
              <a:ext cx="5390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Confirm Mockup OR Demand Plan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C88C33-177F-492B-8F95-EF0A1525226D}"/>
              </a:ext>
            </a:extLst>
          </p:cNvPr>
          <p:cNvGrpSpPr/>
          <p:nvPr/>
        </p:nvGrpSpPr>
        <p:grpSpPr>
          <a:xfrm>
            <a:off x="3870774" y="2597241"/>
            <a:ext cx="5897633" cy="799914"/>
            <a:chOff x="2248173" y="5116619"/>
            <a:chExt cx="5410200" cy="799914"/>
          </a:xfrm>
        </p:grpSpPr>
        <p:sp>
          <p:nvSpPr>
            <p:cNvPr id="11" name="Arrow: Chevron 9">
              <a:extLst>
                <a:ext uri="{FF2B5EF4-FFF2-40B4-BE49-F238E27FC236}">
                  <a16:creationId xmlns:a16="http://schemas.microsoft.com/office/drawing/2014/main" id="{0DDCE2FC-A7B9-4D55-8D0B-860070F8E645}"/>
                </a:ext>
              </a:extLst>
            </p:cNvPr>
            <p:cNvSpPr/>
            <p:nvPr/>
          </p:nvSpPr>
          <p:spPr>
            <a:xfrm>
              <a:off x="2248173" y="5116619"/>
              <a:ext cx="5410200" cy="799914"/>
            </a:xfrm>
            <a:custGeom>
              <a:avLst/>
              <a:gdLst>
                <a:gd name="connsiteX0" fmla="*/ 0 w 6547580"/>
                <a:gd name="connsiteY0" fmla="*/ 0 h 609600"/>
                <a:gd name="connsiteX1" fmla="*/ 6242780 w 6547580"/>
                <a:gd name="connsiteY1" fmla="*/ 0 h 609600"/>
                <a:gd name="connsiteX2" fmla="*/ 6547580 w 6547580"/>
                <a:gd name="connsiteY2" fmla="*/ 304800 h 609600"/>
                <a:gd name="connsiteX3" fmla="*/ 6242780 w 6547580"/>
                <a:gd name="connsiteY3" fmla="*/ 609600 h 609600"/>
                <a:gd name="connsiteX4" fmla="*/ 0 w 6547580"/>
                <a:gd name="connsiteY4" fmla="*/ 609600 h 609600"/>
                <a:gd name="connsiteX5" fmla="*/ 304800 w 6547580"/>
                <a:gd name="connsiteY5" fmla="*/ 304800 h 609600"/>
                <a:gd name="connsiteX6" fmla="*/ 0 w 6547580"/>
                <a:gd name="connsiteY6" fmla="*/ 0 h 609600"/>
                <a:gd name="connsiteX0" fmla="*/ 0 w 6547580"/>
                <a:gd name="connsiteY0" fmla="*/ 2540 h 612140"/>
                <a:gd name="connsiteX1" fmla="*/ 6545040 w 6547580"/>
                <a:gd name="connsiteY1" fmla="*/ 0 h 612140"/>
                <a:gd name="connsiteX2" fmla="*/ 6547580 w 6547580"/>
                <a:gd name="connsiteY2" fmla="*/ 307340 h 612140"/>
                <a:gd name="connsiteX3" fmla="*/ 6242780 w 6547580"/>
                <a:gd name="connsiteY3" fmla="*/ 612140 h 612140"/>
                <a:gd name="connsiteX4" fmla="*/ 0 w 6547580"/>
                <a:gd name="connsiteY4" fmla="*/ 612140 h 612140"/>
                <a:gd name="connsiteX5" fmla="*/ 304800 w 6547580"/>
                <a:gd name="connsiteY5" fmla="*/ 307340 h 612140"/>
                <a:gd name="connsiteX6" fmla="*/ 0 w 6547580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242780 w 6547824"/>
                <a:gd name="connsiteY3" fmla="*/ 61214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250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504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8068"/>
                <a:gd name="connsiteY0" fmla="*/ 2540 h 612140"/>
                <a:gd name="connsiteX1" fmla="*/ 6547580 w 6548068"/>
                <a:gd name="connsiteY1" fmla="*/ 0 h 612140"/>
                <a:gd name="connsiteX2" fmla="*/ 6547580 w 6548068"/>
                <a:gd name="connsiteY2" fmla="*/ 307340 h 612140"/>
                <a:gd name="connsiteX3" fmla="*/ 6547580 w 6548068"/>
                <a:gd name="connsiteY3" fmla="*/ 609600 h 612140"/>
                <a:gd name="connsiteX4" fmla="*/ 0 w 6548068"/>
                <a:gd name="connsiteY4" fmla="*/ 612140 h 612140"/>
                <a:gd name="connsiteX5" fmla="*/ 304800 w 6548068"/>
                <a:gd name="connsiteY5" fmla="*/ 307340 h 612140"/>
                <a:gd name="connsiteX6" fmla="*/ 0 w 6548068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504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5040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50427"/>
                <a:gd name="connsiteY0" fmla="*/ 2540 h 612140"/>
                <a:gd name="connsiteX1" fmla="*/ 6547580 w 6550427"/>
                <a:gd name="connsiteY1" fmla="*/ 0 h 612140"/>
                <a:gd name="connsiteX2" fmla="*/ 6547580 w 6550427"/>
                <a:gd name="connsiteY2" fmla="*/ 307340 h 612140"/>
                <a:gd name="connsiteX3" fmla="*/ 6550120 w 6550427"/>
                <a:gd name="connsiteY3" fmla="*/ 609600 h 612140"/>
                <a:gd name="connsiteX4" fmla="*/ 0 w 6550427"/>
                <a:gd name="connsiteY4" fmla="*/ 612140 h 612140"/>
                <a:gd name="connsiteX5" fmla="*/ 304800 w 6550427"/>
                <a:gd name="connsiteY5" fmla="*/ 307340 h 612140"/>
                <a:gd name="connsiteX6" fmla="*/ 0 w 6550427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304800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430223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526135 w 6547824"/>
                <a:gd name="connsiteY5" fmla="*/ 307340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481868 w 6547824"/>
                <a:gd name="connsiteY5" fmla="*/ 311619 h 612140"/>
                <a:gd name="connsiteX6" fmla="*/ 0 w 6547824"/>
                <a:gd name="connsiteY6" fmla="*/ 2540 h 612140"/>
                <a:gd name="connsiteX0" fmla="*/ 0 w 6547824"/>
                <a:gd name="connsiteY0" fmla="*/ 2540 h 612140"/>
                <a:gd name="connsiteX1" fmla="*/ 6547580 w 6547824"/>
                <a:gd name="connsiteY1" fmla="*/ 0 h 612140"/>
                <a:gd name="connsiteX2" fmla="*/ 6547580 w 6547824"/>
                <a:gd name="connsiteY2" fmla="*/ 307340 h 612140"/>
                <a:gd name="connsiteX3" fmla="*/ 6544405 w 6547824"/>
                <a:gd name="connsiteY3" fmla="*/ 609600 h 612140"/>
                <a:gd name="connsiteX4" fmla="*/ 0 w 6547824"/>
                <a:gd name="connsiteY4" fmla="*/ 612140 h 612140"/>
                <a:gd name="connsiteX5" fmla="*/ 479563 w 6547824"/>
                <a:gd name="connsiteY5" fmla="*/ 308945 h 612140"/>
                <a:gd name="connsiteX6" fmla="*/ 0 w 6547824"/>
                <a:gd name="connsiteY6" fmla="*/ 2540 h 61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7824" h="612140">
                  <a:moveTo>
                    <a:pt x="0" y="2540"/>
                  </a:moveTo>
                  <a:lnTo>
                    <a:pt x="6547580" y="0"/>
                  </a:lnTo>
                  <a:cubicBezTo>
                    <a:pt x="6548427" y="102447"/>
                    <a:pt x="6546733" y="204893"/>
                    <a:pt x="6547580" y="307340"/>
                  </a:cubicBezTo>
                  <a:cubicBezTo>
                    <a:pt x="6545887" y="408093"/>
                    <a:pt x="6546098" y="508847"/>
                    <a:pt x="6544405" y="609600"/>
                  </a:cubicBezTo>
                  <a:lnTo>
                    <a:pt x="0" y="612140"/>
                  </a:lnTo>
                  <a:lnTo>
                    <a:pt x="479563" y="308945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429F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7F6363-5928-4640-8AC2-36BD21A64D2C}"/>
                </a:ext>
              </a:extLst>
            </p:cNvPr>
            <p:cNvSpPr txBox="1"/>
            <p:nvPr/>
          </p:nvSpPr>
          <p:spPr>
            <a:xfrm>
              <a:off x="2751613" y="5268238"/>
              <a:ext cx="47727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b="1" dirty="0"/>
                <a:t>คำถามจาก </a:t>
              </a:r>
              <a:r>
                <a:rPr lang="en-US" sz="2000" b="1" dirty="0"/>
                <a:t>Digital</a:t>
              </a:r>
            </a:p>
          </p:txBody>
        </p:sp>
      </p:grpSp>
      <p:sp>
        <p:nvSpPr>
          <p:cNvPr id="14" name="Arrow: Pentagon 14">
            <a:extLst>
              <a:ext uri="{FF2B5EF4-FFF2-40B4-BE49-F238E27FC236}">
                <a16:creationId xmlns:a16="http://schemas.microsoft.com/office/drawing/2014/main" id="{D926FED6-5DD6-4D16-881B-3612524CC012}"/>
              </a:ext>
            </a:extLst>
          </p:cNvPr>
          <p:cNvSpPr/>
          <p:nvPr/>
        </p:nvSpPr>
        <p:spPr>
          <a:xfrm>
            <a:off x="2999767" y="1634901"/>
            <a:ext cx="1179737" cy="799914"/>
          </a:xfrm>
          <a:custGeom>
            <a:avLst/>
            <a:gdLst>
              <a:gd name="connsiteX0" fmla="*/ 0 w 846955"/>
              <a:gd name="connsiteY0" fmla="*/ 0 h 820248"/>
              <a:gd name="connsiteX1" fmla="*/ 570942 w 846955"/>
              <a:gd name="connsiteY1" fmla="*/ 0 h 820248"/>
              <a:gd name="connsiteX2" fmla="*/ 846955 w 846955"/>
              <a:gd name="connsiteY2" fmla="*/ 410124 h 820248"/>
              <a:gd name="connsiteX3" fmla="*/ 570942 w 846955"/>
              <a:gd name="connsiteY3" fmla="*/ 820248 h 820248"/>
              <a:gd name="connsiteX4" fmla="*/ 0 w 846955"/>
              <a:gd name="connsiteY4" fmla="*/ 820248 h 820248"/>
              <a:gd name="connsiteX5" fmla="*/ 0 w 846955"/>
              <a:gd name="connsiteY5" fmla="*/ 0 h 820248"/>
              <a:gd name="connsiteX0" fmla="*/ 0 w 907915"/>
              <a:gd name="connsiteY0" fmla="*/ 0 h 820248"/>
              <a:gd name="connsiteX1" fmla="*/ 570942 w 907915"/>
              <a:gd name="connsiteY1" fmla="*/ 0 h 820248"/>
              <a:gd name="connsiteX2" fmla="*/ 907915 w 907915"/>
              <a:gd name="connsiteY2" fmla="*/ 410124 h 820248"/>
              <a:gd name="connsiteX3" fmla="*/ 570942 w 907915"/>
              <a:gd name="connsiteY3" fmla="*/ 820248 h 820248"/>
              <a:gd name="connsiteX4" fmla="*/ 0 w 907915"/>
              <a:gd name="connsiteY4" fmla="*/ 820248 h 820248"/>
              <a:gd name="connsiteX5" fmla="*/ 0 w 907915"/>
              <a:gd name="connsiteY5" fmla="*/ 0 h 820248"/>
              <a:gd name="connsiteX0" fmla="*/ 0 w 968875"/>
              <a:gd name="connsiteY0" fmla="*/ 0 h 820248"/>
              <a:gd name="connsiteX1" fmla="*/ 570942 w 968875"/>
              <a:gd name="connsiteY1" fmla="*/ 0 h 820248"/>
              <a:gd name="connsiteX2" fmla="*/ 968875 w 968875"/>
              <a:gd name="connsiteY2" fmla="*/ 410124 h 820248"/>
              <a:gd name="connsiteX3" fmla="*/ 570942 w 968875"/>
              <a:gd name="connsiteY3" fmla="*/ 820248 h 820248"/>
              <a:gd name="connsiteX4" fmla="*/ 0 w 968875"/>
              <a:gd name="connsiteY4" fmla="*/ 820248 h 820248"/>
              <a:gd name="connsiteX5" fmla="*/ 0 w 968875"/>
              <a:gd name="connsiteY5" fmla="*/ 0 h 820248"/>
              <a:gd name="connsiteX0" fmla="*/ 0 w 917526"/>
              <a:gd name="connsiteY0" fmla="*/ 0 h 820248"/>
              <a:gd name="connsiteX1" fmla="*/ 570942 w 917526"/>
              <a:gd name="connsiteY1" fmla="*/ 0 h 820248"/>
              <a:gd name="connsiteX2" fmla="*/ 917526 w 917526"/>
              <a:gd name="connsiteY2" fmla="*/ 410124 h 820248"/>
              <a:gd name="connsiteX3" fmla="*/ 570942 w 917526"/>
              <a:gd name="connsiteY3" fmla="*/ 820248 h 820248"/>
              <a:gd name="connsiteX4" fmla="*/ 0 w 917526"/>
              <a:gd name="connsiteY4" fmla="*/ 820248 h 820248"/>
              <a:gd name="connsiteX5" fmla="*/ 0 w 917526"/>
              <a:gd name="connsiteY5" fmla="*/ 0 h 820248"/>
              <a:gd name="connsiteX0" fmla="*/ 0 w 869806"/>
              <a:gd name="connsiteY0" fmla="*/ 0 h 820248"/>
              <a:gd name="connsiteX1" fmla="*/ 570942 w 869806"/>
              <a:gd name="connsiteY1" fmla="*/ 0 h 820248"/>
              <a:gd name="connsiteX2" fmla="*/ 869806 w 869806"/>
              <a:gd name="connsiteY2" fmla="*/ 412077 h 820248"/>
              <a:gd name="connsiteX3" fmla="*/ 570942 w 869806"/>
              <a:gd name="connsiteY3" fmla="*/ 820248 h 820248"/>
              <a:gd name="connsiteX4" fmla="*/ 0 w 869806"/>
              <a:gd name="connsiteY4" fmla="*/ 820248 h 820248"/>
              <a:gd name="connsiteX5" fmla="*/ 0 w 869806"/>
              <a:gd name="connsiteY5" fmla="*/ 0 h 820248"/>
              <a:gd name="connsiteX0" fmla="*/ 0 w 844355"/>
              <a:gd name="connsiteY0" fmla="*/ 0 h 820248"/>
              <a:gd name="connsiteX1" fmla="*/ 570942 w 844355"/>
              <a:gd name="connsiteY1" fmla="*/ 0 h 820248"/>
              <a:gd name="connsiteX2" fmla="*/ 844355 w 844355"/>
              <a:gd name="connsiteY2" fmla="*/ 412077 h 820248"/>
              <a:gd name="connsiteX3" fmla="*/ 570942 w 844355"/>
              <a:gd name="connsiteY3" fmla="*/ 820248 h 820248"/>
              <a:gd name="connsiteX4" fmla="*/ 0 w 844355"/>
              <a:gd name="connsiteY4" fmla="*/ 820248 h 820248"/>
              <a:gd name="connsiteX5" fmla="*/ 0 w 844355"/>
              <a:gd name="connsiteY5" fmla="*/ 0 h 8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355" h="820248">
                <a:moveTo>
                  <a:pt x="0" y="0"/>
                </a:moveTo>
                <a:lnTo>
                  <a:pt x="570942" y="0"/>
                </a:lnTo>
                <a:lnTo>
                  <a:pt x="844355" y="412077"/>
                </a:lnTo>
                <a:lnTo>
                  <a:pt x="570942" y="820248"/>
                </a:lnTo>
                <a:lnTo>
                  <a:pt x="0" y="820248"/>
                </a:lnTo>
                <a:lnTo>
                  <a:pt x="0" y="0"/>
                </a:lnTo>
                <a:close/>
              </a:path>
            </a:pathLst>
          </a:custGeom>
          <a:solidFill>
            <a:srgbClr val="246EAD"/>
          </a:solidFill>
          <a:ln w="9525">
            <a:solidFill>
              <a:srgbClr val="429F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C742E206-106B-49EA-8CE5-D13D4F4B20E7}"/>
              </a:ext>
            </a:extLst>
          </p:cNvPr>
          <p:cNvSpPr/>
          <p:nvPr/>
        </p:nvSpPr>
        <p:spPr>
          <a:xfrm>
            <a:off x="2995912" y="2596950"/>
            <a:ext cx="1179737" cy="799914"/>
          </a:xfrm>
          <a:custGeom>
            <a:avLst/>
            <a:gdLst>
              <a:gd name="connsiteX0" fmla="*/ 0 w 846955"/>
              <a:gd name="connsiteY0" fmla="*/ 0 h 820248"/>
              <a:gd name="connsiteX1" fmla="*/ 570942 w 846955"/>
              <a:gd name="connsiteY1" fmla="*/ 0 h 820248"/>
              <a:gd name="connsiteX2" fmla="*/ 846955 w 846955"/>
              <a:gd name="connsiteY2" fmla="*/ 410124 h 820248"/>
              <a:gd name="connsiteX3" fmla="*/ 570942 w 846955"/>
              <a:gd name="connsiteY3" fmla="*/ 820248 h 820248"/>
              <a:gd name="connsiteX4" fmla="*/ 0 w 846955"/>
              <a:gd name="connsiteY4" fmla="*/ 820248 h 820248"/>
              <a:gd name="connsiteX5" fmla="*/ 0 w 846955"/>
              <a:gd name="connsiteY5" fmla="*/ 0 h 820248"/>
              <a:gd name="connsiteX0" fmla="*/ 0 w 907915"/>
              <a:gd name="connsiteY0" fmla="*/ 0 h 820248"/>
              <a:gd name="connsiteX1" fmla="*/ 570942 w 907915"/>
              <a:gd name="connsiteY1" fmla="*/ 0 h 820248"/>
              <a:gd name="connsiteX2" fmla="*/ 907915 w 907915"/>
              <a:gd name="connsiteY2" fmla="*/ 410124 h 820248"/>
              <a:gd name="connsiteX3" fmla="*/ 570942 w 907915"/>
              <a:gd name="connsiteY3" fmla="*/ 820248 h 820248"/>
              <a:gd name="connsiteX4" fmla="*/ 0 w 907915"/>
              <a:gd name="connsiteY4" fmla="*/ 820248 h 820248"/>
              <a:gd name="connsiteX5" fmla="*/ 0 w 907915"/>
              <a:gd name="connsiteY5" fmla="*/ 0 h 820248"/>
              <a:gd name="connsiteX0" fmla="*/ 0 w 968875"/>
              <a:gd name="connsiteY0" fmla="*/ 0 h 820248"/>
              <a:gd name="connsiteX1" fmla="*/ 570942 w 968875"/>
              <a:gd name="connsiteY1" fmla="*/ 0 h 820248"/>
              <a:gd name="connsiteX2" fmla="*/ 968875 w 968875"/>
              <a:gd name="connsiteY2" fmla="*/ 410124 h 820248"/>
              <a:gd name="connsiteX3" fmla="*/ 570942 w 968875"/>
              <a:gd name="connsiteY3" fmla="*/ 820248 h 820248"/>
              <a:gd name="connsiteX4" fmla="*/ 0 w 968875"/>
              <a:gd name="connsiteY4" fmla="*/ 820248 h 820248"/>
              <a:gd name="connsiteX5" fmla="*/ 0 w 968875"/>
              <a:gd name="connsiteY5" fmla="*/ 0 h 820248"/>
              <a:gd name="connsiteX0" fmla="*/ 0 w 917526"/>
              <a:gd name="connsiteY0" fmla="*/ 0 h 820248"/>
              <a:gd name="connsiteX1" fmla="*/ 570942 w 917526"/>
              <a:gd name="connsiteY1" fmla="*/ 0 h 820248"/>
              <a:gd name="connsiteX2" fmla="*/ 917526 w 917526"/>
              <a:gd name="connsiteY2" fmla="*/ 410124 h 820248"/>
              <a:gd name="connsiteX3" fmla="*/ 570942 w 917526"/>
              <a:gd name="connsiteY3" fmla="*/ 820248 h 820248"/>
              <a:gd name="connsiteX4" fmla="*/ 0 w 917526"/>
              <a:gd name="connsiteY4" fmla="*/ 820248 h 820248"/>
              <a:gd name="connsiteX5" fmla="*/ 0 w 917526"/>
              <a:gd name="connsiteY5" fmla="*/ 0 h 820248"/>
              <a:gd name="connsiteX0" fmla="*/ 0 w 869806"/>
              <a:gd name="connsiteY0" fmla="*/ 0 h 820248"/>
              <a:gd name="connsiteX1" fmla="*/ 570942 w 869806"/>
              <a:gd name="connsiteY1" fmla="*/ 0 h 820248"/>
              <a:gd name="connsiteX2" fmla="*/ 869806 w 869806"/>
              <a:gd name="connsiteY2" fmla="*/ 412077 h 820248"/>
              <a:gd name="connsiteX3" fmla="*/ 570942 w 869806"/>
              <a:gd name="connsiteY3" fmla="*/ 820248 h 820248"/>
              <a:gd name="connsiteX4" fmla="*/ 0 w 869806"/>
              <a:gd name="connsiteY4" fmla="*/ 820248 h 820248"/>
              <a:gd name="connsiteX5" fmla="*/ 0 w 869806"/>
              <a:gd name="connsiteY5" fmla="*/ 0 h 820248"/>
              <a:gd name="connsiteX0" fmla="*/ 0 w 844355"/>
              <a:gd name="connsiteY0" fmla="*/ 0 h 820248"/>
              <a:gd name="connsiteX1" fmla="*/ 570942 w 844355"/>
              <a:gd name="connsiteY1" fmla="*/ 0 h 820248"/>
              <a:gd name="connsiteX2" fmla="*/ 844355 w 844355"/>
              <a:gd name="connsiteY2" fmla="*/ 412077 h 820248"/>
              <a:gd name="connsiteX3" fmla="*/ 570942 w 844355"/>
              <a:gd name="connsiteY3" fmla="*/ 820248 h 820248"/>
              <a:gd name="connsiteX4" fmla="*/ 0 w 844355"/>
              <a:gd name="connsiteY4" fmla="*/ 820248 h 820248"/>
              <a:gd name="connsiteX5" fmla="*/ 0 w 844355"/>
              <a:gd name="connsiteY5" fmla="*/ 0 h 8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355" h="820248">
                <a:moveTo>
                  <a:pt x="0" y="0"/>
                </a:moveTo>
                <a:lnTo>
                  <a:pt x="570942" y="0"/>
                </a:lnTo>
                <a:lnTo>
                  <a:pt x="844355" y="412077"/>
                </a:lnTo>
                <a:lnTo>
                  <a:pt x="570942" y="820248"/>
                </a:lnTo>
                <a:lnTo>
                  <a:pt x="0" y="820248"/>
                </a:lnTo>
                <a:lnTo>
                  <a:pt x="0" y="0"/>
                </a:lnTo>
                <a:close/>
              </a:path>
            </a:pathLst>
          </a:custGeom>
          <a:solidFill>
            <a:srgbClr val="246EAD"/>
          </a:solidFill>
          <a:ln w="9525">
            <a:solidFill>
              <a:srgbClr val="429F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484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82620-D414-4E19-A886-23393FBB7F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7387" y="188640"/>
            <a:ext cx="9889094" cy="360040"/>
          </a:xfrm>
        </p:spPr>
        <p:txBody>
          <a:bodyPr/>
          <a:lstStyle/>
          <a:p>
            <a:r>
              <a:rPr lang="en-US" dirty="0"/>
              <a:t>Menu : OR Demand Plan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C3F3627-49EF-467E-9D10-B51A82F0079B}"/>
              </a:ext>
            </a:extLst>
          </p:cNvPr>
          <p:cNvSpPr txBox="1">
            <a:spLocks/>
          </p:cNvSpPr>
          <p:nvPr/>
        </p:nvSpPr>
        <p:spPr>
          <a:xfrm>
            <a:off x="521506" y="548680"/>
            <a:ext cx="11263125" cy="4320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หน้าจอสำหรับ </a:t>
            </a:r>
            <a:r>
              <a:rPr lang="en-US" sz="1600" b="0" dirty="0"/>
              <a:t>Input </a:t>
            </a:r>
            <a:r>
              <a:rPr lang="th-TH" sz="1600" b="0" dirty="0"/>
              <a:t>แผนการรับ</a:t>
            </a:r>
            <a:r>
              <a:rPr lang="th-TH" sz="1400" b="0" dirty="0"/>
              <a:t>ผลิตภัณฑ์</a:t>
            </a:r>
            <a:r>
              <a:rPr lang="th-TH" sz="1600" b="0" dirty="0"/>
              <a:t> </a:t>
            </a:r>
            <a:r>
              <a:rPr lang="en-US" sz="1600" b="0" dirty="0"/>
              <a:t>LPG,C3 </a:t>
            </a:r>
            <a:r>
              <a:rPr lang="th-TH" sz="1600" b="0" dirty="0"/>
              <a:t>จาก </a:t>
            </a:r>
            <a:r>
              <a:rPr lang="en-US" sz="1600" b="0" dirty="0"/>
              <a:t>PTT </a:t>
            </a:r>
            <a:r>
              <a:rPr lang="th-TH" sz="1600" b="0" dirty="0"/>
              <a:t>เมนูอยู่ที่ </a:t>
            </a:r>
            <a:r>
              <a:rPr lang="en-US" sz="1600" b="0" dirty="0"/>
              <a:t>Optimization &amp; Result &gt;&gt; OR Demand Plan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8F1A55-5335-4573-8BE7-707216D0E63E}"/>
              </a:ext>
            </a:extLst>
          </p:cNvPr>
          <p:cNvSpPr txBox="1">
            <a:spLocks/>
          </p:cNvSpPr>
          <p:nvPr/>
        </p:nvSpPr>
        <p:spPr>
          <a:xfrm>
            <a:off x="407368" y="5481661"/>
            <a:ext cx="11263125" cy="4320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แสดงข้อมูลลักษณะ </a:t>
            </a:r>
            <a:r>
              <a:rPr lang="en-US" sz="1600" b="0" dirty="0"/>
              <a:t>Rolling </a:t>
            </a:r>
            <a:r>
              <a:rPr lang="th-TH" sz="1600" b="0" dirty="0"/>
              <a:t>12 เดือน เช่นเดือนปัจจุบันคือ </a:t>
            </a:r>
            <a:r>
              <a:rPr lang="en-US" sz="1600" b="0" dirty="0"/>
              <a:t>Dec</a:t>
            </a:r>
            <a:r>
              <a:rPr lang="th-TH" sz="1600" b="0" dirty="0"/>
              <a:t> ปี 2021 หน้าจอจะเป็นการ </a:t>
            </a:r>
            <a:r>
              <a:rPr lang="en-US" sz="1600" b="0" dirty="0"/>
              <a:t>Input </a:t>
            </a:r>
            <a:r>
              <a:rPr lang="th-TH" sz="1600" b="0" dirty="0"/>
              <a:t>ข้อมูลตั้งแต่ </a:t>
            </a:r>
            <a:r>
              <a:rPr lang="en-US" sz="1600" b="0" dirty="0"/>
              <a:t>Jan2022-Dec 2022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0400011-0D55-424B-9475-9676F5D71AF0}"/>
              </a:ext>
            </a:extLst>
          </p:cNvPr>
          <p:cNvSpPr txBox="1">
            <a:spLocks/>
          </p:cNvSpPr>
          <p:nvPr/>
        </p:nvSpPr>
        <p:spPr>
          <a:xfrm>
            <a:off x="407368" y="5897408"/>
            <a:ext cx="11263125" cy="4320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รองรับการบันทึกและบันทึกเป็น กล่องสีฟ้าแสดง </a:t>
            </a:r>
            <a:r>
              <a:rPr lang="en-US" sz="1600" b="0" dirty="0"/>
              <a:t>Version “OR Demand Plan </a:t>
            </a:r>
            <a:r>
              <a:rPr lang="th-TH" sz="1600" b="0" dirty="0"/>
              <a:t>ปี 2022 เดือน 01 </a:t>
            </a:r>
            <a:r>
              <a:rPr lang="en-US" sz="1600" b="0" dirty="0"/>
              <a:t>Rev 01”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D314AB-3887-4E6E-AAC4-5D5F8019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05" y="970284"/>
            <a:ext cx="9694076" cy="428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1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82620-D414-4E19-A886-23393FBB7F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7387" y="260648"/>
            <a:ext cx="9889094" cy="360040"/>
          </a:xfrm>
        </p:spPr>
        <p:txBody>
          <a:bodyPr/>
          <a:lstStyle/>
          <a:p>
            <a:r>
              <a:rPr lang="en-US" dirty="0"/>
              <a:t>Menu : OR Demand Plan (Tab Input OR Demand Plan)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C3F3627-49EF-467E-9D10-B51A82F0079B}"/>
              </a:ext>
            </a:extLst>
          </p:cNvPr>
          <p:cNvSpPr txBox="1">
            <a:spLocks/>
          </p:cNvSpPr>
          <p:nvPr/>
        </p:nvSpPr>
        <p:spPr>
          <a:xfrm>
            <a:off x="521506" y="692696"/>
            <a:ext cx="11670494" cy="9361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สำหรับให้ </a:t>
            </a:r>
            <a:r>
              <a:rPr lang="en-US" sz="1600" b="0" dirty="0"/>
              <a:t>User </a:t>
            </a:r>
            <a:r>
              <a:rPr lang="th-TH" sz="1600" b="0" dirty="0"/>
              <a:t>สามารถ </a:t>
            </a:r>
            <a:r>
              <a:rPr lang="en-US" sz="1600" b="0" dirty="0"/>
              <a:t>Copy </a:t>
            </a:r>
            <a:r>
              <a:rPr lang="th-TH" sz="1600" b="0" dirty="0"/>
              <a:t>แผนการรับผลิตภัณฑ์ มาวางในระบบ</a:t>
            </a:r>
            <a:r>
              <a:rPr lang="en-US" sz="1600" b="0" dirty="0"/>
              <a:t> </a:t>
            </a:r>
            <a:r>
              <a:rPr lang="th-TH" sz="1600" b="0" dirty="0"/>
              <a:t>ประกอบไปด้วยคอลัมน์ </a:t>
            </a:r>
          </a:p>
          <a:p>
            <a:r>
              <a:rPr lang="en-US" sz="1600" b="0" dirty="0"/>
              <a:t>1</a:t>
            </a:r>
            <a:r>
              <a:rPr lang="th-TH" sz="1600" b="0" dirty="0"/>
              <a:t>. คก.บป. + ปตท.สผ. </a:t>
            </a:r>
            <a:r>
              <a:rPr lang="en-US" sz="1600" b="0" dirty="0"/>
              <a:t>(</a:t>
            </a:r>
            <a:r>
              <a:rPr lang="th-TH" sz="1600" b="0" dirty="0"/>
              <a:t>ภาษาอังกฤษคือ </a:t>
            </a:r>
            <a:r>
              <a:rPr lang="en-US" sz="1600" b="0" dirty="0"/>
              <a:t>MT+PTTEP</a:t>
            </a:r>
            <a:r>
              <a:rPr lang="th-TH" sz="1600" b="0" dirty="0"/>
              <a:t> </a:t>
            </a:r>
            <a:r>
              <a:rPr lang="en-US" sz="1600" b="0" dirty="0"/>
              <a:t>)</a:t>
            </a:r>
          </a:p>
          <a:p>
            <a:r>
              <a:rPr lang="en-US" sz="1600" b="0" dirty="0"/>
              <a:t>2</a:t>
            </a:r>
            <a:r>
              <a:rPr lang="th-TH" sz="1600" b="0" dirty="0"/>
              <a:t>.</a:t>
            </a:r>
            <a:r>
              <a:rPr lang="en-US" sz="1600" b="0" dirty="0"/>
              <a:t> PTT Tank </a:t>
            </a:r>
          </a:p>
          <a:p>
            <a:r>
              <a:rPr lang="en-US" sz="1600" b="0" dirty="0"/>
              <a:t>3. </a:t>
            </a:r>
            <a:r>
              <a:rPr lang="th-TH" sz="1600" b="0" dirty="0"/>
              <a:t>คก.ขบ. + </a:t>
            </a:r>
            <a:r>
              <a:rPr lang="en-US" sz="1600" b="0" dirty="0"/>
              <a:t>GSP#4 + PTT Tank + Refinery </a:t>
            </a:r>
          </a:p>
          <a:p>
            <a:r>
              <a:rPr lang="en-US" sz="1600" b="0" dirty="0"/>
              <a:t>4</a:t>
            </a:r>
            <a:r>
              <a:rPr lang="th-TH" sz="1600" b="0" dirty="0"/>
              <a:t>.</a:t>
            </a:r>
            <a:r>
              <a:rPr lang="en-US" sz="1600" b="0" dirty="0"/>
              <a:t>(</a:t>
            </a:r>
            <a:r>
              <a:rPr lang="th-TH" sz="1600" b="0" dirty="0"/>
              <a:t>บก+เรือ)</a:t>
            </a:r>
            <a:r>
              <a:rPr lang="en-US" sz="1600" b="0" dirty="0"/>
              <a:t> </a:t>
            </a:r>
            <a:r>
              <a:rPr lang="th-TH" sz="1600" b="0" dirty="0"/>
              <a:t>หมายเหตุ คอลัมน์นี้ระบบจะคำนวณให้จากข้อ </a:t>
            </a:r>
            <a:r>
              <a:rPr lang="en-US" sz="1600" b="0" dirty="0"/>
              <a:t>(1+2+3)</a:t>
            </a:r>
          </a:p>
          <a:p>
            <a:r>
              <a:rPr lang="en-US" sz="1600" b="0" dirty="0"/>
              <a:t>5.Propane	</a:t>
            </a:r>
            <a:r>
              <a:rPr lang="th-TH" sz="1600" b="0" dirty="0"/>
              <a:t> </a:t>
            </a:r>
            <a:r>
              <a:rPr lang="en-US" sz="1600" b="0" dirty="0"/>
              <a:t>(</a:t>
            </a:r>
            <a:r>
              <a:rPr lang="th-TH" sz="1600" b="0" dirty="0"/>
              <a:t>สิ่งที่จะนำไปใช้คือ </a:t>
            </a:r>
            <a:r>
              <a:rPr lang="en-US" sz="1600" b="0" dirty="0"/>
              <a:t>Value /1,000)</a:t>
            </a:r>
          </a:p>
          <a:p>
            <a:r>
              <a:rPr lang="en-US" sz="1600" b="0" dirty="0"/>
              <a:t>6.Import for Export (</a:t>
            </a:r>
            <a:r>
              <a:rPr lang="th-TH" sz="1600" b="0" dirty="0"/>
              <a:t>สิ่งที่จะนำไปใช้คือ </a:t>
            </a:r>
            <a:r>
              <a:rPr lang="en-US" sz="1600" b="0" dirty="0"/>
              <a:t>Value /1,000)</a:t>
            </a:r>
          </a:p>
          <a:p>
            <a:r>
              <a:rPr lang="en-US" sz="1600" b="0" dirty="0"/>
              <a:t>7.AerosolPTTOR (Spot Odorless LPG) (</a:t>
            </a:r>
            <a:r>
              <a:rPr lang="th-TH" sz="1600" b="0" dirty="0"/>
              <a:t>สิ่งที่จะนำไปใช้คือ </a:t>
            </a:r>
            <a:r>
              <a:rPr lang="en-US" sz="1600" b="0" dirty="0"/>
              <a:t>Value /1,000)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F3F35-05BE-47B3-858B-1F9F21366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58"/>
          <a:stretch/>
        </p:blipFill>
        <p:spPr>
          <a:xfrm>
            <a:off x="4439816" y="3140968"/>
            <a:ext cx="6759154" cy="2610254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0B0444E-5149-44E7-BA93-0824C1EBB44E}"/>
              </a:ext>
            </a:extLst>
          </p:cNvPr>
          <p:cNvSpPr txBox="1">
            <a:spLocks/>
          </p:cNvSpPr>
          <p:nvPr/>
        </p:nvSpPr>
        <p:spPr>
          <a:xfrm>
            <a:off x="1703512" y="4058849"/>
            <a:ext cx="3024336" cy="530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รองรับการ </a:t>
            </a:r>
            <a:r>
              <a:rPr lang="en-US" sz="1600" b="0" dirty="0"/>
              <a:t>Paste </a:t>
            </a:r>
            <a:r>
              <a:rPr lang="th-TH" sz="1600" b="0" dirty="0"/>
              <a:t>ข้อมูล </a:t>
            </a:r>
          </a:p>
          <a:p>
            <a:r>
              <a:rPr lang="th-TH" sz="1600" b="0" dirty="0"/>
              <a:t>และ </a:t>
            </a:r>
            <a:r>
              <a:rPr lang="en-US" sz="1600" b="0" dirty="0"/>
              <a:t>Edit </a:t>
            </a:r>
            <a:r>
              <a:rPr lang="th-TH" sz="1600" b="0" dirty="0"/>
              <a:t>ข้อมูลผ่าน </a:t>
            </a:r>
            <a:r>
              <a:rPr lang="en-US" sz="1600" b="0" dirty="0"/>
              <a:t>Popup</a:t>
            </a:r>
          </a:p>
        </p:txBody>
      </p:sp>
    </p:spTree>
    <p:extLst>
      <p:ext uri="{BB962C8B-B14F-4D97-AF65-F5344CB8AC3E}">
        <p14:creationId xmlns:p14="http://schemas.microsoft.com/office/powerpoint/2010/main" val="379505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82620-D414-4E19-A886-23393FBB7F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7387" y="260648"/>
            <a:ext cx="9889094" cy="360040"/>
          </a:xfrm>
        </p:spPr>
        <p:txBody>
          <a:bodyPr/>
          <a:lstStyle/>
          <a:p>
            <a:r>
              <a:rPr lang="en-US" dirty="0"/>
              <a:t>Menu : OR Demand Plan (Tab Transportation Group)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C3F3627-49EF-467E-9D10-B51A82F0079B}"/>
              </a:ext>
            </a:extLst>
          </p:cNvPr>
          <p:cNvSpPr txBox="1">
            <a:spLocks/>
          </p:cNvSpPr>
          <p:nvPr/>
        </p:nvSpPr>
        <p:spPr>
          <a:xfrm>
            <a:off x="521506" y="692696"/>
            <a:ext cx="11670494" cy="9361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สำหรับให้ </a:t>
            </a:r>
            <a:r>
              <a:rPr lang="en-US" sz="1600" b="0" dirty="0"/>
              <a:t>Group </a:t>
            </a:r>
            <a:r>
              <a:rPr lang="th-TH" sz="1600" b="0" dirty="0"/>
              <a:t>ข้อมูลทางบกทางเรือ โดยลิงค์กับเมนู </a:t>
            </a:r>
            <a:r>
              <a:rPr lang="en-US" sz="1600" b="0" dirty="0"/>
              <a:t>Master&gt;&gt; Source &amp; Delivery Point</a:t>
            </a:r>
            <a:endParaRPr lang="th-TH" sz="1600" b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45FF1-D4B7-4128-8C4C-4487DFFF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160748"/>
            <a:ext cx="7201270" cy="29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2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82620-D414-4E19-A886-23393FBB7F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7387" y="260648"/>
            <a:ext cx="9889094" cy="360040"/>
          </a:xfrm>
        </p:spPr>
        <p:txBody>
          <a:bodyPr/>
          <a:lstStyle/>
          <a:p>
            <a:r>
              <a:rPr lang="en-US" dirty="0"/>
              <a:t>Menu : OR Demand Plan (Tab Transportation Group ) 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C3F3627-49EF-467E-9D10-B51A82F0079B}"/>
              </a:ext>
            </a:extLst>
          </p:cNvPr>
          <p:cNvSpPr txBox="1">
            <a:spLocks/>
          </p:cNvSpPr>
          <p:nvPr/>
        </p:nvSpPr>
        <p:spPr>
          <a:xfrm>
            <a:off x="546143" y="611417"/>
            <a:ext cx="11670494" cy="9361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สำหรับให้ </a:t>
            </a:r>
            <a:r>
              <a:rPr lang="en-US" sz="1600" b="0" dirty="0"/>
              <a:t>Group </a:t>
            </a:r>
            <a:r>
              <a:rPr lang="th-TH" sz="1600" b="0" dirty="0"/>
              <a:t>ข้อมูลทางบกทางเรือ โดยลิงค์กับเมนู </a:t>
            </a:r>
            <a:r>
              <a:rPr lang="en-US" sz="1600" b="0" dirty="0"/>
              <a:t>Master&gt;&gt; Source &amp; Delivery Point</a:t>
            </a:r>
            <a:endParaRPr lang="th-TH" sz="16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1366F-AAB4-439F-BD98-306515A6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2" y="1052736"/>
            <a:ext cx="10333036" cy="4568788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CC3F128-ED1C-4A76-A0C5-1763E0E84927}"/>
              </a:ext>
            </a:extLst>
          </p:cNvPr>
          <p:cNvSpPr txBox="1">
            <a:spLocks/>
          </p:cNvSpPr>
          <p:nvPr/>
        </p:nvSpPr>
        <p:spPr>
          <a:xfrm>
            <a:off x="546142" y="5716544"/>
            <a:ext cx="10304915" cy="530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ไม่รองรับการ </a:t>
            </a:r>
            <a:r>
              <a:rPr lang="en-US" sz="1600" b="0" dirty="0"/>
              <a:t>Edit, Paste </a:t>
            </a:r>
            <a:r>
              <a:rPr lang="th-TH" sz="1600" b="0" dirty="0"/>
              <a:t>ข้อมูล โดยระบบดึงข้อมูลมากจาก </a:t>
            </a:r>
            <a:r>
              <a:rPr lang="en-US" sz="1600" b="0" dirty="0"/>
              <a:t>Tab </a:t>
            </a:r>
            <a:br>
              <a:rPr lang="en-US" sz="1600" b="0" dirty="0"/>
            </a:br>
            <a:r>
              <a:rPr lang="en-US" sz="1600" b="0" dirty="0"/>
              <a:t>OR Demand Plan, Ability </a:t>
            </a:r>
            <a:r>
              <a:rPr lang="th-TH" sz="1600" b="0" dirty="0"/>
              <a:t>โรงกลั่น </a:t>
            </a:r>
            <a:r>
              <a:rPr lang="en-US" sz="1600" b="0" dirty="0"/>
              <a:t>(Rev </a:t>
            </a:r>
            <a:r>
              <a:rPr lang="th-TH" sz="1600" b="0" dirty="0"/>
              <a:t>ล่าสุดตามเดือนปี</a:t>
            </a:r>
            <a:r>
              <a:rPr lang="en-US" sz="1600" b="0" dirty="0"/>
              <a:t>), Ability KHM (Rev </a:t>
            </a:r>
            <a:r>
              <a:rPr lang="th-TH" sz="1600" b="0" dirty="0"/>
              <a:t>ล่าสุดตามเดือนปี</a:t>
            </a:r>
            <a:r>
              <a:rPr lang="en-US" sz="1600" b="0" dirty="0"/>
              <a:t>) (product LPG)</a:t>
            </a:r>
          </a:p>
        </p:txBody>
      </p:sp>
    </p:spTree>
    <p:extLst>
      <p:ext uri="{BB962C8B-B14F-4D97-AF65-F5344CB8AC3E}">
        <p14:creationId xmlns:p14="http://schemas.microsoft.com/office/powerpoint/2010/main" val="115317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82620-D414-4E19-A886-23393FBB7F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7387" y="260648"/>
            <a:ext cx="9889094" cy="360040"/>
          </a:xfrm>
        </p:spPr>
        <p:txBody>
          <a:bodyPr/>
          <a:lstStyle/>
          <a:p>
            <a:r>
              <a:rPr lang="en-US" dirty="0"/>
              <a:t>Menu : OR Demand Plan (Tab OR Demand)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C3F3627-49EF-467E-9D10-B51A82F0079B}"/>
              </a:ext>
            </a:extLst>
          </p:cNvPr>
          <p:cNvSpPr txBox="1">
            <a:spLocks/>
          </p:cNvSpPr>
          <p:nvPr/>
        </p:nvSpPr>
        <p:spPr>
          <a:xfrm>
            <a:off x="521506" y="692696"/>
            <a:ext cx="11670494" cy="9361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แสดงข้อมูลเฉพาะลูกค้า </a:t>
            </a:r>
            <a:r>
              <a:rPr lang="en-US" sz="1600" b="0" dirty="0"/>
              <a:t>PTT OR </a:t>
            </a:r>
            <a:r>
              <a:rPr lang="th-TH" sz="1600" b="0" dirty="0"/>
              <a:t>และที่สัมพันธ์กับข้อมูล </a:t>
            </a:r>
            <a:r>
              <a:rPr lang="en-US" sz="1600" b="0" dirty="0"/>
              <a:t>PTT OR </a:t>
            </a:r>
            <a:r>
              <a:rPr lang="th-TH" sz="1600" b="0" dirty="0"/>
              <a:t>เท่านั้น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E7DAE-C8E9-442B-BB3F-EF7F8CEE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7" y="1160748"/>
            <a:ext cx="10973364" cy="2768742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32CB3DD-A05F-461E-891A-EBDECEC93883}"/>
              </a:ext>
            </a:extLst>
          </p:cNvPr>
          <p:cNvSpPr txBox="1">
            <a:spLocks/>
          </p:cNvSpPr>
          <p:nvPr/>
        </p:nvSpPr>
        <p:spPr>
          <a:xfrm>
            <a:off x="767408" y="4363901"/>
            <a:ext cx="7662726" cy="530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คำถาม </a:t>
            </a:r>
            <a:br>
              <a:rPr lang="th-TH" sz="1600" b="0" dirty="0"/>
            </a:br>
            <a:r>
              <a:rPr lang="th-TH" sz="1600" b="0" dirty="0"/>
              <a:t>1. ต้องการแก้ไขข้อมูล แบบ </a:t>
            </a:r>
            <a:r>
              <a:rPr lang="en-US" sz="1600" b="0" dirty="0"/>
              <a:t>Manual </a:t>
            </a:r>
            <a:r>
              <a:rPr lang="th-TH" sz="1600" b="0" dirty="0"/>
              <a:t>ด้วยหรือไม่</a:t>
            </a:r>
          </a:p>
          <a:p>
            <a:r>
              <a:rPr lang="th-TH" sz="1600" b="0" dirty="0"/>
              <a:t>2. ข้อมูล </a:t>
            </a:r>
            <a:r>
              <a:rPr lang="en-US" sz="1600" b="0" dirty="0"/>
              <a:t>Import For Export </a:t>
            </a:r>
            <a:r>
              <a:rPr lang="th-TH" sz="1600" b="0" dirty="0"/>
              <a:t>สัมพันธ์กับข้อมูลใดใน </a:t>
            </a:r>
            <a:r>
              <a:rPr lang="en-US" sz="1600" b="0" dirty="0"/>
              <a:t>Merge </a:t>
            </a:r>
            <a:r>
              <a:rPr lang="en-US" sz="1600" b="0" dirty="0" err="1"/>
              <a:t>Allo</a:t>
            </a:r>
            <a:r>
              <a:rPr lang="en-US" sz="1600" b="0" dirty="0"/>
              <a:t> </a:t>
            </a:r>
            <a:r>
              <a:rPr lang="th-TH" sz="1600" b="0" dirty="0"/>
              <a:t>หรือ </a:t>
            </a:r>
            <a:r>
              <a:rPr lang="en-US" sz="1600" b="0" dirty="0" err="1"/>
              <a:t>Calmargin</a:t>
            </a:r>
            <a:r>
              <a:rPr lang="en-US" sz="1600" b="0" dirty="0"/>
              <a:t> </a:t>
            </a:r>
            <a:r>
              <a:rPr lang="th-TH" sz="1600" b="0" dirty="0"/>
              <a:t>หรือไม่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409444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A4020-4E45-4368-919B-14FEBB00C4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82620-D414-4E19-A886-23393FBB7F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7387" y="260648"/>
            <a:ext cx="9889094" cy="360040"/>
          </a:xfrm>
        </p:spPr>
        <p:txBody>
          <a:bodyPr/>
          <a:lstStyle/>
          <a:p>
            <a:r>
              <a:rPr lang="th-TH" dirty="0"/>
              <a:t>คำถาม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C3F3627-49EF-467E-9D10-B51A82F0079B}"/>
              </a:ext>
            </a:extLst>
          </p:cNvPr>
          <p:cNvSpPr txBox="1">
            <a:spLocks/>
          </p:cNvSpPr>
          <p:nvPr/>
        </p:nvSpPr>
        <p:spPr>
          <a:xfrm>
            <a:off x="521506" y="692696"/>
            <a:ext cx="11670494" cy="9361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แสดงข้อมูลเฉพาะลูกค้า </a:t>
            </a:r>
            <a:r>
              <a:rPr lang="en-US" sz="1600" b="0" dirty="0"/>
              <a:t>PTT OR </a:t>
            </a:r>
            <a:r>
              <a:rPr lang="th-TH" sz="1600" b="0" dirty="0"/>
              <a:t>และที่สัมพันธ์กับข้อมูล </a:t>
            </a:r>
            <a:r>
              <a:rPr lang="en-US" sz="1600" b="0" dirty="0"/>
              <a:t>PTT OR </a:t>
            </a:r>
            <a:r>
              <a:rPr lang="th-TH" sz="1600" b="0" dirty="0"/>
              <a:t>เท่านั้น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32CB3DD-A05F-461E-891A-EBDECEC93883}"/>
              </a:ext>
            </a:extLst>
          </p:cNvPr>
          <p:cNvSpPr txBox="1">
            <a:spLocks/>
          </p:cNvSpPr>
          <p:nvPr/>
        </p:nvSpPr>
        <p:spPr>
          <a:xfrm>
            <a:off x="521506" y="1363780"/>
            <a:ext cx="10038990" cy="530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600" b="0" dirty="0"/>
              <a:t>คำถาม </a:t>
            </a:r>
            <a:br>
              <a:rPr lang="th-TH" sz="1600" b="0" dirty="0"/>
            </a:br>
            <a:r>
              <a:rPr lang="th-TH" sz="1600" b="0" dirty="0"/>
              <a:t>1. </a:t>
            </a:r>
            <a:r>
              <a:rPr lang="en-US" sz="1600" b="0" dirty="0"/>
              <a:t>Tab OR Demand </a:t>
            </a:r>
            <a:r>
              <a:rPr lang="th-TH" sz="1600" b="0" dirty="0"/>
              <a:t>ต้องการแก้ไขข้อมูล แบบ </a:t>
            </a:r>
            <a:r>
              <a:rPr lang="en-US" sz="1600" b="0" dirty="0"/>
              <a:t>Manual </a:t>
            </a:r>
            <a:r>
              <a:rPr lang="th-TH" sz="1600" b="0" dirty="0"/>
              <a:t>ด้วยหรือไม่</a:t>
            </a:r>
            <a:r>
              <a:rPr lang="en-US" sz="1600" b="0" dirty="0"/>
              <a:t>? </a:t>
            </a:r>
            <a:r>
              <a:rPr lang="th-TH" sz="1600" b="0" dirty="0"/>
              <a:t>หากมี ระบบจะต้องคำนวณ อย่างไร</a:t>
            </a:r>
          </a:p>
          <a:p>
            <a:r>
              <a:rPr lang="th-TH" sz="1600" b="0" dirty="0"/>
              <a:t>คำตอบ</a:t>
            </a:r>
            <a:r>
              <a:rPr lang="en-US" sz="1600" b="0" dirty="0"/>
              <a:t> </a:t>
            </a:r>
            <a:r>
              <a:rPr lang="th-TH" sz="1600" b="0" dirty="0"/>
              <a:t>ต้องการแก้ไขได้ </a:t>
            </a:r>
            <a:r>
              <a:rPr lang="en-US" sz="1600" b="0" dirty="0"/>
              <a:t>, paste </a:t>
            </a:r>
            <a:r>
              <a:rPr lang="th-TH" sz="1600" b="0" dirty="0"/>
              <a:t>ได้ โดยข้อมูลที่ </a:t>
            </a:r>
            <a:r>
              <a:rPr lang="en-US" sz="1600" b="0" dirty="0"/>
              <a:t>Manual </a:t>
            </a:r>
            <a:r>
              <a:rPr lang="th-TH" sz="1600" b="0" dirty="0"/>
              <a:t>ไปนั้นคำนวณย้อนหลับแล้วจะต้องไปเกิน </a:t>
            </a:r>
            <a:r>
              <a:rPr lang="en-US" sz="1600" b="0" dirty="0"/>
              <a:t>Demand </a:t>
            </a:r>
            <a:r>
              <a:rPr lang="th-TH" sz="1600" b="0" dirty="0"/>
              <a:t>ตามจุดทางรถ หรือทางเรือ</a:t>
            </a:r>
            <a:endParaRPr lang="en-US" sz="1600" b="0" dirty="0"/>
          </a:p>
          <a:p>
            <a:endParaRPr lang="th-TH" sz="1600" b="0" dirty="0"/>
          </a:p>
          <a:p>
            <a:r>
              <a:rPr lang="th-TH" sz="1600" b="0" dirty="0"/>
              <a:t>2. ข้อมูล </a:t>
            </a:r>
            <a:r>
              <a:rPr lang="en-US" sz="1600" b="0" dirty="0"/>
              <a:t>Import For Export </a:t>
            </a:r>
            <a:r>
              <a:rPr lang="th-TH" sz="1600" b="0" dirty="0"/>
              <a:t>สัมพันธ์กับข้อมูลใดใน </a:t>
            </a:r>
            <a:r>
              <a:rPr lang="en-US" sz="1600" b="0" dirty="0"/>
              <a:t>Merge </a:t>
            </a:r>
            <a:r>
              <a:rPr lang="en-US" sz="1600" b="0" dirty="0" err="1"/>
              <a:t>Allo</a:t>
            </a:r>
            <a:r>
              <a:rPr lang="en-US" sz="1600" b="0" dirty="0"/>
              <a:t> </a:t>
            </a:r>
            <a:r>
              <a:rPr lang="th-TH" sz="1600" b="0" dirty="0"/>
              <a:t>หรือ </a:t>
            </a:r>
            <a:r>
              <a:rPr lang="en-US" sz="1600" b="0" dirty="0" err="1"/>
              <a:t>Calmargin</a:t>
            </a:r>
            <a:r>
              <a:rPr lang="en-US" sz="1600" b="0" dirty="0"/>
              <a:t> </a:t>
            </a:r>
            <a:r>
              <a:rPr lang="th-TH" sz="1600" b="0" dirty="0"/>
              <a:t>หรือไม่</a:t>
            </a:r>
          </a:p>
          <a:p>
            <a:r>
              <a:rPr lang="th-TH" sz="1600" b="0" dirty="0"/>
              <a:t>คำตอบ</a:t>
            </a:r>
            <a:r>
              <a:rPr lang="en-US" sz="1600" b="0" dirty="0"/>
              <a:t> </a:t>
            </a:r>
            <a:br>
              <a:rPr lang="en-US" sz="1600" b="0" dirty="0"/>
            </a:br>
            <a:r>
              <a:rPr lang="th-TH" sz="1600" b="0" dirty="0"/>
              <a:t>มีลูกค้า 2 ราย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28452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984563"/>
      </p:ext>
    </p:extLst>
  </p:cSld>
  <p:clrMapOvr>
    <a:masterClrMapping/>
  </p:clrMapOvr>
</p:sld>
</file>

<file path=ppt/theme/theme1.xml><?xml version="1.0" encoding="utf-8"?>
<a:theme xmlns:a="http://schemas.openxmlformats.org/drawingml/2006/main" name="PTT Digital Template 2017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DEF"/>
      </a:accent1>
      <a:accent2>
        <a:srgbClr val="ED1C24"/>
      </a:accent2>
      <a:accent3>
        <a:srgbClr val="1B1464"/>
      </a:accent3>
      <a:accent4>
        <a:srgbClr val="C8CACC"/>
      </a:accent4>
      <a:accent5>
        <a:srgbClr val="2E2F59"/>
      </a:accent5>
      <a:accent6>
        <a:srgbClr val="F05C69"/>
      </a:accent6>
      <a:hlink>
        <a:srgbClr val="0000FF"/>
      </a:hlink>
      <a:folHlink>
        <a:srgbClr val="FFFFFF"/>
      </a:folHlink>
    </a:clrScheme>
    <a:fontScheme name="Custom 6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liance xmlns="0d64ddb3-06c9-48b3-bf66-a7bef03e068e">General</Compliance>
    <_x0e2b__x0e21__x0e32__x0e22__x0e40__x0e2b__x0e15__x0e38_ xmlns="0d64ddb3-06c9-48b3-bf66-a7bef03e068e" xsi:nil="true"/>
    <EffectiveDate xmlns="0d64ddb3-06c9-48b3-bf66-a7bef03e068e">2562/01/22</EffectiveDate>
    <Department xmlns="0d64ddb3-06c9-48b3-bf66-a7bef03e068e">PD</Departmen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D02FAAEF2B9C4AAFE4F573C7FF3766" ma:contentTypeVersion="6" ma:contentTypeDescription="Create a new document." ma:contentTypeScope="" ma:versionID="eb19d36ef397d9c04f1f5fa12faf0930">
  <xsd:schema xmlns:xsd="http://www.w3.org/2001/XMLSchema" xmlns:xs="http://www.w3.org/2001/XMLSchema" xmlns:p="http://schemas.microsoft.com/office/2006/metadata/properties" xmlns:ns2="0d64ddb3-06c9-48b3-bf66-a7bef03e068e" targetNamespace="http://schemas.microsoft.com/office/2006/metadata/properties" ma:root="true" ma:fieldsID="69dbb53972fa1f73a9bd489ab3df26a4" ns2:_="">
    <xsd:import namespace="0d64ddb3-06c9-48b3-bf66-a7bef03e068e"/>
    <xsd:element name="properties">
      <xsd:complexType>
        <xsd:sequence>
          <xsd:element name="documentManagement">
            <xsd:complexType>
              <xsd:all>
                <xsd:element ref="ns2:Department"/>
                <xsd:element ref="ns2:Compliance"/>
                <xsd:element ref="ns2:EffectiveDate"/>
                <xsd:element ref="ns2:_x0e2b__x0e21__x0e32__x0e22__x0e40__x0e2b__x0e15__x0e38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4ddb3-06c9-48b3-bf66-a7bef03e068e" elementFormDefault="qualified">
    <xsd:import namespace="http://schemas.microsoft.com/office/2006/documentManagement/types"/>
    <xsd:import namespace="http://schemas.microsoft.com/office/infopath/2007/PartnerControls"/>
    <xsd:element name="Department" ma:index="8" ma:displayName="Department" ma:format="Dropdown" ma:internalName="Department">
      <xsd:simpleType>
        <xsd:restriction base="dms:Choice">
          <xsd:enumeration value="AOU"/>
          <xsd:enumeration value="APR"/>
          <xsd:enumeration value="ATA"/>
          <xsd:enumeration value="CLS"/>
          <xsd:enumeration value="CRS"/>
          <xsd:enumeration value="CSB"/>
          <xsd:enumeration value="CSM"/>
          <xsd:enumeration value="CSO"/>
          <xsd:enumeration value="IFM"/>
          <xsd:enumeration value="PD"/>
          <xsd:enumeration value="PPE"/>
          <xsd:enumeration value="SC"/>
          <xsd:enumeration value="SCO"/>
          <xsd:enumeration value="SCP"/>
          <xsd:enumeration value="SD"/>
          <xsd:enumeration value="SDI"/>
          <xsd:enumeration value="SDO"/>
          <xsd:enumeration value="SDP"/>
          <xsd:enumeration value="SES"/>
        </xsd:restriction>
      </xsd:simpleType>
    </xsd:element>
    <xsd:element name="Compliance" ma:index="9" ma:displayName="Compliance" ma:default="" ma:format="Dropdown" ma:internalName="Compliance">
      <xsd:simpleType>
        <xsd:union memberTypes="dms:Text">
          <xsd:simpleType>
            <xsd:restriction base="dms:Choice">
              <xsd:enumeration value="ISO 20000"/>
              <xsd:enumeration value="ISO 27001"/>
              <xsd:enumeration value="General"/>
              <xsd:enumeration value="CMMI"/>
            </xsd:restriction>
          </xsd:simpleType>
        </xsd:union>
      </xsd:simpleType>
    </xsd:element>
    <xsd:element name="EffectiveDate" ma:index="10" ma:displayName="EffectiveDate(yyyy/mm/dd)" ma:default="" ma:internalName="EffectiveDate">
      <xsd:simpleType>
        <xsd:restriction base="dms:Text">
          <xsd:maxLength value="255"/>
        </xsd:restriction>
      </xsd:simpleType>
    </xsd:element>
    <xsd:element name="_x0e2b__x0e21__x0e32__x0e22__x0e40__x0e2b__x0e15__x0e38_" ma:index="11" nillable="true" ma:displayName="หมายเหตุ" ma:internalName="_x0e2b__x0e21__x0e32__x0e22__x0e40__x0e2b__x0e15__x0e38_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5BE8D-C122-416F-AC77-870AD89687F8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0d64ddb3-06c9-48b3-bf66-a7bef03e068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86C62A8-8B91-4094-A301-D6EF81C18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64ddb3-06c9-48b3-bf66-a7bef03e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6FCD47-8CB4-4EF6-B536-93A9FE11F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PTT Digital Template 2017 V1</Template>
  <TotalTime>6707</TotalTime>
  <Words>477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Tahoma</vt:lpstr>
      <vt:lpstr>PTT Digital Template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Anuwat Ngaongam</dc:creator>
  <cp:lastModifiedBy>Chalida Jitprasert</cp:lastModifiedBy>
  <cp:revision>334</cp:revision>
  <dcterms:created xsi:type="dcterms:W3CDTF">2018-01-12T05:19:24Z</dcterms:created>
  <dcterms:modified xsi:type="dcterms:W3CDTF">2022-02-07T10:08:46Z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0x0101008FD02FAAEF2B9C4AAFE4F573C7FF3766</vt:lpwstr>
  </property>
  <property fmtid="{D5CDD505-2E9C-101B-9397-08002B2CF9AE}" pid="3" name="TemplateUrl">
    <vt:lpwstr/>
  </property>
</Properties>
</file>