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5" r:id="rId5"/>
    <p:sldId id="1713" r:id="rId6"/>
    <p:sldId id="1717" r:id="rId7"/>
    <p:sldId id="1749" r:id="rId8"/>
    <p:sldId id="1750" r:id="rId9"/>
    <p:sldId id="1751" r:id="rId10"/>
    <p:sldId id="1752" r:id="rId11"/>
    <p:sldId id="1753" r:id="rId12"/>
    <p:sldId id="1754" r:id="rId13"/>
    <p:sldId id="1766" r:id="rId14"/>
    <p:sldId id="1767" r:id="rId15"/>
    <p:sldId id="1768" r:id="rId16"/>
    <p:sldId id="267" r:id="rId17"/>
  </p:sldIdLst>
  <p:sldSz cx="12192000" cy="6858000"/>
  <p:notesSz cx="7315200" cy="96012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814"/>
  </p:normalViewPr>
  <p:slideViewPr>
    <p:cSldViewPr>
      <p:cViewPr varScale="1">
        <p:scale>
          <a:sx n="79" d="100"/>
          <a:sy n="79" d="100"/>
        </p:scale>
        <p:origin x="152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43D1576-CDA7-481F-ADB5-874ABD7424AD}" type="datetimeFigureOut">
              <a:rPr lang="th-TH" smtClean="0"/>
              <a:t>14/03/65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A1B8E2C-540B-4757-BCC7-DEC12F1086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6876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468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329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8741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6784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687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265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" y="0"/>
            <a:ext cx="12149328" cy="6858000"/>
          </a:xfrm>
          <a:prstGeom prst="rect">
            <a:avLst/>
          </a:prstGeom>
        </p:spPr>
      </p:pic>
      <p:sp>
        <p:nvSpPr>
          <p:cNvPr id="2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752184" y="6237312"/>
            <a:ext cx="3999153" cy="273873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>
              <a:buNone/>
              <a:defRPr sz="2000" b="1" baseline="0">
                <a:solidFill>
                  <a:srgbClr val="002060"/>
                </a:solidFill>
                <a:effectLst/>
                <a:latin typeface="+mj-lt"/>
                <a:cs typeface="Arial"/>
              </a:defRPr>
            </a:lvl1pPr>
            <a:lvl2pPr marL="457189" indent="0">
              <a:buNone/>
              <a:defRPr sz="1200" b="0">
                <a:latin typeface="Arial"/>
                <a:cs typeface="Arial"/>
              </a:defRPr>
            </a:lvl2pPr>
            <a:lvl3pPr marL="914377" indent="0">
              <a:buNone/>
              <a:defRPr sz="1200" b="0">
                <a:latin typeface="Arial"/>
                <a:cs typeface="Arial"/>
              </a:defRPr>
            </a:lvl3pPr>
            <a:lvl4pPr marL="1371566" indent="0">
              <a:buNone/>
              <a:defRPr sz="1200" b="0">
                <a:latin typeface="Arial"/>
                <a:cs typeface="Arial"/>
              </a:defRPr>
            </a:lvl4pPr>
            <a:lvl5pPr marL="1828754" indent="0">
              <a:buNone/>
              <a:defRPr sz="1200" b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Client Name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0320469" y="6583200"/>
            <a:ext cx="1430867" cy="19744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>
              <a:buNone/>
              <a:defRPr sz="1400" b="1" baseline="0">
                <a:solidFill>
                  <a:srgbClr val="002060"/>
                </a:solidFill>
                <a:effectLst/>
                <a:latin typeface="+mn-lt"/>
                <a:cs typeface="Arial"/>
              </a:defRPr>
            </a:lvl1pPr>
            <a:lvl2pPr marL="457189" indent="0">
              <a:buNone/>
              <a:defRPr sz="1200" b="0">
                <a:latin typeface="Arial"/>
                <a:cs typeface="Arial"/>
              </a:defRPr>
            </a:lvl2pPr>
            <a:lvl3pPr marL="914377" indent="0">
              <a:buNone/>
              <a:defRPr sz="1200" b="0">
                <a:latin typeface="Arial"/>
                <a:cs typeface="Arial"/>
              </a:defRPr>
            </a:lvl3pPr>
            <a:lvl4pPr marL="1371566" indent="0">
              <a:buNone/>
              <a:defRPr sz="1200" b="0">
                <a:latin typeface="Arial"/>
                <a:cs typeface="Arial"/>
              </a:defRPr>
            </a:lvl4pPr>
            <a:lvl5pPr marL="1828754" indent="0">
              <a:buNone/>
              <a:defRPr sz="1200" b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DD.MM.YYYY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22447" y="6657342"/>
            <a:ext cx="512016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spc="50" baseline="0" dirty="0">
                <a:solidFill>
                  <a:srgbClr val="002060"/>
                </a:solidFill>
              </a:rPr>
              <a:t>Copyright© 2019 by PTT Digital  Solutions Company Limited. All rights reserved</a:t>
            </a:r>
            <a:r>
              <a:rPr lang="en-US" sz="700" spc="50" baseline="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1181" y="6381328"/>
            <a:ext cx="38877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sz="1600" b="1" baseline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ACCELERATOR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11181" y="5013183"/>
            <a:ext cx="11937483" cy="55267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3200" b="1" baseline="0">
                <a:solidFill>
                  <a:srgbClr val="002060"/>
                </a:solidFill>
                <a:effectLst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88632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49"/>
          <a:stretch/>
        </p:blipFill>
        <p:spPr>
          <a:xfrm>
            <a:off x="0" y="6381328"/>
            <a:ext cx="12192000" cy="476672"/>
          </a:xfrm>
          <a:prstGeom prst="rect">
            <a:avLst/>
          </a:prstGeom>
        </p:spPr>
      </p:pic>
      <p:sp>
        <p:nvSpPr>
          <p:cNvPr id="20" name="Slide Number Placeholder 11"/>
          <p:cNvSpPr>
            <a:spLocks noGrp="1"/>
          </p:cNvSpPr>
          <p:nvPr>
            <p:ph type="sldNum" sz="quarter" idx="14"/>
          </p:nvPr>
        </p:nvSpPr>
        <p:spPr>
          <a:xfrm>
            <a:off x="11530731" y="6560463"/>
            <a:ext cx="566975" cy="258668"/>
          </a:xfrm>
        </p:spPr>
        <p:txBody>
          <a:bodyPr/>
          <a:lstStyle>
            <a:lvl1pPr algn="ctr">
              <a:defRPr sz="1000" b="1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fld id="{EDC54333-E550-894E-B2F1-12B36A76F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39351" y="6584020"/>
            <a:ext cx="527298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spc="50" dirty="0">
                <a:solidFill>
                  <a:schemeClr val="bg1"/>
                </a:solidFill>
              </a:rPr>
              <a:t>Copyright©</a:t>
            </a:r>
            <a:r>
              <a:rPr lang="en-US" sz="700" b="1" spc="50" baseline="0" dirty="0">
                <a:solidFill>
                  <a:schemeClr val="bg1"/>
                </a:solidFill>
              </a:rPr>
              <a:t> </a:t>
            </a:r>
            <a:r>
              <a:rPr lang="en-US" sz="700" b="1" spc="50" dirty="0">
                <a:solidFill>
                  <a:schemeClr val="bg1"/>
                </a:solidFill>
              </a:rPr>
              <a:t>2019 by PTT Digital Solutions Company Limited. All rights reserved</a:t>
            </a:r>
            <a:r>
              <a:rPr lang="en-US" sz="600" spc="5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27386" y="980728"/>
            <a:ext cx="11120967" cy="511256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9" y="-27384"/>
            <a:ext cx="1057759" cy="475991"/>
          </a:xfrm>
          <a:prstGeom prst="rect">
            <a:avLst/>
          </a:prstGeom>
        </p:spPr>
      </p:pic>
      <p:sp>
        <p:nvSpPr>
          <p:cNvPr id="9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27387" y="332656"/>
            <a:ext cx="9889094" cy="360040"/>
          </a:xfrm>
          <a:noFill/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Header </a:t>
            </a:r>
            <a:endParaRPr lang="th-TH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04" y="188640"/>
            <a:ext cx="1087030" cy="6314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224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49"/>
          <a:stretch/>
        </p:blipFill>
        <p:spPr>
          <a:xfrm>
            <a:off x="0" y="6381328"/>
            <a:ext cx="12192000" cy="476672"/>
          </a:xfrm>
          <a:prstGeom prst="rect">
            <a:avLst/>
          </a:prstGeom>
        </p:spPr>
      </p:pic>
      <p:sp>
        <p:nvSpPr>
          <p:cNvPr id="20" name="Slide Number Placeholder 11"/>
          <p:cNvSpPr>
            <a:spLocks noGrp="1"/>
          </p:cNvSpPr>
          <p:nvPr>
            <p:ph type="sldNum" sz="quarter" idx="14"/>
          </p:nvPr>
        </p:nvSpPr>
        <p:spPr>
          <a:xfrm>
            <a:off x="11530731" y="6560463"/>
            <a:ext cx="566975" cy="258668"/>
          </a:xfrm>
        </p:spPr>
        <p:txBody>
          <a:bodyPr/>
          <a:lstStyle>
            <a:lvl1pPr algn="ctr">
              <a:defRPr sz="1000" b="1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fld id="{EDC54333-E550-894E-B2F1-12B36A76F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39351" y="6584020"/>
            <a:ext cx="527298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spc="50" dirty="0">
                <a:solidFill>
                  <a:schemeClr val="bg1"/>
                </a:solidFill>
              </a:rPr>
              <a:t>Copyright©</a:t>
            </a:r>
            <a:r>
              <a:rPr lang="en-US" sz="700" b="1" spc="50" baseline="0" dirty="0">
                <a:solidFill>
                  <a:schemeClr val="bg1"/>
                </a:solidFill>
              </a:rPr>
              <a:t> </a:t>
            </a:r>
            <a:r>
              <a:rPr lang="en-US" sz="700" b="1" spc="50" dirty="0">
                <a:solidFill>
                  <a:schemeClr val="bg1"/>
                </a:solidFill>
              </a:rPr>
              <a:t>2019 by PTT Digital Solutions Company Limited. All rights reserved</a:t>
            </a:r>
            <a:r>
              <a:rPr lang="en-US" sz="600" spc="5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8400256" y="980728"/>
            <a:ext cx="3319278" cy="5184576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9" y="-27384"/>
            <a:ext cx="1057759" cy="475991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527386" y="980728"/>
            <a:ext cx="7728854" cy="51845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th-TH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04" y="188640"/>
            <a:ext cx="1087030" cy="631432"/>
          </a:xfrm>
          <a:prstGeom prst="rect">
            <a:avLst/>
          </a:prstGeom>
        </p:spPr>
      </p:pic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27387" y="332656"/>
            <a:ext cx="9889094" cy="360040"/>
          </a:xfrm>
          <a:noFill/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Header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8256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49"/>
          <a:stretch/>
        </p:blipFill>
        <p:spPr>
          <a:xfrm>
            <a:off x="0" y="6381328"/>
            <a:ext cx="12192000" cy="476672"/>
          </a:xfrm>
          <a:prstGeom prst="rect">
            <a:avLst/>
          </a:prstGeom>
        </p:spPr>
      </p:pic>
      <p:sp>
        <p:nvSpPr>
          <p:cNvPr id="20" name="Slide Number Placeholder 11"/>
          <p:cNvSpPr>
            <a:spLocks noGrp="1"/>
          </p:cNvSpPr>
          <p:nvPr>
            <p:ph type="sldNum" sz="quarter" idx="14"/>
          </p:nvPr>
        </p:nvSpPr>
        <p:spPr>
          <a:xfrm>
            <a:off x="11530731" y="6560463"/>
            <a:ext cx="566975" cy="258668"/>
          </a:xfrm>
        </p:spPr>
        <p:txBody>
          <a:bodyPr/>
          <a:lstStyle>
            <a:lvl1pPr algn="ctr">
              <a:defRPr sz="1000" b="1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fld id="{EDC54333-E550-894E-B2F1-12B36A76F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39351" y="6584020"/>
            <a:ext cx="527298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spc="50" dirty="0">
                <a:solidFill>
                  <a:schemeClr val="bg1"/>
                </a:solidFill>
              </a:rPr>
              <a:t>Copyright©</a:t>
            </a:r>
            <a:r>
              <a:rPr lang="en-US" sz="700" b="1" spc="50" baseline="0" dirty="0">
                <a:solidFill>
                  <a:schemeClr val="bg1"/>
                </a:solidFill>
              </a:rPr>
              <a:t> </a:t>
            </a:r>
            <a:r>
              <a:rPr lang="en-US" sz="700" b="1" spc="50" dirty="0">
                <a:solidFill>
                  <a:schemeClr val="bg1"/>
                </a:solidFill>
              </a:rPr>
              <a:t>2019 by PTT Digital Solutions Company Limited. All rights reserved</a:t>
            </a:r>
            <a:r>
              <a:rPr lang="en-US" sz="600" spc="5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27386" y="5244088"/>
            <a:ext cx="11120967" cy="993224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9" y="-27384"/>
            <a:ext cx="1057759" cy="475991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2875845" y="908720"/>
            <a:ext cx="7540636" cy="41044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th-TH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04" y="188640"/>
            <a:ext cx="1087030" cy="631432"/>
          </a:xfrm>
          <a:prstGeom prst="rect">
            <a:avLst/>
          </a:prstGeom>
        </p:spPr>
      </p:pic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27387" y="332656"/>
            <a:ext cx="9889094" cy="360040"/>
          </a:xfrm>
          <a:noFill/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Header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3194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-3705"/>
            <a:ext cx="12149328" cy="6858000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6868453" y="6627769"/>
            <a:ext cx="578027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b="1" spc="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Copyright©</a:t>
            </a:r>
            <a:r>
              <a:rPr lang="en-US" sz="700" b="1" spc="5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00" b="1" spc="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2019 by PTT Digital Solutions Company Limited. All rights reserved</a:t>
            </a:r>
            <a:r>
              <a:rPr lang="en-US" sz="600" spc="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1199456" y="2175247"/>
            <a:ext cx="977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“To be trusted digital solutions partner”</a:t>
            </a:r>
          </a:p>
        </p:txBody>
      </p:sp>
      <p:pic>
        <p:nvPicPr>
          <p:cNvPr id="3077" name="Picture 5" descr="D:\zjaturapat.k(ห้ามลบ)\Desktop\Left\logo_ptt\SPIR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25" y="620688"/>
            <a:ext cx="2223127" cy="129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7920205" y="6330675"/>
            <a:ext cx="6037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www.pttdigital.com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684" y="423625"/>
            <a:ext cx="2769156" cy="16022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291" y="465611"/>
            <a:ext cx="1392125" cy="142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1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" y="0"/>
            <a:ext cx="12149328" cy="6858000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6868453" y="6627769"/>
            <a:ext cx="578027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b="1" spc="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Copyright©</a:t>
            </a:r>
            <a:r>
              <a:rPr lang="en-US" sz="700" b="1" spc="5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00" b="1" spc="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2019 by PTT Digital Solutions Company Limited. All rights reserved</a:t>
            </a:r>
            <a:r>
              <a:rPr lang="en-US" sz="600" spc="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1199456" y="2175247"/>
            <a:ext cx="977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“To be trusted digital solutions partner”</a:t>
            </a:r>
          </a:p>
        </p:txBody>
      </p:sp>
      <p:pic>
        <p:nvPicPr>
          <p:cNvPr id="3077" name="Picture 5" descr="D:\zjaturapat.k(ห้ามลบ)\Desktop\Left\logo_ptt\SPIR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25" y="620688"/>
            <a:ext cx="2223127" cy="129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7920205" y="6330675"/>
            <a:ext cx="6037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www.pttdigital.com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684" y="423625"/>
            <a:ext cx="2769156" cy="16022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291" y="465611"/>
            <a:ext cx="1392125" cy="142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0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Page">
  <p:cSld name="5_Section Title Pag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1"/>
          <p:cNvPicPr preferRelativeResize="0"/>
          <p:nvPr/>
        </p:nvPicPr>
        <p:blipFill rotWithShape="1">
          <a:blip r:embed="rId2">
            <a:alphaModFix/>
          </a:blip>
          <a:srcRect t="93049"/>
          <a:stretch/>
        </p:blipFill>
        <p:spPr>
          <a:xfrm>
            <a:off x="0" y="6381328"/>
            <a:ext cx="12192000" cy="47667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1"/>
          <p:cNvSpPr txBox="1">
            <a:spLocks noGrp="1"/>
          </p:cNvSpPr>
          <p:nvPr>
            <p:ph type="sldNum" idx="12"/>
          </p:nvPr>
        </p:nvSpPr>
        <p:spPr>
          <a:xfrm>
            <a:off x="11530731" y="6560463"/>
            <a:ext cx="566975" cy="25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ct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ct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ct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ct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ct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ct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ct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ct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31"/>
          <p:cNvSpPr/>
          <p:nvPr/>
        </p:nvSpPr>
        <p:spPr>
          <a:xfrm>
            <a:off x="239351" y="6584020"/>
            <a:ext cx="527298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Copyright© 2019 by PTT Digital Solutions Company Limited. All rights reserved</a:t>
            </a:r>
            <a:r>
              <a:rPr lang="en-US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body" idx="1"/>
          </p:nvPr>
        </p:nvSpPr>
        <p:spPr>
          <a:xfrm>
            <a:off x="527386" y="980728"/>
            <a:ext cx="11120967" cy="511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7" name="Google Shape;2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2549" y="-27384"/>
            <a:ext cx="1057759" cy="47599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1"/>
          <p:cNvSpPr txBox="1">
            <a:spLocks noGrp="1"/>
          </p:cNvSpPr>
          <p:nvPr>
            <p:ph type="body" idx="2"/>
          </p:nvPr>
        </p:nvSpPr>
        <p:spPr>
          <a:xfrm>
            <a:off x="527387" y="332656"/>
            <a:ext cx="9889094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9" name="Google Shape;29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32504" y="188640"/>
            <a:ext cx="1087030" cy="6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483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93124-8EA5-4C32-9A66-4E6C3B3195D5}" type="datetime1">
              <a:rPr lang="en-US" smtClean="0"/>
              <a:t>3/14/2022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84E93-C594-470D-AADA-3791C0B401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199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7" r:id="rId3"/>
    <p:sldLayoutId id="2147483668" r:id="rId4"/>
    <p:sldLayoutId id="2147483666" r:id="rId5"/>
    <p:sldLayoutId id="2147483669" r:id="rId6"/>
    <p:sldLayoutId id="2147483671" r:id="rId7"/>
  </p:sldLayoutIdLst>
  <p:hf hdr="0"/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TT\Project\Alocation-model(Excel)\Documentation\01_Information\&#3648;&#3629;&#3585;&#3626;&#3634;&#3619;&#3592;&#3634;&#3585;%20User\&#3588;&#3640;&#3603;&#3648;&#3605;&#3618;%20&#3605;&#3634;&#3617;%20Email%20&#3623;&#3633;&#3609;&#3607;&#3637;&#3656;%2024052021\Output\Calc%20Margin_2022_BZ.xls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7752184" y="6093296"/>
            <a:ext cx="3999153" cy="273873"/>
          </a:xfrm>
        </p:spPr>
        <p:txBody>
          <a:bodyPr/>
          <a:lstStyle/>
          <a:p>
            <a:r>
              <a:rPr lang="en-US" dirty="0"/>
              <a:t>PTT Digital</a:t>
            </a:r>
            <a:endParaRPr lang="th-T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984433" y="6439184"/>
            <a:ext cx="1766904" cy="273872"/>
          </a:xfrm>
        </p:spPr>
        <p:txBody>
          <a:bodyPr/>
          <a:lstStyle/>
          <a:p>
            <a:r>
              <a:rPr lang="en-US" dirty="0"/>
              <a:t>24 Feb 2022</a:t>
            </a:r>
            <a:endParaRPr lang="th-T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-179717" y="5612633"/>
            <a:ext cx="11937483" cy="552671"/>
          </a:xfrm>
        </p:spPr>
        <p:txBody>
          <a:bodyPr/>
          <a:lstStyle/>
          <a:p>
            <a:pPr algn="r"/>
            <a:r>
              <a:rPr lang="en-US" sz="2400" dirty="0"/>
              <a:t>GSP Digital Allocation: Compare Requirement</a:t>
            </a:r>
          </a:p>
        </p:txBody>
      </p:sp>
    </p:spTree>
    <p:extLst>
      <p:ext uri="{BB962C8B-B14F-4D97-AF65-F5344CB8AC3E}">
        <p14:creationId xmlns:p14="http://schemas.microsoft.com/office/powerpoint/2010/main" val="83773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2A9C2B-47B8-412E-BEF6-A5DB29F15F9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>
                <a:latin typeface="Prompt" panose="00000500000000000000" pitchFamily="2" charset="-34"/>
                <a:cs typeface="Prompt" panose="00000500000000000000" pitchFamily="2" charset="-34"/>
              </a:rPr>
              <a:pPr/>
              <a:t>10</a:t>
            </a:fld>
            <a:endParaRPr lang="en-US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2E91C-2B44-42A9-9F80-421E0A5D20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91344" y="188640"/>
            <a:ext cx="9889094" cy="360040"/>
          </a:xfrm>
        </p:spPr>
        <p:txBody>
          <a:bodyPr/>
          <a:lstStyle/>
          <a:p>
            <a:r>
              <a:rPr lang="en-US" sz="2000" i="0" dirty="0">
                <a:solidFill>
                  <a:srgbClr val="0070C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Question</a:t>
            </a:r>
            <a:endParaRPr lang="en-US" sz="2000" dirty="0">
              <a:solidFill>
                <a:srgbClr val="0070C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A7E9C5-7726-4CF4-81E1-84E8F63F3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040698"/>
              </p:ext>
            </p:extLst>
          </p:nvPr>
        </p:nvGraphicFramePr>
        <p:xfrm>
          <a:off x="220736" y="548680"/>
          <a:ext cx="11791807" cy="5897653"/>
        </p:xfrm>
        <a:graphic>
          <a:graphicData uri="http://schemas.openxmlformats.org/drawingml/2006/table">
            <a:tbl>
              <a:tblPr/>
              <a:tblGrid>
                <a:gridCol w="298165">
                  <a:extLst>
                    <a:ext uri="{9D8B030D-6E8A-4147-A177-3AD203B41FA5}">
                      <a16:colId xmlns:a16="http://schemas.microsoft.com/office/drawing/2014/main" val="1283894412"/>
                    </a:ext>
                  </a:extLst>
                </a:gridCol>
                <a:gridCol w="1267203">
                  <a:extLst>
                    <a:ext uri="{9D8B030D-6E8A-4147-A177-3AD203B41FA5}">
                      <a16:colId xmlns:a16="http://schemas.microsoft.com/office/drawing/2014/main" val="692333511"/>
                    </a:ext>
                  </a:extLst>
                </a:gridCol>
                <a:gridCol w="3354360">
                  <a:extLst>
                    <a:ext uri="{9D8B030D-6E8A-4147-A177-3AD203B41FA5}">
                      <a16:colId xmlns:a16="http://schemas.microsoft.com/office/drawing/2014/main" val="3460978746"/>
                    </a:ext>
                  </a:extLst>
                </a:gridCol>
                <a:gridCol w="3153393">
                  <a:extLst>
                    <a:ext uri="{9D8B030D-6E8A-4147-A177-3AD203B41FA5}">
                      <a16:colId xmlns:a16="http://schemas.microsoft.com/office/drawing/2014/main" val="2027965442"/>
                    </a:ext>
                  </a:extLst>
                </a:gridCol>
                <a:gridCol w="3718686">
                  <a:extLst>
                    <a:ext uri="{9D8B030D-6E8A-4147-A177-3AD203B41FA5}">
                      <a16:colId xmlns:a16="http://schemas.microsoft.com/office/drawing/2014/main" val="3405370750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#</a:t>
                      </a:r>
                    </a:p>
                  </a:txBody>
                  <a:tcPr marL="8878" marR="8878" marT="8878" marB="4261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Date</a:t>
                      </a:r>
                    </a:p>
                  </a:txBody>
                  <a:tcPr marL="8878" marR="8878" marT="8878" marB="4261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Questions</a:t>
                      </a:r>
                    </a:p>
                  </a:txBody>
                  <a:tcPr marL="8878" marR="8878" marT="8878" marB="4261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Outcome</a:t>
                      </a:r>
                    </a:p>
                  </a:txBody>
                  <a:tcPr marL="8878" marR="8878" marT="8878" marB="4261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Remark</a:t>
                      </a:r>
                    </a:p>
                  </a:txBody>
                  <a:tcPr marL="8878" marR="8878" marT="8878" marB="4261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232282"/>
                  </a:ext>
                </a:extLst>
              </a:tr>
              <a:tr h="621437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</a:t>
                      </a:r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เนื่องจาก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flow 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การทำงานจะต้องมีข้อมูล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margin 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เพื่อส่งเข้า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Model 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คุณเตยจะต้องทำการบันทึกข้อมูล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Cal margin 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ทุกเดือนก่อนเข้าไป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Optimization 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ได้หรือไม่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? </a:t>
                      </a:r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คุณเตยตอบ ได้</a:t>
                      </a: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025367"/>
                  </a:ext>
                </a:extLst>
              </a:tr>
              <a:tr h="621437">
                <a:tc>
                  <a:txBody>
                    <a:bodyPr/>
                    <a:lstStyle/>
                    <a:p>
                      <a:pPr algn="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24/01/2022</a:t>
                      </a:r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หน้าจอ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Cal Margin 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จะแสดงข้อมูล 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Fucost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Cost, Selling Price 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และ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Margin/ Unit 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หน้าจอจะแสดงเป็นลักษณะ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Rolling  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ไม่แสดงเป็นปี ได้หรือไม่</a:t>
                      </a: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a.	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ตรงนี้เป็นส่วนในรายงานให้เป็นรายปีได้        แต่ถ้าเป็นหน้าระบบเป็น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rolling 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ได้ แต่ข้อมูลที่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rolling 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ให้ทำเป็นตัวหนังสือสีเทา จะได้รู้ว่าไม่ใช่ค่าจริง  ตรงนี้ทำได้หรือไม่ทาง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digital 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ของกลับมาดูก่อนว่าทำได้หรือไม่   ข้อมูล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Rolling 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ที่แสดงให้แสดงตั้งแต่เดือนปัจจุบัน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rolling 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ไป 13 เดือน</a:t>
                      </a: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อ้างอิงตาม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Email 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สรุปการประชุมวันที่ 24/01/2022 </a:t>
                      </a: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147180"/>
                  </a:ext>
                </a:extLst>
              </a:tr>
              <a:tr h="1732930">
                <a:tc>
                  <a:txBody>
                    <a:bodyPr/>
                    <a:lstStyle/>
                    <a:p>
                      <a:pPr algn="r" fontAlgn="t"/>
                      <a:r>
                        <a:rPr lang="th-T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03/03/2022</a:t>
                      </a:r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มีรายละเอียดส่วนใดที่อยากให้ระบบแสดงเพิ่มเติมหรือไม่</a:t>
                      </a:r>
                    </a:p>
                    <a:p>
                      <a:pPr algn="l" fontAlgn="t"/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คุณตอบว่า จาก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sheet Margin per unit 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คอลัมน์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C – P Row 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ที่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14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7-160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  <a:p>
                      <a:pPr algn="l" fontAlgn="t"/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เพื่อแสดงส่วน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Summary </a:t>
                      </a:r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48099"/>
                  </a:ext>
                </a:extLst>
              </a:tr>
              <a:tr h="1732930">
                <a:tc>
                  <a:txBody>
                    <a:bodyPr/>
                    <a:lstStyle/>
                    <a:p>
                      <a:pPr algn="r" fontAlgn="t"/>
                      <a:r>
                        <a:rPr lang="th-T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03/03/2022</a:t>
                      </a:r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มีรายละเอียดส่วนใดที่อยากให้ระบบแสดงเพิ่มเติมหรือไม่</a:t>
                      </a:r>
                    </a:p>
                    <a:p>
                      <a:pPr algn="l" fontAlgn="t"/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  <a:p>
                      <a:pPr algn="l" fontAlgn="t"/>
                      <a:r>
                        <a:rPr lang="th-TH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หมายเหตุ เนื่องจากทางทีมเพิ่งทราบรายละเอียด จะต้องขอเก็บรายละเอียดเพิ่มเติมส่วนนี้ และประเมินเรื่องระยะเวลาก่อนแล้ว </a:t>
                      </a:r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confirm </a:t>
                      </a:r>
                      <a:r>
                        <a:rPr lang="th-TH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คุณเตยอีกครั้ง</a:t>
                      </a: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คุณตอบว่า จาก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sheet Margin per unit 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คอลัมน์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R – X Row 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ที่ 33-54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  <a:p>
                      <a:pPr algn="l" fontAlgn="t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07/03/2022 </a:t>
                      </a:r>
                      <a:r>
                        <a:rPr lang="th-TH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คุณเตยแจ้งว่าขอไปคิดก่อนว่าจะให้ทีมทำส่วนนี้เพิ่มหรือไม่ </a:t>
                      </a:r>
                      <a:b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14/03/2022 </a:t>
                      </a:r>
                      <a:r>
                        <a:rPr lang="th-TH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คุณเตยแจ้งว่าให้ยึดงานหลักตาม 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Timeline</a:t>
                      </a:r>
                      <a:r>
                        <a:rPr lang="th-TH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ก่อน ถ้าหลัง 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UAT </a:t>
                      </a:r>
                      <a:r>
                        <a:rPr lang="th-TH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แล้วคุณอยากให้ทำ 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Function </a:t>
                      </a:r>
                      <a:r>
                        <a:rPr lang="th-TH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นี้ภายหลัง</a:t>
                      </a: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286346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B9C02905-B081-4238-B99F-2F5165107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090" y="4869160"/>
            <a:ext cx="3378394" cy="150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BC8FD7-6164-4565-A5C3-12604ADF4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090" y="3212976"/>
            <a:ext cx="3575373" cy="12370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57FE05-4422-43A9-8C81-F3CA1E18F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5824" y="2194416"/>
            <a:ext cx="3378394" cy="5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09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2A9C2B-47B8-412E-BEF6-A5DB29F15F9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>
                <a:latin typeface="Prompt" panose="00000500000000000000" pitchFamily="2" charset="-34"/>
                <a:cs typeface="Prompt" panose="00000500000000000000" pitchFamily="2" charset="-34"/>
              </a:rPr>
              <a:pPr/>
              <a:t>11</a:t>
            </a:fld>
            <a:endParaRPr lang="en-US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7B3505-B5CB-4D5F-94B2-FB1E06A46F4F}"/>
              </a:ext>
            </a:extLst>
          </p:cNvPr>
          <p:cNvSpPr txBox="1"/>
          <p:nvPr/>
        </p:nvSpPr>
        <p:spPr>
          <a:xfrm>
            <a:off x="191344" y="260648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rgbClr val="0070C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Not Doing</a:t>
            </a:r>
            <a:endParaRPr lang="en-US" sz="2000" b="1" dirty="0">
              <a:solidFill>
                <a:srgbClr val="0070C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4D90932-8037-4718-8F9A-D707680BC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644281"/>
              </p:ext>
            </p:extLst>
          </p:nvPr>
        </p:nvGraphicFramePr>
        <p:xfrm>
          <a:off x="215243" y="836712"/>
          <a:ext cx="4360614" cy="537210"/>
        </p:xfrm>
        <a:graphic>
          <a:graphicData uri="http://schemas.openxmlformats.org/drawingml/2006/table">
            <a:tbl>
              <a:tblPr/>
              <a:tblGrid>
                <a:gridCol w="4360614">
                  <a:extLst>
                    <a:ext uri="{9D8B030D-6E8A-4147-A177-3AD203B41FA5}">
                      <a16:colId xmlns:a16="http://schemas.microsoft.com/office/drawing/2014/main" val="368501387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th-T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- ไม่รองรับการ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Import Excel</a:t>
                      </a:r>
                      <a:endParaRPr lang="th-TH" sz="1400" b="0" i="0" u="none" strike="noStrike" dirty="0">
                        <a:solidFill>
                          <a:srgbClr val="000000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74535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385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283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2A9C2B-47B8-412E-BEF6-A5DB29F15F9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>
                <a:latin typeface="Prompt" panose="00000500000000000000" pitchFamily="2" charset="-34"/>
                <a:cs typeface="Prompt" panose="00000500000000000000" pitchFamily="2" charset="-34"/>
              </a:rPr>
              <a:pPr/>
              <a:t>12</a:t>
            </a:fld>
            <a:endParaRPr lang="en-US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2E91C-2B44-42A9-9F80-421E0A5D20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91344" y="188640"/>
            <a:ext cx="9889094" cy="36004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Revision Historical Record</a:t>
            </a:r>
            <a:endParaRPr lang="en-US" sz="2000" dirty="0">
              <a:solidFill>
                <a:srgbClr val="0070C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A7E9C5-7726-4CF4-81E1-84E8F63F3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15931"/>
              </p:ext>
            </p:extLst>
          </p:nvPr>
        </p:nvGraphicFramePr>
        <p:xfrm>
          <a:off x="220736" y="548680"/>
          <a:ext cx="11791807" cy="4404428"/>
        </p:xfrm>
        <a:graphic>
          <a:graphicData uri="http://schemas.openxmlformats.org/drawingml/2006/table">
            <a:tbl>
              <a:tblPr/>
              <a:tblGrid>
                <a:gridCol w="224055">
                  <a:extLst>
                    <a:ext uri="{9D8B030D-6E8A-4147-A177-3AD203B41FA5}">
                      <a16:colId xmlns:a16="http://schemas.microsoft.com/office/drawing/2014/main" val="1283894412"/>
                    </a:ext>
                  </a:extLst>
                </a:gridCol>
                <a:gridCol w="1690769">
                  <a:extLst>
                    <a:ext uri="{9D8B030D-6E8A-4147-A177-3AD203B41FA5}">
                      <a16:colId xmlns:a16="http://schemas.microsoft.com/office/drawing/2014/main" val="692333511"/>
                    </a:ext>
                  </a:extLst>
                </a:gridCol>
                <a:gridCol w="1782092">
                  <a:extLst>
                    <a:ext uri="{9D8B030D-6E8A-4147-A177-3AD203B41FA5}">
                      <a16:colId xmlns:a16="http://schemas.microsoft.com/office/drawing/2014/main" val="3460978746"/>
                    </a:ext>
                  </a:extLst>
                </a:gridCol>
                <a:gridCol w="3834532">
                  <a:extLst>
                    <a:ext uri="{9D8B030D-6E8A-4147-A177-3AD203B41FA5}">
                      <a16:colId xmlns:a16="http://schemas.microsoft.com/office/drawing/2014/main" val="202796544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405370750"/>
                    </a:ext>
                  </a:extLst>
                </a:gridCol>
                <a:gridCol w="2892207">
                  <a:extLst>
                    <a:ext uri="{9D8B030D-6E8A-4147-A177-3AD203B41FA5}">
                      <a16:colId xmlns:a16="http://schemas.microsoft.com/office/drawing/2014/main" val="689454301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#</a:t>
                      </a:r>
                    </a:p>
                  </a:txBody>
                  <a:tcPr marL="8878" marR="8878" marT="8878" marB="4261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Date</a:t>
                      </a:r>
                    </a:p>
                  </a:txBody>
                  <a:tcPr marL="8878" marR="8878" marT="8878" marB="4261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Version</a:t>
                      </a:r>
                    </a:p>
                  </a:txBody>
                  <a:tcPr marL="8878" marR="8878" marT="8878" marB="4261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Activity &amp; Detail</a:t>
                      </a:r>
                    </a:p>
                  </a:txBody>
                  <a:tcPr marL="8878" marR="8878" marT="8878" marB="4261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Status</a:t>
                      </a:r>
                    </a:p>
                  </a:txBody>
                  <a:tcPr marL="8878" marR="8878" marT="8878" marB="4261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Confirm By</a:t>
                      </a:r>
                    </a:p>
                  </a:txBody>
                  <a:tcPr marL="8878" marR="8878" marT="8878" marB="4261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232282"/>
                  </a:ext>
                </a:extLst>
              </a:tr>
              <a:tr h="621437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07/03/2022</a:t>
                      </a:r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0.0.1</a:t>
                      </a:r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Present Customer</a:t>
                      </a:r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Waiting</a:t>
                      </a:r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-</a:t>
                      </a:r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025367"/>
                  </a:ext>
                </a:extLst>
              </a:tr>
              <a:tr h="1732930">
                <a:tc>
                  <a:txBody>
                    <a:bodyPr/>
                    <a:lstStyle/>
                    <a:p>
                      <a:pPr algn="r" fontAlgn="t"/>
                      <a:r>
                        <a:rPr lang="th-T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14/03/2022</a:t>
                      </a:r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0.02</a:t>
                      </a:r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cs typeface="Prompt" panose="00000500000000000000" pitchFamily="2" charset="-34"/>
                        </a:rPr>
                        <a:t>Review &amp; Confirm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</a:rPr>
                        <a:t>​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cs typeface="Prompt" panose="00000500000000000000" pitchFamily="2" charset="-34"/>
                        </a:rPr>
                        <a:t>Confirm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</a:rPr>
                        <a:t>​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th-TH" sz="1200" b="0" i="0" u="none" strike="noStrike" dirty="0">
                          <a:solidFill>
                            <a:srgbClr val="000000"/>
                          </a:solidFill>
                          <a:effectLst/>
                          <a:cs typeface="Prompt" panose="00000500000000000000" pitchFamily="2" charset="-34"/>
                        </a:rPr>
                        <a:t>คุณเสาวนีย์ (คุณเตย)</a:t>
                      </a:r>
                      <a:r>
                        <a:rPr lang="th-TH" sz="1200" b="0" i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</a:rPr>
                        <a:t>​</a:t>
                      </a:r>
                      <a:endParaRPr lang="th-TH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48099"/>
                  </a:ext>
                </a:extLst>
              </a:tr>
              <a:tr h="1732930">
                <a:tc>
                  <a:txBody>
                    <a:bodyPr/>
                    <a:lstStyle/>
                    <a:p>
                      <a:pPr algn="r" fontAlgn="t"/>
                      <a:r>
                        <a:rPr lang="th-T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th-TH" sz="1200" b="0" i="0" u="none" strike="noStrike" dirty="0">
                        <a:solidFill>
                          <a:srgbClr val="002060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th-TH" sz="1200" b="0" i="0" u="none" strike="noStrike" dirty="0">
                        <a:solidFill>
                          <a:srgbClr val="FF0000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286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345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898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FBD8EE-D102-4EB1-9061-0E330AA7DA6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CCB2714-4E0F-4B33-BED4-3CFBD68B2C95}"/>
              </a:ext>
            </a:extLst>
          </p:cNvPr>
          <p:cNvSpPr txBox="1">
            <a:spLocks/>
          </p:cNvSpPr>
          <p:nvPr/>
        </p:nvSpPr>
        <p:spPr>
          <a:xfrm>
            <a:off x="695400" y="1505373"/>
            <a:ext cx="10921211" cy="252028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latin typeface="Prompt" panose="00000500000000000000" pitchFamily="2" charset="-34"/>
                <a:cs typeface="Prompt" panose="00000500000000000000" pitchFamily="2" charset="-34"/>
              </a:rPr>
              <a:t>Cal margin ($/Ton)</a:t>
            </a:r>
          </a:p>
          <a:p>
            <a:pPr algn="ctr"/>
            <a:endParaRPr lang="th-TH" sz="4400" dirty="0"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ctr"/>
            <a:r>
              <a:rPr lang="th-TH" sz="2400" b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คือ หน้าจอสำหรับเลือก </a:t>
            </a:r>
            <a:r>
              <a:rPr lang="en-US" sz="2400" b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Cost</a:t>
            </a:r>
            <a:r>
              <a:rPr lang="th-TH" sz="2400" b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วผก </a:t>
            </a:r>
            <a:r>
              <a:rPr lang="en-US" sz="2400" b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Version </a:t>
            </a:r>
            <a:r>
              <a:rPr lang="th-TH" sz="2400" b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และเลือก </a:t>
            </a:r>
            <a:r>
              <a:rPr lang="en-US" sz="2400" b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Reference Price Version</a:t>
            </a:r>
          </a:p>
          <a:p>
            <a:pPr algn="ctr"/>
            <a:r>
              <a:rPr lang="th-TH" sz="2400" b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เพื่อให้ระบบนำมาคำนวณเป็น </a:t>
            </a:r>
            <a:r>
              <a:rPr lang="en-US" sz="2400" b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Full cost, Selling price </a:t>
            </a:r>
            <a:r>
              <a:rPr lang="th-TH" sz="2400" b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และ </a:t>
            </a:r>
            <a:r>
              <a:rPr lang="en-US" sz="2400" b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Margin per unit</a:t>
            </a:r>
            <a:endParaRPr lang="th-TH" sz="240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4" name="Google Shape;83;p2">
            <a:extLst>
              <a:ext uri="{FF2B5EF4-FFF2-40B4-BE49-F238E27FC236}">
                <a16:creationId xmlns:a16="http://schemas.microsoft.com/office/drawing/2014/main" id="{B54DF269-4078-4788-AC2A-0F582B509EE0}"/>
              </a:ext>
            </a:extLst>
          </p:cNvPr>
          <p:cNvSpPr txBox="1"/>
          <p:nvPr/>
        </p:nvSpPr>
        <p:spPr>
          <a:xfrm>
            <a:off x="119336" y="4048096"/>
            <a:ext cx="121920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400" dirty="0">
                <a:solidFill>
                  <a:srgbClr val="E06666"/>
                </a:solidFill>
                <a:latin typeface="Prompt"/>
                <a:ea typeface="Prompt"/>
                <a:cs typeface="Prompt"/>
                <a:sym typeface="Prompt"/>
              </a:rPr>
              <a:t>* อ้างอิงจาก ไฟล์ </a:t>
            </a:r>
            <a:r>
              <a:rPr lang="en-US" sz="1400" dirty="0">
                <a:solidFill>
                  <a:srgbClr val="E06666"/>
                </a:solidFill>
                <a:latin typeface="Prompt"/>
                <a:ea typeface="Prompt"/>
                <a:cs typeface="Prompt"/>
                <a:sym typeface="Prompt"/>
              </a:rPr>
              <a:t>Calc Margin_2022_BZ.xlsx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4FFD0FC-EA4B-4998-81D5-04C2822C67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348134"/>
              </p:ext>
            </p:extLst>
          </p:nvPr>
        </p:nvGraphicFramePr>
        <p:xfrm>
          <a:off x="5373688" y="4410075"/>
          <a:ext cx="1863725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Worksheet" r:id="rId3" imgW="12033046" imgH="11918788" progId="Excel.Sheet.12">
                  <p:link updateAutomatic="1"/>
                </p:oleObj>
              </mc:Choice>
              <mc:Fallback>
                <p:oleObj name="Worksheet" r:id="rId3" imgW="12033046" imgH="1191878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73688" y="4410075"/>
                        <a:ext cx="1863725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52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7ABA45-0436-47A1-A6B6-BDD97972BF4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0071CFE-5778-49F4-9391-545D184AA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059419"/>
              </p:ext>
            </p:extLst>
          </p:nvPr>
        </p:nvGraphicFramePr>
        <p:xfrm>
          <a:off x="263352" y="980728"/>
          <a:ext cx="11665296" cy="5198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398584318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67425571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363108199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38278439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255628055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079087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File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Excel Sheet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743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Optimize &amp; Result</a:t>
                      </a:r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Cal margin ($/Ton)</a:t>
                      </a:r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รองรับการเลือก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Cost Version 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โดยเลือกได้ว่าจะใช้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Full Cost 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หรือ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Cash Cost 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เพื่อใช้ในการ คำนวณ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Cost </a:t>
                      </a:r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b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</a:br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60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รองรับในการเลือก </a:t>
                      </a:r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Reference Price </a:t>
                      </a:r>
                      <a:r>
                        <a:rPr lang="th-TH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เพื่อใช้ในการคำนวณ </a:t>
                      </a:r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Selling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66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ระบบรองรับการการคำนวณ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cost 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อ้างอิงสูตรจากหน้า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Product </a:t>
                      </a:r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66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4</a:t>
                      </a:r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ระบบรองรับการการคำนวณ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Selling Price 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อ้างอิงสูตรจากหน้า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Contract</a:t>
                      </a:r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234680"/>
                  </a:ext>
                </a:extLst>
              </a:tr>
              <a:tr h="530304"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ระบบรองรับการการคีย์ข้อมูล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Selling Price 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แบบ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manual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(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หากเป็นแบบ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Manual 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ระบบจะไม่คำนวณ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)</a:t>
                      </a:r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68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ระบบรองรับการการคีย์ข้อมูล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Full Cost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 แบบ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manual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(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หากเป็นแบบ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Manual 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ระบบจะไม่คำนวณ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)</a:t>
                      </a:r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642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th-TH" sz="1200" kern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ระบบรองรับการคำนวณ 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margin per unit </a:t>
                      </a:r>
                      <a:r>
                        <a:rPr lang="th-TH" sz="1200" kern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โดยคำนวณจาก</a:t>
                      </a:r>
                      <a:br>
                        <a:rPr lang="th-TH" sz="1200" kern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</a:b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Selling price – Full cost </a:t>
                      </a:r>
                      <a:endParaRPr lang="en-US" sz="1200" kern="900" dirty="0"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65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th-TH" sz="1200" kern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ระบบรองรับการนับ 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version </a:t>
                      </a:r>
                      <a:r>
                        <a:rPr lang="th-TH" sz="1200" kern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ของข้อมูลโดยมีรูปแบบดังนี้</a:t>
                      </a:r>
                      <a:b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</a:b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-</a:t>
                      </a:r>
                      <a:r>
                        <a:rPr lang="th-TH" sz="1200" kern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แบบ บันทึก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 </a:t>
                      </a:r>
                      <a:r>
                        <a:rPr lang="th-TH" sz="1200" kern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จะไม่บันทึก 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version </a:t>
                      </a:r>
                      <a:r>
                        <a:rPr lang="th-TH" sz="1200" kern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ใหม่</a:t>
                      </a:r>
                      <a:b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</a:b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-</a:t>
                      </a:r>
                      <a:r>
                        <a:rPr lang="th-TH" sz="1200" kern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แบบ บันทึกเป็น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 </a:t>
                      </a:r>
                      <a:r>
                        <a:rPr lang="th-TH" sz="1200" kern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จะเป็นการนับ 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version </a:t>
                      </a:r>
                      <a:r>
                        <a:rPr lang="th-TH" sz="1200" kern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ใหม่</a:t>
                      </a:r>
                      <a:endParaRPr lang="en-US" sz="1200" kern="900" dirty="0"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4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th-TH" sz="1200" kern="900" dirty="0"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รองรับการดึงข้อมูล </a:t>
                      </a:r>
                      <a:r>
                        <a:rPr lang="en-US" sz="1200" kern="900" dirty="0"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Full Cost </a:t>
                      </a:r>
                      <a:r>
                        <a:rPr lang="th-TH" sz="1200" kern="900" dirty="0"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และ </a:t>
                      </a:r>
                      <a:r>
                        <a:rPr lang="en-US" sz="1200" kern="900" dirty="0"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Selling price, Volume </a:t>
                      </a:r>
                      <a:r>
                        <a:rPr lang="th-TH" sz="1200" kern="900" dirty="0"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ผ่านระบบ </a:t>
                      </a:r>
                      <a:r>
                        <a:rPr lang="en-US" sz="1200" kern="900" dirty="0"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Smart Price (job schedule &amp; Retrieve Manual)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797732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36652-3B3F-4754-8A23-08C91885CB96}"/>
              </a:ext>
            </a:extLst>
          </p:cNvPr>
          <p:cNvSpPr txBox="1">
            <a:spLocks/>
          </p:cNvSpPr>
          <p:nvPr/>
        </p:nvSpPr>
        <p:spPr>
          <a:xfrm>
            <a:off x="527387" y="332656"/>
            <a:ext cx="9889094" cy="3600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Prompt" panose="00000500000000000000" pitchFamily="2" charset="-34"/>
                <a:cs typeface="Prompt" panose="00000500000000000000" pitchFamily="2" charset="-34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07965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11530731" y="6560463"/>
            <a:ext cx="566975" cy="25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4" name="Google Shape;82;p2">
            <a:extLst>
              <a:ext uri="{FF2B5EF4-FFF2-40B4-BE49-F238E27FC236}">
                <a16:creationId xmlns:a16="http://schemas.microsoft.com/office/drawing/2014/main" id="{ADA405DD-489C-48D1-BB2C-3AD25945F372}"/>
              </a:ext>
            </a:extLst>
          </p:cNvPr>
          <p:cNvSpPr txBox="1"/>
          <p:nvPr/>
        </p:nvSpPr>
        <p:spPr>
          <a:xfrm>
            <a:off x="191344" y="218494"/>
            <a:ext cx="11482221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User interaction and design​</a:t>
            </a:r>
          </a:p>
        </p:txBody>
      </p:sp>
      <p:sp>
        <p:nvSpPr>
          <p:cNvPr id="8" name="Google Shape;107;g113d8db2799_0_107">
            <a:extLst>
              <a:ext uri="{FF2B5EF4-FFF2-40B4-BE49-F238E27FC236}">
                <a16:creationId xmlns:a16="http://schemas.microsoft.com/office/drawing/2014/main" id="{C6687B3F-2CFD-4AB2-8E11-95EC3496DE83}"/>
              </a:ext>
            </a:extLst>
          </p:cNvPr>
          <p:cNvSpPr txBox="1">
            <a:spLocks/>
          </p:cNvSpPr>
          <p:nvPr/>
        </p:nvSpPr>
        <p:spPr>
          <a:xfrm>
            <a:off x="191344" y="822340"/>
            <a:ext cx="931303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การเข้าใช้งาน </a:t>
            </a:r>
            <a:r>
              <a:rPr lang="en-US" sz="1700" dirty="0">
                <a:latin typeface="Prompt"/>
                <a:ea typeface="Prompt"/>
                <a:cs typeface="Prompt"/>
                <a:sym typeface="Prompt"/>
              </a:rPr>
              <a:t>Menu</a:t>
            </a:r>
            <a:endParaRPr lang="th-TH" sz="1700" dirty="0"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E342EA-A755-4CCF-9A16-CABFAAB50E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73"/>
          <a:stretch/>
        </p:blipFill>
        <p:spPr bwMode="auto">
          <a:xfrm>
            <a:off x="4367808" y="1169915"/>
            <a:ext cx="2885163" cy="468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8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9762AC-A5F8-40AE-B417-D38FC691B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48" y="1268760"/>
            <a:ext cx="8707764" cy="4639767"/>
          </a:xfrm>
          <a:prstGeom prst="rect">
            <a:avLst/>
          </a:prstGeom>
        </p:spPr>
      </p:pic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11530731" y="6560463"/>
            <a:ext cx="566975" cy="25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5" name="Google Shape;107;g113d8db2799_0_107">
            <a:extLst>
              <a:ext uri="{FF2B5EF4-FFF2-40B4-BE49-F238E27FC236}">
                <a16:creationId xmlns:a16="http://schemas.microsoft.com/office/drawing/2014/main" id="{13F9CA70-0708-479B-BDE0-EA0838322BEB}"/>
              </a:ext>
            </a:extLst>
          </p:cNvPr>
          <p:cNvSpPr txBox="1">
            <a:spLocks/>
          </p:cNvSpPr>
          <p:nvPr/>
        </p:nvSpPr>
        <p:spPr>
          <a:xfrm>
            <a:off x="191344" y="822340"/>
            <a:ext cx="931303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รายละเอียดในหน้าจอ</a:t>
            </a:r>
          </a:p>
        </p:txBody>
      </p:sp>
      <p:sp>
        <p:nvSpPr>
          <p:cNvPr id="8" name="Google Shape;82;p2">
            <a:extLst>
              <a:ext uri="{FF2B5EF4-FFF2-40B4-BE49-F238E27FC236}">
                <a16:creationId xmlns:a16="http://schemas.microsoft.com/office/drawing/2014/main" id="{8F394A31-A6E9-4A11-931B-65CA812454C2}"/>
              </a:ext>
            </a:extLst>
          </p:cNvPr>
          <p:cNvSpPr txBox="1"/>
          <p:nvPr/>
        </p:nvSpPr>
        <p:spPr>
          <a:xfrm>
            <a:off x="167971" y="87888"/>
            <a:ext cx="11482221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User interaction and design​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580F6B-F677-433F-933A-D87144097FF7}"/>
              </a:ext>
            </a:extLst>
          </p:cNvPr>
          <p:cNvSpPr txBox="1"/>
          <p:nvPr/>
        </p:nvSpPr>
        <p:spPr>
          <a:xfrm>
            <a:off x="8904312" y="1221151"/>
            <a:ext cx="310653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th-TH" sz="1400" b="0" i="0" u="sng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คุณสมบัติของหน้าจอ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​</a:t>
            </a:r>
            <a:endParaRPr lang="th-TH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endParaRPr lang="en-US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th-TH" sz="1400" b="0" i="0" u="none" strike="noStrike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หน้าจอหลักแสดงข้อมูล ในเวอชั่นล่าสุดของเดือนปัจจุบัน เช่น เดือนปัจจุบันเป็น กุมภาพันธ์ มีการบันทึกเป็นล่าสุดเป็น 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Rev 0 </a:t>
            </a:r>
            <a:r>
              <a:rPr lang="th-TH" sz="1400" b="0" i="0" u="none" strike="noStrike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ระบบจะแสดง ปี 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2022 </a:t>
            </a:r>
            <a:r>
              <a:rPr lang="th-TH" sz="1400" b="0" i="0" u="none" strike="noStrike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เดือน 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2 Rev 0 </a:t>
            </a:r>
            <a:r>
              <a:rPr lang="th-TH" sz="1400" b="0" i="0" u="none" strike="noStrike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โดยแสดง</a:t>
            </a:r>
            <a:r>
              <a:rPr lang="th-TH" sz="1400" b="0" i="0" u="none" strike="noStrike" dirty="0">
                <a:solidFill>
                  <a:schemeClr val="accent2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ข้อมูลแบบ </a:t>
            </a:r>
            <a:r>
              <a:rPr lang="en-US" sz="1400" dirty="0">
                <a:solidFill>
                  <a:schemeClr val="accent2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Rolling</a:t>
            </a:r>
            <a:r>
              <a:rPr lang="en-US" sz="1400" b="0" i="0" u="none" strike="noStrike" dirty="0">
                <a:solidFill>
                  <a:schemeClr val="accent2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th-TH" sz="1400" b="0" i="0" u="none" strike="noStrike" dirty="0">
                <a:solidFill>
                  <a:schemeClr val="accent2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เช่นปัจจุบัน เดือน 02</a:t>
            </a:r>
            <a:r>
              <a:rPr lang="en-US" sz="1400" b="0" i="0" u="none" strike="noStrike" dirty="0">
                <a:solidFill>
                  <a:schemeClr val="accent2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 </a:t>
            </a:r>
            <a:r>
              <a:rPr lang="th-TH" sz="1400" dirty="0">
                <a:solidFill>
                  <a:schemeClr val="accent2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แสดงข้อมูลตั้งแต่ 03/2022 – 02/2023</a:t>
            </a:r>
            <a:endParaRPr lang="th-TH" sz="1400" b="0" i="0" u="none" strike="noStrike" dirty="0">
              <a:solidFill>
                <a:schemeClr val="accent2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​</a:t>
            </a:r>
          </a:p>
          <a:p>
            <a:pPr algn="l" rtl="0" fontAlgn="base"/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2.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การค้นหา ค้นหาเป็นรายเดือน</a:t>
            </a:r>
          </a:p>
          <a:p>
            <a:pPr algn="l" rtl="0" fontAlgn="base"/>
            <a:endParaRPr lang="th-TH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3. ข้อมูลที่จะแสดงประกอบไปด้วย</a:t>
            </a:r>
          </a:p>
          <a:p>
            <a:pPr algn="l" rtl="0" fontAlgn="base"/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  3.1 Tab Full Cost</a:t>
            </a:r>
          </a:p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  3.2 Tab Selling Price</a:t>
            </a:r>
          </a:p>
          <a:p>
            <a:pPr algn="l" rtl="0" fontAlgn="base"/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  3.3 Tab Margin per unit</a:t>
            </a:r>
            <a:endParaRPr lang="en-US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4FE074-1292-4592-81CE-3F9BAB6CE6B2}"/>
              </a:ext>
            </a:extLst>
          </p:cNvPr>
          <p:cNvSpPr/>
          <p:nvPr/>
        </p:nvSpPr>
        <p:spPr>
          <a:xfrm>
            <a:off x="497339" y="2192350"/>
            <a:ext cx="2430309" cy="584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50768-30F5-4A14-AB88-A693456EAB4F}"/>
              </a:ext>
            </a:extLst>
          </p:cNvPr>
          <p:cNvSpPr/>
          <p:nvPr/>
        </p:nvSpPr>
        <p:spPr>
          <a:xfrm>
            <a:off x="2927648" y="2636912"/>
            <a:ext cx="232802" cy="2542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/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DAF375-DDA7-497A-9433-5BC7231982D3}"/>
              </a:ext>
            </a:extLst>
          </p:cNvPr>
          <p:cNvSpPr/>
          <p:nvPr/>
        </p:nvSpPr>
        <p:spPr>
          <a:xfrm>
            <a:off x="6023992" y="1484784"/>
            <a:ext cx="1854245" cy="12916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AB8F32-D5B5-44F7-867C-0B2436267E4D}"/>
              </a:ext>
            </a:extLst>
          </p:cNvPr>
          <p:cNvSpPr/>
          <p:nvPr/>
        </p:nvSpPr>
        <p:spPr>
          <a:xfrm>
            <a:off x="7625360" y="2678208"/>
            <a:ext cx="232802" cy="2542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800" dirty="0"/>
              <a:t>2</a:t>
            </a:r>
            <a:endParaRPr lang="en-US" sz="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DB08FB-A771-45ED-A0EA-A72796DC1E58}"/>
              </a:ext>
            </a:extLst>
          </p:cNvPr>
          <p:cNvSpPr/>
          <p:nvPr/>
        </p:nvSpPr>
        <p:spPr>
          <a:xfrm>
            <a:off x="497339" y="4005065"/>
            <a:ext cx="1998261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B2F88A-438C-419D-8178-AC785F226D4C}"/>
              </a:ext>
            </a:extLst>
          </p:cNvPr>
          <p:cNvSpPr/>
          <p:nvPr/>
        </p:nvSpPr>
        <p:spPr>
          <a:xfrm>
            <a:off x="2379199" y="4302523"/>
            <a:ext cx="232802" cy="2542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0831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D14D5B-039A-43E6-B89E-8991490FC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340768"/>
            <a:ext cx="8686872" cy="4628635"/>
          </a:xfrm>
          <a:prstGeom prst="rect">
            <a:avLst/>
          </a:prstGeom>
        </p:spPr>
      </p:pic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11530731" y="6560463"/>
            <a:ext cx="566975" cy="25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5" name="Google Shape;107;g113d8db2799_0_107">
            <a:extLst>
              <a:ext uri="{FF2B5EF4-FFF2-40B4-BE49-F238E27FC236}">
                <a16:creationId xmlns:a16="http://schemas.microsoft.com/office/drawing/2014/main" id="{13F9CA70-0708-479B-BDE0-EA0838322BEB}"/>
              </a:ext>
            </a:extLst>
          </p:cNvPr>
          <p:cNvSpPr txBox="1">
            <a:spLocks/>
          </p:cNvSpPr>
          <p:nvPr/>
        </p:nvSpPr>
        <p:spPr>
          <a:xfrm>
            <a:off x="191344" y="822340"/>
            <a:ext cx="931303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รายละเอียดในหน้าจอ </a:t>
            </a:r>
            <a:r>
              <a:rPr lang="en-US" sz="1700" dirty="0">
                <a:latin typeface="Prompt"/>
                <a:ea typeface="Prompt"/>
                <a:cs typeface="Prompt"/>
                <a:sym typeface="Prompt"/>
              </a:rPr>
              <a:t>(</a:t>
            </a: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ต่อ</a:t>
            </a:r>
            <a:r>
              <a:rPr lang="en-US" sz="1700" dirty="0">
                <a:latin typeface="Prompt"/>
                <a:ea typeface="Prompt"/>
                <a:cs typeface="Prompt"/>
                <a:sym typeface="Prompt"/>
              </a:rPr>
              <a:t>)</a:t>
            </a:r>
            <a:endParaRPr lang="th-TH" sz="1700" dirty="0"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8" name="Google Shape;82;p2">
            <a:extLst>
              <a:ext uri="{FF2B5EF4-FFF2-40B4-BE49-F238E27FC236}">
                <a16:creationId xmlns:a16="http://schemas.microsoft.com/office/drawing/2014/main" id="{8F394A31-A6E9-4A11-931B-65CA812454C2}"/>
              </a:ext>
            </a:extLst>
          </p:cNvPr>
          <p:cNvSpPr txBox="1"/>
          <p:nvPr/>
        </p:nvSpPr>
        <p:spPr>
          <a:xfrm>
            <a:off x="167971" y="87888"/>
            <a:ext cx="11482221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User interaction and design​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580F6B-F677-433F-933A-D87144097FF7}"/>
              </a:ext>
            </a:extLst>
          </p:cNvPr>
          <p:cNvSpPr txBox="1"/>
          <p:nvPr/>
        </p:nvSpPr>
        <p:spPr>
          <a:xfrm>
            <a:off x="8904312" y="1221151"/>
            <a:ext cx="310653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th-TH" sz="1400" b="0" i="0" u="sng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คุณสมบัติของหน้าจอ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​</a:t>
            </a:r>
            <a:endParaRPr lang="th-TH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endParaRPr lang="en-US" sz="1400" dirty="0">
              <a:solidFill>
                <a:srgbClr val="00000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4.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สามา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รถเลือกว่าจะใช้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Cost Version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ใด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​ </a:t>
            </a:r>
            <a:endParaRPr lang="th-TH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   4.1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โดย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ระบุได้ว่าจะใช้เป็น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Full Cost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หรือ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Cash Cost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Default Calculate by : Full Cost)</a:t>
            </a:r>
          </a:p>
          <a:p>
            <a:pPr algn="l" rtl="0" fontAlgn="base"/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การบันทึกข้อมูล ไม่ต้องแยก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version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ว่าเป็น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Version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ของการเลือก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Full Cost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หรือ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cash cost Running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ต่อได้เลย</a:t>
            </a:r>
            <a:endParaRPr lang="th-TH" sz="1400" b="0" i="0" u="none" strike="noStrike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endParaRPr lang="th-TH" sz="1400" dirty="0">
              <a:solidFill>
                <a:srgbClr val="00000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endParaRPr lang="th-TH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5. สามารถเลือกได้ว่าจะใช้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Reference Price Version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ใด</a:t>
            </a:r>
            <a:endParaRPr lang="en-US" sz="1400" dirty="0">
              <a:solidFill>
                <a:srgbClr val="00000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endParaRPr lang="th-TH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4FE074-1292-4592-81CE-3F9BAB6CE6B2}"/>
              </a:ext>
            </a:extLst>
          </p:cNvPr>
          <p:cNvSpPr/>
          <p:nvPr/>
        </p:nvSpPr>
        <p:spPr>
          <a:xfrm>
            <a:off x="599989" y="2860427"/>
            <a:ext cx="2560461" cy="568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50768-30F5-4A14-AB88-A693456EAB4F}"/>
              </a:ext>
            </a:extLst>
          </p:cNvPr>
          <p:cNvSpPr/>
          <p:nvPr/>
        </p:nvSpPr>
        <p:spPr>
          <a:xfrm>
            <a:off x="2907573" y="3342795"/>
            <a:ext cx="232802" cy="2542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/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DAF375-DDA7-497A-9433-5BC7231982D3}"/>
              </a:ext>
            </a:extLst>
          </p:cNvPr>
          <p:cNvSpPr/>
          <p:nvPr/>
        </p:nvSpPr>
        <p:spPr>
          <a:xfrm>
            <a:off x="3255574" y="2860427"/>
            <a:ext cx="2560461" cy="517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B1C885-D818-4B50-86F3-21EE7D779C20}"/>
              </a:ext>
            </a:extLst>
          </p:cNvPr>
          <p:cNvSpPr/>
          <p:nvPr/>
        </p:nvSpPr>
        <p:spPr>
          <a:xfrm>
            <a:off x="5879583" y="2864565"/>
            <a:ext cx="2560461" cy="568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A37082-9402-49CE-B485-E32412D72DE0}"/>
              </a:ext>
            </a:extLst>
          </p:cNvPr>
          <p:cNvSpPr/>
          <p:nvPr/>
        </p:nvSpPr>
        <p:spPr>
          <a:xfrm>
            <a:off x="8040216" y="3346934"/>
            <a:ext cx="379753" cy="242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800" dirty="0"/>
              <a:t>4.1</a:t>
            </a:r>
            <a:endParaRPr lang="en-US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BA56A8-352B-4E1F-800F-0638F9CFEA85}"/>
              </a:ext>
            </a:extLst>
          </p:cNvPr>
          <p:cNvSpPr/>
          <p:nvPr/>
        </p:nvSpPr>
        <p:spPr>
          <a:xfrm>
            <a:off x="5367531" y="3325321"/>
            <a:ext cx="232802" cy="2542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800" dirty="0"/>
              <a:t>5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5103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11530731" y="6560463"/>
            <a:ext cx="566975" cy="25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5" name="Google Shape;107;g113d8db2799_0_107">
            <a:extLst>
              <a:ext uri="{FF2B5EF4-FFF2-40B4-BE49-F238E27FC236}">
                <a16:creationId xmlns:a16="http://schemas.microsoft.com/office/drawing/2014/main" id="{13F9CA70-0708-479B-BDE0-EA0838322BEB}"/>
              </a:ext>
            </a:extLst>
          </p:cNvPr>
          <p:cNvSpPr txBox="1">
            <a:spLocks/>
          </p:cNvSpPr>
          <p:nvPr/>
        </p:nvSpPr>
        <p:spPr>
          <a:xfrm>
            <a:off x="191344" y="822340"/>
            <a:ext cx="931303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รายละเอียดในหน้าจอ </a:t>
            </a:r>
            <a:r>
              <a:rPr lang="en-US" sz="1700" dirty="0">
                <a:latin typeface="Prompt"/>
                <a:ea typeface="Prompt"/>
                <a:cs typeface="Prompt"/>
                <a:sym typeface="Prompt"/>
              </a:rPr>
              <a:t>(</a:t>
            </a: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ต่อ</a:t>
            </a:r>
            <a:r>
              <a:rPr lang="en-US" sz="1700" dirty="0">
                <a:latin typeface="Prompt"/>
                <a:ea typeface="Prompt"/>
                <a:cs typeface="Prompt"/>
                <a:sym typeface="Prompt"/>
              </a:rPr>
              <a:t>)</a:t>
            </a:r>
            <a:endParaRPr lang="th-TH" sz="1700" dirty="0"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8" name="Google Shape;82;p2">
            <a:extLst>
              <a:ext uri="{FF2B5EF4-FFF2-40B4-BE49-F238E27FC236}">
                <a16:creationId xmlns:a16="http://schemas.microsoft.com/office/drawing/2014/main" id="{8F394A31-A6E9-4A11-931B-65CA812454C2}"/>
              </a:ext>
            </a:extLst>
          </p:cNvPr>
          <p:cNvSpPr txBox="1"/>
          <p:nvPr/>
        </p:nvSpPr>
        <p:spPr>
          <a:xfrm>
            <a:off x="167971" y="87888"/>
            <a:ext cx="11482221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User interaction and design​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6EA3E6-40BF-4FFD-B97D-242195BD92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641"/>
          <a:stretch/>
        </p:blipFill>
        <p:spPr>
          <a:xfrm>
            <a:off x="14182" y="1275538"/>
            <a:ext cx="8448309" cy="19068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6580F6B-F677-433F-933A-D87144097FF7}"/>
              </a:ext>
            </a:extLst>
          </p:cNvPr>
          <p:cNvSpPr txBox="1"/>
          <p:nvPr/>
        </p:nvSpPr>
        <p:spPr>
          <a:xfrm>
            <a:off x="6549207" y="735960"/>
            <a:ext cx="5265011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 fontAlgn="base"/>
            <a:r>
              <a:rPr lang="th-TH" sz="1400" b="0" i="0" u="sng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คุณสมบัติของหน้าจอ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​</a:t>
            </a:r>
            <a:endParaRPr lang="th-TH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endParaRPr lang="th-TH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6. การแสดงข้อมูลของแต่ละ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Tab</a:t>
            </a:r>
          </a:p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  6.1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Tab Full Cost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อ้างอิงการคำนวณตามสูตรที่มีการ ระบุไว้ที่หน้า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Product {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รูปตัวอย่าง 6.1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}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และข้อมูลจากหน้า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Cost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วผก</a:t>
            </a:r>
            <a:endParaRPr lang="en-US" sz="1400" dirty="0">
              <a:solidFill>
                <a:srgbClr val="00000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   </a:t>
            </a:r>
            <a:r>
              <a:rPr lang="th-TH" sz="1400" dirty="0">
                <a:solidFill>
                  <a:srgbClr val="00206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หมายเหตุ </a:t>
            </a:r>
            <a:endParaRPr lang="en-US" sz="1400" dirty="0">
              <a:solidFill>
                <a:srgbClr val="00206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en-US" sz="1400" dirty="0">
                <a:solidFill>
                  <a:srgbClr val="00206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   - </a:t>
            </a:r>
            <a:r>
              <a:rPr lang="th-TH" sz="1400" dirty="0">
                <a:solidFill>
                  <a:srgbClr val="00206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สามารถแก้ตัวเลขแบบ </a:t>
            </a:r>
            <a:r>
              <a:rPr lang="en-US" sz="1400" dirty="0">
                <a:solidFill>
                  <a:srgbClr val="00206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manual </a:t>
            </a:r>
            <a:r>
              <a:rPr lang="th-TH" sz="1400" dirty="0">
                <a:solidFill>
                  <a:srgbClr val="00206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เองได้</a:t>
            </a:r>
            <a:r>
              <a:rPr lang="en-US" sz="1400" dirty="0">
                <a:solidFill>
                  <a:srgbClr val="00206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(Edit </a:t>
            </a:r>
            <a:r>
              <a:rPr lang="en-US" sz="1400" dirty="0" err="1">
                <a:solidFill>
                  <a:srgbClr val="00206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Popup,Paste</a:t>
            </a:r>
            <a:r>
              <a:rPr lang="en-US" sz="1400" dirty="0">
                <a:solidFill>
                  <a:srgbClr val="00206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)</a:t>
            </a:r>
          </a:p>
          <a:p>
            <a:pPr algn="l" rtl="0" fontAlgn="base"/>
            <a:endParaRPr lang="en-US" sz="1400" dirty="0">
              <a:solidFill>
                <a:srgbClr val="00000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6.2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Tab Selling Price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อ้างอิงการคำนวณ ตามสูตรที่มีการ ระบุไว้ที่หน้า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Contract {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วิธีการระบุสูตรจะคล้ายกลับรูปตัวอย่างข้อ 6.1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}</a:t>
            </a:r>
            <a:endParaRPr lang="th-TH" sz="1400" dirty="0">
              <a:solidFill>
                <a:srgbClr val="00000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fontAlgn="base"/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   </a:t>
            </a:r>
            <a:r>
              <a:rPr lang="th-TH" sz="1400" dirty="0">
                <a:solidFill>
                  <a:srgbClr val="00206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หมายเหตุ </a:t>
            </a:r>
          </a:p>
          <a:p>
            <a:pPr fontAlgn="base"/>
            <a:r>
              <a:rPr lang="th-TH" sz="1400" dirty="0">
                <a:solidFill>
                  <a:srgbClr val="00206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   - สามารถแก้ตัวเลขแบบ </a:t>
            </a:r>
            <a:r>
              <a:rPr lang="en-US" sz="1400" dirty="0">
                <a:solidFill>
                  <a:srgbClr val="00206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manual </a:t>
            </a:r>
            <a:r>
              <a:rPr lang="th-TH" sz="1400" dirty="0">
                <a:solidFill>
                  <a:srgbClr val="00206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เองได้</a:t>
            </a:r>
            <a:r>
              <a:rPr lang="en-US" sz="1400" dirty="0">
                <a:solidFill>
                  <a:srgbClr val="00206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 (Edit </a:t>
            </a:r>
            <a:r>
              <a:rPr lang="en-US" sz="1400" dirty="0" err="1">
                <a:solidFill>
                  <a:srgbClr val="00206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Popup,Paste</a:t>
            </a:r>
            <a:r>
              <a:rPr lang="en-US" sz="1400" dirty="0">
                <a:solidFill>
                  <a:srgbClr val="00206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)</a:t>
            </a:r>
            <a:endParaRPr lang="th-TH" sz="1400" dirty="0">
              <a:solidFill>
                <a:srgbClr val="00206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fontAlgn="base"/>
            <a:r>
              <a:rPr lang="th-TH" sz="1400" dirty="0">
                <a:solidFill>
                  <a:srgbClr val="00206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   </a:t>
            </a:r>
            <a:endParaRPr lang="th-TH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   6.3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Tab Margin Per Unit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อ้างอิงการคำนวณโดยนำข้อมูล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Selling Price(6.2) – </a:t>
            </a:r>
            <a:r>
              <a:rPr lang="en-US" sz="1400" dirty="0" err="1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FullCost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(6.1) </a:t>
            </a:r>
            <a:endParaRPr lang="th-TH" sz="1400" dirty="0">
              <a:solidFill>
                <a:srgbClr val="00000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fontAlgn="base"/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   </a:t>
            </a:r>
            <a:r>
              <a:rPr lang="th-TH" sz="1400" dirty="0">
                <a:solidFill>
                  <a:srgbClr val="00206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หมายเหตุ </a:t>
            </a:r>
            <a:r>
              <a:rPr lang="th-TH" sz="1400" u="sng" dirty="0">
                <a:solidFill>
                  <a:schemeClr val="accent2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ไม่</a:t>
            </a:r>
            <a:r>
              <a:rPr lang="th-TH" sz="1400" dirty="0">
                <a:solidFill>
                  <a:srgbClr val="00206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สามารถแก้ตัวเลขแบบ </a:t>
            </a:r>
            <a:r>
              <a:rPr lang="en-US" sz="1400" dirty="0">
                <a:solidFill>
                  <a:srgbClr val="00206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manual </a:t>
            </a:r>
            <a:r>
              <a:rPr lang="th-TH" sz="1400" dirty="0">
                <a:solidFill>
                  <a:srgbClr val="00206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เองได้</a:t>
            </a:r>
          </a:p>
          <a:p>
            <a:pPr fontAlgn="base"/>
            <a:endParaRPr lang="th-TH" sz="1400" dirty="0">
              <a:solidFill>
                <a:srgbClr val="00206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endParaRPr lang="en-US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56222D-7E1D-4220-A1FF-992836B0F594}"/>
              </a:ext>
            </a:extLst>
          </p:cNvPr>
          <p:cNvSpPr/>
          <p:nvPr/>
        </p:nvSpPr>
        <p:spPr>
          <a:xfrm>
            <a:off x="329186" y="1324343"/>
            <a:ext cx="2560461" cy="568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6293B4-7CEE-479C-9AE1-C80A76E27B9D}"/>
              </a:ext>
            </a:extLst>
          </p:cNvPr>
          <p:cNvSpPr/>
          <p:nvPr/>
        </p:nvSpPr>
        <p:spPr>
          <a:xfrm>
            <a:off x="2610236" y="1765814"/>
            <a:ext cx="232802" cy="2542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800" dirty="0"/>
              <a:t>6</a:t>
            </a:r>
            <a:endParaRPr lang="en-US" sz="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6BD69-E721-4B1C-8ECE-8C5B29C11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6" y="3367871"/>
            <a:ext cx="6069831" cy="2389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054016-4DE6-44FE-A947-B655B46FF12B}"/>
              </a:ext>
            </a:extLst>
          </p:cNvPr>
          <p:cNvSpPr txBox="1"/>
          <p:nvPr/>
        </p:nvSpPr>
        <p:spPr>
          <a:xfrm>
            <a:off x="1487488" y="3367871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รูปตัวอย่างข้อ 6.1</a:t>
            </a:r>
            <a:endParaRPr lang="en-US" sz="1400" dirty="0">
              <a:solidFill>
                <a:srgbClr val="FF000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2102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11530731" y="6560463"/>
            <a:ext cx="566975" cy="25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5" name="Google Shape;107;g113d8db2799_0_107">
            <a:extLst>
              <a:ext uri="{FF2B5EF4-FFF2-40B4-BE49-F238E27FC236}">
                <a16:creationId xmlns:a16="http://schemas.microsoft.com/office/drawing/2014/main" id="{13F9CA70-0708-479B-BDE0-EA0838322BEB}"/>
              </a:ext>
            </a:extLst>
          </p:cNvPr>
          <p:cNvSpPr txBox="1">
            <a:spLocks/>
          </p:cNvSpPr>
          <p:nvPr/>
        </p:nvSpPr>
        <p:spPr>
          <a:xfrm>
            <a:off x="191344" y="822340"/>
            <a:ext cx="931303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รายละเอียดในหน้าจอ </a:t>
            </a:r>
            <a:r>
              <a:rPr lang="en-US" sz="1700" dirty="0">
                <a:latin typeface="Prompt"/>
                <a:ea typeface="Prompt"/>
                <a:cs typeface="Prompt"/>
                <a:sym typeface="Prompt"/>
              </a:rPr>
              <a:t>(</a:t>
            </a: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ต่อ</a:t>
            </a:r>
            <a:r>
              <a:rPr lang="en-US" sz="1700" dirty="0">
                <a:latin typeface="Prompt"/>
                <a:ea typeface="Prompt"/>
                <a:cs typeface="Prompt"/>
                <a:sym typeface="Prompt"/>
              </a:rPr>
              <a:t>)</a:t>
            </a:r>
            <a:endParaRPr lang="th-TH" sz="1700" dirty="0"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8" name="Google Shape;82;p2">
            <a:extLst>
              <a:ext uri="{FF2B5EF4-FFF2-40B4-BE49-F238E27FC236}">
                <a16:creationId xmlns:a16="http://schemas.microsoft.com/office/drawing/2014/main" id="{8F394A31-A6E9-4A11-931B-65CA812454C2}"/>
              </a:ext>
            </a:extLst>
          </p:cNvPr>
          <p:cNvSpPr txBox="1"/>
          <p:nvPr/>
        </p:nvSpPr>
        <p:spPr>
          <a:xfrm>
            <a:off x="167971" y="87888"/>
            <a:ext cx="11482221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User interaction and design​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580F6B-F677-433F-933A-D87144097FF7}"/>
              </a:ext>
            </a:extLst>
          </p:cNvPr>
          <p:cNvSpPr txBox="1"/>
          <p:nvPr/>
        </p:nvSpPr>
        <p:spPr>
          <a:xfrm>
            <a:off x="7968208" y="1182380"/>
            <a:ext cx="374441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th-TH" sz="1400" b="0" i="0" u="sng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คุณสมบัติของหน้าจอ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​ (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Standard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ระบบ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)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</a:p>
          <a:p>
            <a:pPr algn="l" rtl="0" fontAlgn="base"/>
            <a:endParaRPr lang="th-TH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7.. </a:t>
            </a:r>
            <a:r>
              <a:rPr lang="th-TH" sz="1400" dirty="0">
                <a:latin typeface="Prompt" panose="00000500000000000000" pitchFamily="2" charset="-34"/>
                <a:cs typeface="Prompt" panose="00000500000000000000" pitchFamily="2" charset="-34"/>
              </a:rPr>
              <a:t>ระบบรองรับการดูข้อมูลตามจำนวนทศนิยมที่ต้องการได้ โดยจะแสดงข้อมูลตาม </a:t>
            </a:r>
            <a:r>
              <a:rPr lang="en-US" sz="1400" dirty="0">
                <a:latin typeface="Prompt" panose="00000500000000000000" pitchFamily="2" charset="-34"/>
                <a:cs typeface="Prompt" panose="00000500000000000000" pitchFamily="2" charset="-34"/>
              </a:rPr>
              <a:t>digit </a:t>
            </a:r>
            <a:r>
              <a:rPr lang="th-TH" sz="1400" dirty="0">
                <a:latin typeface="Prompt" panose="00000500000000000000" pitchFamily="2" charset="-34"/>
                <a:cs typeface="Prompt" panose="00000500000000000000" pitchFamily="2" charset="-34"/>
              </a:rPr>
              <a:t>ที่ระบุโดยหากไม่มีจะแสดงเลข 0 ให้ครบถ้วน </a:t>
            </a:r>
            <a:r>
              <a:rPr lang="en-US" sz="1400" dirty="0">
                <a:latin typeface="Prompt" panose="00000500000000000000" pitchFamily="2" charset="-34"/>
                <a:cs typeface="Prompt" panose="00000500000000000000" pitchFamily="2" charset="-34"/>
              </a:rPr>
              <a:t>(</a:t>
            </a:r>
            <a:r>
              <a:rPr lang="th-TH" sz="1400" dirty="0">
                <a:latin typeface="Prompt" panose="00000500000000000000" pitchFamily="2" charset="-34"/>
                <a:cs typeface="Prompt" panose="00000500000000000000" pitchFamily="2" charset="-34"/>
              </a:rPr>
              <a:t>สามารถระบุได้สูงสุด 15 </a:t>
            </a:r>
            <a:r>
              <a:rPr lang="en-US" sz="1400" dirty="0">
                <a:latin typeface="Prompt" panose="00000500000000000000" pitchFamily="2" charset="-34"/>
                <a:cs typeface="Prompt" panose="00000500000000000000" pitchFamily="2" charset="-34"/>
              </a:rPr>
              <a:t>Digit)</a:t>
            </a:r>
          </a:p>
          <a:p>
            <a:pPr algn="l" rtl="0" fontAlgn="base"/>
            <a:endParaRPr lang="th-TH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8.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ระบบรองรับการบันทึก เป็นการบันทึกลง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Rev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เดิม และ บันทึกเป็น เพื่อบันทึกเป็น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Revision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ใหม่ได้</a:t>
            </a:r>
            <a:endParaRPr lang="en-US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endParaRPr lang="th-TH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9. ระบบรองรับการแสดง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Version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ในการบันทึกข้อมูล ที่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Tab Version</a:t>
            </a:r>
            <a:endParaRPr lang="th-TH" sz="1400" dirty="0">
              <a:solidFill>
                <a:srgbClr val="00206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endParaRPr lang="en-US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A5EA15-26A9-4A79-91BE-D8C69A82B0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3" t="-316" r="-232" b="24630"/>
          <a:stretch/>
        </p:blipFill>
        <p:spPr>
          <a:xfrm>
            <a:off x="335359" y="1205565"/>
            <a:ext cx="7555437" cy="310854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42F018-B5CA-4426-8E69-E6CAFFE4179A}"/>
              </a:ext>
            </a:extLst>
          </p:cNvPr>
          <p:cNvSpPr/>
          <p:nvPr/>
        </p:nvSpPr>
        <p:spPr>
          <a:xfrm>
            <a:off x="6744072" y="3861048"/>
            <a:ext cx="904277" cy="453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693131-2374-4FC8-9170-655F31A3322F}"/>
              </a:ext>
            </a:extLst>
          </p:cNvPr>
          <p:cNvSpPr/>
          <p:nvPr/>
        </p:nvSpPr>
        <p:spPr>
          <a:xfrm>
            <a:off x="7368938" y="4187005"/>
            <a:ext cx="232802" cy="2542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/>
              <a:t>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4AAC23-0FDE-4787-AE96-EFAB8EB8D5CB}"/>
              </a:ext>
            </a:extLst>
          </p:cNvPr>
          <p:cNvSpPr/>
          <p:nvPr/>
        </p:nvSpPr>
        <p:spPr>
          <a:xfrm>
            <a:off x="7104113" y="1252296"/>
            <a:ext cx="648072" cy="568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14A13E-F973-41BA-9C7B-3345CF02E787}"/>
              </a:ext>
            </a:extLst>
          </p:cNvPr>
          <p:cNvSpPr/>
          <p:nvPr/>
        </p:nvSpPr>
        <p:spPr>
          <a:xfrm>
            <a:off x="7457295" y="1728371"/>
            <a:ext cx="232802" cy="2542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/>
              <a:t>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0CFE61-E417-45FA-A63E-9C44781D0028}"/>
              </a:ext>
            </a:extLst>
          </p:cNvPr>
          <p:cNvSpPr/>
          <p:nvPr/>
        </p:nvSpPr>
        <p:spPr>
          <a:xfrm>
            <a:off x="558242" y="1728370"/>
            <a:ext cx="648072" cy="2542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825397-0DCC-4ABF-9B87-2EF56CE46EF2}"/>
              </a:ext>
            </a:extLst>
          </p:cNvPr>
          <p:cNvSpPr/>
          <p:nvPr/>
        </p:nvSpPr>
        <p:spPr>
          <a:xfrm>
            <a:off x="957461" y="1889531"/>
            <a:ext cx="232802" cy="2542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0330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EC20885-96F1-42A5-8146-E46FB20A4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49" y="836712"/>
            <a:ext cx="6485423" cy="1994592"/>
          </a:xfrm>
          <a:prstGeom prst="rect">
            <a:avLst/>
          </a:prstGeom>
        </p:spPr>
      </p:pic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11530731" y="6560463"/>
            <a:ext cx="566975" cy="25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5" name="Google Shape;107;g113d8db2799_0_107">
            <a:extLst>
              <a:ext uri="{FF2B5EF4-FFF2-40B4-BE49-F238E27FC236}">
                <a16:creationId xmlns:a16="http://schemas.microsoft.com/office/drawing/2014/main" id="{13F9CA70-0708-479B-BDE0-EA0838322BEB}"/>
              </a:ext>
            </a:extLst>
          </p:cNvPr>
          <p:cNvSpPr txBox="1">
            <a:spLocks/>
          </p:cNvSpPr>
          <p:nvPr/>
        </p:nvSpPr>
        <p:spPr>
          <a:xfrm>
            <a:off x="145419" y="476746"/>
            <a:ext cx="931303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รายละเอียดในหน้าจอ </a:t>
            </a:r>
            <a:r>
              <a:rPr lang="en-US" sz="1700" dirty="0">
                <a:latin typeface="Prompt"/>
                <a:ea typeface="Prompt"/>
                <a:cs typeface="Prompt"/>
                <a:sym typeface="Prompt"/>
              </a:rPr>
              <a:t>(</a:t>
            </a: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ต่อ</a:t>
            </a:r>
            <a:r>
              <a:rPr lang="en-US" sz="1700" dirty="0">
                <a:latin typeface="Prompt"/>
                <a:ea typeface="Prompt"/>
                <a:cs typeface="Prompt"/>
                <a:sym typeface="Prompt"/>
              </a:rPr>
              <a:t>)</a:t>
            </a:r>
            <a:endParaRPr lang="th-TH" sz="1700" dirty="0"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8" name="Google Shape;82;p2">
            <a:extLst>
              <a:ext uri="{FF2B5EF4-FFF2-40B4-BE49-F238E27FC236}">
                <a16:creationId xmlns:a16="http://schemas.microsoft.com/office/drawing/2014/main" id="{8F394A31-A6E9-4A11-931B-65CA812454C2}"/>
              </a:ext>
            </a:extLst>
          </p:cNvPr>
          <p:cNvSpPr txBox="1"/>
          <p:nvPr/>
        </p:nvSpPr>
        <p:spPr>
          <a:xfrm>
            <a:off x="167971" y="87888"/>
            <a:ext cx="11482221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th-TH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ส่วนเชื่อมต่อกับ </a:t>
            </a:r>
            <a:r>
              <a:rPr lang="en-US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Smart Price</a:t>
            </a:r>
            <a:r>
              <a:rPr lang="en-US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580F6B-F677-433F-933A-D87144097FF7}"/>
              </a:ext>
            </a:extLst>
          </p:cNvPr>
          <p:cNvSpPr txBox="1"/>
          <p:nvPr/>
        </p:nvSpPr>
        <p:spPr>
          <a:xfrm>
            <a:off x="200919" y="2894382"/>
            <a:ext cx="11613299" cy="362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th-TH" sz="1350" u="sng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รายละเอียด</a:t>
            </a:r>
            <a:endParaRPr lang="th-TH" sz="135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1.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ระบบสามารถดึงข้อมูลจาก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Smart Price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ได้ ดังนี้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(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ข้อมูลที่ได้รับเป็นรายเดือน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)</a:t>
            </a:r>
            <a:endParaRPr lang="th-TH" sz="1350" dirty="0">
              <a:solidFill>
                <a:srgbClr val="00000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th-TH" sz="1350" dirty="0">
                <a:latin typeface="Prompt" panose="00000500000000000000" pitchFamily="2" charset="-34"/>
                <a:cs typeface="Prompt" panose="00000500000000000000" pitchFamily="2" charset="-34"/>
              </a:rPr>
              <a:t>  1.1 </a:t>
            </a:r>
            <a:r>
              <a:rPr lang="en-US" sz="1350" dirty="0">
                <a:latin typeface="Prompt" panose="00000500000000000000" pitchFamily="2" charset="-34"/>
                <a:cs typeface="Prompt" panose="00000500000000000000" pitchFamily="2" charset="-34"/>
              </a:rPr>
              <a:t>Full Cost </a:t>
            </a:r>
            <a:r>
              <a:rPr lang="th-TH" sz="1350" dirty="0">
                <a:latin typeface="Prompt" panose="00000500000000000000" pitchFamily="2" charset="-34"/>
                <a:cs typeface="Prompt" panose="00000500000000000000" pitchFamily="2" charset="-34"/>
              </a:rPr>
              <a:t>สามารถดึงได้ทั้งค่า </a:t>
            </a:r>
            <a:r>
              <a:rPr lang="en-US" sz="1350" dirty="0">
                <a:latin typeface="Prompt" panose="00000500000000000000" pitchFamily="2" charset="-34"/>
                <a:cs typeface="Prompt" panose="00000500000000000000" pitchFamily="2" charset="-34"/>
              </a:rPr>
              <a:t>Actual </a:t>
            </a:r>
            <a:r>
              <a:rPr lang="th-TH" sz="1350" dirty="0">
                <a:latin typeface="Prompt" panose="00000500000000000000" pitchFamily="2" charset="-34"/>
                <a:cs typeface="Prompt" panose="00000500000000000000" pitchFamily="2" charset="-34"/>
              </a:rPr>
              <a:t>และ </a:t>
            </a:r>
            <a:r>
              <a:rPr lang="en-US" sz="1350" dirty="0">
                <a:latin typeface="Prompt" panose="00000500000000000000" pitchFamily="2" charset="-34"/>
                <a:cs typeface="Prompt" panose="00000500000000000000" pitchFamily="2" charset="-34"/>
              </a:rPr>
              <a:t>Forecast</a:t>
            </a:r>
            <a:r>
              <a:rPr lang="th-TH" sz="1350" i="1" dirty="0"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1350" i="1" dirty="0">
                <a:latin typeface="Prompt" panose="00000500000000000000" pitchFamily="2" charset="-34"/>
                <a:cs typeface="Prompt" panose="00000500000000000000" pitchFamily="2" charset="-34"/>
              </a:rPr>
              <a:t>(</a:t>
            </a:r>
            <a:r>
              <a:rPr lang="th-TH" sz="1350" i="1" dirty="0">
                <a:latin typeface="Prompt" panose="00000500000000000000" pitchFamily="2" charset="-34"/>
                <a:cs typeface="Prompt" panose="00000500000000000000" pitchFamily="2" charset="-34"/>
              </a:rPr>
              <a:t>ที่มาของข้อมูลในระบบ </a:t>
            </a:r>
            <a:r>
              <a:rPr lang="en-US" sz="1350" i="1" dirty="0">
                <a:latin typeface="Prompt" panose="00000500000000000000" pitchFamily="2" charset="-34"/>
                <a:cs typeface="Prompt" panose="00000500000000000000" pitchFamily="2" charset="-34"/>
              </a:rPr>
              <a:t>Smart Price </a:t>
            </a:r>
            <a:r>
              <a:rPr lang="th-TH" sz="1350" i="1" dirty="0">
                <a:latin typeface="Prompt" panose="00000500000000000000" pitchFamily="2" charset="-34"/>
                <a:cs typeface="Prompt" panose="00000500000000000000" pitchFamily="2" charset="-34"/>
              </a:rPr>
              <a:t>คือ จากมากจาก </a:t>
            </a:r>
            <a:r>
              <a:rPr lang="en-US" sz="1350" i="1" dirty="0">
                <a:latin typeface="Prompt" panose="00000500000000000000" pitchFamily="2" charset="-34"/>
                <a:cs typeface="Prompt" panose="00000500000000000000" pitchFamily="2" charset="-34"/>
              </a:rPr>
              <a:t>Cost</a:t>
            </a:r>
            <a:r>
              <a:rPr lang="th-TH" sz="1350" i="1" dirty="0">
                <a:latin typeface="Prompt" panose="00000500000000000000" pitchFamily="2" charset="-34"/>
                <a:cs typeface="Prompt" panose="00000500000000000000" pitchFamily="2" charset="-34"/>
              </a:rPr>
              <a:t> วผก (ทีม </a:t>
            </a:r>
            <a:r>
              <a:rPr lang="en-US" sz="1350" i="1" dirty="0">
                <a:latin typeface="Prompt" panose="00000500000000000000" pitchFamily="2" charset="-34"/>
                <a:cs typeface="Prompt" panose="00000500000000000000" pitchFamily="2" charset="-34"/>
              </a:rPr>
              <a:t>Performance) )</a:t>
            </a:r>
          </a:p>
          <a:p>
            <a:pPr algn="l" rtl="0" fontAlgn="base"/>
            <a:r>
              <a:rPr lang="th-TH" sz="135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 1.2 </a:t>
            </a:r>
            <a:r>
              <a:rPr lang="en-US" sz="135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Selling Price </a:t>
            </a:r>
            <a:r>
              <a:rPr lang="th-TH" sz="135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สามารถดึงได้เฉพาะ </a:t>
            </a:r>
            <a:r>
              <a:rPr lang="en-US" sz="135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Actual </a:t>
            </a:r>
            <a:r>
              <a:rPr lang="th-TH" sz="135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เท่านั้น</a:t>
            </a:r>
            <a:r>
              <a:rPr lang="en-US" sz="135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1350" b="0" i="1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(</a:t>
            </a:r>
            <a:r>
              <a:rPr lang="th-TH" sz="1350" i="1" dirty="0">
                <a:latin typeface="Prompt" panose="00000500000000000000" pitchFamily="2" charset="-34"/>
                <a:cs typeface="Prompt" panose="00000500000000000000" pitchFamily="2" charset="-34"/>
              </a:rPr>
              <a:t>ที่มาของข้อมูลในระบบ </a:t>
            </a:r>
            <a:r>
              <a:rPr lang="en-US" sz="1350" i="1" dirty="0">
                <a:latin typeface="Prompt" panose="00000500000000000000" pitchFamily="2" charset="-34"/>
                <a:cs typeface="Prompt" panose="00000500000000000000" pitchFamily="2" charset="-34"/>
              </a:rPr>
              <a:t>Smart Price </a:t>
            </a:r>
            <a:r>
              <a:rPr lang="th-TH" sz="1350" i="1" dirty="0">
                <a:latin typeface="Prompt" panose="00000500000000000000" pitchFamily="2" charset="-34"/>
                <a:cs typeface="Prompt" panose="00000500000000000000" pitchFamily="2" charset="-34"/>
              </a:rPr>
              <a:t>คือ</a:t>
            </a:r>
            <a:r>
              <a:rPr lang="en-US" sz="1350" i="1" dirty="0"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th-TH" sz="1350" b="0" i="1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เป็นยอดที่คำนวณมาจาก </a:t>
            </a:r>
            <a:r>
              <a:rPr lang="en-US" sz="1350" b="0" i="1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Revenue/Volume)</a:t>
            </a:r>
            <a:endParaRPr lang="th-TH" sz="1350" b="0" i="1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 1.3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Volume(KT) </a:t>
            </a:r>
            <a:r>
              <a:rPr lang="th-TH" sz="135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สามารถดึงได้เฉพาะ </a:t>
            </a:r>
            <a:r>
              <a:rPr lang="en-US" sz="135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Actual </a:t>
            </a:r>
            <a:r>
              <a:rPr lang="th-TH" sz="135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เท่านั้น</a:t>
            </a:r>
            <a:r>
              <a:rPr lang="en-US" sz="135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1350" i="1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(</a:t>
            </a:r>
            <a:r>
              <a:rPr lang="th-TH" sz="1350" i="1" dirty="0">
                <a:latin typeface="Prompt" panose="00000500000000000000" pitchFamily="2" charset="-34"/>
                <a:cs typeface="Prompt" panose="00000500000000000000" pitchFamily="2" charset="-34"/>
              </a:rPr>
              <a:t>ที่มาของข้อมูลในระบบ </a:t>
            </a:r>
            <a:r>
              <a:rPr lang="en-US" sz="1350" i="1" dirty="0">
                <a:latin typeface="Prompt" panose="00000500000000000000" pitchFamily="2" charset="-34"/>
                <a:cs typeface="Prompt" panose="00000500000000000000" pitchFamily="2" charset="-34"/>
              </a:rPr>
              <a:t>Smart Price </a:t>
            </a:r>
            <a:r>
              <a:rPr lang="th-TH" sz="1350" i="1" dirty="0">
                <a:latin typeface="Prompt" panose="00000500000000000000" pitchFamily="2" charset="-34"/>
                <a:cs typeface="Prompt" panose="00000500000000000000" pitchFamily="2" charset="-34"/>
              </a:rPr>
              <a:t>คือ</a:t>
            </a:r>
            <a:r>
              <a:rPr lang="en-US" sz="1350" i="1" dirty="0"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th-TH" sz="1350" i="1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เป็น </a:t>
            </a:r>
            <a:r>
              <a:rPr lang="en-US" sz="1350" i="1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Volume </a:t>
            </a:r>
            <a:r>
              <a:rPr lang="th-TH" sz="1350" i="1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ที่หัก </a:t>
            </a:r>
            <a:r>
              <a:rPr lang="en-US" sz="1350" i="1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CN DN </a:t>
            </a:r>
            <a:r>
              <a:rPr lang="th-TH" sz="1350" i="1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แล้ว</a:t>
            </a:r>
            <a:r>
              <a:rPr lang="en-US" sz="1350" i="1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) </a:t>
            </a:r>
            <a:r>
              <a:rPr lang="th-TH" sz="1350" i="1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ข้อมูล </a:t>
            </a:r>
            <a:r>
              <a:rPr lang="en-US" sz="1350" i="1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Volume KT </a:t>
            </a:r>
            <a:r>
              <a:rPr lang="th-TH" sz="1350" i="1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ไม่ได้แสดงข้อมูลใดๆที่หน้านี้ เป็นเพียงส่วนที่ระบบใช้ดึงข้อมูลเท่านั้น</a:t>
            </a:r>
            <a:endParaRPr lang="th-TH" sz="1350" b="0" i="1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endParaRPr lang="th-TH" sz="135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en-US" sz="135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2.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รูปแบบการดึงข้อมูลเป็นการดึงข้อมูลผ่าน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View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ที่ทาง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Smart Price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เตรียมไว้ให้</a:t>
            </a:r>
          </a:p>
          <a:p>
            <a:pPr algn="l" rtl="0" fontAlgn="base"/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 2.1 ดึงข้อมูลผ่าน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job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สำหรับข้อมูล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Actual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เท่านั้น สามารถตั้งวันที่และเวลา เพื่อให้ระบบดึงข้อมูลมาให้แบบ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Auto</a:t>
            </a:r>
            <a:endParaRPr lang="th-TH" sz="1350" dirty="0">
              <a:solidFill>
                <a:srgbClr val="00000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 2.2 กดดึงข้อมูลแบบ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Manual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เองที่หน้า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Web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โดยระบุว่า จะดึงเป็นค่า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Actual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หรือ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Forecast</a:t>
            </a:r>
            <a:endParaRPr lang="th-TH" sz="1350" dirty="0">
              <a:solidFill>
                <a:srgbClr val="00000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endParaRPr lang="th-TH" sz="135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3. ข้อมูลที่มาจาก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Smart Price </a:t>
            </a:r>
            <a:r>
              <a:rPr lang="th-TH" sz="1350" u="sng" dirty="0">
                <a:solidFill>
                  <a:schemeClr val="accent2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ไม่ได้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เก็บเป็น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Version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ในการดึงข้อมูลทุกครั้งจะ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Update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ข้อมูลตาม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Smart Price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ใหม่ทั้งหมด</a:t>
            </a:r>
          </a:p>
          <a:p>
            <a:pPr algn="l" rtl="0" fontAlgn="base"/>
            <a:r>
              <a:rPr lang="th-TH" sz="135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  3.1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กรณีดึงข้อมูลผ่าน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Job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ระบบจะ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Update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ค่า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Actual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ให้กับข้อมูล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Cal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margin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ทุก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Version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ทั้งหมด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endParaRPr lang="th-TH" sz="1350" dirty="0">
              <a:solidFill>
                <a:srgbClr val="00000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th-TH" sz="135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  </a:t>
            </a:r>
            <a:r>
              <a:rPr lang="en-US" sz="135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3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.2 กรณีดึงข้อมูล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Manual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ระบบจะ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Update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ค่า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Actual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ให้กับข้อมูล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Cal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margin </a:t>
            </a:r>
            <a:r>
              <a:rPr lang="th-TH" sz="1350" dirty="0">
                <a:solidFill>
                  <a:schemeClr val="accent2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เฉพาะ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Version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ที่เลือกเท่านั้น 3.</a:t>
            </a:r>
            <a:r>
              <a:rPr lang="th-TH" sz="135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3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ยกเว้นหาก</a:t>
            </a:r>
            <a:r>
              <a:rPr lang="th-TH" sz="135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มีการติ๊ก </a:t>
            </a:r>
            <a:r>
              <a:rPr lang="en-US" sz="135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Manual </a:t>
            </a:r>
            <a:r>
              <a:rPr lang="th-TH" sz="135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ข้อมูลเอาไว้ </a:t>
            </a:r>
            <a:r>
              <a:rPr lang="th-TH" sz="1350" u="sng" dirty="0">
                <a:solidFill>
                  <a:schemeClr val="accent2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จะไม่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สามารถดึงข้อมูล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Actual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และ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Forecast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ในเดือนนั้นๆได้</a:t>
            </a:r>
          </a:p>
          <a:p>
            <a:pPr algn="l" rtl="0" fontAlgn="base"/>
            <a:endParaRPr lang="th-TH" sz="135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4. ข้อมูลเป็นเป็นค่า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Actual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แล้วระบบจะแสดงสีที่แตกต่าง เช่น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Forecast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สีขาว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Actual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สีเทา เป็นต้น</a:t>
            </a:r>
            <a:endParaRPr lang="en-US" sz="135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14A13E-F973-41BA-9C7B-3345CF02E787}"/>
              </a:ext>
            </a:extLst>
          </p:cNvPr>
          <p:cNvSpPr/>
          <p:nvPr/>
        </p:nvSpPr>
        <p:spPr>
          <a:xfrm>
            <a:off x="2729942" y="2017320"/>
            <a:ext cx="440182" cy="236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/>
              <a:t>2.2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42F018-B5CA-4426-8E69-E6CAFFE4179A}"/>
              </a:ext>
            </a:extLst>
          </p:cNvPr>
          <p:cNvSpPr/>
          <p:nvPr/>
        </p:nvSpPr>
        <p:spPr>
          <a:xfrm>
            <a:off x="547049" y="1573690"/>
            <a:ext cx="1221916" cy="3432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30B71A-5AC7-4486-AEB2-92AB118A2D42}"/>
              </a:ext>
            </a:extLst>
          </p:cNvPr>
          <p:cNvSpPr/>
          <p:nvPr/>
        </p:nvSpPr>
        <p:spPr>
          <a:xfrm>
            <a:off x="1631504" y="1592484"/>
            <a:ext cx="785534" cy="2415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1.1, 1.2</a:t>
            </a:r>
            <a:r>
              <a:rPr lang="th-TH" sz="800" dirty="0"/>
              <a:t> </a:t>
            </a:r>
            <a:r>
              <a:rPr lang="en-US" sz="800" dirty="0"/>
              <a:t>,1.3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767FE-74F4-471A-904F-1C8FDCE6B70E}"/>
              </a:ext>
            </a:extLst>
          </p:cNvPr>
          <p:cNvSpPr/>
          <p:nvPr/>
        </p:nvSpPr>
        <p:spPr>
          <a:xfrm>
            <a:off x="547049" y="1989448"/>
            <a:ext cx="2284070" cy="3432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89426"/>
      </p:ext>
    </p:extLst>
  </p:cSld>
  <p:clrMapOvr>
    <a:masterClrMapping/>
  </p:clrMapOvr>
</p:sld>
</file>

<file path=ppt/theme/theme1.xml><?xml version="1.0" encoding="utf-8"?>
<a:theme xmlns:a="http://schemas.openxmlformats.org/drawingml/2006/main" name="PTT Digital Template 2017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DEF"/>
      </a:accent1>
      <a:accent2>
        <a:srgbClr val="ED1C24"/>
      </a:accent2>
      <a:accent3>
        <a:srgbClr val="1B1464"/>
      </a:accent3>
      <a:accent4>
        <a:srgbClr val="C8CACC"/>
      </a:accent4>
      <a:accent5>
        <a:srgbClr val="2E2F59"/>
      </a:accent5>
      <a:accent6>
        <a:srgbClr val="F05C69"/>
      </a:accent6>
      <a:hlink>
        <a:srgbClr val="0000FF"/>
      </a:hlink>
      <a:folHlink>
        <a:srgbClr val="FFFFFF"/>
      </a:folHlink>
    </a:clrScheme>
    <a:fontScheme name="Custom 6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D02FAAEF2B9C4AAFE4F573C7FF3766" ma:contentTypeVersion="6" ma:contentTypeDescription="Create a new document." ma:contentTypeScope="" ma:versionID="eb19d36ef397d9c04f1f5fa12faf0930">
  <xsd:schema xmlns:xsd="http://www.w3.org/2001/XMLSchema" xmlns:xs="http://www.w3.org/2001/XMLSchema" xmlns:p="http://schemas.microsoft.com/office/2006/metadata/properties" xmlns:ns2="0d64ddb3-06c9-48b3-bf66-a7bef03e068e" targetNamespace="http://schemas.microsoft.com/office/2006/metadata/properties" ma:root="true" ma:fieldsID="69dbb53972fa1f73a9bd489ab3df26a4" ns2:_="">
    <xsd:import namespace="0d64ddb3-06c9-48b3-bf66-a7bef03e068e"/>
    <xsd:element name="properties">
      <xsd:complexType>
        <xsd:sequence>
          <xsd:element name="documentManagement">
            <xsd:complexType>
              <xsd:all>
                <xsd:element ref="ns2:Department"/>
                <xsd:element ref="ns2:Compliance"/>
                <xsd:element ref="ns2:EffectiveDate"/>
                <xsd:element ref="ns2:_x0e2b__x0e21__x0e32__x0e22__x0e40__x0e2b__x0e15__x0e38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64ddb3-06c9-48b3-bf66-a7bef03e068e" elementFormDefault="qualified">
    <xsd:import namespace="http://schemas.microsoft.com/office/2006/documentManagement/types"/>
    <xsd:import namespace="http://schemas.microsoft.com/office/infopath/2007/PartnerControls"/>
    <xsd:element name="Department" ma:index="8" ma:displayName="Department" ma:format="Dropdown" ma:internalName="Department">
      <xsd:simpleType>
        <xsd:restriction base="dms:Choice">
          <xsd:enumeration value="AOU"/>
          <xsd:enumeration value="APR"/>
          <xsd:enumeration value="ATA"/>
          <xsd:enumeration value="CLS"/>
          <xsd:enumeration value="CRS"/>
          <xsd:enumeration value="CSB"/>
          <xsd:enumeration value="CSM"/>
          <xsd:enumeration value="CSO"/>
          <xsd:enumeration value="IFM"/>
          <xsd:enumeration value="PD"/>
          <xsd:enumeration value="PPE"/>
          <xsd:enumeration value="SC"/>
          <xsd:enumeration value="SCO"/>
          <xsd:enumeration value="SCP"/>
          <xsd:enumeration value="SD"/>
          <xsd:enumeration value="SDI"/>
          <xsd:enumeration value="SDO"/>
          <xsd:enumeration value="SDP"/>
          <xsd:enumeration value="SES"/>
        </xsd:restriction>
      </xsd:simpleType>
    </xsd:element>
    <xsd:element name="Compliance" ma:index="9" ma:displayName="Compliance" ma:default="" ma:format="Dropdown" ma:internalName="Compliance">
      <xsd:simpleType>
        <xsd:union memberTypes="dms:Text">
          <xsd:simpleType>
            <xsd:restriction base="dms:Choice">
              <xsd:enumeration value="ISO 20000"/>
              <xsd:enumeration value="ISO 27001"/>
              <xsd:enumeration value="General"/>
              <xsd:enumeration value="CMMI"/>
            </xsd:restriction>
          </xsd:simpleType>
        </xsd:union>
      </xsd:simpleType>
    </xsd:element>
    <xsd:element name="EffectiveDate" ma:index="10" ma:displayName="EffectiveDate(yyyy/mm/dd)" ma:default="" ma:internalName="EffectiveDate">
      <xsd:simpleType>
        <xsd:restriction base="dms:Text">
          <xsd:maxLength value="255"/>
        </xsd:restriction>
      </xsd:simpleType>
    </xsd:element>
    <xsd:element name="_x0e2b__x0e21__x0e32__x0e22__x0e40__x0e2b__x0e15__x0e38_" ma:index="11" nillable="true" ma:displayName="หมายเหตุ" ma:internalName="_x0e2b__x0e21__x0e32__x0e22__x0e40__x0e2b__x0e15__x0e38_" ma:readOnly="fals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pliance xmlns="0d64ddb3-06c9-48b3-bf66-a7bef03e068e">General</Compliance>
    <_x0e2b__x0e21__x0e32__x0e22__x0e40__x0e2b__x0e15__x0e38_ xmlns="0d64ddb3-06c9-48b3-bf66-a7bef03e068e" xsi:nil="true"/>
    <EffectiveDate xmlns="0d64ddb3-06c9-48b3-bf66-a7bef03e068e">2562/01/22</EffectiveDate>
    <Department xmlns="0d64ddb3-06c9-48b3-bf66-a7bef03e068e">PD</Department>
  </documentManagement>
</p:properties>
</file>

<file path=customXml/itemProps1.xml><?xml version="1.0" encoding="utf-8"?>
<ds:datastoreItem xmlns:ds="http://schemas.openxmlformats.org/officeDocument/2006/customXml" ds:itemID="{B86FCD47-8CB4-4EF6-B536-93A9FE11F4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6C62A8-8B91-4094-A301-D6EF81C18F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64ddb3-06c9-48b3-bf66-a7bef03e06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5BE8D-C122-416F-AC77-870AD89687F8}">
  <ds:schemaRefs>
    <ds:schemaRef ds:uri="0d64ddb3-06c9-48b3-bf66-a7bef03e068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PTT Digital Template 2017 V1</Template>
  <TotalTime>7790</TotalTime>
  <Words>1344</Words>
  <Application>Microsoft Office PowerPoint</Application>
  <PresentationFormat>Widescreen</PresentationFormat>
  <Paragraphs>175</Paragraphs>
  <Slides>13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Prompt</vt:lpstr>
      <vt:lpstr>Tahoma</vt:lpstr>
      <vt:lpstr>PTT Digital Template 2017</vt:lpstr>
      <vt:lpstr>D:\PTT\Project\Alocation-model(Excel)\Documentation\01_Information\เอกสารจาก User\คุณเตย ตาม Email วันที่ 24052021\Output\Calc Margin_2022_BZ.xlsx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Anuwat Ngaongam</dc:creator>
  <cp:lastModifiedBy>Chalida Jitprasert</cp:lastModifiedBy>
  <cp:revision>496</cp:revision>
  <cp:lastPrinted>2022-03-08T16:21:16Z</cp:lastPrinted>
  <dcterms:created xsi:type="dcterms:W3CDTF">2018-01-12T05:19:24Z</dcterms:created>
  <dcterms:modified xsi:type="dcterms:W3CDTF">2022-03-14T09:47:09Z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0x0101008FD02FAAEF2B9C4AAFE4F573C7FF3766</vt:lpwstr>
  </property>
  <property fmtid="{D5CDD505-2E9C-101B-9397-08002B2CF9AE}" pid="3" name="TemplateUrl">
    <vt:lpwstr/>
  </property>
</Properties>
</file>