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75" r:id="rId5"/>
    <p:sldId id="257" r:id="rId6"/>
    <p:sldId id="1745" r:id="rId7"/>
    <p:sldId id="1753" r:id="rId8"/>
    <p:sldId id="1754" r:id="rId9"/>
    <p:sldId id="1755" r:id="rId10"/>
    <p:sldId id="1756" r:id="rId11"/>
    <p:sldId id="1749" r:id="rId12"/>
    <p:sldId id="1750" r:id="rId13"/>
    <p:sldId id="1751" r:id="rId14"/>
    <p:sldId id="1752" r:id="rId15"/>
    <p:sldId id="1757" r:id="rId16"/>
    <p:sldId id="1758" r:id="rId17"/>
    <p:sldId id="1759" r:id="rId18"/>
    <p:sldId id="1760" r:id="rId19"/>
    <p:sldId id="1769" r:id="rId20"/>
    <p:sldId id="1768" r:id="rId21"/>
    <p:sldId id="267" r:id="rId2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814"/>
  </p:normalViewPr>
  <p:slideViewPr>
    <p:cSldViewPr>
      <p:cViewPr varScale="1">
        <p:scale>
          <a:sx n="79" d="100"/>
          <a:sy n="79" d="100"/>
        </p:scale>
        <p:origin x="15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D1576-CDA7-481F-ADB5-874ABD7424AD}" type="datetimeFigureOut">
              <a:rPr lang="th-TH" smtClean="0"/>
              <a:t>17/03/65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B8E2C-540B-4757-BCC7-DEC12F10863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6876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endParaRPr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endParaRPr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4687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endParaRPr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329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endParaRPr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8741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" y="0"/>
            <a:ext cx="12149328" cy="6858000"/>
          </a:xfrm>
          <a:prstGeom prst="rect">
            <a:avLst/>
          </a:prstGeom>
        </p:spPr>
      </p:pic>
      <p:sp>
        <p:nvSpPr>
          <p:cNvPr id="2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752184" y="6237312"/>
            <a:ext cx="3999153" cy="273873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>
              <a:buNone/>
              <a:defRPr sz="2000" b="1" baseline="0">
                <a:solidFill>
                  <a:srgbClr val="002060"/>
                </a:solidFill>
                <a:effectLst/>
                <a:latin typeface="+mj-lt"/>
                <a:cs typeface="Arial"/>
              </a:defRPr>
            </a:lvl1pPr>
            <a:lvl2pPr marL="457189" indent="0">
              <a:buNone/>
              <a:defRPr sz="1200" b="0">
                <a:latin typeface="Arial"/>
                <a:cs typeface="Arial"/>
              </a:defRPr>
            </a:lvl2pPr>
            <a:lvl3pPr marL="914377" indent="0">
              <a:buNone/>
              <a:defRPr sz="1200" b="0">
                <a:latin typeface="Arial"/>
                <a:cs typeface="Arial"/>
              </a:defRPr>
            </a:lvl3pPr>
            <a:lvl4pPr marL="1371566" indent="0">
              <a:buNone/>
              <a:defRPr sz="1200" b="0">
                <a:latin typeface="Arial"/>
                <a:cs typeface="Arial"/>
              </a:defRPr>
            </a:lvl4pPr>
            <a:lvl5pPr marL="1828754" indent="0">
              <a:buNone/>
              <a:defRPr sz="1200" b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Client Name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10320469" y="6583200"/>
            <a:ext cx="1430867" cy="197442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>
              <a:buNone/>
              <a:defRPr sz="1400" b="1" baseline="0">
                <a:solidFill>
                  <a:srgbClr val="002060"/>
                </a:solidFill>
                <a:effectLst/>
                <a:latin typeface="+mn-lt"/>
                <a:cs typeface="Arial"/>
              </a:defRPr>
            </a:lvl1pPr>
            <a:lvl2pPr marL="457189" indent="0">
              <a:buNone/>
              <a:defRPr sz="1200" b="0">
                <a:latin typeface="Arial"/>
                <a:cs typeface="Arial"/>
              </a:defRPr>
            </a:lvl2pPr>
            <a:lvl3pPr marL="914377" indent="0">
              <a:buNone/>
              <a:defRPr sz="1200" b="0">
                <a:latin typeface="Arial"/>
                <a:cs typeface="Arial"/>
              </a:defRPr>
            </a:lvl3pPr>
            <a:lvl4pPr marL="1371566" indent="0">
              <a:buNone/>
              <a:defRPr sz="1200" b="0">
                <a:latin typeface="Arial"/>
                <a:cs typeface="Arial"/>
              </a:defRPr>
            </a:lvl4pPr>
            <a:lvl5pPr marL="1828754" indent="0">
              <a:buNone/>
              <a:defRPr sz="1200" b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DD.MM.YYYY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22447" y="6657342"/>
            <a:ext cx="512016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spc="50" baseline="0" dirty="0">
                <a:solidFill>
                  <a:srgbClr val="002060"/>
                </a:solidFill>
              </a:rPr>
              <a:t>Copyright© 2019 by PTT Digital  Solutions Company Limited. All rights reserved</a:t>
            </a:r>
            <a:r>
              <a:rPr lang="en-US" sz="700" spc="50" baseline="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1181" y="6381328"/>
            <a:ext cx="38877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US" sz="1600" b="1" baseline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ACCELERATOR</a:t>
            </a:r>
            <a:endParaRPr lang="en-US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11181" y="5013183"/>
            <a:ext cx="11937483" cy="55267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3200" b="1" baseline="0">
                <a:solidFill>
                  <a:srgbClr val="002060"/>
                </a:solidFill>
                <a:effectLst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88632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49"/>
          <a:stretch/>
        </p:blipFill>
        <p:spPr>
          <a:xfrm>
            <a:off x="0" y="6381328"/>
            <a:ext cx="12192000" cy="476672"/>
          </a:xfrm>
          <a:prstGeom prst="rect">
            <a:avLst/>
          </a:prstGeom>
        </p:spPr>
      </p:pic>
      <p:sp>
        <p:nvSpPr>
          <p:cNvPr id="20" name="Slide Number Placeholder 11"/>
          <p:cNvSpPr>
            <a:spLocks noGrp="1"/>
          </p:cNvSpPr>
          <p:nvPr>
            <p:ph type="sldNum" sz="quarter" idx="14"/>
          </p:nvPr>
        </p:nvSpPr>
        <p:spPr>
          <a:xfrm>
            <a:off x="11530731" y="6560463"/>
            <a:ext cx="566975" cy="258668"/>
          </a:xfrm>
        </p:spPr>
        <p:txBody>
          <a:bodyPr/>
          <a:lstStyle>
            <a:lvl1pPr algn="ctr">
              <a:defRPr sz="1000" b="1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fld id="{EDC54333-E550-894E-B2F1-12B36A76F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39351" y="6584020"/>
            <a:ext cx="527298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spc="50" dirty="0">
                <a:solidFill>
                  <a:schemeClr val="bg1"/>
                </a:solidFill>
              </a:rPr>
              <a:t>Copyright©</a:t>
            </a:r>
            <a:r>
              <a:rPr lang="en-US" sz="700" b="1" spc="50" baseline="0" dirty="0">
                <a:solidFill>
                  <a:schemeClr val="bg1"/>
                </a:solidFill>
              </a:rPr>
              <a:t> </a:t>
            </a:r>
            <a:r>
              <a:rPr lang="en-US" sz="700" b="1" spc="50" dirty="0">
                <a:solidFill>
                  <a:schemeClr val="bg1"/>
                </a:solidFill>
              </a:rPr>
              <a:t>2019 by PTT Digital Solutions Company Limited. All rights reserved</a:t>
            </a:r>
            <a:r>
              <a:rPr lang="en-US" sz="600" spc="5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527386" y="980728"/>
            <a:ext cx="11120967" cy="511256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9" y="-27384"/>
            <a:ext cx="1057759" cy="475991"/>
          </a:xfrm>
          <a:prstGeom prst="rect">
            <a:avLst/>
          </a:prstGeom>
        </p:spPr>
      </p:pic>
      <p:sp>
        <p:nvSpPr>
          <p:cNvPr id="9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527387" y="332656"/>
            <a:ext cx="9889094" cy="360040"/>
          </a:xfrm>
          <a:noFill/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Header </a:t>
            </a:r>
            <a:endParaRPr lang="th-TH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04" y="188640"/>
            <a:ext cx="1087030" cy="6314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224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49"/>
          <a:stretch/>
        </p:blipFill>
        <p:spPr>
          <a:xfrm>
            <a:off x="0" y="6381328"/>
            <a:ext cx="12192000" cy="476672"/>
          </a:xfrm>
          <a:prstGeom prst="rect">
            <a:avLst/>
          </a:prstGeom>
        </p:spPr>
      </p:pic>
      <p:sp>
        <p:nvSpPr>
          <p:cNvPr id="20" name="Slide Number Placeholder 11"/>
          <p:cNvSpPr>
            <a:spLocks noGrp="1"/>
          </p:cNvSpPr>
          <p:nvPr>
            <p:ph type="sldNum" sz="quarter" idx="14"/>
          </p:nvPr>
        </p:nvSpPr>
        <p:spPr>
          <a:xfrm>
            <a:off x="11530731" y="6560463"/>
            <a:ext cx="566975" cy="258668"/>
          </a:xfrm>
        </p:spPr>
        <p:txBody>
          <a:bodyPr/>
          <a:lstStyle>
            <a:lvl1pPr algn="ctr">
              <a:defRPr sz="1000" b="1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fld id="{EDC54333-E550-894E-B2F1-12B36A76F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39351" y="6584020"/>
            <a:ext cx="527298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spc="50" dirty="0">
                <a:solidFill>
                  <a:schemeClr val="bg1"/>
                </a:solidFill>
              </a:rPr>
              <a:t>Copyright©</a:t>
            </a:r>
            <a:r>
              <a:rPr lang="en-US" sz="700" b="1" spc="50" baseline="0" dirty="0">
                <a:solidFill>
                  <a:schemeClr val="bg1"/>
                </a:solidFill>
              </a:rPr>
              <a:t> </a:t>
            </a:r>
            <a:r>
              <a:rPr lang="en-US" sz="700" b="1" spc="50" dirty="0">
                <a:solidFill>
                  <a:schemeClr val="bg1"/>
                </a:solidFill>
              </a:rPr>
              <a:t>2019 by PTT Digital Solutions Company Limited. All rights reserved</a:t>
            </a:r>
            <a:r>
              <a:rPr lang="en-US" sz="600" spc="5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8400256" y="980728"/>
            <a:ext cx="3319278" cy="5184576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9" y="-27384"/>
            <a:ext cx="1057759" cy="475991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527386" y="980728"/>
            <a:ext cx="7728854" cy="51845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th-TH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04" y="188640"/>
            <a:ext cx="1087030" cy="631432"/>
          </a:xfrm>
          <a:prstGeom prst="rect">
            <a:avLst/>
          </a:prstGeom>
        </p:spPr>
      </p:pic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527387" y="332656"/>
            <a:ext cx="9889094" cy="360040"/>
          </a:xfrm>
          <a:noFill/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Header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8256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49"/>
          <a:stretch/>
        </p:blipFill>
        <p:spPr>
          <a:xfrm>
            <a:off x="0" y="6381328"/>
            <a:ext cx="12192000" cy="476672"/>
          </a:xfrm>
          <a:prstGeom prst="rect">
            <a:avLst/>
          </a:prstGeom>
        </p:spPr>
      </p:pic>
      <p:sp>
        <p:nvSpPr>
          <p:cNvPr id="20" name="Slide Number Placeholder 11"/>
          <p:cNvSpPr>
            <a:spLocks noGrp="1"/>
          </p:cNvSpPr>
          <p:nvPr>
            <p:ph type="sldNum" sz="quarter" idx="14"/>
          </p:nvPr>
        </p:nvSpPr>
        <p:spPr>
          <a:xfrm>
            <a:off x="11530731" y="6560463"/>
            <a:ext cx="566975" cy="258668"/>
          </a:xfrm>
        </p:spPr>
        <p:txBody>
          <a:bodyPr/>
          <a:lstStyle>
            <a:lvl1pPr algn="ctr">
              <a:defRPr sz="1000" b="1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fld id="{EDC54333-E550-894E-B2F1-12B36A76F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39351" y="6584020"/>
            <a:ext cx="527298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spc="50" dirty="0">
                <a:solidFill>
                  <a:schemeClr val="bg1"/>
                </a:solidFill>
              </a:rPr>
              <a:t>Copyright©</a:t>
            </a:r>
            <a:r>
              <a:rPr lang="en-US" sz="700" b="1" spc="50" baseline="0" dirty="0">
                <a:solidFill>
                  <a:schemeClr val="bg1"/>
                </a:solidFill>
              </a:rPr>
              <a:t> </a:t>
            </a:r>
            <a:r>
              <a:rPr lang="en-US" sz="700" b="1" spc="50" dirty="0">
                <a:solidFill>
                  <a:schemeClr val="bg1"/>
                </a:solidFill>
              </a:rPr>
              <a:t>2019 by PTT Digital Solutions Company Limited. All rights reserved</a:t>
            </a:r>
            <a:r>
              <a:rPr lang="en-US" sz="600" spc="5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527386" y="5244088"/>
            <a:ext cx="11120967" cy="993224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9" y="-27384"/>
            <a:ext cx="1057759" cy="475991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2875845" y="908720"/>
            <a:ext cx="7540636" cy="41044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th-TH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04" y="188640"/>
            <a:ext cx="1087030" cy="631432"/>
          </a:xfrm>
          <a:prstGeom prst="rect">
            <a:avLst/>
          </a:prstGeom>
        </p:spPr>
      </p:pic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527387" y="332656"/>
            <a:ext cx="9889094" cy="360040"/>
          </a:xfrm>
          <a:noFill/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Header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3194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-3705"/>
            <a:ext cx="12149328" cy="6858000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6868453" y="6627769"/>
            <a:ext cx="578027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b="1" spc="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Copyright©</a:t>
            </a:r>
            <a:r>
              <a:rPr lang="en-US" sz="700" b="1" spc="5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00" b="1" spc="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2019 by PTT Digital Solutions Company Limited. All rights reserved</a:t>
            </a:r>
            <a:r>
              <a:rPr lang="en-US" sz="600" spc="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1199456" y="2175247"/>
            <a:ext cx="9772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“To be trusted digital solutions partner”</a:t>
            </a:r>
          </a:p>
        </p:txBody>
      </p:sp>
      <p:pic>
        <p:nvPicPr>
          <p:cNvPr id="3077" name="Picture 5" descr="D:\zjaturapat.k(ห้ามลบ)\Desktop\Left\logo_ptt\SPIR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25" y="620688"/>
            <a:ext cx="2223127" cy="129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7920205" y="6330675"/>
            <a:ext cx="6037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www.pttdigital.com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684" y="423625"/>
            <a:ext cx="2769156" cy="16022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291" y="465611"/>
            <a:ext cx="1392125" cy="142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1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" y="0"/>
            <a:ext cx="12149328" cy="6858000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6868453" y="6627769"/>
            <a:ext cx="578027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b="1" spc="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Copyright©</a:t>
            </a:r>
            <a:r>
              <a:rPr lang="en-US" sz="700" b="1" spc="5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00" b="1" spc="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2019 by PTT Digital Solutions Company Limited. All rights reserved</a:t>
            </a:r>
            <a:r>
              <a:rPr lang="en-US" sz="600" spc="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1199456" y="2175247"/>
            <a:ext cx="9772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“To be trusted digital solutions partner”</a:t>
            </a:r>
          </a:p>
        </p:txBody>
      </p:sp>
      <p:pic>
        <p:nvPicPr>
          <p:cNvPr id="3077" name="Picture 5" descr="D:\zjaturapat.k(ห้ามลบ)\Desktop\Left\logo_ptt\SPIR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25" y="620688"/>
            <a:ext cx="2223127" cy="129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7920205" y="6330675"/>
            <a:ext cx="6037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www.pttdigital.com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684" y="423625"/>
            <a:ext cx="2769156" cy="16022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291" y="465611"/>
            <a:ext cx="1392125" cy="142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0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Page">
  <p:cSld name="5_Section Title Pag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1"/>
          <p:cNvPicPr preferRelativeResize="0"/>
          <p:nvPr/>
        </p:nvPicPr>
        <p:blipFill rotWithShape="1">
          <a:blip r:embed="rId2">
            <a:alphaModFix/>
          </a:blip>
          <a:srcRect t="93049"/>
          <a:stretch/>
        </p:blipFill>
        <p:spPr>
          <a:xfrm>
            <a:off x="0" y="6381328"/>
            <a:ext cx="12192000" cy="47667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1"/>
          <p:cNvSpPr txBox="1">
            <a:spLocks noGrp="1"/>
          </p:cNvSpPr>
          <p:nvPr>
            <p:ph type="sldNum" idx="12"/>
          </p:nvPr>
        </p:nvSpPr>
        <p:spPr>
          <a:xfrm>
            <a:off x="11530731" y="6560463"/>
            <a:ext cx="566975" cy="25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ct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ct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ct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ct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ct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ct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ct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ct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31"/>
          <p:cNvSpPr/>
          <p:nvPr/>
        </p:nvSpPr>
        <p:spPr>
          <a:xfrm>
            <a:off x="239351" y="6584020"/>
            <a:ext cx="527298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Copyright© 2019 by PTT Digital Solutions Company Limited. All rights reserved</a:t>
            </a:r>
            <a:r>
              <a:rPr lang="en-US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body" idx="1"/>
          </p:nvPr>
        </p:nvSpPr>
        <p:spPr>
          <a:xfrm>
            <a:off x="527386" y="980728"/>
            <a:ext cx="11120967" cy="511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7" name="Google Shape;2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2549" y="-27384"/>
            <a:ext cx="1057759" cy="47599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1"/>
          <p:cNvSpPr txBox="1">
            <a:spLocks noGrp="1"/>
          </p:cNvSpPr>
          <p:nvPr>
            <p:ph type="body" idx="2"/>
          </p:nvPr>
        </p:nvSpPr>
        <p:spPr>
          <a:xfrm>
            <a:off x="527387" y="332656"/>
            <a:ext cx="9889094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9" name="Google Shape;29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32504" y="188640"/>
            <a:ext cx="1087030" cy="6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877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93124-8EA5-4C32-9A66-4E6C3B3195D5}" type="datetime1">
              <a:rPr lang="en-US" smtClean="0"/>
              <a:t>3/17/2022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84E93-C594-470D-AADA-3791C0B401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8199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7" r:id="rId3"/>
    <p:sldLayoutId id="2147483668" r:id="rId4"/>
    <p:sldLayoutId id="2147483666" r:id="rId5"/>
    <p:sldLayoutId id="2147483669" r:id="rId6"/>
    <p:sldLayoutId id="2147483670" r:id="rId7"/>
  </p:sldLayoutIdLst>
  <p:hf hdr="0"/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7752184" y="6093296"/>
            <a:ext cx="3999153" cy="273873"/>
          </a:xfrm>
        </p:spPr>
        <p:txBody>
          <a:bodyPr/>
          <a:lstStyle/>
          <a:p>
            <a:r>
              <a:rPr lang="en-US" dirty="0"/>
              <a:t>PTT Digital</a:t>
            </a:r>
            <a:endParaRPr lang="th-T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984433" y="6439184"/>
            <a:ext cx="1766904" cy="273872"/>
          </a:xfrm>
        </p:spPr>
        <p:txBody>
          <a:bodyPr/>
          <a:lstStyle/>
          <a:p>
            <a:r>
              <a:rPr lang="en-US" dirty="0"/>
              <a:t>07 Feb 2022</a:t>
            </a:r>
            <a:endParaRPr lang="th-T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-179717" y="5612633"/>
            <a:ext cx="11937483" cy="552671"/>
          </a:xfrm>
        </p:spPr>
        <p:txBody>
          <a:bodyPr/>
          <a:lstStyle/>
          <a:p>
            <a:pPr algn="r"/>
            <a:r>
              <a:rPr lang="en-US" sz="2400" dirty="0"/>
              <a:t>GSP Digital Allocation: Requirement Specification for PTTPLC</a:t>
            </a:r>
          </a:p>
        </p:txBody>
      </p:sp>
    </p:spTree>
    <p:extLst>
      <p:ext uri="{BB962C8B-B14F-4D97-AF65-F5344CB8AC3E}">
        <p14:creationId xmlns:p14="http://schemas.microsoft.com/office/powerpoint/2010/main" val="837739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CA4020-4E45-4368-919B-14FEBB00C4B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BE7DAE-C8E9-442B-BB3F-EF7F8CEE3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64" y="1124744"/>
            <a:ext cx="10973364" cy="2768742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32CB3DD-A05F-461E-891A-EBDECEC93883}"/>
              </a:ext>
            </a:extLst>
          </p:cNvPr>
          <p:cNvSpPr txBox="1">
            <a:spLocks/>
          </p:cNvSpPr>
          <p:nvPr/>
        </p:nvSpPr>
        <p:spPr>
          <a:xfrm>
            <a:off x="479376" y="4077072"/>
            <a:ext cx="10867752" cy="18002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1600" b="0" dirty="0"/>
              <a:t>ระบบคำนวณให้ โดยวิธีการคำนวณ อ้างอิงตามสูตร </a:t>
            </a:r>
            <a:r>
              <a:rPr lang="en-US" sz="1600" b="0" dirty="0"/>
              <a:t>Excel </a:t>
            </a:r>
            <a:r>
              <a:rPr lang="th-TH" sz="1600" b="0" dirty="0"/>
              <a:t>ไฟล์ </a:t>
            </a:r>
            <a:r>
              <a:rPr lang="sv-SE" sz="1600" b="0" dirty="0"/>
              <a:t>1. Inform PTTOR_Jan'22.xlsx</a:t>
            </a:r>
            <a:endParaRPr lang="th-TH" sz="1600" b="0" dirty="0"/>
          </a:p>
          <a:p>
            <a:r>
              <a:rPr lang="th-TH" sz="1600" b="0" dirty="0"/>
              <a:t>ลำดับการคำนวณให้คำนวณ แบ่งเป็น  กลุ่ม</a:t>
            </a:r>
          </a:p>
          <a:p>
            <a:pPr marL="342900" indent="-342900">
              <a:buAutoNum type="arabicPeriod"/>
            </a:pPr>
            <a:r>
              <a:rPr lang="th-TH" sz="1600" b="0" dirty="0"/>
              <a:t>กลุ่ม </a:t>
            </a:r>
            <a:r>
              <a:rPr lang="en-US" sz="1600" b="0" dirty="0"/>
              <a:t>Source KHM</a:t>
            </a:r>
            <a:r>
              <a:rPr lang="th-TH" sz="1600" b="0" dirty="0"/>
              <a:t> และ โรงกลั่น </a:t>
            </a:r>
            <a:r>
              <a:rPr lang="en-US" sz="1600" b="0" dirty="0"/>
              <a:t>(</a:t>
            </a:r>
            <a:r>
              <a:rPr lang="th-TH" sz="1600" b="0" dirty="0"/>
              <a:t>ให้คำนวณกลุ่มนี้ก่อน</a:t>
            </a:r>
            <a:r>
              <a:rPr lang="en-US" sz="1600" b="0" dirty="0"/>
              <a:t>)</a:t>
            </a:r>
          </a:p>
          <a:p>
            <a:pPr marL="342900" indent="-342900">
              <a:buAutoNum type="arabicPeriod"/>
            </a:pPr>
            <a:r>
              <a:rPr lang="th-TH" sz="1600" b="0" dirty="0"/>
              <a:t>กลุ่ม </a:t>
            </a:r>
            <a:r>
              <a:rPr lang="en-US" sz="1600" b="0" dirty="0"/>
              <a:t>Source GSPRY (</a:t>
            </a:r>
            <a:r>
              <a:rPr lang="th-TH" sz="1600" b="0" dirty="0"/>
              <a:t> ให้คำนวณ </a:t>
            </a:r>
            <a:r>
              <a:rPr lang="en-US" sz="1600" b="0" dirty="0"/>
              <a:t>Demand </a:t>
            </a:r>
            <a:r>
              <a:rPr lang="th-TH" sz="1600" b="0" dirty="0"/>
              <a:t>ลูกค้ารายอื่นก่อน </a:t>
            </a:r>
            <a:r>
              <a:rPr lang="en-US" sz="1600" b="0" dirty="0"/>
              <a:t>PTTOR </a:t>
            </a:r>
            <a:r>
              <a:rPr lang="th-TH" sz="1600" b="0" dirty="0"/>
              <a:t>เป็นลำดับสูดท้าย</a:t>
            </a:r>
            <a:r>
              <a:rPr lang="en-US" sz="1600" b="0" dirty="0"/>
              <a:t> (PTTTANK </a:t>
            </a:r>
            <a:r>
              <a:rPr lang="th-TH" sz="1600" b="0" dirty="0"/>
              <a:t>ลำดับที่ 1</a:t>
            </a:r>
            <a:r>
              <a:rPr lang="en-US" sz="1600" b="0" dirty="0"/>
              <a:t>,</a:t>
            </a:r>
            <a:r>
              <a:rPr lang="th-TH" sz="1600" b="0" dirty="0"/>
              <a:t> </a:t>
            </a:r>
            <a:r>
              <a:rPr lang="en-US" sz="1600" b="0" dirty="0"/>
              <a:t>BRP </a:t>
            </a:r>
            <a:r>
              <a:rPr lang="th-TH" sz="1600" b="0" dirty="0"/>
              <a:t>ลำดับที่ 2</a:t>
            </a:r>
            <a:r>
              <a:rPr lang="en-US" sz="1600" b="0" dirty="0"/>
              <a:t>,MT</a:t>
            </a:r>
            <a:r>
              <a:rPr lang="th-TH" sz="1600" b="0" dirty="0"/>
              <a:t> ลำดับที่ 3</a:t>
            </a:r>
            <a:r>
              <a:rPr lang="en-US" sz="1600" b="0" dirty="0"/>
              <a:t>)</a:t>
            </a:r>
          </a:p>
        </p:txBody>
      </p:sp>
      <p:sp>
        <p:nvSpPr>
          <p:cNvPr id="7" name="Google Shape;107;g113d8db2799_0_107">
            <a:extLst>
              <a:ext uri="{FF2B5EF4-FFF2-40B4-BE49-F238E27FC236}">
                <a16:creationId xmlns:a16="http://schemas.microsoft.com/office/drawing/2014/main" id="{8E98222F-3DA9-4030-9946-5B46C24E7FE5}"/>
              </a:ext>
            </a:extLst>
          </p:cNvPr>
          <p:cNvSpPr txBox="1">
            <a:spLocks/>
          </p:cNvSpPr>
          <p:nvPr/>
        </p:nvSpPr>
        <p:spPr>
          <a:xfrm>
            <a:off x="191344" y="654828"/>
            <a:ext cx="931303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th-TH" sz="1700" dirty="0">
                <a:latin typeface="Prompt"/>
                <a:ea typeface="Prompt"/>
                <a:cs typeface="Prompt"/>
                <a:sym typeface="Prompt"/>
              </a:rPr>
              <a:t>รายละเอียดในหน้าจอ </a:t>
            </a:r>
            <a:r>
              <a:rPr lang="en-US" sz="1700" dirty="0">
                <a:latin typeface="Prompt"/>
                <a:ea typeface="Prompt"/>
                <a:cs typeface="Prompt"/>
                <a:sym typeface="Prompt"/>
              </a:rPr>
              <a:t> Tab OR Demand</a:t>
            </a:r>
            <a:endParaRPr lang="th-TH" sz="1700" dirty="0"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8" name="Google Shape;82;p2">
            <a:extLst>
              <a:ext uri="{FF2B5EF4-FFF2-40B4-BE49-F238E27FC236}">
                <a16:creationId xmlns:a16="http://schemas.microsoft.com/office/drawing/2014/main" id="{4DA119F3-A1ED-4E46-80B7-B700394375D3}"/>
              </a:ext>
            </a:extLst>
          </p:cNvPr>
          <p:cNvSpPr txBox="1"/>
          <p:nvPr/>
        </p:nvSpPr>
        <p:spPr>
          <a:xfrm>
            <a:off x="119336" y="75198"/>
            <a:ext cx="11482221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User interaction and design​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3C257F-8815-4EFD-ACCC-80D92489BD7B}"/>
              </a:ext>
            </a:extLst>
          </p:cNvPr>
          <p:cNvSpPr/>
          <p:nvPr/>
        </p:nvSpPr>
        <p:spPr>
          <a:xfrm>
            <a:off x="2207568" y="1186460"/>
            <a:ext cx="648072" cy="343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44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CA4020-4E45-4368-919B-14FEBB00C4B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182620-D414-4E19-A886-23393FBB7F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7387" y="260648"/>
            <a:ext cx="9889094" cy="360040"/>
          </a:xfrm>
        </p:spPr>
        <p:txBody>
          <a:bodyPr/>
          <a:lstStyle/>
          <a:p>
            <a:r>
              <a:rPr lang="th-TH" dirty="0"/>
              <a:t>คำถาม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C3F3627-49EF-467E-9D10-B51A82F0079B}"/>
              </a:ext>
            </a:extLst>
          </p:cNvPr>
          <p:cNvSpPr txBox="1">
            <a:spLocks/>
          </p:cNvSpPr>
          <p:nvPr/>
        </p:nvSpPr>
        <p:spPr>
          <a:xfrm>
            <a:off x="521506" y="692696"/>
            <a:ext cx="11670494" cy="93610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1600" b="0" dirty="0"/>
              <a:t>แสดงข้อมูลเฉพาะลูกค้า </a:t>
            </a:r>
            <a:r>
              <a:rPr lang="en-US" sz="1600" b="0" dirty="0"/>
              <a:t>PTT OR </a:t>
            </a:r>
            <a:r>
              <a:rPr lang="th-TH" sz="1600" b="0" dirty="0"/>
              <a:t>และที่สัมพันธ์กับข้อมูล </a:t>
            </a:r>
            <a:r>
              <a:rPr lang="en-US" sz="1600" b="0" dirty="0"/>
              <a:t>PTT OR </a:t>
            </a:r>
            <a:r>
              <a:rPr lang="th-TH" sz="1600" b="0" dirty="0"/>
              <a:t>เท่านั้น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32CB3DD-A05F-461E-891A-EBDECEC93883}"/>
              </a:ext>
            </a:extLst>
          </p:cNvPr>
          <p:cNvSpPr txBox="1">
            <a:spLocks/>
          </p:cNvSpPr>
          <p:nvPr/>
        </p:nvSpPr>
        <p:spPr>
          <a:xfrm>
            <a:off x="521506" y="1363780"/>
            <a:ext cx="10038990" cy="5300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1600" b="0" dirty="0"/>
              <a:t>คำถาม </a:t>
            </a:r>
            <a:br>
              <a:rPr lang="th-TH" sz="1600" b="0" dirty="0"/>
            </a:br>
            <a:r>
              <a:rPr lang="th-TH" sz="1600" b="0" dirty="0"/>
              <a:t>1. </a:t>
            </a:r>
            <a:r>
              <a:rPr lang="en-US" sz="1600" b="0" dirty="0"/>
              <a:t>Tab OR Demand </a:t>
            </a:r>
            <a:r>
              <a:rPr lang="th-TH" sz="1600" b="0" dirty="0"/>
              <a:t>ต้องการแก้ไขข้อมูล แบบ </a:t>
            </a:r>
            <a:r>
              <a:rPr lang="en-US" sz="1600" b="0" dirty="0"/>
              <a:t>Manual </a:t>
            </a:r>
            <a:r>
              <a:rPr lang="th-TH" sz="1600" b="0" dirty="0"/>
              <a:t>ด้วยหรือไม่</a:t>
            </a:r>
            <a:r>
              <a:rPr lang="en-US" sz="1600" b="0" dirty="0"/>
              <a:t>? </a:t>
            </a:r>
            <a:r>
              <a:rPr lang="th-TH" sz="1600" b="0" dirty="0"/>
              <a:t>หากมี ระบบจะต้องคำนวณ อย่างไร</a:t>
            </a:r>
          </a:p>
          <a:p>
            <a:r>
              <a:rPr lang="th-TH" sz="1600" b="0" dirty="0"/>
              <a:t>คำตอบ</a:t>
            </a:r>
            <a:r>
              <a:rPr lang="en-US" sz="1600" b="0" dirty="0"/>
              <a:t> </a:t>
            </a:r>
            <a:r>
              <a:rPr lang="th-TH" sz="1600" b="0" dirty="0"/>
              <a:t>ต้องการแก้ไขได้ </a:t>
            </a:r>
            <a:r>
              <a:rPr lang="en-US" sz="1600" b="0" dirty="0"/>
              <a:t>, paste </a:t>
            </a:r>
            <a:r>
              <a:rPr lang="th-TH" sz="1600" b="0" dirty="0"/>
              <a:t>ได้ โดยข้อมูลที่ </a:t>
            </a:r>
            <a:r>
              <a:rPr lang="en-US" sz="1600" b="0" dirty="0"/>
              <a:t>Manual </a:t>
            </a:r>
            <a:r>
              <a:rPr lang="th-TH" sz="1600" b="0" dirty="0"/>
              <a:t>ไปนั้นคำนวณย้อนกลับแล้วจะต้องไม่เกิน </a:t>
            </a:r>
            <a:r>
              <a:rPr lang="en-US" sz="1600" b="0" dirty="0"/>
              <a:t>Demand </a:t>
            </a:r>
            <a:r>
              <a:rPr lang="th-TH" sz="1600" b="0" dirty="0"/>
              <a:t>ตามจุดทางรถ หรือทางเรือ</a:t>
            </a:r>
            <a:endParaRPr lang="en-US" sz="1600" b="0" dirty="0"/>
          </a:p>
          <a:p>
            <a:endParaRPr lang="th-TH" sz="1600" b="0" dirty="0"/>
          </a:p>
          <a:p>
            <a:r>
              <a:rPr lang="th-TH" sz="1600" b="0" dirty="0"/>
              <a:t>2. ข้อมูล </a:t>
            </a:r>
            <a:r>
              <a:rPr lang="en-US" sz="1600" b="0" dirty="0"/>
              <a:t>Import For Export </a:t>
            </a:r>
            <a:r>
              <a:rPr lang="th-TH" sz="1600" b="0" dirty="0"/>
              <a:t>สัมพันธ์กับข้อมูลใดใน </a:t>
            </a:r>
            <a:r>
              <a:rPr lang="en-US" sz="1600" b="0" dirty="0"/>
              <a:t>Merge </a:t>
            </a:r>
            <a:r>
              <a:rPr lang="en-US" sz="1600" b="0" dirty="0" err="1"/>
              <a:t>Allo</a:t>
            </a:r>
            <a:r>
              <a:rPr lang="en-US" sz="1600" b="0" dirty="0"/>
              <a:t> </a:t>
            </a:r>
            <a:r>
              <a:rPr lang="th-TH" sz="1600" b="0" dirty="0"/>
              <a:t>หรือ </a:t>
            </a:r>
            <a:r>
              <a:rPr lang="en-US" sz="1600" b="0" dirty="0" err="1"/>
              <a:t>Calmargin</a:t>
            </a:r>
            <a:r>
              <a:rPr lang="en-US" sz="1600" b="0" dirty="0"/>
              <a:t> </a:t>
            </a:r>
            <a:r>
              <a:rPr lang="th-TH" sz="1600" b="0" dirty="0"/>
              <a:t>หรือไม่</a:t>
            </a:r>
          </a:p>
          <a:p>
            <a:r>
              <a:rPr lang="th-TH" sz="1600" b="0" dirty="0"/>
              <a:t>คำตอบ</a:t>
            </a:r>
            <a:r>
              <a:rPr lang="en-US" sz="1600" b="0" dirty="0"/>
              <a:t> </a:t>
            </a:r>
            <a:br>
              <a:rPr lang="en-US" sz="1600" b="0" dirty="0"/>
            </a:br>
            <a:r>
              <a:rPr lang="th-TH" sz="1600" b="0" dirty="0"/>
              <a:t>มีลูกค้า 2 ราย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284527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64642F-86CA-4678-A288-8EE8D1CB2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992153"/>
            <a:ext cx="7652026" cy="308904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CA4020-4E45-4368-919B-14FEBB00C4B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32CB3DD-A05F-461E-891A-EBDECEC93883}"/>
              </a:ext>
            </a:extLst>
          </p:cNvPr>
          <p:cNvSpPr txBox="1">
            <a:spLocks/>
          </p:cNvSpPr>
          <p:nvPr/>
        </p:nvSpPr>
        <p:spPr>
          <a:xfrm>
            <a:off x="263352" y="4350080"/>
            <a:ext cx="9289032" cy="5300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0" dirty="0"/>
          </a:p>
        </p:txBody>
      </p:sp>
      <p:sp>
        <p:nvSpPr>
          <p:cNvPr id="7" name="Google Shape;107;g113d8db2799_0_107">
            <a:extLst>
              <a:ext uri="{FF2B5EF4-FFF2-40B4-BE49-F238E27FC236}">
                <a16:creationId xmlns:a16="http://schemas.microsoft.com/office/drawing/2014/main" id="{8E98222F-3DA9-4030-9946-5B46C24E7FE5}"/>
              </a:ext>
            </a:extLst>
          </p:cNvPr>
          <p:cNvSpPr txBox="1">
            <a:spLocks/>
          </p:cNvSpPr>
          <p:nvPr/>
        </p:nvSpPr>
        <p:spPr>
          <a:xfrm>
            <a:off x="191344" y="654828"/>
            <a:ext cx="931303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th-TH" sz="1700" dirty="0">
                <a:latin typeface="Prompt"/>
                <a:ea typeface="Prompt"/>
                <a:cs typeface="Prompt"/>
                <a:sym typeface="Prompt"/>
              </a:rPr>
              <a:t>รายละเอียดในการออกรายงาน</a:t>
            </a:r>
          </a:p>
        </p:txBody>
      </p:sp>
      <p:sp>
        <p:nvSpPr>
          <p:cNvPr id="8" name="Google Shape;82;p2">
            <a:extLst>
              <a:ext uri="{FF2B5EF4-FFF2-40B4-BE49-F238E27FC236}">
                <a16:creationId xmlns:a16="http://schemas.microsoft.com/office/drawing/2014/main" id="{4DA119F3-A1ED-4E46-80B7-B700394375D3}"/>
              </a:ext>
            </a:extLst>
          </p:cNvPr>
          <p:cNvSpPr txBox="1"/>
          <p:nvPr/>
        </p:nvSpPr>
        <p:spPr>
          <a:xfrm>
            <a:off x="119336" y="75198"/>
            <a:ext cx="11482221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User interaction and design​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3C257F-8815-4EFD-ACCC-80D92489BD7B}"/>
              </a:ext>
            </a:extLst>
          </p:cNvPr>
          <p:cNvSpPr/>
          <p:nvPr/>
        </p:nvSpPr>
        <p:spPr>
          <a:xfrm>
            <a:off x="6080608" y="1131236"/>
            <a:ext cx="879488" cy="463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29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D64384-5E56-408F-A583-3D76C79F3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124744"/>
            <a:ext cx="9051409" cy="362999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CA4020-4E45-4368-919B-14FEBB00C4B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32CB3DD-A05F-461E-891A-EBDECEC93883}"/>
              </a:ext>
            </a:extLst>
          </p:cNvPr>
          <p:cNvSpPr txBox="1">
            <a:spLocks/>
          </p:cNvSpPr>
          <p:nvPr/>
        </p:nvSpPr>
        <p:spPr>
          <a:xfrm>
            <a:off x="263352" y="4350080"/>
            <a:ext cx="9289032" cy="5300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0" dirty="0"/>
          </a:p>
        </p:txBody>
      </p:sp>
      <p:sp>
        <p:nvSpPr>
          <p:cNvPr id="7" name="Google Shape;107;g113d8db2799_0_107">
            <a:extLst>
              <a:ext uri="{FF2B5EF4-FFF2-40B4-BE49-F238E27FC236}">
                <a16:creationId xmlns:a16="http://schemas.microsoft.com/office/drawing/2014/main" id="{8E98222F-3DA9-4030-9946-5B46C24E7FE5}"/>
              </a:ext>
            </a:extLst>
          </p:cNvPr>
          <p:cNvSpPr txBox="1">
            <a:spLocks/>
          </p:cNvSpPr>
          <p:nvPr/>
        </p:nvSpPr>
        <p:spPr>
          <a:xfrm>
            <a:off x="191344" y="654828"/>
            <a:ext cx="931303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th-TH" sz="1700" dirty="0">
                <a:latin typeface="Prompt"/>
                <a:ea typeface="Prompt"/>
                <a:cs typeface="Prompt"/>
                <a:sym typeface="Prompt"/>
              </a:rPr>
              <a:t>รายละเอียดในการออกรายงาน </a:t>
            </a:r>
            <a:r>
              <a:rPr lang="en-US" sz="1700" dirty="0">
                <a:latin typeface="Prompt"/>
                <a:ea typeface="Prompt"/>
                <a:cs typeface="Prompt"/>
                <a:sym typeface="Prompt"/>
              </a:rPr>
              <a:t>Sheet </a:t>
            </a:r>
            <a:r>
              <a:rPr lang="th-TH" sz="1700" dirty="0">
                <a:latin typeface="Prompt"/>
                <a:ea typeface="Prompt"/>
                <a:cs typeface="Prompt"/>
                <a:sym typeface="Prompt"/>
              </a:rPr>
              <a:t>11 </a:t>
            </a:r>
            <a:r>
              <a:rPr lang="en-US" sz="1700" dirty="0" err="1">
                <a:latin typeface="Prompt"/>
                <a:ea typeface="Prompt"/>
                <a:cs typeface="Prompt"/>
                <a:sym typeface="Prompt"/>
              </a:rPr>
              <a:t>th</a:t>
            </a:r>
            <a:endParaRPr lang="th-TH" sz="1700" dirty="0"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8" name="Google Shape;82;p2">
            <a:extLst>
              <a:ext uri="{FF2B5EF4-FFF2-40B4-BE49-F238E27FC236}">
                <a16:creationId xmlns:a16="http://schemas.microsoft.com/office/drawing/2014/main" id="{4DA119F3-A1ED-4E46-80B7-B700394375D3}"/>
              </a:ext>
            </a:extLst>
          </p:cNvPr>
          <p:cNvSpPr txBox="1"/>
          <p:nvPr/>
        </p:nvSpPr>
        <p:spPr>
          <a:xfrm>
            <a:off x="119336" y="75198"/>
            <a:ext cx="11482221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User interaction and design​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3C257F-8815-4EFD-ACCC-80D92489BD7B}"/>
              </a:ext>
            </a:extLst>
          </p:cNvPr>
          <p:cNvSpPr/>
          <p:nvPr/>
        </p:nvSpPr>
        <p:spPr>
          <a:xfrm>
            <a:off x="839416" y="4487021"/>
            <a:ext cx="432048" cy="267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94CA873-0B0B-4420-87A9-6EC58E7FD39A}"/>
              </a:ext>
            </a:extLst>
          </p:cNvPr>
          <p:cNvSpPr txBox="1">
            <a:spLocks/>
          </p:cNvSpPr>
          <p:nvPr/>
        </p:nvSpPr>
        <p:spPr>
          <a:xfrm>
            <a:off x="335360" y="5017060"/>
            <a:ext cx="10304915" cy="154340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</a:rPr>
              <a:t>เป็นข้อมูลมาจาก </a:t>
            </a: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</a:rPr>
              <a:t>Ability </a:t>
            </a:r>
          </a:p>
          <a:p>
            <a:pPr marL="342900" indent="-342900">
              <a:buAutoNum type="arabicPeriod"/>
            </a:pP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</a:rPr>
              <a:t>Row </a:t>
            </a:r>
            <a: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</a:rPr>
              <a:t>ที่ 11 </a:t>
            </a: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</a:rPr>
              <a:t>“All Import” </a:t>
            </a:r>
            <a: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</a:rPr>
              <a:t>มาจาก </a:t>
            </a: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</a:rPr>
              <a:t>Import </a:t>
            </a:r>
            <a: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</a:rPr>
              <a:t>จ่ายแทน </a:t>
            </a: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</a:rPr>
              <a:t>GSP Row </a:t>
            </a:r>
            <a: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</a:rPr>
              <a:t>ที่8 ของ </a:t>
            </a: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</a:rPr>
              <a:t>file merge </a:t>
            </a:r>
            <a:r>
              <a:rPr lang="en-US" sz="1600" b="0" dirty="0" err="1">
                <a:latin typeface="Prompt" panose="00000500000000000000" pitchFamily="2" charset="-34"/>
                <a:cs typeface="Prompt" panose="00000500000000000000" pitchFamily="2" charset="-34"/>
              </a:rPr>
              <a:t>allo</a:t>
            </a:r>
            <a:endParaRPr lang="th-TH" sz="1600" b="0" dirty="0"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342900" indent="-342900">
              <a:buAutoNum type="arabicPeriod"/>
            </a:pPr>
            <a: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</a:rPr>
              <a:t>เพิ่มการดึง </a:t>
            </a: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</a:rPr>
              <a:t>Remark </a:t>
            </a:r>
            <a:r>
              <a:rPr lang="en-US" sz="1600" b="0" dirty="0" err="1">
                <a:latin typeface="Prompt" panose="00000500000000000000" pitchFamily="2" charset="-34"/>
                <a:cs typeface="Prompt" panose="00000500000000000000" pitchFamily="2" charset="-34"/>
              </a:rPr>
              <a:t>Abiltiy</a:t>
            </a: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-US" sz="1600" b="0" dirty="0" err="1">
                <a:latin typeface="Prompt" panose="00000500000000000000" pitchFamily="2" charset="-34"/>
                <a:cs typeface="Prompt" panose="00000500000000000000" pitchFamily="2" charset="-34"/>
              </a:rPr>
              <a:t>Ry,KHM</a:t>
            </a: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</a:rPr>
              <a:t>,</a:t>
            </a:r>
            <a: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</a:rPr>
              <a:t>โรงกลั่น</a:t>
            </a: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</a:rPr>
              <a:t>ด้านล่าง</a:t>
            </a:r>
            <a:endParaRPr lang="en-US" sz="1600" b="0" dirty="0"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342900" indent="-342900">
              <a:buAutoNum type="arabicPeriod"/>
            </a:pPr>
            <a:endParaRPr lang="th-TH" sz="1600" b="0" dirty="0"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342900" indent="-342900">
              <a:buAutoNum type="arabicPeriod"/>
            </a:pPr>
            <a:endParaRPr lang="en-US" sz="1600" b="0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91943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538281-02A2-466C-95E6-F143382A8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946792"/>
            <a:ext cx="8062887" cy="37814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CA4020-4E45-4368-919B-14FEBB00C4B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32CB3DD-A05F-461E-891A-EBDECEC93883}"/>
              </a:ext>
            </a:extLst>
          </p:cNvPr>
          <p:cNvSpPr txBox="1">
            <a:spLocks/>
          </p:cNvSpPr>
          <p:nvPr/>
        </p:nvSpPr>
        <p:spPr>
          <a:xfrm>
            <a:off x="263352" y="4350080"/>
            <a:ext cx="9289032" cy="5300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0" dirty="0"/>
          </a:p>
        </p:txBody>
      </p:sp>
      <p:sp>
        <p:nvSpPr>
          <p:cNvPr id="7" name="Google Shape;107;g113d8db2799_0_107">
            <a:extLst>
              <a:ext uri="{FF2B5EF4-FFF2-40B4-BE49-F238E27FC236}">
                <a16:creationId xmlns:a16="http://schemas.microsoft.com/office/drawing/2014/main" id="{8E98222F-3DA9-4030-9946-5B46C24E7FE5}"/>
              </a:ext>
            </a:extLst>
          </p:cNvPr>
          <p:cNvSpPr txBox="1">
            <a:spLocks/>
          </p:cNvSpPr>
          <p:nvPr/>
        </p:nvSpPr>
        <p:spPr>
          <a:xfrm>
            <a:off x="191344" y="654828"/>
            <a:ext cx="931303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th-TH" sz="1700" dirty="0">
                <a:latin typeface="Prompt"/>
                <a:ea typeface="Prompt"/>
                <a:cs typeface="Prompt"/>
                <a:sym typeface="Prompt"/>
              </a:rPr>
              <a:t>รายละเอียดในการออกรายงาน </a:t>
            </a:r>
            <a:r>
              <a:rPr lang="en-US" sz="1700" dirty="0">
                <a:latin typeface="Prompt"/>
                <a:ea typeface="Prompt"/>
                <a:cs typeface="Prompt"/>
                <a:sym typeface="Prompt"/>
              </a:rPr>
              <a:t>Sheet </a:t>
            </a:r>
            <a:r>
              <a:rPr lang="th-TH" sz="1700" dirty="0">
                <a:latin typeface="Prompt"/>
                <a:ea typeface="Prompt"/>
                <a:cs typeface="Prompt"/>
                <a:sym typeface="Prompt"/>
              </a:rPr>
              <a:t>1</a:t>
            </a:r>
            <a:r>
              <a:rPr lang="en-US" sz="1700" dirty="0">
                <a:latin typeface="Prompt"/>
                <a:ea typeface="Prompt"/>
                <a:cs typeface="Prompt"/>
                <a:sym typeface="Prompt"/>
              </a:rPr>
              <a:t>6</a:t>
            </a:r>
            <a:r>
              <a:rPr lang="th-TH" sz="1700" dirty="0">
                <a:latin typeface="Prompt"/>
                <a:ea typeface="Prompt"/>
                <a:cs typeface="Prompt"/>
                <a:sym typeface="Prompt"/>
              </a:rPr>
              <a:t> </a:t>
            </a:r>
            <a:r>
              <a:rPr lang="en-US" sz="1700" dirty="0" err="1">
                <a:latin typeface="Prompt"/>
                <a:ea typeface="Prompt"/>
                <a:cs typeface="Prompt"/>
                <a:sym typeface="Prompt"/>
              </a:rPr>
              <a:t>th</a:t>
            </a:r>
            <a:endParaRPr lang="th-TH" sz="1700" dirty="0"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8" name="Google Shape;82;p2">
            <a:extLst>
              <a:ext uri="{FF2B5EF4-FFF2-40B4-BE49-F238E27FC236}">
                <a16:creationId xmlns:a16="http://schemas.microsoft.com/office/drawing/2014/main" id="{4DA119F3-A1ED-4E46-80B7-B700394375D3}"/>
              </a:ext>
            </a:extLst>
          </p:cNvPr>
          <p:cNvSpPr txBox="1"/>
          <p:nvPr/>
        </p:nvSpPr>
        <p:spPr>
          <a:xfrm>
            <a:off x="119336" y="75198"/>
            <a:ext cx="11482221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User interaction and design​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3C257F-8815-4EFD-ACCC-80D92489BD7B}"/>
              </a:ext>
            </a:extLst>
          </p:cNvPr>
          <p:cNvSpPr/>
          <p:nvPr/>
        </p:nvSpPr>
        <p:spPr>
          <a:xfrm>
            <a:off x="1127448" y="4481241"/>
            <a:ext cx="432048" cy="267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94CA873-0B0B-4420-87A9-6EC58E7FD39A}"/>
              </a:ext>
            </a:extLst>
          </p:cNvPr>
          <p:cNvSpPr txBox="1">
            <a:spLocks/>
          </p:cNvSpPr>
          <p:nvPr/>
        </p:nvSpPr>
        <p:spPr>
          <a:xfrm>
            <a:off x="335360" y="5017061"/>
            <a:ext cx="10304915" cy="10762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</a:rPr>
              <a:t>เป็นข้อมูลมาจาก หน้า </a:t>
            </a: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</a:rPr>
              <a:t>M7 Demand Plan</a:t>
            </a:r>
          </a:p>
          <a:p>
            <a:pPr marL="342900" indent="-342900">
              <a:buAutoNum type="arabicPeriod"/>
            </a:pPr>
            <a:endParaRPr lang="th-TH" sz="1600" b="0" dirty="0"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342900" indent="-342900">
              <a:buAutoNum type="arabicPeriod"/>
            </a:pPr>
            <a:endParaRPr lang="en-US" sz="1600" b="0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79628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3A35BF-6A54-4C96-8A22-245A6BC38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898329"/>
            <a:ext cx="6048672" cy="394367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CA4020-4E45-4368-919B-14FEBB00C4B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Google Shape;107;g113d8db2799_0_107">
            <a:extLst>
              <a:ext uri="{FF2B5EF4-FFF2-40B4-BE49-F238E27FC236}">
                <a16:creationId xmlns:a16="http://schemas.microsoft.com/office/drawing/2014/main" id="{8E98222F-3DA9-4030-9946-5B46C24E7FE5}"/>
              </a:ext>
            </a:extLst>
          </p:cNvPr>
          <p:cNvSpPr txBox="1">
            <a:spLocks/>
          </p:cNvSpPr>
          <p:nvPr/>
        </p:nvSpPr>
        <p:spPr>
          <a:xfrm>
            <a:off x="153317" y="543250"/>
            <a:ext cx="931303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th-TH" sz="1700" dirty="0">
                <a:latin typeface="Prompt"/>
                <a:ea typeface="Prompt"/>
                <a:cs typeface="Prompt"/>
                <a:sym typeface="Prompt"/>
              </a:rPr>
              <a:t>รายละเอียดในการออกรายงาน </a:t>
            </a:r>
            <a:r>
              <a:rPr lang="en-US" sz="1700" dirty="0">
                <a:latin typeface="Prompt"/>
                <a:ea typeface="Prompt"/>
                <a:cs typeface="Prompt"/>
                <a:sym typeface="Prompt"/>
              </a:rPr>
              <a:t>Sheet </a:t>
            </a:r>
            <a:r>
              <a:rPr lang="th-TH" sz="1700" dirty="0">
                <a:latin typeface="Prompt"/>
                <a:ea typeface="Prompt"/>
                <a:cs typeface="Prompt"/>
                <a:sym typeface="Prompt"/>
              </a:rPr>
              <a:t>ปรับแผนเดือน ม.ค. 65</a:t>
            </a:r>
          </a:p>
        </p:txBody>
      </p:sp>
      <p:sp>
        <p:nvSpPr>
          <p:cNvPr id="8" name="Google Shape;82;p2">
            <a:extLst>
              <a:ext uri="{FF2B5EF4-FFF2-40B4-BE49-F238E27FC236}">
                <a16:creationId xmlns:a16="http://schemas.microsoft.com/office/drawing/2014/main" id="{4DA119F3-A1ED-4E46-80B7-B700394375D3}"/>
              </a:ext>
            </a:extLst>
          </p:cNvPr>
          <p:cNvSpPr txBox="1"/>
          <p:nvPr/>
        </p:nvSpPr>
        <p:spPr>
          <a:xfrm>
            <a:off x="119336" y="75198"/>
            <a:ext cx="11482221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User interaction and design​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3C257F-8815-4EFD-ACCC-80D92489BD7B}"/>
              </a:ext>
            </a:extLst>
          </p:cNvPr>
          <p:cNvSpPr/>
          <p:nvPr/>
        </p:nvSpPr>
        <p:spPr>
          <a:xfrm>
            <a:off x="1703512" y="4662159"/>
            <a:ext cx="1152128" cy="296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94CA873-0B0B-4420-87A9-6EC58E7FD39A}"/>
              </a:ext>
            </a:extLst>
          </p:cNvPr>
          <p:cNvSpPr txBox="1">
            <a:spLocks/>
          </p:cNvSpPr>
          <p:nvPr/>
        </p:nvSpPr>
        <p:spPr>
          <a:xfrm>
            <a:off x="191344" y="4905833"/>
            <a:ext cx="10304915" cy="10762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</a:rPr>
              <a:t>เป็นข้อมูลมาจาก หน้า </a:t>
            </a: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</a:rPr>
              <a:t>Merge </a:t>
            </a:r>
            <a:r>
              <a:rPr lang="en-US" sz="1600" b="0" dirty="0" err="1">
                <a:latin typeface="Prompt" panose="00000500000000000000" pitchFamily="2" charset="-34"/>
                <a:cs typeface="Prompt" panose="00000500000000000000" pitchFamily="2" charset="-34"/>
              </a:rPr>
              <a:t>Allo</a:t>
            </a:r>
            <a: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</a:rPr>
              <a:t>Rev </a:t>
            </a:r>
            <a: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</a:rPr>
              <a:t>แต่ละ </a:t>
            </a: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</a:rPr>
              <a:t>Rev </a:t>
            </a:r>
            <a: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</a:rPr>
              <a:t>มาจาก </a:t>
            </a: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</a:rPr>
              <a:t>Rev Detail </a:t>
            </a:r>
            <a: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</a:rPr>
              <a:t>ใช่หรือไม่</a:t>
            </a: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</a:rPr>
              <a:t>?</a:t>
            </a:r>
          </a:p>
          <a:p>
            <a: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</a:rPr>
              <a:t>หมายเหตุ การปรับแผน แต่ละ </a:t>
            </a: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</a:rPr>
              <a:t>rev </a:t>
            </a:r>
            <a: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</a:rPr>
              <a:t>ระหว่าง </a:t>
            </a: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</a:rPr>
              <a:t>Rev 0 ,1 ,2</a:t>
            </a:r>
            <a: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</a:rPr>
              <a:t> หมายถึง </a:t>
            </a:r>
            <a:b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</a:rPr>
            </a:b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</a:rPr>
              <a:t>	Rev 0  Rev1</a:t>
            </a:r>
          </a:p>
          <a:p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</a:rPr>
              <a:t>SCG	 10	10   </a:t>
            </a: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  <a:sym typeface="Wingdings" panose="05000000000000000000" pitchFamily="2" charset="2"/>
              </a:rPr>
              <a:t> </a:t>
            </a:r>
            <a: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  <a:sym typeface="Wingdings" panose="05000000000000000000" pitchFamily="2" charset="2"/>
              </a:rPr>
              <a:t>ไม่เปลี่ยนแปลงแต่ให้แสดงด้วย ซึ่งใน </a:t>
            </a: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  <a:sym typeface="Wingdings" panose="05000000000000000000" pitchFamily="2" charset="2"/>
              </a:rPr>
              <a:t>merge </a:t>
            </a:r>
            <a:r>
              <a:rPr lang="en-US" sz="1600" b="0" dirty="0" err="1">
                <a:latin typeface="Prompt" panose="00000500000000000000" pitchFamily="2" charset="-34"/>
                <a:cs typeface="Prompt" panose="00000500000000000000" pitchFamily="2" charset="-34"/>
                <a:sym typeface="Wingdings" panose="05000000000000000000" pitchFamily="2" charset="2"/>
              </a:rPr>
              <a:t>allo</a:t>
            </a: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  <a:sym typeface="Wingdings" panose="05000000000000000000" pitchFamily="2" charset="2"/>
              </a:rPr>
              <a:t> </a:t>
            </a:r>
            <a: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  <a:sym typeface="Wingdings" panose="05000000000000000000" pitchFamily="2" charset="2"/>
              </a:rPr>
              <a:t>จะมีแค่ </a:t>
            </a: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  <a:sym typeface="Wingdings" panose="05000000000000000000" pitchFamily="2" charset="2"/>
              </a:rPr>
              <a:t>Rev0</a:t>
            </a:r>
          </a:p>
          <a:p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  <a:sym typeface="Wingdings" panose="05000000000000000000" pitchFamily="2" charset="2"/>
              </a:rPr>
              <a:t>GC	 15	</a:t>
            </a:r>
            <a:r>
              <a:rPr lang="en-US" sz="1600" b="0" dirty="0">
                <a:solidFill>
                  <a:srgbClr val="FF0000"/>
                </a:solidFill>
                <a:latin typeface="Prompt" panose="00000500000000000000" pitchFamily="2" charset="-34"/>
                <a:cs typeface="Prompt" panose="00000500000000000000" pitchFamily="2" charset="-34"/>
                <a:sym typeface="Wingdings" panose="05000000000000000000" pitchFamily="2" charset="2"/>
              </a:rPr>
              <a:t>20  </a:t>
            </a: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  <a:sym typeface="Wingdings" panose="05000000000000000000" pitchFamily="2" charset="2"/>
              </a:rPr>
              <a:t>-&gt; </a:t>
            </a:r>
            <a: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  <a:sym typeface="Wingdings" panose="05000000000000000000" pitchFamily="2" charset="2"/>
              </a:rPr>
              <a:t>เปลี่ยนแปลง ซึ่งใน </a:t>
            </a: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  <a:sym typeface="Wingdings" panose="05000000000000000000" pitchFamily="2" charset="2"/>
              </a:rPr>
              <a:t>Merge </a:t>
            </a:r>
            <a:r>
              <a:rPr lang="en-US" sz="1600" b="0" dirty="0" err="1">
                <a:latin typeface="Prompt" panose="00000500000000000000" pitchFamily="2" charset="-34"/>
                <a:cs typeface="Prompt" panose="00000500000000000000" pitchFamily="2" charset="-34"/>
                <a:sym typeface="Wingdings" panose="05000000000000000000" pitchFamily="2" charset="2"/>
              </a:rPr>
              <a:t>allo</a:t>
            </a: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  <a:sym typeface="Wingdings" panose="05000000000000000000" pitchFamily="2" charset="2"/>
              </a:rPr>
              <a:t> </a:t>
            </a:r>
            <a: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  <a:sym typeface="Wingdings" panose="05000000000000000000" pitchFamily="2" charset="2"/>
              </a:rPr>
              <a:t>จะมี </a:t>
            </a: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  <a:sym typeface="Wingdings" panose="05000000000000000000" pitchFamily="2" charset="2"/>
              </a:rPr>
              <a:t>Rev0 </a:t>
            </a:r>
            <a: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  <a:sym typeface="Wingdings" panose="05000000000000000000" pitchFamily="2" charset="2"/>
              </a:rPr>
              <a:t>และ </a:t>
            </a: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  <a:sym typeface="Wingdings" panose="05000000000000000000" pitchFamily="2" charset="2"/>
              </a:rPr>
              <a:t>Rev 1</a:t>
            </a:r>
          </a:p>
          <a:p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  <a:sym typeface="Wingdings" panose="05000000000000000000" pitchFamily="2" charset="2"/>
              </a:rPr>
              <a:t> </a:t>
            </a:r>
            <a:endParaRPr lang="en-US" sz="1600" b="0" dirty="0"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342900" indent="-342900">
              <a:buAutoNum type="arabicPeriod"/>
            </a:pPr>
            <a:endParaRPr lang="th-TH" sz="1600" b="0" dirty="0"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342900" indent="-342900">
              <a:buAutoNum type="arabicPeriod"/>
            </a:pPr>
            <a:endParaRPr lang="en-US" sz="1600" b="0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24234FE-DAC1-425E-A19C-08F71DC3C78C}"/>
              </a:ext>
            </a:extLst>
          </p:cNvPr>
          <p:cNvSpPr txBox="1">
            <a:spLocks/>
          </p:cNvSpPr>
          <p:nvPr/>
        </p:nvSpPr>
        <p:spPr>
          <a:xfrm>
            <a:off x="8591363" y="4905833"/>
            <a:ext cx="3240360" cy="1076236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</a:rPr>
              <a:t>Note</a:t>
            </a:r>
            <a: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</a:rPr>
              <a:t>: </a:t>
            </a:r>
            <a: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</a:rPr>
              <a:t>การปรับแผนของคุณเตย ต้องการที่จะบันทึกหมายเหตุในการออกรายงาน</a:t>
            </a:r>
            <a:endParaRPr lang="en-US" sz="1600" b="0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42135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CA4020-4E45-4368-919B-14FEBB00C4B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Google Shape;107;g113d8db2799_0_107">
            <a:extLst>
              <a:ext uri="{FF2B5EF4-FFF2-40B4-BE49-F238E27FC236}">
                <a16:creationId xmlns:a16="http://schemas.microsoft.com/office/drawing/2014/main" id="{8E98222F-3DA9-4030-9946-5B46C24E7FE5}"/>
              </a:ext>
            </a:extLst>
          </p:cNvPr>
          <p:cNvSpPr txBox="1">
            <a:spLocks/>
          </p:cNvSpPr>
          <p:nvPr/>
        </p:nvSpPr>
        <p:spPr>
          <a:xfrm>
            <a:off x="191344" y="654828"/>
            <a:ext cx="931303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th-TH" sz="1700" dirty="0">
                <a:latin typeface="Prompt"/>
                <a:ea typeface="Prompt"/>
                <a:cs typeface="Prompt"/>
                <a:sym typeface="Prompt"/>
              </a:rPr>
              <a:t>เคสคุณเตยสำหรับออกรายงาน</a:t>
            </a:r>
          </a:p>
        </p:txBody>
      </p:sp>
      <p:sp>
        <p:nvSpPr>
          <p:cNvPr id="8" name="Google Shape;82;p2">
            <a:extLst>
              <a:ext uri="{FF2B5EF4-FFF2-40B4-BE49-F238E27FC236}">
                <a16:creationId xmlns:a16="http://schemas.microsoft.com/office/drawing/2014/main" id="{4DA119F3-A1ED-4E46-80B7-B700394375D3}"/>
              </a:ext>
            </a:extLst>
          </p:cNvPr>
          <p:cNvSpPr txBox="1"/>
          <p:nvPr/>
        </p:nvSpPr>
        <p:spPr>
          <a:xfrm>
            <a:off x="119336" y="75198"/>
            <a:ext cx="11482221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User interaction and design​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94CA873-0B0B-4420-87A9-6EC58E7FD39A}"/>
              </a:ext>
            </a:extLst>
          </p:cNvPr>
          <p:cNvSpPr txBox="1">
            <a:spLocks/>
          </p:cNvSpPr>
          <p:nvPr/>
        </p:nvSpPr>
        <p:spPr>
          <a:xfrm>
            <a:off x="166219" y="1196752"/>
            <a:ext cx="10304915" cy="10762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</a:rPr>
              <a:t>คุณเตยออกรายงาน </a:t>
            </a: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</a:rPr>
              <a:t>(Sheet </a:t>
            </a:r>
            <a: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</a:rPr>
              <a:t>11 </a:t>
            </a:r>
            <a:r>
              <a:rPr lang="en-US" sz="1600" b="0" dirty="0" err="1">
                <a:latin typeface="Prompt" panose="00000500000000000000" pitchFamily="2" charset="-34"/>
                <a:cs typeface="Prompt" panose="00000500000000000000" pitchFamily="2" charset="-34"/>
              </a:rPr>
              <a:t>th</a:t>
            </a: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</a:rPr>
              <a:t>) </a:t>
            </a:r>
            <a: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</a:rPr>
              <a:t>ภายในวันที่ 11 </a:t>
            </a: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</a:rPr>
              <a:t>(</a:t>
            </a:r>
            <a: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</a:rPr>
              <a:t>ภายในวันทำการ</a:t>
            </a: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</a:rPr>
              <a:t>)</a:t>
            </a:r>
            <a: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</a:rPr>
              <a:t> ถ้าออกไม่ตรงวันที่ 11 ให้ระบบ </a:t>
            </a: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</a:rPr>
              <a:t>Stamp </a:t>
            </a:r>
            <a: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</a:rPr>
              <a:t>วันที่ที่ออกรายงานจริง</a:t>
            </a:r>
          </a:p>
          <a:p>
            <a:pPr marL="342900" indent="-342900">
              <a:buAutoNum type="arabicPeriod"/>
            </a:pPr>
            <a: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</a:rPr>
              <a:t>คุณเตยออกรายงาน </a:t>
            </a: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</a:rPr>
              <a:t>(Sheet </a:t>
            </a:r>
            <a: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</a:rPr>
              <a:t>16 </a:t>
            </a:r>
            <a:r>
              <a:rPr lang="en-US" sz="1600" b="0" dirty="0" err="1">
                <a:latin typeface="Prompt" panose="00000500000000000000" pitchFamily="2" charset="-34"/>
                <a:cs typeface="Prompt" panose="00000500000000000000" pitchFamily="2" charset="-34"/>
              </a:rPr>
              <a:t>th</a:t>
            </a: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</a:rPr>
              <a:t>) </a:t>
            </a:r>
            <a: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</a:rPr>
              <a:t>ภายในวันที่ 16</a:t>
            </a: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</a:rPr>
              <a:t> (</a:t>
            </a:r>
            <a: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</a:rPr>
              <a:t>ภายในวันทำการ</a:t>
            </a: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</a:rPr>
              <a:t>) </a:t>
            </a:r>
            <a: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</a:rPr>
              <a:t>ถ้าออกไม่ตรงวันที่ 16 ให้ระบบ </a:t>
            </a: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</a:rPr>
              <a:t>Stamp </a:t>
            </a:r>
            <a: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</a:rPr>
              <a:t>วันที่ ออกรายงานจริง</a:t>
            </a: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endParaRPr lang="th-TH" sz="1600" b="0" dirty="0"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342900" indent="-342900">
              <a:buAutoNum type="arabicPeriod"/>
            </a:pPr>
            <a: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</a:rPr>
              <a:t>คุณเตยออกรายงาน </a:t>
            </a: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</a:rPr>
              <a:t>(Sheet </a:t>
            </a:r>
            <a: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</a:rPr>
              <a:t>ปรับแผน</a:t>
            </a: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</a:rPr>
              <a:t>)</a:t>
            </a:r>
            <a: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</a:rPr>
              <a:t> ครั้งที่ 1 กดออกรายงาน แล้วมีการบันทึกหมายเหตุในการปรับ</a:t>
            </a: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endParaRPr lang="th-TH" sz="1600" b="0" dirty="0"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</a:rPr>
              <a:t>หมายเหตุ จำนวน </a:t>
            </a: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</a:rPr>
              <a:t>Rev </a:t>
            </a:r>
            <a: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</a:rPr>
              <a:t>ในรายงานปรับแผน จำนวนขึ้นกับจำนวนครั้งในการออกรายงาน ไม่ได้ขึ้นกับจำนวน </a:t>
            </a: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</a:rPr>
              <a:t>Rev </a:t>
            </a:r>
            <a: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</a:rPr>
              <a:t>ใน </a:t>
            </a: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</a:rPr>
              <a:t>Merge </a:t>
            </a:r>
            <a:r>
              <a:rPr lang="en-US" sz="1600" b="0" dirty="0" err="1">
                <a:latin typeface="Prompt" panose="00000500000000000000" pitchFamily="2" charset="-34"/>
                <a:cs typeface="Prompt" panose="00000500000000000000" pitchFamily="2" charset="-34"/>
              </a:rPr>
              <a:t>allo</a:t>
            </a:r>
            <a:endParaRPr lang="en-US" sz="1600" b="0" dirty="0"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342900" indent="-342900">
              <a:buAutoNum type="arabicPeriod"/>
            </a:pPr>
            <a:endParaRPr lang="th-TH" sz="1600" b="0" dirty="0"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342900" indent="-342900">
              <a:buAutoNum type="arabicPeriod"/>
            </a:pPr>
            <a:endParaRPr lang="en-US" sz="1600" b="0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77576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2A9C2B-47B8-412E-BEF6-A5DB29F15F9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>
                <a:latin typeface="Prompt" panose="00000500000000000000" pitchFamily="2" charset="-34"/>
                <a:cs typeface="Prompt" panose="00000500000000000000" pitchFamily="2" charset="-34"/>
              </a:rPr>
              <a:pPr/>
              <a:t>17</a:t>
            </a:fld>
            <a:endParaRPr lang="en-US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2E91C-2B44-42A9-9F80-421E0A5D20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91344" y="188640"/>
            <a:ext cx="9889094" cy="36004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Revision Historical Record</a:t>
            </a:r>
            <a:endParaRPr lang="en-US" sz="2000" dirty="0">
              <a:solidFill>
                <a:srgbClr val="0070C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A7E9C5-7726-4CF4-81E1-84E8F63F3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459957"/>
              </p:ext>
            </p:extLst>
          </p:nvPr>
        </p:nvGraphicFramePr>
        <p:xfrm>
          <a:off x="220736" y="548680"/>
          <a:ext cx="11791807" cy="4404428"/>
        </p:xfrm>
        <a:graphic>
          <a:graphicData uri="http://schemas.openxmlformats.org/drawingml/2006/table">
            <a:tbl>
              <a:tblPr/>
              <a:tblGrid>
                <a:gridCol w="224055">
                  <a:extLst>
                    <a:ext uri="{9D8B030D-6E8A-4147-A177-3AD203B41FA5}">
                      <a16:colId xmlns:a16="http://schemas.microsoft.com/office/drawing/2014/main" val="1283894412"/>
                    </a:ext>
                  </a:extLst>
                </a:gridCol>
                <a:gridCol w="1690769">
                  <a:extLst>
                    <a:ext uri="{9D8B030D-6E8A-4147-A177-3AD203B41FA5}">
                      <a16:colId xmlns:a16="http://schemas.microsoft.com/office/drawing/2014/main" val="692333511"/>
                    </a:ext>
                  </a:extLst>
                </a:gridCol>
                <a:gridCol w="1782092">
                  <a:extLst>
                    <a:ext uri="{9D8B030D-6E8A-4147-A177-3AD203B41FA5}">
                      <a16:colId xmlns:a16="http://schemas.microsoft.com/office/drawing/2014/main" val="3460978746"/>
                    </a:ext>
                  </a:extLst>
                </a:gridCol>
                <a:gridCol w="3834532">
                  <a:extLst>
                    <a:ext uri="{9D8B030D-6E8A-4147-A177-3AD203B41FA5}">
                      <a16:colId xmlns:a16="http://schemas.microsoft.com/office/drawing/2014/main" val="202796544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405370750"/>
                    </a:ext>
                  </a:extLst>
                </a:gridCol>
                <a:gridCol w="2892207">
                  <a:extLst>
                    <a:ext uri="{9D8B030D-6E8A-4147-A177-3AD203B41FA5}">
                      <a16:colId xmlns:a16="http://schemas.microsoft.com/office/drawing/2014/main" val="689454301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#</a:t>
                      </a:r>
                    </a:p>
                  </a:txBody>
                  <a:tcPr marL="8878" marR="8878" marT="8878" marB="4261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Date</a:t>
                      </a:r>
                    </a:p>
                  </a:txBody>
                  <a:tcPr marL="8878" marR="8878" marT="8878" marB="4261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Version</a:t>
                      </a:r>
                    </a:p>
                  </a:txBody>
                  <a:tcPr marL="8878" marR="8878" marT="8878" marB="4261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Activity &amp; Detail</a:t>
                      </a:r>
                    </a:p>
                  </a:txBody>
                  <a:tcPr marL="8878" marR="8878" marT="8878" marB="4261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Status</a:t>
                      </a:r>
                    </a:p>
                  </a:txBody>
                  <a:tcPr marL="8878" marR="8878" marT="8878" marB="4261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Confirm By</a:t>
                      </a:r>
                    </a:p>
                  </a:txBody>
                  <a:tcPr marL="8878" marR="8878" marT="8878" marB="4261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232282"/>
                  </a:ext>
                </a:extLst>
              </a:tr>
              <a:tr h="621437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</a:t>
                      </a: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</a:t>
                      </a:r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0.0.1</a:t>
                      </a:r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Present Customer</a:t>
                      </a:r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Waiting</a:t>
                      </a:r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-</a:t>
                      </a:r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025367"/>
                  </a:ext>
                </a:extLst>
              </a:tr>
              <a:tr h="1732930">
                <a:tc>
                  <a:txBody>
                    <a:bodyPr/>
                    <a:lstStyle/>
                    <a:p>
                      <a:pPr algn="r" fontAlgn="t"/>
                      <a:r>
                        <a:rPr lang="th-T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17/03/2022</a:t>
                      </a:r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0.02</a:t>
                      </a:r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cs typeface="Prompt" panose="00000500000000000000" pitchFamily="2" charset="-34"/>
                        </a:rPr>
                        <a:t>Review &amp; Confirm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</a:rPr>
                        <a:t>​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</a:rPr>
                        <a:t>​</a:t>
                      </a: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</a:rPr>
                        <a:t>Confrim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th-TH" sz="1200" b="0" i="0" u="none" strike="noStrike" dirty="0">
                          <a:solidFill>
                            <a:srgbClr val="000000"/>
                          </a:solidFill>
                          <a:effectLst/>
                          <a:cs typeface="Prompt" panose="00000500000000000000" pitchFamily="2" charset="-34"/>
                        </a:rPr>
                        <a:t>คุณเสาวนีย์ (คุณเตย)</a:t>
                      </a:r>
                      <a:r>
                        <a:rPr lang="th-TH" sz="1200" b="0" i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</a:rPr>
                        <a:t>​</a:t>
                      </a:r>
                      <a:endParaRPr lang="th-TH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48099"/>
                  </a:ext>
                </a:extLst>
              </a:tr>
              <a:tr h="1732930">
                <a:tc>
                  <a:txBody>
                    <a:bodyPr/>
                    <a:lstStyle/>
                    <a:p>
                      <a:pPr algn="r" fontAlgn="t"/>
                      <a:r>
                        <a:rPr lang="th-T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th-TH" sz="1200" b="0" i="0" u="none" strike="noStrike" dirty="0">
                        <a:solidFill>
                          <a:srgbClr val="002060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th-TH" sz="1200" b="0" i="0" u="none" strike="noStrike" dirty="0">
                        <a:solidFill>
                          <a:srgbClr val="FF0000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286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345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898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11530731" y="6560463"/>
            <a:ext cx="566975" cy="25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2" name="Google Shape;82;p2"/>
          <p:cNvSpPr txBox="1"/>
          <p:nvPr/>
        </p:nvSpPr>
        <p:spPr>
          <a:xfrm>
            <a:off x="0" y="2307000"/>
            <a:ext cx="12192000" cy="11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M7 Demand Plan</a:t>
            </a:r>
          </a:p>
        </p:txBody>
      </p:sp>
      <p:sp>
        <p:nvSpPr>
          <p:cNvPr id="83" name="Google Shape;83;p2"/>
          <p:cNvSpPr txBox="1"/>
          <p:nvPr/>
        </p:nvSpPr>
        <p:spPr>
          <a:xfrm>
            <a:off x="-29671" y="3873932"/>
            <a:ext cx="121920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400" dirty="0">
                <a:solidFill>
                  <a:srgbClr val="E06666"/>
                </a:solidFill>
                <a:latin typeface="Prompt"/>
                <a:ea typeface="Prompt"/>
                <a:cs typeface="Prompt"/>
                <a:sym typeface="Prompt"/>
              </a:rPr>
              <a:t>* อ้างอิงจาก ไฟล์ </a:t>
            </a:r>
            <a:r>
              <a:rPr lang="sv-SE" sz="1400" dirty="0">
                <a:solidFill>
                  <a:srgbClr val="E06666"/>
                </a:solidFill>
                <a:latin typeface="Prompt"/>
                <a:ea typeface="Prompt"/>
                <a:cs typeface="Prompt"/>
                <a:sym typeface="Prompt"/>
              </a:rPr>
              <a:t>1. Inform PTTOR_Jan'22.xlsx</a:t>
            </a:r>
            <a:endParaRPr lang="en-US" sz="1400" dirty="0">
              <a:solidFill>
                <a:srgbClr val="E06666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9B99AA-B772-4958-B187-AE1E1AC5344A}"/>
              </a:ext>
            </a:extLst>
          </p:cNvPr>
          <p:cNvSpPr txBox="1"/>
          <p:nvPr/>
        </p:nvSpPr>
        <p:spPr>
          <a:xfrm>
            <a:off x="-1" y="3059668"/>
            <a:ext cx="12191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1800" b="0" dirty="0">
                <a:latin typeface="Prompt" panose="00000500000000000000" pitchFamily="2" charset="-34"/>
                <a:cs typeface="Prompt" panose="00000500000000000000" pitchFamily="2" charset="-34"/>
              </a:rPr>
              <a:t>หน้าจอสำหรับ </a:t>
            </a:r>
            <a:r>
              <a:rPr lang="en-US" sz="1800" b="0" dirty="0">
                <a:latin typeface="Prompt" panose="00000500000000000000" pitchFamily="2" charset="-34"/>
                <a:cs typeface="Prompt" panose="00000500000000000000" pitchFamily="2" charset="-34"/>
              </a:rPr>
              <a:t>Input </a:t>
            </a:r>
            <a:r>
              <a:rPr lang="th-TH" sz="1800" b="0" dirty="0">
                <a:latin typeface="Prompt" panose="00000500000000000000" pitchFamily="2" charset="-34"/>
                <a:cs typeface="Prompt" panose="00000500000000000000" pitchFamily="2" charset="-34"/>
              </a:rPr>
              <a:t>แผนการรับ</a:t>
            </a:r>
            <a: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</a:rPr>
              <a:t>ผลิตภัณฑ์</a:t>
            </a:r>
            <a:r>
              <a:rPr lang="th-TH" sz="1800" b="0" dirty="0"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-US" sz="1800" b="0" dirty="0">
                <a:latin typeface="Prompt" panose="00000500000000000000" pitchFamily="2" charset="-34"/>
                <a:cs typeface="Prompt" panose="00000500000000000000" pitchFamily="2" charset="-34"/>
              </a:rPr>
              <a:t>LPG,C3 </a:t>
            </a:r>
            <a:r>
              <a:rPr lang="th-TH" sz="1800" b="0" dirty="0">
                <a:latin typeface="Prompt" panose="00000500000000000000" pitchFamily="2" charset="-34"/>
                <a:cs typeface="Prompt" panose="00000500000000000000" pitchFamily="2" charset="-34"/>
              </a:rPr>
              <a:t>จาก </a:t>
            </a:r>
            <a:r>
              <a:rPr lang="en-US" sz="1800" b="0" dirty="0">
                <a:latin typeface="Prompt" panose="00000500000000000000" pitchFamily="2" charset="-34"/>
                <a:cs typeface="Prompt" panose="00000500000000000000" pitchFamily="2" charset="-34"/>
              </a:rPr>
              <a:t>PTT </a:t>
            </a:r>
            <a:r>
              <a:rPr lang="th-TH" sz="1800" b="0" dirty="0">
                <a:latin typeface="Prompt" panose="00000500000000000000" pitchFamily="2" charset="-34"/>
                <a:cs typeface="Prompt" panose="00000500000000000000" pitchFamily="2" charset="-34"/>
              </a:rPr>
              <a:t>และ แสดงรายงาน </a:t>
            </a:r>
            <a:r>
              <a:rPr lang="en-US" sz="1800" b="0" dirty="0">
                <a:latin typeface="Prompt" panose="00000500000000000000" pitchFamily="2" charset="-34"/>
                <a:cs typeface="Prompt" panose="00000500000000000000" pitchFamily="2" charset="-34"/>
              </a:rPr>
              <a:t>Inform OR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CA4020-4E45-4368-919B-14FEBB00C4B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788C8-47D6-4D69-9B83-F34644B960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A3BE00-E82D-412F-B42E-8A27A8A80F59}"/>
              </a:ext>
            </a:extLst>
          </p:cNvPr>
          <p:cNvGrpSpPr/>
          <p:nvPr/>
        </p:nvGrpSpPr>
        <p:grpSpPr>
          <a:xfrm>
            <a:off x="3863752" y="1628800"/>
            <a:ext cx="5904656" cy="799914"/>
            <a:chOff x="2248173" y="3146065"/>
            <a:chExt cx="5904656" cy="799914"/>
          </a:xfrm>
        </p:grpSpPr>
        <p:sp>
          <p:nvSpPr>
            <p:cNvPr id="8" name="Arrow: Chevron 9">
              <a:extLst>
                <a:ext uri="{FF2B5EF4-FFF2-40B4-BE49-F238E27FC236}">
                  <a16:creationId xmlns:a16="http://schemas.microsoft.com/office/drawing/2014/main" id="{012BB5F6-7509-40A0-9C4A-EACC6A615A71}"/>
                </a:ext>
              </a:extLst>
            </p:cNvPr>
            <p:cNvSpPr/>
            <p:nvPr/>
          </p:nvSpPr>
          <p:spPr>
            <a:xfrm>
              <a:off x="2248173" y="3146065"/>
              <a:ext cx="5904656" cy="799914"/>
            </a:xfrm>
            <a:custGeom>
              <a:avLst/>
              <a:gdLst>
                <a:gd name="connsiteX0" fmla="*/ 0 w 6547580"/>
                <a:gd name="connsiteY0" fmla="*/ 0 h 609600"/>
                <a:gd name="connsiteX1" fmla="*/ 6242780 w 6547580"/>
                <a:gd name="connsiteY1" fmla="*/ 0 h 609600"/>
                <a:gd name="connsiteX2" fmla="*/ 6547580 w 6547580"/>
                <a:gd name="connsiteY2" fmla="*/ 304800 h 609600"/>
                <a:gd name="connsiteX3" fmla="*/ 6242780 w 6547580"/>
                <a:gd name="connsiteY3" fmla="*/ 609600 h 609600"/>
                <a:gd name="connsiteX4" fmla="*/ 0 w 6547580"/>
                <a:gd name="connsiteY4" fmla="*/ 609600 h 609600"/>
                <a:gd name="connsiteX5" fmla="*/ 304800 w 6547580"/>
                <a:gd name="connsiteY5" fmla="*/ 304800 h 609600"/>
                <a:gd name="connsiteX6" fmla="*/ 0 w 6547580"/>
                <a:gd name="connsiteY6" fmla="*/ 0 h 609600"/>
                <a:gd name="connsiteX0" fmla="*/ 0 w 6547580"/>
                <a:gd name="connsiteY0" fmla="*/ 2540 h 612140"/>
                <a:gd name="connsiteX1" fmla="*/ 6545040 w 6547580"/>
                <a:gd name="connsiteY1" fmla="*/ 0 h 612140"/>
                <a:gd name="connsiteX2" fmla="*/ 6547580 w 6547580"/>
                <a:gd name="connsiteY2" fmla="*/ 307340 h 612140"/>
                <a:gd name="connsiteX3" fmla="*/ 6242780 w 6547580"/>
                <a:gd name="connsiteY3" fmla="*/ 612140 h 612140"/>
                <a:gd name="connsiteX4" fmla="*/ 0 w 6547580"/>
                <a:gd name="connsiteY4" fmla="*/ 612140 h 612140"/>
                <a:gd name="connsiteX5" fmla="*/ 304800 w 6547580"/>
                <a:gd name="connsiteY5" fmla="*/ 307340 h 612140"/>
                <a:gd name="connsiteX6" fmla="*/ 0 w 6547580"/>
                <a:gd name="connsiteY6" fmla="*/ 2540 h 612140"/>
                <a:gd name="connsiteX0" fmla="*/ 0 w 6547824"/>
                <a:gd name="connsiteY0" fmla="*/ 2540 h 612140"/>
                <a:gd name="connsiteX1" fmla="*/ 6547580 w 6547824"/>
                <a:gd name="connsiteY1" fmla="*/ 0 h 612140"/>
                <a:gd name="connsiteX2" fmla="*/ 6547580 w 6547824"/>
                <a:gd name="connsiteY2" fmla="*/ 307340 h 612140"/>
                <a:gd name="connsiteX3" fmla="*/ 6242780 w 6547824"/>
                <a:gd name="connsiteY3" fmla="*/ 612140 h 612140"/>
                <a:gd name="connsiteX4" fmla="*/ 0 w 6547824"/>
                <a:gd name="connsiteY4" fmla="*/ 612140 h 612140"/>
                <a:gd name="connsiteX5" fmla="*/ 304800 w 6547824"/>
                <a:gd name="connsiteY5" fmla="*/ 307340 h 612140"/>
                <a:gd name="connsiteX6" fmla="*/ 0 w 6547824"/>
                <a:gd name="connsiteY6" fmla="*/ 2540 h 612140"/>
                <a:gd name="connsiteX0" fmla="*/ 0 w 6547824"/>
                <a:gd name="connsiteY0" fmla="*/ 2540 h 612140"/>
                <a:gd name="connsiteX1" fmla="*/ 6547580 w 6547824"/>
                <a:gd name="connsiteY1" fmla="*/ 0 h 612140"/>
                <a:gd name="connsiteX2" fmla="*/ 6547580 w 6547824"/>
                <a:gd name="connsiteY2" fmla="*/ 307340 h 612140"/>
                <a:gd name="connsiteX3" fmla="*/ 6542500 w 6547824"/>
                <a:gd name="connsiteY3" fmla="*/ 609600 h 612140"/>
                <a:gd name="connsiteX4" fmla="*/ 0 w 6547824"/>
                <a:gd name="connsiteY4" fmla="*/ 612140 h 612140"/>
                <a:gd name="connsiteX5" fmla="*/ 304800 w 6547824"/>
                <a:gd name="connsiteY5" fmla="*/ 307340 h 612140"/>
                <a:gd name="connsiteX6" fmla="*/ 0 w 6547824"/>
                <a:gd name="connsiteY6" fmla="*/ 2540 h 612140"/>
                <a:gd name="connsiteX0" fmla="*/ 0 w 6547824"/>
                <a:gd name="connsiteY0" fmla="*/ 2540 h 612140"/>
                <a:gd name="connsiteX1" fmla="*/ 6547580 w 6547824"/>
                <a:gd name="connsiteY1" fmla="*/ 0 h 612140"/>
                <a:gd name="connsiteX2" fmla="*/ 6547580 w 6547824"/>
                <a:gd name="connsiteY2" fmla="*/ 307340 h 612140"/>
                <a:gd name="connsiteX3" fmla="*/ 6545040 w 6547824"/>
                <a:gd name="connsiteY3" fmla="*/ 609600 h 612140"/>
                <a:gd name="connsiteX4" fmla="*/ 0 w 6547824"/>
                <a:gd name="connsiteY4" fmla="*/ 612140 h 612140"/>
                <a:gd name="connsiteX5" fmla="*/ 304800 w 6547824"/>
                <a:gd name="connsiteY5" fmla="*/ 307340 h 612140"/>
                <a:gd name="connsiteX6" fmla="*/ 0 w 6547824"/>
                <a:gd name="connsiteY6" fmla="*/ 2540 h 612140"/>
                <a:gd name="connsiteX0" fmla="*/ 0 w 6548068"/>
                <a:gd name="connsiteY0" fmla="*/ 2540 h 612140"/>
                <a:gd name="connsiteX1" fmla="*/ 6547580 w 6548068"/>
                <a:gd name="connsiteY1" fmla="*/ 0 h 612140"/>
                <a:gd name="connsiteX2" fmla="*/ 6547580 w 6548068"/>
                <a:gd name="connsiteY2" fmla="*/ 307340 h 612140"/>
                <a:gd name="connsiteX3" fmla="*/ 6547580 w 6548068"/>
                <a:gd name="connsiteY3" fmla="*/ 609600 h 612140"/>
                <a:gd name="connsiteX4" fmla="*/ 0 w 6548068"/>
                <a:gd name="connsiteY4" fmla="*/ 612140 h 612140"/>
                <a:gd name="connsiteX5" fmla="*/ 304800 w 6548068"/>
                <a:gd name="connsiteY5" fmla="*/ 307340 h 612140"/>
                <a:gd name="connsiteX6" fmla="*/ 0 w 6548068"/>
                <a:gd name="connsiteY6" fmla="*/ 2540 h 612140"/>
                <a:gd name="connsiteX0" fmla="*/ 0 w 6547824"/>
                <a:gd name="connsiteY0" fmla="*/ 2540 h 612140"/>
                <a:gd name="connsiteX1" fmla="*/ 6547580 w 6547824"/>
                <a:gd name="connsiteY1" fmla="*/ 0 h 612140"/>
                <a:gd name="connsiteX2" fmla="*/ 6547580 w 6547824"/>
                <a:gd name="connsiteY2" fmla="*/ 307340 h 612140"/>
                <a:gd name="connsiteX3" fmla="*/ 6545040 w 6547824"/>
                <a:gd name="connsiteY3" fmla="*/ 609600 h 612140"/>
                <a:gd name="connsiteX4" fmla="*/ 0 w 6547824"/>
                <a:gd name="connsiteY4" fmla="*/ 612140 h 612140"/>
                <a:gd name="connsiteX5" fmla="*/ 304800 w 6547824"/>
                <a:gd name="connsiteY5" fmla="*/ 307340 h 612140"/>
                <a:gd name="connsiteX6" fmla="*/ 0 w 6547824"/>
                <a:gd name="connsiteY6" fmla="*/ 2540 h 612140"/>
                <a:gd name="connsiteX0" fmla="*/ 0 w 6547824"/>
                <a:gd name="connsiteY0" fmla="*/ 2540 h 612140"/>
                <a:gd name="connsiteX1" fmla="*/ 6547580 w 6547824"/>
                <a:gd name="connsiteY1" fmla="*/ 0 h 612140"/>
                <a:gd name="connsiteX2" fmla="*/ 6547580 w 6547824"/>
                <a:gd name="connsiteY2" fmla="*/ 307340 h 612140"/>
                <a:gd name="connsiteX3" fmla="*/ 6545040 w 6547824"/>
                <a:gd name="connsiteY3" fmla="*/ 609600 h 612140"/>
                <a:gd name="connsiteX4" fmla="*/ 0 w 6547824"/>
                <a:gd name="connsiteY4" fmla="*/ 612140 h 612140"/>
                <a:gd name="connsiteX5" fmla="*/ 304800 w 6547824"/>
                <a:gd name="connsiteY5" fmla="*/ 307340 h 612140"/>
                <a:gd name="connsiteX6" fmla="*/ 0 w 6547824"/>
                <a:gd name="connsiteY6" fmla="*/ 2540 h 612140"/>
                <a:gd name="connsiteX0" fmla="*/ 0 w 6550427"/>
                <a:gd name="connsiteY0" fmla="*/ 2540 h 612140"/>
                <a:gd name="connsiteX1" fmla="*/ 6547580 w 6550427"/>
                <a:gd name="connsiteY1" fmla="*/ 0 h 612140"/>
                <a:gd name="connsiteX2" fmla="*/ 6547580 w 6550427"/>
                <a:gd name="connsiteY2" fmla="*/ 307340 h 612140"/>
                <a:gd name="connsiteX3" fmla="*/ 6550120 w 6550427"/>
                <a:gd name="connsiteY3" fmla="*/ 609600 h 612140"/>
                <a:gd name="connsiteX4" fmla="*/ 0 w 6550427"/>
                <a:gd name="connsiteY4" fmla="*/ 612140 h 612140"/>
                <a:gd name="connsiteX5" fmla="*/ 304800 w 6550427"/>
                <a:gd name="connsiteY5" fmla="*/ 307340 h 612140"/>
                <a:gd name="connsiteX6" fmla="*/ 0 w 6550427"/>
                <a:gd name="connsiteY6" fmla="*/ 2540 h 612140"/>
                <a:gd name="connsiteX0" fmla="*/ 0 w 6547824"/>
                <a:gd name="connsiteY0" fmla="*/ 2540 h 612140"/>
                <a:gd name="connsiteX1" fmla="*/ 6547580 w 6547824"/>
                <a:gd name="connsiteY1" fmla="*/ 0 h 612140"/>
                <a:gd name="connsiteX2" fmla="*/ 6547580 w 6547824"/>
                <a:gd name="connsiteY2" fmla="*/ 307340 h 612140"/>
                <a:gd name="connsiteX3" fmla="*/ 6544405 w 6547824"/>
                <a:gd name="connsiteY3" fmla="*/ 609600 h 612140"/>
                <a:gd name="connsiteX4" fmla="*/ 0 w 6547824"/>
                <a:gd name="connsiteY4" fmla="*/ 612140 h 612140"/>
                <a:gd name="connsiteX5" fmla="*/ 304800 w 6547824"/>
                <a:gd name="connsiteY5" fmla="*/ 307340 h 612140"/>
                <a:gd name="connsiteX6" fmla="*/ 0 w 6547824"/>
                <a:gd name="connsiteY6" fmla="*/ 2540 h 612140"/>
                <a:gd name="connsiteX0" fmla="*/ 0 w 6547824"/>
                <a:gd name="connsiteY0" fmla="*/ 2540 h 612140"/>
                <a:gd name="connsiteX1" fmla="*/ 6547580 w 6547824"/>
                <a:gd name="connsiteY1" fmla="*/ 0 h 612140"/>
                <a:gd name="connsiteX2" fmla="*/ 6547580 w 6547824"/>
                <a:gd name="connsiteY2" fmla="*/ 307340 h 612140"/>
                <a:gd name="connsiteX3" fmla="*/ 6544405 w 6547824"/>
                <a:gd name="connsiteY3" fmla="*/ 609600 h 612140"/>
                <a:gd name="connsiteX4" fmla="*/ 0 w 6547824"/>
                <a:gd name="connsiteY4" fmla="*/ 612140 h 612140"/>
                <a:gd name="connsiteX5" fmla="*/ 430223 w 6547824"/>
                <a:gd name="connsiteY5" fmla="*/ 307340 h 612140"/>
                <a:gd name="connsiteX6" fmla="*/ 0 w 6547824"/>
                <a:gd name="connsiteY6" fmla="*/ 2540 h 612140"/>
                <a:gd name="connsiteX0" fmla="*/ 0 w 6547824"/>
                <a:gd name="connsiteY0" fmla="*/ 2540 h 612140"/>
                <a:gd name="connsiteX1" fmla="*/ 6547580 w 6547824"/>
                <a:gd name="connsiteY1" fmla="*/ 0 h 612140"/>
                <a:gd name="connsiteX2" fmla="*/ 6547580 w 6547824"/>
                <a:gd name="connsiteY2" fmla="*/ 307340 h 612140"/>
                <a:gd name="connsiteX3" fmla="*/ 6544405 w 6547824"/>
                <a:gd name="connsiteY3" fmla="*/ 609600 h 612140"/>
                <a:gd name="connsiteX4" fmla="*/ 0 w 6547824"/>
                <a:gd name="connsiteY4" fmla="*/ 612140 h 612140"/>
                <a:gd name="connsiteX5" fmla="*/ 526135 w 6547824"/>
                <a:gd name="connsiteY5" fmla="*/ 307340 h 612140"/>
                <a:gd name="connsiteX6" fmla="*/ 0 w 6547824"/>
                <a:gd name="connsiteY6" fmla="*/ 2540 h 612140"/>
                <a:gd name="connsiteX0" fmla="*/ 0 w 6547824"/>
                <a:gd name="connsiteY0" fmla="*/ 2540 h 612140"/>
                <a:gd name="connsiteX1" fmla="*/ 6547580 w 6547824"/>
                <a:gd name="connsiteY1" fmla="*/ 0 h 612140"/>
                <a:gd name="connsiteX2" fmla="*/ 6547580 w 6547824"/>
                <a:gd name="connsiteY2" fmla="*/ 307340 h 612140"/>
                <a:gd name="connsiteX3" fmla="*/ 6544405 w 6547824"/>
                <a:gd name="connsiteY3" fmla="*/ 609600 h 612140"/>
                <a:gd name="connsiteX4" fmla="*/ 0 w 6547824"/>
                <a:gd name="connsiteY4" fmla="*/ 612140 h 612140"/>
                <a:gd name="connsiteX5" fmla="*/ 481868 w 6547824"/>
                <a:gd name="connsiteY5" fmla="*/ 311619 h 612140"/>
                <a:gd name="connsiteX6" fmla="*/ 0 w 6547824"/>
                <a:gd name="connsiteY6" fmla="*/ 2540 h 612140"/>
                <a:gd name="connsiteX0" fmla="*/ 0 w 6547824"/>
                <a:gd name="connsiteY0" fmla="*/ 2540 h 612140"/>
                <a:gd name="connsiteX1" fmla="*/ 6547580 w 6547824"/>
                <a:gd name="connsiteY1" fmla="*/ 0 h 612140"/>
                <a:gd name="connsiteX2" fmla="*/ 6547580 w 6547824"/>
                <a:gd name="connsiteY2" fmla="*/ 307340 h 612140"/>
                <a:gd name="connsiteX3" fmla="*/ 6544405 w 6547824"/>
                <a:gd name="connsiteY3" fmla="*/ 609600 h 612140"/>
                <a:gd name="connsiteX4" fmla="*/ 0 w 6547824"/>
                <a:gd name="connsiteY4" fmla="*/ 612140 h 612140"/>
                <a:gd name="connsiteX5" fmla="*/ 479563 w 6547824"/>
                <a:gd name="connsiteY5" fmla="*/ 308945 h 612140"/>
                <a:gd name="connsiteX6" fmla="*/ 0 w 6547824"/>
                <a:gd name="connsiteY6" fmla="*/ 2540 h 612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7824" h="612140">
                  <a:moveTo>
                    <a:pt x="0" y="2540"/>
                  </a:moveTo>
                  <a:lnTo>
                    <a:pt x="6547580" y="0"/>
                  </a:lnTo>
                  <a:cubicBezTo>
                    <a:pt x="6548427" y="102447"/>
                    <a:pt x="6546733" y="204893"/>
                    <a:pt x="6547580" y="307340"/>
                  </a:cubicBezTo>
                  <a:cubicBezTo>
                    <a:pt x="6545887" y="408093"/>
                    <a:pt x="6546098" y="508847"/>
                    <a:pt x="6544405" y="609600"/>
                  </a:cubicBezTo>
                  <a:lnTo>
                    <a:pt x="0" y="612140"/>
                  </a:lnTo>
                  <a:lnTo>
                    <a:pt x="479563" y="308945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429F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B313F6-03D3-46CF-91DE-147034EBC5DF}"/>
                </a:ext>
              </a:extLst>
            </p:cNvPr>
            <p:cNvSpPr txBox="1"/>
            <p:nvPr/>
          </p:nvSpPr>
          <p:spPr>
            <a:xfrm>
              <a:off x="2758635" y="3316608"/>
              <a:ext cx="53903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000" b="1" dirty="0"/>
                <a:t>รายละเอียด </a:t>
              </a:r>
              <a:r>
                <a:rPr lang="en-US" sz="2000" b="1" dirty="0"/>
                <a:t>OR Demand Plan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6C88C33-177F-492B-8F95-EF0A1525226D}"/>
              </a:ext>
            </a:extLst>
          </p:cNvPr>
          <p:cNvGrpSpPr/>
          <p:nvPr/>
        </p:nvGrpSpPr>
        <p:grpSpPr>
          <a:xfrm>
            <a:off x="3870774" y="2597241"/>
            <a:ext cx="5897633" cy="799914"/>
            <a:chOff x="2248173" y="5116619"/>
            <a:chExt cx="5410200" cy="799914"/>
          </a:xfrm>
        </p:grpSpPr>
        <p:sp>
          <p:nvSpPr>
            <p:cNvPr id="11" name="Arrow: Chevron 9">
              <a:extLst>
                <a:ext uri="{FF2B5EF4-FFF2-40B4-BE49-F238E27FC236}">
                  <a16:creationId xmlns:a16="http://schemas.microsoft.com/office/drawing/2014/main" id="{0DDCE2FC-A7B9-4D55-8D0B-860070F8E645}"/>
                </a:ext>
              </a:extLst>
            </p:cNvPr>
            <p:cNvSpPr/>
            <p:nvPr/>
          </p:nvSpPr>
          <p:spPr>
            <a:xfrm>
              <a:off x="2248173" y="5116619"/>
              <a:ext cx="5410200" cy="799914"/>
            </a:xfrm>
            <a:custGeom>
              <a:avLst/>
              <a:gdLst>
                <a:gd name="connsiteX0" fmla="*/ 0 w 6547580"/>
                <a:gd name="connsiteY0" fmla="*/ 0 h 609600"/>
                <a:gd name="connsiteX1" fmla="*/ 6242780 w 6547580"/>
                <a:gd name="connsiteY1" fmla="*/ 0 h 609600"/>
                <a:gd name="connsiteX2" fmla="*/ 6547580 w 6547580"/>
                <a:gd name="connsiteY2" fmla="*/ 304800 h 609600"/>
                <a:gd name="connsiteX3" fmla="*/ 6242780 w 6547580"/>
                <a:gd name="connsiteY3" fmla="*/ 609600 h 609600"/>
                <a:gd name="connsiteX4" fmla="*/ 0 w 6547580"/>
                <a:gd name="connsiteY4" fmla="*/ 609600 h 609600"/>
                <a:gd name="connsiteX5" fmla="*/ 304800 w 6547580"/>
                <a:gd name="connsiteY5" fmla="*/ 304800 h 609600"/>
                <a:gd name="connsiteX6" fmla="*/ 0 w 6547580"/>
                <a:gd name="connsiteY6" fmla="*/ 0 h 609600"/>
                <a:gd name="connsiteX0" fmla="*/ 0 w 6547580"/>
                <a:gd name="connsiteY0" fmla="*/ 2540 h 612140"/>
                <a:gd name="connsiteX1" fmla="*/ 6545040 w 6547580"/>
                <a:gd name="connsiteY1" fmla="*/ 0 h 612140"/>
                <a:gd name="connsiteX2" fmla="*/ 6547580 w 6547580"/>
                <a:gd name="connsiteY2" fmla="*/ 307340 h 612140"/>
                <a:gd name="connsiteX3" fmla="*/ 6242780 w 6547580"/>
                <a:gd name="connsiteY3" fmla="*/ 612140 h 612140"/>
                <a:gd name="connsiteX4" fmla="*/ 0 w 6547580"/>
                <a:gd name="connsiteY4" fmla="*/ 612140 h 612140"/>
                <a:gd name="connsiteX5" fmla="*/ 304800 w 6547580"/>
                <a:gd name="connsiteY5" fmla="*/ 307340 h 612140"/>
                <a:gd name="connsiteX6" fmla="*/ 0 w 6547580"/>
                <a:gd name="connsiteY6" fmla="*/ 2540 h 612140"/>
                <a:gd name="connsiteX0" fmla="*/ 0 w 6547824"/>
                <a:gd name="connsiteY0" fmla="*/ 2540 h 612140"/>
                <a:gd name="connsiteX1" fmla="*/ 6547580 w 6547824"/>
                <a:gd name="connsiteY1" fmla="*/ 0 h 612140"/>
                <a:gd name="connsiteX2" fmla="*/ 6547580 w 6547824"/>
                <a:gd name="connsiteY2" fmla="*/ 307340 h 612140"/>
                <a:gd name="connsiteX3" fmla="*/ 6242780 w 6547824"/>
                <a:gd name="connsiteY3" fmla="*/ 612140 h 612140"/>
                <a:gd name="connsiteX4" fmla="*/ 0 w 6547824"/>
                <a:gd name="connsiteY4" fmla="*/ 612140 h 612140"/>
                <a:gd name="connsiteX5" fmla="*/ 304800 w 6547824"/>
                <a:gd name="connsiteY5" fmla="*/ 307340 h 612140"/>
                <a:gd name="connsiteX6" fmla="*/ 0 w 6547824"/>
                <a:gd name="connsiteY6" fmla="*/ 2540 h 612140"/>
                <a:gd name="connsiteX0" fmla="*/ 0 w 6547824"/>
                <a:gd name="connsiteY0" fmla="*/ 2540 h 612140"/>
                <a:gd name="connsiteX1" fmla="*/ 6547580 w 6547824"/>
                <a:gd name="connsiteY1" fmla="*/ 0 h 612140"/>
                <a:gd name="connsiteX2" fmla="*/ 6547580 w 6547824"/>
                <a:gd name="connsiteY2" fmla="*/ 307340 h 612140"/>
                <a:gd name="connsiteX3" fmla="*/ 6542500 w 6547824"/>
                <a:gd name="connsiteY3" fmla="*/ 609600 h 612140"/>
                <a:gd name="connsiteX4" fmla="*/ 0 w 6547824"/>
                <a:gd name="connsiteY4" fmla="*/ 612140 h 612140"/>
                <a:gd name="connsiteX5" fmla="*/ 304800 w 6547824"/>
                <a:gd name="connsiteY5" fmla="*/ 307340 h 612140"/>
                <a:gd name="connsiteX6" fmla="*/ 0 w 6547824"/>
                <a:gd name="connsiteY6" fmla="*/ 2540 h 612140"/>
                <a:gd name="connsiteX0" fmla="*/ 0 w 6547824"/>
                <a:gd name="connsiteY0" fmla="*/ 2540 h 612140"/>
                <a:gd name="connsiteX1" fmla="*/ 6547580 w 6547824"/>
                <a:gd name="connsiteY1" fmla="*/ 0 h 612140"/>
                <a:gd name="connsiteX2" fmla="*/ 6547580 w 6547824"/>
                <a:gd name="connsiteY2" fmla="*/ 307340 h 612140"/>
                <a:gd name="connsiteX3" fmla="*/ 6545040 w 6547824"/>
                <a:gd name="connsiteY3" fmla="*/ 609600 h 612140"/>
                <a:gd name="connsiteX4" fmla="*/ 0 w 6547824"/>
                <a:gd name="connsiteY4" fmla="*/ 612140 h 612140"/>
                <a:gd name="connsiteX5" fmla="*/ 304800 w 6547824"/>
                <a:gd name="connsiteY5" fmla="*/ 307340 h 612140"/>
                <a:gd name="connsiteX6" fmla="*/ 0 w 6547824"/>
                <a:gd name="connsiteY6" fmla="*/ 2540 h 612140"/>
                <a:gd name="connsiteX0" fmla="*/ 0 w 6548068"/>
                <a:gd name="connsiteY0" fmla="*/ 2540 h 612140"/>
                <a:gd name="connsiteX1" fmla="*/ 6547580 w 6548068"/>
                <a:gd name="connsiteY1" fmla="*/ 0 h 612140"/>
                <a:gd name="connsiteX2" fmla="*/ 6547580 w 6548068"/>
                <a:gd name="connsiteY2" fmla="*/ 307340 h 612140"/>
                <a:gd name="connsiteX3" fmla="*/ 6547580 w 6548068"/>
                <a:gd name="connsiteY3" fmla="*/ 609600 h 612140"/>
                <a:gd name="connsiteX4" fmla="*/ 0 w 6548068"/>
                <a:gd name="connsiteY4" fmla="*/ 612140 h 612140"/>
                <a:gd name="connsiteX5" fmla="*/ 304800 w 6548068"/>
                <a:gd name="connsiteY5" fmla="*/ 307340 h 612140"/>
                <a:gd name="connsiteX6" fmla="*/ 0 w 6548068"/>
                <a:gd name="connsiteY6" fmla="*/ 2540 h 612140"/>
                <a:gd name="connsiteX0" fmla="*/ 0 w 6547824"/>
                <a:gd name="connsiteY0" fmla="*/ 2540 h 612140"/>
                <a:gd name="connsiteX1" fmla="*/ 6547580 w 6547824"/>
                <a:gd name="connsiteY1" fmla="*/ 0 h 612140"/>
                <a:gd name="connsiteX2" fmla="*/ 6547580 w 6547824"/>
                <a:gd name="connsiteY2" fmla="*/ 307340 h 612140"/>
                <a:gd name="connsiteX3" fmla="*/ 6545040 w 6547824"/>
                <a:gd name="connsiteY3" fmla="*/ 609600 h 612140"/>
                <a:gd name="connsiteX4" fmla="*/ 0 w 6547824"/>
                <a:gd name="connsiteY4" fmla="*/ 612140 h 612140"/>
                <a:gd name="connsiteX5" fmla="*/ 304800 w 6547824"/>
                <a:gd name="connsiteY5" fmla="*/ 307340 h 612140"/>
                <a:gd name="connsiteX6" fmla="*/ 0 w 6547824"/>
                <a:gd name="connsiteY6" fmla="*/ 2540 h 612140"/>
                <a:gd name="connsiteX0" fmla="*/ 0 w 6547824"/>
                <a:gd name="connsiteY0" fmla="*/ 2540 h 612140"/>
                <a:gd name="connsiteX1" fmla="*/ 6547580 w 6547824"/>
                <a:gd name="connsiteY1" fmla="*/ 0 h 612140"/>
                <a:gd name="connsiteX2" fmla="*/ 6547580 w 6547824"/>
                <a:gd name="connsiteY2" fmla="*/ 307340 h 612140"/>
                <a:gd name="connsiteX3" fmla="*/ 6545040 w 6547824"/>
                <a:gd name="connsiteY3" fmla="*/ 609600 h 612140"/>
                <a:gd name="connsiteX4" fmla="*/ 0 w 6547824"/>
                <a:gd name="connsiteY4" fmla="*/ 612140 h 612140"/>
                <a:gd name="connsiteX5" fmla="*/ 304800 w 6547824"/>
                <a:gd name="connsiteY5" fmla="*/ 307340 h 612140"/>
                <a:gd name="connsiteX6" fmla="*/ 0 w 6547824"/>
                <a:gd name="connsiteY6" fmla="*/ 2540 h 612140"/>
                <a:gd name="connsiteX0" fmla="*/ 0 w 6550427"/>
                <a:gd name="connsiteY0" fmla="*/ 2540 h 612140"/>
                <a:gd name="connsiteX1" fmla="*/ 6547580 w 6550427"/>
                <a:gd name="connsiteY1" fmla="*/ 0 h 612140"/>
                <a:gd name="connsiteX2" fmla="*/ 6547580 w 6550427"/>
                <a:gd name="connsiteY2" fmla="*/ 307340 h 612140"/>
                <a:gd name="connsiteX3" fmla="*/ 6550120 w 6550427"/>
                <a:gd name="connsiteY3" fmla="*/ 609600 h 612140"/>
                <a:gd name="connsiteX4" fmla="*/ 0 w 6550427"/>
                <a:gd name="connsiteY4" fmla="*/ 612140 h 612140"/>
                <a:gd name="connsiteX5" fmla="*/ 304800 w 6550427"/>
                <a:gd name="connsiteY5" fmla="*/ 307340 h 612140"/>
                <a:gd name="connsiteX6" fmla="*/ 0 w 6550427"/>
                <a:gd name="connsiteY6" fmla="*/ 2540 h 612140"/>
                <a:gd name="connsiteX0" fmla="*/ 0 w 6547824"/>
                <a:gd name="connsiteY0" fmla="*/ 2540 h 612140"/>
                <a:gd name="connsiteX1" fmla="*/ 6547580 w 6547824"/>
                <a:gd name="connsiteY1" fmla="*/ 0 h 612140"/>
                <a:gd name="connsiteX2" fmla="*/ 6547580 w 6547824"/>
                <a:gd name="connsiteY2" fmla="*/ 307340 h 612140"/>
                <a:gd name="connsiteX3" fmla="*/ 6544405 w 6547824"/>
                <a:gd name="connsiteY3" fmla="*/ 609600 h 612140"/>
                <a:gd name="connsiteX4" fmla="*/ 0 w 6547824"/>
                <a:gd name="connsiteY4" fmla="*/ 612140 h 612140"/>
                <a:gd name="connsiteX5" fmla="*/ 304800 w 6547824"/>
                <a:gd name="connsiteY5" fmla="*/ 307340 h 612140"/>
                <a:gd name="connsiteX6" fmla="*/ 0 w 6547824"/>
                <a:gd name="connsiteY6" fmla="*/ 2540 h 612140"/>
                <a:gd name="connsiteX0" fmla="*/ 0 w 6547824"/>
                <a:gd name="connsiteY0" fmla="*/ 2540 h 612140"/>
                <a:gd name="connsiteX1" fmla="*/ 6547580 w 6547824"/>
                <a:gd name="connsiteY1" fmla="*/ 0 h 612140"/>
                <a:gd name="connsiteX2" fmla="*/ 6547580 w 6547824"/>
                <a:gd name="connsiteY2" fmla="*/ 307340 h 612140"/>
                <a:gd name="connsiteX3" fmla="*/ 6544405 w 6547824"/>
                <a:gd name="connsiteY3" fmla="*/ 609600 h 612140"/>
                <a:gd name="connsiteX4" fmla="*/ 0 w 6547824"/>
                <a:gd name="connsiteY4" fmla="*/ 612140 h 612140"/>
                <a:gd name="connsiteX5" fmla="*/ 430223 w 6547824"/>
                <a:gd name="connsiteY5" fmla="*/ 307340 h 612140"/>
                <a:gd name="connsiteX6" fmla="*/ 0 w 6547824"/>
                <a:gd name="connsiteY6" fmla="*/ 2540 h 612140"/>
                <a:gd name="connsiteX0" fmla="*/ 0 w 6547824"/>
                <a:gd name="connsiteY0" fmla="*/ 2540 h 612140"/>
                <a:gd name="connsiteX1" fmla="*/ 6547580 w 6547824"/>
                <a:gd name="connsiteY1" fmla="*/ 0 h 612140"/>
                <a:gd name="connsiteX2" fmla="*/ 6547580 w 6547824"/>
                <a:gd name="connsiteY2" fmla="*/ 307340 h 612140"/>
                <a:gd name="connsiteX3" fmla="*/ 6544405 w 6547824"/>
                <a:gd name="connsiteY3" fmla="*/ 609600 h 612140"/>
                <a:gd name="connsiteX4" fmla="*/ 0 w 6547824"/>
                <a:gd name="connsiteY4" fmla="*/ 612140 h 612140"/>
                <a:gd name="connsiteX5" fmla="*/ 526135 w 6547824"/>
                <a:gd name="connsiteY5" fmla="*/ 307340 h 612140"/>
                <a:gd name="connsiteX6" fmla="*/ 0 w 6547824"/>
                <a:gd name="connsiteY6" fmla="*/ 2540 h 612140"/>
                <a:gd name="connsiteX0" fmla="*/ 0 w 6547824"/>
                <a:gd name="connsiteY0" fmla="*/ 2540 h 612140"/>
                <a:gd name="connsiteX1" fmla="*/ 6547580 w 6547824"/>
                <a:gd name="connsiteY1" fmla="*/ 0 h 612140"/>
                <a:gd name="connsiteX2" fmla="*/ 6547580 w 6547824"/>
                <a:gd name="connsiteY2" fmla="*/ 307340 h 612140"/>
                <a:gd name="connsiteX3" fmla="*/ 6544405 w 6547824"/>
                <a:gd name="connsiteY3" fmla="*/ 609600 h 612140"/>
                <a:gd name="connsiteX4" fmla="*/ 0 w 6547824"/>
                <a:gd name="connsiteY4" fmla="*/ 612140 h 612140"/>
                <a:gd name="connsiteX5" fmla="*/ 481868 w 6547824"/>
                <a:gd name="connsiteY5" fmla="*/ 311619 h 612140"/>
                <a:gd name="connsiteX6" fmla="*/ 0 w 6547824"/>
                <a:gd name="connsiteY6" fmla="*/ 2540 h 612140"/>
                <a:gd name="connsiteX0" fmla="*/ 0 w 6547824"/>
                <a:gd name="connsiteY0" fmla="*/ 2540 h 612140"/>
                <a:gd name="connsiteX1" fmla="*/ 6547580 w 6547824"/>
                <a:gd name="connsiteY1" fmla="*/ 0 h 612140"/>
                <a:gd name="connsiteX2" fmla="*/ 6547580 w 6547824"/>
                <a:gd name="connsiteY2" fmla="*/ 307340 h 612140"/>
                <a:gd name="connsiteX3" fmla="*/ 6544405 w 6547824"/>
                <a:gd name="connsiteY3" fmla="*/ 609600 h 612140"/>
                <a:gd name="connsiteX4" fmla="*/ 0 w 6547824"/>
                <a:gd name="connsiteY4" fmla="*/ 612140 h 612140"/>
                <a:gd name="connsiteX5" fmla="*/ 479563 w 6547824"/>
                <a:gd name="connsiteY5" fmla="*/ 308945 h 612140"/>
                <a:gd name="connsiteX6" fmla="*/ 0 w 6547824"/>
                <a:gd name="connsiteY6" fmla="*/ 2540 h 612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7824" h="612140">
                  <a:moveTo>
                    <a:pt x="0" y="2540"/>
                  </a:moveTo>
                  <a:lnTo>
                    <a:pt x="6547580" y="0"/>
                  </a:lnTo>
                  <a:cubicBezTo>
                    <a:pt x="6548427" y="102447"/>
                    <a:pt x="6546733" y="204893"/>
                    <a:pt x="6547580" y="307340"/>
                  </a:cubicBezTo>
                  <a:cubicBezTo>
                    <a:pt x="6545887" y="408093"/>
                    <a:pt x="6546098" y="508847"/>
                    <a:pt x="6544405" y="609600"/>
                  </a:cubicBezTo>
                  <a:lnTo>
                    <a:pt x="0" y="612140"/>
                  </a:lnTo>
                  <a:lnTo>
                    <a:pt x="479563" y="308945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429F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7F6363-5928-4640-8AC2-36BD21A64D2C}"/>
                </a:ext>
              </a:extLst>
            </p:cNvPr>
            <p:cNvSpPr txBox="1"/>
            <p:nvPr/>
          </p:nvSpPr>
          <p:spPr>
            <a:xfrm>
              <a:off x="2751613" y="5268238"/>
              <a:ext cx="47727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000" b="1" dirty="0"/>
                <a:t>คำถามจาก </a:t>
              </a:r>
              <a:r>
                <a:rPr lang="en-US" sz="2000" b="1" dirty="0"/>
                <a:t>Digital</a:t>
              </a:r>
            </a:p>
          </p:txBody>
        </p:sp>
      </p:grpSp>
      <p:sp>
        <p:nvSpPr>
          <p:cNvPr id="14" name="Arrow: Pentagon 14">
            <a:extLst>
              <a:ext uri="{FF2B5EF4-FFF2-40B4-BE49-F238E27FC236}">
                <a16:creationId xmlns:a16="http://schemas.microsoft.com/office/drawing/2014/main" id="{D926FED6-5DD6-4D16-881B-3612524CC012}"/>
              </a:ext>
            </a:extLst>
          </p:cNvPr>
          <p:cNvSpPr/>
          <p:nvPr/>
        </p:nvSpPr>
        <p:spPr>
          <a:xfrm>
            <a:off x="2999767" y="1634901"/>
            <a:ext cx="1179737" cy="799914"/>
          </a:xfrm>
          <a:custGeom>
            <a:avLst/>
            <a:gdLst>
              <a:gd name="connsiteX0" fmla="*/ 0 w 846955"/>
              <a:gd name="connsiteY0" fmla="*/ 0 h 820248"/>
              <a:gd name="connsiteX1" fmla="*/ 570942 w 846955"/>
              <a:gd name="connsiteY1" fmla="*/ 0 h 820248"/>
              <a:gd name="connsiteX2" fmla="*/ 846955 w 846955"/>
              <a:gd name="connsiteY2" fmla="*/ 410124 h 820248"/>
              <a:gd name="connsiteX3" fmla="*/ 570942 w 846955"/>
              <a:gd name="connsiteY3" fmla="*/ 820248 h 820248"/>
              <a:gd name="connsiteX4" fmla="*/ 0 w 846955"/>
              <a:gd name="connsiteY4" fmla="*/ 820248 h 820248"/>
              <a:gd name="connsiteX5" fmla="*/ 0 w 846955"/>
              <a:gd name="connsiteY5" fmla="*/ 0 h 820248"/>
              <a:gd name="connsiteX0" fmla="*/ 0 w 907915"/>
              <a:gd name="connsiteY0" fmla="*/ 0 h 820248"/>
              <a:gd name="connsiteX1" fmla="*/ 570942 w 907915"/>
              <a:gd name="connsiteY1" fmla="*/ 0 h 820248"/>
              <a:gd name="connsiteX2" fmla="*/ 907915 w 907915"/>
              <a:gd name="connsiteY2" fmla="*/ 410124 h 820248"/>
              <a:gd name="connsiteX3" fmla="*/ 570942 w 907915"/>
              <a:gd name="connsiteY3" fmla="*/ 820248 h 820248"/>
              <a:gd name="connsiteX4" fmla="*/ 0 w 907915"/>
              <a:gd name="connsiteY4" fmla="*/ 820248 h 820248"/>
              <a:gd name="connsiteX5" fmla="*/ 0 w 907915"/>
              <a:gd name="connsiteY5" fmla="*/ 0 h 820248"/>
              <a:gd name="connsiteX0" fmla="*/ 0 w 968875"/>
              <a:gd name="connsiteY0" fmla="*/ 0 h 820248"/>
              <a:gd name="connsiteX1" fmla="*/ 570942 w 968875"/>
              <a:gd name="connsiteY1" fmla="*/ 0 h 820248"/>
              <a:gd name="connsiteX2" fmla="*/ 968875 w 968875"/>
              <a:gd name="connsiteY2" fmla="*/ 410124 h 820248"/>
              <a:gd name="connsiteX3" fmla="*/ 570942 w 968875"/>
              <a:gd name="connsiteY3" fmla="*/ 820248 h 820248"/>
              <a:gd name="connsiteX4" fmla="*/ 0 w 968875"/>
              <a:gd name="connsiteY4" fmla="*/ 820248 h 820248"/>
              <a:gd name="connsiteX5" fmla="*/ 0 w 968875"/>
              <a:gd name="connsiteY5" fmla="*/ 0 h 820248"/>
              <a:gd name="connsiteX0" fmla="*/ 0 w 917526"/>
              <a:gd name="connsiteY0" fmla="*/ 0 h 820248"/>
              <a:gd name="connsiteX1" fmla="*/ 570942 w 917526"/>
              <a:gd name="connsiteY1" fmla="*/ 0 h 820248"/>
              <a:gd name="connsiteX2" fmla="*/ 917526 w 917526"/>
              <a:gd name="connsiteY2" fmla="*/ 410124 h 820248"/>
              <a:gd name="connsiteX3" fmla="*/ 570942 w 917526"/>
              <a:gd name="connsiteY3" fmla="*/ 820248 h 820248"/>
              <a:gd name="connsiteX4" fmla="*/ 0 w 917526"/>
              <a:gd name="connsiteY4" fmla="*/ 820248 h 820248"/>
              <a:gd name="connsiteX5" fmla="*/ 0 w 917526"/>
              <a:gd name="connsiteY5" fmla="*/ 0 h 820248"/>
              <a:gd name="connsiteX0" fmla="*/ 0 w 869806"/>
              <a:gd name="connsiteY0" fmla="*/ 0 h 820248"/>
              <a:gd name="connsiteX1" fmla="*/ 570942 w 869806"/>
              <a:gd name="connsiteY1" fmla="*/ 0 h 820248"/>
              <a:gd name="connsiteX2" fmla="*/ 869806 w 869806"/>
              <a:gd name="connsiteY2" fmla="*/ 412077 h 820248"/>
              <a:gd name="connsiteX3" fmla="*/ 570942 w 869806"/>
              <a:gd name="connsiteY3" fmla="*/ 820248 h 820248"/>
              <a:gd name="connsiteX4" fmla="*/ 0 w 869806"/>
              <a:gd name="connsiteY4" fmla="*/ 820248 h 820248"/>
              <a:gd name="connsiteX5" fmla="*/ 0 w 869806"/>
              <a:gd name="connsiteY5" fmla="*/ 0 h 820248"/>
              <a:gd name="connsiteX0" fmla="*/ 0 w 844355"/>
              <a:gd name="connsiteY0" fmla="*/ 0 h 820248"/>
              <a:gd name="connsiteX1" fmla="*/ 570942 w 844355"/>
              <a:gd name="connsiteY1" fmla="*/ 0 h 820248"/>
              <a:gd name="connsiteX2" fmla="*/ 844355 w 844355"/>
              <a:gd name="connsiteY2" fmla="*/ 412077 h 820248"/>
              <a:gd name="connsiteX3" fmla="*/ 570942 w 844355"/>
              <a:gd name="connsiteY3" fmla="*/ 820248 h 820248"/>
              <a:gd name="connsiteX4" fmla="*/ 0 w 844355"/>
              <a:gd name="connsiteY4" fmla="*/ 820248 h 820248"/>
              <a:gd name="connsiteX5" fmla="*/ 0 w 844355"/>
              <a:gd name="connsiteY5" fmla="*/ 0 h 820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355" h="820248">
                <a:moveTo>
                  <a:pt x="0" y="0"/>
                </a:moveTo>
                <a:lnTo>
                  <a:pt x="570942" y="0"/>
                </a:lnTo>
                <a:lnTo>
                  <a:pt x="844355" y="412077"/>
                </a:lnTo>
                <a:lnTo>
                  <a:pt x="570942" y="820248"/>
                </a:lnTo>
                <a:lnTo>
                  <a:pt x="0" y="820248"/>
                </a:lnTo>
                <a:lnTo>
                  <a:pt x="0" y="0"/>
                </a:lnTo>
                <a:close/>
              </a:path>
            </a:pathLst>
          </a:custGeom>
          <a:solidFill>
            <a:srgbClr val="246EAD"/>
          </a:solidFill>
          <a:ln w="9525">
            <a:solidFill>
              <a:srgbClr val="429F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0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C742E206-106B-49EA-8CE5-D13D4F4B20E7}"/>
              </a:ext>
            </a:extLst>
          </p:cNvPr>
          <p:cNvSpPr/>
          <p:nvPr/>
        </p:nvSpPr>
        <p:spPr>
          <a:xfrm>
            <a:off x="2995912" y="2596950"/>
            <a:ext cx="1179737" cy="799914"/>
          </a:xfrm>
          <a:custGeom>
            <a:avLst/>
            <a:gdLst>
              <a:gd name="connsiteX0" fmla="*/ 0 w 846955"/>
              <a:gd name="connsiteY0" fmla="*/ 0 h 820248"/>
              <a:gd name="connsiteX1" fmla="*/ 570942 w 846955"/>
              <a:gd name="connsiteY1" fmla="*/ 0 h 820248"/>
              <a:gd name="connsiteX2" fmla="*/ 846955 w 846955"/>
              <a:gd name="connsiteY2" fmla="*/ 410124 h 820248"/>
              <a:gd name="connsiteX3" fmla="*/ 570942 w 846955"/>
              <a:gd name="connsiteY3" fmla="*/ 820248 h 820248"/>
              <a:gd name="connsiteX4" fmla="*/ 0 w 846955"/>
              <a:gd name="connsiteY4" fmla="*/ 820248 h 820248"/>
              <a:gd name="connsiteX5" fmla="*/ 0 w 846955"/>
              <a:gd name="connsiteY5" fmla="*/ 0 h 820248"/>
              <a:gd name="connsiteX0" fmla="*/ 0 w 907915"/>
              <a:gd name="connsiteY0" fmla="*/ 0 h 820248"/>
              <a:gd name="connsiteX1" fmla="*/ 570942 w 907915"/>
              <a:gd name="connsiteY1" fmla="*/ 0 h 820248"/>
              <a:gd name="connsiteX2" fmla="*/ 907915 w 907915"/>
              <a:gd name="connsiteY2" fmla="*/ 410124 h 820248"/>
              <a:gd name="connsiteX3" fmla="*/ 570942 w 907915"/>
              <a:gd name="connsiteY3" fmla="*/ 820248 h 820248"/>
              <a:gd name="connsiteX4" fmla="*/ 0 w 907915"/>
              <a:gd name="connsiteY4" fmla="*/ 820248 h 820248"/>
              <a:gd name="connsiteX5" fmla="*/ 0 w 907915"/>
              <a:gd name="connsiteY5" fmla="*/ 0 h 820248"/>
              <a:gd name="connsiteX0" fmla="*/ 0 w 968875"/>
              <a:gd name="connsiteY0" fmla="*/ 0 h 820248"/>
              <a:gd name="connsiteX1" fmla="*/ 570942 w 968875"/>
              <a:gd name="connsiteY1" fmla="*/ 0 h 820248"/>
              <a:gd name="connsiteX2" fmla="*/ 968875 w 968875"/>
              <a:gd name="connsiteY2" fmla="*/ 410124 h 820248"/>
              <a:gd name="connsiteX3" fmla="*/ 570942 w 968875"/>
              <a:gd name="connsiteY3" fmla="*/ 820248 h 820248"/>
              <a:gd name="connsiteX4" fmla="*/ 0 w 968875"/>
              <a:gd name="connsiteY4" fmla="*/ 820248 h 820248"/>
              <a:gd name="connsiteX5" fmla="*/ 0 w 968875"/>
              <a:gd name="connsiteY5" fmla="*/ 0 h 820248"/>
              <a:gd name="connsiteX0" fmla="*/ 0 w 917526"/>
              <a:gd name="connsiteY0" fmla="*/ 0 h 820248"/>
              <a:gd name="connsiteX1" fmla="*/ 570942 w 917526"/>
              <a:gd name="connsiteY1" fmla="*/ 0 h 820248"/>
              <a:gd name="connsiteX2" fmla="*/ 917526 w 917526"/>
              <a:gd name="connsiteY2" fmla="*/ 410124 h 820248"/>
              <a:gd name="connsiteX3" fmla="*/ 570942 w 917526"/>
              <a:gd name="connsiteY3" fmla="*/ 820248 h 820248"/>
              <a:gd name="connsiteX4" fmla="*/ 0 w 917526"/>
              <a:gd name="connsiteY4" fmla="*/ 820248 h 820248"/>
              <a:gd name="connsiteX5" fmla="*/ 0 w 917526"/>
              <a:gd name="connsiteY5" fmla="*/ 0 h 820248"/>
              <a:gd name="connsiteX0" fmla="*/ 0 w 869806"/>
              <a:gd name="connsiteY0" fmla="*/ 0 h 820248"/>
              <a:gd name="connsiteX1" fmla="*/ 570942 w 869806"/>
              <a:gd name="connsiteY1" fmla="*/ 0 h 820248"/>
              <a:gd name="connsiteX2" fmla="*/ 869806 w 869806"/>
              <a:gd name="connsiteY2" fmla="*/ 412077 h 820248"/>
              <a:gd name="connsiteX3" fmla="*/ 570942 w 869806"/>
              <a:gd name="connsiteY3" fmla="*/ 820248 h 820248"/>
              <a:gd name="connsiteX4" fmla="*/ 0 w 869806"/>
              <a:gd name="connsiteY4" fmla="*/ 820248 h 820248"/>
              <a:gd name="connsiteX5" fmla="*/ 0 w 869806"/>
              <a:gd name="connsiteY5" fmla="*/ 0 h 820248"/>
              <a:gd name="connsiteX0" fmla="*/ 0 w 844355"/>
              <a:gd name="connsiteY0" fmla="*/ 0 h 820248"/>
              <a:gd name="connsiteX1" fmla="*/ 570942 w 844355"/>
              <a:gd name="connsiteY1" fmla="*/ 0 h 820248"/>
              <a:gd name="connsiteX2" fmla="*/ 844355 w 844355"/>
              <a:gd name="connsiteY2" fmla="*/ 412077 h 820248"/>
              <a:gd name="connsiteX3" fmla="*/ 570942 w 844355"/>
              <a:gd name="connsiteY3" fmla="*/ 820248 h 820248"/>
              <a:gd name="connsiteX4" fmla="*/ 0 w 844355"/>
              <a:gd name="connsiteY4" fmla="*/ 820248 h 820248"/>
              <a:gd name="connsiteX5" fmla="*/ 0 w 844355"/>
              <a:gd name="connsiteY5" fmla="*/ 0 h 820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355" h="820248">
                <a:moveTo>
                  <a:pt x="0" y="0"/>
                </a:moveTo>
                <a:lnTo>
                  <a:pt x="570942" y="0"/>
                </a:lnTo>
                <a:lnTo>
                  <a:pt x="844355" y="412077"/>
                </a:lnTo>
                <a:lnTo>
                  <a:pt x="570942" y="820248"/>
                </a:lnTo>
                <a:lnTo>
                  <a:pt x="0" y="820248"/>
                </a:lnTo>
                <a:lnTo>
                  <a:pt x="0" y="0"/>
                </a:lnTo>
                <a:close/>
              </a:path>
            </a:pathLst>
          </a:custGeom>
          <a:solidFill>
            <a:srgbClr val="246EAD"/>
          </a:solidFill>
          <a:ln w="9525">
            <a:solidFill>
              <a:srgbClr val="429F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0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9484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956927-ECE5-42F5-A11E-A8D6D885ADD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0CE09DB-5705-46AC-BD49-5FA4734B8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049658"/>
              </p:ext>
            </p:extLst>
          </p:nvPr>
        </p:nvGraphicFramePr>
        <p:xfrm>
          <a:off x="94294" y="628276"/>
          <a:ext cx="11750900" cy="4026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01">
                  <a:extLst>
                    <a:ext uri="{9D8B030D-6E8A-4147-A177-3AD203B41FA5}">
                      <a16:colId xmlns:a16="http://schemas.microsoft.com/office/drawing/2014/main" val="1627780086"/>
                    </a:ext>
                  </a:extLst>
                </a:gridCol>
                <a:gridCol w="2003806">
                  <a:extLst>
                    <a:ext uri="{9D8B030D-6E8A-4147-A177-3AD203B41FA5}">
                      <a16:colId xmlns:a16="http://schemas.microsoft.com/office/drawing/2014/main" val="460390371"/>
                    </a:ext>
                  </a:extLst>
                </a:gridCol>
                <a:gridCol w="8928993">
                  <a:extLst>
                    <a:ext uri="{9D8B030D-6E8A-4147-A177-3AD203B41FA5}">
                      <a16:colId xmlns:a16="http://schemas.microsoft.com/office/drawing/2014/main" val="4026897536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lt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Topic</a:t>
                      </a:r>
                      <a:endParaRPr lang="en-US" sz="11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lt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Detail</a:t>
                      </a:r>
                      <a:endParaRPr lang="en-US" sz="11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963668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View Data</a:t>
                      </a:r>
                      <a:endParaRPr lang="en-US" sz="11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100" b="0" i="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รูปแบบแสดงข้อมูลเป็นรายปี โดยข้อมูลแสดงตั้งแต่ 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Rolling </a:t>
                      </a:r>
                      <a:r>
                        <a:rPr lang="th-TH" sz="1100" b="0" i="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เดือน ปัจจุบัน + 12 เดือน ทั้งหมด 13 เดือน โดยค้นหา เดือนและปีที่ต้องการดูข้อมูล</a:t>
                      </a:r>
                      <a:endParaRPr lang="en-US" sz="11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053535"/>
                  </a:ext>
                </a:extLst>
              </a:tr>
              <a:tr h="43507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Edit Data </a:t>
                      </a:r>
                      <a:endParaRPr lang="en-US" sz="11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100" b="0" i="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สามารถแก้ไขข้อมูลรายเดือนได้ มี 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Option </a:t>
                      </a:r>
                      <a:r>
                        <a:rPr lang="th-TH" sz="1100" b="0" i="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ดังนี้</a:t>
                      </a:r>
                    </a:p>
                    <a:p>
                      <a:r>
                        <a:rPr lang="th-TH" sz="1100" b="0" i="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- 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Edit</a:t>
                      </a:r>
                      <a:r>
                        <a:rPr lang="th-TH" sz="1100" b="0" i="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 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Popup</a:t>
                      </a:r>
                      <a:endParaRPr lang="th-TH" sz="1100" b="0" i="0" kern="1200" dirty="0">
                        <a:solidFill>
                          <a:schemeClr val="dk1"/>
                        </a:solidFill>
                        <a:effectLst/>
                        <a:latin typeface="Prompt" panose="00000500000000000000" pitchFamily="2" charset="-34"/>
                        <a:ea typeface="+mn-ea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481318"/>
                  </a:ext>
                </a:extLst>
              </a:tr>
              <a:tr h="483159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Paste Data</a:t>
                      </a:r>
                      <a:endParaRPr lang="en-US" sz="11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User </a:t>
                      </a:r>
                      <a:r>
                        <a:rPr lang="th-TH" sz="1100" b="0" i="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สามารถ 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copy </a:t>
                      </a:r>
                      <a:r>
                        <a:rPr lang="th-TH" sz="1100" b="0" i="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ข้อมูลจาก 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excel </a:t>
                      </a:r>
                      <a:r>
                        <a:rPr lang="th-TH" sz="1100" b="0" i="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เพื่อวางในระบบได้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 </a:t>
                      </a:r>
                      <a:r>
                        <a:rPr lang="th-TH" sz="1100" b="0" i="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โดย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Prompt" panose="00000500000000000000" pitchFamily="2" charset="-34"/>
                        <a:ea typeface="+mn-ea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513972"/>
                  </a:ext>
                </a:extLst>
              </a:tr>
              <a:tr h="69180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Save Data can control version and running revision data </a:t>
                      </a:r>
                    </a:p>
                    <a:p>
                      <a:r>
                        <a:rPr lang="en-US" sz="11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- </a:t>
                      </a:r>
                      <a:r>
                        <a:rPr lang="th-TH" sz="11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บันทึก</a:t>
                      </a:r>
                    </a:p>
                    <a:p>
                      <a:r>
                        <a:rPr lang="th-TH" sz="11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- บันทึกเป็น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1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สามารถบันทึกข้อมูลเป็น </a:t>
                      </a:r>
                      <a:r>
                        <a:rPr lang="en-US" sz="11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version </a:t>
                      </a:r>
                      <a:r>
                        <a:rPr lang="th-TH" sz="11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ได้ โดย</a:t>
                      </a:r>
                    </a:p>
                    <a:p>
                      <a:r>
                        <a:rPr lang="th-TH" sz="11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- บันทึก : บันทึกข้อมูลจะเป็นบันทึกข้อมูลทับ </a:t>
                      </a:r>
                      <a:r>
                        <a:rPr lang="en-US" sz="11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version </a:t>
                      </a:r>
                      <a:r>
                        <a:rPr lang="th-TH" sz="11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เดิม </a:t>
                      </a:r>
                    </a:p>
                    <a:p>
                      <a:r>
                        <a:rPr lang="th-TH" sz="11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- บันทึกเป็น : บันทึกข้อมูลโดย </a:t>
                      </a:r>
                      <a:r>
                        <a:rPr lang="en-US" sz="11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Running revision +1 </a:t>
                      </a:r>
                      <a:r>
                        <a:rPr lang="th-TH" sz="11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จาก </a:t>
                      </a:r>
                      <a:r>
                        <a:rPr lang="en-US" sz="11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version </a:t>
                      </a:r>
                      <a:r>
                        <a:rPr lang="th-TH" sz="11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ล่าสุด</a:t>
                      </a:r>
                    </a:p>
                    <a:p>
                      <a:r>
                        <a:rPr lang="th-TH" sz="11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หมายเหตุ </a:t>
                      </a:r>
                    </a:p>
                    <a:p>
                      <a:r>
                        <a:rPr lang="th-TH" sz="11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- </a:t>
                      </a:r>
                      <a:r>
                        <a:rPr lang="en-US" sz="11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start version 0 </a:t>
                      </a:r>
                      <a:r>
                        <a:rPr lang="th-TH" sz="11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ตาม ปี และเดือน ที่บันทึกข้อมูล ยกตัวอย่าง </a:t>
                      </a:r>
                      <a:r>
                        <a:rPr lang="en-US" sz="11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version text “M7 Demand Plan</a:t>
                      </a:r>
                      <a:r>
                        <a:rPr lang="th-TH" sz="11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ปี 2022 เดือน 01 </a:t>
                      </a:r>
                      <a:r>
                        <a:rPr lang="en-US" sz="11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Rev 0"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548853"/>
                  </a:ext>
                </a:extLst>
              </a:tr>
              <a:tr h="486873">
                <a:tc>
                  <a:txBody>
                    <a:bodyPr/>
                    <a:lstStyle/>
                    <a:p>
                      <a:r>
                        <a:rPr lang="th-TH" sz="11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5</a:t>
                      </a:r>
                      <a:endParaRPr lang="en-US" sz="11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1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การคำนวณ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1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สามารคำนวณข้อมูลดังนี้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th-TH" sz="11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คำนวณ </a:t>
                      </a:r>
                      <a:r>
                        <a:rPr lang="en-US" sz="11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Transportation Group </a:t>
                      </a:r>
                      <a:r>
                        <a:rPr lang="th-TH" sz="11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เช่น นำแผนที่ได้มาคำนวณ เช่น แยกเป็น ทางรถ ทางเรือเป็นต้น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th-TH" sz="11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คำนวณ </a:t>
                      </a:r>
                      <a:r>
                        <a:rPr lang="en-US" sz="11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Demand </a:t>
                      </a:r>
                      <a:r>
                        <a:rPr lang="th-TH" sz="11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ลูกค้า </a:t>
                      </a:r>
                      <a:r>
                        <a:rPr lang="en-US" sz="11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M7 </a:t>
                      </a:r>
                      <a:r>
                        <a:rPr lang="th-TH" sz="11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นำแผนที่ได้มาคำนวณเป็น </a:t>
                      </a:r>
                      <a:r>
                        <a:rPr lang="en-US" sz="11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Demand </a:t>
                      </a:r>
                      <a:r>
                        <a:rPr lang="th-TH" sz="11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เงื่อนไขการคำนวณ อ้างอิงสูตรตามไฟล์ </a:t>
                      </a:r>
                      <a:r>
                        <a:rPr lang="th-TH" sz="1100" b="0" i="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ไฟล์ </a:t>
                      </a:r>
                      <a:r>
                        <a:rPr lang="en-US" sz="1100" b="0" i="0" kern="1200" dirty="0">
                          <a:solidFill>
                            <a:srgbClr val="002060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“</a:t>
                      </a:r>
                      <a:r>
                        <a:rPr lang="sv-SE" sz="1100" dirty="0">
                          <a:solidFill>
                            <a:srgbClr val="002060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1. Inform PTTOR_Jan'22.xlsx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”</a:t>
                      </a:r>
                      <a:endParaRPr lang="en-US" sz="11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76165"/>
                  </a:ext>
                </a:extLst>
              </a:tr>
              <a:tr h="709793">
                <a:tc>
                  <a:txBody>
                    <a:bodyPr/>
                    <a:lstStyle/>
                    <a:p>
                      <a:r>
                        <a:rPr lang="th-TH" sz="11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6</a:t>
                      </a:r>
                      <a:endParaRPr lang="en-US" sz="11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Export Excel (Report)</a:t>
                      </a:r>
                      <a:endParaRPr lang="en-US" sz="11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100" b="0" i="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สามารถกด 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Export Excel </a:t>
                      </a:r>
                      <a:r>
                        <a:rPr lang="th-TH" sz="1100" b="0" i="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เพื่อให้ระบบ 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Gen </a:t>
                      </a:r>
                      <a:r>
                        <a:rPr lang="th-TH" sz="1100" b="0" i="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เป็น 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Report </a:t>
                      </a:r>
                      <a:r>
                        <a:rPr lang="th-TH" sz="1100" b="0" i="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อ้างอิงรูปแบบตาม ไฟล์ </a:t>
                      </a:r>
                      <a:r>
                        <a:rPr lang="en-US" sz="1100" b="0" i="0" kern="1200" dirty="0">
                          <a:solidFill>
                            <a:srgbClr val="002060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“</a:t>
                      </a:r>
                      <a:r>
                        <a:rPr lang="sv-SE" sz="1100" dirty="0">
                          <a:solidFill>
                            <a:srgbClr val="002060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1. Inform PTTOR_Jan'22.xlsx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”</a:t>
                      </a:r>
                      <a:endParaRPr lang="th-TH" sz="1100" b="0" i="0" kern="1200" dirty="0">
                        <a:solidFill>
                          <a:srgbClr val="002060"/>
                        </a:solidFill>
                        <a:effectLst/>
                        <a:latin typeface="Prompt" panose="00000500000000000000" pitchFamily="2" charset="-34"/>
                        <a:ea typeface="+mn-ea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150009"/>
                  </a:ext>
                </a:extLst>
              </a:tr>
            </a:tbl>
          </a:graphicData>
        </a:graphic>
      </p:graphicFrame>
      <p:sp>
        <p:nvSpPr>
          <p:cNvPr id="5" name="Google Shape;82;p2">
            <a:extLst>
              <a:ext uri="{FF2B5EF4-FFF2-40B4-BE49-F238E27FC236}">
                <a16:creationId xmlns:a16="http://schemas.microsoft.com/office/drawing/2014/main" id="{9D72D124-7A5F-48E1-B6E2-6DEDF2950E57}"/>
              </a:ext>
            </a:extLst>
          </p:cNvPr>
          <p:cNvSpPr txBox="1"/>
          <p:nvPr/>
        </p:nvSpPr>
        <p:spPr>
          <a:xfrm>
            <a:off x="47328" y="116632"/>
            <a:ext cx="12192000" cy="524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1.1. </a:t>
            </a:r>
            <a:r>
              <a:rPr lang="en-US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Functional Detail</a:t>
            </a:r>
            <a:r>
              <a:rPr lang="th-TH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M7 Demand Plan</a:t>
            </a:r>
          </a:p>
        </p:txBody>
      </p:sp>
    </p:spTree>
    <p:extLst>
      <p:ext uri="{BB962C8B-B14F-4D97-AF65-F5344CB8AC3E}">
        <p14:creationId xmlns:p14="http://schemas.microsoft.com/office/powerpoint/2010/main" val="3160451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11530731" y="6560463"/>
            <a:ext cx="566975" cy="25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4" name="Google Shape;82;p2">
            <a:extLst>
              <a:ext uri="{FF2B5EF4-FFF2-40B4-BE49-F238E27FC236}">
                <a16:creationId xmlns:a16="http://schemas.microsoft.com/office/drawing/2014/main" id="{ADA405DD-489C-48D1-BB2C-3AD25945F372}"/>
              </a:ext>
            </a:extLst>
          </p:cNvPr>
          <p:cNvSpPr txBox="1"/>
          <p:nvPr/>
        </p:nvSpPr>
        <p:spPr>
          <a:xfrm>
            <a:off x="191344" y="218494"/>
            <a:ext cx="11482221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User interaction and design​</a:t>
            </a:r>
          </a:p>
        </p:txBody>
      </p:sp>
      <p:sp>
        <p:nvSpPr>
          <p:cNvPr id="8" name="Google Shape;107;g113d8db2799_0_107">
            <a:extLst>
              <a:ext uri="{FF2B5EF4-FFF2-40B4-BE49-F238E27FC236}">
                <a16:creationId xmlns:a16="http://schemas.microsoft.com/office/drawing/2014/main" id="{C6687B3F-2CFD-4AB2-8E11-95EC3496DE83}"/>
              </a:ext>
            </a:extLst>
          </p:cNvPr>
          <p:cNvSpPr txBox="1">
            <a:spLocks/>
          </p:cNvSpPr>
          <p:nvPr/>
        </p:nvSpPr>
        <p:spPr>
          <a:xfrm>
            <a:off x="191344" y="822340"/>
            <a:ext cx="931303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th-TH" sz="1700" dirty="0">
                <a:latin typeface="Prompt"/>
                <a:ea typeface="Prompt"/>
                <a:cs typeface="Prompt"/>
                <a:sym typeface="Prompt"/>
              </a:rPr>
              <a:t>การเข้าใช้งาน </a:t>
            </a:r>
            <a:r>
              <a:rPr lang="en-US" sz="1700" dirty="0">
                <a:latin typeface="Prompt"/>
                <a:ea typeface="Prompt"/>
                <a:cs typeface="Prompt"/>
                <a:sym typeface="Prompt"/>
              </a:rPr>
              <a:t>Menu</a:t>
            </a:r>
            <a:endParaRPr lang="th-TH" sz="1700" dirty="0"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6DA1DC-ED80-4DF0-8595-839085868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92" y="1031837"/>
            <a:ext cx="2705239" cy="503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5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491AEE-3878-4E2D-8171-E708EBFB7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74" y="1066678"/>
            <a:ext cx="8645383" cy="3754873"/>
          </a:xfrm>
          <a:prstGeom prst="rect">
            <a:avLst/>
          </a:prstGeom>
        </p:spPr>
      </p:pic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11530731" y="6560463"/>
            <a:ext cx="566975" cy="25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5" name="Google Shape;107;g113d8db2799_0_107">
            <a:extLst>
              <a:ext uri="{FF2B5EF4-FFF2-40B4-BE49-F238E27FC236}">
                <a16:creationId xmlns:a16="http://schemas.microsoft.com/office/drawing/2014/main" id="{13F9CA70-0708-479B-BDE0-EA0838322BEB}"/>
              </a:ext>
            </a:extLst>
          </p:cNvPr>
          <p:cNvSpPr txBox="1">
            <a:spLocks/>
          </p:cNvSpPr>
          <p:nvPr/>
        </p:nvSpPr>
        <p:spPr>
          <a:xfrm>
            <a:off x="196548" y="694128"/>
            <a:ext cx="931303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th-TH" sz="1700" dirty="0">
                <a:latin typeface="Prompt"/>
                <a:ea typeface="Prompt"/>
                <a:cs typeface="Prompt"/>
                <a:sym typeface="Prompt"/>
              </a:rPr>
              <a:t>รายละเอียดในหน้าจอ</a:t>
            </a:r>
          </a:p>
        </p:txBody>
      </p:sp>
      <p:sp>
        <p:nvSpPr>
          <p:cNvPr id="8" name="Google Shape;82;p2">
            <a:extLst>
              <a:ext uri="{FF2B5EF4-FFF2-40B4-BE49-F238E27FC236}">
                <a16:creationId xmlns:a16="http://schemas.microsoft.com/office/drawing/2014/main" id="{8F394A31-A6E9-4A11-931B-65CA812454C2}"/>
              </a:ext>
            </a:extLst>
          </p:cNvPr>
          <p:cNvSpPr txBox="1"/>
          <p:nvPr/>
        </p:nvSpPr>
        <p:spPr>
          <a:xfrm>
            <a:off x="167971" y="87888"/>
            <a:ext cx="11482221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User interaction and design​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580F6B-F677-433F-933A-D87144097FF7}"/>
              </a:ext>
            </a:extLst>
          </p:cNvPr>
          <p:cNvSpPr txBox="1"/>
          <p:nvPr/>
        </p:nvSpPr>
        <p:spPr>
          <a:xfrm>
            <a:off x="8904312" y="1221151"/>
            <a:ext cx="310653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th-TH" sz="1400" b="0" i="0" u="sng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คุณสมบัติของหน้าจอ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​</a:t>
            </a:r>
            <a:endParaRPr lang="th-TH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endParaRPr lang="en-US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th-TH" sz="1400" b="0" i="0" u="none" strike="noStrike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หน้าจอหลักแสดงข้อมูล ในเวอชั่นล่าสุดของเดือนปัจจุบัน เช่น เดือนปัจจุบันเป็น กุมภาพันธ์ มีการบันทึกเป็นล่าสุดเป็น 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Rev 0 </a:t>
            </a:r>
            <a:r>
              <a:rPr lang="th-TH" sz="1400" b="0" i="0" u="none" strike="noStrike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ระบบจะแสดง ปี 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2022 </a:t>
            </a:r>
            <a:r>
              <a:rPr lang="th-TH" sz="1400" b="0" i="0" u="none" strike="noStrike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เดือน 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2 Rev 0 </a:t>
            </a:r>
            <a:r>
              <a:rPr lang="th-TH" sz="1400" b="0" i="0" u="none" strike="noStrike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โดยแสดง</a:t>
            </a:r>
            <a:r>
              <a:rPr lang="th-TH" sz="1400" b="0" i="0" u="none" strike="noStrike" dirty="0">
                <a:solidFill>
                  <a:schemeClr val="accent2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ข้อมูลแบบ </a:t>
            </a:r>
            <a:r>
              <a:rPr lang="en-US" sz="1400" dirty="0">
                <a:solidFill>
                  <a:schemeClr val="accent2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Rolling</a:t>
            </a:r>
            <a:r>
              <a:rPr lang="en-US" sz="1400" b="0" i="0" u="none" strike="noStrike" dirty="0">
                <a:solidFill>
                  <a:schemeClr val="accent2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th-TH" sz="1400" b="0" i="0" u="none" strike="noStrike" dirty="0">
                <a:solidFill>
                  <a:schemeClr val="accent2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เช่นปัจจุบัน เดือน 02</a:t>
            </a:r>
            <a:r>
              <a:rPr lang="en-US" sz="1400" b="0" i="0" u="none" strike="noStrike" dirty="0">
                <a:solidFill>
                  <a:schemeClr val="accent2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 </a:t>
            </a:r>
            <a:r>
              <a:rPr lang="th-TH" sz="1400" dirty="0">
                <a:solidFill>
                  <a:schemeClr val="accent2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แสดงข้อมูลตั้งแต่ 03/2022 – 02/2023</a:t>
            </a:r>
            <a:endParaRPr lang="th-TH" sz="1400" b="0" i="0" u="none" strike="noStrike" dirty="0">
              <a:solidFill>
                <a:schemeClr val="accent2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​</a:t>
            </a:r>
          </a:p>
          <a:p>
            <a:pPr algn="l" rtl="0" fontAlgn="base"/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2. 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การค้นหา ค้นหาเป็นรายเดือน</a:t>
            </a:r>
          </a:p>
          <a:p>
            <a:pPr algn="l" rtl="0" fontAlgn="base"/>
            <a:endParaRPr lang="th-TH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3. ข้อมูลที่จะแสดงประกอบไปด้วย</a:t>
            </a:r>
          </a:p>
          <a:p>
            <a:pPr algn="l" rtl="0" fontAlgn="base"/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  3.1 Tab Input OR Demand Plan</a:t>
            </a:r>
          </a:p>
          <a:p>
            <a:pPr algn="l" rtl="0" fontAlgn="base"/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  3.2 Tab Transportation Group</a:t>
            </a:r>
          </a:p>
          <a:p>
            <a:pPr algn="l" rtl="0" fontAlgn="base"/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  3.3 Tab M7 Demand Plan</a:t>
            </a:r>
            <a:endParaRPr lang="en-US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4FE074-1292-4592-81CE-3F9BAB6CE6B2}"/>
              </a:ext>
            </a:extLst>
          </p:cNvPr>
          <p:cNvSpPr/>
          <p:nvPr/>
        </p:nvSpPr>
        <p:spPr>
          <a:xfrm>
            <a:off x="407368" y="1894439"/>
            <a:ext cx="2592288" cy="584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50768-30F5-4A14-AB88-A693456EAB4F}"/>
              </a:ext>
            </a:extLst>
          </p:cNvPr>
          <p:cNvSpPr/>
          <p:nvPr/>
        </p:nvSpPr>
        <p:spPr>
          <a:xfrm>
            <a:off x="2837677" y="2339001"/>
            <a:ext cx="248318" cy="2542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/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DAF375-DDA7-497A-9433-5BC7231982D3}"/>
              </a:ext>
            </a:extLst>
          </p:cNvPr>
          <p:cNvSpPr/>
          <p:nvPr/>
        </p:nvSpPr>
        <p:spPr>
          <a:xfrm>
            <a:off x="6023992" y="1894439"/>
            <a:ext cx="1854245" cy="453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AB8F32-D5B5-44F7-867C-0B2436267E4D}"/>
              </a:ext>
            </a:extLst>
          </p:cNvPr>
          <p:cNvSpPr/>
          <p:nvPr/>
        </p:nvSpPr>
        <p:spPr>
          <a:xfrm>
            <a:off x="7536412" y="2220386"/>
            <a:ext cx="232802" cy="2542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800" dirty="0"/>
              <a:t>2</a:t>
            </a:r>
            <a:endParaRPr lang="en-US" sz="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DB08FB-A771-45ED-A0EA-A72796DC1E58}"/>
              </a:ext>
            </a:extLst>
          </p:cNvPr>
          <p:cNvSpPr/>
          <p:nvPr/>
        </p:nvSpPr>
        <p:spPr>
          <a:xfrm>
            <a:off x="471595" y="2498643"/>
            <a:ext cx="2168021" cy="318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B2F88A-438C-419D-8178-AC785F226D4C}"/>
              </a:ext>
            </a:extLst>
          </p:cNvPr>
          <p:cNvSpPr/>
          <p:nvPr/>
        </p:nvSpPr>
        <p:spPr>
          <a:xfrm>
            <a:off x="2427034" y="2817010"/>
            <a:ext cx="232802" cy="2542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08316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CCEAFBA-8F24-410E-B693-77D11C1C6D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840"/>
          <a:stretch/>
        </p:blipFill>
        <p:spPr>
          <a:xfrm>
            <a:off x="1487488" y="1297260"/>
            <a:ext cx="8645383" cy="2371580"/>
          </a:xfrm>
          <a:prstGeom prst="rect">
            <a:avLst/>
          </a:prstGeom>
        </p:spPr>
      </p:pic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11530731" y="6560463"/>
            <a:ext cx="566975" cy="25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5" name="Google Shape;107;g113d8db2799_0_107">
            <a:extLst>
              <a:ext uri="{FF2B5EF4-FFF2-40B4-BE49-F238E27FC236}">
                <a16:creationId xmlns:a16="http://schemas.microsoft.com/office/drawing/2014/main" id="{13F9CA70-0708-479B-BDE0-EA0838322BEB}"/>
              </a:ext>
            </a:extLst>
          </p:cNvPr>
          <p:cNvSpPr txBox="1">
            <a:spLocks/>
          </p:cNvSpPr>
          <p:nvPr/>
        </p:nvSpPr>
        <p:spPr>
          <a:xfrm>
            <a:off x="191344" y="654828"/>
            <a:ext cx="931303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th-TH" sz="1700" dirty="0">
                <a:latin typeface="Prompt"/>
                <a:ea typeface="Prompt"/>
                <a:cs typeface="Prompt"/>
                <a:sym typeface="Prompt"/>
              </a:rPr>
              <a:t>รายละเอียดในหน้าจอ </a:t>
            </a:r>
            <a:r>
              <a:rPr lang="en-US" sz="1700" dirty="0">
                <a:latin typeface="Prompt"/>
                <a:ea typeface="Prompt"/>
                <a:cs typeface="Prompt"/>
                <a:sym typeface="Prompt"/>
              </a:rPr>
              <a:t> Tab Input OR Demand Plan</a:t>
            </a:r>
            <a:endParaRPr lang="th-TH" sz="1700" dirty="0"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8" name="Google Shape;82;p2">
            <a:extLst>
              <a:ext uri="{FF2B5EF4-FFF2-40B4-BE49-F238E27FC236}">
                <a16:creationId xmlns:a16="http://schemas.microsoft.com/office/drawing/2014/main" id="{8F394A31-A6E9-4A11-931B-65CA812454C2}"/>
              </a:ext>
            </a:extLst>
          </p:cNvPr>
          <p:cNvSpPr txBox="1"/>
          <p:nvPr/>
        </p:nvSpPr>
        <p:spPr>
          <a:xfrm>
            <a:off x="167971" y="87888"/>
            <a:ext cx="11482221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User interaction and design​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580F6B-F677-433F-933A-D87144097FF7}"/>
              </a:ext>
            </a:extLst>
          </p:cNvPr>
          <p:cNvSpPr txBox="1"/>
          <p:nvPr/>
        </p:nvSpPr>
        <p:spPr>
          <a:xfrm>
            <a:off x="1487488" y="3861048"/>
            <a:ext cx="1001929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400" b="0" dirty="0">
                <a:latin typeface="Prompt" panose="00000500000000000000" pitchFamily="2" charset="-34"/>
                <a:cs typeface="Prompt" panose="00000500000000000000" pitchFamily="2" charset="-34"/>
              </a:rPr>
              <a:t>สำหรับให้ </a:t>
            </a:r>
            <a:r>
              <a:rPr lang="en-US" sz="1400" b="0" dirty="0">
                <a:latin typeface="Prompt" panose="00000500000000000000" pitchFamily="2" charset="-34"/>
                <a:cs typeface="Prompt" panose="00000500000000000000" pitchFamily="2" charset="-34"/>
              </a:rPr>
              <a:t>User </a:t>
            </a:r>
            <a:r>
              <a:rPr lang="th-TH" sz="1400" b="0" dirty="0">
                <a:latin typeface="Prompt" panose="00000500000000000000" pitchFamily="2" charset="-34"/>
                <a:cs typeface="Prompt" panose="00000500000000000000" pitchFamily="2" charset="-34"/>
              </a:rPr>
              <a:t>สามารถ </a:t>
            </a:r>
            <a:r>
              <a:rPr lang="en-US" sz="1400" b="0" dirty="0">
                <a:latin typeface="Prompt" panose="00000500000000000000" pitchFamily="2" charset="-34"/>
                <a:cs typeface="Prompt" panose="00000500000000000000" pitchFamily="2" charset="-34"/>
              </a:rPr>
              <a:t>Copy </a:t>
            </a:r>
            <a:r>
              <a:rPr lang="th-TH" sz="1400" b="0" dirty="0">
                <a:latin typeface="Prompt" panose="00000500000000000000" pitchFamily="2" charset="-34"/>
                <a:cs typeface="Prompt" panose="00000500000000000000" pitchFamily="2" charset="-34"/>
              </a:rPr>
              <a:t>แผนการรับผลิตภัณฑ์ มาวางในระบบ</a:t>
            </a:r>
            <a:r>
              <a:rPr lang="en-US" sz="1400" b="0" dirty="0"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th-TH" sz="1400" b="0" dirty="0">
                <a:latin typeface="Prompt" panose="00000500000000000000" pitchFamily="2" charset="-34"/>
                <a:cs typeface="Prompt" panose="00000500000000000000" pitchFamily="2" charset="-34"/>
              </a:rPr>
              <a:t>ประกอบไปด้วยคอลัมน์ </a:t>
            </a:r>
          </a:p>
          <a:p>
            <a:r>
              <a:rPr lang="en-US" sz="1400" b="0" dirty="0">
                <a:latin typeface="Prompt" panose="00000500000000000000" pitchFamily="2" charset="-34"/>
                <a:cs typeface="Prompt" panose="00000500000000000000" pitchFamily="2" charset="-34"/>
              </a:rPr>
              <a:t>1</a:t>
            </a:r>
            <a:r>
              <a:rPr lang="th-TH" sz="1400" b="0" dirty="0">
                <a:latin typeface="Prompt" panose="00000500000000000000" pitchFamily="2" charset="-34"/>
                <a:cs typeface="Prompt" panose="00000500000000000000" pitchFamily="2" charset="-34"/>
              </a:rPr>
              <a:t>. คก.บป. + ปตท.สผ. </a:t>
            </a:r>
            <a:r>
              <a:rPr lang="en-US" sz="1400" b="0" dirty="0">
                <a:latin typeface="Prompt" panose="00000500000000000000" pitchFamily="2" charset="-34"/>
                <a:cs typeface="Prompt" panose="00000500000000000000" pitchFamily="2" charset="-34"/>
              </a:rPr>
              <a:t>(</a:t>
            </a:r>
            <a:r>
              <a:rPr lang="th-TH" sz="1400" b="0" dirty="0">
                <a:latin typeface="Prompt" panose="00000500000000000000" pitchFamily="2" charset="-34"/>
                <a:cs typeface="Prompt" panose="00000500000000000000" pitchFamily="2" charset="-34"/>
              </a:rPr>
              <a:t>ภาษาอังกฤษคือ </a:t>
            </a:r>
            <a:r>
              <a:rPr lang="en-US" sz="1400" b="0" dirty="0">
                <a:latin typeface="Prompt" panose="00000500000000000000" pitchFamily="2" charset="-34"/>
                <a:cs typeface="Prompt" panose="00000500000000000000" pitchFamily="2" charset="-34"/>
              </a:rPr>
              <a:t>MT+PTTEP</a:t>
            </a:r>
            <a:r>
              <a:rPr lang="th-TH" sz="1400" b="0" dirty="0"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-US" sz="1400" b="0" dirty="0">
                <a:latin typeface="Prompt" panose="00000500000000000000" pitchFamily="2" charset="-34"/>
                <a:cs typeface="Prompt" panose="00000500000000000000" pitchFamily="2" charset="-34"/>
              </a:rPr>
              <a:t>)</a:t>
            </a:r>
          </a:p>
          <a:p>
            <a:r>
              <a:rPr lang="en-US" sz="1400" b="0" dirty="0">
                <a:latin typeface="Prompt" panose="00000500000000000000" pitchFamily="2" charset="-34"/>
                <a:cs typeface="Prompt" panose="00000500000000000000" pitchFamily="2" charset="-34"/>
              </a:rPr>
              <a:t>2</a:t>
            </a:r>
            <a:r>
              <a:rPr lang="th-TH" sz="1400" b="0" dirty="0">
                <a:latin typeface="Prompt" panose="00000500000000000000" pitchFamily="2" charset="-34"/>
                <a:cs typeface="Prompt" panose="00000500000000000000" pitchFamily="2" charset="-34"/>
              </a:rPr>
              <a:t>.</a:t>
            </a:r>
            <a:r>
              <a:rPr lang="en-US" sz="1400" b="0" dirty="0">
                <a:latin typeface="Prompt" panose="00000500000000000000" pitchFamily="2" charset="-34"/>
                <a:cs typeface="Prompt" panose="00000500000000000000" pitchFamily="2" charset="-34"/>
              </a:rPr>
              <a:t> PTT Tank </a:t>
            </a:r>
          </a:p>
          <a:p>
            <a:r>
              <a:rPr lang="en-US" sz="1400" b="0" dirty="0">
                <a:latin typeface="Prompt" panose="00000500000000000000" pitchFamily="2" charset="-34"/>
                <a:cs typeface="Prompt" panose="00000500000000000000" pitchFamily="2" charset="-34"/>
              </a:rPr>
              <a:t>3. </a:t>
            </a:r>
            <a:r>
              <a:rPr lang="th-TH" sz="1400" b="0" dirty="0">
                <a:latin typeface="Prompt" panose="00000500000000000000" pitchFamily="2" charset="-34"/>
                <a:cs typeface="Prompt" panose="00000500000000000000" pitchFamily="2" charset="-34"/>
              </a:rPr>
              <a:t>คก.ขบ. + </a:t>
            </a:r>
            <a:r>
              <a:rPr lang="en-US" sz="1400" b="0" dirty="0">
                <a:latin typeface="Prompt" panose="00000500000000000000" pitchFamily="2" charset="-34"/>
                <a:cs typeface="Prompt" panose="00000500000000000000" pitchFamily="2" charset="-34"/>
              </a:rPr>
              <a:t>GSP#4 + PTT Tank + Refinery </a:t>
            </a:r>
          </a:p>
          <a:p>
            <a:r>
              <a:rPr lang="en-US" sz="1400" b="0" dirty="0">
                <a:latin typeface="Prompt" panose="00000500000000000000" pitchFamily="2" charset="-34"/>
                <a:cs typeface="Prompt" panose="00000500000000000000" pitchFamily="2" charset="-34"/>
              </a:rPr>
              <a:t>4</a:t>
            </a:r>
            <a:r>
              <a:rPr lang="th-TH" sz="1400" b="0" dirty="0">
                <a:latin typeface="Prompt" panose="00000500000000000000" pitchFamily="2" charset="-34"/>
                <a:cs typeface="Prompt" panose="00000500000000000000" pitchFamily="2" charset="-34"/>
              </a:rPr>
              <a:t>.</a:t>
            </a:r>
            <a:r>
              <a:rPr lang="en-US" sz="1400" b="0" dirty="0">
                <a:latin typeface="Prompt" panose="00000500000000000000" pitchFamily="2" charset="-34"/>
                <a:cs typeface="Prompt" panose="00000500000000000000" pitchFamily="2" charset="-34"/>
              </a:rPr>
              <a:t>(</a:t>
            </a:r>
            <a:r>
              <a:rPr lang="th-TH" sz="1400" b="0" dirty="0">
                <a:latin typeface="Prompt" panose="00000500000000000000" pitchFamily="2" charset="-34"/>
                <a:cs typeface="Prompt" panose="00000500000000000000" pitchFamily="2" charset="-34"/>
              </a:rPr>
              <a:t>บก+เรือ)</a:t>
            </a:r>
            <a:r>
              <a:rPr lang="en-US" sz="1400" b="0" dirty="0"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th-TH" sz="1400" b="0" dirty="0">
                <a:latin typeface="Prompt" panose="00000500000000000000" pitchFamily="2" charset="-34"/>
                <a:cs typeface="Prompt" panose="00000500000000000000" pitchFamily="2" charset="-34"/>
              </a:rPr>
              <a:t>หมายเหตุ คอลัมน์นี้ระบบจะคำนวณให้จากข้อ </a:t>
            </a:r>
            <a:r>
              <a:rPr lang="en-US" sz="1400" b="0" dirty="0">
                <a:latin typeface="Prompt" panose="00000500000000000000" pitchFamily="2" charset="-34"/>
                <a:cs typeface="Prompt" panose="00000500000000000000" pitchFamily="2" charset="-34"/>
              </a:rPr>
              <a:t>(1+2+3)</a:t>
            </a:r>
          </a:p>
          <a:p>
            <a:r>
              <a:rPr lang="en-US" sz="1400" b="0" dirty="0">
                <a:latin typeface="Prompt" panose="00000500000000000000" pitchFamily="2" charset="-34"/>
                <a:cs typeface="Prompt" panose="00000500000000000000" pitchFamily="2" charset="-34"/>
              </a:rPr>
              <a:t>5.Propane	</a:t>
            </a:r>
            <a:r>
              <a:rPr lang="th-TH" sz="1400" b="0" dirty="0"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-US" sz="1400" b="0" dirty="0">
                <a:latin typeface="Prompt" panose="00000500000000000000" pitchFamily="2" charset="-34"/>
                <a:cs typeface="Prompt" panose="00000500000000000000" pitchFamily="2" charset="-34"/>
              </a:rPr>
              <a:t>(</a:t>
            </a:r>
            <a:r>
              <a:rPr lang="th-TH" sz="1400" b="0" dirty="0">
                <a:latin typeface="Prompt" panose="00000500000000000000" pitchFamily="2" charset="-34"/>
                <a:cs typeface="Prompt" panose="00000500000000000000" pitchFamily="2" charset="-34"/>
              </a:rPr>
              <a:t>สิ่งที่จะนำไปใช้คือ </a:t>
            </a:r>
            <a:r>
              <a:rPr lang="en-US" sz="1400" b="0" dirty="0">
                <a:latin typeface="Prompt" panose="00000500000000000000" pitchFamily="2" charset="-34"/>
                <a:cs typeface="Prompt" panose="00000500000000000000" pitchFamily="2" charset="-34"/>
              </a:rPr>
              <a:t>Value /1,000)</a:t>
            </a:r>
          </a:p>
          <a:p>
            <a:r>
              <a:rPr lang="en-US" sz="1400" b="0" dirty="0">
                <a:latin typeface="Prompt" panose="00000500000000000000" pitchFamily="2" charset="-34"/>
                <a:cs typeface="Prompt" panose="00000500000000000000" pitchFamily="2" charset="-34"/>
              </a:rPr>
              <a:t>6.Import for Export (</a:t>
            </a:r>
            <a:r>
              <a:rPr lang="th-TH" sz="1400" b="0" dirty="0">
                <a:latin typeface="Prompt" panose="00000500000000000000" pitchFamily="2" charset="-34"/>
                <a:cs typeface="Prompt" panose="00000500000000000000" pitchFamily="2" charset="-34"/>
              </a:rPr>
              <a:t>สิ่งที่จะนำไปใช้คือ </a:t>
            </a:r>
            <a:r>
              <a:rPr lang="en-US" sz="1400" b="0" dirty="0">
                <a:latin typeface="Prompt" panose="00000500000000000000" pitchFamily="2" charset="-34"/>
                <a:cs typeface="Prompt" panose="00000500000000000000" pitchFamily="2" charset="-34"/>
              </a:rPr>
              <a:t>Value /1,000)</a:t>
            </a:r>
          </a:p>
          <a:p>
            <a:r>
              <a:rPr lang="en-US" sz="1400" b="0" dirty="0">
                <a:latin typeface="Prompt" panose="00000500000000000000" pitchFamily="2" charset="-34"/>
                <a:cs typeface="Prompt" panose="00000500000000000000" pitchFamily="2" charset="-34"/>
              </a:rPr>
              <a:t>7.AerosolPTTOR (Spot Odorless LPG) (</a:t>
            </a:r>
            <a:r>
              <a:rPr lang="th-TH" sz="1400" b="0" dirty="0">
                <a:latin typeface="Prompt" panose="00000500000000000000" pitchFamily="2" charset="-34"/>
                <a:cs typeface="Prompt" panose="00000500000000000000" pitchFamily="2" charset="-34"/>
              </a:rPr>
              <a:t>สิ่งที่จะนำไปใช้คือ </a:t>
            </a:r>
            <a:r>
              <a:rPr lang="en-US" sz="1400" b="0" dirty="0">
                <a:latin typeface="Prompt" panose="00000500000000000000" pitchFamily="2" charset="-34"/>
                <a:cs typeface="Prompt" panose="00000500000000000000" pitchFamily="2" charset="-34"/>
              </a:rPr>
              <a:t>Value /1,000)</a:t>
            </a:r>
          </a:p>
          <a:p>
            <a:r>
              <a:rPr lang="th-TH" sz="1400" dirty="0">
                <a:solidFill>
                  <a:srgbClr val="FF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หมายเหตุ</a:t>
            </a:r>
            <a:endParaRPr lang="en-US" sz="1400" dirty="0">
              <a:solidFill>
                <a:srgbClr val="FF000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r>
              <a:rPr lang="th-TH" sz="1400" b="0" dirty="0">
                <a:latin typeface="Prompt" panose="00000500000000000000" pitchFamily="2" charset="-34"/>
                <a:cs typeface="Prompt" panose="00000500000000000000" pitchFamily="2" charset="-34"/>
              </a:rPr>
              <a:t>รองรับการ </a:t>
            </a:r>
            <a:r>
              <a:rPr lang="en-US" sz="1400" b="0" dirty="0">
                <a:latin typeface="Prompt" panose="00000500000000000000" pitchFamily="2" charset="-34"/>
                <a:cs typeface="Prompt" panose="00000500000000000000" pitchFamily="2" charset="-34"/>
              </a:rPr>
              <a:t>Paste </a:t>
            </a:r>
            <a:r>
              <a:rPr lang="th-TH" sz="1400" b="0" dirty="0">
                <a:latin typeface="Prompt" panose="00000500000000000000" pitchFamily="2" charset="-34"/>
                <a:cs typeface="Prompt" panose="00000500000000000000" pitchFamily="2" charset="-34"/>
              </a:rPr>
              <a:t>ข้อมูล และ </a:t>
            </a:r>
            <a:r>
              <a:rPr lang="en-US" sz="1400" b="0" dirty="0">
                <a:latin typeface="Prompt" panose="00000500000000000000" pitchFamily="2" charset="-34"/>
                <a:cs typeface="Prompt" panose="00000500000000000000" pitchFamily="2" charset="-34"/>
              </a:rPr>
              <a:t>Edit </a:t>
            </a:r>
            <a:r>
              <a:rPr lang="th-TH" sz="1400" b="0" dirty="0">
                <a:latin typeface="Prompt" panose="00000500000000000000" pitchFamily="2" charset="-34"/>
                <a:cs typeface="Prompt" panose="00000500000000000000" pitchFamily="2" charset="-34"/>
              </a:rPr>
              <a:t>ข้อมูลผ่าน </a:t>
            </a:r>
            <a:r>
              <a:rPr lang="en-US" sz="1400" b="0" dirty="0">
                <a:latin typeface="Prompt" panose="00000500000000000000" pitchFamily="2" charset="-34"/>
                <a:cs typeface="Prompt" panose="00000500000000000000" pitchFamily="2" charset="-34"/>
              </a:rPr>
              <a:t>Popup</a:t>
            </a:r>
          </a:p>
          <a:p>
            <a:endParaRPr lang="en-US" sz="1400" b="0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4FE074-1292-4592-81CE-3F9BAB6CE6B2}"/>
              </a:ext>
            </a:extLst>
          </p:cNvPr>
          <p:cNvSpPr/>
          <p:nvPr/>
        </p:nvSpPr>
        <p:spPr>
          <a:xfrm>
            <a:off x="1757720" y="1274327"/>
            <a:ext cx="815491" cy="494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50768-30F5-4A14-AB88-A693456EAB4F}"/>
              </a:ext>
            </a:extLst>
          </p:cNvPr>
          <p:cNvSpPr/>
          <p:nvPr/>
        </p:nvSpPr>
        <p:spPr>
          <a:xfrm>
            <a:off x="3011434" y="1850392"/>
            <a:ext cx="176218" cy="2205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F7AF82-2094-4E9F-B891-5073D93FDE0D}"/>
              </a:ext>
            </a:extLst>
          </p:cNvPr>
          <p:cNvSpPr/>
          <p:nvPr/>
        </p:nvSpPr>
        <p:spPr>
          <a:xfrm>
            <a:off x="3919841" y="1860315"/>
            <a:ext cx="176218" cy="2205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/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4E60C9-133F-4D0B-A220-EFBF1AB800CA}"/>
              </a:ext>
            </a:extLst>
          </p:cNvPr>
          <p:cNvSpPr/>
          <p:nvPr/>
        </p:nvSpPr>
        <p:spPr>
          <a:xfrm>
            <a:off x="4984041" y="1860316"/>
            <a:ext cx="176218" cy="2205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/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515A0F-0B23-4AE1-B5A7-09D27E34A2D5}"/>
              </a:ext>
            </a:extLst>
          </p:cNvPr>
          <p:cNvSpPr/>
          <p:nvPr/>
        </p:nvSpPr>
        <p:spPr>
          <a:xfrm>
            <a:off x="5980557" y="1862979"/>
            <a:ext cx="176218" cy="2205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/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7D19AC-D281-4B72-9AD6-4ABC0B5615AC}"/>
              </a:ext>
            </a:extLst>
          </p:cNvPr>
          <p:cNvSpPr/>
          <p:nvPr/>
        </p:nvSpPr>
        <p:spPr>
          <a:xfrm>
            <a:off x="6590074" y="1850392"/>
            <a:ext cx="176218" cy="2205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/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6212AA-D874-432D-ADCE-DEA06FCA3F4B}"/>
              </a:ext>
            </a:extLst>
          </p:cNvPr>
          <p:cNvSpPr/>
          <p:nvPr/>
        </p:nvSpPr>
        <p:spPr>
          <a:xfrm>
            <a:off x="7302798" y="1850392"/>
            <a:ext cx="176218" cy="2205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/>
              <a:t>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C52906-1A46-45C7-B5C3-E17B9D7A5CD8}"/>
              </a:ext>
            </a:extLst>
          </p:cNvPr>
          <p:cNvSpPr/>
          <p:nvPr/>
        </p:nvSpPr>
        <p:spPr>
          <a:xfrm>
            <a:off x="8512544" y="1850392"/>
            <a:ext cx="176218" cy="2205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5103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CA4020-4E45-4368-919B-14FEBB00C4B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C3F3627-49EF-467E-9D10-B51A82F0079B}"/>
              </a:ext>
            </a:extLst>
          </p:cNvPr>
          <p:cNvSpPr txBox="1">
            <a:spLocks/>
          </p:cNvSpPr>
          <p:nvPr/>
        </p:nvSpPr>
        <p:spPr>
          <a:xfrm>
            <a:off x="510147" y="692696"/>
            <a:ext cx="11670494" cy="93610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1600" b="0" dirty="0"/>
              <a:t>สำหรับให้ </a:t>
            </a:r>
            <a:r>
              <a:rPr lang="en-US" sz="1600" b="0" dirty="0"/>
              <a:t>Group </a:t>
            </a:r>
            <a:r>
              <a:rPr lang="th-TH" sz="1600" b="0" dirty="0"/>
              <a:t>ข้อมูลทางบกทางเรือ โดยลิงค์กับเมนู </a:t>
            </a:r>
            <a:r>
              <a:rPr lang="en-US" sz="1600" b="0" dirty="0"/>
              <a:t>Master&gt;&gt; Source &amp; Delivery Point</a:t>
            </a:r>
            <a:endParaRPr lang="th-TH" sz="1600" b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345FF1-D4B7-4128-8C4C-4487DFFFC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160748"/>
            <a:ext cx="7201270" cy="2952902"/>
          </a:xfrm>
          <a:prstGeom prst="rect">
            <a:avLst/>
          </a:prstGeom>
        </p:spPr>
      </p:pic>
      <p:sp>
        <p:nvSpPr>
          <p:cNvPr id="10" name="Google Shape;82;p2">
            <a:extLst>
              <a:ext uri="{FF2B5EF4-FFF2-40B4-BE49-F238E27FC236}">
                <a16:creationId xmlns:a16="http://schemas.microsoft.com/office/drawing/2014/main" id="{18E9BD56-4FA3-475A-BA87-40BC246FF984}"/>
              </a:ext>
            </a:extLst>
          </p:cNvPr>
          <p:cNvSpPr txBox="1"/>
          <p:nvPr/>
        </p:nvSpPr>
        <p:spPr>
          <a:xfrm>
            <a:off x="509076" y="116632"/>
            <a:ext cx="11482221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User interaction and design​</a:t>
            </a:r>
          </a:p>
        </p:txBody>
      </p:sp>
    </p:spTree>
    <p:extLst>
      <p:ext uri="{BB962C8B-B14F-4D97-AF65-F5344CB8AC3E}">
        <p14:creationId xmlns:p14="http://schemas.microsoft.com/office/powerpoint/2010/main" val="1507520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CA4020-4E45-4368-919B-14FEBB00C4B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1366F-AAB4-439F-BD98-306515A61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07" y="1000763"/>
            <a:ext cx="8794303" cy="3888432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CC3F128-ED1C-4A76-A0C5-1763E0E84927}"/>
              </a:ext>
            </a:extLst>
          </p:cNvPr>
          <p:cNvSpPr txBox="1">
            <a:spLocks/>
          </p:cNvSpPr>
          <p:nvPr/>
        </p:nvSpPr>
        <p:spPr>
          <a:xfrm>
            <a:off x="672304" y="4974849"/>
            <a:ext cx="10304915" cy="5300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</a:rPr>
              <a:t>Sum </a:t>
            </a:r>
            <a: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</a:rPr>
              <a:t>ข้อมูลจุดจ่ายตามจุด </a:t>
            </a: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</a:rPr>
              <a:t>Delivery Point PTTEP/LKB </a:t>
            </a:r>
            <a: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</a:rPr>
              <a:t>และ </a:t>
            </a: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</a:rPr>
              <a:t>BRP</a:t>
            </a:r>
            <a: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</a:rPr>
              <a:t>(</a:t>
            </a:r>
            <a: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</a:rPr>
              <a:t>จาก </a:t>
            </a: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</a:rPr>
              <a:t>Tab Input OR Demand Plan)</a:t>
            </a:r>
          </a:p>
          <a:p>
            <a:pPr marL="342900" indent="-342900">
              <a:buAutoNum type="arabicPeriod"/>
            </a:pPr>
            <a: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</a:rPr>
              <a:t>ดึงข้อมูลจาก </a:t>
            </a: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</a:rPr>
              <a:t>Ability </a:t>
            </a:r>
            <a: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</a:rPr>
              <a:t>โรงกลั่นมาแสดง</a:t>
            </a:r>
            <a:endParaRPr lang="en-US" sz="1600" b="0" dirty="0"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</a:rPr>
              <a:t>Sum </a:t>
            </a:r>
            <a: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</a:rPr>
              <a:t>ข้อมูลทุกจุดจ่าย</a:t>
            </a: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</a:rPr>
              <a:t>แยกเป็นทางรถ และทางเรือ </a:t>
            </a: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</a:rPr>
              <a:t>(</a:t>
            </a:r>
            <a: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</a:rPr>
              <a:t>จาก </a:t>
            </a:r>
            <a:r>
              <a:rPr lang="en-US" sz="1600" b="0" dirty="0">
                <a:latin typeface="Prompt" panose="00000500000000000000" pitchFamily="2" charset="-34"/>
                <a:cs typeface="Prompt" panose="00000500000000000000" pitchFamily="2" charset="-34"/>
              </a:rPr>
              <a:t>Tab Input OR Demand Plan)</a:t>
            </a:r>
            <a:endParaRPr lang="th-TH" sz="1600" b="0" dirty="0"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r>
              <a:rPr lang="th-TH" sz="1600" b="0" dirty="0">
                <a:latin typeface="Prompt" panose="00000500000000000000" pitchFamily="2" charset="-34"/>
                <a:cs typeface="Prompt" panose="00000500000000000000" pitchFamily="2" charset="-34"/>
              </a:rPr>
              <a:t>หมายเหตุ ไม่สามารถแก้ไขข้อมูลส่วนนี้ได้ ระบบจะคำนวณให้</a:t>
            </a:r>
            <a:endParaRPr lang="en-US" sz="1600" b="0" dirty="0"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342900" indent="-342900">
              <a:buAutoNum type="arabicPeriod"/>
            </a:pPr>
            <a:endParaRPr lang="th-TH" sz="1600" b="0" dirty="0"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342900" indent="-342900">
              <a:buAutoNum type="arabicPeriod"/>
            </a:pPr>
            <a:endParaRPr lang="en-US" sz="1600" b="0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E8BC0F-9D5C-4CDE-902E-CF41C4413D67}"/>
              </a:ext>
            </a:extLst>
          </p:cNvPr>
          <p:cNvSpPr/>
          <p:nvPr/>
        </p:nvSpPr>
        <p:spPr>
          <a:xfrm>
            <a:off x="1271464" y="1052736"/>
            <a:ext cx="648072" cy="343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D4EE2A-9FD1-42D9-BB8D-EF9560E926BE}"/>
              </a:ext>
            </a:extLst>
          </p:cNvPr>
          <p:cNvSpPr/>
          <p:nvPr/>
        </p:nvSpPr>
        <p:spPr>
          <a:xfrm>
            <a:off x="707398" y="1884048"/>
            <a:ext cx="8340930" cy="6088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Google Shape;107;g113d8db2799_0_107">
            <a:extLst>
              <a:ext uri="{FF2B5EF4-FFF2-40B4-BE49-F238E27FC236}">
                <a16:creationId xmlns:a16="http://schemas.microsoft.com/office/drawing/2014/main" id="{AC9356E3-0627-4F66-9B87-C14AD26C2AA0}"/>
              </a:ext>
            </a:extLst>
          </p:cNvPr>
          <p:cNvSpPr txBox="1">
            <a:spLocks/>
          </p:cNvSpPr>
          <p:nvPr/>
        </p:nvSpPr>
        <p:spPr>
          <a:xfrm>
            <a:off x="191344" y="654828"/>
            <a:ext cx="931303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th-TH" sz="1700" dirty="0">
                <a:latin typeface="Prompt"/>
                <a:ea typeface="Prompt"/>
                <a:cs typeface="Prompt"/>
                <a:sym typeface="Prompt"/>
              </a:rPr>
              <a:t>รายละเอียดในหน้าจอ </a:t>
            </a:r>
            <a:r>
              <a:rPr lang="en-US" sz="1700" dirty="0">
                <a:latin typeface="Prompt"/>
                <a:ea typeface="Prompt"/>
                <a:cs typeface="Prompt"/>
                <a:sym typeface="Prompt"/>
              </a:rPr>
              <a:t> Tab Transportation Group</a:t>
            </a:r>
            <a:endParaRPr lang="th-TH" sz="1700" dirty="0"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3" name="Google Shape;82;p2">
            <a:extLst>
              <a:ext uri="{FF2B5EF4-FFF2-40B4-BE49-F238E27FC236}">
                <a16:creationId xmlns:a16="http://schemas.microsoft.com/office/drawing/2014/main" id="{200CE50B-BE75-4EAB-804C-C14CB13F0DC2}"/>
              </a:ext>
            </a:extLst>
          </p:cNvPr>
          <p:cNvSpPr txBox="1"/>
          <p:nvPr/>
        </p:nvSpPr>
        <p:spPr>
          <a:xfrm>
            <a:off x="167971" y="87888"/>
            <a:ext cx="11482221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User interaction and design​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E3AE8C-1775-41CD-9F5E-0CD480695858}"/>
              </a:ext>
            </a:extLst>
          </p:cNvPr>
          <p:cNvSpPr/>
          <p:nvPr/>
        </p:nvSpPr>
        <p:spPr>
          <a:xfrm>
            <a:off x="707398" y="2889618"/>
            <a:ext cx="8280920" cy="827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A60673-566A-44BE-903E-681B9FAAB9A8}"/>
              </a:ext>
            </a:extLst>
          </p:cNvPr>
          <p:cNvSpPr/>
          <p:nvPr/>
        </p:nvSpPr>
        <p:spPr>
          <a:xfrm>
            <a:off x="707398" y="3951398"/>
            <a:ext cx="8247148" cy="827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733F4B-748E-4730-B413-D1F8887D7B07}"/>
              </a:ext>
            </a:extLst>
          </p:cNvPr>
          <p:cNvSpPr/>
          <p:nvPr/>
        </p:nvSpPr>
        <p:spPr>
          <a:xfrm>
            <a:off x="692048" y="1649682"/>
            <a:ext cx="248318" cy="2542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21BD08-EB5B-46B5-B085-5E199305DA33}"/>
              </a:ext>
            </a:extLst>
          </p:cNvPr>
          <p:cNvSpPr/>
          <p:nvPr/>
        </p:nvSpPr>
        <p:spPr>
          <a:xfrm>
            <a:off x="692048" y="2679931"/>
            <a:ext cx="232802" cy="2542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800" dirty="0"/>
              <a:t>2</a:t>
            </a:r>
            <a:endParaRPr lang="en-US" sz="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5E05D0-8854-4D57-92DC-A238010B6B29}"/>
              </a:ext>
            </a:extLst>
          </p:cNvPr>
          <p:cNvSpPr/>
          <p:nvPr/>
        </p:nvSpPr>
        <p:spPr>
          <a:xfrm>
            <a:off x="678297" y="3814803"/>
            <a:ext cx="232802" cy="2542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53175528"/>
      </p:ext>
    </p:extLst>
  </p:cSld>
  <p:clrMapOvr>
    <a:masterClrMapping/>
  </p:clrMapOvr>
</p:sld>
</file>

<file path=ppt/theme/theme1.xml><?xml version="1.0" encoding="utf-8"?>
<a:theme xmlns:a="http://schemas.openxmlformats.org/drawingml/2006/main" name="PTT Digital Template 2017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ADEF"/>
      </a:accent1>
      <a:accent2>
        <a:srgbClr val="ED1C24"/>
      </a:accent2>
      <a:accent3>
        <a:srgbClr val="1B1464"/>
      </a:accent3>
      <a:accent4>
        <a:srgbClr val="C8CACC"/>
      </a:accent4>
      <a:accent5>
        <a:srgbClr val="2E2F59"/>
      </a:accent5>
      <a:accent6>
        <a:srgbClr val="F05C69"/>
      </a:accent6>
      <a:hlink>
        <a:srgbClr val="0000FF"/>
      </a:hlink>
      <a:folHlink>
        <a:srgbClr val="FFFFFF"/>
      </a:folHlink>
    </a:clrScheme>
    <a:fontScheme name="Custom 6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D02FAAEF2B9C4AAFE4F573C7FF3766" ma:contentTypeVersion="6" ma:contentTypeDescription="Create a new document." ma:contentTypeScope="" ma:versionID="eb19d36ef397d9c04f1f5fa12faf0930">
  <xsd:schema xmlns:xsd="http://www.w3.org/2001/XMLSchema" xmlns:xs="http://www.w3.org/2001/XMLSchema" xmlns:p="http://schemas.microsoft.com/office/2006/metadata/properties" xmlns:ns2="0d64ddb3-06c9-48b3-bf66-a7bef03e068e" targetNamespace="http://schemas.microsoft.com/office/2006/metadata/properties" ma:root="true" ma:fieldsID="69dbb53972fa1f73a9bd489ab3df26a4" ns2:_="">
    <xsd:import namespace="0d64ddb3-06c9-48b3-bf66-a7bef03e068e"/>
    <xsd:element name="properties">
      <xsd:complexType>
        <xsd:sequence>
          <xsd:element name="documentManagement">
            <xsd:complexType>
              <xsd:all>
                <xsd:element ref="ns2:Department"/>
                <xsd:element ref="ns2:Compliance"/>
                <xsd:element ref="ns2:EffectiveDate"/>
                <xsd:element ref="ns2:_x0e2b__x0e21__x0e32__x0e22__x0e40__x0e2b__x0e15__x0e38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64ddb3-06c9-48b3-bf66-a7bef03e068e" elementFormDefault="qualified">
    <xsd:import namespace="http://schemas.microsoft.com/office/2006/documentManagement/types"/>
    <xsd:import namespace="http://schemas.microsoft.com/office/infopath/2007/PartnerControls"/>
    <xsd:element name="Department" ma:index="8" ma:displayName="Department" ma:format="Dropdown" ma:internalName="Department">
      <xsd:simpleType>
        <xsd:restriction base="dms:Choice">
          <xsd:enumeration value="AOU"/>
          <xsd:enumeration value="APR"/>
          <xsd:enumeration value="ATA"/>
          <xsd:enumeration value="CLS"/>
          <xsd:enumeration value="CRS"/>
          <xsd:enumeration value="CSB"/>
          <xsd:enumeration value="CSM"/>
          <xsd:enumeration value="CSO"/>
          <xsd:enumeration value="IFM"/>
          <xsd:enumeration value="PD"/>
          <xsd:enumeration value="PPE"/>
          <xsd:enumeration value="SC"/>
          <xsd:enumeration value="SCO"/>
          <xsd:enumeration value="SCP"/>
          <xsd:enumeration value="SD"/>
          <xsd:enumeration value="SDI"/>
          <xsd:enumeration value="SDO"/>
          <xsd:enumeration value="SDP"/>
          <xsd:enumeration value="SES"/>
        </xsd:restriction>
      </xsd:simpleType>
    </xsd:element>
    <xsd:element name="Compliance" ma:index="9" ma:displayName="Compliance" ma:default="" ma:format="Dropdown" ma:internalName="Compliance">
      <xsd:simpleType>
        <xsd:union memberTypes="dms:Text">
          <xsd:simpleType>
            <xsd:restriction base="dms:Choice">
              <xsd:enumeration value="ISO 20000"/>
              <xsd:enumeration value="ISO 27001"/>
              <xsd:enumeration value="General"/>
              <xsd:enumeration value="CMMI"/>
            </xsd:restriction>
          </xsd:simpleType>
        </xsd:union>
      </xsd:simpleType>
    </xsd:element>
    <xsd:element name="EffectiveDate" ma:index="10" ma:displayName="EffectiveDate(yyyy/mm/dd)" ma:default="" ma:internalName="EffectiveDate">
      <xsd:simpleType>
        <xsd:restriction base="dms:Text">
          <xsd:maxLength value="255"/>
        </xsd:restriction>
      </xsd:simpleType>
    </xsd:element>
    <xsd:element name="_x0e2b__x0e21__x0e32__x0e22__x0e40__x0e2b__x0e15__x0e38_" ma:index="11" nillable="true" ma:displayName="หมายเหตุ" ma:internalName="_x0e2b__x0e21__x0e32__x0e22__x0e40__x0e2b__x0e15__x0e38_" ma:readOnly="fals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pliance xmlns="0d64ddb3-06c9-48b3-bf66-a7bef03e068e">General</Compliance>
    <_x0e2b__x0e21__x0e32__x0e22__x0e40__x0e2b__x0e15__x0e38_ xmlns="0d64ddb3-06c9-48b3-bf66-a7bef03e068e" xsi:nil="true"/>
    <EffectiveDate xmlns="0d64ddb3-06c9-48b3-bf66-a7bef03e068e">2562/01/22</EffectiveDate>
    <Department xmlns="0d64ddb3-06c9-48b3-bf66-a7bef03e068e">PD</Department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6C62A8-8B91-4094-A301-D6EF81C18F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64ddb3-06c9-48b3-bf66-a7bef03e06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75BE8D-C122-416F-AC77-870AD89687F8}">
  <ds:schemaRefs>
    <ds:schemaRef ds:uri="http://purl.org/dc/terms/"/>
    <ds:schemaRef ds:uri="http://schemas.microsoft.com/office/2006/metadata/properties"/>
    <ds:schemaRef ds:uri="http://www.w3.org/XML/1998/namespace"/>
    <ds:schemaRef ds:uri="http://purl.org/dc/dcmitype/"/>
    <ds:schemaRef ds:uri="0d64ddb3-06c9-48b3-bf66-a7bef03e068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B86FCD47-8CB4-4EF6-B536-93A9FE11F4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PTT Digital Template 2017 V1</Template>
  <TotalTime>7308</TotalTime>
  <Words>1177</Words>
  <Application>Microsoft Office PowerPoint</Application>
  <PresentationFormat>Widescreen</PresentationFormat>
  <Paragraphs>162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Prompt</vt:lpstr>
      <vt:lpstr>Tahoma</vt:lpstr>
      <vt:lpstr>PTT Digital Template 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Anuwat Ngaongam</dc:creator>
  <cp:lastModifiedBy>Chalida Jitprasert</cp:lastModifiedBy>
  <cp:revision>376</cp:revision>
  <cp:lastPrinted>2022-03-17T09:53:22Z</cp:lastPrinted>
  <dcterms:created xsi:type="dcterms:W3CDTF">2018-01-12T05:19:24Z</dcterms:created>
  <dcterms:modified xsi:type="dcterms:W3CDTF">2022-03-17T09:54:00Z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0x0101008FD02FAAEF2B9C4AAFE4F573C7FF3766</vt:lpwstr>
  </property>
  <property fmtid="{D5CDD505-2E9C-101B-9397-08002B2CF9AE}" pid="3" name="TemplateUrl">
    <vt:lpwstr/>
  </property>
</Properties>
</file>