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A698-8A2C-46F4-B728-9C940B65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9CBB0-D84A-4CC8-B476-ECB46C30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2C51-ED36-4EB2-8C51-FA465D07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7872-0623-4A86-AE00-1C71FBF1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FEE6-AD30-45EC-9C9A-DBB7E2B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4F63-3724-4F3D-8E06-C83FC3B1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3A9CC-2C53-4B13-8675-C7EB9423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71B2-905F-4404-9D51-1AA19329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F5AD-3152-4DB5-BBE2-92438CCB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8034-1F29-40E9-817F-F9248A72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92FD1-6A38-4CA2-BAC3-672505EB5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EB464-C538-4FAC-BA56-890E446F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17D0-D0F2-4EDF-893F-132D8BE3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CDB2-20B5-49CA-A600-BA380BF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45AF-95E5-4B41-AA4B-873A6F2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27F-D89D-4B5B-A732-479F4C77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2DCC-B558-4861-8490-0C2334EE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10D6-3A56-42C4-904C-6DF3172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E85D-FC63-4ED5-80B9-B74F348A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E179-7E89-49AC-9B1F-AF5D76DD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43B-F46B-4B3C-A73B-0B749ED9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E5BB-6B2B-4F1B-9491-4B9BEDDD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60C5-63F2-4F17-B1DE-A3AE7733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A84C-3006-47D1-8B6C-16A35F4B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C56-7AF8-4A5B-8749-64FAE83F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B115-9A82-4E32-9E1F-EBFD0BC7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EBD-8EDE-4249-944D-134AF8F2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35BD1-64FA-4537-9F82-B320A2F6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E4B7-BA45-4833-A0FB-DB08BC4B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5D7E-0B6B-488D-A022-4BA48CD6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F6EA-A6EE-48E7-8A1A-9CB115B6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0C78-9EAE-4F3B-916D-2E5014A9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1A55-C82B-4BC0-BC1B-EF7C0DC5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C8C66-BE19-4C05-AE04-7CD212FB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A021C-9106-4D93-8496-BBA541BC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36526-B169-416D-BC3B-452F3C5D0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581B4-4EA0-48C5-8B42-5C7AA8A3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E4F22-1B7E-4A68-82F2-D85B80C5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2E9BB-0CF4-485F-B7E8-57CECF62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D3CC-44E5-4C27-9D7A-A137AA60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524E9-90F1-46F9-914E-07F890D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4EF49-565A-45A2-9E87-01E77A1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92D4-6488-4A34-A109-027904A5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A19DE-259D-4CC9-9728-807CD725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0689-57D1-46D1-A269-B028A344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1C123-5483-4953-934A-2C87B20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3F11-16B0-4DAB-BDFF-89C3DB4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915C-ACBB-4BE0-8DFF-A9191330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16314-2D3C-4388-83A9-D1793807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27CF-9603-42B3-B28E-756224F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CBE72-199F-4E00-8C92-9E21EE01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A8D22-0E0A-46ED-921C-C5B2826C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0737-2EB2-42F1-A9D8-C9372B9E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3A4CB-1534-4182-8941-10B96612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B89C2-AA75-4E86-9E50-E0FEEDBAA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AA282-632A-4EC4-A2B5-E0E6EA25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5AA45-B84D-44BE-909C-CC868EBB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E419-24BC-48B5-B7C6-E9704BF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940CA-1205-4C79-A6D2-B73CC99B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8E72-E621-4C97-B236-F95D26625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235F-84BD-4247-A40E-A4354C02B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72F8-C9D8-4537-B188-AA50100DDD9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FF85-F699-4E9F-9CA2-536EAFA5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4873-0D52-436E-B125-8208D3FF8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6944-F410-4DFB-8B69-497DBB46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เปรียบเทียบ ความแตกต่างระหว่าง </a:t>
            </a:r>
            <a:r>
              <a:rPr lang="en-US" dirty="0"/>
              <a:t>PPS </a:t>
            </a:r>
            <a:r>
              <a:rPr lang="th-TH" dirty="0"/>
              <a:t>และระบบปัจจุบัน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8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1823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83" y="118802"/>
            <a:ext cx="9095871" cy="539015"/>
          </a:xfrm>
        </p:spPr>
        <p:txBody>
          <a:bodyPr>
            <a:normAutofit/>
          </a:bodyPr>
          <a:lstStyle/>
          <a:p>
            <a:pPr algn="l"/>
            <a:r>
              <a:rPr lang="th-TH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เปรียบเทียบระดับเมนูใน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th-TH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0B9E71-F27B-486B-89FB-1F08F671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61427"/>
              </p:ext>
            </p:extLst>
          </p:nvPr>
        </p:nvGraphicFramePr>
        <p:xfrm>
          <a:off x="385012" y="998798"/>
          <a:ext cx="11300059" cy="105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46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65019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16894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เมนูปัจจุบันใน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Plan &gt;&gt; Ability Rayong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Plan &gt;&gt; Ability KHM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Plan &gt;&gt; Ability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โรงกลั่น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Plan &gt;&gt; Ability Pentane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th-TH"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ทำแล้วใน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Reference Price &gt;&gt;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แต่เป็นอีกรูปแบบต่างจากที่ประเมิน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Reference Price &gt;&gt; Reference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60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แต่เป็นอีกรูปแบบต่างจากที่ประเมิน</a:t>
                      </a:r>
                      <a:endParaRPr lang="en-US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 &amp; Result &gt;&gt; Cal margin($ Ton)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แต่เป็นในรุปแบบการ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เท่านั้น ปัจจุบันระบบคำนวณให้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 &amp; Result &gt;&gt; M7 Demand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แต่เป็นส่วนที่อยู่ในรายงาน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 OR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ปัจจุบันพบว่าจะต้อง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ข้อมูลส่วนนี้เพิ่มเติม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7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 &amp; Result &gt;&gt;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เดิมจะให้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Download Excel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มาเพื่อดู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ปัจจุบันระบบให้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บนเว็บได้เลย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8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 &amp; Result &gt;&gt; Summary</a:t>
                      </a:r>
                      <a:endParaRPr lang="th-TH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รูปแบบตามไฟล์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Calc Margin_24May2021.xlsx)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เนื่องจากเดิมจะนำไฟล์ดังกล่าวเข้าระบบ ปัจจุบันพบว่าไฟล์ดังกล่าวคือ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Optimize &amp; Result &gt;&gt; Merge </a:t>
                      </a:r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Allo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เดิมจะให้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Download Excel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มาเพื่อแก้ไขข้อมูล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th-TH" sz="1600" dirty="0">
                        <a:solidFill>
                          <a:schemeClr val="accen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CR1 </a:t>
                      </a:r>
                      <a:r>
                        <a:rPr lang="th-TH" sz="1600" dirty="0">
                          <a:solidFill>
                            <a:schemeClr val="accen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ระบุว่าให้ทำผ่านเว็บได้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Inventory &amp; LR Constrain &gt;&gt; Tank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ส่วนรับข้อมูล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แต่มีการกล่าวถึงอยู่ใน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ข้อที่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ส่วนประมวลผลข้อมูล (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Optimization engine)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7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Inventory &amp; LR Constrain &gt;&gt; LR By 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ส่วนรับข้อมูล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แต่มีการกล่าวถึงอยู่ใน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ข้อที่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ส่วนประมวลผลข้อมูล (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Optimization engine)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26650"/>
                  </a:ext>
                </a:extLst>
              </a:tr>
              <a:tr h="2614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Inventory &amp; LR Constrain &gt;&gt; Depot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ส่วนรับข้อมูล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แต่มีการกล่าวถึงอยู่ใน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ข้อที่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ส่วนประมวลผลข้อมูล (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Optimization engine)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2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0B9E71-F27B-486B-89FB-1F08F671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74276"/>
              </p:ext>
            </p:extLst>
          </p:nvPr>
        </p:nvGraphicFramePr>
        <p:xfrm>
          <a:off x="385012" y="998798"/>
          <a:ext cx="11300059" cy="991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46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55394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เมนูปัจจุบันใน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Constrain &gt;&gt;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แต่ระบบควรจะมีเพื่อใช้แยกลูกค้า</a:t>
                      </a:r>
                      <a:endParaRPr lang="en-US" sz="1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Constrain &gt;&gt;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ส่วนรับข้อมูล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แต่มีการกล่าวถึงอยู่ใน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ข้อที่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ส่วนประมวลผลข้อมูล (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Optimization engine)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Constrain &gt;&gt; Volume Constrain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ส่วนรับข้อมูล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</a:t>
                      </a:r>
                    </a:p>
                    <a:p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แต่มีการกล่าวถึงอยู่ใน 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ข้อที่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ส่วนประมวลผลข้อมูล (</a:t>
                      </a: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Optimization engine)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Constrain &gt;&gt; Turn 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Master &gt;&gt;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Master &gt;&gt; Source &amp; Delivery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Planning Report &gt;&gt;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แผนการผลิตอีเทน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แต่เป็นเพียงการดาวน์โหลด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เท่านั้น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16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</a:t>
                      </a:r>
                      <a:r>
                        <a:rPr lang="en-US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th-TH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แจ้งว่าให้ระบบรองรับการ </a:t>
                      </a:r>
                      <a:r>
                        <a:rPr lang="en-US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 on web </a:t>
                      </a:r>
                      <a:r>
                        <a:rPr lang="th-TH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report to excel </a:t>
                      </a:r>
                      <a:r>
                        <a:rPr lang="th-TH" sz="16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i="0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Planning Report &gt;&gt; Inform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แต่เป็นเพียงการดาวน์โหลด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เท่านั้น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18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แจ้งว่าให้ระบบรองรับการ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 on web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report to excel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i="0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7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Planning Report &gt;&gt; LPG 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แต่เป็นเพียงการดาวน์โหลด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เท่านั้น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18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แจ้งว่าให้ระบบรองรับการ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 on web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report to excel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i="0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8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Planning Report &gt;&gt; New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มีรายละเอียดใน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แต่เป็นเพียงการดาวน์โหลด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เท่านั้น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180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ปัจจุบัน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User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แจ้งว่าให้ระบบรองรับการ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Monitor on web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report to excel </a:t>
                      </a:r>
                      <a:r>
                        <a:rPr lang="th-TH" sz="1800" i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i="0" dirty="0">
                        <a:solidFill>
                          <a:srgbClr val="00206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&gt;&gt;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System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ระบบควรจะมี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&gt;&gt; User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System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ระบบควรจะมี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7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&gt;&gt;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ไม่พบรายละเอียดใน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&gt;&gt;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System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ระบบควรจะมี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674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7A96E75-2A6D-405B-93B2-ADC6D2D26D47}"/>
              </a:ext>
            </a:extLst>
          </p:cNvPr>
          <p:cNvSpPr txBox="1">
            <a:spLocks/>
          </p:cNvSpPr>
          <p:nvPr/>
        </p:nvSpPr>
        <p:spPr>
          <a:xfrm>
            <a:off x="221383" y="118802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เปรียบเทียบระบบเมนูใน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th-TH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 (</a:t>
            </a:r>
            <a:r>
              <a:rPr lang="th-TH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003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593" y="1295618"/>
            <a:ext cx="9910813" cy="2387600"/>
          </a:xfrm>
        </p:spPr>
        <p:txBody>
          <a:bodyPr/>
          <a:lstStyle/>
          <a:p>
            <a:r>
              <a:rPr lang="th-TH" dirty="0"/>
              <a:t>เปรียบเทียบการทำงานในระดับ </a:t>
            </a:r>
            <a:r>
              <a:rPr lang="en-US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7494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593" y="1295618"/>
            <a:ext cx="9910813" cy="2387600"/>
          </a:xfrm>
        </p:spPr>
        <p:txBody>
          <a:bodyPr/>
          <a:lstStyle/>
          <a:p>
            <a:r>
              <a:rPr lang="th-TH" dirty="0"/>
              <a:t>เปรียบเทียบการทำงานในระดับ หน้าจอ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4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/>
        </p:nvGraphicFramePr>
        <p:xfrm>
          <a:off x="445970" y="930623"/>
          <a:ext cx="11300059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Menu Supply Plan &gt;&gt; Ability Rayong</a:t>
            </a: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49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849"/>
              </p:ext>
            </p:extLst>
          </p:nvPr>
        </p:nvGraphicFramePr>
        <p:xfrm>
          <a:off x="445970" y="930623"/>
          <a:ext cx="11300059" cy="352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00B05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มีระบุไว้ใน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ไม่มีระบุไว้ใน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ไม่มีระบุไว้ใน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ไม่มีระบุไว้ใน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ไม่มีระบุไว้ใน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0767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Menu Supply Plan &gt;&gt; KHM</a:t>
            </a: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FD4CDD-C19E-4EDC-9324-B2E977A0976A}"/>
              </a:ext>
            </a:extLst>
          </p:cNvPr>
          <p:cNvSpPr txBox="1">
            <a:spLocks/>
          </p:cNvSpPr>
          <p:nvPr/>
        </p:nvSpPr>
        <p:spPr>
          <a:xfrm>
            <a:off x="445970" y="4429314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 พบว่าจะต้องมีส่วน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ข้อมูลตาม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Shipment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</a:t>
            </a:r>
            <a:endParaRPr lang="en-US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9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9659"/>
              </p:ext>
            </p:extLst>
          </p:nvPr>
        </p:nvGraphicFramePr>
        <p:xfrm>
          <a:off x="445970" y="930623"/>
          <a:ext cx="11300059" cy="37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  <a:r>
                        <a:rPr lang="th-TH" strike="sng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หมายเหตุ </a:t>
                      </a:r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ได้รับข้อมูลทาง </a:t>
                      </a:r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809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Menu Supply Plan &gt;&gt;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โรงกลั่น</a:t>
            </a:r>
            <a:endParaRPr lang="en-US" sz="3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4AC091-9DB8-402C-A9C7-B5D13BD9A0FE}"/>
              </a:ext>
            </a:extLst>
          </p:cNvPr>
          <p:cNvSpPr txBox="1">
            <a:spLocks/>
          </p:cNvSpPr>
          <p:nvPr/>
        </p:nvSpPr>
        <p:spPr>
          <a:xfrm>
            <a:off x="365762" y="4862452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 พบว่า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อยากที่จะให้รองรับการเพิ่มรองกลั่นได้ด้วย</a:t>
            </a:r>
            <a:endParaRPr lang="en-US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4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/>
        </p:nvGraphicFramePr>
        <p:xfrm>
          <a:off x="445970" y="930623"/>
          <a:ext cx="11300059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  <a:r>
                        <a:rPr lang="th-TH" strike="sng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หมายเหตุ </a:t>
                      </a:r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ได้รับข้อมูลทาง </a:t>
                      </a:r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Menu Supply Plan &gt;&gt;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Pentane</a:t>
            </a: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FB588-9880-46FB-81B4-E135CDD27C84}"/>
              </a:ext>
            </a:extLst>
          </p:cNvPr>
          <p:cNvSpPr txBox="1">
            <a:spLocks/>
          </p:cNvSpPr>
          <p:nvPr/>
        </p:nvSpPr>
        <p:spPr>
          <a:xfrm>
            <a:off x="445970" y="4318983"/>
            <a:ext cx="11300059" cy="1379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 </a:t>
            </a:r>
          </a:p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พบว่าหน้าจอนี้ไม่มีรายละเอียดใน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Proposal</a:t>
            </a:r>
          </a:p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รายละเอียดแรกที่ทีมได้รับจาก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ไม่มีเรื่องของการแยกตามคุณภาพก๊าซ ปัจจุบันได้ทำรองรับตามเงื่อนไขคุณภาพก๊าซแล้ว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2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08865"/>
              </p:ext>
            </p:extLst>
          </p:nvPr>
        </p:nvGraphicFramePr>
        <p:xfrm>
          <a:off x="445970" y="930623"/>
          <a:ext cx="113000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Setting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สำหรับเลือกเฉพาะค่าที่ต้องการ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ไม่มีระบุใน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284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Menu Reference Price &gt;&gt;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</a:t>
            </a:r>
            <a:endParaRPr lang="en-US" sz="3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FB588-9880-46FB-81B4-E135CDD27C84}"/>
              </a:ext>
            </a:extLst>
          </p:cNvPr>
          <p:cNvSpPr txBox="1">
            <a:spLocks/>
          </p:cNvSpPr>
          <p:nvPr/>
        </p:nvSpPr>
        <p:spPr>
          <a:xfrm>
            <a:off x="445970" y="4906124"/>
            <a:ext cx="11300059" cy="1379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</a:t>
            </a:r>
          </a:p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เดิมเป็นการอ่านข้อมูล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 จากไฟล์อ้างอิงตาม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“Calc Margin_24May2021.xlsx”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Sheet 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วผก.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เข้าระบบได้เลย แต่ปัจจุบันได้ถูกปรับให้ระบบอ่านค่าจากไฟล์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“! GSP Cost RO April 2021.xlsx” </a:t>
            </a:r>
            <a:endParaRPr lang="th-TH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EF0D48-620A-434C-8E45-265482FC5B00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595AA-6BF5-4B0F-AECF-C1DE7165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1" y="1638187"/>
            <a:ext cx="5385167" cy="4313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29154-3D87-4E94-8F37-CDD5238B0A97}"/>
              </a:ext>
            </a:extLst>
          </p:cNvPr>
          <p:cNvSpPr txBox="1"/>
          <p:nvPr/>
        </p:nvSpPr>
        <p:spPr>
          <a:xfrm>
            <a:off x="520117" y="1015068"/>
            <a:ext cx="496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Workflow </a:t>
            </a:r>
            <a:r>
              <a:rPr lang="th-TH" dirty="0"/>
              <a:t>ของระบบงาน</a:t>
            </a:r>
            <a:r>
              <a:rPr lang="en-US" dirty="0"/>
              <a:t> </a:t>
            </a:r>
            <a:r>
              <a:rPr lang="th-TH" dirty="0"/>
              <a:t>ตาม </a:t>
            </a:r>
            <a:r>
              <a:rPr lang="en-US" dirty="0"/>
              <a:t>PPS </a:t>
            </a:r>
            <a:r>
              <a:rPr lang="th-TH" dirty="0"/>
              <a:t> จะเป็นการ </a:t>
            </a:r>
            <a:r>
              <a:rPr lang="en-US" dirty="0"/>
              <a:t>Import Excel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3A62-3CFE-4840-8C3D-93FE5D087759}"/>
              </a:ext>
            </a:extLst>
          </p:cNvPr>
          <p:cNvSpPr/>
          <p:nvPr/>
        </p:nvSpPr>
        <p:spPr>
          <a:xfrm>
            <a:off x="3036815" y="3429000"/>
            <a:ext cx="1174458" cy="193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BCD63-88E5-4DA0-8CD3-F46509CA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55" y="1199734"/>
            <a:ext cx="2613995" cy="54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BF010-5824-4292-90EC-7EC0E80C3D1E}"/>
              </a:ext>
            </a:extLst>
          </p:cNvPr>
          <p:cNvSpPr txBox="1"/>
          <p:nvPr/>
        </p:nvSpPr>
        <p:spPr>
          <a:xfrm>
            <a:off x="6524961" y="469891"/>
            <a:ext cx="514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ปัจจุบัน  เป็นการ </a:t>
            </a:r>
            <a:r>
              <a:rPr lang="en-US" dirty="0"/>
              <a:t>input </a:t>
            </a:r>
            <a:r>
              <a:rPr lang="th-TH" dirty="0"/>
              <a:t>ลงระบบ และ </a:t>
            </a:r>
            <a:r>
              <a:rPr lang="en-US" dirty="0"/>
              <a:t>import excel </a:t>
            </a:r>
            <a:r>
              <a:rPr lang="th-TH" dirty="0"/>
              <a:t>บางส่วนได้ด้วย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47D23B-FC52-4640-8D6E-83A4407B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09" y="6034136"/>
            <a:ext cx="5385167" cy="5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/>
        </p:nvGraphicFramePr>
        <p:xfrm>
          <a:off x="445970" y="930623"/>
          <a:ext cx="113000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Setting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สำหรับเลือกเฉพาะค่าที่ต้องการ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284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Menu Reference Price &gt;&gt;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Price</a:t>
            </a: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FB588-9880-46FB-81B4-E135CDD27C84}"/>
              </a:ext>
            </a:extLst>
          </p:cNvPr>
          <p:cNvSpPr txBox="1">
            <a:spLocks/>
          </p:cNvSpPr>
          <p:nvPr/>
        </p:nvSpPr>
        <p:spPr>
          <a:xfrm>
            <a:off x="388220" y="4906124"/>
            <a:ext cx="11300059" cy="1735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</a:t>
            </a:r>
          </a:p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เดิมเป็นการอ่านข้อมูล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 จากไฟล์อ้างอิงตาม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“Calc Margin_24May2021.xlsx”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Sheet 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วผก.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เข้าระบได้เลย แต่ปัจจุบันได้ถูกปรับให้ระบบอ่านค่าจากไฟล์ต้นทาง 3 ไฟล์ คือ 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GSPCost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จผก_10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May2021.xlsx”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“LPG Monthly Report_May21_13052021.xlsx” 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“PRISM Petrochemical Price Forecast as of 13 May 2021.xlsx”</a:t>
            </a:r>
            <a:endParaRPr lang="th-TH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0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AB08FE-716B-4A5F-94F6-BCC17C5ED560}"/>
              </a:ext>
            </a:extLst>
          </p:cNvPr>
          <p:cNvGraphicFramePr>
            <a:graphicFrameLocks noGrp="1"/>
          </p:cNvGraphicFramePr>
          <p:nvPr/>
        </p:nvGraphicFramePr>
        <p:xfrm>
          <a:off x="445970" y="930623"/>
          <a:ext cx="113000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565">
                  <a:extLst>
                    <a:ext uri="{9D8B030D-6E8A-4147-A177-3AD203B41FA5}">
                      <a16:colId xmlns:a16="http://schemas.microsoft.com/office/drawing/2014/main" val="21399224"/>
                    </a:ext>
                  </a:extLst>
                </a:gridCol>
                <a:gridCol w="5248975">
                  <a:extLst>
                    <a:ext uri="{9D8B030D-6E8A-4147-A177-3AD203B41FA5}">
                      <a16:colId xmlns:a16="http://schemas.microsoft.com/office/drawing/2014/main" val="766914574"/>
                    </a:ext>
                  </a:extLst>
                </a:gridCol>
                <a:gridCol w="5226519">
                  <a:extLst>
                    <a:ext uri="{9D8B030D-6E8A-4147-A177-3AD203B41FA5}">
                      <a16:colId xmlns:a16="http://schemas.microsoft.com/office/drawing/2014/main" val="3807231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การทำงาน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เปรียบเทีบบกับ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Proposal</a:t>
                      </a:r>
                    </a:p>
                    <a:p>
                      <a:r>
                        <a:rPr lang="th-TH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อ้างอิงเอกสารเลขที่ “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POT211181_4-0712202110481669 (1).pdf”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Excel</a:t>
                      </a:r>
                      <a:r>
                        <a:rPr lang="th-TH" strike="noStrike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Data On Web (Rolling)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Paste Data user copy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ข้อมูลจาก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มาวางใน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Web, Edit Data on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93635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can control version and running revision data </a:t>
                      </a:r>
                    </a:p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บันทึก</a:t>
                      </a:r>
                    </a:p>
                    <a:p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บันทึกเป็น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63029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r"/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Setting (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สำหรับเลือกเฉพาะค่าที่ต้องการ 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Import </a:t>
                      </a:r>
                      <a:r>
                        <a:rPr lang="th-TH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284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2069EE2-0514-44B5-ACD3-AB703CB4E3ED}"/>
              </a:ext>
            </a:extLst>
          </p:cNvPr>
          <p:cNvSpPr txBox="1">
            <a:spLocks/>
          </p:cNvSpPr>
          <p:nvPr/>
        </p:nvSpPr>
        <p:spPr>
          <a:xfrm>
            <a:off x="365762" y="426810"/>
            <a:ext cx="9095871" cy="539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Menu Reference Price &gt;&gt;</a:t>
            </a:r>
            <a:r>
              <a:rPr lang="th-TH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Price</a:t>
            </a: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FB588-9880-46FB-81B4-E135CDD27C84}"/>
              </a:ext>
            </a:extLst>
          </p:cNvPr>
          <p:cNvSpPr txBox="1">
            <a:spLocks/>
          </p:cNvSpPr>
          <p:nvPr/>
        </p:nvSpPr>
        <p:spPr>
          <a:xfrm>
            <a:off x="388220" y="4906124"/>
            <a:ext cx="11300059" cy="1735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หมายเหตุ</a:t>
            </a:r>
          </a:p>
          <a:p>
            <a:pPr algn="l"/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เดิมเป็นการอ่านข้อมูล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 จากไฟล์อ้างอิงตาม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“Calc Margin_24May2021.xlsx”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Sheet Cost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วผก.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เข้าระบได้เลย แต่ปัจจุบันได้ถูกปรับให้ระบบอ่านค่าจากไฟล์ต้นทาง 3 ไฟล์ คือ 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GSPCost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จผก_10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May2021.xlsx”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“LPG Monthly Report_May21_13052021.xlsx” </a:t>
            </a:r>
          </a:p>
          <a:p>
            <a:pPr marL="457200" indent="-457200" algn="l">
              <a:buAutoNum type="arabicPeriod"/>
            </a:pP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อ้างอิง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</a:t>
            </a:r>
            <a:r>
              <a:rPr lang="th-TH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ตามไฟล์ 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“PRISM Petrochemical Price Forecast as of 13 May 2021.xlsx”</a:t>
            </a:r>
            <a:endParaRPr lang="th-TH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4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2779-C89E-416D-A23B-C73371621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593" y="2521818"/>
            <a:ext cx="9910813" cy="1161399"/>
          </a:xfrm>
        </p:spPr>
        <p:txBody>
          <a:bodyPr/>
          <a:lstStyle/>
          <a:p>
            <a:r>
              <a:rPr lang="th-TH" dirty="0"/>
              <a:t>เปรียบเทียบ </a:t>
            </a:r>
            <a:r>
              <a:rPr lang="en-US" dirty="0"/>
              <a:t>Model (Optimization)</a:t>
            </a:r>
          </a:p>
        </p:txBody>
      </p:sp>
    </p:spTree>
    <p:extLst>
      <p:ext uri="{BB962C8B-B14F-4D97-AF65-F5344CB8AC3E}">
        <p14:creationId xmlns:p14="http://schemas.microsoft.com/office/powerpoint/2010/main" val="397564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E1669-9046-4CE6-B3E4-FEC1737F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6" y="4965681"/>
            <a:ext cx="6442264" cy="1557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BE21D-B6DC-4056-805D-E02DA251A4E3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4E3B9-9046-48F9-9029-54FB8B0FBCB2}"/>
              </a:ext>
            </a:extLst>
          </p:cNvPr>
          <p:cNvSpPr txBox="1"/>
          <p:nvPr/>
        </p:nvSpPr>
        <p:spPr>
          <a:xfrm>
            <a:off x="520117" y="1015068"/>
            <a:ext cx="660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Workflow </a:t>
            </a:r>
            <a:r>
              <a:rPr lang="th-TH" dirty="0"/>
              <a:t>ของระบบงาน</a:t>
            </a:r>
            <a:r>
              <a:rPr lang="en-US" dirty="0"/>
              <a:t> </a:t>
            </a:r>
            <a:r>
              <a:rPr lang="th-TH" dirty="0"/>
              <a:t>ตาม </a:t>
            </a:r>
            <a:r>
              <a:rPr lang="en-US" dirty="0"/>
              <a:t>PPS </a:t>
            </a:r>
            <a:r>
              <a:rPr lang="th-TH" dirty="0"/>
              <a:t> จะเป็นการ </a:t>
            </a:r>
            <a:r>
              <a:rPr lang="en-US" dirty="0"/>
              <a:t>Import Excel</a:t>
            </a:r>
          </a:p>
          <a:p>
            <a:r>
              <a:rPr lang="th-TH" dirty="0"/>
              <a:t>เดิมจะเป็น </a:t>
            </a:r>
            <a:r>
              <a:rPr lang="en-US" dirty="0"/>
              <a:t>file : Cal</a:t>
            </a:r>
            <a:r>
              <a:rPr lang="th-TH" dirty="0"/>
              <a:t> </a:t>
            </a:r>
            <a:r>
              <a:rPr lang="en-US" dirty="0"/>
              <a:t>margin </a:t>
            </a:r>
            <a:r>
              <a:rPr lang="th-TH" dirty="0"/>
              <a:t>โดยให้อ่าน </a:t>
            </a:r>
            <a:r>
              <a:rPr lang="en-US" dirty="0"/>
              <a:t>sheet : Cost </a:t>
            </a:r>
            <a:r>
              <a:rPr lang="th-TH" dirty="0"/>
              <a:t>วผก. และ </a:t>
            </a:r>
            <a:r>
              <a:rPr lang="en-US" dirty="0"/>
              <a:t>Reference Price </a:t>
            </a:r>
            <a:r>
              <a:rPr lang="th-TH" dirty="0"/>
              <a:t>จจ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3A2CF-6F9D-4E27-860E-1F37E9D6F3FD}"/>
              </a:ext>
            </a:extLst>
          </p:cNvPr>
          <p:cNvSpPr txBox="1"/>
          <p:nvPr/>
        </p:nvSpPr>
        <p:spPr>
          <a:xfrm>
            <a:off x="6810186" y="511836"/>
            <a:ext cx="514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ปัจจุบัน  เป็นการ </a:t>
            </a:r>
            <a:r>
              <a:rPr lang="en-US" dirty="0"/>
              <a:t>input </a:t>
            </a:r>
            <a:r>
              <a:rPr lang="th-TH" dirty="0"/>
              <a:t>ลงระบบ และ </a:t>
            </a:r>
            <a:r>
              <a:rPr lang="en-US" dirty="0"/>
              <a:t>import excel </a:t>
            </a:r>
            <a:r>
              <a:rPr lang="th-TH" dirty="0"/>
              <a:t>บางส่วนได้ด้วย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4AA792-5398-4D94-AA88-ACE6D7A7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21" y="1015068"/>
            <a:ext cx="4532851" cy="2301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AF607D-C9CB-411D-AEB4-21C27202A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89" y="1661399"/>
            <a:ext cx="5275968" cy="3020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703EB3-1851-4F9B-9F61-F6B96678E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741" y="3814694"/>
            <a:ext cx="4546770" cy="23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77C59-54EB-4B10-8F95-CA3D5FA6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5" y="4185670"/>
            <a:ext cx="5143500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4809A-1701-4448-A795-FD7BF0B2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" y="1768178"/>
            <a:ext cx="4837651" cy="240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5D7F5-DA92-4C04-B987-A7FF61FAACC1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EA816-3B52-447E-ABED-9FDC37341672}"/>
              </a:ext>
            </a:extLst>
          </p:cNvPr>
          <p:cNvSpPr txBox="1"/>
          <p:nvPr/>
        </p:nvSpPr>
        <p:spPr>
          <a:xfrm>
            <a:off x="333635" y="608310"/>
            <a:ext cx="6231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เดิมเป็นการ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Import Excel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 โดยวิธีคือให้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user download file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ล</a:t>
            </a:r>
          </a:p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มาที่เครื่องและแก้ไข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demand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ตั้งแต่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rev 1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เป็นต้นไปและ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upload file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เข้าเวบเพื่อส่งไปยังโมเดล</a:t>
            </a:r>
          </a:p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และเมื่อกลับมาจากโมเดล สามารถดาวโหลดแผนในรูปแบบ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CDC65-B058-49A3-A7D9-6F62050B0CEA}"/>
              </a:ext>
            </a:extLst>
          </p:cNvPr>
          <p:cNvSpPr txBox="1"/>
          <p:nvPr/>
        </p:nvSpPr>
        <p:spPr>
          <a:xfrm>
            <a:off x="7258900" y="423644"/>
            <a:ext cx="471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3.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ระบบใหม่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สามารถแก้ไข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demand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ที่หน้าเวบได้เลยโดยเวบจะคำนวณ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balance, inventory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ทุกอย่างให้ (ถ้าเป็นเดิมบน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excel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จะทำให้เอง)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4CCD4-2747-41DF-A41D-0A971A54A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01" y="1324598"/>
            <a:ext cx="2360460" cy="4457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B77357-D0B1-4281-91AA-8682A7914D5F}"/>
              </a:ext>
            </a:extLst>
          </p:cNvPr>
          <p:cNvSpPr txBox="1"/>
          <p:nvPr/>
        </p:nvSpPr>
        <p:spPr>
          <a:xfrm>
            <a:off x="8967832" y="2885814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Merge Allocation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BED66F-E8BF-426B-8AD4-1872E38BA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532" y="2871100"/>
            <a:ext cx="181411" cy="1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2028B-90FA-4DB7-A996-AA6D7EE55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67"/>
          <a:stretch/>
        </p:blipFill>
        <p:spPr>
          <a:xfrm>
            <a:off x="333635" y="1869244"/>
            <a:ext cx="6453059" cy="1350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3029D-3D09-4A5C-A030-E4543B34C49F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328E9-19C2-44FC-8948-C0722EE6CF73}"/>
              </a:ext>
            </a:extLst>
          </p:cNvPr>
          <p:cNvSpPr txBox="1"/>
          <p:nvPr/>
        </p:nvSpPr>
        <p:spPr>
          <a:xfrm>
            <a:off x="333635" y="608310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ส่วนของ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Supply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 ไม่มีระบุการ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input Ability Pentane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59B60-8771-4DEF-BD28-2430F4B6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30" y="1869244"/>
            <a:ext cx="4812335" cy="2429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859AA-CEB9-477E-883F-F100A9AD4F39}"/>
              </a:ext>
            </a:extLst>
          </p:cNvPr>
          <p:cNvSpPr txBox="1"/>
          <p:nvPr/>
        </p:nvSpPr>
        <p:spPr>
          <a:xfrm>
            <a:off x="7180450" y="792976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ระบบใหม่ เพิ่มการ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input Ability Pentane</a:t>
            </a:r>
          </a:p>
        </p:txBody>
      </p:sp>
    </p:spTree>
    <p:extLst>
      <p:ext uri="{BB962C8B-B14F-4D97-AF65-F5344CB8AC3E}">
        <p14:creationId xmlns:p14="http://schemas.microsoft.com/office/powerpoint/2010/main" val="373674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70917-7C28-45FA-89D2-97F4079D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1602893"/>
            <a:ext cx="7455591" cy="4340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B5217-ACF6-473F-AA49-D3AEA86715DB}"/>
              </a:ext>
            </a:extLst>
          </p:cNvPr>
          <p:cNvSpPr txBox="1"/>
          <p:nvPr/>
        </p:nvSpPr>
        <p:spPr>
          <a:xfrm>
            <a:off x="367191" y="792868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4.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รายการ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Input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ทั้งหมดตาม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9118A-BB2F-4ACD-B959-F67DC6F77917}"/>
              </a:ext>
            </a:extLst>
          </p:cNvPr>
          <p:cNvSpPr txBox="1"/>
          <p:nvPr/>
        </p:nvSpPr>
        <p:spPr>
          <a:xfrm>
            <a:off x="8112882" y="792868"/>
            <a:ext cx="3782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4.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ระบบใหม่ มีเรื่อง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Product,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Customer,Contract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Depot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Constrain,Tank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Cap,LR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By Legal , Source and delivery point  , Volume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Constrain,Turn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Around, OR Demand Plan, Cal margin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D6D7D-B04E-412C-823C-791FAE22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129" y="2055898"/>
            <a:ext cx="2027775" cy="434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69C33-C224-42B9-830F-44E413049A00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</p:spTree>
    <p:extLst>
      <p:ext uri="{BB962C8B-B14F-4D97-AF65-F5344CB8AC3E}">
        <p14:creationId xmlns:p14="http://schemas.microsoft.com/office/powerpoint/2010/main" val="194650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10394-A8E7-4BD1-819D-73554857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2" y="2036253"/>
            <a:ext cx="7726779" cy="2216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01829-F0EB-406A-9927-BBDA170F2791}"/>
              </a:ext>
            </a:extLst>
          </p:cNvPr>
          <p:cNvSpPr txBox="1"/>
          <p:nvPr/>
        </p:nvSpPr>
        <p:spPr>
          <a:xfrm>
            <a:off x="367191" y="79286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5.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เดิม ข้อมูลที่ได้จาก โมเดล 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6B262-8CAD-4428-90C2-312899C3B80A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10CE3-A964-490C-9F2C-E9740935DF83}"/>
              </a:ext>
            </a:extLst>
          </p:cNvPr>
          <p:cNvSpPr txBox="1"/>
          <p:nvPr/>
        </p:nvSpPr>
        <p:spPr>
          <a:xfrm>
            <a:off x="9596479" y="7928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5.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ใหม่ จะมี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112611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BDA22-EE5C-4936-A4A5-698949AC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4" y="1663336"/>
            <a:ext cx="5785608" cy="490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17F73-2B83-4C10-B958-F2D5F7B6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9" y="2153400"/>
            <a:ext cx="4497897" cy="2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952F7-1C60-4FB1-A81A-F2D38FBD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74" y="2496794"/>
            <a:ext cx="4966915" cy="225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FDFF0-A595-44C4-B65A-DBB9A34DFB12}"/>
              </a:ext>
            </a:extLst>
          </p:cNvPr>
          <p:cNvSpPr txBox="1"/>
          <p:nvPr/>
        </p:nvSpPr>
        <p:spPr>
          <a:xfrm>
            <a:off x="367191" y="7928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6.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เดิม มีสามรายงาน</a:t>
            </a:r>
            <a:endParaRPr lang="en-US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EA734-EEF5-410C-BF29-CACA0E5C8918}"/>
              </a:ext>
            </a:extLst>
          </p:cNvPr>
          <p:cNvSpPr txBox="1"/>
          <p:nvPr/>
        </p:nvSpPr>
        <p:spPr>
          <a:xfrm>
            <a:off x="520117" y="238978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th-TH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อ้างอิงจาก </a:t>
            </a:r>
            <a:r>
              <a:rPr lang="en-US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POT211181_Proposal_6341-2503202113471901.DOC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3258A-3C89-4705-A9FE-B40480A4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0" y="2724623"/>
            <a:ext cx="5139568" cy="3051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9C46BB-2D45-4AEE-A190-6BC66D1B7191}"/>
              </a:ext>
            </a:extLst>
          </p:cNvPr>
          <p:cNvSpPr txBox="1"/>
          <p:nvPr/>
        </p:nvSpPr>
        <p:spPr>
          <a:xfrm>
            <a:off x="8547855" y="114155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6.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ใหม่ มีรายงานเพิ่ม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Cal Margin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2EC12D-922E-47AD-8EA9-3022B0B39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855" y="1733951"/>
            <a:ext cx="1920686" cy="4704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008804-C5B4-4962-869E-EE48A824B101}"/>
              </a:ext>
            </a:extLst>
          </p:cNvPr>
          <p:cNvSpPr/>
          <p:nvPr/>
        </p:nvSpPr>
        <p:spPr>
          <a:xfrm>
            <a:off x="9127222" y="2877182"/>
            <a:ext cx="1341319" cy="386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469EF-ED4F-439D-83B6-A37BC6E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6" y="163411"/>
            <a:ext cx="3964278" cy="1438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1C400-AB29-4D22-A227-A3CF2729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3" y="1775046"/>
            <a:ext cx="7917241" cy="49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9B46B-58B6-4784-B947-166001E2EC19}"/>
              </a:ext>
            </a:extLst>
          </p:cNvPr>
          <p:cNvSpPr txBox="1"/>
          <p:nvPr/>
        </p:nvSpPr>
        <p:spPr>
          <a:xfrm>
            <a:off x="5980823" y="513522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u="sng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รายละเอียดเพิ่มเติม </a:t>
            </a:r>
          </a:p>
          <a:p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ข้อมูลรายละเอียดที่ให้ฝั่ง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Dev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ประเมิน 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Manday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ในครั้งแรก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(16/02/2564)</a:t>
            </a:r>
          </a:p>
        </p:txBody>
      </p:sp>
    </p:spTree>
    <p:extLst>
      <p:ext uri="{BB962C8B-B14F-4D97-AF65-F5344CB8AC3E}">
        <p14:creationId xmlns:p14="http://schemas.microsoft.com/office/powerpoint/2010/main" val="21782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1999</Words>
  <Application>Microsoft Office PowerPoint</Application>
  <PresentationFormat>Widescreen</PresentationFormat>
  <Paragraphs>296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Browallia New</vt:lpstr>
      <vt:lpstr>Calibri</vt:lpstr>
      <vt:lpstr>Calibri Light</vt:lpstr>
      <vt:lpstr>Tahoma</vt:lpstr>
      <vt:lpstr>Office Theme</vt:lpstr>
      <vt:lpstr>เปรียบเทียบ ความแตกต่างระหว่าง PPS และระบบปัจจุบัน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</vt:lpstr>
      <vt:lpstr>เปรียบเทียบระดับเมนูใน Web Allocation </vt:lpstr>
      <vt:lpstr>PowerPoint Presentation</vt:lpstr>
      <vt:lpstr>เปรียบเทียบการทำงานในระดับ Work Flow</vt:lpstr>
      <vt:lpstr>เปรียบเทียบการทำงานในระดับ หน้าจอ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เปรียบเทียบ Model (Optimization)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Pantita Premjit</dc:creator>
  <cp:lastModifiedBy>Chalida Jitprasert</cp:lastModifiedBy>
  <cp:revision>87</cp:revision>
  <dcterms:created xsi:type="dcterms:W3CDTF">2022-02-17T06:20:03Z</dcterms:created>
  <dcterms:modified xsi:type="dcterms:W3CDTF">2022-02-18T04:16:43Z</dcterms:modified>
</cp:coreProperties>
</file>