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5" r:id="rId5"/>
    <p:sldId id="257" r:id="rId6"/>
    <p:sldId id="1749" r:id="rId7"/>
    <p:sldId id="1743" r:id="rId8"/>
    <p:sldId id="1723" r:id="rId9"/>
    <p:sldId id="1744" r:id="rId10"/>
    <p:sldId id="1747" r:id="rId11"/>
    <p:sldId id="1745" r:id="rId12"/>
    <p:sldId id="1748" r:id="rId13"/>
    <p:sldId id="267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14"/>
  </p:normalViewPr>
  <p:slideViewPr>
    <p:cSldViewPr>
      <p:cViewPr varScale="1">
        <p:scale>
          <a:sx n="79" d="100"/>
          <a:sy n="79" d="100"/>
        </p:scale>
        <p:origin x="15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1576-CDA7-481F-ADB5-874ABD7424AD}" type="datetimeFigureOut">
              <a:rPr lang="th-TH" smtClean="0"/>
              <a:t>24/02/65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8E2C-540B-4757-BCC7-DEC12F1086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87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68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71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10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84" y="6237312"/>
            <a:ext cx="3999153" cy="27387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1" baseline="0">
                <a:solidFill>
                  <a:srgbClr val="002060"/>
                </a:solidFill>
                <a:effectLst/>
                <a:latin typeface="+mj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320469" y="6583200"/>
            <a:ext cx="1430867" cy="19744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1" baseline="0">
                <a:solidFill>
                  <a:srgbClr val="002060"/>
                </a:solidFill>
                <a:effectLst/>
                <a:latin typeface="+mn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447" y="6657342"/>
            <a:ext cx="512016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baseline="0" dirty="0">
                <a:solidFill>
                  <a:srgbClr val="002060"/>
                </a:solidFill>
              </a:rPr>
              <a:t>Copyright© 2019 by PTT Digital  Solutions Company Limited. All rights reserved</a:t>
            </a:r>
            <a:r>
              <a:rPr lang="en-US" sz="700" spc="50" baseline="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1181" y="6381328"/>
            <a:ext cx="3887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1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1181" y="5013183"/>
            <a:ext cx="11937483" cy="55267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rgbClr val="002060"/>
                </a:solidFill>
                <a:effectLst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63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980728"/>
            <a:ext cx="11120967" cy="51125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2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400256" y="980728"/>
            <a:ext cx="3319278" cy="5184576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27386" y="980728"/>
            <a:ext cx="7728854" cy="5184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25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5244088"/>
            <a:ext cx="11120967" cy="993224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2875845" y="908720"/>
            <a:ext cx="7540636" cy="41044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319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-3705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Page">
  <p:cSld name="5_Section Title P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1"/>
          <p:cNvPicPr preferRelativeResize="0"/>
          <p:nvPr/>
        </p:nvPicPr>
        <p:blipFill rotWithShape="1">
          <a:blip r:embed="rId2">
            <a:alphaModFix/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1"/>
          <p:cNvSpPr/>
          <p:nvPr/>
        </p:nvSpPr>
        <p:spPr>
          <a:xfrm>
            <a:off x="239351" y="6584020"/>
            <a:ext cx="527298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Copyright© 2019 by PTT Digital Solutions Company Limited. All rights reserved</a:t>
            </a:r>
            <a:r>
              <a:rPr lang="en-US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527386" y="980728"/>
            <a:ext cx="11120967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2549" y="-27384"/>
            <a:ext cx="1057759" cy="47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>
            <a:spLocks noGrp="1"/>
          </p:cNvSpPr>
          <p:nvPr>
            <p:ph type="body" idx="2"/>
          </p:nvPr>
        </p:nvSpPr>
        <p:spPr>
          <a:xfrm>
            <a:off x="527387" y="332656"/>
            <a:ext cx="988909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" name="Google Shape;2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83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2/24/2022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9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7" r:id="rId3"/>
    <p:sldLayoutId id="2147483668" r:id="rId4"/>
    <p:sldLayoutId id="2147483666" r:id="rId5"/>
    <p:sldLayoutId id="2147483669" r:id="rId6"/>
    <p:sldLayoutId id="2147483671" r:id="rId7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file:///D:\PTT\Project\Alocation-model(Excel)\Documentation\01_Information\&#3648;&#3629;&#3585;&#3626;&#3634;&#3619;&#3592;&#3634;&#3585;%20User\&#3588;&#3640;&#3603;&#3648;&#3605;&#3618;%20&#3605;&#3634;&#3617;%20Email%20&#3623;&#3633;&#3609;&#3607;&#3637;&#3656;%2024052021\Input\Merge%20Allo\Merge%20Allocation%202022.xls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752184" y="6093296"/>
            <a:ext cx="3999153" cy="273873"/>
          </a:xfrm>
        </p:spPr>
        <p:txBody>
          <a:bodyPr/>
          <a:lstStyle/>
          <a:p>
            <a:r>
              <a:rPr lang="en-US" dirty="0"/>
              <a:t>PTT Digital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984433" y="6439184"/>
            <a:ext cx="1766904" cy="273872"/>
          </a:xfrm>
        </p:spPr>
        <p:txBody>
          <a:bodyPr/>
          <a:lstStyle/>
          <a:p>
            <a:r>
              <a:rPr lang="en-US" dirty="0"/>
              <a:t>24 Feb 2022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-179717" y="5612633"/>
            <a:ext cx="11937483" cy="552671"/>
          </a:xfrm>
        </p:spPr>
        <p:txBody>
          <a:bodyPr/>
          <a:lstStyle/>
          <a:p>
            <a:pPr algn="r"/>
            <a:r>
              <a:rPr lang="en-US" sz="2400" dirty="0"/>
              <a:t>GSP Digital Allocation: Compare Requirement</a:t>
            </a:r>
          </a:p>
        </p:txBody>
      </p:sp>
    </p:spTree>
    <p:extLst>
      <p:ext uri="{BB962C8B-B14F-4D97-AF65-F5344CB8AC3E}">
        <p14:creationId xmlns:p14="http://schemas.microsoft.com/office/powerpoint/2010/main" val="83773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9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0" y="2307000"/>
            <a:ext cx="12192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Get Requirement </a:t>
            </a:r>
            <a:r>
              <a:rPr lang="th-TH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การคำนวณ </a:t>
            </a: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Inventory</a:t>
            </a:r>
          </a:p>
        </p:txBody>
      </p:sp>
      <p:sp>
        <p:nvSpPr>
          <p:cNvPr id="83" name="Google Shape;83;p2"/>
          <p:cNvSpPr txBox="1"/>
          <p:nvPr/>
        </p:nvSpPr>
        <p:spPr>
          <a:xfrm>
            <a:off x="-80933" y="2902336"/>
            <a:ext cx="12192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dirty="0">
                <a:solidFill>
                  <a:srgbClr val="E06666"/>
                </a:solidFill>
                <a:latin typeface="Prompt"/>
                <a:ea typeface="Prompt"/>
                <a:cs typeface="Prompt"/>
                <a:sym typeface="Prompt"/>
              </a:rPr>
              <a:t>* อ้างอิงจาก ไฟล์ </a:t>
            </a:r>
            <a:r>
              <a:rPr lang="en-US" sz="1400" dirty="0">
                <a:solidFill>
                  <a:srgbClr val="E06666"/>
                </a:solidFill>
                <a:latin typeface="Prompt"/>
                <a:ea typeface="Prompt"/>
                <a:cs typeface="Prompt"/>
                <a:sym typeface="Prompt"/>
              </a:rPr>
              <a:t>Merge Allocation 2022.xlsx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8745EA8-DD94-419A-9443-9E62742C7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21428"/>
              </p:ext>
            </p:extLst>
          </p:nvPr>
        </p:nvGraphicFramePr>
        <p:xfrm>
          <a:off x="4943872" y="3284984"/>
          <a:ext cx="2016224" cy="132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Worksheet" r:id="rId4" imgW="11893650" imgH="7810639" progId="Excel.Sheet.12">
                  <p:link updateAutomatic="1"/>
                </p:oleObj>
              </mc:Choice>
              <mc:Fallback>
                <p:oleObj name="Worksheet" r:id="rId4" imgW="11893650" imgH="7810639" progId="Excel.Sheet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9B07EE4-D5B1-4175-A157-CEE4006A3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3872" y="3284984"/>
                        <a:ext cx="2016224" cy="132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11424" y="2348880"/>
            <a:ext cx="10945216" cy="184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Inventory </a:t>
            </a:r>
            <a:r>
              <a:rPr lang="th-TH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ระบบรองรับการคำนวณ </a:t>
            </a: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Inventory</a:t>
            </a:r>
            <a:r>
              <a:rPr lang="th-TH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 เฉพาะ </a:t>
            </a:r>
            <a:r>
              <a:rPr lang="en-US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Product </a:t>
            </a:r>
            <a:r>
              <a:rPr lang="th-TH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ดังนี้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C3/LPG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AutoNum type="arabicPeriod"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NGL (</a:t>
            </a:r>
            <a:r>
              <a:rPr lang="th-TH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คำนวณเฉพาะ จาก </a:t>
            </a: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GSPRY </a:t>
            </a:r>
            <a:r>
              <a:rPr lang="th-TH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เท่านั้น</a:t>
            </a: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) </a:t>
            </a:r>
            <a:endParaRPr lang="th-TH" sz="2800" b="1" dirty="0">
              <a:solidFill>
                <a:srgbClr val="0070C0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</a:pPr>
            <a:r>
              <a:rPr lang="th-TH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mpt"/>
                <a:ea typeface="Prompt"/>
                <a:cs typeface="Prompt"/>
                <a:sym typeface="Prompt"/>
              </a:rPr>
              <a:t>      ไม่รวม จาก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mpt"/>
                <a:ea typeface="Prompt"/>
                <a:cs typeface="Prompt"/>
                <a:sym typeface="Prompt"/>
              </a:rPr>
              <a:t>Ability NGL KHM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  <p:extLst>
      <p:ext uri="{BB962C8B-B14F-4D97-AF65-F5344CB8AC3E}">
        <p14:creationId xmlns:p14="http://schemas.microsoft.com/office/powerpoint/2010/main" val="1345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0" y="2868000"/>
            <a:ext cx="12192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Inventory Product </a:t>
            </a:r>
            <a:r>
              <a:rPr lang="en-US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C3/</a:t>
            </a: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LPG</a:t>
            </a:r>
          </a:p>
        </p:txBody>
      </p:sp>
    </p:spTree>
    <p:extLst>
      <p:ext uri="{BB962C8B-B14F-4D97-AF65-F5344CB8AC3E}">
        <p14:creationId xmlns:p14="http://schemas.microsoft.com/office/powerpoint/2010/main" val="349578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137F2-7FED-4F20-8244-72078535D5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461494-F6EE-48AA-BB8A-9E702C8ADF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1. Flow </a:t>
            </a:r>
            <a:r>
              <a:rPr lang="th-TH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ของการคำนวณ </a:t>
            </a:r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Inventory Product C3/LPG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C179D-62DF-4F7A-A7DB-AB088EB2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5" y="764704"/>
            <a:ext cx="8679929" cy="52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137F2-7FED-4F20-8244-72078535D5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461494-F6EE-48AA-BB8A-9E702C8ADF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2. </a:t>
            </a:r>
            <a:r>
              <a:rPr lang="th-TH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คำถาม </a:t>
            </a:r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Inventory C3/LPG </a:t>
            </a:r>
          </a:p>
        </p:txBody>
      </p:sp>
      <p:sp>
        <p:nvSpPr>
          <p:cNvPr id="5" name="Google Shape;107;g113d8db2799_0_107">
            <a:extLst>
              <a:ext uri="{FF2B5EF4-FFF2-40B4-BE49-F238E27FC236}">
                <a16:creationId xmlns:a16="http://schemas.microsoft.com/office/drawing/2014/main" id="{7FBB9B21-DADD-4171-8FEE-9FD841DC8D1E}"/>
              </a:ext>
            </a:extLst>
          </p:cNvPr>
          <p:cNvSpPr txBox="1">
            <a:spLocks/>
          </p:cNvSpPr>
          <p:nvPr/>
        </p:nvSpPr>
        <p:spPr>
          <a:xfrm>
            <a:off x="527386" y="908720"/>
            <a:ext cx="9313030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AutoNum type="arabicPeriod"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ทำไมถึงคำนวณบวก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Ability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จากโรงกลั่นเฉพาะแค่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GC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มาคำนวณด้วย แล้วโรงกลั่นอื่นๆ เหตุใดจึงไม่ต้องนำมาคำนวณ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Inventory?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   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คำตอบ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 GC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เป็นเป็นโรงกลั่นเจ้าเดียวที่นำผลิตภัณฑ์เข้า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Inventory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ของโรงแยก ซึ่ง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Concept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การขาย รับมาเท่าไหร่จะขายหมดภายในเดือน</a:t>
            </a:r>
            <a:endParaRPr lang="en-US" sz="1700" dirty="0">
              <a:solidFill>
                <a:srgbClr val="0070C0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US" sz="1700" dirty="0">
              <a:latin typeface="Prompt"/>
              <a:ea typeface="Prompt"/>
              <a:cs typeface="Prompt"/>
              <a:sym typeface="Prompt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AutoNum type="arabicPeriod" startAt="2"/>
            </a:pP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Demand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ของลูกค้าโรงกลั่น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GC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มีการคำนวณหักออกจาก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Inventory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แล้ว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Demand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ของโรงกลั่นอื่นๆ เหตุใดจึงไม่ต้องคำนวณหัก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?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   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คำตอบ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GC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เป็นเป็นโรงกลั่นเจ้าเดียวที่นำผลิตภัณฑ์เข้า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Inventory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ขอโรงแยก ซึ่ง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Concept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การขาย รับมาเท่าไหร่จะขายหมดภายในเดือน เพราะโรงกลั่นอื่นๆไม่เข้าโรงแยก</a:t>
            </a:r>
            <a:endParaRPr lang="en-US" sz="1700" dirty="0">
              <a:solidFill>
                <a:srgbClr val="0070C0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th-TH" sz="1700" dirty="0">
              <a:solidFill>
                <a:srgbClr val="0070C0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US" sz="1700" dirty="0">
              <a:latin typeface="Prompt"/>
              <a:ea typeface="Prompt"/>
              <a:cs typeface="Prompt"/>
              <a:sym typeface="Prompt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AutoNum type="arabicPeriod" startAt="3"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รบกวนคุณเตยอธิบายเงื่อนไขทางธุรกิจของ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Unknow untax ?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   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คำตอบ เป็นของ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Import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ที่ไม่มีต้นทุน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 (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คุณเตยจะ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Manual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ข้อมูลเอง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)</a:t>
            </a:r>
            <a:endParaRPr lang="th-TH" sz="1700" dirty="0">
              <a:solidFill>
                <a:srgbClr val="0070C0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AutoNum type="arabicPeriod" startAt="3"/>
            </a:pP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000"/>
              <a:buAutoNum type="arabicPeriod" startAt="4"/>
            </a:pP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รบกวนคุณเตยอธิบายเงื่อนไขทางธุรกิจของ รอจำหน่าย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?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    คำตอบ เป็นการ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manual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ค่าเพื่อทดไว้ในระบบเพื่อรอขายออก ไม่มีผลกับการ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optimize</a:t>
            </a:r>
            <a:endParaRPr lang="th-TH" sz="1700" dirty="0">
              <a:solidFill>
                <a:srgbClr val="0070C0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US" sz="1700" dirty="0">
              <a:solidFill>
                <a:srgbClr val="0070C0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5. Stock Inventory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เป็นการคำนวณแบบ ณ เดือนที่ และเป็นการดูระดับเดือน เท่านั้น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   (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จะทำโดยเอาข้อมูล 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Stock </a:t>
            </a:r>
            <a:r>
              <a:rPr lang="th-TH" sz="1700" dirty="0">
                <a:latin typeface="Prompt"/>
                <a:ea typeface="Prompt"/>
                <a:cs typeface="Prompt"/>
                <a:sym typeface="Prompt"/>
              </a:rPr>
              <a:t>ของเดือนก่อนหน้าที่มีล่าสุดมาคำนวณ</a:t>
            </a:r>
            <a:r>
              <a:rPr lang="en-US" sz="1700" dirty="0">
                <a:latin typeface="Prompt"/>
                <a:ea typeface="Prompt"/>
                <a:cs typeface="Prompt"/>
                <a:sym typeface="Prompt"/>
              </a:rPr>
              <a:t>)</a:t>
            </a: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th-TH" sz="1700" dirty="0">
              <a:latin typeface="Prompt"/>
              <a:ea typeface="Prompt"/>
              <a:cs typeface="Prompt"/>
              <a:sym typeface="Prompt"/>
            </a:endParaRPr>
          </a:p>
        </p:txBody>
      </p:sp>
    </p:spTree>
    <p:extLst>
      <p:ext uri="{BB962C8B-B14F-4D97-AF65-F5344CB8AC3E}">
        <p14:creationId xmlns:p14="http://schemas.microsoft.com/office/powerpoint/2010/main" val="18156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11530731" y="6560463"/>
            <a:ext cx="566975" cy="25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0" y="2868000"/>
            <a:ext cx="12192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Inventory Product </a:t>
            </a:r>
            <a:r>
              <a:rPr lang="en-US" b="1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NGL</a:t>
            </a:r>
            <a:endParaRPr lang="en-US" sz="2800" b="1" dirty="0">
              <a:solidFill>
                <a:srgbClr val="0070C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  <p:extLst>
      <p:ext uri="{BB962C8B-B14F-4D97-AF65-F5344CB8AC3E}">
        <p14:creationId xmlns:p14="http://schemas.microsoft.com/office/powerpoint/2010/main" val="324987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137F2-7FED-4F20-8244-72078535D5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461494-F6EE-48AA-BB8A-9E702C8ADF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1. Flow </a:t>
            </a:r>
            <a:r>
              <a:rPr lang="th-TH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ของการคำนวณ </a:t>
            </a:r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Inventory Product NGL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59766-78FB-48C8-8129-A60A6CBB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78" y="692696"/>
            <a:ext cx="830997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0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137F2-7FED-4F20-8244-72078535D5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461494-F6EE-48AA-BB8A-9E702C8ADF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2. </a:t>
            </a:r>
            <a:r>
              <a:rPr lang="th-TH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รายละเอียดเพิ่มเติม </a:t>
            </a:r>
            <a:r>
              <a:rPr lang="en-US" dirty="0">
                <a:solidFill>
                  <a:srgbClr val="0070C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Inventory NGL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4A18E-7A72-4034-8C95-BC9B4A9B0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772816"/>
            <a:ext cx="6744047" cy="2470277"/>
          </a:xfrm>
          <a:prstGeom prst="rect">
            <a:avLst/>
          </a:prstGeom>
        </p:spPr>
      </p:pic>
      <p:sp>
        <p:nvSpPr>
          <p:cNvPr id="12" name="Google Shape;107;g113d8db2799_0_107">
            <a:extLst>
              <a:ext uri="{FF2B5EF4-FFF2-40B4-BE49-F238E27FC236}">
                <a16:creationId xmlns:a16="http://schemas.microsoft.com/office/drawing/2014/main" id="{2954BE23-F05A-4A9F-9E31-1D4F2BD7CA34}"/>
              </a:ext>
            </a:extLst>
          </p:cNvPr>
          <p:cNvSpPr txBox="1">
            <a:spLocks/>
          </p:cNvSpPr>
          <p:nvPr/>
        </p:nvSpPr>
        <p:spPr>
          <a:xfrm>
            <a:off x="556668" y="980728"/>
            <a:ext cx="11188658" cy="391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2.1 อ้างอิงจากการประชุม วันที่ 24/01/2020 เงื่อนไขการกรอก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End Inventory (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ทั้ง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Actual </a:t>
            </a:r>
            <a:r>
              <a:rPr lang="th-TH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และ </a:t>
            </a:r>
            <a:r>
              <a:rPr lang="en-US" sz="1700" dirty="0">
                <a:solidFill>
                  <a:srgbClr val="0070C0"/>
                </a:solidFill>
                <a:latin typeface="Prompt"/>
                <a:ea typeface="Prompt"/>
                <a:cs typeface="Prompt"/>
                <a:sym typeface="Prompt"/>
              </a:rPr>
              <a:t>Forecast Inventory)</a:t>
            </a:r>
            <a:endParaRPr lang="th-TH" sz="1700" dirty="0">
              <a:solidFill>
                <a:srgbClr val="0070C0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th-TH" sz="1700" dirty="0">
              <a:solidFill>
                <a:srgbClr val="0070C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  <p:extLst>
      <p:ext uri="{BB962C8B-B14F-4D97-AF65-F5344CB8AC3E}">
        <p14:creationId xmlns:p14="http://schemas.microsoft.com/office/powerpoint/2010/main" val="3465847667"/>
      </p:ext>
    </p:extLst>
  </p:cSld>
  <p:clrMapOvr>
    <a:masterClrMapping/>
  </p:clrMapOvr>
</p:sld>
</file>

<file path=ppt/theme/theme1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liance xmlns="0d64ddb3-06c9-48b3-bf66-a7bef03e068e">General</Compliance>
    <_x0e2b__x0e21__x0e32__x0e22__x0e40__x0e2b__x0e15__x0e38_ xmlns="0d64ddb3-06c9-48b3-bf66-a7bef03e068e" xsi:nil="true"/>
    <EffectiveDate xmlns="0d64ddb3-06c9-48b3-bf66-a7bef03e068e">2562/01/22</EffectiveDate>
    <Department xmlns="0d64ddb3-06c9-48b3-bf66-a7bef03e068e">PD</Departmen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02FAAEF2B9C4AAFE4F573C7FF3766" ma:contentTypeVersion="6" ma:contentTypeDescription="Create a new document." ma:contentTypeScope="" ma:versionID="eb19d36ef397d9c04f1f5fa12faf0930">
  <xsd:schema xmlns:xsd="http://www.w3.org/2001/XMLSchema" xmlns:xs="http://www.w3.org/2001/XMLSchema" xmlns:p="http://schemas.microsoft.com/office/2006/metadata/properties" xmlns:ns2="0d64ddb3-06c9-48b3-bf66-a7bef03e068e" targetNamespace="http://schemas.microsoft.com/office/2006/metadata/properties" ma:root="true" ma:fieldsID="69dbb53972fa1f73a9bd489ab3df26a4" ns2:_="">
    <xsd:import namespace="0d64ddb3-06c9-48b3-bf66-a7bef03e068e"/>
    <xsd:element name="properties">
      <xsd:complexType>
        <xsd:sequence>
          <xsd:element name="documentManagement">
            <xsd:complexType>
              <xsd:all>
                <xsd:element ref="ns2:Department"/>
                <xsd:element ref="ns2:Compliance"/>
                <xsd:element ref="ns2:EffectiveDate"/>
                <xsd:element ref="ns2:_x0e2b__x0e21__x0e32__x0e22__x0e40__x0e2b__x0e15__x0e38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4ddb3-06c9-48b3-bf66-a7bef03e068e" elementFormDefault="qualified">
    <xsd:import namespace="http://schemas.microsoft.com/office/2006/documentManagement/types"/>
    <xsd:import namespace="http://schemas.microsoft.com/office/infopath/2007/PartnerControls"/>
    <xsd:element name="Department" ma:index="8" ma:displayName="Department" ma:format="Dropdown" ma:internalName="Department">
      <xsd:simpleType>
        <xsd:restriction base="dms:Choice">
          <xsd:enumeration value="AOU"/>
          <xsd:enumeration value="APR"/>
          <xsd:enumeration value="ATA"/>
          <xsd:enumeration value="CLS"/>
          <xsd:enumeration value="CRS"/>
          <xsd:enumeration value="CSB"/>
          <xsd:enumeration value="CSM"/>
          <xsd:enumeration value="CSO"/>
          <xsd:enumeration value="IFM"/>
          <xsd:enumeration value="PD"/>
          <xsd:enumeration value="PPE"/>
          <xsd:enumeration value="SC"/>
          <xsd:enumeration value="SCO"/>
          <xsd:enumeration value="SCP"/>
          <xsd:enumeration value="SD"/>
          <xsd:enumeration value="SDI"/>
          <xsd:enumeration value="SDO"/>
          <xsd:enumeration value="SDP"/>
          <xsd:enumeration value="SES"/>
        </xsd:restriction>
      </xsd:simpleType>
    </xsd:element>
    <xsd:element name="Compliance" ma:index="9" ma:displayName="Compliance" ma:default="" ma:format="Dropdown" ma:internalName="Compliance">
      <xsd:simpleType>
        <xsd:union memberTypes="dms:Text">
          <xsd:simpleType>
            <xsd:restriction base="dms:Choice">
              <xsd:enumeration value="ISO 20000"/>
              <xsd:enumeration value="ISO 27001"/>
              <xsd:enumeration value="General"/>
              <xsd:enumeration value="CMMI"/>
            </xsd:restriction>
          </xsd:simpleType>
        </xsd:union>
      </xsd:simpleType>
    </xsd:element>
    <xsd:element name="EffectiveDate" ma:index="10" ma:displayName="EffectiveDate(yyyy/mm/dd)" ma:default="" ma:internalName="EffectiveDate">
      <xsd:simpleType>
        <xsd:restriction base="dms:Text">
          <xsd:maxLength value="255"/>
        </xsd:restriction>
      </xsd:simpleType>
    </xsd:element>
    <xsd:element name="_x0e2b__x0e21__x0e32__x0e22__x0e40__x0e2b__x0e15__x0e38_" ma:index="11" nillable="true" ma:displayName="หมายเหตุ" ma:internalName="_x0e2b__x0e21__x0e32__x0e22__x0e40__x0e2b__x0e15__x0e38_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6FCD47-8CB4-4EF6-B536-93A9FE11F4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5BE8D-C122-416F-AC77-870AD89687F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0d64ddb3-06c9-48b3-bf66-a7bef03e068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86C62A8-8B91-4094-A301-D6EF81C18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4ddb3-06c9-48b3-bf66-a7bef03e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PTT Digital Template 2017 V1</Template>
  <TotalTime>4217</TotalTime>
  <Words>333</Words>
  <Application>Microsoft Office PowerPoint</Application>
  <PresentationFormat>Widescreen</PresentationFormat>
  <Paragraphs>39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Prompt</vt:lpstr>
      <vt:lpstr>Tahoma</vt:lpstr>
      <vt:lpstr>PTT Digital Template 2017</vt:lpstr>
      <vt:lpstr>D:\PTT\Project\Alocation-model(Excel)\Documentation\01_Information\เอกสารจาก User\คุณเตย ตาม Email วันที่ 24052021\Input\Merge Allo\Merge Allocation 2022.xlsx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Anuwat Ngaongam</dc:creator>
  <cp:lastModifiedBy>Chalida Jitprasert</cp:lastModifiedBy>
  <cp:revision>372</cp:revision>
  <dcterms:created xsi:type="dcterms:W3CDTF">2018-01-12T05:19:24Z</dcterms:created>
  <dcterms:modified xsi:type="dcterms:W3CDTF">2022-02-24T11:32:00Z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0x0101008FD02FAAEF2B9C4AAFE4F573C7FF3766</vt:lpwstr>
  </property>
  <property fmtid="{D5CDD505-2E9C-101B-9397-08002B2CF9AE}" pid="3" name="TemplateUrl">
    <vt:lpwstr/>
  </property>
</Properties>
</file>