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75" r:id="rId5"/>
    <p:sldId id="1713" r:id="rId6"/>
    <p:sldId id="1749" r:id="rId7"/>
    <p:sldId id="1717" r:id="rId8"/>
    <p:sldId id="1750" r:id="rId9"/>
    <p:sldId id="1751" r:id="rId10"/>
    <p:sldId id="1767" r:id="rId11"/>
    <p:sldId id="1768" r:id="rId12"/>
    <p:sldId id="1769" r:id="rId13"/>
    <p:sldId id="1770" r:id="rId14"/>
    <p:sldId id="1766" r:id="rId15"/>
    <p:sldId id="1771" r:id="rId16"/>
    <p:sldId id="1794" r:id="rId17"/>
    <p:sldId id="267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14"/>
  </p:normalViewPr>
  <p:slideViewPr>
    <p:cSldViewPr>
      <p:cViewPr varScale="1">
        <p:scale>
          <a:sx n="79" d="100"/>
          <a:sy n="79" d="100"/>
        </p:scale>
        <p:origin x="15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1576-CDA7-481F-ADB5-874ABD7424AD}" type="datetimeFigureOut">
              <a:rPr lang="th-TH" smtClean="0"/>
              <a:t>17/03/65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8E2C-540B-4757-BCC7-DEC12F1086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87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6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2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85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7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50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4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80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84" y="6237312"/>
            <a:ext cx="3999153" cy="27387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1" baseline="0">
                <a:solidFill>
                  <a:srgbClr val="002060"/>
                </a:solidFill>
                <a:effectLst/>
                <a:latin typeface="+mj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320469" y="6583200"/>
            <a:ext cx="1430867" cy="19744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1" baseline="0">
                <a:solidFill>
                  <a:srgbClr val="002060"/>
                </a:solidFill>
                <a:effectLst/>
                <a:latin typeface="+mn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447" y="6657342"/>
            <a:ext cx="512016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baseline="0" dirty="0">
                <a:solidFill>
                  <a:srgbClr val="002060"/>
                </a:solidFill>
              </a:rPr>
              <a:t>Copyright© 2019 by PTT Digital  Solutions Company Limited. All rights reserved</a:t>
            </a:r>
            <a:r>
              <a:rPr lang="en-US" sz="700" spc="50" baseline="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1181" y="6381328"/>
            <a:ext cx="3887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1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1181" y="5013183"/>
            <a:ext cx="11937483" cy="55267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rgbClr val="002060"/>
                </a:solidFill>
                <a:effectLst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63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980728"/>
            <a:ext cx="11120967" cy="51125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2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400256" y="980728"/>
            <a:ext cx="3319278" cy="5184576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27386" y="980728"/>
            <a:ext cx="7728854" cy="5184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25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5244088"/>
            <a:ext cx="11120967" cy="993224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2875845" y="908720"/>
            <a:ext cx="7540636" cy="41044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319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-3705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Page">
  <p:cSld name="5_Section Title P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1"/>
          <p:cNvPicPr preferRelativeResize="0"/>
          <p:nvPr/>
        </p:nvPicPr>
        <p:blipFill rotWithShape="1">
          <a:blip r:embed="rId2">
            <a:alphaModFix/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1"/>
          <p:cNvSpPr/>
          <p:nvPr/>
        </p:nvSpPr>
        <p:spPr>
          <a:xfrm>
            <a:off x="239351" y="6584020"/>
            <a:ext cx="527298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Copyright© 2019 by PTT Digital Solutions Company Limited. All rights reserved</a:t>
            </a:r>
            <a:r>
              <a:rPr lang="en-US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527386" y="980728"/>
            <a:ext cx="11120967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2549" y="-27384"/>
            <a:ext cx="1057759" cy="47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>
            <a:spLocks noGrp="1"/>
          </p:cNvSpPr>
          <p:nvPr>
            <p:ph type="body" idx="2"/>
          </p:nvPr>
        </p:nvSpPr>
        <p:spPr>
          <a:xfrm>
            <a:off x="527387" y="332656"/>
            <a:ext cx="988909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" name="Google Shape;2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83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3/17/2022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9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7" r:id="rId3"/>
    <p:sldLayoutId id="2147483668" r:id="rId4"/>
    <p:sldLayoutId id="2147483666" r:id="rId5"/>
    <p:sldLayoutId id="2147483669" r:id="rId6"/>
    <p:sldLayoutId id="2147483671" r:id="rId7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TT\Project\Alocation-model(Excel)\Documentation\01_Information\&#3648;&#3629;&#3585;&#3626;&#3634;&#3619;&#3592;&#3634;&#3585;%20User\&#3588;&#3640;&#3603;&#3648;&#3605;&#3618;%20&#3605;&#3634;&#3617;%20Email%20&#3623;&#3633;&#3609;&#3607;&#3637;&#3656;%2024052021\Output\Calc%20Margin_2022_BZ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752184" y="6093296"/>
            <a:ext cx="3999153" cy="273873"/>
          </a:xfrm>
        </p:spPr>
        <p:txBody>
          <a:bodyPr/>
          <a:lstStyle/>
          <a:p>
            <a:r>
              <a:rPr lang="en-US" dirty="0"/>
              <a:t>PTT Digital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984433" y="6439184"/>
            <a:ext cx="1766904" cy="273872"/>
          </a:xfrm>
        </p:spPr>
        <p:txBody>
          <a:bodyPr/>
          <a:lstStyle/>
          <a:p>
            <a:r>
              <a:rPr lang="th-TH" dirty="0"/>
              <a:t>08</a:t>
            </a:r>
            <a:r>
              <a:rPr lang="en-US" dirty="0"/>
              <a:t> Mar 2022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-179717" y="5612633"/>
            <a:ext cx="11937483" cy="552671"/>
          </a:xfrm>
        </p:spPr>
        <p:txBody>
          <a:bodyPr/>
          <a:lstStyle/>
          <a:p>
            <a:pPr algn="r"/>
            <a:r>
              <a:rPr lang="en-US" sz="2400" dirty="0"/>
              <a:t>GSP Digital Allocation: Summary Requirement</a:t>
            </a:r>
          </a:p>
        </p:txBody>
      </p:sp>
    </p:spTree>
    <p:extLst>
      <p:ext uri="{BB962C8B-B14F-4D97-AF65-F5344CB8AC3E}">
        <p14:creationId xmlns:p14="http://schemas.microsoft.com/office/powerpoint/2010/main" val="83773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" name="Google Shape;82;p2">
            <a:extLst>
              <a:ext uri="{FF2B5EF4-FFF2-40B4-BE49-F238E27FC236}">
                <a16:creationId xmlns:a16="http://schemas.microsoft.com/office/drawing/2014/main" id="{ADA405DD-489C-48D1-BB2C-3AD25945F372}"/>
              </a:ext>
            </a:extLst>
          </p:cNvPr>
          <p:cNvSpPr txBox="1"/>
          <p:nvPr/>
        </p:nvSpPr>
        <p:spPr>
          <a:xfrm>
            <a:off x="191344" y="202310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Tab Selling Price </a:t>
            </a:r>
            <a:r>
              <a:rPr lang="en-US" sz="2800" b="1" dirty="0" err="1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W.avg</a:t>
            </a: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ECC8A-9ACF-4AD7-B34F-162E9456A89E}"/>
              </a:ext>
            </a:extLst>
          </p:cNvPr>
          <p:cNvSpPr txBox="1"/>
          <p:nvPr/>
        </p:nvSpPr>
        <p:spPr>
          <a:xfrm>
            <a:off x="191344" y="692696"/>
            <a:ext cx="1190636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การแสดงข้อมูล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Tab Selling Price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W.avg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.</a:t>
            </a: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แสดงข้อมูลโดยคำนวณจาก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Selling Price * Volume(KT)</a:t>
            </a:r>
          </a:p>
          <a:p>
            <a:pPr algn="l" rtl="0" fontAlgn="base"/>
            <a:endParaRPr lang="en-US" sz="1400" b="0" i="0" strike="sngStrike" dirty="0">
              <a:solidFill>
                <a:srgbClr val="FF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 startAt="2"/>
            </a:pPr>
            <a:r>
              <a:rPr lang="th-TH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เดือนย้อนหลัง คำนวณจาก 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</a:t>
            </a:r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(Smart Price)</a:t>
            </a:r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* Volume(KT)</a:t>
            </a:r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(Smart Price)</a:t>
            </a:r>
          </a:p>
          <a:p>
            <a:pPr algn="l" rtl="0" fontAlgn="base"/>
            <a:endParaRPr lang="en-US" sz="1400" strike="sngStrike" dirty="0">
              <a:solidFill>
                <a:srgbClr val="FF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3. </a:t>
            </a:r>
            <a:r>
              <a:rPr lang="th-TH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อ้างอิงตามไฟล์ </a:t>
            </a:r>
            <a:r>
              <a:rPr lang="en-US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Calc Margin_2022_BZ.xlsx</a:t>
            </a:r>
            <a:r>
              <a:rPr lang="th-TH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 ให้แสดงข้อมูล ตั้งแต่ </a:t>
            </a:r>
            <a:r>
              <a:rPr lang="en-US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A </a:t>
            </a:r>
            <a:r>
              <a:rPr lang="th-TH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ถึง </a:t>
            </a:r>
            <a:r>
              <a:rPr lang="en-US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P</a:t>
            </a:r>
            <a:r>
              <a:rPr lang="th-TH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Row </a:t>
            </a:r>
            <a:r>
              <a:rPr lang="th-TH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ที่ 22 ถึง 1</a:t>
            </a:r>
            <a:r>
              <a:rPr lang="en-US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44</a:t>
            </a:r>
            <a:endParaRPr lang="th-TH" sz="1400" strike="sngStrike" dirty="0">
              <a:solidFill>
                <a:srgbClr val="FF0000"/>
              </a:solidFill>
              <a:latin typeface="Prompt"/>
              <a:ea typeface="Prompt"/>
              <a:cs typeface="Prompt"/>
              <a:sym typeface="Prompt"/>
            </a:endParaRPr>
          </a:p>
          <a:p>
            <a:pPr fontAlgn="base"/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/>
                <a:cs typeface="Prompt"/>
                <a:sym typeface="Prompt"/>
              </a:rPr>
              <a:t>     3.1 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/>
                <a:cs typeface="Prompt"/>
                <a:sym typeface="Prompt"/>
              </a:rPr>
              <a:t>Row </a:t>
            </a:r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/>
                <a:cs typeface="Prompt"/>
                <a:sym typeface="Prompt"/>
              </a:rPr>
              <a:t>ที่ 22 ถึง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/>
                <a:cs typeface="Prompt"/>
                <a:sym typeface="Prompt"/>
              </a:rPr>
              <a:t> 144</a:t>
            </a:r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/>
                <a:cs typeface="Prompt"/>
                <a:sym typeface="Prompt"/>
              </a:rPr>
              <a:t> เป็</a:t>
            </a:r>
            <a:r>
              <a:rPr lang="th-TH" sz="1400" strike="sngStrike" dirty="0">
                <a:solidFill>
                  <a:srgbClr val="FF0000"/>
                </a:solidFill>
                <a:latin typeface="Prompt"/>
                <a:cs typeface="Prompt"/>
                <a:sym typeface="Prompt"/>
              </a:rPr>
              <a:t>นส่วน คำนวณ </a:t>
            </a:r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 Cost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* Volume(KT)</a:t>
            </a:r>
            <a:endParaRPr lang="th-TH" sz="1400" b="0" i="0" strike="sngStrike" dirty="0">
              <a:solidFill>
                <a:srgbClr val="FF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 3.2 ส่วน </a:t>
            </a:r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Sum </a:t>
            </a:r>
            <a:r>
              <a:rPr lang="th-TH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จากไฟล์ไม่มีส่วน </a:t>
            </a:r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Sum </a:t>
            </a:r>
            <a:endParaRPr lang="th-TH" sz="1400" strike="sngStrike" dirty="0">
              <a:solidFill>
                <a:srgbClr val="FF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4. Comment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จากคุณเตย ให้แสดงแค่ส่วนที่เป็น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Row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 1-10 อ้างอิงตามไฟล์ล่าสุดที่คุณเตย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อื่นๆรายละเอียด 1-3 เป็นกระดาษทดข้อมูล ไม่ต้องแสดงก็ได้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เพิ่มเติม ให้แสดง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C3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แยกเป็น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Petro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และ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Demestic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E2D562-E23F-4E18-8D2A-278639E8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70" y="3140968"/>
            <a:ext cx="751248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75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A9C2B-47B8-412E-BEF6-A5DB29F1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>
                <a:latin typeface="Prompt" panose="00000500000000000000" pitchFamily="2" charset="-34"/>
                <a:cs typeface="Prompt" panose="00000500000000000000" pitchFamily="2" charset="-34"/>
              </a:rPr>
              <a:pPr/>
              <a:t>11</a:t>
            </a:fld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E91C-2B44-42A9-9F80-421E0A5D2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1344" y="188640"/>
            <a:ext cx="9889094" cy="360040"/>
          </a:xfrm>
        </p:spPr>
        <p:txBody>
          <a:bodyPr/>
          <a:lstStyle/>
          <a:p>
            <a:r>
              <a:rPr lang="en-US" sz="2000" i="0" dirty="0">
                <a:solidFill>
                  <a:srgbClr val="0070C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Question</a:t>
            </a:r>
            <a:endParaRPr lang="en-US" sz="2000" dirty="0">
              <a:solidFill>
                <a:srgbClr val="0070C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7E9C5-7726-4CF4-81E1-84E8F63F3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39403"/>
              </p:ext>
            </p:extLst>
          </p:nvPr>
        </p:nvGraphicFramePr>
        <p:xfrm>
          <a:off x="220736" y="548680"/>
          <a:ext cx="11791807" cy="5770116"/>
        </p:xfrm>
        <a:graphic>
          <a:graphicData uri="http://schemas.openxmlformats.org/drawingml/2006/table">
            <a:tbl>
              <a:tblPr/>
              <a:tblGrid>
                <a:gridCol w="298165">
                  <a:extLst>
                    <a:ext uri="{9D8B030D-6E8A-4147-A177-3AD203B41FA5}">
                      <a16:colId xmlns:a16="http://schemas.microsoft.com/office/drawing/2014/main" val="1283894412"/>
                    </a:ext>
                  </a:extLst>
                </a:gridCol>
                <a:gridCol w="1267203">
                  <a:extLst>
                    <a:ext uri="{9D8B030D-6E8A-4147-A177-3AD203B41FA5}">
                      <a16:colId xmlns:a16="http://schemas.microsoft.com/office/drawing/2014/main" val="692333511"/>
                    </a:ext>
                  </a:extLst>
                </a:gridCol>
                <a:gridCol w="3354360">
                  <a:extLst>
                    <a:ext uri="{9D8B030D-6E8A-4147-A177-3AD203B41FA5}">
                      <a16:colId xmlns:a16="http://schemas.microsoft.com/office/drawing/2014/main" val="3460978746"/>
                    </a:ext>
                  </a:extLst>
                </a:gridCol>
                <a:gridCol w="3153393">
                  <a:extLst>
                    <a:ext uri="{9D8B030D-6E8A-4147-A177-3AD203B41FA5}">
                      <a16:colId xmlns:a16="http://schemas.microsoft.com/office/drawing/2014/main" val="2027965442"/>
                    </a:ext>
                  </a:extLst>
                </a:gridCol>
                <a:gridCol w="3718686">
                  <a:extLst>
                    <a:ext uri="{9D8B030D-6E8A-4147-A177-3AD203B41FA5}">
                      <a16:colId xmlns:a16="http://schemas.microsoft.com/office/drawing/2014/main" val="3405370750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#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Date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Questions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Outcome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Remark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32282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04/03/2022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th-TH" sz="1200" dirty="0">
                          <a:latin typeface="Prompt"/>
                          <a:ea typeface="Prompt"/>
                          <a:cs typeface="Prompt"/>
                          <a:sym typeface="Prompt"/>
                        </a:rPr>
                        <a:t>ข้อมูลจาก </a:t>
                      </a:r>
                      <a:r>
                        <a:rPr lang="en-US" sz="1200" dirty="0">
                          <a:latin typeface="Prompt"/>
                          <a:ea typeface="Prompt"/>
                          <a:cs typeface="Prompt"/>
                          <a:sym typeface="Prompt"/>
                        </a:rPr>
                        <a:t>Optimization Result </a:t>
                      </a:r>
                      <a:r>
                        <a:rPr lang="th-TH" sz="1200" dirty="0">
                          <a:latin typeface="Prompt"/>
                          <a:ea typeface="Prompt"/>
                          <a:cs typeface="Prompt"/>
                          <a:sym typeface="Prompt"/>
                        </a:rPr>
                        <a:t>มาเป็น </a:t>
                      </a:r>
                      <a:r>
                        <a:rPr lang="en-US" sz="1200" dirty="0">
                          <a:latin typeface="Prompt"/>
                          <a:ea typeface="Prompt"/>
                          <a:cs typeface="Prompt"/>
                          <a:sym typeface="Prompt"/>
                        </a:rPr>
                        <a:t>Rolling </a:t>
                      </a:r>
                      <a:r>
                        <a:rPr lang="th-TH" sz="1200" dirty="0">
                          <a:latin typeface="Prompt"/>
                          <a:ea typeface="Prompt"/>
                          <a:cs typeface="Prompt"/>
                          <a:sym typeface="Prompt"/>
                        </a:rPr>
                        <a:t>แต่หน้าจอนี้ต้องการให้แสดงเป็นปีใช่หรือไม่</a:t>
                      </a:r>
                      <a:r>
                        <a:rPr lang="en-US" sz="1200" dirty="0">
                          <a:latin typeface="Prompt"/>
                          <a:ea typeface="Prompt"/>
                          <a:cs typeface="Prompt"/>
                          <a:sym typeface="Prompt"/>
                        </a:rPr>
                        <a:t>?</a:t>
                      </a:r>
                      <a:endParaRPr lang="th-TH" sz="1200" dirty="0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ใช่แสดงข้อมูลเป็นปี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25367"/>
                  </a:ext>
                </a:extLst>
              </a:tr>
              <a:tr h="1365688">
                <a:tc>
                  <a:txBody>
                    <a:bodyPr/>
                    <a:lstStyle/>
                    <a:p>
                      <a:pPr algn="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08/03/2022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รายละเอียดส่วน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Summary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อ้างอิงสูตระและรูปแบบแสดงตามไฟล์นี้ได้หรือไม่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มีรายละเอียดส่วน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Summary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อยากจะให้แสดงเพิ่มเติม</a:t>
                      </a:r>
                      <a:b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C2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,C3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petro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,C3 domestic ,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Lpg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petro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,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Lpg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domestic ,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Ngl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,C5 ,CO2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ตัวอย่างการแสดงแต่ละ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Product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เช่น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C3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แยกเป็น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Petro domestic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และส่วน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Sum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รวม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147180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48099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rgbClr val="00206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863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8063CC-7D0D-4698-BB63-2AA1879C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1988840"/>
            <a:ext cx="1816193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A9C2B-47B8-412E-BEF6-A5DB29F1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>
                <a:latin typeface="Prompt" panose="00000500000000000000" pitchFamily="2" charset="-34"/>
                <a:cs typeface="Prompt" panose="00000500000000000000" pitchFamily="2" charset="-34"/>
              </a:rPr>
              <a:pPr/>
              <a:t>12</a:t>
            </a:fld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B3505-B5CB-4D5F-94B2-FB1E06A46F4F}"/>
              </a:ext>
            </a:extLst>
          </p:cNvPr>
          <p:cNvSpPr txBox="1"/>
          <p:nvPr/>
        </p:nvSpPr>
        <p:spPr>
          <a:xfrm>
            <a:off x="191344" y="260648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0070C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Not Doing</a:t>
            </a:r>
            <a:endParaRPr lang="en-US" sz="2000" b="1" dirty="0">
              <a:solidFill>
                <a:srgbClr val="0070C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D90932-8037-4718-8F9A-D707680BC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30902"/>
              </p:ext>
            </p:extLst>
          </p:nvPr>
        </p:nvGraphicFramePr>
        <p:xfrm>
          <a:off x="215243" y="836712"/>
          <a:ext cx="4360614" cy="1177290"/>
        </p:xfrm>
        <a:graphic>
          <a:graphicData uri="http://schemas.openxmlformats.org/drawingml/2006/table">
            <a:tbl>
              <a:tblPr/>
              <a:tblGrid>
                <a:gridCol w="4360614">
                  <a:extLst>
                    <a:ext uri="{9D8B030D-6E8A-4147-A177-3AD203B41FA5}">
                      <a16:colId xmlns:a16="http://schemas.microsoft.com/office/drawing/2014/main" val="368501387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- ไม่รองรับการ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Import Excel</a:t>
                      </a: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- </a:t>
                      </a:r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ไม่รองรับการแก้ไขข้อมูลผ่านหน้า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Web</a:t>
                      </a: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- </a:t>
                      </a:r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ไม่รองรับการ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Export Excel </a:t>
                      </a:r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แบบมีสูตร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7453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38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8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A9C2B-47B8-412E-BEF6-A5DB29F1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>
                <a:latin typeface="Prompt" panose="00000500000000000000" pitchFamily="2" charset="-34"/>
                <a:cs typeface="Prompt" panose="00000500000000000000" pitchFamily="2" charset="-34"/>
              </a:rPr>
              <a:pPr/>
              <a:t>13</a:t>
            </a:fld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E91C-2B44-42A9-9F80-421E0A5D2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1344" y="188640"/>
            <a:ext cx="9889094" cy="36004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Revision Historical Record</a:t>
            </a:r>
            <a:endParaRPr lang="en-US" sz="2000" dirty="0">
              <a:solidFill>
                <a:srgbClr val="0070C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7E9C5-7726-4CF4-81E1-84E8F63F3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16196"/>
              </p:ext>
            </p:extLst>
          </p:nvPr>
        </p:nvGraphicFramePr>
        <p:xfrm>
          <a:off x="220736" y="548680"/>
          <a:ext cx="11791807" cy="4404428"/>
        </p:xfrm>
        <a:graphic>
          <a:graphicData uri="http://schemas.openxmlformats.org/drawingml/2006/table">
            <a:tbl>
              <a:tblPr/>
              <a:tblGrid>
                <a:gridCol w="224055">
                  <a:extLst>
                    <a:ext uri="{9D8B030D-6E8A-4147-A177-3AD203B41FA5}">
                      <a16:colId xmlns:a16="http://schemas.microsoft.com/office/drawing/2014/main" val="1283894412"/>
                    </a:ext>
                  </a:extLst>
                </a:gridCol>
                <a:gridCol w="1690769">
                  <a:extLst>
                    <a:ext uri="{9D8B030D-6E8A-4147-A177-3AD203B41FA5}">
                      <a16:colId xmlns:a16="http://schemas.microsoft.com/office/drawing/2014/main" val="692333511"/>
                    </a:ext>
                  </a:extLst>
                </a:gridCol>
                <a:gridCol w="1782092">
                  <a:extLst>
                    <a:ext uri="{9D8B030D-6E8A-4147-A177-3AD203B41FA5}">
                      <a16:colId xmlns:a16="http://schemas.microsoft.com/office/drawing/2014/main" val="3460978746"/>
                    </a:ext>
                  </a:extLst>
                </a:gridCol>
                <a:gridCol w="3834532">
                  <a:extLst>
                    <a:ext uri="{9D8B030D-6E8A-4147-A177-3AD203B41FA5}">
                      <a16:colId xmlns:a16="http://schemas.microsoft.com/office/drawing/2014/main" val="202796544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05370750"/>
                    </a:ext>
                  </a:extLst>
                </a:gridCol>
                <a:gridCol w="2892207">
                  <a:extLst>
                    <a:ext uri="{9D8B030D-6E8A-4147-A177-3AD203B41FA5}">
                      <a16:colId xmlns:a16="http://schemas.microsoft.com/office/drawing/2014/main" val="689454301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#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Date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Version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Activity &amp; Detail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Status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Confirm By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32282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0.0.1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Present Customer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Waiting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-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25367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0.02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cs typeface="Prompt" panose="00000500000000000000" pitchFamily="2" charset="-34"/>
                        </a:rPr>
                        <a:t>Review &amp; Confirm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​Confirm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cs typeface="Prompt" panose="00000500000000000000" pitchFamily="2" charset="-34"/>
                        </a:rPr>
                        <a:t>คุณเสาวนีย์ (คุณเตย)</a:t>
                      </a:r>
                      <a:r>
                        <a:rPr lang="th-TH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endParaRPr lang="th-TH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48099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rgbClr val="00206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rgbClr val="FF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8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4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9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BD8EE-D102-4EB1-9061-0E330AA7DA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CB2714-4E0F-4B33-BED4-3CFBD68B2C95}"/>
              </a:ext>
            </a:extLst>
          </p:cNvPr>
          <p:cNvSpPr txBox="1">
            <a:spLocks/>
          </p:cNvSpPr>
          <p:nvPr/>
        </p:nvSpPr>
        <p:spPr>
          <a:xfrm>
            <a:off x="767408" y="1461117"/>
            <a:ext cx="10921211" cy="25202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latin typeface="Prompt" panose="00000500000000000000" pitchFamily="2" charset="-34"/>
                <a:cs typeface="Prompt" panose="00000500000000000000" pitchFamily="2" charset="-34"/>
              </a:rPr>
              <a:t>Summary</a:t>
            </a:r>
          </a:p>
          <a:p>
            <a:pPr algn="ctr"/>
            <a:endParaRPr lang="th-TH" sz="44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ctr"/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คือ สำหรับออกรายงาน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เพื่อใช้ในการดูกำไร ขาดทุน</a:t>
            </a:r>
            <a:endParaRPr lang="th-TH" sz="24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Google Shape;83;p2">
            <a:extLst>
              <a:ext uri="{FF2B5EF4-FFF2-40B4-BE49-F238E27FC236}">
                <a16:creationId xmlns:a16="http://schemas.microsoft.com/office/drawing/2014/main" id="{B54DF269-4078-4788-AC2A-0F582B509EE0}"/>
              </a:ext>
            </a:extLst>
          </p:cNvPr>
          <p:cNvSpPr txBox="1"/>
          <p:nvPr/>
        </p:nvSpPr>
        <p:spPr>
          <a:xfrm>
            <a:off x="132013" y="3710707"/>
            <a:ext cx="12192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dirty="0">
                <a:solidFill>
                  <a:srgbClr val="E06666"/>
                </a:solidFill>
                <a:latin typeface="Prompt"/>
                <a:ea typeface="Prompt"/>
                <a:cs typeface="Prompt"/>
                <a:sym typeface="Prompt"/>
              </a:rPr>
              <a:t>* อ้างอิงจาก ไฟล์ </a:t>
            </a:r>
            <a:r>
              <a:rPr lang="en-US" sz="1400" dirty="0">
                <a:solidFill>
                  <a:srgbClr val="E06666"/>
                </a:solidFill>
                <a:latin typeface="Prompt"/>
                <a:ea typeface="Prompt"/>
                <a:cs typeface="Prompt"/>
                <a:sym typeface="Prompt"/>
              </a:rPr>
              <a:t>Calc Margin_2022_BZ.xlsx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36ED6BD-BC9B-484E-93F3-BE8DFF2A1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34377"/>
              </p:ext>
            </p:extLst>
          </p:nvPr>
        </p:nvGraphicFramePr>
        <p:xfrm>
          <a:off x="5373688" y="4149725"/>
          <a:ext cx="1782762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3" imgW="12033046" imgH="11918788" progId="Excel.Sheet.12">
                  <p:link updateAutomatic="1"/>
                </p:oleObj>
              </mc:Choice>
              <mc:Fallback>
                <p:oleObj name="Worksheet" r:id="rId3" imgW="12033046" imgH="119187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3688" y="4149725"/>
                        <a:ext cx="1782762" cy="176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" name="Google Shape;82;p2">
            <a:extLst>
              <a:ext uri="{FF2B5EF4-FFF2-40B4-BE49-F238E27FC236}">
                <a16:creationId xmlns:a16="http://schemas.microsoft.com/office/drawing/2014/main" id="{ADA405DD-489C-48D1-BB2C-3AD25945F372}"/>
              </a:ext>
            </a:extLst>
          </p:cNvPr>
          <p:cNvSpPr txBox="1"/>
          <p:nvPr/>
        </p:nvSpPr>
        <p:spPr>
          <a:xfrm>
            <a:off x="191344" y="218494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Menu :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68F47-5F90-4E23-B89D-7FD0C379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06" y="878266"/>
            <a:ext cx="2686188" cy="5410478"/>
          </a:xfrm>
          <a:prstGeom prst="rect">
            <a:avLst/>
          </a:prstGeom>
        </p:spPr>
      </p:pic>
      <p:sp>
        <p:nvSpPr>
          <p:cNvPr id="8" name="Google Shape;107;g113d8db2799_0_107">
            <a:extLst>
              <a:ext uri="{FF2B5EF4-FFF2-40B4-BE49-F238E27FC236}">
                <a16:creationId xmlns:a16="http://schemas.microsoft.com/office/drawing/2014/main" id="{C6687B3F-2CFD-4AB2-8E11-95EC3496DE83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การเข้าใช้งาน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Menu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</p:spTree>
    <p:extLst>
      <p:ext uri="{BB962C8B-B14F-4D97-AF65-F5344CB8AC3E}">
        <p14:creationId xmlns:p14="http://schemas.microsoft.com/office/powerpoint/2010/main" val="1345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ABA45-0436-47A1-A6B6-BDD97972BF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071CFE-5778-49F4-9391-545D184AA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547"/>
              </p:ext>
            </p:extLst>
          </p:nvPr>
        </p:nvGraphicFramePr>
        <p:xfrm>
          <a:off x="263352" y="980728"/>
          <a:ext cx="11665296" cy="558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98584318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6742557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6310819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8278439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2556280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079087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File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Excel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4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Optimize &amp; Result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รองรับการออกรายงานโดยแสดงข้อมูลที่หน้า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Web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</a:b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รองรับการออกรายงานโดย สามารถ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Export 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ข้อมูลเป็น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File Excel 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ได้ </a:t>
                      </a:r>
                    </a:p>
                    <a:p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หมายเหตุ</a:t>
                      </a:r>
                    </a:p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Export 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เฉพาะข้อมูลเท่านั้น </a:t>
                      </a:r>
                      <a:r>
                        <a:rPr lang="th-TH" sz="1200" u="sng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ไม่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Export 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สูตรการคำนวณใดๆได้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rgbClr val="E0666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อ้างอิงจาก ไฟล์ </a:t>
                      </a:r>
                      <a:r>
                        <a:rPr lang="en-US" sz="1200" dirty="0">
                          <a:solidFill>
                            <a:srgbClr val="E0666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Calc Margin_2022_BZ.xlsx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6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แสดงสูตร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Full cost 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และ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Selling Price 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ได้ เมื่อเอาเมาส์ไปชี้ที่คอลัมน์เดือนนั้นๆ ข้อความที่แสดงคือ มาจากการกำหนด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Formula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สูตร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Full cost 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จากหน้า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Product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สูตร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Selling Price 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มากจาก หน้า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Contract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ตัวอย่างสูตรที่แสดงเช่น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“@LPGCP +(70.8/100 * @BalticRatepreviousM )”</a:t>
                      </a:r>
                      <a:endParaRPr lang="th-TH" sz="1200" dirty="0">
                        <a:solidFill>
                          <a:srgbClr val="002060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68404"/>
                  </a:ext>
                </a:extLst>
              </a:tr>
              <a:tr h="530304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4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endParaRPr lang="en-US" sz="1200" kern="9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65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endParaRPr lang="en-US" sz="1200" kern="9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4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endParaRPr lang="en-US" sz="1200" kern="9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9773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6652-3B3F-4754-8A23-08C91885CB96}"/>
              </a:ext>
            </a:extLst>
          </p:cNvPr>
          <p:cNvSpPr txBox="1">
            <a:spLocks/>
          </p:cNvSpPr>
          <p:nvPr/>
        </p:nvSpPr>
        <p:spPr>
          <a:xfrm>
            <a:off x="527387" y="332656"/>
            <a:ext cx="9889094" cy="3600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0796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16B107-A770-4558-8669-EAED08BDD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5"/>
          <a:stretch/>
        </p:blipFill>
        <p:spPr bwMode="auto">
          <a:xfrm>
            <a:off x="150411" y="908720"/>
            <a:ext cx="843163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2;p2">
            <a:extLst>
              <a:ext uri="{FF2B5EF4-FFF2-40B4-BE49-F238E27FC236}">
                <a16:creationId xmlns:a16="http://schemas.microsoft.com/office/drawing/2014/main" id="{C26949C1-81E7-4C25-AF91-08EE43B7D74D}"/>
              </a:ext>
            </a:extLst>
          </p:cNvPr>
          <p:cNvSpPr txBox="1"/>
          <p:nvPr/>
        </p:nvSpPr>
        <p:spPr>
          <a:xfrm>
            <a:off x="119336" y="26064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3DED8-48CE-4F67-9055-224D700278D5}"/>
              </a:ext>
            </a:extLst>
          </p:cNvPr>
          <p:cNvSpPr txBox="1"/>
          <p:nvPr/>
        </p:nvSpPr>
        <p:spPr>
          <a:xfrm>
            <a:off x="8748769" y="908720"/>
            <a:ext cx="333741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ข้อมูลที่จะแสดงในรายงานประกอบไปด้วย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Volume(KT)</a:t>
            </a:r>
          </a:p>
          <a:p>
            <a:pPr marL="342900" indent="-342900" algn="l" rtl="0" fontAlgn="base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Revenue(MB)</a:t>
            </a:r>
          </a:p>
          <a:p>
            <a:pPr marL="342900" indent="-342900" algn="l" rtl="0" fontAlgn="base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Margin(MB)</a:t>
            </a:r>
          </a:p>
          <a:p>
            <a:pPr marL="342900" indent="-342900" algn="l" rtl="0" fontAlgn="base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 cost </a:t>
            </a:r>
            <a:r>
              <a:rPr lang="en-US" sz="1400" dirty="0" err="1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W.avg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.</a:t>
            </a:r>
          </a:p>
          <a:p>
            <a:pPr marL="342900" indent="-342900" algn="l" rtl="0" fontAlgn="base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W.avg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BBD61-8B7B-49F4-AC09-1E03CB556313}"/>
              </a:ext>
            </a:extLst>
          </p:cNvPr>
          <p:cNvSpPr/>
          <p:nvPr/>
        </p:nvSpPr>
        <p:spPr>
          <a:xfrm>
            <a:off x="407368" y="1490066"/>
            <a:ext cx="3312368" cy="282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1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" name="Google Shape;82;p2">
            <a:extLst>
              <a:ext uri="{FF2B5EF4-FFF2-40B4-BE49-F238E27FC236}">
                <a16:creationId xmlns:a16="http://schemas.microsoft.com/office/drawing/2014/main" id="{ADA405DD-489C-48D1-BB2C-3AD25945F372}"/>
              </a:ext>
            </a:extLst>
          </p:cNvPr>
          <p:cNvSpPr txBox="1"/>
          <p:nvPr/>
        </p:nvSpPr>
        <p:spPr>
          <a:xfrm>
            <a:off x="191344" y="202310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Tab Volume (KT)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ECC8A-9ACF-4AD7-B34F-162E9456A89E}"/>
              </a:ext>
            </a:extLst>
          </p:cNvPr>
          <p:cNvSpPr txBox="1"/>
          <p:nvPr/>
        </p:nvSpPr>
        <p:spPr>
          <a:xfrm>
            <a:off x="263352" y="801545"/>
            <a:ext cx="110172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การแสดงข้อมูล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Tab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Volume(KT)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ข้อมูล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Forecast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แสดงข้อมูล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Result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ที่ได้มาจากการ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Model Optimization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และกรณีคุณเตย </a:t>
            </a:r>
            <a:r>
              <a:rPr lang="en-US" sz="140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Adjust Demand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เองที่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Merge </a:t>
            </a:r>
            <a:r>
              <a:rPr lang="en-US" sz="1400" dirty="0" err="1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allo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ข้อมูล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เดือนย้อนหลัง แสดงข้อมูล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Volume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ที่ได้จากระบบ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33EC3-FCFA-4E3D-BB97-4257C8EF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276872"/>
            <a:ext cx="7147974" cy="39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" name="Google Shape;82;p2">
            <a:extLst>
              <a:ext uri="{FF2B5EF4-FFF2-40B4-BE49-F238E27FC236}">
                <a16:creationId xmlns:a16="http://schemas.microsoft.com/office/drawing/2014/main" id="{ADA405DD-489C-48D1-BB2C-3AD25945F372}"/>
              </a:ext>
            </a:extLst>
          </p:cNvPr>
          <p:cNvSpPr txBox="1"/>
          <p:nvPr/>
        </p:nvSpPr>
        <p:spPr>
          <a:xfrm>
            <a:off x="191344" y="202310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Tab Revenue (MB)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ECC8A-9ACF-4AD7-B34F-162E9456A89E}"/>
              </a:ext>
            </a:extLst>
          </p:cNvPr>
          <p:cNvSpPr txBox="1"/>
          <p:nvPr/>
        </p:nvSpPr>
        <p:spPr>
          <a:xfrm>
            <a:off x="335360" y="1052736"/>
            <a:ext cx="871296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การแสดงข้อมูล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Tab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Revenue (MB)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แสดงข้อมูลโดยคำนวณจาก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 * Volume(KT) * FX(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เดือนปัจจุบัน ใช้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Fx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กบน.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fontAlgn="base">
              <a:buFontTx/>
              <a:buAutoNum type="arabicPeriod"/>
            </a:pP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เดือนย้อนหลัง แสดงข้อมูล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Price(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* Volume(KT) (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Price)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* FX(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เดือนปัจจุบัน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17/03/2022 </a:t>
            </a:r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คุณเตยเช็คความถูกต้องแล้วพบว่า </a:t>
            </a:r>
            <a:r>
              <a:rPr lang="en-US" sz="1400" dirty="0" err="1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Fx</a:t>
            </a:r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ที่นำมาใช้คำนวณจะต้องเป็น </a:t>
            </a:r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FX </a:t>
            </a:r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รายลูกค้า ดังนั้นจะต้องคุยกับ </a:t>
            </a:r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Team </a:t>
            </a:r>
            <a:r>
              <a:rPr lang="en-US" sz="1400" dirty="0" err="1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Samart</a:t>
            </a:r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price </a:t>
            </a:r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เพิ่มเติม</a:t>
            </a:r>
            <a:endParaRPr lang="en-US" sz="1400" b="0" i="0" dirty="0">
              <a:solidFill>
                <a:srgbClr val="FF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อ้างอิงตามไฟล์ </a:t>
            </a:r>
            <a:r>
              <a:rPr lang="en-US" sz="1400" dirty="0">
                <a:latin typeface="Prompt"/>
                <a:ea typeface="Prompt"/>
                <a:cs typeface="Prompt"/>
                <a:sym typeface="Prompt"/>
              </a:rPr>
              <a:t>Calc Margin_2022_BZ.xlsx</a:t>
            </a:r>
            <a:r>
              <a:rPr lang="th-TH" sz="1400" dirty="0">
                <a:latin typeface="Prompt"/>
                <a:ea typeface="Prompt"/>
                <a:cs typeface="Prompt"/>
                <a:sym typeface="Prompt"/>
              </a:rPr>
              <a:t> ให้แสดงข้อมูล ตั้งแต่ </a:t>
            </a:r>
            <a:r>
              <a:rPr lang="en-US" sz="1400" dirty="0">
                <a:latin typeface="Prompt"/>
                <a:ea typeface="Prompt"/>
                <a:cs typeface="Prompt"/>
                <a:sym typeface="Prompt"/>
              </a:rPr>
              <a:t>A </a:t>
            </a:r>
            <a:r>
              <a:rPr lang="th-TH" sz="1400" dirty="0">
                <a:latin typeface="Prompt"/>
                <a:ea typeface="Prompt"/>
                <a:cs typeface="Prompt"/>
                <a:sym typeface="Prompt"/>
              </a:rPr>
              <a:t>ถึง </a:t>
            </a:r>
            <a:r>
              <a:rPr lang="en-US" sz="1400" dirty="0">
                <a:latin typeface="Prompt"/>
                <a:ea typeface="Prompt"/>
                <a:cs typeface="Prompt"/>
                <a:sym typeface="Prompt"/>
              </a:rPr>
              <a:t>P</a:t>
            </a:r>
            <a:r>
              <a:rPr lang="th-TH" sz="1400" dirty="0"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400" dirty="0">
                <a:latin typeface="Prompt"/>
                <a:ea typeface="Prompt"/>
                <a:cs typeface="Prompt"/>
                <a:sym typeface="Prompt"/>
              </a:rPr>
              <a:t>Row </a:t>
            </a:r>
            <a:r>
              <a:rPr lang="th-TH" sz="1400" dirty="0">
                <a:latin typeface="Prompt"/>
                <a:ea typeface="Prompt"/>
                <a:cs typeface="Prompt"/>
                <a:sym typeface="Prompt"/>
              </a:rPr>
              <a:t>ที่ 22 ถึง 169</a:t>
            </a:r>
          </a:p>
          <a:p>
            <a:pPr algn="l" rtl="0" fontAlgn="base"/>
            <a:r>
              <a:rPr lang="th-TH" sz="1400" b="0" i="0" dirty="0">
                <a:solidFill>
                  <a:srgbClr val="E06666"/>
                </a:solidFill>
                <a:effectLst/>
                <a:latin typeface="Prompt"/>
                <a:cs typeface="Prompt"/>
                <a:sym typeface="Prompt"/>
              </a:rPr>
              <a:t>     </a:t>
            </a:r>
            <a:r>
              <a:rPr lang="th-TH" sz="1400" b="0" i="0" dirty="0">
                <a:effectLst/>
                <a:latin typeface="Prompt"/>
                <a:cs typeface="Prompt"/>
                <a:sym typeface="Prompt"/>
              </a:rPr>
              <a:t>3.1 </a:t>
            </a:r>
            <a:r>
              <a:rPr lang="en-US" sz="1400" b="0" i="0" dirty="0">
                <a:effectLst/>
                <a:latin typeface="Prompt"/>
                <a:cs typeface="Prompt"/>
                <a:sym typeface="Prompt"/>
              </a:rPr>
              <a:t>Row </a:t>
            </a:r>
            <a:r>
              <a:rPr lang="th-TH" sz="1400" b="0" i="0" dirty="0">
                <a:effectLst/>
                <a:latin typeface="Prompt"/>
                <a:cs typeface="Prompt"/>
                <a:sym typeface="Prompt"/>
              </a:rPr>
              <a:t>ที่ 22 ถึง</a:t>
            </a:r>
            <a:r>
              <a:rPr lang="en-US" sz="1400" b="0" i="0" dirty="0">
                <a:effectLst/>
                <a:latin typeface="Prompt"/>
                <a:cs typeface="Prompt"/>
                <a:sym typeface="Prompt"/>
              </a:rPr>
              <a:t> 137</a:t>
            </a:r>
            <a:r>
              <a:rPr lang="th-TH" sz="1400" b="0" i="0" dirty="0">
                <a:effectLst/>
                <a:latin typeface="Prompt"/>
                <a:cs typeface="Prompt"/>
                <a:sym typeface="Prompt"/>
              </a:rPr>
              <a:t> เป็</a:t>
            </a:r>
            <a:r>
              <a:rPr lang="th-TH" sz="1400" dirty="0">
                <a:latin typeface="Prompt"/>
                <a:cs typeface="Prompt"/>
                <a:sym typeface="Prompt"/>
              </a:rPr>
              <a:t>นส่วน คำนวณ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 * Volume(KT)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 3.2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Row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 139 ถึง 169 เป็นส่วน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Sum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อ้างอิงสูตรตามไฟล์ได้เลยหรือไม่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?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ตรงนี้มีส่วน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Sum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เพิ่มเติมที่</a:t>
            </a: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  รอใส่รายละเอียดจากไลน์พี่ขวด 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4. </a:t>
            </a:r>
            <a:r>
              <a:rPr lang="th-TH" sz="1400" b="0" i="0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คุณเตยขอกลับไปเช็คส่วน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sum</a:t>
            </a:r>
            <a:r>
              <a:rPr lang="th-TH" sz="1400" b="0" i="0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Total Revenue (MB) row 171-196 </a:t>
            </a:r>
            <a:r>
              <a:rPr lang="th-TH" sz="1400" b="0" i="0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ว่ามีอะไรเพิ่มเติมหรือไม่</a:t>
            </a:r>
            <a:endParaRPr lang="en-US" sz="1400" b="0" i="0" dirty="0">
              <a:solidFill>
                <a:srgbClr val="FF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</a:t>
            </a:r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มีเพิ่มเติม</a:t>
            </a:r>
          </a:p>
          <a:p>
            <a:pPr algn="l" rtl="0" fontAlgn="base"/>
            <a:r>
              <a:rPr lang="th-TH" sz="1400" b="0" i="0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 </a:t>
            </a:r>
            <a:endParaRPr lang="en-US" sz="1400" b="0" i="0" dirty="0">
              <a:solidFill>
                <a:srgbClr val="FF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AB7BC-BBB8-4A92-B6E0-F962E685C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4365104"/>
            <a:ext cx="4819780" cy="19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0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" name="Google Shape;82;p2">
            <a:extLst>
              <a:ext uri="{FF2B5EF4-FFF2-40B4-BE49-F238E27FC236}">
                <a16:creationId xmlns:a16="http://schemas.microsoft.com/office/drawing/2014/main" id="{ADA405DD-489C-48D1-BB2C-3AD25945F372}"/>
              </a:ext>
            </a:extLst>
          </p:cNvPr>
          <p:cNvSpPr txBox="1"/>
          <p:nvPr/>
        </p:nvSpPr>
        <p:spPr>
          <a:xfrm>
            <a:off x="191344" y="202310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Tab Margin (MB)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ECC8A-9ACF-4AD7-B34F-162E9456A89E}"/>
              </a:ext>
            </a:extLst>
          </p:cNvPr>
          <p:cNvSpPr txBox="1"/>
          <p:nvPr/>
        </p:nvSpPr>
        <p:spPr>
          <a:xfrm>
            <a:off x="335360" y="1052736"/>
            <a:ext cx="104411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การแสดงข้อมูล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Tab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Margin (MB)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แสดงข้อมูลโดยคำนวณจาก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Margin Per Unit * Volume(KT)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*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  * FX(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เดือนปัจจุบัน ใช้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Fx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กบน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2.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เดือนย้อนหลัง คำนวณจาก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Margin Per Unit* Volume(KT)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(Smart Price)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*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 (Smart Price)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*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Fx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เดือนปัจจุบัน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 หมายเหตุ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Margin Per Unit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คำนวณจาก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Price(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Price)  - Full Cost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(Smart Price)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17/03/2022 </a:t>
            </a:r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คุณเตยเช็คความถูกต้องแล้วพบว่า </a:t>
            </a:r>
            <a:r>
              <a:rPr lang="en-US" sz="1400" dirty="0" err="1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Fx</a:t>
            </a:r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ที่นำมาใช้คำนวณจะต้องเป็น </a:t>
            </a:r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FX </a:t>
            </a:r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รายลูกค้า ดังนั้นจะต้องคุยกับ </a:t>
            </a:r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Team </a:t>
            </a:r>
            <a:r>
              <a:rPr lang="en-US" sz="1400" dirty="0" err="1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Samart</a:t>
            </a:r>
            <a:r>
              <a:rPr lang="en-US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price </a:t>
            </a:r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เพิ่มเติม</a:t>
            </a:r>
            <a:endParaRPr lang="en-US" sz="1400" b="0" i="0" dirty="0">
              <a:solidFill>
                <a:srgbClr val="FF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3.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อ้างอิงตามไฟล์ </a:t>
            </a:r>
            <a:r>
              <a:rPr lang="en-US" sz="1400" dirty="0">
                <a:latin typeface="Prompt"/>
                <a:ea typeface="Prompt"/>
                <a:cs typeface="Prompt"/>
                <a:sym typeface="Prompt"/>
              </a:rPr>
              <a:t>Calc Margin_2022_BZ.xlsx</a:t>
            </a:r>
            <a:r>
              <a:rPr lang="th-TH" sz="1400" dirty="0">
                <a:latin typeface="Prompt"/>
                <a:ea typeface="Prompt"/>
                <a:cs typeface="Prompt"/>
                <a:sym typeface="Prompt"/>
              </a:rPr>
              <a:t> ให้แสดงข้อมูล ตั้งแต่ </a:t>
            </a:r>
            <a:r>
              <a:rPr lang="en-US" sz="1400" dirty="0">
                <a:latin typeface="Prompt"/>
                <a:ea typeface="Prompt"/>
                <a:cs typeface="Prompt"/>
                <a:sym typeface="Prompt"/>
              </a:rPr>
              <a:t>A </a:t>
            </a:r>
            <a:r>
              <a:rPr lang="th-TH" sz="1400" dirty="0">
                <a:latin typeface="Prompt"/>
                <a:ea typeface="Prompt"/>
                <a:cs typeface="Prompt"/>
                <a:sym typeface="Prompt"/>
              </a:rPr>
              <a:t>ถึง </a:t>
            </a:r>
            <a:r>
              <a:rPr lang="en-US" sz="1400" dirty="0">
                <a:latin typeface="Prompt"/>
                <a:ea typeface="Prompt"/>
                <a:cs typeface="Prompt"/>
                <a:sym typeface="Prompt"/>
              </a:rPr>
              <a:t>P</a:t>
            </a:r>
            <a:r>
              <a:rPr lang="th-TH" sz="1400" dirty="0"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400" dirty="0">
                <a:latin typeface="Prompt"/>
                <a:ea typeface="Prompt"/>
                <a:cs typeface="Prompt"/>
                <a:sym typeface="Prompt"/>
              </a:rPr>
              <a:t>Row </a:t>
            </a:r>
            <a:r>
              <a:rPr lang="th-TH" sz="1400" dirty="0">
                <a:latin typeface="Prompt"/>
                <a:ea typeface="Prompt"/>
                <a:cs typeface="Prompt"/>
                <a:sym typeface="Prompt"/>
              </a:rPr>
              <a:t>ที่ 22 ถึง 1</a:t>
            </a:r>
            <a:r>
              <a:rPr lang="en-US" sz="1400" dirty="0">
                <a:latin typeface="Prompt"/>
                <a:ea typeface="Prompt"/>
                <a:cs typeface="Prompt"/>
                <a:sym typeface="Prompt"/>
              </a:rPr>
              <a:t>76</a:t>
            </a:r>
            <a:endParaRPr lang="th-TH" sz="1400" dirty="0">
              <a:latin typeface="Prompt"/>
              <a:ea typeface="Prompt"/>
              <a:cs typeface="Prompt"/>
              <a:sym typeface="Prompt"/>
            </a:endParaRPr>
          </a:p>
          <a:p>
            <a:pPr algn="l" rtl="0" fontAlgn="base"/>
            <a:r>
              <a:rPr lang="th-TH" sz="1400" b="0" i="0" dirty="0">
                <a:solidFill>
                  <a:srgbClr val="E06666"/>
                </a:solidFill>
                <a:effectLst/>
                <a:latin typeface="Prompt"/>
                <a:cs typeface="Prompt"/>
                <a:sym typeface="Prompt"/>
              </a:rPr>
              <a:t>     </a:t>
            </a:r>
            <a:r>
              <a:rPr lang="th-TH" sz="1400" b="0" i="0" dirty="0">
                <a:effectLst/>
                <a:latin typeface="Prompt"/>
                <a:cs typeface="Prompt"/>
                <a:sym typeface="Prompt"/>
              </a:rPr>
              <a:t>3.1 </a:t>
            </a:r>
            <a:r>
              <a:rPr lang="en-US" sz="1400" b="0" i="0" dirty="0">
                <a:effectLst/>
                <a:latin typeface="Prompt"/>
                <a:cs typeface="Prompt"/>
                <a:sym typeface="Prompt"/>
              </a:rPr>
              <a:t>Row </a:t>
            </a:r>
            <a:r>
              <a:rPr lang="th-TH" sz="1400" b="0" i="0" dirty="0">
                <a:effectLst/>
                <a:latin typeface="Prompt"/>
                <a:cs typeface="Prompt"/>
                <a:sym typeface="Prompt"/>
              </a:rPr>
              <a:t>ที่ 22 ถึง</a:t>
            </a:r>
            <a:r>
              <a:rPr lang="en-US" sz="1400" b="0" i="0" dirty="0">
                <a:effectLst/>
                <a:latin typeface="Prompt"/>
                <a:cs typeface="Prompt"/>
                <a:sym typeface="Prompt"/>
              </a:rPr>
              <a:t> 144</a:t>
            </a:r>
            <a:r>
              <a:rPr lang="th-TH" sz="1400" b="0" i="0" dirty="0">
                <a:effectLst/>
                <a:latin typeface="Prompt"/>
                <a:cs typeface="Prompt"/>
                <a:sym typeface="Prompt"/>
              </a:rPr>
              <a:t> เป็</a:t>
            </a:r>
            <a:r>
              <a:rPr lang="th-TH" sz="1400" dirty="0">
                <a:latin typeface="Prompt"/>
                <a:cs typeface="Prompt"/>
                <a:sym typeface="Prompt"/>
              </a:rPr>
              <a:t>นส่วน คำนวณ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 * Volume(KT)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 3.2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Row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 1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46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ถึง 1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76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เป็นส่วน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Sum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เพิ่มรายละเอียดดังนี้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Sum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ตาม ผลิตภัณฑ์?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C2</a:t>
            </a:r>
            <a:r>
              <a:rPr lang="th-TH" sz="1400" b="0" i="0" u="none" strike="noStrike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,C3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petro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,C3 domestic ,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Lpg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petro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,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Lpg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domestic ,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Ngl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,C5 ,CO2</a:t>
            </a:r>
            <a:endParaRPr lang="th-TH" sz="1400" b="0" i="0" u="none" strike="noStrike" dirty="0">
              <a:solidFill>
                <a:schemeClr val="tx1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5.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เพิ่มการแสดงสี กำไร สีเขียว ขาดทุน สีแดง ถ้าไม่มี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Volume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ไม่ต้องแสดงสีใดๆ </a:t>
            </a: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6.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Option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การแสดง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volume &gt; 0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หรือ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ทั้งหมด</a:t>
            </a: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7. กล่อง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Summary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อ้างอิงรูปแบบเดียวกับ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Revenue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926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" name="Google Shape;82;p2">
            <a:extLst>
              <a:ext uri="{FF2B5EF4-FFF2-40B4-BE49-F238E27FC236}">
                <a16:creationId xmlns:a16="http://schemas.microsoft.com/office/drawing/2014/main" id="{ADA405DD-489C-48D1-BB2C-3AD25945F372}"/>
              </a:ext>
            </a:extLst>
          </p:cNvPr>
          <p:cNvSpPr txBox="1"/>
          <p:nvPr/>
        </p:nvSpPr>
        <p:spPr>
          <a:xfrm>
            <a:off x="191344" y="202310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Tab Full cost </a:t>
            </a:r>
            <a:r>
              <a:rPr lang="en-US" sz="2800" b="1" dirty="0" err="1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W.avg</a:t>
            </a: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ECC8A-9ACF-4AD7-B34F-162E9456A89E}"/>
              </a:ext>
            </a:extLst>
          </p:cNvPr>
          <p:cNvSpPr txBox="1"/>
          <p:nvPr/>
        </p:nvSpPr>
        <p:spPr>
          <a:xfrm>
            <a:off x="201486" y="764704"/>
            <a:ext cx="118962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การแสดงข้อมูล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Tab Full Cost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W.avg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.</a:t>
            </a: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/>
            </a:pPr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แสดงข้อมูลโดยคำนวณจาก </a:t>
            </a:r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 Cost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* Volume(KT)</a:t>
            </a:r>
          </a:p>
          <a:p>
            <a:pPr algn="l" rtl="0" fontAlgn="base"/>
            <a:endParaRPr lang="en-US" sz="1400" b="0" i="0" strike="sngStrike" dirty="0">
              <a:solidFill>
                <a:srgbClr val="FF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 algn="l" rtl="0" fontAlgn="base">
              <a:buAutoNum type="arabicPeriod" startAt="2"/>
            </a:pPr>
            <a:r>
              <a:rPr lang="th-TH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เดือนย้อนหลัง คำนวณจาก </a:t>
            </a:r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 Cost 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(Smart Price)</a:t>
            </a:r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* Volume(KT)</a:t>
            </a:r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(Smart Price)</a:t>
            </a:r>
          </a:p>
          <a:p>
            <a:pPr algn="l" rtl="0" fontAlgn="base"/>
            <a:endParaRPr lang="en-US" sz="1400" strike="sngStrike" dirty="0">
              <a:solidFill>
                <a:srgbClr val="FF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3. </a:t>
            </a:r>
            <a:r>
              <a:rPr lang="th-TH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อ้างอิงตามไฟล์ </a:t>
            </a:r>
            <a:r>
              <a:rPr lang="en-US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Calc Margin_2022_BZ.xlsx</a:t>
            </a:r>
            <a:r>
              <a:rPr lang="th-TH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 ให้แสดงข้อมูล ตั้งแต่ </a:t>
            </a:r>
            <a:r>
              <a:rPr lang="en-US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A </a:t>
            </a:r>
            <a:r>
              <a:rPr lang="th-TH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ถึง </a:t>
            </a:r>
            <a:r>
              <a:rPr lang="en-US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P</a:t>
            </a:r>
            <a:r>
              <a:rPr lang="th-TH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Row </a:t>
            </a:r>
            <a:r>
              <a:rPr lang="th-TH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ที่ 22 ถึง 1</a:t>
            </a:r>
            <a:r>
              <a:rPr lang="en-US" sz="1400" strike="sngStrike" dirty="0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44</a:t>
            </a:r>
            <a:endParaRPr lang="th-TH" sz="1400" strike="sngStrike" dirty="0">
              <a:solidFill>
                <a:srgbClr val="FF0000"/>
              </a:solidFill>
              <a:latin typeface="Prompt"/>
              <a:ea typeface="Prompt"/>
              <a:cs typeface="Prompt"/>
              <a:sym typeface="Prompt"/>
            </a:endParaRPr>
          </a:p>
          <a:p>
            <a:pPr fontAlgn="base"/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/>
                <a:cs typeface="Prompt"/>
                <a:sym typeface="Prompt"/>
              </a:rPr>
              <a:t>     3.1 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/>
                <a:cs typeface="Prompt"/>
                <a:sym typeface="Prompt"/>
              </a:rPr>
              <a:t>Row </a:t>
            </a:r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/>
                <a:cs typeface="Prompt"/>
                <a:sym typeface="Prompt"/>
              </a:rPr>
              <a:t>ที่ 22 ถึง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/>
                <a:cs typeface="Prompt"/>
                <a:sym typeface="Prompt"/>
              </a:rPr>
              <a:t> 144</a:t>
            </a:r>
            <a:r>
              <a:rPr lang="th-TH" sz="1400" b="0" i="0" strike="sngStrike" dirty="0">
                <a:solidFill>
                  <a:srgbClr val="FF0000"/>
                </a:solidFill>
                <a:effectLst/>
                <a:latin typeface="Prompt"/>
                <a:cs typeface="Prompt"/>
                <a:sym typeface="Prompt"/>
              </a:rPr>
              <a:t> เป็</a:t>
            </a:r>
            <a:r>
              <a:rPr lang="th-TH" sz="1400" strike="sngStrike" dirty="0">
                <a:solidFill>
                  <a:srgbClr val="FF0000"/>
                </a:solidFill>
                <a:latin typeface="Prompt"/>
                <a:cs typeface="Prompt"/>
                <a:sym typeface="Prompt"/>
              </a:rPr>
              <a:t>นส่วน คำนวณ </a:t>
            </a:r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 Cost</a:t>
            </a:r>
            <a:r>
              <a:rPr lang="en-US" sz="1400" b="0" i="0" strike="sngStrike" dirty="0">
                <a:solidFill>
                  <a:srgbClr val="FF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* Volume(KT)</a:t>
            </a:r>
            <a:endParaRPr lang="th-TH" sz="1400" b="0" i="0" strike="sngStrike" dirty="0">
              <a:solidFill>
                <a:srgbClr val="FF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 3.2 ส่วน </a:t>
            </a:r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Sum </a:t>
            </a:r>
            <a:r>
              <a:rPr lang="th-TH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จากไฟล์ไม่มีส่วน </a:t>
            </a:r>
            <a:r>
              <a:rPr lang="en-US" sz="1400" strike="sngStrike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Sum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4. Comment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จากคุณเตย ให้แสดงแค่ส่วนที่เป็น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Row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 1-10 อ้างอิงตามไฟล์ล่าสุดที่คุณเตยส่ง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อื่นๆ รายละเอียด 1-3 เป็นกระดาษทดข้อมูล ไม่ต้องแสดงก็ได้</a:t>
            </a: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เพิ่มเติม ให้แสดง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C3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แยกเป็น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Petro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และ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Demestic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F5AA24-3DD3-4EC3-94FE-B7C595EF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22" y="3284984"/>
            <a:ext cx="7425270" cy="31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16409"/>
      </p:ext>
    </p:extLst>
  </p:cSld>
  <p:clrMapOvr>
    <a:masterClrMapping/>
  </p:clrMapOvr>
</p:sld>
</file>

<file path=ppt/theme/theme1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liance xmlns="0d64ddb3-06c9-48b3-bf66-a7bef03e068e">General</Compliance>
    <_x0e2b__x0e21__x0e32__x0e22__x0e40__x0e2b__x0e15__x0e38_ xmlns="0d64ddb3-06c9-48b3-bf66-a7bef03e068e" xsi:nil="true"/>
    <EffectiveDate xmlns="0d64ddb3-06c9-48b3-bf66-a7bef03e068e">2562/01/22</EffectiveDate>
    <Department xmlns="0d64ddb3-06c9-48b3-bf66-a7bef03e068e">PD</Departmen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02FAAEF2B9C4AAFE4F573C7FF3766" ma:contentTypeVersion="6" ma:contentTypeDescription="Create a new document." ma:contentTypeScope="" ma:versionID="eb19d36ef397d9c04f1f5fa12faf0930">
  <xsd:schema xmlns:xsd="http://www.w3.org/2001/XMLSchema" xmlns:xs="http://www.w3.org/2001/XMLSchema" xmlns:p="http://schemas.microsoft.com/office/2006/metadata/properties" xmlns:ns2="0d64ddb3-06c9-48b3-bf66-a7bef03e068e" targetNamespace="http://schemas.microsoft.com/office/2006/metadata/properties" ma:root="true" ma:fieldsID="69dbb53972fa1f73a9bd489ab3df26a4" ns2:_="">
    <xsd:import namespace="0d64ddb3-06c9-48b3-bf66-a7bef03e068e"/>
    <xsd:element name="properties">
      <xsd:complexType>
        <xsd:sequence>
          <xsd:element name="documentManagement">
            <xsd:complexType>
              <xsd:all>
                <xsd:element ref="ns2:Department"/>
                <xsd:element ref="ns2:Compliance"/>
                <xsd:element ref="ns2:EffectiveDate"/>
                <xsd:element ref="ns2:_x0e2b__x0e21__x0e32__x0e22__x0e40__x0e2b__x0e15__x0e38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4ddb3-06c9-48b3-bf66-a7bef03e068e" elementFormDefault="qualified">
    <xsd:import namespace="http://schemas.microsoft.com/office/2006/documentManagement/types"/>
    <xsd:import namespace="http://schemas.microsoft.com/office/infopath/2007/PartnerControls"/>
    <xsd:element name="Department" ma:index="8" ma:displayName="Department" ma:format="Dropdown" ma:internalName="Department">
      <xsd:simpleType>
        <xsd:restriction base="dms:Choice">
          <xsd:enumeration value="AOU"/>
          <xsd:enumeration value="APR"/>
          <xsd:enumeration value="ATA"/>
          <xsd:enumeration value="CLS"/>
          <xsd:enumeration value="CRS"/>
          <xsd:enumeration value="CSB"/>
          <xsd:enumeration value="CSM"/>
          <xsd:enumeration value="CSO"/>
          <xsd:enumeration value="IFM"/>
          <xsd:enumeration value="PD"/>
          <xsd:enumeration value="PPE"/>
          <xsd:enumeration value="SC"/>
          <xsd:enumeration value="SCO"/>
          <xsd:enumeration value="SCP"/>
          <xsd:enumeration value="SD"/>
          <xsd:enumeration value="SDI"/>
          <xsd:enumeration value="SDO"/>
          <xsd:enumeration value="SDP"/>
          <xsd:enumeration value="SES"/>
        </xsd:restriction>
      </xsd:simpleType>
    </xsd:element>
    <xsd:element name="Compliance" ma:index="9" ma:displayName="Compliance" ma:default="" ma:format="Dropdown" ma:internalName="Compliance">
      <xsd:simpleType>
        <xsd:union memberTypes="dms:Text">
          <xsd:simpleType>
            <xsd:restriction base="dms:Choice">
              <xsd:enumeration value="ISO 20000"/>
              <xsd:enumeration value="ISO 27001"/>
              <xsd:enumeration value="General"/>
              <xsd:enumeration value="CMMI"/>
            </xsd:restriction>
          </xsd:simpleType>
        </xsd:union>
      </xsd:simpleType>
    </xsd:element>
    <xsd:element name="EffectiveDate" ma:index="10" ma:displayName="EffectiveDate(yyyy/mm/dd)" ma:default="" ma:internalName="EffectiveDate">
      <xsd:simpleType>
        <xsd:restriction base="dms:Text">
          <xsd:maxLength value="255"/>
        </xsd:restriction>
      </xsd:simpleType>
    </xsd:element>
    <xsd:element name="_x0e2b__x0e21__x0e32__x0e22__x0e40__x0e2b__x0e15__x0e38_" ma:index="11" nillable="true" ma:displayName="หมายเหตุ" ma:internalName="_x0e2b__x0e21__x0e32__x0e22__x0e40__x0e2b__x0e15__x0e38_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6FCD47-8CB4-4EF6-B536-93A9FE11F4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5BE8D-C122-416F-AC77-870AD89687F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0d64ddb3-06c9-48b3-bf66-a7bef03e068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86C62A8-8B91-4094-A301-D6EF81C18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4ddb3-06c9-48b3-bf66-a7bef03e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PTT Digital Template 2017 V1</Template>
  <TotalTime>6970</TotalTime>
  <Words>1131</Words>
  <Application>Microsoft Office PowerPoint</Application>
  <PresentationFormat>Widescreen</PresentationFormat>
  <Paragraphs>159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Prompt</vt:lpstr>
      <vt:lpstr>Tahoma</vt:lpstr>
      <vt:lpstr>PTT Digital Template 2017</vt:lpstr>
      <vt:lpstr>D:\PTT\Project\Alocation-model(Excel)\Documentation\01_Information\เอกสารจาก User\คุณเตย ตาม Email วันที่ 24052021\Output\Calc Margin_2022_BZ.xlsx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Anuwat Ngaongam</dc:creator>
  <cp:lastModifiedBy>Chalida Jitprasert</cp:lastModifiedBy>
  <cp:revision>463</cp:revision>
  <dcterms:created xsi:type="dcterms:W3CDTF">2018-01-12T05:19:24Z</dcterms:created>
  <dcterms:modified xsi:type="dcterms:W3CDTF">2022-03-17T08:15:39Z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0x0101008FD02FAAEF2B9C4AAFE4F573C7FF3766</vt:lpwstr>
  </property>
  <property fmtid="{D5CDD505-2E9C-101B-9397-08002B2CF9AE}" pid="3" name="TemplateUrl">
    <vt:lpwstr/>
  </property>
</Properties>
</file>