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5" r:id="rId5"/>
    <p:sldId id="264" r:id="rId6"/>
    <p:sldId id="257" r:id="rId7"/>
    <p:sldId id="259" r:id="rId8"/>
    <p:sldId id="258" r:id="rId9"/>
    <p:sldId id="260" r:id="rId10"/>
    <p:sldId id="261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9E41-935F-4F7B-B527-1DF407C83B97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05A0-E4FE-4846-9A37-36E3A0C5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9E41-935F-4F7B-B527-1DF407C83B97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05A0-E4FE-4846-9A37-36E3A0C5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4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9E41-935F-4F7B-B527-1DF407C83B97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05A0-E4FE-4846-9A37-36E3A0C5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9E41-935F-4F7B-B527-1DF407C83B97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05A0-E4FE-4846-9A37-36E3A0C5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3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9E41-935F-4F7B-B527-1DF407C83B97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05A0-E4FE-4846-9A37-36E3A0C5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7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9E41-935F-4F7B-B527-1DF407C83B97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05A0-E4FE-4846-9A37-36E3A0C5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9E41-935F-4F7B-B527-1DF407C83B97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05A0-E4FE-4846-9A37-36E3A0C5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8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9E41-935F-4F7B-B527-1DF407C83B97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05A0-E4FE-4846-9A37-36E3A0C5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4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9E41-935F-4F7B-B527-1DF407C83B97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05A0-E4FE-4846-9A37-36E3A0C5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2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9E41-935F-4F7B-B527-1DF407C83B97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05A0-E4FE-4846-9A37-36E3A0C5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4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9E41-935F-4F7B-B527-1DF407C83B97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05A0-E4FE-4846-9A37-36E3A0C5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9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99E41-935F-4F7B-B527-1DF407C83B97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A05A0-E4FE-4846-9A37-36E3A0C5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1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c2-54-67-5-56.us-west-1.compute.amazonaws.com/explore/46684" TargetMode="External"/><Relationship Id="rId2" Type="http://schemas.openxmlformats.org/officeDocument/2006/relationships/hyperlink" Target="http://ec2-54-67-5-56.us-west-1.compute.amazonaws.com/explore/4674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c2-54-67-5-56.us-west-1.compute.amazonaws.com/explore/46678" TargetMode="External"/><Relationship Id="rId4" Type="http://schemas.openxmlformats.org/officeDocument/2006/relationships/hyperlink" Target="http://ec2-54-67-5-56.us-west-1.compute.amazonaws.com/explore/4667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rpublic.s3.amazonaws.com/oss/merb/images/image_manifest.json" TargetMode="External"/><Relationship Id="rId2" Type="http://schemas.openxmlformats.org/officeDocument/2006/relationships/hyperlink" Target="https://merpublic.s3.amazonaws.com/oss/mera/images/image_manifest.j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l-raws.s3.amazonaws.com/images/image_manifest.js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://github.com/OpsLabJPL/scitizen&amp;sa=D&amp;sntz=1&amp;usg=AFQjCNFd_GvbuRHFJz2NeRHwDBJS9oqJsg" TargetMode="External"/><Relationship Id="rId7" Type="http://schemas.openxmlformats.org/officeDocument/2006/relationships/hyperlink" Target="https://www.google.com/url?q=https://github.com/OpsLabJPL/MarsImagesAndroid&amp;sa=D&amp;sntz=1&amp;usg=AFQjCNGp1L4wuLuROGSi0wFNDR9-5B0YFg" TargetMode="External"/><Relationship Id="rId2" Type="http://schemas.openxmlformats.org/officeDocument/2006/relationships/hyperlink" Target="http://www.google.com/url?q=http://ec2-54-67-5-56.us-west-1.compute.amazonaws.com/&amp;sa=D&amp;sntz=1&amp;usg=AFQjCNEK3DFde2vZ_jSdCY8ltb5e5ghYu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url?q=https://github.com/OpsLabJPL/MarsImagesIOS&amp;sa=D&amp;sntz=1&amp;usg=AFQjCNFAOwxQ8rgPaZFP7IvugLNDGycaCg" TargetMode="External"/><Relationship Id="rId5" Type="http://schemas.openxmlformats.org/officeDocument/2006/relationships/hyperlink" Target="https://www.google.com/url?q=https://github.com/awslabs/aws-dynamodb-mars-json-demo&amp;sa=D&amp;sntz=1&amp;usg=AFQjCNH9F96JZ0aOAV_Kil2FS6brFOWwbw" TargetMode="External"/><Relationship Id="rId4" Type="http://schemas.openxmlformats.org/officeDocument/2006/relationships/hyperlink" Target="http://www.google.com/url?q=http://dynamodb-msl-image-explorer.s3-website-us-east-1.amazonaws.com/&amp;sa=D&amp;sntz=1&amp;usg=AFQjCNE7jR8keTYVBGZW8qY6Eq3tqvIY0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sl-raws.s3.amazonaws.com/images/image_manifest.js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 For Hackathon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7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Outstanding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Get Amazon Credit (Ross)</a:t>
            </a:r>
          </a:p>
          <a:p>
            <a:r>
              <a:rPr lang="en-US" dirty="0" smtClean="0"/>
              <a:t>Fork Code Base on GitHub / setup CI environment (Christo)</a:t>
            </a:r>
          </a:p>
          <a:p>
            <a:r>
              <a:rPr lang="en-US" dirty="0" smtClean="0"/>
              <a:t>Facebook Integration</a:t>
            </a:r>
          </a:p>
          <a:p>
            <a:r>
              <a:rPr lang="en-US" dirty="0" smtClean="0"/>
              <a:t>Twitter Integration </a:t>
            </a:r>
          </a:p>
          <a:p>
            <a:r>
              <a:rPr lang="en-US" dirty="0" smtClean="0"/>
              <a:t>Architecture Diagram – What components are we using?</a:t>
            </a:r>
          </a:p>
          <a:p>
            <a:pPr lvl="1"/>
            <a:r>
              <a:rPr lang="en-US" dirty="0" smtClean="0"/>
              <a:t>Persistence – </a:t>
            </a:r>
            <a:r>
              <a:rPr lang="en-US" dirty="0" err="1" smtClean="0"/>
              <a:t>DynamoDB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Compute – EC2</a:t>
            </a:r>
          </a:p>
          <a:p>
            <a:pPr lvl="1"/>
            <a:r>
              <a:rPr lang="en-US" dirty="0" smtClean="0"/>
              <a:t>Image Repository – S3</a:t>
            </a:r>
          </a:p>
          <a:p>
            <a:pPr lvl="1"/>
            <a:r>
              <a:rPr lang="en-US" dirty="0" smtClean="0"/>
              <a:t>SQS for anything?</a:t>
            </a:r>
          </a:p>
          <a:p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Bootstrap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0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Cloud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Layered Rocks</a:t>
            </a:r>
          </a:p>
          <a:p>
            <a:pPr lvl="1"/>
            <a:r>
              <a:rPr lang="en-US" dirty="0" smtClean="0"/>
              <a:t>Flat vs Layers that “Cut” one another</a:t>
            </a:r>
          </a:p>
          <a:p>
            <a:pPr lvl="1"/>
            <a:r>
              <a:rPr lang="en-US" dirty="0" smtClean="0"/>
              <a:t>Deposited first (oldest)</a:t>
            </a:r>
          </a:p>
          <a:p>
            <a:pPr lvl="1"/>
            <a:r>
              <a:rPr lang="en-US" dirty="0" smtClean="0"/>
              <a:t>Deposited last (youngest)</a:t>
            </a:r>
          </a:p>
          <a:p>
            <a:r>
              <a:rPr lang="en-US" dirty="0" smtClean="0"/>
              <a:t>Curiosity</a:t>
            </a:r>
          </a:p>
          <a:p>
            <a:pPr lvl="1"/>
            <a:r>
              <a:rPr lang="en-US" dirty="0" smtClean="0"/>
              <a:t>Wheel Wear</a:t>
            </a:r>
          </a:p>
          <a:p>
            <a:pPr lvl="1"/>
            <a:r>
              <a:rPr lang="en-US" dirty="0" smtClean="0"/>
              <a:t>Wheel Tracks</a:t>
            </a:r>
          </a:p>
          <a:p>
            <a:pPr lvl="1"/>
            <a:r>
              <a:rPr lang="en-US" dirty="0" smtClean="0"/>
              <a:t>“Selfies”</a:t>
            </a:r>
          </a:p>
          <a:p>
            <a:r>
              <a:rPr lang="en-US" dirty="0" smtClean="0"/>
              <a:t>Blueberries</a:t>
            </a:r>
          </a:p>
          <a:p>
            <a:r>
              <a:rPr lang="en-US" dirty="0" smtClean="0"/>
              <a:t>Meteorites (or potential meteorites / odd looking rocks)</a:t>
            </a:r>
          </a:p>
          <a:p>
            <a:pPr lvl="1"/>
            <a:r>
              <a:rPr lang="en-US" dirty="0" smtClean="0"/>
              <a:t>Bright Rocks</a:t>
            </a:r>
          </a:p>
          <a:p>
            <a:r>
              <a:rPr lang="en-US" dirty="0" smtClean="0"/>
              <a:t>Mineral Vein (gypsum)</a:t>
            </a:r>
          </a:p>
          <a:p>
            <a:r>
              <a:rPr lang="en-US" dirty="0" smtClean="0"/>
              <a:t>Difficult to see / not clear photo</a:t>
            </a:r>
          </a:p>
          <a:p>
            <a:r>
              <a:rPr lang="en-US" smtClean="0"/>
              <a:t>Sand Dunes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Photos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http://ec2-54-67-5-56.us-west-1.compute.amazonaws.com/explore/46740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http://ec2-54-67-5-56.us-west-1.compute.amazonaws.com/explore/46684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http://ec2-54-67-5-56.us-west-1.compute.amazonaws.com/explore/46675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http://ec2-54-67-5-56.us-west-1.compute.amazonaws.com/explore/46678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40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521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Was Mars ever suitable for life?</a:t>
            </a:r>
          </a:p>
          <a:p>
            <a:pPr lvl="1"/>
            <a:r>
              <a:rPr lang="en-US" dirty="0" smtClean="0"/>
              <a:t>How does the topography / features of Mars confirm to Earth</a:t>
            </a:r>
          </a:p>
          <a:p>
            <a:r>
              <a:rPr lang="en-US" dirty="0" smtClean="0"/>
              <a:t>How can we track the wear / tear that the rovers (such as Curiosity), have observed of itself</a:t>
            </a:r>
          </a:p>
          <a:p>
            <a:pPr lvl="1"/>
            <a:r>
              <a:rPr lang="en-US" dirty="0" smtClean="0"/>
              <a:t>Correlation of photos over time</a:t>
            </a:r>
          </a:p>
          <a:p>
            <a:r>
              <a:rPr lang="en-US" dirty="0" smtClean="0"/>
              <a:t>Creative ways to present data, make results </a:t>
            </a:r>
            <a:r>
              <a:rPr lang="en-US" dirty="0" err="1" smtClean="0"/>
              <a:t>queryable</a:t>
            </a:r>
            <a:r>
              <a:rPr lang="en-US" dirty="0" smtClean="0"/>
              <a:t>, filterable</a:t>
            </a:r>
          </a:p>
          <a:p>
            <a:pPr lvl="1"/>
            <a:r>
              <a:rPr lang="en-US" dirty="0" smtClean="0"/>
              <a:t>Scientist is only interested in layer rock for example</a:t>
            </a:r>
          </a:p>
          <a:p>
            <a:pPr lvl="1"/>
            <a:r>
              <a:rPr lang="en-US" dirty="0" smtClean="0"/>
              <a:t>Experience level (novice vs experienced)</a:t>
            </a:r>
          </a:p>
          <a:p>
            <a:pPr lvl="1"/>
            <a:r>
              <a:rPr lang="en-US" dirty="0" smtClean="0"/>
              <a:t>Correlate several evaluators comments, aggregate rating to validate individual things that have been found.</a:t>
            </a:r>
          </a:p>
          <a:p>
            <a:pPr lvl="1"/>
            <a:r>
              <a:rPr lang="en-US" dirty="0" smtClean="0"/>
              <a:t>Training for users, tiered approach. At first general classification, more advanced for layers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06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points reward system</a:t>
            </a:r>
          </a:p>
          <a:p>
            <a:pPr lvl="1"/>
            <a:r>
              <a:rPr lang="en-US" dirty="0" smtClean="0"/>
              <a:t>Find images that have something interesting in them</a:t>
            </a:r>
          </a:p>
          <a:p>
            <a:pPr lvl="1"/>
            <a:r>
              <a:rPr lang="en-US" dirty="0" smtClean="0"/>
              <a:t>Somehow setup as a game or activity for somebody who looks at images</a:t>
            </a:r>
          </a:p>
          <a:p>
            <a:pPr lvl="2"/>
            <a:r>
              <a:rPr lang="en-US" dirty="0" smtClean="0"/>
              <a:t>Oh that’s interesting, others confirm</a:t>
            </a:r>
          </a:p>
          <a:p>
            <a:pPr lvl="2"/>
            <a:r>
              <a:rPr lang="en-US" dirty="0" smtClean="0"/>
              <a:t>Get points for images that get lots of likes</a:t>
            </a:r>
          </a:p>
          <a:p>
            <a:pPr lvl="2"/>
            <a:r>
              <a:rPr lang="en-US" dirty="0" smtClean="0"/>
              <a:t>Facebook integration</a:t>
            </a:r>
          </a:p>
          <a:p>
            <a:pPr lvl="2"/>
            <a:r>
              <a:rPr lang="en-US" dirty="0" smtClean="0"/>
              <a:t>First one to identify gets more points, tiered system</a:t>
            </a:r>
          </a:p>
          <a:p>
            <a:pPr lvl="1"/>
            <a:r>
              <a:rPr lang="en-US" dirty="0" smtClean="0"/>
              <a:t>NASA scientists have the ability to also confirm / rate</a:t>
            </a:r>
          </a:p>
          <a:p>
            <a:pPr lvl="1"/>
            <a:r>
              <a:rPr lang="en-US" dirty="0" smtClean="0"/>
              <a:t>App in charge of which picture a person goes to. Same picture goes to several different people, correlate what they have identified</a:t>
            </a:r>
          </a:p>
          <a:p>
            <a:pPr lvl="2"/>
            <a:r>
              <a:rPr lang="en-US" dirty="0" smtClean="0"/>
              <a:t>Different users have different skill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and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the Facebook and Twitter integration</a:t>
            </a:r>
          </a:p>
          <a:p>
            <a:r>
              <a:rPr lang="en-US" dirty="0" smtClean="0"/>
              <a:t>Figure out the system that will show the image</a:t>
            </a:r>
          </a:p>
          <a:p>
            <a:pPr lvl="1"/>
            <a:r>
              <a:rPr lang="en-US" dirty="0" smtClean="0"/>
              <a:t>Tag features, thumbs up / thumbs down what other people have tagged</a:t>
            </a:r>
          </a:p>
          <a:p>
            <a:pPr lvl="1"/>
            <a:r>
              <a:rPr lang="en-US" dirty="0" smtClean="0"/>
              <a:t>Feedback to NASA</a:t>
            </a:r>
          </a:p>
          <a:p>
            <a:pPr lvl="1"/>
            <a:r>
              <a:rPr lang="en-US" dirty="0" smtClean="0"/>
              <a:t>Identify a tag cloud, limit the vocabulary </a:t>
            </a:r>
          </a:p>
          <a:p>
            <a:pPr lvl="2"/>
            <a:r>
              <a:rPr lang="en-US" dirty="0" smtClean="0"/>
              <a:t>Ability to suggest Tags</a:t>
            </a:r>
          </a:p>
          <a:p>
            <a:pPr lvl="1"/>
            <a:r>
              <a:rPr lang="en-US" smtClean="0"/>
              <a:t>Image selection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26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Comparision</a:t>
            </a:r>
            <a:r>
              <a:rPr lang="en-US" dirty="0" smtClean="0"/>
              <a:t> “Games”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Hot or Not</a:t>
            </a:r>
          </a:p>
          <a:p>
            <a:r>
              <a:rPr lang="en-US" dirty="0" smtClean="0"/>
              <a:t>Beginner, intermediate, advanced modes</a:t>
            </a:r>
          </a:p>
          <a:p>
            <a:pPr lvl="1"/>
            <a:r>
              <a:rPr lang="en-US" dirty="0" smtClean="0"/>
              <a:t>Something here, I don’t know what it is, flag for somebody with more skills</a:t>
            </a:r>
          </a:p>
          <a:p>
            <a:r>
              <a:rPr lang="en-US" dirty="0" smtClean="0"/>
              <a:t>Google </a:t>
            </a:r>
            <a:r>
              <a:rPr lang="en-US" dirty="0" err="1" smtClean="0"/>
              <a:t>recaptcha</a:t>
            </a:r>
            <a:r>
              <a:rPr lang="en-US" dirty="0" smtClean="0"/>
              <a:t> game</a:t>
            </a:r>
          </a:p>
        </p:txBody>
      </p:sp>
    </p:spTree>
    <p:extLst>
      <p:ext uri="{BB962C8B-B14F-4D97-AF65-F5344CB8AC3E}">
        <p14:creationId xmlns:p14="http://schemas.microsoft.com/office/powerpoint/2010/main" val="383223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“Missions”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{</a:t>
            </a:r>
            <a:r>
              <a:rPr lang="en-US" b="1" dirty="0"/>
              <a:t>MERA</a:t>
            </a:r>
            <a:r>
              <a:rPr lang="en-US" dirty="0"/>
              <a:t>: </a:t>
            </a:r>
          </a:p>
          <a:p>
            <a:r>
              <a:rPr lang="en-US" dirty="0"/>
              <a:t>{</a:t>
            </a:r>
            <a:r>
              <a:rPr lang="en-US" b="1" dirty="0" err="1"/>
              <a:t>image_manifest</a:t>
            </a:r>
            <a:r>
              <a:rPr lang="en-US" dirty="0"/>
              <a:t>: "</a:t>
            </a:r>
            <a:r>
              <a:rPr lang="en-US" dirty="0">
                <a:hlinkClick r:id="rId2"/>
              </a:rPr>
              <a:t>https://merpublic.s3.amazonaws.com/</a:t>
            </a:r>
            <a:r>
              <a:rPr lang="en-US" dirty="0" err="1">
                <a:hlinkClick r:id="rId2"/>
              </a:rPr>
              <a:t>oss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mera</a:t>
            </a:r>
            <a:r>
              <a:rPr lang="en-US" dirty="0">
                <a:hlinkClick r:id="rId2"/>
              </a:rPr>
              <a:t>/images/</a:t>
            </a:r>
            <a:r>
              <a:rPr lang="en-US" dirty="0" err="1">
                <a:hlinkClick r:id="rId2"/>
              </a:rPr>
              <a:t>image_manifest.json</a:t>
            </a:r>
            <a:r>
              <a:rPr lang="en-US" dirty="0"/>
              <a:t>"</a:t>
            </a:r>
          </a:p>
          <a:p>
            <a:r>
              <a:rPr lang="en-US" dirty="0"/>
              <a:t>},</a:t>
            </a:r>
          </a:p>
          <a:p>
            <a:r>
              <a:rPr lang="en-US" b="1" dirty="0"/>
              <a:t>MERB</a:t>
            </a:r>
            <a:r>
              <a:rPr lang="en-US" dirty="0"/>
              <a:t>: </a:t>
            </a:r>
          </a:p>
          <a:p>
            <a:r>
              <a:rPr lang="en-US" dirty="0"/>
              <a:t>{</a:t>
            </a:r>
            <a:r>
              <a:rPr lang="en-US" b="1" dirty="0" err="1"/>
              <a:t>image_manifest</a:t>
            </a:r>
            <a:r>
              <a:rPr lang="en-US" dirty="0"/>
              <a:t>: "</a:t>
            </a:r>
            <a:r>
              <a:rPr lang="en-US" dirty="0">
                <a:hlinkClick r:id="rId3"/>
              </a:rPr>
              <a:t>https://merpublic.s3.amazonaws.com/</a:t>
            </a:r>
            <a:r>
              <a:rPr lang="en-US" dirty="0" err="1">
                <a:hlinkClick r:id="rId3"/>
              </a:rPr>
              <a:t>oss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merb</a:t>
            </a:r>
            <a:r>
              <a:rPr lang="en-US" dirty="0">
                <a:hlinkClick r:id="rId3"/>
              </a:rPr>
              <a:t>/images/</a:t>
            </a:r>
            <a:r>
              <a:rPr lang="en-US" dirty="0" err="1">
                <a:hlinkClick r:id="rId3"/>
              </a:rPr>
              <a:t>image_manifest.json</a:t>
            </a:r>
            <a:r>
              <a:rPr lang="en-US" dirty="0"/>
              <a:t>"</a:t>
            </a:r>
          </a:p>
          <a:p>
            <a:r>
              <a:rPr lang="en-US" dirty="0"/>
              <a:t>},</a:t>
            </a:r>
          </a:p>
          <a:p>
            <a:r>
              <a:rPr lang="en-US" b="1" dirty="0"/>
              <a:t>MSL</a:t>
            </a:r>
            <a:r>
              <a:rPr lang="en-US" dirty="0"/>
              <a:t>: </a:t>
            </a:r>
          </a:p>
          <a:p>
            <a:r>
              <a:rPr lang="en-US" dirty="0"/>
              <a:t>{</a:t>
            </a:r>
            <a:r>
              <a:rPr lang="en-US" b="1" dirty="0" err="1"/>
              <a:t>image_manifest</a:t>
            </a:r>
            <a:r>
              <a:rPr lang="en-US" dirty="0"/>
              <a:t>: "</a:t>
            </a:r>
            <a:r>
              <a:rPr lang="en-US" dirty="0">
                <a:hlinkClick r:id="rId4"/>
              </a:rPr>
              <a:t>https://msl-raws.s3.amazonaws.com/images/</a:t>
            </a:r>
            <a:r>
              <a:rPr lang="en-US" dirty="0" err="1">
                <a:hlinkClick r:id="rId4"/>
              </a:rPr>
              <a:t>image_manifest.json</a:t>
            </a:r>
            <a:r>
              <a:rPr lang="en-US" dirty="0"/>
              <a:t>"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329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Names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6221" y="2400994"/>
            <a:ext cx="1210344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MERA is the Spirit rover (mission ended)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MERB is the Opportunity rover (mission active)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MSL is the Curiosity rover (mission active)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07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Applications that use the feed: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Example web application:</a:t>
            </a:r>
          </a:p>
          <a:p>
            <a:r>
              <a:rPr lang="en-US" u="sng" dirty="0">
                <a:hlinkClick r:id="rId2"/>
              </a:rPr>
              <a:t>http://ec2-54-67-5-56.us-west-1.compute.amazonaws.com/</a:t>
            </a:r>
            <a:endParaRPr lang="en-US" dirty="0"/>
          </a:p>
          <a:p>
            <a:r>
              <a:rPr lang="en-US" u="sng" dirty="0">
                <a:hlinkClick r:id="rId3"/>
              </a:rPr>
              <a:t>https://github.com/OpsLabJPL/scitizen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AWS labs demo using </a:t>
            </a:r>
            <a:r>
              <a:rPr lang="en-US" dirty="0" err="1"/>
              <a:t>DynamoDB</a:t>
            </a:r>
            <a:r>
              <a:rPr lang="en-US" dirty="0"/>
              <a:t>:</a:t>
            </a:r>
          </a:p>
          <a:p>
            <a:r>
              <a:rPr lang="en-US" u="sng" dirty="0">
                <a:hlinkClick r:id="rId4"/>
              </a:rPr>
              <a:t>http://dynamodb-msl-image-explorer.s3-website-us-east-1.amazonaws.com</a:t>
            </a:r>
            <a:r>
              <a:rPr lang="en-US" dirty="0"/>
              <a:t>/</a:t>
            </a:r>
          </a:p>
          <a:p>
            <a:r>
              <a:rPr lang="en-US" u="sng" dirty="0">
                <a:hlinkClick r:id="rId5"/>
              </a:rPr>
              <a:t>https://github.com/awslabs/aws-dynamodb-mars-json-demo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Mars Images for iOS:</a:t>
            </a:r>
          </a:p>
          <a:p>
            <a:r>
              <a:rPr lang="en-US" u="sng" dirty="0">
                <a:hlinkClick r:id="rId6"/>
              </a:rPr>
              <a:t>https://github.com/OpsLabJPL/MarsImagesIOS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Mars Images for Android:</a:t>
            </a:r>
          </a:p>
          <a:p>
            <a:r>
              <a:rPr lang="en-US" u="sng" dirty="0">
                <a:hlinkClick r:id="rId7"/>
              </a:rPr>
              <a:t>https://github.com/OpsLabJPL/MarsImagesAndroid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0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Mission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8054"/>
            <a:ext cx="10515600" cy="485890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Every mission day is a </a:t>
            </a:r>
            <a:r>
              <a:rPr lang="en-US" i="1" dirty="0"/>
              <a:t>sol</a:t>
            </a:r>
            <a:r>
              <a:rPr lang="en-US" dirty="0"/>
              <a:t> (a Martian day, roughly 3% longer than an Earth day)</a:t>
            </a:r>
            <a:r>
              <a:rPr lang="en-US" i="1" dirty="0"/>
              <a:t>.</a:t>
            </a:r>
            <a:endParaRPr lang="en-US" dirty="0"/>
          </a:p>
          <a:p>
            <a:r>
              <a:rPr lang="en-US" dirty="0"/>
              <a:t>The image manifest for MSL contains entries for every sol when images were </a:t>
            </a:r>
            <a:r>
              <a:rPr lang="en-US" dirty="0" smtClean="0"/>
              <a:t>downlinked</a:t>
            </a:r>
          </a:p>
          <a:p>
            <a:r>
              <a:rPr lang="en-US" dirty="0"/>
              <a:t>Here is a partial manifest from Oct 10 2014:</a:t>
            </a:r>
          </a:p>
          <a:p>
            <a:pPr lvl="1"/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msl-raws.s3.amazonaws.com/images/image_manifest.json</a:t>
            </a:r>
            <a:endParaRPr lang="en-US" u="sng" dirty="0" smtClean="0"/>
          </a:p>
          <a:p>
            <a:pPr lvl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"type": "msl-images-manifest-2.0",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"</a:t>
            </a:r>
            <a:r>
              <a:rPr lang="en-US" dirty="0" err="1"/>
              <a:t>latest_sol</a:t>
            </a:r>
            <a:r>
              <a:rPr lang="en-US" dirty="0"/>
              <a:t>": 774,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"</a:t>
            </a:r>
            <a:r>
              <a:rPr lang="en-US" dirty="0" err="1"/>
              <a:t>num_images</a:t>
            </a:r>
            <a:r>
              <a:rPr lang="en-US" dirty="0"/>
              <a:t>": 102205,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"</a:t>
            </a:r>
            <a:r>
              <a:rPr lang="en-US" dirty="0" err="1"/>
              <a:t>most_recent_image</a:t>
            </a:r>
            <a:r>
              <a:rPr lang="en-US" dirty="0"/>
              <a:t>": "2014-10-10T14:29:53.828Z",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"</a:t>
            </a:r>
            <a:r>
              <a:rPr lang="en-US" dirty="0" err="1"/>
              <a:t>last_manifest_update</a:t>
            </a:r>
            <a:r>
              <a:rPr lang="en-US" dirty="0"/>
              <a:t>": "2014-10-10T14:14:54.000Z",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"sols": [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 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   "sol": 0,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   "</a:t>
            </a:r>
            <a:r>
              <a:rPr lang="en-US" dirty="0" err="1"/>
              <a:t>num_images</a:t>
            </a:r>
            <a:r>
              <a:rPr lang="en-US" dirty="0"/>
              <a:t>": 2198,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   "</a:t>
            </a:r>
            <a:r>
              <a:rPr lang="en-US" dirty="0" err="1"/>
              <a:t>most_recent_image</a:t>
            </a:r>
            <a:r>
              <a:rPr lang="en-US" dirty="0"/>
              <a:t>": "2013-03-25T11:13:25.848Z",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   "</a:t>
            </a:r>
            <a:r>
              <a:rPr lang="en-US" dirty="0" err="1"/>
              <a:t>last_manifest_update</a:t>
            </a:r>
            <a:r>
              <a:rPr lang="en-US" dirty="0"/>
              <a:t>": "2014-08-13T20:40:03.000Z",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   "</a:t>
            </a:r>
            <a:r>
              <a:rPr lang="en-US" dirty="0" err="1"/>
              <a:t>url</a:t>
            </a:r>
            <a:r>
              <a:rPr lang="en-US" dirty="0"/>
              <a:t>": "http://msl-raws.s3.amazonaws.com/images/images_sol0.json"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 },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495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Info For Hackathon</vt:lpstr>
      <vt:lpstr>Objectives</vt:lpstr>
      <vt:lpstr>Ideas</vt:lpstr>
      <vt:lpstr>Features and Functionality</vt:lpstr>
      <vt:lpstr>Comparision “Games”</vt:lpstr>
      <vt:lpstr>Three “Missions”</vt:lpstr>
      <vt:lpstr>Mission Names</vt:lpstr>
      <vt:lpstr>Example Applications that use the feed:</vt:lpstr>
      <vt:lpstr>More Mission Details</vt:lpstr>
      <vt:lpstr>Outstanding Tasks</vt:lpstr>
      <vt:lpstr>Tag Cloud Ideas</vt:lpstr>
      <vt:lpstr>Interesting Photos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For Hackathon</dc:title>
  <dc:creator>Ross Serino</dc:creator>
  <cp:lastModifiedBy>Ross Serino</cp:lastModifiedBy>
  <cp:revision>9</cp:revision>
  <dcterms:created xsi:type="dcterms:W3CDTF">2014-11-11T17:21:00Z</dcterms:created>
  <dcterms:modified xsi:type="dcterms:W3CDTF">2014-11-11T19:45:50Z</dcterms:modified>
</cp:coreProperties>
</file>