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 showGuides="1">
      <p:cViewPr varScale="1">
        <p:scale>
          <a:sx n="102" d="100"/>
          <a:sy n="102" d="100"/>
        </p:scale>
        <p:origin x="416" y="184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8" y="6404293"/>
            <a:ext cx="258623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github.com/apps/building-oauth-apps/authorization-options-for-oauth-app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ctrTitle"/>
          </p:nvPr>
        </p:nvSpPr>
        <p:spPr>
          <a:xfrm>
            <a:off x="4207821" y="3164370"/>
            <a:ext cx="3748645" cy="529258"/>
          </a:xfrm>
          <a:prstGeom prst="rect">
            <a:avLst/>
          </a:prstGeom>
        </p:spPr>
        <p:txBody>
          <a:bodyPr/>
          <a:lstStyle>
            <a:lvl1pPr defTabSz="813816">
              <a:defRPr sz="2600">
                <a:solidFill>
                  <a:srgbClr val="C9394A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dirty="0" smtClean="0"/>
              <a:t>Django2.0</a:t>
            </a:r>
            <a:r>
              <a:rPr lang="zh-CN" altLang="en-US" dirty="0" smtClean="0"/>
              <a:t> 实战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 txBox="1"/>
          <p:nvPr/>
        </p:nvSpPr>
        <p:spPr>
          <a:xfrm>
            <a:off x="543222" y="2963730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dirty="0" err="1"/>
              <a:t>f</a:t>
            </a:r>
            <a:r>
              <a:rPr lang="en-US" altLang="zh-CN" dirty="0" err="1" smtClean="0"/>
              <a:t>orms.Form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forms.ModelForm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6" name="矩形"/>
          <p:cNvSpPr txBox="1"/>
          <p:nvPr/>
        </p:nvSpPr>
        <p:spPr>
          <a:xfrm>
            <a:off x="539549" y="2211711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sz="2000" dirty="0">
                <a:sym typeface="Microsoft YaHei"/>
              </a:rPr>
              <a:t>from </a:t>
            </a:r>
            <a:r>
              <a:rPr lang="en-US" sz="2000" dirty="0" err="1">
                <a:sym typeface="Microsoft YaHei"/>
              </a:rPr>
              <a:t>django</a:t>
            </a:r>
            <a:r>
              <a:rPr lang="en-US" sz="2000" dirty="0">
                <a:sym typeface="Microsoft YaHei"/>
              </a:rPr>
              <a:t> import forms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7" name="矩形"/>
          <p:cNvSpPr txBox="1"/>
          <p:nvPr/>
        </p:nvSpPr>
        <p:spPr>
          <a:xfrm>
            <a:off x="4940201" y="394821"/>
            <a:ext cx="2384623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C9394A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dirty="0" err="1" smtClean="0"/>
              <a:t>django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form</a:t>
            </a:r>
            <a:endParaRPr dirty="0"/>
          </a:p>
        </p:txBody>
      </p:sp>
      <p:sp>
        <p:nvSpPr>
          <p:cNvPr id="8" name="矩形"/>
          <p:cNvSpPr txBox="1"/>
          <p:nvPr/>
        </p:nvSpPr>
        <p:spPr>
          <a:xfrm>
            <a:off x="539549" y="3715749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sz="2000" dirty="0" err="1" smtClean="0">
                <a:sym typeface="Microsoft YaHei"/>
              </a:rPr>
              <a:t>form.is_valid</a:t>
            </a:r>
            <a:r>
              <a:rPr lang="en-US" altLang="zh-CN" sz="2000" dirty="0" smtClean="0">
                <a:sym typeface="Microsoft YaHei"/>
              </a:rPr>
              <a:t>()</a:t>
            </a:r>
            <a:r>
              <a:rPr lang="zh-CN" altLang="en-US" sz="2000" dirty="0" smtClean="0">
                <a:sym typeface="Microsoft YaHei"/>
              </a:rPr>
              <a:t>、</a:t>
            </a:r>
            <a:r>
              <a:rPr lang="en-US" sz="2000" dirty="0" err="1" smtClean="0">
                <a:sym typeface="Microsoft YaHei"/>
              </a:rPr>
              <a:t>form.</a:t>
            </a:r>
            <a:r>
              <a:rPr lang="en-US" altLang="zh-CN" sz="2000" dirty="0" err="1" smtClean="0">
                <a:sym typeface="Microsoft YaHei"/>
              </a:rPr>
              <a:t>save</a:t>
            </a:r>
            <a:r>
              <a:rPr lang="en-US" altLang="zh-CN" sz="2000" smtClean="0">
                <a:sym typeface="Microsoft YaHei"/>
              </a:rPr>
              <a:t>()</a:t>
            </a:r>
            <a:endParaRPr dirty="0">
              <a:solidFill>
                <a:srgbClr val="CB37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  <p:bldP spid="6" grpId="0" animBg="1" advAuto="0"/>
      <p:bldP spid="8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 txBox="1"/>
          <p:nvPr/>
        </p:nvSpPr>
        <p:spPr>
          <a:xfrm>
            <a:off x="543222" y="2963730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dirty="0" err="1" smtClean="0"/>
              <a:t>ManyToManyField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6" name="矩形"/>
          <p:cNvSpPr txBox="1"/>
          <p:nvPr/>
        </p:nvSpPr>
        <p:spPr>
          <a:xfrm>
            <a:off x="539549" y="2211711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sz="2000" dirty="0" smtClean="0">
                <a:sym typeface="Microsoft YaHei"/>
              </a:rPr>
              <a:t>API</a:t>
            </a:r>
            <a:r>
              <a:rPr lang="zh-CN" altLang="en-US" sz="2000" dirty="0" smtClean="0">
                <a:sym typeface="Microsoft YaHei"/>
              </a:rPr>
              <a:t> 设计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7" name="矩形"/>
          <p:cNvSpPr txBox="1"/>
          <p:nvPr/>
        </p:nvSpPr>
        <p:spPr>
          <a:xfrm>
            <a:off x="5316907" y="369769"/>
            <a:ext cx="1631212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C9394A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smtClean="0"/>
              <a:t>产品点赞</a:t>
            </a:r>
            <a:endParaRPr dirty="0"/>
          </a:p>
        </p:txBody>
      </p:sp>
      <p:sp>
        <p:nvSpPr>
          <p:cNvPr id="8" name="矩形"/>
          <p:cNvSpPr txBox="1"/>
          <p:nvPr/>
        </p:nvSpPr>
        <p:spPr>
          <a:xfrm>
            <a:off x="539549" y="3715749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sz="2000" dirty="0" smtClean="0">
                <a:sym typeface="Microsoft YaHei"/>
              </a:rPr>
              <a:t>AJAX</a:t>
            </a:r>
            <a:r>
              <a:rPr lang="zh-CN" altLang="en-US" sz="2000" dirty="0" smtClean="0">
                <a:sym typeface="Microsoft YaHei"/>
              </a:rPr>
              <a:t> 操作</a:t>
            </a:r>
            <a:endParaRPr dirty="0">
              <a:solidFill>
                <a:srgbClr val="CB37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  <p:bldP spid="6" grpId="0" animBg="1" advAuto="0"/>
      <p:bldP spid="8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1458238"/>
            <a:ext cx="8915400" cy="4267200"/>
          </a:xfrm>
          <a:prstGeom prst="rect">
            <a:avLst/>
          </a:prstGeom>
        </p:spPr>
      </p:pic>
      <p:sp>
        <p:nvSpPr>
          <p:cNvPr id="9" name="矩形"/>
          <p:cNvSpPr txBox="1"/>
          <p:nvPr/>
        </p:nvSpPr>
        <p:spPr>
          <a:xfrm>
            <a:off x="5316907" y="444925"/>
            <a:ext cx="1631212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C9394A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dirty="0" smtClean="0"/>
              <a:t>部署流程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 txBox="1"/>
          <p:nvPr/>
        </p:nvSpPr>
        <p:spPr>
          <a:xfrm>
            <a:off x="5316907" y="444925"/>
            <a:ext cx="1631212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C9394A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dirty="0" smtClean="0"/>
              <a:t>请求流程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31" y="1182666"/>
            <a:ext cx="10538564" cy="526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 txBox="1"/>
          <p:nvPr/>
        </p:nvSpPr>
        <p:spPr>
          <a:xfrm>
            <a:off x="5316907" y="444925"/>
            <a:ext cx="1631212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C9394A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dirty="0" smtClean="0"/>
              <a:t>持续集成</a:t>
            </a:r>
            <a:endParaRPr dirty="0"/>
          </a:p>
        </p:txBody>
      </p:sp>
      <p:pic>
        <p:nvPicPr>
          <p:cNvPr id="1026" name="Picture 2" descr="https://binary-studio.com/wp-content/uploads/2015/08/trav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512" y="1299543"/>
            <a:ext cx="6237962" cy="467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矩形"/>
          <p:cNvSpPr txBox="1"/>
          <p:nvPr/>
        </p:nvSpPr>
        <p:spPr>
          <a:xfrm>
            <a:off x="543222" y="2809842"/>
            <a:ext cx="8565283" cy="70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/>
              <a:t>采用 </a:t>
            </a:r>
            <a:r>
              <a:rPr lang="en-US" altLang="zh-CN" dirty="0" smtClean="0"/>
              <a:t>MVT</a:t>
            </a:r>
            <a:r>
              <a:rPr lang="zh-CN" altLang="en-US" dirty="0" smtClean="0"/>
              <a:t> 软件设计模式， 即模型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、试图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 和模板</a:t>
            </a:r>
            <a:r>
              <a:rPr lang="en-US" altLang="zh-CN" dirty="0" smtClean="0"/>
              <a:t>Template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115" name="矩形"/>
          <p:cNvSpPr txBox="1"/>
          <p:nvPr/>
        </p:nvSpPr>
        <p:spPr>
          <a:xfrm>
            <a:off x="539549" y="2211711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dirty="0" err="1" smtClean="0"/>
              <a:t>Django</a:t>
            </a:r>
            <a:r>
              <a:rPr lang="zh-CN" altLang="en-US" dirty="0" smtClean="0"/>
              <a:t> 是一个开源的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 </a:t>
            </a:r>
            <a:r>
              <a:rPr lang="en-US" altLang="zh-CN" dirty="0" smtClean="0"/>
              <a:t>Web</a:t>
            </a:r>
            <a:r>
              <a:rPr lang="zh-CN" altLang="en-US" dirty="0" smtClean="0"/>
              <a:t> 应用框架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116" name="矩形"/>
          <p:cNvSpPr txBox="1"/>
          <p:nvPr/>
        </p:nvSpPr>
        <p:spPr>
          <a:xfrm>
            <a:off x="560237" y="3717185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Tx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2000" dirty="0" smtClean="0">
                <a:sym typeface="Microsoft YaHei"/>
              </a:rPr>
              <a:t>案例：</a:t>
            </a:r>
            <a:r>
              <a:rPr lang="en-US" altLang="zh-CN" sz="2000" dirty="0" smtClean="0">
                <a:sym typeface="Microsoft YaHei"/>
              </a:rPr>
              <a:t>Instagram</a:t>
            </a:r>
            <a:r>
              <a:rPr lang="zh-CN" altLang="en-US" sz="2000" dirty="0" smtClean="0">
                <a:sym typeface="Microsoft YaHei"/>
              </a:rPr>
              <a:t>、</a:t>
            </a:r>
            <a:r>
              <a:rPr lang="en-US" sz="2000" dirty="0" smtClean="0">
                <a:sym typeface="Microsoft YaHei"/>
              </a:rPr>
              <a:t>Pinterest</a:t>
            </a:r>
            <a:r>
              <a:rPr lang="zh-CN" altLang="en-US" sz="2000" dirty="0" smtClean="0">
                <a:sym typeface="Microsoft YaHei"/>
              </a:rPr>
              <a:t>、</a:t>
            </a:r>
            <a:r>
              <a:rPr lang="en-US" sz="2000" dirty="0">
                <a:sym typeface="Microsoft YaHei"/>
              </a:rPr>
              <a:t> </a:t>
            </a:r>
            <a:r>
              <a:rPr lang="en-US" altLang="zh-CN" sz="2000" dirty="0" err="1" smtClean="0">
                <a:sym typeface="Microsoft YaHei"/>
              </a:rPr>
              <a:t>Disqus</a:t>
            </a:r>
            <a:r>
              <a:rPr lang="zh-CN" altLang="en-US" sz="2000" dirty="0" smtClean="0">
                <a:sym typeface="Microsoft YaHei"/>
              </a:rPr>
              <a:t>、知乎、豆瓣、海马学院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117" name="矩形"/>
          <p:cNvSpPr txBox="1"/>
          <p:nvPr/>
        </p:nvSpPr>
        <p:spPr>
          <a:xfrm>
            <a:off x="4571998" y="507555"/>
            <a:ext cx="3083532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C9394A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dirty="0" err="1" smtClean="0"/>
              <a:t>Django</a:t>
            </a:r>
            <a:r>
              <a:rPr lang="zh-CN" altLang="en-US" dirty="0" smtClean="0"/>
              <a:t> </a:t>
            </a:r>
            <a:r>
              <a:rPr dirty="0" smtClean="0"/>
              <a:t>是什么</a:t>
            </a:r>
            <a:r>
              <a:rPr dirty="0"/>
              <a:t>？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2" animBg="1" advAuto="0"/>
      <p:bldP spid="115" grpId="1" animBg="1" advAuto="0"/>
      <p:bldP spid="116" grpId="3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500" y="2143572"/>
            <a:ext cx="5221744" cy="39206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43" y="2143571"/>
            <a:ext cx="5825357" cy="3920646"/>
          </a:xfrm>
          <a:prstGeom prst="rect">
            <a:avLst/>
          </a:prstGeom>
        </p:spPr>
      </p:pic>
      <p:sp>
        <p:nvSpPr>
          <p:cNvPr id="6" name="矩形"/>
          <p:cNvSpPr txBox="1"/>
          <p:nvPr/>
        </p:nvSpPr>
        <p:spPr>
          <a:xfrm>
            <a:off x="5280394" y="444492"/>
            <a:ext cx="1631212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C9394A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smtClean="0"/>
              <a:t>课程目标</a:t>
            </a:r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518143" y="1471097"/>
            <a:ext cx="4042128" cy="4308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20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实现一个产品分享应用，如下图</a:t>
            </a:r>
            <a:endParaRPr kumimoji="0" lang="en-US" sz="22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566691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 txBox="1"/>
          <p:nvPr/>
        </p:nvSpPr>
        <p:spPr>
          <a:xfrm>
            <a:off x="543222" y="2963730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dirty="0" smtClean="0"/>
              <a:t>python3.6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django2.0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5" name="矩形"/>
          <p:cNvSpPr txBox="1"/>
          <p:nvPr/>
        </p:nvSpPr>
        <p:spPr>
          <a:xfrm>
            <a:off x="539549" y="2211711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/>
              <a:t>环境管理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anaconda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pyenv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virtualenv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pipenv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docker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6" name="矩形"/>
          <p:cNvSpPr txBox="1"/>
          <p:nvPr/>
        </p:nvSpPr>
        <p:spPr>
          <a:xfrm>
            <a:off x="560237" y="3717185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Tx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sz="2000" dirty="0" smtClean="0">
                <a:sym typeface="Microsoft YaHei"/>
              </a:rPr>
              <a:t>MySQL</a:t>
            </a:r>
            <a:r>
              <a:rPr lang="zh-CN" altLang="en-US" sz="2000" dirty="0" smtClean="0">
                <a:sym typeface="Microsoft YaHei"/>
              </a:rPr>
              <a:t>、</a:t>
            </a:r>
            <a:r>
              <a:rPr lang="en-US" altLang="zh-CN" sz="2000" dirty="0" err="1">
                <a:sym typeface="Microsoft YaHei"/>
              </a:rPr>
              <a:t>R</a:t>
            </a:r>
            <a:r>
              <a:rPr lang="en-US" altLang="zh-CN" sz="2000" dirty="0" err="1" smtClean="0">
                <a:sym typeface="Microsoft YaHei"/>
              </a:rPr>
              <a:t>edis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7" name="矩形"/>
          <p:cNvSpPr txBox="1"/>
          <p:nvPr/>
        </p:nvSpPr>
        <p:spPr>
          <a:xfrm>
            <a:off x="5280394" y="482503"/>
            <a:ext cx="1631212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C9394A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dirty="0" smtClean="0"/>
              <a:t>环境搭建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05161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  <p:bldP spid="5" grpId="0" animBg="1" advAuto="0"/>
      <p:bldP spid="6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 txBox="1"/>
          <p:nvPr/>
        </p:nvSpPr>
        <p:spPr>
          <a:xfrm>
            <a:off x="543222" y="2963730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/>
              <a:t>配置 </a:t>
            </a:r>
            <a:r>
              <a:rPr lang="en-US" sz="2000" dirty="0" smtClean="0">
                <a:sym typeface="Microsoft YaHei"/>
              </a:rPr>
              <a:t>AUTH_USER_MODEL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5" name="矩形"/>
          <p:cNvSpPr txBox="1"/>
          <p:nvPr/>
        </p:nvSpPr>
        <p:spPr>
          <a:xfrm>
            <a:off x="539549" y="2211711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/>
              <a:t>继承 </a:t>
            </a:r>
            <a:r>
              <a:rPr lang="en-US" altLang="zh-CN" dirty="0" err="1" smtClean="0"/>
              <a:t>AbstractUser</a:t>
            </a:r>
            <a:r>
              <a:rPr lang="zh-CN" altLang="en-US" dirty="0" smtClean="0"/>
              <a:t> 类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7" name="矩形"/>
          <p:cNvSpPr txBox="1"/>
          <p:nvPr/>
        </p:nvSpPr>
        <p:spPr>
          <a:xfrm>
            <a:off x="5155134" y="482503"/>
            <a:ext cx="2076847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C9394A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dirty="0" smtClean="0"/>
              <a:t>自定义</a:t>
            </a:r>
            <a:r>
              <a:rPr lang="en-US" altLang="zh-CN" dirty="0" smtClean="0"/>
              <a:t>User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  <p:bldP spid="5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 txBox="1"/>
          <p:nvPr/>
        </p:nvSpPr>
        <p:spPr>
          <a:xfrm>
            <a:off x="543222" y="2963730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/>
              <a:t>创建管理员用户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6" name="矩形"/>
          <p:cNvSpPr txBox="1"/>
          <p:nvPr/>
        </p:nvSpPr>
        <p:spPr>
          <a:xfrm>
            <a:off x="539549" y="2211711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/>
              <a:t>配置 </a:t>
            </a:r>
            <a:r>
              <a:rPr lang="en-US" altLang="zh-CN" dirty="0" smtClean="0"/>
              <a:t>URL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7" name="矩形"/>
          <p:cNvSpPr txBox="1"/>
          <p:nvPr/>
        </p:nvSpPr>
        <p:spPr>
          <a:xfrm>
            <a:off x="4822190" y="469977"/>
            <a:ext cx="2762932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C9394A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dirty="0" err="1" smtClean="0"/>
              <a:t>Django</a:t>
            </a:r>
            <a:r>
              <a:rPr lang="zh-CN" altLang="en-US" dirty="0" smtClean="0"/>
              <a:t> </a:t>
            </a:r>
            <a:r>
              <a:rPr lang="en-US" altLang="zh-CN" dirty="0" smtClean="0"/>
              <a:t>Admin</a:t>
            </a:r>
            <a:endParaRPr dirty="0"/>
          </a:p>
        </p:txBody>
      </p:sp>
      <p:sp>
        <p:nvSpPr>
          <p:cNvPr id="8" name="矩形"/>
          <p:cNvSpPr txBox="1"/>
          <p:nvPr/>
        </p:nvSpPr>
        <p:spPr>
          <a:xfrm>
            <a:off x="539549" y="3715749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/>
              <a:t>配置 </a:t>
            </a:r>
            <a:r>
              <a:rPr lang="en-US" altLang="zh-CN" dirty="0" smtClean="0"/>
              <a:t>Model</a:t>
            </a:r>
            <a:endParaRPr dirty="0">
              <a:solidFill>
                <a:srgbClr val="CB37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9477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  <p:bldP spid="6" grpId="0" animBg="1" advAuto="0"/>
      <p:bldP spid="8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 txBox="1"/>
          <p:nvPr/>
        </p:nvSpPr>
        <p:spPr>
          <a:xfrm>
            <a:off x="580800" y="2825943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dirty="0" smtClean="0"/>
              <a:t>Semantic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UI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6" name="矩形"/>
          <p:cNvSpPr txBox="1"/>
          <p:nvPr/>
        </p:nvSpPr>
        <p:spPr>
          <a:xfrm>
            <a:off x="577127" y="2073924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dirty="0" err="1"/>
              <a:t>d</a:t>
            </a:r>
            <a:r>
              <a:rPr lang="en-US" altLang="zh-CN" dirty="0" err="1" smtClean="0"/>
              <a:t>jango</a:t>
            </a:r>
            <a:r>
              <a:rPr lang="zh-CN" altLang="en-US" dirty="0" smtClean="0"/>
              <a:t> </a:t>
            </a:r>
            <a:r>
              <a:rPr lang="en-US" altLang="zh-CN" dirty="0" smtClean="0"/>
              <a:t>template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if</a:t>
            </a:r>
            <a:r>
              <a:rPr lang="zh-CN" altLang="en-US" dirty="0" smtClean="0"/>
              <a:t> 标签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7" name="矩形"/>
          <p:cNvSpPr txBox="1"/>
          <p:nvPr/>
        </p:nvSpPr>
        <p:spPr>
          <a:xfrm>
            <a:off x="5280394" y="357243"/>
            <a:ext cx="1631212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C9394A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smtClean="0"/>
              <a:t>首页渲染</a:t>
            </a:r>
            <a:endParaRPr dirty="0"/>
          </a:p>
        </p:txBody>
      </p:sp>
      <p:sp>
        <p:nvSpPr>
          <p:cNvPr id="8" name="矩形"/>
          <p:cNvSpPr txBox="1"/>
          <p:nvPr/>
        </p:nvSpPr>
        <p:spPr>
          <a:xfrm>
            <a:off x="577127" y="3577962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/>
              <a:t>元素居中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9" name="矩形"/>
          <p:cNvSpPr txBox="1"/>
          <p:nvPr/>
        </p:nvSpPr>
        <p:spPr>
          <a:xfrm>
            <a:off x="577127" y="4329981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dirty="0" err="1"/>
              <a:t>d</a:t>
            </a:r>
            <a:r>
              <a:rPr lang="en-US" altLang="zh-CN" dirty="0" err="1" smtClean="0"/>
              <a:t>jango</a:t>
            </a:r>
            <a:r>
              <a:rPr lang="zh-CN" altLang="en-US" dirty="0" smtClean="0"/>
              <a:t> </a:t>
            </a:r>
            <a:r>
              <a:rPr lang="en-US" altLang="zh-CN" dirty="0" smtClean="0"/>
              <a:t>ORM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contains/range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order_by</a:t>
            </a:r>
            <a:endParaRPr dirty="0">
              <a:solidFill>
                <a:srgbClr val="CB37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  <p:bldP spid="6" grpId="0" animBg="1" advAuto="0"/>
      <p:bldP spid="8" grpId="0" animBg="1" advAuto="0"/>
      <p:bldP spid="9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 txBox="1"/>
          <p:nvPr/>
        </p:nvSpPr>
        <p:spPr>
          <a:xfrm>
            <a:off x="543222" y="2963730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/>
              <a:t>原生 </a:t>
            </a:r>
            <a:r>
              <a:rPr lang="en-US" altLang="zh-CN" dirty="0" err="1" smtClean="0"/>
              <a:t>javascript</a:t>
            </a:r>
            <a:r>
              <a:rPr lang="zh-CN" altLang="en-US" smtClean="0"/>
              <a:t>、 </a:t>
            </a:r>
            <a:r>
              <a:rPr lang="en-US" altLang="zh-CN" dirty="0" err="1" smtClean="0"/>
              <a:t>jquery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6" name="矩形"/>
          <p:cNvSpPr txBox="1"/>
          <p:nvPr/>
        </p:nvSpPr>
        <p:spPr>
          <a:xfrm>
            <a:off x="539549" y="2211711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dirty="0" err="1"/>
              <a:t>d</a:t>
            </a:r>
            <a:r>
              <a:rPr lang="en-US" altLang="zh-CN" dirty="0" err="1" smtClean="0"/>
              <a:t>jango</a:t>
            </a:r>
            <a:r>
              <a:rPr lang="zh-CN" altLang="en-US" dirty="0" smtClean="0"/>
              <a:t> </a:t>
            </a:r>
            <a:r>
              <a:rPr lang="en-US" altLang="zh-CN" dirty="0" smtClean="0"/>
              <a:t>template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、</a:t>
            </a:r>
            <a:r>
              <a:rPr lang="en-US" altLang="zh-CN" smtClean="0"/>
              <a:t>with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7" name="矩形"/>
          <p:cNvSpPr txBox="1"/>
          <p:nvPr/>
        </p:nvSpPr>
        <p:spPr>
          <a:xfrm>
            <a:off x="5124547" y="332191"/>
            <a:ext cx="2015932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C9394A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smtClean="0"/>
              <a:t>加载下一页</a:t>
            </a:r>
            <a:endParaRPr dirty="0"/>
          </a:p>
        </p:txBody>
      </p:sp>
      <p:sp>
        <p:nvSpPr>
          <p:cNvPr id="8" name="矩形"/>
          <p:cNvSpPr txBox="1"/>
          <p:nvPr/>
        </p:nvSpPr>
        <p:spPr>
          <a:xfrm>
            <a:off x="539549" y="3715749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dirty="0" err="1" smtClean="0"/>
              <a:t>ajax</a:t>
            </a:r>
            <a:endParaRPr dirty="0">
              <a:solidFill>
                <a:srgbClr val="CB37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268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  <p:bldP spid="6" grpId="0" animBg="1" advAuto="0"/>
      <p:bldP spid="8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 txBox="1"/>
          <p:nvPr/>
        </p:nvSpPr>
        <p:spPr>
          <a:xfrm>
            <a:off x="543222" y="2963730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dirty="0"/>
              <a:t>from </a:t>
            </a:r>
            <a:r>
              <a:rPr lang="en-US" altLang="zh-CN" dirty="0" err="1"/>
              <a:t>django</a:t>
            </a:r>
            <a:r>
              <a:rPr lang="en-US" altLang="zh-CN" dirty="0"/>
              <a:t> import forms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6" name="矩形"/>
          <p:cNvSpPr txBox="1"/>
          <p:nvPr/>
        </p:nvSpPr>
        <p:spPr>
          <a:xfrm>
            <a:off x="539549" y="2211711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dirty="0" smtClean="0"/>
              <a:t>from </a:t>
            </a:r>
            <a:r>
              <a:rPr lang="en-US" altLang="zh-CN" dirty="0" err="1"/>
              <a:t>django.contrib.auth</a:t>
            </a:r>
            <a:r>
              <a:rPr lang="en-US" altLang="zh-CN" dirty="0"/>
              <a:t> import authenticate, login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7" name="矩形"/>
          <p:cNvSpPr txBox="1"/>
          <p:nvPr/>
        </p:nvSpPr>
        <p:spPr>
          <a:xfrm>
            <a:off x="5354485" y="432399"/>
            <a:ext cx="1631212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C9394A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smtClean="0"/>
              <a:t>用户登录</a:t>
            </a:r>
            <a:endParaRPr dirty="0"/>
          </a:p>
        </p:txBody>
      </p:sp>
      <p:sp>
        <p:nvSpPr>
          <p:cNvPr id="8" name="矩形"/>
          <p:cNvSpPr txBox="1"/>
          <p:nvPr/>
        </p:nvSpPr>
        <p:spPr>
          <a:xfrm>
            <a:off x="539549" y="3715749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dirty="0" err="1" smtClean="0"/>
              <a:t>Github</a:t>
            </a:r>
            <a:r>
              <a:rPr lang="zh-CN" altLang="en-US" dirty="0" smtClean="0"/>
              <a:t> </a:t>
            </a:r>
            <a:r>
              <a:rPr lang="en-US" altLang="zh-CN" dirty="0" smtClean="0"/>
              <a:t>API</a:t>
            </a:r>
            <a:r>
              <a:rPr lang="zh-CN" altLang="en-US" dirty="0" smtClean="0"/>
              <a:t> </a:t>
            </a:r>
            <a:r>
              <a:rPr lang="zh-CN" altLang="en-US" dirty="0" smtClean="0">
                <a:hlinkClick r:id="rId2"/>
              </a:rPr>
              <a:t>文档</a:t>
            </a:r>
            <a:endParaRPr dirty="0">
              <a:solidFill>
                <a:srgbClr val="CB37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  <p:bldP spid="6" grpId="0" animBg="1" advAuto="0"/>
      <p:bldP spid="8" grpId="0" animBg="1" advAuto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2314</TotalTime>
  <Words>172</Words>
  <Application>Microsoft Macintosh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Helvetica</vt:lpstr>
      <vt:lpstr>Microsoft YaHei</vt:lpstr>
      <vt:lpstr>Arial</vt:lpstr>
      <vt:lpstr>Office Theme</vt:lpstr>
      <vt:lpstr>Django2.0 实战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Celery 使用</dc:title>
  <cp:lastModifiedBy>Microsoft Office User</cp:lastModifiedBy>
  <cp:revision>58</cp:revision>
  <dcterms:modified xsi:type="dcterms:W3CDTF">2018-05-30T08:49:57Z</dcterms:modified>
</cp:coreProperties>
</file>