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</p:sldMasterIdLst>
  <p:notesMasterIdLst>
    <p:notesMasterId r:id="rId38"/>
  </p:notesMasterIdLst>
  <p:sldIdLst>
    <p:sldId id="256" r:id="rId39"/>
    <p:sldId id="257" r:id="rId40"/>
    <p:sldId id="258" r:id="rId41"/>
    <p:sldId id="259" r:id="rId42"/>
    <p:sldId id="260" r:id="rId43"/>
    <p:sldId id="261" r:id="rId44"/>
    <p:sldId id="262" r:id="rId45"/>
    <p:sldId id="263" r:id="rId46"/>
    <p:sldId id="264" r:id="rId47"/>
    <p:sldId id="265" r:id="rId48"/>
    <p:sldId id="266" r:id="rId49"/>
    <p:sldId id="267" r:id="rId50"/>
    <p:sldId id="268" r:id="rId51"/>
    <p:sldId id="269" r:id="rId52"/>
    <p:sldId id="270" r:id="rId53"/>
    <p:sldId id="271" r:id="rId54"/>
    <p:sldId id="272" r:id="rId55"/>
    <p:sldId id="273" r:id="rId56"/>
    <p:sldId id="274" r:id="rId57"/>
    <p:sldId id="275" r:id="rId58"/>
    <p:sldId id="276" r:id="rId59"/>
    <p:sldId id="277" r:id="rId60"/>
    <p:sldId id="278" r:id="rId61"/>
    <p:sldId id="279" r:id="rId62"/>
    <p:sldId id="280" r:id="rId63"/>
    <p:sldId id="281" r:id="rId64"/>
    <p:sldId id="282" r:id="rId65"/>
    <p:sldId id="283" r:id="rId66"/>
    <p:sldId id="284" r:id="rId67"/>
    <p:sldId id="285" r:id="rId68"/>
    <p:sldId id="286" r:id="rId6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notesMaster" Target="notesMasters/notesMaster1.xml"/><Relationship Id="rId39" Type="http://schemas.openxmlformats.org/officeDocument/2006/relationships/slide" Target="slides/slide1.xml"/><Relationship Id="rId40" Type="http://schemas.openxmlformats.org/officeDocument/2006/relationships/slide" Target="slides/slide2.xml"/><Relationship Id="rId41" Type="http://schemas.openxmlformats.org/officeDocument/2006/relationships/slide" Target="slides/slide3.xml"/><Relationship Id="rId42" Type="http://schemas.openxmlformats.org/officeDocument/2006/relationships/slide" Target="slides/slide4.xml"/><Relationship Id="rId43" Type="http://schemas.openxmlformats.org/officeDocument/2006/relationships/slide" Target="slides/slide5.xml"/><Relationship Id="rId44" Type="http://schemas.openxmlformats.org/officeDocument/2006/relationships/slide" Target="slides/slide6.xml"/><Relationship Id="rId45" Type="http://schemas.openxmlformats.org/officeDocument/2006/relationships/slide" Target="slides/slide7.xml"/><Relationship Id="rId46" Type="http://schemas.openxmlformats.org/officeDocument/2006/relationships/slide" Target="slides/slide8.xml"/><Relationship Id="rId47" Type="http://schemas.openxmlformats.org/officeDocument/2006/relationships/slide" Target="slides/slide9.xml"/><Relationship Id="rId48" Type="http://schemas.openxmlformats.org/officeDocument/2006/relationships/slide" Target="slides/slide10.xml"/><Relationship Id="rId49" Type="http://schemas.openxmlformats.org/officeDocument/2006/relationships/slide" Target="slides/slide11.xml"/><Relationship Id="rId50" Type="http://schemas.openxmlformats.org/officeDocument/2006/relationships/slide" Target="slides/slide12.xml"/><Relationship Id="rId51" Type="http://schemas.openxmlformats.org/officeDocument/2006/relationships/slide" Target="slides/slide13.xml"/><Relationship Id="rId52" Type="http://schemas.openxmlformats.org/officeDocument/2006/relationships/slide" Target="slides/slide14.xml"/><Relationship Id="rId53" Type="http://schemas.openxmlformats.org/officeDocument/2006/relationships/slide" Target="slides/slide15.xml"/><Relationship Id="rId54" Type="http://schemas.openxmlformats.org/officeDocument/2006/relationships/slide" Target="slides/slide16.xml"/><Relationship Id="rId55" Type="http://schemas.openxmlformats.org/officeDocument/2006/relationships/slide" Target="slides/slide17.xml"/><Relationship Id="rId56" Type="http://schemas.openxmlformats.org/officeDocument/2006/relationships/slide" Target="slides/slide18.xml"/><Relationship Id="rId57" Type="http://schemas.openxmlformats.org/officeDocument/2006/relationships/slide" Target="slides/slide19.xml"/><Relationship Id="rId58" Type="http://schemas.openxmlformats.org/officeDocument/2006/relationships/slide" Target="slides/slide20.xml"/><Relationship Id="rId59" Type="http://schemas.openxmlformats.org/officeDocument/2006/relationships/slide" Target="slides/slide21.xml"/><Relationship Id="rId60" Type="http://schemas.openxmlformats.org/officeDocument/2006/relationships/slide" Target="slides/slide22.xml"/><Relationship Id="rId61" Type="http://schemas.openxmlformats.org/officeDocument/2006/relationships/slide" Target="slides/slide23.xml"/><Relationship Id="rId62" Type="http://schemas.openxmlformats.org/officeDocument/2006/relationships/slide" Target="slides/slide24.xml"/><Relationship Id="rId63" Type="http://schemas.openxmlformats.org/officeDocument/2006/relationships/slide" Target="slides/slide25.xml"/><Relationship Id="rId64" Type="http://schemas.openxmlformats.org/officeDocument/2006/relationships/slide" Target="slides/slide26.xml"/><Relationship Id="rId65" Type="http://schemas.openxmlformats.org/officeDocument/2006/relationships/slide" Target="slides/slide27.xml"/><Relationship Id="rId66" Type="http://schemas.openxmlformats.org/officeDocument/2006/relationships/slide" Target="slides/slide28.xml"/><Relationship Id="rId67" Type="http://schemas.openxmlformats.org/officeDocument/2006/relationships/slide" Target="slides/slide29.xml"/><Relationship Id="rId68" Type="http://schemas.openxmlformats.org/officeDocument/2006/relationships/slide" Target="slides/slide30.xml"/><Relationship Id="rId69" Type="http://schemas.openxmlformats.org/officeDocument/2006/relationships/slide" Target="slides/slide31.xml"/><Relationship Id="rId7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5B0CD93-74AC-4B57-8E6A-193698CD76A5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6CE0EA-8980-4361-8BDF-5782F4B6DB47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7FA778-E070-4E3F-AD24-C73B8CD8D94B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13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901B83-2B76-432E-8263-DD86ADC55583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257197-E8A6-4B7A-8503-98F43D4808C8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D41CFF-A8F4-4453-BAC8-A54FF2D17948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16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EC7FB3-C3B6-408D-9397-350B6546FF93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17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B47C58-3AC0-4F85-AF9C-0B266E72D766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859FD4-6D4A-4EDC-A4B3-8A3C7A59B0C4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19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C87D17-D146-480C-A350-DEBD9FF69BE7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20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F03F53-224B-4AAB-BFD6-768787F8321F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21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9C785A-2C35-4124-B081-E06DF6135F41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22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87A690-E9B4-4DE3-B0B6-4972FFFCEDF0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23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745491-BB5C-483A-B74D-FEA79FE29976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24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44A083-F958-4624-A154-235395BA8AD3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C4C494-95F7-4513-A7ED-C596D5FFDD06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416F18-600C-44B2-84FE-9A6C5D6C3A6C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BE95B1-3BE6-42B7-9AFE-91979D33194C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230C20-5057-432E-B9AA-BA66E1E0342D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8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27BF6D-9E34-42D5-9AEC-FE3992862FC2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64EC0B-73E3-4C08-BF6E-68D82042F663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C68604-2239-4DB3-84B1-A5F9DB67E53E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Standard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Standard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0" y="6334200"/>
            <a:ext cx="121903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160" bIns="2016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0" y="6334200"/>
            <a:ext cx="121903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160" bIns="2016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0" y="6334200"/>
            <a:ext cx="121903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160" bIns="2016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0" y="6334200"/>
            <a:ext cx="121903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160" bIns="2016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CustomShape 4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CustomShape 5"/>
          <p:cNvSpPr/>
          <p:nvPr/>
        </p:nvSpPr>
        <p:spPr>
          <a:xfrm>
            <a:off x="0" y="6334200"/>
            <a:ext cx="121903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160" bIns="2016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9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3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CustomShape 4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CustomShape 5"/>
          <p:cNvSpPr/>
          <p:nvPr/>
        </p:nvSpPr>
        <p:spPr>
          <a:xfrm>
            <a:off x="0" y="6334200"/>
            <a:ext cx="121903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160" bIns="2016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5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0" y="6334200"/>
            <a:ext cx="121903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160" bIns="2016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0" y="6334200"/>
            <a:ext cx="121903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160" bIns="2016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0" y="6334200"/>
            <a:ext cx="121903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160" bIns="2016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0" y="6334200"/>
            <a:ext cx="121903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160" bIns="2016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0" y="6334200"/>
            <a:ext cx="121903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160" bIns="2016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CustomShape 2" hidden="1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7640" bIns="1764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0" y="6334200"/>
            <a:ext cx="121903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160" bIns="2016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pandas-dev/pandas" TargetMode="External"/><Relationship Id="rId2" Type="http://schemas.openxmlformats.org/officeDocument/2006/relationships/hyperlink" Target="https://pandas.pydata.org/docs/index.html" TargetMode="External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pyjanitor-devs.github.io/pyjanitor/" TargetMode="External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openrefine.org/download" TargetMode="Externa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9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arianazmoudeh/airbnbopendata" TargetMode="External"/><Relationship Id="rId2" Type="http://schemas.openxmlformats.org/officeDocument/2006/relationships/hyperlink" Target="https://www.kaggle.com/datasets/shivamb/netflix-shows" TargetMode="External"/><Relationship Id="rId3" Type="http://schemas.openxmlformats.org/officeDocument/2006/relationships/hyperlink" Target="https://www.kaggle.com/datasets/new-york-city/ny-311-service-requests" TargetMode="External"/><Relationship Id="rId4" Type="http://schemas.openxmlformats.org/officeDocument/2006/relationships/hyperlink" Target="https://www.kaggle.com/datasets/amruthayenikonda/dirty-dataset-to-practice-data-cleaning" TargetMode="External"/><Relationship Id="rId5" Type="http://schemas.openxmlformats.org/officeDocument/2006/relationships/hyperlink" Target="https://www.kaggle.com/datasets/rashikrahmanpritom/data-science-job-posting-on-glassdoor?select=Uncleaned_DS_jobs.csv" TargetMode="External"/><Relationship Id="rId6" Type="http://schemas.openxmlformats.org/officeDocument/2006/relationships/hyperlink" Target="https://www.kaggle.com/datasets/snehangsude/audible-dataset?select=audible_uncleaned.csv" TargetMode="External"/><Relationship Id="rId7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www.patrimoine-et-numerique.fr/tutoriels/52-36-openrefine-excel-aux-hormones-pour-nettoyage-de-donnees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dq.com/blog/highlights-from-our-2019-global-data-management-research/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9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097280" y="758880"/>
            <a:ext cx="10056600" cy="356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8000" spc="-46" strike="noStrike">
                <a:solidFill>
                  <a:srgbClr val="262626"/>
                </a:solidFill>
                <a:latin typeface="Calibri Light"/>
                <a:ea typeface="DejaVu Sans"/>
              </a:rPr>
              <a:t>Formation Data Cleansing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100160" y="4455720"/>
            <a:ext cx="100566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88" strike="noStrike" cap="all">
                <a:solidFill>
                  <a:srgbClr val="344068"/>
                </a:solidFill>
                <a:latin typeface="Calibri Light"/>
                <a:ea typeface="DejaVu Sans"/>
              </a:rPr>
              <a:t>Par Alain Cariou, Janvier 2025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5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La gestion des doublons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16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Une fois les données collectées, le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processus de résolution des incohérences et des erreurs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commence. Notamment on cherche à identifier les valeurs présentes en plusieurs exemplaires.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doublons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surviennent le plus souvent pendant la collecte des données. Par exemple, lorsque les données proviennent de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plusieurs sources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Cela permet de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gagner du temps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en empêchant de traiter plusieurs fois les mêmes données et évite ainsi de fausser les résultats. Cependant il faut s’assurer de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garder la version à jour des données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!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7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Les valeurs vides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CustomShape 18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valeurs vides ou manquantes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peuvent se résoudre par trois stratégies 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Supprimer les lignes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où des valeurs sont manquantes.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les compléter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de la manière la plus pertinente possible. Parfois à l’aide d’algorithme comme « </a:t>
            </a:r>
            <a:r>
              <a:rPr b="0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 voisins les plus proches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 », ou en utilisant la moyenne, la médiane ou la valeur la plus fréquente.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Ou bien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les étiqueter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comme « données manquantes ».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L’objectif final étant d’obtenir un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dataset complet et cohérent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qui n’a aucune lacune dans les informations qu’il contient.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9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L’automatisation du processus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20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La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standardisation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du processus permet de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reproduire facilement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le processus et d’en assurer la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cohérence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 En ajoutant une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automatisation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de ce dernier, cela permet de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gagner du temps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en plus.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Évidemment, il est important alors de déterminer quelles données sont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utilisées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le plus souvent, quand elles seront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nécessaires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et qui sera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responsable de la maintenance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du processus.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De plus, une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fréquence de nettoyage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doit être décidée : tous les jours ? Une fois par semaine ? Une fois par mois ?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2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Évaluer et adapter le processus en mode itératif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2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Enfin cette dernière étape permet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d’évaluer le processus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 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Quels sont les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points positifs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? Certains aspects peuvent-ils être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améliorés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? Pouvez-vous identifier des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problèmes récurrents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? Y-a-t’il encore des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incohérences 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?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Il s’agit d’une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étape de communication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qui se fait en équipe, à plusieurs et non tout seul.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Il s’agit d’un processus continu. Les données doivent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être surveillées régulièrement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afin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d’identifier les problèmes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émergents et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d’affiner le processus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de nettoyage des données en conséquence.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1"/>
          <p:cNvSpPr/>
          <p:nvPr/>
        </p:nvSpPr>
        <p:spPr>
          <a:xfrm>
            <a:off x="1097280" y="758880"/>
            <a:ext cx="10056600" cy="356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8000" spc="-46" strike="noStrike">
                <a:solidFill>
                  <a:srgbClr val="262626"/>
                </a:solidFill>
                <a:latin typeface="Calibri Light"/>
                <a:ea typeface="DejaVu Sans"/>
              </a:rPr>
              <a:t>II – Les outils du data cleansing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CustomShape 12"/>
          <p:cNvSpPr/>
          <p:nvPr/>
        </p:nvSpPr>
        <p:spPr>
          <a:xfrm>
            <a:off x="1097280" y="4453200"/>
            <a:ext cx="100566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25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Les outils du data cleansing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4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Il existe une multitude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d’outils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permettant de faire du data cleansing, que ce soit des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logiciels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des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solutions en ligne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des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bibliothèques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de langages ou autres.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On pourra penser aux bibliothèques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Pandas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et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Pyjanitor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ou encore aux solutions 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OpenRefine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Amazon SageMaker Data Wrangler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Cleanlab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TIBCO Clarity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Oracle Enterprise Data Quality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27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Pandas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28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Pandas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est un module Python permettant de manipuler des ensembles de données. Il dispose de fonctions permettant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d’analyser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nettoyer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manipuler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et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explorer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des données.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Ce module est très utilisé en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data science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et en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big data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afin de manipuler et lire des tableaux, </a:t>
            </a:r>
            <a:r>
              <a:rPr b="0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dataframes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et fichiers (CSV, JSON, etc).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Documentation de Pandas 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0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https://github.com/pandas-dev/pandas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0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https://pandas.pydata.org/docs/index.html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4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Nettoyez les cellules vide avec Pandas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CustomShape 35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Dans un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dataframe Pandas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lorsque l’on souhaite supprimer les cellules vides, on peut utiliser la méthode </a:t>
            </a: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dropna()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Par défaut cette méthode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supprime les lignes ou colonnes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contenant les cellules vides et retourne un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nouveau dataframe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Si l’on veut modifier le dataframe actuelle, on peut utiliser l’argument « </a:t>
            </a:r>
            <a:r>
              <a:rPr b="0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inplace=True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 » 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df.dropna(inplace=True)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36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Remplacer les cellules vides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CustomShape 37"/>
          <p:cNvSpPr/>
          <p:nvPr/>
        </p:nvSpPr>
        <p:spPr>
          <a:xfrm>
            <a:off x="1097280" y="1735560"/>
            <a:ext cx="10056600" cy="41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Une autre solution consiste aussi à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remplacer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les valeurs vides par de nouvelles valeurs. Pour cela on utilisera la méthode </a:t>
            </a: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fillna()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 Ici on remplace les valeurs vides par « 42 » 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df.fillna(42, inplace = True)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On pourrait aussi les remplacer par la moyenne ou la médiane 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x = df["score"].mean()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x = df["score"].median()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df["score"].fillna(x, inplace = True)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38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Corriger les erreurs de données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39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Les méthodes </a:t>
            </a: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loc()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et </a:t>
            </a: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iloc()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sont parfaites pour corriger les erreurs présentes dans les données.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Pour modifier des données 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Pour les supprimer 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8" name="" descr=""/>
          <p:cNvPicPr/>
          <p:nvPr/>
        </p:nvPicPr>
        <p:blipFill>
          <a:blip r:embed="rId1"/>
          <a:stretch/>
        </p:blipFill>
        <p:spPr>
          <a:xfrm>
            <a:off x="4672080" y="3076560"/>
            <a:ext cx="3967920" cy="1063440"/>
          </a:xfrm>
          <a:prstGeom prst="rect">
            <a:avLst/>
          </a:prstGeom>
          <a:ln w="0">
            <a:noFill/>
          </a:ln>
        </p:spPr>
      </p:pic>
      <p:pic>
        <p:nvPicPr>
          <p:cNvPr id="419" name="" descr=""/>
          <p:cNvPicPr/>
          <p:nvPr/>
        </p:nvPicPr>
        <p:blipFill>
          <a:blip r:embed="rId2"/>
          <a:stretch/>
        </p:blipFill>
        <p:spPr>
          <a:xfrm>
            <a:off x="4650840" y="4860000"/>
            <a:ext cx="380916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1097280" y="758880"/>
            <a:ext cx="10056600" cy="356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8000" spc="-46" strike="noStrike">
                <a:solidFill>
                  <a:srgbClr val="262626"/>
                </a:solidFill>
                <a:latin typeface="Calibri Light"/>
                <a:ea typeface="DejaVu Sans"/>
              </a:rPr>
              <a:t>I – Qualité des données et data cleansing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1097280" y="4453200"/>
            <a:ext cx="100566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40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Supprimer les doublons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ustomShape 41"/>
          <p:cNvSpPr/>
          <p:nvPr/>
        </p:nvSpPr>
        <p:spPr>
          <a:xfrm>
            <a:off x="1097280" y="1735560"/>
            <a:ext cx="10056600" cy="41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Dans le cas des doublons, Pandas dispose des méthodes </a:t>
            </a: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duplicated()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et </a:t>
            </a: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drop_duplicated()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duplicated()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retourne un booléen pour chaque ligne du dataframe contenant des doublons.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print(df.duplicated())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drop_duplicated()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permet de supprimer les doublons du dataframe ou d’une colonne spécifique du dataframe.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df.drop_duplicates()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df.drop_duplicates(subset=['brand'])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46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Appliquer un traitement à un dataframe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47"/>
          <p:cNvSpPr/>
          <p:nvPr/>
        </p:nvSpPr>
        <p:spPr>
          <a:xfrm>
            <a:off x="1097280" y="1735560"/>
            <a:ext cx="5922720" cy="41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Dans certains cas, il faut appliquer des traitements particuliers à un dataframe entier. Pour cela on peut utiliser la méthode </a:t>
            </a: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map()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anciennement </a:t>
            </a:r>
            <a:r>
              <a:rPr b="0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applymap()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jusqu’à la version 2.1 de Pandas.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Cette méthode fonctionne à la manière des fonctions «</a:t>
            </a: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 map()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 » et prend en paramètre une fonction Python qui sera appliqué sur chacun des éléments du dataframe.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4" name="" descr=""/>
          <p:cNvPicPr/>
          <p:nvPr/>
        </p:nvPicPr>
        <p:blipFill>
          <a:blip r:embed="rId1"/>
          <a:stretch/>
        </p:blipFill>
        <p:spPr>
          <a:xfrm>
            <a:off x="7380000" y="1786680"/>
            <a:ext cx="4320000" cy="448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29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Pyjanitor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30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Un autre outil pouvant servir au data cleansing est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Pyjanitor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 Il s’agit à l’origine d’un portage du package R.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Puis Pyjanitor a évolué  pour devenir une bibliothèque basée sur le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chaînage de méthodes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qui vise à être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plus lisibles et explicites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que celles de Pandas.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Pour installer Pyjanitor (nécessite Python 3.6+) 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pip install pyjanitor </a:t>
            </a:r>
            <a:endParaRPr b="0" lang="fr-FR" sz="2000" spc="-1" strike="noStrike">
              <a:solidFill>
                <a:srgbClr val="000000"/>
              </a:solidFill>
              <a:latin typeface="Liberation Mono;Courier New;DejaVu Sans Mono"/>
              <a:ea typeface="Liberation Mono;Courier New;DejaVu Sans Mono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000" spc="-1" strike="noStrike">
              <a:solidFill>
                <a:srgbClr val="000000"/>
              </a:solidFill>
              <a:latin typeface="Liberation Mono;Courier New;DejaVu Sans Mono"/>
              <a:ea typeface="Liberation Mono;Courier New;DejaVu Sans Mono"/>
            </a:endParaRPr>
          </a:p>
          <a:p>
            <a:pPr marL="91440" indent="-907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Lien vers la documentation :</a:t>
            </a:r>
            <a:endParaRPr b="0" lang="fr-FR" sz="2000" spc="-1" strike="noStrike">
              <a:solidFill>
                <a:srgbClr val="000000"/>
              </a:solidFill>
              <a:latin typeface="Liberation Mono;Courier New;DejaVu Sans Mono"/>
              <a:ea typeface="Liberation Mono;Courier New;DejaVu Sans Mono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  <a:hlinkClick r:id="rId1"/>
              </a:rPr>
              <a:t>https://pyjanitor-devs.github.io/pyjanitor/</a:t>
            </a:r>
            <a:endParaRPr b="0" lang="fr-FR" sz="2000" spc="-1" strike="noStrike">
              <a:solidFill>
                <a:srgbClr val="000000"/>
              </a:solidFill>
              <a:latin typeface="Liberation Mono;Courier New;DejaVu Sans Mono"/>
              <a:ea typeface="Liberation Mono;Courier New;DejaVu Sans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48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Exemple avec Pyjanitor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49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Voici à gauche un code réalisé avec Pandas et à droite avec Pyjanitor 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Le résultat est le même dans les deux cas.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9" name="" descr=""/>
          <p:cNvPicPr/>
          <p:nvPr/>
        </p:nvPicPr>
        <p:blipFill>
          <a:blip r:embed="rId1"/>
          <a:stretch/>
        </p:blipFill>
        <p:spPr>
          <a:xfrm>
            <a:off x="180000" y="3420000"/>
            <a:ext cx="6356520" cy="1620000"/>
          </a:xfrm>
          <a:prstGeom prst="rect">
            <a:avLst/>
          </a:prstGeom>
          <a:ln w="0">
            <a:noFill/>
          </a:ln>
        </p:spPr>
      </p:pic>
      <p:pic>
        <p:nvPicPr>
          <p:cNvPr id="430" name="" descr=""/>
          <p:cNvPicPr/>
          <p:nvPr/>
        </p:nvPicPr>
        <p:blipFill>
          <a:blip r:embed="rId2"/>
          <a:stretch/>
        </p:blipFill>
        <p:spPr>
          <a:xfrm>
            <a:off x="6840000" y="3335400"/>
            <a:ext cx="4759920" cy="188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3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OpenRefine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32"/>
          <p:cNvSpPr/>
          <p:nvPr/>
        </p:nvSpPr>
        <p:spPr>
          <a:xfrm>
            <a:off x="1097280" y="1845720"/>
            <a:ext cx="502272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OpenRefine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est un logiciel de nettoyage et de mise en forme des données capable de supporter une multitude de formats : CSV, XML, JSON, Google Spreadsheets.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Il s’agit d’un logiciel multiplate-forme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gratuit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et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open-source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sous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licence BSD3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écrit en Java.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Pour télécharger OpenRefine 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  <a:hlinkClick r:id="rId1"/>
              </a:rPr>
              <a:t>https://openrefine.org/download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3" name="" descr=""/>
          <p:cNvPicPr/>
          <p:nvPr/>
        </p:nvPicPr>
        <p:blipFill>
          <a:blip r:embed="rId2"/>
          <a:stretch/>
        </p:blipFill>
        <p:spPr>
          <a:xfrm>
            <a:off x="9540000" y="183600"/>
            <a:ext cx="2160000" cy="1616400"/>
          </a:xfrm>
          <a:prstGeom prst="rect">
            <a:avLst/>
          </a:prstGeom>
          <a:ln w="0">
            <a:noFill/>
          </a:ln>
        </p:spPr>
      </p:pic>
      <p:pic>
        <p:nvPicPr>
          <p:cNvPr id="434" name="" descr=""/>
          <p:cNvPicPr/>
          <p:nvPr/>
        </p:nvPicPr>
        <p:blipFill>
          <a:blip r:embed="rId3"/>
          <a:stretch/>
        </p:blipFill>
        <p:spPr>
          <a:xfrm>
            <a:off x="6300000" y="2160000"/>
            <a:ext cx="576000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3"/>
          <p:cNvSpPr/>
          <p:nvPr/>
        </p:nvSpPr>
        <p:spPr>
          <a:xfrm>
            <a:off x="1097280" y="758880"/>
            <a:ext cx="10056600" cy="356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8000" spc="-46" strike="noStrike">
                <a:solidFill>
                  <a:srgbClr val="262626"/>
                </a:solidFill>
                <a:latin typeface="Calibri Light"/>
                <a:ea typeface="DejaVu Sans"/>
              </a:rPr>
              <a:t>III – TP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1097280" y="4453200"/>
            <a:ext cx="100566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Étape 1 : choix d’un dataset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Choisissez un des datasets ci-dessous puis répondez aux questions suivantes 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18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  <a:hlinkClick r:id="rId1"/>
              </a:rPr>
              <a:t>https://www.kaggle.com/datasets/arianazmoudeh/airbnbopendata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18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  <a:hlinkClick r:id="rId2"/>
              </a:rPr>
              <a:t>https://www.kaggle.com/datasets/shivamb/netflix-shows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18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  <a:hlinkClick r:id="rId3"/>
              </a:rPr>
              <a:t>https://www.kaggle.com/datasets/new-york-city/ny-311-service-requests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18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  <a:hlinkClick r:id="rId4"/>
              </a:rPr>
              <a:t>https://www.kaggle.com/datasets/amruthayenikonda/dirty-dataset-to-practice-data-cleaning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18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  <a:hlinkClick r:id="rId5"/>
              </a:rPr>
              <a:t>https://www.kaggle.com/datasets/rashikrahmanpritom/data-science-job-posting-on-glassdoor?select=Uncleaned_DS_jobs.csv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18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  <a:hlinkClick r:id="rId6"/>
              </a:rPr>
              <a:t>https://www.kaggle.com/datasets/snehangsude/audible-dataset?select=audible_uncleaned.csv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Vous pouvez aussi choisir un dataset de votre choix que je devrais valider.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50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Étape 2 : étude d’un dataset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51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De quoi traite le dataset que vous avez choisi ?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Quelles sont les erreurs trouvées dans les données ?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Lesquels sont les plus courantes ?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Pouvez-vous schématiser ça à travers un graphe ?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1" name="" descr=""/>
          <p:cNvPicPr/>
          <p:nvPr/>
        </p:nvPicPr>
        <p:blipFill>
          <a:blip r:embed="rId1"/>
          <a:stretch/>
        </p:blipFill>
        <p:spPr>
          <a:xfrm>
            <a:off x="8193960" y="2880000"/>
            <a:ext cx="2786040" cy="208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26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Étape 3 : scripting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ustomShape 43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Écrivez un script en Python nettoyant ce dataset en utilisant Pandas.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Ce script va générer un nouveau fichier nettoyé et affichera à l’écran les différentes étapes par lesquelles il passe. Si vous le souhaitez, vous pouvez générer différentes versions du fichier pour ces étapes.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Faites bien en sorte de supprimer les doublons, les valeurs nulles (ou les remplacer), gérer les données manquantes, les erreurs de format, etc.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1"/>
          <a:stretch/>
        </p:blipFill>
        <p:spPr>
          <a:xfrm>
            <a:off x="7380000" y="654840"/>
            <a:ext cx="4140000" cy="150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44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Étape 4 : scripting avec Pyjanitor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CustomShape 45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Concevez une seconde version de votre script avec Pyjanitor.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Puis comparez-la avec celle que vous avez réalisé précédemment. Qu’en pensez-vous ?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Pouvez faire en sorte que votre script soit générique et puisse fonctionner avec un autre dataset ?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Si non, quels sont les éléments qui bloquent ?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9360000" y="511920"/>
            <a:ext cx="2350440" cy="254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Définition du data cleansing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Le «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data cleansing 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», ou nettoyage des données, est un processus qui vise à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identifier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et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corriger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les données altérées, inexactes ou non pertinentes.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Les données stockées dans les entrepôts de données peuvent être sujettes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à plusieurs types d’erreurs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 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Données manquantes, mal renseignées ou imprécises, erreurs de saisies, données dupliquées, non pertinentes, corrompues, etc.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Cette étape vise ainsi à améliorer la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cohérence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la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fiabilité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et la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valeur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des données.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52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Étape 5 : utilisation d’OpenRefine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CustomShape 53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Installez OpenRefine et essayez d’appliquer le même processus de nettoyage que ce que vous avez fait avec votre script.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Est-ce que vous obtenez les mêmes résultats ? Si non pourquoi ?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Pour vous aidez, voici un petit tutoriel sur l’utilisation d’OpenRefine 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  <a:hlinkClick r:id="rId1"/>
              </a:rPr>
              <a:t>https://www.patrimoine-et-numerique.fr/tutoriels/52-36-openrefine-excel-aux-hormones-pour-nettoyage-de-donnees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0" name="" descr=""/>
          <p:cNvPicPr/>
          <p:nvPr/>
        </p:nvPicPr>
        <p:blipFill>
          <a:blip r:embed="rId2"/>
          <a:stretch/>
        </p:blipFill>
        <p:spPr>
          <a:xfrm>
            <a:off x="9540000" y="3240000"/>
            <a:ext cx="1438560" cy="107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54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Étape 6 : présentation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CustomShape 55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Prenez le temps de rédiger un support pour présenter vos recherches et vos résultats.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Puis lorsque tout le monde aura fini, présentez vos travaux à vos collègues.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3" name="" descr=""/>
          <p:cNvPicPr/>
          <p:nvPr/>
        </p:nvPicPr>
        <p:blipFill>
          <a:blip r:embed="rId1"/>
          <a:stretch/>
        </p:blipFill>
        <p:spPr>
          <a:xfrm>
            <a:off x="6576840" y="3724560"/>
            <a:ext cx="4403160" cy="2309760"/>
          </a:xfrm>
          <a:prstGeom prst="rect">
            <a:avLst/>
          </a:prstGeom>
          <a:ln w="0">
            <a:noFill/>
          </a:ln>
          <a:effectLst>
            <a:softEdge rad="38160"/>
          </a:effectLst>
        </p:spPr>
      </p:pic>
      <p:pic>
        <p:nvPicPr>
          <p:cNvPr id="454" name="" descr=""/>
          <p:cNvPicPr/>
          <p:nvPr/>
        </p:nvPicPr>
        <p:blipFill>
          <a:blip r:embed="rId2"/>
          <a:stretch/>
        </p:blipFill>
        <p:spPr>
          <a:xfrm>
            <a:off x="2130840" y="3780000"/>
            <a:ext cx="2909160" cy="2340000"/>
          </a:xfrm>
          <a:prstGeom prst="rect">
            <a:avLst/>
          </a:prstGeom>
          <a:ln w="0">
            <a:noFill/>
          </a:ln>
          <a:effectLst>
            <a:softEdge rad="3816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5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Le rôle dans la gestion des données - 1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stomShape 6"/>
          <p:cNvSpPr/>
          <p:nvPr/>
        </p:nvSpPr>
        <p:spPr>
          <a:xfrm>
            <a:off x="1097280" y="1735560"/>
            <a:ext cx="7584120" cy="41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En 2019, on estimait qu’environ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30 %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des données des entreprises étaient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imprécises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ce qui occasionne des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coûts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dans la gestion des données.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404040"/>
                </a:solidFill>
                <a:latin typeface="Calibri"/>
                <a:ea typeface="DejaVu Sans"/>
              </a:rPr>
              <a:t>Source : </a:t>
            </a:r>
            <a:r>
              <a:rPr b="0" i="1" lang="fr-FR" sz="1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https://www.edq.com/blog/highlights-from-our-2019-global-data-management-research/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2"/>
          <a:stretch/>
        </p:blipFill>
        <p:spPr>
          <a:xfrm>
            <a:off x="2700000" y="3046320"/>
            <a:ext cx="4319640" cy="2952000"/>
          </a:xfrm>
          <a:prstGeom prst="rect">
            <a:avLst/>
          </a:prstGeom>
          <a:ln w="0">
            <a:noFill/>
          </a:ln>
        </p:spPr>
      </p:pic>
      <p:pic>
        <p:nvPicPr>
          <p:cNvPr id="387" name="" descr=""/>
          <p:cNvPicPr/>
          <p:nvPr/>
        </p:nvPicPr>
        <p:blipFill>
          <a:blip r:embed="rId3"/>
          <a:stretch/>
        </p:blipFill>
        <p:spPr>
          <a:xfrm>
            <a:off x="8820000" y="2088720"/>
            <a:ext cx="3018240" cy="403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9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Le rôle dans la gestion des données - 2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CustomShape 10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Ainsi, nettoyer et fiabiliser les données permet aux algorithmes de produire des résultats plus précis et plus fiables.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Mais à côté de cela, il s’agit aussi d’aider et d’optimiser les actions de l’entreprise 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Assurer la mise en conformité des données par rapport à la loi. Tout un ensemble de lois encadrent la gestion des données : RGPD, etc.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Diminuer les coûts et améliorer la productivité.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Mettre à jour ou supprimer les données obsolètes.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Améliorer l’expérience des clients et ainsi avoir une meilleure rétention.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Prendre des décisions stratégiques plus rapides et plus efficaces.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7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Les différents types de problèmes rencontrés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8"/>
          <p:cNvSpPr/>
          <p:nvPr/>
        </p:nvSpPr>
        <p:spPr>
          <a:xfrm>
            <a:off x="1097280" y="1620000"/>
            <a:ext cx="10056600" cy="42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Plusieurs types de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problèmes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peuvent être rencontrés dans un jeu de données « impropre » 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Des données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non sécurisées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(mot de passe ou données bancaires en clair, etc).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Des données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obsolètes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(client décédé, adresse changée suite à un déménagement, etc).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Des données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incorrectes ou inexactes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(erreurs de syntaxe, formatage, lexicales, etc).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Des données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contradictoires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(duplication, un âge qui ne correspond pas à une date de naissance, etc).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Des données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qui n'obéissent pas aux règles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de l'entreprise.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Des données ou valeurs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manquantes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33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Les étapes du data cleansing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34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Les étapes et les techniques de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data cleansing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peuvent varier d’un ensemble de données à l’autre. Ainsi les étapes suivantes indiquent plus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un cadre général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qu’un processus précis devant être suivi dans tous les cas. On retrouve donc souvent les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six étapes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suivantes 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Étape 1 :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l’identification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des sources de données essentielles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Étape 2 : la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collecte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des données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Étape 3 : la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gestion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des doublons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Étape 4 : la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résolution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des valeurs vides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Étape 5 :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l’automatisation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et la standardisation du processus de nettoyage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Étape 6 :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l’évaluation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et l’adaptation du processus de nettoyage.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23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Étape 1 : identifier les sources de données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CustomShape 24"/>
          <p:cNvSpPr/>
          <p:nvPr/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Avant de se lancer dans le nettoyage des données, il faut commencer par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déterminer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celles qui  sont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les plus utiles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La première étape du nettoyage des données consiste donc à déterminer quels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types de données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sont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essentiels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pour un projet ou processus donné.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Il est ainsi pertinent de garder une trace de la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provenance des données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et d'où proviennent la plupart des </a:t>
            </a:r>
            <a:r>
              <a:rPr b="1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erreurs</a:t>
            </a:r>
            <a:r>
              <a:rPr b="0" lang="fr-F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afin de faciliter l'identification et la correction des données incorrectes.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3"/>
          <p:cNvSpPr/>
          <p:nvPr/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fr-F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Collecter les données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2340000" y="1850400"/>
            <a:ext cx="7740000" cy="441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6347</TotalTime>
  <Application>LibreOffice/24.2.4.2$Windows_X86_64 LibreOffice_project/51a6219feb6075d9a4c46691dcfe0cd9c4fff3c2</Application>
  <AppVersion>15.0000</AppVersion>
  <Words>2723</Words>
  <Paragraphs>272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2018-04-19T12:26:45Z</dcterms:created>
  <dc:creator>PC</dc:creator>
  <dc:description/>
  <dc:language>fr-FR</dc:language>
  <cp:lastModifiedBy/>
  <dcterms:modified xsi:type="dcterms:W3CDTF">2025-01-15T02:52:00Z</dcterms:modified>
  <cp:revision>427</cp:revision>
  <dc:subject/>
  <dc:title>Formation Ionic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17</vt:i4>
  </property>
  <property fmtid="{D5CDD505-2E9C-101B-9397-08002B2CF9AE}" pid="7" name="PresentationFormat">
    <vt:lpwstr>Grand écran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49</vt:i4>
  </property>
</Properties>
</file>