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54" r:id="rId3"/>
    <p:sldId id="375" r:id="rId4"/>
    <p:sldId id="353" r:id="rId5"/>
    <p:sldId id="358" r:id="rId6"/>
    <p:sldId id="372" r:id="rId7"/>
    <p:sldId id="355" r:id="rId8"/>
    <p:sldId id="359" r:id="rId9"/>
    <p:sldId id="356" r:id="rId10"/>
    <p:sldId id="357" r:id="rId11"/>
    <p:sldId id="373" r:id="rId12"/>
    <p:sldId id="351" r:id="rId13"/>
    <p:sldId id="360" r:id="rId14"/>
    <p:sldId id="352" r:id="rId15"/>
    <p:sldId id="377" r:id="rId16"/>
    <p:sldId id="378" r:id="rId17"/>
    <p:sldId id="376" r:id="rId18"/>
    <p:sldId id="362" r:id="rId19"/>
    <p:sldId id="363" r:id="rId20"/>
    <p:sldId id="368" r:id="rId21"/>
    <p:sldId id="370" r:id="rId22"/>
    <p:sldId id="369" r:id="rId23"/>
    <p:sldId id="364" r:id="rId24"/>
    <p:sldId id="365" r:id="rId25"/>
    <p:sldId id="371" r:id="rId26"/>
    <p:sldId id="366" r:id="rId27"/>
    <p:sldId id="34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E57254"/>
    <a:srgbClr val="404040"/>
    <a:srgbClr val="D9D9D9"/>
    <a:srgbClr val="A75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5"/>
    <p:restoredTop sz="86927"/>
  </p:normalViewPr>
  <p:slideViewPr>
    <p:cSldViewPr snapToGrid="0" snapToObjects="1">
      <p:cViewPr varScale="1">
        <p:scale>
          <a:sx n="95" d="100"/>
          <a:sy n="9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4" d="100"/>
          <a:sy n="144" d="100"/>
        </p:scale>
        <p:origin x="44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/>
              <a:t>Prove by contradiction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5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1" i="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Futura Condensed ExtraBold" charset="0"/>
                <a:ea typeface="Futura Condensed ExtraBold" charset="0"/>
                <a:cs typeface="Futura Condensed ExtraBold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5899-C7BE-D143-81F6-00D643E8F2FC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3EED-A376-2945-9C94-44650EF9653D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2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96D-B248-6642-978B-C5AE17C79E52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9" y="99629"/>
            <a:ext cx="10058400" cy="1450757"/>
          </a:xfrm>
        </p:spPr>
        <p:txBody>
          <a:bodyPr>
            <a:noAutofit/>
          </a:bodyPr>
          <a:lstStyle>
            <a:lvl1pPr marL="0">
              <a:defRPr sz="5800" b="1" i="0">
                <a:latin typeface="Futura Condensed ExtraBold" charset="0"/>
                <a:ea typeface="Futura Condensed ExtraBold" charset="0"/>
                <a:cs typeface="Futura Condensed ExtraBold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023360"/>
          </a:xfrm>
        </p:spPr>
        <p:txBody>
          <a:bodyPr>
            <a:normAutofit/>
          </a:bodyPr>
          <a:lstStyle>
            <a:lvl1pPr>
              <a:defRPr sz="3400">
                <a:latin typeface="Futura Medium" charset="0"/>
                <a:ea typeface="Futura Medium" charset="0"/>
                <a:cs typeface="Futura Medium" charset="0"/>
              </a:defRPr>
            </a:lvl1pPr>
            <a:lvl2pPr>
              <a:spcBef>
                <a:spcPts val="800"/>
              </a:spcBef>
              <a:defRPr sz="3200" b="0" i="0"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3AC7-17EC-B349-8097-3994DDA73642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1CC-B908-EE49-B99C-D7F6B7832123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BD0-CF2F-8044-9A90-3AC4EF516A1F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92AA-2B27-894F-9A45-7D6FC82C2A84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2E0-FB70-5B4C-81ED-D1C86C0DB183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7578953B-8C84-A145-9B05-4ACF7B871A3B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58C8-3379-9F4D-B8DB-95BBECAE90BD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B2A8F5-4BF8-8549-B5CF-97DE397F4134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jnwa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ordstream.com/blog/ws/2012/09/25/a-b-te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Iq9DzN6mvYA?t=8m9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29342"/>
            <a:ext cx="10957560" cy="3566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sz="4000" b="0" dirty="0"/>
              <a:t>(II)</a:t>
            </a:r>
            <a:endParaRPr lang="en-US" sz="4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by: </a:t>
            </a:r>
          </a:p>
          <a:p>
            <a:r>
              <a:rPr lang="en-US" altLang="zh-CN" dirty="0"/>
              <a:t>Jiannan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5407669"/>
            <a:ext cx="3219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https://www.cs.sfu.ca/~jnwang/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91" y="2774086"/>
            <a:ext cx="5156192" cy="207995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570060" y="359432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45" y="2272173"/>
            <a:ext cx="3759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1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4666" y="2684785"/>
            <a:ext cx="10663945" cy="1450757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Covariance is a measure of the </a:t>
            </a:r>
            <a:r>
              <a:rPr lang="en-US" altLang="zh-CN" b="1" dirty="0"/>
              <a:t>tendency</a:t>
            </a:r>
            <a:r>
              <a:rPr lang="en-US" altLang="zh-CN" dirty="0"/>
              <a:t> of two variables to vary together.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08" y="3593586"/>
            <a:ext cx="5553997" cy="7516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97708" y="4345255"/>
            <a:ext cx="4972823" cy="703512"/>
            <a:chOff x="2333418" y="4686868"/>
            <a:chExt cx="4972823" cy="7035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39"/>
            <a:stretch/>
          </p:blipFill>
          <p:spPr>
            <a:xfrm>
              <a:off x="2333418" y="4686868"/>
              <a:ext cx="1775738" cy="7035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93"/>
            <a:stretch/>
          </p:blipFill>
          <p:spPr>
            <a:xfrm>
              <a:off x="3776498" y="4776405"/>
              <a:ext cx="3529743" cy="547015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8100128" y="4856552"/>
            <a:ext cx="2996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Hard</a:t>
            </a:r>
            <a:r>
              <a:rPr lang="zh-CN" altLang="en-US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to</a:t>
            </a:r>
            <a:r>
              <a:rPr lang="zh-CN" altLang="en-US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interpret</a:t>
            </a:r>
          </a:p>
          <a:p>
            <a:r>
              <a:rPr lang="en-US" sz="2400" dirty="0">
                <a:solidFill>
                  <a:srgbClr val="FF00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113 kilogram-centimeters</a:t>
            </a:r>
          </a:p>
        </p:txBody>
      </p:sp>
    </p:spTree>
    <p:extLst>
      <p:ext uri="{BB962C8B-B14F-4D97-AF65-F5344CB8AC3E}">
        <p14:creationId xmlns:p14="http://schemas.microsoft.com/office/powerpoint/2010/main" val="16992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115204" cy="4512102"/>
          </a:xfrm>
        </p:spPr>
        <p:txBody>
          <a:bodyPr>
            <a:normAutofit/>
          </a:bodyPr>
          <a:lstStyle/>
          <a:p>
            <a:r>
              <a:rPr lang="en-US" dirty="0"/>
              <a:t>Pearson’s correlation is a measure of the </a:t>
            </a:r>
            <a:r>
              <a:rPr lang="en-US" b="1" dirty="0"/>
              <a:t>linear </a:t>
            </a:r>
            <a:r>
              <a:rPr lang="en-US" altLang="zh-CN" b="1" dirty="0"/>
              <a:t>relationship</a:t>
            </a:r>
            <a:r>
              <a:rPr lang="zh-CN" altLang="en-US" b="1" dirty="0"/>
              <a:t> </a:t>
            </a:r>
            <a:r>
              <a:rPr lang="en-US" dirty="0"/>
              <a:t>between two variables</a:t>
            </a:r>
          </a:p>
          <a:p>
            <a:endParaRPr lang="en-US" dirty="0"/>
          </a:p>
          <a:p>
            <a:endParaRPr lang="en-US" sz="1000" dirty="0"/>
          </a:p>
          <a:p>
            <a:r>
              <a:rPr lang="en-US" altLang="zh-CN" b="1" dirty="0"/>
              <a:t>Easy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Interpret</a:t>
            </a:r>
          </a:p>
          <a:p>
            <a:pPr lvl="1"/>
            <a:r>
              <a:rPr lang="zh-CN" altLang="en-US" b="1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[</a:t>
            </a:r>
            <a:r>
              <a:rPr lang="en-US" sz="2800" dirty="0"/>
              <a:t>-1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0)</a:t>
            </a:r>
            <a:r>
              <a:rPr lang="zh-CN" altLang="en-US" sz="2800" dirty="0"/>
              <a:t> </a:t>
            </a:r>
            <a:r>
              <a:rPr lang="zh-CN" altLang="en-US" sz="2800" dirty="0">
                <a:sym typeface="Wingdings"/>
              </a:rPr>
              <a:t> </a:t>
            </a:r>
            <a:r>
              <a:rPr lang="en-US" altLang="zh-CN" sz="2800" dirty="0">
                <a:sym typeface="Wingdings"/>
              </a:rPr>
              <a:t>Negative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Correlated</a:t>
            </a:r>
          </a:p>
          <a:p>
            <a:pPr lvl="1"/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(0,</a:t>
            </a:r>
            <a:r>
              <a:rPr lang="en-US" sz="2800" dirty="0"/>
              <a:t>+1</a:t>
            </a:r>
            <a:r>
              <a:rPr lang="en-US" altLang="zh-CN" sz="2800" dirty="0"/>
              <a:t>]</a:t>
            </a:r>
            <a:r>
              <a:rPr lang="zh-CN" altLang="en-US" sz="2800" dirty="0"/>
              <a:t> </a:t>
            </a:r>
            <a:r>
              <a:rPr lang="zh-CN" altLang="en-US" sz="2800" dirty="0">
                <a:sym typeface="Wingdings"/>
              </a:rPr>
              <a:t> </a:t>
            </a:r>
            <a:r>
              <a:rPr lang="en-US" altLang="zh-CN" sz="2800" dirty="0">
                <a:sym typeface="Wingdings"/>
              </a:rPr>
              <a:t>Positive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Correlated</a:t>
            </a:r>
          </a:p>
          <a:p>
            <a:pPr lvl="1"/>
            <a:r>
              <a:rPr lang="en-US" altLang="zh-CN" sz="2800" dirty="0">
                <a:sym typeface="Wingdings"/>
              </a:rPr>
              <a:t>-1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or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+1</a:t>
            </a:r>
            <a:r>
              <a:rPr lang="zh-CN" altLang="en-US" sz="2800" dirty="0">
                <a:sym typeface="Wingdings"/>
              </a:rPr>
              <a:t>  </a:t>
            </a:r>
            <a:r>
              <a:rPr lang="en-US" altLang="zh-CN" sz="2800" dirty="0">
                <a:sym typeface="Wingdings"/>
              </a:rPr>
              <a:t>Perfectly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Correlated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42" y="2823987"/>
            <a:ext cx="2997200" cy="118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22884" y="4402388"/>
            <a:ext cx="5299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What</a:t>
            </a:r>
            <a:r>
              <a:rPr lang="zh-CN" altLang="en-US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about</a:t>
            </a:r>
            <a:r>
              <a:rPr lang="zh-CN" altLang="en-US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non-linear</a:t>
            </a:r>
            <a:r>
              <a:rPr lang="zh-CN" altLang="en-US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relationship?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84" y="5464649"/>
            <a:ext cx="5187244" cy="7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Spearman’s rank correlation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a measure of </a:t>
            </a:r>
            <a:r>
              <a:rPr lang="en-US" b="1" dirty="0"/>
              <a:t>monotonic relationship</a:t>
            </a:r>
            <a:r>
              <a:rPr lang="zh-CN" altLang="en-US" b="1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b="1" dirty="0"/>
              <a:t>Advantages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en-US" dirty="0"/>
              <a:t>itigate the effect of outliers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Mitigate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skewed distributions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77" y="2840957"/>
            <a:ext cx="3702257" cy="1062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05" y="3624617"/>
            <a:ext cx="2745884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D7EA-7F85-7846-84C2-97DD3055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50A3-5D48-1645-9DD5-8984E372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Correlation </a:t>
            </a:r>
            <a:r>
              <a:rPr lang="zh-CN" altLang="en-US" sz="36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≠ </a:t>
            </a:r>
            <a:r>
              <a:rPr lang="en-US" altLang="zh-CN" sz="36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Causation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D569-4B85-254B-84B6-749E9D7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28E6-FC11-8148-BC8E-99BBDC0D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F1BE-CA5A-FF49-8665-74F0620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420D4-7D66-5444-B173-551718886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86" y="3448938"/>
            <a:ext cx="1247421" cy="124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7EE4B-B3CF-FF43-AD65-AF5BAF1D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22" y="3429000"/>
            <a:ext cx="1271489" cy="1258774"/>
          </a:xfrm>
          <a:prstGeom prst="rect">
            <a:avLst/>
          </a:prstGeom>
        </p:spPr>
      </p:pic>
      <p:pic>
        <p:nvPicPr>
          <p:cNvPr id="10" name="Picture 9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7C8E2C6D-41BE-A24A-8B72-312CE2A19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82" y="3025687"/>
            <a:ext cx="4191000" cy="23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7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D7EA-7F85-7846-84C2-97DD3055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50A3-5D48-1645-9DD5-8984E372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1947687"/>
            <a:ext cx="11094717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If A and B are correlated, then</a:t>
            </a:r>
          </a:p>
          <a:p>
            <a:pPr marL="715513" lvl="1" indent="-514350">
              <a:buFont typeface="+mj-lt"/>
              <a:buAutoNum type="arabicPeriod"/>
            </a:pPr>
            <a:r>
              <a:rPr lang="en-US" dirty="0"/>
              <a:t> A causes B, </a:t>
            </a:r>
          </a:p>
          <a:p>
            <a:pPr marL="715513" lvl="1" indent="-514350">
              <a:buFont typeface="+mj-lt"/>
              <a:buAutoNum type="arabicPeriod"/>
            </a:pPr>
            <a:r>
              <a:rPr lang="en-US" dirty="0"/>
              <a:t> B causes A, or</a:t>
            </a:r>
          </a:p>
          <a:p>
            <a:pPr marL="715513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CA" dirty="0"/>
              <a:t>C causes both A and B</a:t>
            </a:r>
          </a:p>
          <a:p>
            <a:pPr marL="0" indent="0">
              <a:buNone/>
            </a:pPr>
            <a:r>
              <a:rPr lang="en-CA" dirty="0"/>
              <a:t>How to tell which case it is?</a:t>
            </a:r>
          </a:p>
          <a:p>
            <a:pPr marL="715513" lvl="1" indent="-514350">
              <a:buFont typeface="+mj-lt"/>
              <a:buAutoNum type="arabicPeriod"/>
            </a:pPr>
            <a:r>
              <a:rPr lang="en-US" dirty="0"/>
              <a:t>Use time (</a:t>
            </a:r>
            <a:r>
              <a:rPr lang="en-CA" dirty="0"/>
              <a:t>If A comes before B, then A can cause B but not the other way around)</a:t>
            </a:r>
            <a:endParaRPr lang="en-US" dirty="0"/>
          </a:p>
          <a:p>
            <a:pPr marL="715513" lvl="1" indent="-514350">
              <a:buFont typeface="+mj-lt"/>
              <a:buAutoNum type="arabicPeriod"/>
            </a:pPr>
            <a:r>
              <a:rPr lang="en-US" dirty="0"/>
              <a:t>Use Randomness (randomized controlled trial)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422913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D569-4B85-254B-84B6-749E9D7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28E6-FC11-8148-BC8E-99BBDC0D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F1BE-CA5A-FF49-8665-74F0620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Correlation Analysis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Big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Picture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How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do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correlation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analysis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Causal analysis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 marL="201163" lvl="1" indent="0">
              <a:buNone/>
            </a:pPr>
            <a:endParaRPr lang="en-US" b="1" dirty="0"/>
          </a:p>
          <a:p>
            <a:r>
              <a:rPr lang="en-US" b="1" dirty="0"/>
              <a:t>Hypothesis Testing</a:t>
            </a:r>
          </a:p>
          <a:p>
            <a:pPr lvl="1"/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</a:p>
          <a:p>
            <a:pPr lvl="1"/>
            <a:r>
              <a:rPr lang="en-US" altLang="zh-CN" dirty="0"/>
              <a:t>A/B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6"/>
            <a:ext cx="10058400" cy="4407957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/>
              <a:t>We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want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make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claim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from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our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data</a:t>
            </a:r>
            <a:endParaRPr lang="en-US" sz="3200" b="1" dirty="0"/>
          </a:p>
          <a:p>
            <a:r>
              <a:rPr lang="en-US" altLang="zh-CN" sz="3200" b="1" dirty="0"/>
              <a:t>But,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data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just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sample</a:t>
            </a:r>
          </a:p>
          <a:p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prove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our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claim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this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situation?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Example</a:t>
            </a:r>
            <a:r>
              <a:rPr lang="zh-CN" altLang="en-US" sz="3200" b="1" dirty="0"/>
              <a:t> </a:t>
            </a:r>
            <a:endParaRPr lang="en-US" altLang="zh-CN" sz="3200" b="1" dirty="0"/>
          </a:p>
          <a:p>
            <a:pPr lvl="1"/>
            <a:r>
              <a:rPr lang="en-US" altLang="zh-CN" sz="2400" u="sng" dirty="0"/>
              <a:t>Claim:</a:t>
            </a:r>
            <a:r>
              <a:rPr lang="zh-CN" altLang="en-US" sz="2400" dirty="0"/>
              <a:t> 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scientist</a:t>
            </a:r>
            <a:r>
              <a:rPr lang="zh-CN" altLang="en-US" sz="2400" dirty="0"/>
              <a:t> </a:t>
            </a:r>
            <a:r>
              <a:rPr lang="en-US" altLang="zh-CN" sz="2400" dirty="0"/>
              <a:t>earns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money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engineer</a:t>
            </a:r>
            <a:endParaRPr lang="en-US" altLang="zh-CN" sz="2400" u="sng" dirty="0"/>
          </a:p>
          <a:p>
            <a:pPr lvl="1"/>
            <a:r>
              <a:rPr lang="en-US" altLang="zh-CN" sz="2400" u="sng" dirty="0"/>
              <a:t>Data:</a:t>
            </a:r>
            <a:r>
              <a:rPr lang="zh-CN" altLang="en-US" sz="2400" dirty="0"/>
              <a:t>  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50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scientists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50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engineers</a:t>
            </a:r>
          </a:p>
          <a:p>
            <a:pPr lvl="1"/>
            <a:r>
              <a:rPr lang="zh-CN" altLang="en-US" sz="2400" dirty="0"/>
              <a:t> </a:t>
            </a:r>
            <a:r>
              <a:rPr lang="en-US" altLang="zh-CN" sz="2400" u="sng" dirty="0"/>
              <a:t>Result:</a:t>
            </a:r>
            <a:r>
              <a:rPr lang="zh-CN" altLang="en-US" sz="2400" dirty="0"/>
              <a:t>  </a:t>
            </a:r>
            <a:r>
              <a:rPr lang="en-US" altLang="zh-CN" sz="2400" dirty="0"/>
              <a:t>100K</a:t>
            </a:r>
            <a:r>
              <a:rPr lang="zh-CN" altLang="en-US" sz="2400" dirty="0"/>
              <a:t> </a:t>
            </a:r>
            <a:r>
              <a:rPr lang="en-US" altLang="zh-CN" sz="2400" dirty="0"/>
              <a:t>vs.</a:t>
            </a:r>
            <a:r>
              <a:rPr lang="zh-CN" altLang="en-US" sz="2400" dirty="0"/>
              <a:t> </a:t>
            </a:r>
            <a:r>
              <a:rPr lang="en-US" altLang="zh-CN" sz="2400" dirty="0"/>
              <a:t>70k</a:t>
            </a:r>
            <a:r>
              <a:rPr lang="zh-CN" altLang="en-US" sz="2400" dirty="0"/>
              <a:t> </a:t>
            </a:r>
            <a:endParaRPr lang="en-US" sz="2400" dirty="0"/>
          </a:p>
          <a:p>
            <a:pPr lvl="1"/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386" y="3628444"/>
            <a:ext cx="529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48312"/>
                </a:solidFill>
                <a:latin typeface="Futura Medium" charset="0"/>
                <a:ea typeface="Futura Medium" charset="0"/>
                <a:cs typeface="Futura Medium" charset="0"/>
              </a:rPr>
              <a:t>Using</a:t>
            </a:r>
            <a:r>
              <a:rPr lang="zh-CN" altLang="en-US" sz="2800" b="1" dirty="0">
                <a:solidFill>
                  <a:srgbClr val="E48312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b="1" dirty="0">
                <a:solidFill>
                  <a:srgbClr val="E48312"/>
                </a:solidFill>
                <a:latin typeface="Futura Medium" charset="0"/>
                <a:ea typeface="Futura Medium" charset="0"/>
                <a:cs typeface="Futura Medium" charset="0"/>
              </a:rPr>
              <a:t>Hypothesis</a:t>
            </a:r>
            <a:r>
              <a:rPr lang="zh-CN" altLang="en-US" sz="2800" b="1" dirty="0">
                <a:solidFill>
                  <a:srgbClr val="E48312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b="1" dirty="0">
                <a:solidFill>
                  <a:srgbClr val="E48312"/>
                </a:solidFill>
                <a:latin typeface="Futura Medium" charset="0"/>
                <a:ea typeface="Futura Medium" charset="0"/>
                <a:cs typeface="Futura Medium" charset="0"/>
              </a:rPr>
              <a:t>Testing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879644" y="5526098"/>
            <a:ext cx="3215073" cy="612648"/>
          </a:xfrm>
          <a:prstGeom prst="wedgeRoundRectCallout">
            <a:avLst>
              <a:gd name="adj1" fmla="val -71054"/>
              <a:gd name="adj2" fmla="val -16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correct?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2499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b="1" dirty="0"/>
              <a:t>Equivalent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Terms</a:t>
            </a:r>
          </a:p>
          <a:p>
            <a:pPr lvl="1"/>
            <a:r>
              <a:rPr lang="en-US" altLang="zh-CN" sz="2800" dirty="0"/>
              <a:t>Hypothesis</a:t>
            </a:r>
            <a:r>
              <a:rPr lang="zh-CN" altLang="en-US" sz="2800" dirty="0"/>
              <a:t> </a:t>
            </a:r>
            <a:r>
              <a:rPr lang="en-US" altLang="zh-CN" sz="2800" dirty="0"/>
              <a:t>==</a:t>
            </a:r>
            <a:r>
              <a:rPr lang="zh-CN" altLang="en-US" sz="2800" dirty="0"/>
              <a:t> </a:t>
            </a:r>
            <a:r>
              <a:rPr lang="en-US" altLang="zh-CN" sz="2800" dirty="0"/>
              <a:t>Claim</a:t>
            </a:r>
          </a:p>
          <a:p>
            <a:pPr lvl="1"/>
            <a:r>
              <a:rPr lang="en-US" altLang="zh-CN" sz="2800" dirty="0"/>
              <a:t>Hypothesis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  <a:r>
              <a:rPr lang="zh-CN" altLang="en-US" sz="2800" dirty="0"/>
              <a:t> </a:t>
            </a:r>
            <a:r>
              <a:rPr lang="en-US" altLang="zh-CN" sz="2800" dirty="0"/>
              <a:t>==</a:t>
            </a:r>
            <a:r>
              <a:rPr lang="zh-CN" altLang="en-US" sz="2800" dirty="0"/>
              <a:t> </a:t>
            </a:r>
            <a:r>
              <a:rPr lang="en-US" altLang="zh-CN" sz="2800" dirty="0"/>
              <a:t>Claim</a:t>
            </a:r>
            <a:r>
              <a:rPr lang="zh-CN" altLang="en-US" sz="2800" dirty="0"/>
              <a:t> </a:t>
            </a:r>
            <a:r>
              <a:rPr lang="en-US" altLang="zh-CN" sz="2800" dirty="0"/>
              <a:t>Proving</a:t>
            </a:r>
            <a:endParaRPr lang="en-US" altLang="zh-CN" sz="2800" b="1" dirty="0"/>
          </a:p>
          <a:p>
            <a:r>
              <a:rPr lang="en-US" altLang="zh-CN" sz="3200" b="1" dirty="0"/>
              <a:t>Key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Idea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lvl="1"/>
            <a:r>
              <a:rPr lang="zh-CN" altLang="en-US" sz="2800" dirty="0"/>
              <a:t> </a:t>
            </a:r>
            <a:r>
              <a:rPr lang="en-US" altLang="zh-CN" sz="2800" dirty="0"/>
              <a:t>Prove by contradiction</a:t>
            </a:r>
          </a:p>
          <a:p>
            <a:r>
              <a:rPr lang="en-US" altLang="zh-CN" sz="3200" b="1" dirty="0"/>
              <a:t>Analogy</a:t>
            </a:r>
            <a:endParaRPr lang="en-US" altLang="zh-CN" sz="3200" dirty="0"/>
          </a:p>
          <a:p>
            <a:pPr lvl="1"/>
            <a:r>
              <a:rPr lang="zh-CN" altLang="en-US" sz="2800" dirty="0"/>
              <a:t> </a:t>
            </a:r>
            <a:r>
              <a:rPr lang="en-US" altLang="zh-CN" sz="2800" u="sng" dirty="0"/>
              <a:t>How</a:t>
            </a:r>
            <a:r>
              <a:rPr lang="zh-CN" altLang="en-US" sz="2800" u="sng" dirty="0"/>
              <a:t> </a:t>
            </a:r>
            <a:r>
              <a:rPr lang="en-US" altLang="zh-CN" sz="2800" u="sng" dirty="0"/>
              <a:t>to</a:t>
            </a:r>
            <a:r>
              <a:rPr lang="zh-CN" altLang="en-US" sz="2800" u="sng" dirty="0"/>
              <a:t> </a:t>
            </a:r>
            <a:r>
              <a:rPr lang="en-US" altLang="zh-CN" sz="2800" u="sng" dirty="0"/>
              <a:t>prove:</a:t>
            </a:r>
            <a:r>
              <a:rPr lang="zh-CN" altLang="en-US" sz="2800" dirty="0"/>
              <a:t> </a:t>
            </a:r>
            <a:r>
              <a:rPr lang="en-US" altLang="zh-CN" sz="2800" dirty="0"/>
              <a:t>There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no</a:t>
            </a:r>
            <a:r>
              <a:rPr lang="zh-CN" altLang="en-US" sz="2800" dirty="0"/>
              <a:t> </a:t>
            </a:r>
            <a:r>
              <a:rPr lang="en-US" altLang="zh-CN" sz="2800" dirty="0"/>
              <a:t>smallest</a:t>
            </a:r>
            <a:r>
              <a:rPr lang="zh-CN" altLang="en-US" sz="2800" dirty="0"/>
              <a:t> </a:t>
            </a:r>
            <a:r>
              <a:rPr lang="en-US" altLang="zh-CN" sz="2800" dirty="0"/>
              <a:t>rational</a:t>
            </a:r>
            <a:r>
              <a:rPr lang="zh-CN" altLang="en-US" sz="2800" dirty="0"/>
              <a:t> </a:t>
            </a:r>
            <a:r>
              <a:rPr lang="en-US" altLang="zh-CN" sz="2800" dirty="0"/>
              <a:t>number</a:t>
            </a:r>
            <a:r>
              <a:rPr lang="zh-CN" altLang="en-US" sz="2800" dirty="0"/>
              <a:t> </a:t>
            </a:r>
            <a:r>
              <a:rPr lang="en-US" altLang="zh-CN" sz="2800" dirty="0"/>
              <a:t>greater</a:t>
            </a:r>
            <a:r>
              <a:rPr lang="zh-CN" altLang="en-US" sz="2800" dirty="0"/>
              <a:t> </a:t>
            </a:r>
            <a:r>
              <a:rPr lang="en-US" altLang="zh-CN" sz="2800" dirty="0"/>
              <a:t>than</a:t>
            </a:r>
            <a:r>
              <a:rPr lang="zh-CN" altLang="en-US" sz="2800" dirty="0"/>
              <a:t> </a:t>
            </a:r>
            <a:r>
              <a:rPr lang="en-US" altLang="zh-CN" sz="2800" dirty="0"/>
              <a:t>zero.</a:t>
            </a:r>
          </a:p>
          <a:p>
            <a:pPr lvl="1"/>
            <a:r>
              <a:rPr lang="zh-CN" altLang="en-US" sz="2800" dirty="0"/>
              <a:t> </a:t>
            </a:r>
            <a:r>
              <a:rPr lang="en-US" altLang="zh-CN" sz="2800" u="sng" dirty="0"/>
              <a:t>Hint:</a:t>
            </a:r>
            <a:r>
              <a:rPr lang="zh-CN" altLang="en-US" sz="2800" u="sng" dirty="0"/>
              <a:t> </a:t>
            </a:r>
            <a:r>
              <a:rPr lang="en-US" altLang="zh-CN" sz="2800" dirty="0"/>
              <a:t>a rational number is any number that can be expressed as the</a:t>
            </a:r>
            <a:r>
              <a:rPr lang="zh-CN" altLang="en-US" sz="2800" dirty="0"/>
              <a:t> </a:t>
            </a:r>
            <a:r>
              <a:rPr lang="en-US" altLang="zh-CN" sz="2800" dirty="0"/>
              <a:t>fraction a/b of two integers</a:t>
            </a:r>
          </a:p>
          <a:p>
            <a:pPr lvl="1"/>
            <a:endParaRPr lang="en-US" altLang="zh-CN" sz="2800" dirty="0"/>
          </a:p>
          <a:p>
            <a:pPr lvl="1"/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Correlation Analysis</a:t>
            </a:r>
          </a:p>
          <a:p>
            <a:pPr lvl="1"/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Causal analysis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Hypothesis Testing</a:t>
            </a:r>
          </a:p>
          <a:p>
            <a:pPr lvl="1"/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</a:p>
          <a:p>
            <a:pPr lvl="1"/>
            <a:r>
              <a:rPr lang="en-US" altLang="zh-CN" dirty="0"/>
              <a:t>A/B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45" y="122206"/>
            <a:ext cx="11281655" cy="1450757"/>
          </a:xfrm>
        </p:spPr>
        <p:txBody>
          <a:bodyPr/>
          <a:lstStyle/>
          <a:p>
            <a:r>
              <a:rPr lang="en-US" altLang="zh-CN" sz="6000" dirty="0"/>
              <a:t>Alternative</a:t>
            </a:r>
            <a:r>
              <a:rPr lang="zh-CN" altLang="en-US" sz="6000" dirty="0"/>
              <a:t> </a:t>
            </a:r>
            <a:r>
              <a:rPr lang="en-US" altLang="zh-CN" sz="6000" dirty="0"/>
              <a:t>and</a:t>
            </a:r>
            <a:r>
              <a:rPr lang="zh-CN" altLang="en-US" sz="6000" dirty="0"/>
              <a:t> </a:t>
            </a:r>
            <a:r>
              <a:rPr lang="en-US" altLang="zh-CN" sz="6000" dirty="0"/>
              <a:t>Null</a:t>
            </a:r>
            <a:r>
              <a:rPr lang="zh-CN" altLang="en-US" sz="6000" dirty="0"/>
              <a:t> </a:t>
            </a:r>
            <a:r>
              <a:rPr lang="en-US" altLang="zh-CN" sz="6000" dirty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622446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Alternative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Hypothesis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(H</a:t>
            </a:r>
            <a:r>
              <a:rPr lang="en-US" altLang="zh-CN" sz="3200" b="1" baseline="-25000" dirty="0"/>
              <a:t>a</a:t>
            </a:r>
            <a:r>
              <a:rPr lang="en-US" altLang="zh-CN" sz="3200" b="1" dirty="0"/>
              <a:t>)</a:t>
            </a:r>
          </a:p>
          <a:p>
            <a:pPr lvl="1"/>
            <a:r>
              <a:rPr lang="zh-CN" altLang="en-US" sz="2800" b="1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</a:p>
          <a:p>
            <a:r>
              <a:rPr lang="en-US" altLang="zh-CN" sz="3000" b="1" dirty="0"/>
              <a:t>Null</a:t>
            </a:r>
            <a:r>
              <a:rPr lang="zh-CN" altLang="en-US" sz="3000" b="1" dirty="0"/>
              <a:t> </a:t>
            </a:r>
            <a:r>
              <a:rPr lang="en-US" altLang="zh-CN" sz="3200" b="1" dirty="0"/>
              <a:t>Hypothesis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(H</a:t>
            </a:r>
            <a:r>
              <a:rPr lang="en-US" altLang="zh-CN" sz="3200" b="1" baseline="-25000" dirty="0"/>
              <a:t>0</a:t>
            </a:r>
            <a:r>
              <a:rPr lang="en-US" altLang="zh-CN" sz="3200" b="1" dirty="0"/>
              <a:t>)</a:t>
            </a:r>
          </a:p>
          <a:p>
            <a:pPr lvl="1"/>
            <a:r>
              <a:rPr lang="zh-CN" altLang="en-US" sz="2800" b="1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opposite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</a:p>
          <a:p>
            <a:pPr lvl="0">
              <a:buClr>
                <a:srgbClr val="E48312"/>
              </a:buClr>
            </a:pPr>
            <a:r>
              <a:rPr lang="en-US" altLang="zh-CN" sz="3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Possible</a:t>
            </a:r>
            <a:r>
              <a:rPr lang="zh-CN" altLang="en-US" sz="3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Outcomes</a:t>
            </a:r>
          </a:p>
          <a:p>
            <a:pPr lvl="1">
              <a:buClr>
                <a:srgbClr val="E48312"/>
              </a:buClr>
            </a:pP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Reject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contradiction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found)</a:t>
            </a:r>
          </a:p>
          <a:p>
            <a:pPr lvl="1">
              <a:buClr>
                <a:srgbClr val="E48312"/>
              </a:buClr>
            </a:pPr>
            <a:r>
              <a:rPr lang="zh-CN" altLang="en-US" dirty="0"/>
              <a:t> </a:t>
            </a:r>
            <a:r>
              <a:rPr lang="en-US" altLang="zh-CN" dirty="0"/>
              <a:t>Fail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reject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contradiction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found)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altLang="zh-CN" sz="2800" dirty="0"/>
          </a:p>
          <a:p>
            <a:pPr lvl="1"/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16727" y="4881222"/>
            <a:ext cx="271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Accept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H</a:t>
            </a:r>
            <a:r>
              <a:rPr lang="en-US" altLang="zh-CN" sz="3200" baseline="-250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a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22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293206" cy="441277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Alternative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Hypothesis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(H</a:t>
            </a:r>
            <a:r>
              <a:rPr lang="en-US" altLang="zh-CN" sz="3200" b="1" baseline="-25000" dirty="0"/>
              <a:t>a</a:t>
            </a:r>
            <a:r>
              <a:rPr lang="en-US" altLang="zh-CN" sz="3200" b="1" dirty="0"/>
              <a:t>)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scientist</a:t>
            </a:r>
            <a:r>
              <a:rPr lang="zh-CN" altLang="en-US" dirty="0"/>
              <a:t> </a:t>
            </a:r>
            <a:r>
              <a:rPr lang="en-US" altLang="zh-CN" dirty="0"/>
              <a:t>earns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48312"/>
                </a:solidFill>
              </a:rPr>
              <a:t>more</a:t>
            </a:r>
            <a:r>
              <a:rPr lang="zh-CN" altLang="en-US" dirty="0">
                <a:solidFill>
                  <a:srgbClr val="E48312"/>
                </a:solidFill>
              </a:rPr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engineer</a:t>
            </a:r>
            <a:endParaRPr lang="en-US" altLang="zh-CN" sz="2400" dirty="0"/>
          </a:p>
          <a:p>
            <a:r>
              <a:rPr lang="en-US" altLang="zh-CN" sz="3200" b="1" dirty="0"/>
              <a:t>NULL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Hypothesis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(H</a:t>
            </a:r>
            <a:r>
              <a:rPr lang="en-US" altLang="zh-CN" sz="3200" b="1" baseline="-25000" dirty="0"/>
              <a:t>0</a:t>
            </a:r>
            <a:r>
              <a:rPr lang="en-US" altLang="zh-CN" sz="3200" b="1" dirty="0"/>
              <a:t>)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scientist</a:t>
            </a:r>
            <a:r>
              <a:rPr lang="zh-CN" altLang="en-US" dirty="0"/>
              <a:t> </a:t>
            </a:r>
            <a:r>
              <a:rPr lang="en-US" altLang="zh-CN" dirty="0"/>
              <a:t>earns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48312"/>
                </a:solidFill>
              </a:rPr>
              <a:t>less</a:t>
            </a:r>
            <a:r>
              <a:rPr lang="zh-CN" altLang="en-US" dirty="0">
                <a:solidFill>
                  <a:srgbClr val="E48312"/>
                </a:solidFill>
              </a:rPr>
              <a:t> </a:t>
            </a:r>
            <a:r>
              <a:rPr lang="en-US" altLang="zh-CN" dirty="0">
                <a:solidFill>
                  <a:srgbClr val="E48312"/>
                </a:solidFill>
              </a:rPr>
              <a:t>(or</a:t>
            </a:r>
            <a:r>
              <a:rPr lang="zh-CN" altLang="en-US" dirty="0">
                <a:solidFill>
                  <a:srgbClr val="E48312"/>
                </a:solidFill>
              </a:rPr>
              <a:t> </a:t>
            </a:r>
            <a:r>
              <a:rPr lang="en-US" altLang="zh-CN" dirty="0">
                <a:solidFill>
                  <a:srgbClr val="E48312"/>
                </a:solidFill>
              </a:rPr>
              <a:t>equal)</a:t>
            </a:r>
            <a:r>
              <a:rPr lang="zh-CN" altLang="en-US" dirty="0">
                <a:solidFill>
                  <a:srgbClr val="E48312"/>
                </a:solidFill>
              </a:rPr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engineer</a:t>
            </a:r>
          </a:p>
          <a:p>
            <a:pPr lvl="0">
              <a:buClr>
                <a:srgbClr val="E48312"/>
              </a:buClr>
            </a:pP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</a:t>
            </a:r>
            <a:r>
              <a:rPr lang="en-US" altLang="zh-CN" sz="3200" b="1" baseline="-25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0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true,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what’s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probability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seeing:</a:t>
            </a:r>
          </a:p>
          <a:p>
            <a:pPr lvl="1">
              <a:buClr>
                <a:srgbClr val="E48312"/>
              </a:buClr>
            </a:pP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Scientist</a:t>
            </a:r>
            <a:r>
              <a:rPr lang="zh-CN" altLang="en-US" sz="2800" dirty="0"/>
              <a:t> </a:t>
            </a:r>
            <a:r>
              <a:rPr lang="en-US" altLang="zh-CN" sz="2800" dirty="0"/>
              <a:t>(100</a:t>
            </a:r>
            <a:r>
              <a:rPr lang="zh-CN" altLang="en-US" sz="2800" dirty="0"/>
              <a:t> </a:t>
            </a:r>
            <a:r>
              <a:rPr lang="en-US" altLang="zh-CN" sz="2800" dirty="0"/>
              <a:t>K)</a:t>
            </a:r>
            <a:r>
              <a:rPr lang="zh-CN" altLang="en-US" sz="2800" dirty="0"/>
              <a:t> </a:t>
            </a:r>
            <a:r>
              <a:rPr lang="en-US" altLang="zh-CN" sz="2800" dirty="0"/>
              <a:t>vs.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Engineer</a:t>
            </a:r>
            <a:r>
              <a:rPr lang="zh-CN" altLang="en-US" sz="2800" dirty="0"/>
              <a:t> </a:t>
            </a:r>
            <a:r>
              <a:rPr lang="en-US" altLang="zh-CN" sz="2800" dirty="0"/>
              <a:t>(70</a:t>
            </a:r>
            <a:r>
              <a:rPr lang="zh-CN" altLang="en-US" sz="2800" dirty="0"/>
              <a:t> </a:t>
            </a:r>
            <a:r>
              <a:rPr lang="en-US" altLang="zh-CN" sz="2800" dirty="0"/>
              <a:t>K)</a:t>
            </a:r>
          </a:p>
          <a:p>
            <a:pPr lvl="1">
              <a:buClr>
                <a:srgbClr val="E48312"/>
              </a:buClr>
            </a:pP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Salary(Data</a:t>
            </a: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Scientist)</a:t>
            </a: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–</a:t>
            </a: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Salary(Data</a:t>
            </a: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Engineer)</a:t>
            </a: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&gt;=</a:t>
            </a: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30</a:t>
            </a:r>
            <a:r>
              <a:rPr lang="zh-CN" altLang="en-US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  <a:r>
              <a:rPr lang="en-US" altLang="zh-CN" sz="28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K</a:t>
            </a:r>
            <a:endParaRPr lang="en-US" altLang="zh-CN" sz="2800" dirty="0"/>
          </a:p>
          <a:p>
            <a:pPr lvl="1">
              <a:buClr>
                <a:srgbClr val="E48312"/>
              </a:buClr>
            </a:pPr>
            <a:endParaRPr lang="en-US" altLang="zh-CN" sz="3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altLang="zh-CN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841461" y="5066413"/>
            <a:ext cx="2371026" cy="612648"/>
          </a:xfrm>
          <a:prstGeom prst="wedgeRoundRectCallout">
            <a:avLst>
              <a:gd name="adj1" fmla="val -79648"/>
              <a:gd name="adj2" fmla="val -86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P-value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ED71-04BD-A948-B612-46CCD66788A8}"/>
              </a:ext>
            </a:extLst>
          </p:cNvPr>
          <p:cNvSpPr txBox="1"/>
          <p:nvPr/>
        </p:nvSpPr>
        <p:spPr>
          <a:xfrm>
            <a:off x="1435495" y="54482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51E0D5-C0B6-C44C-B1A6-3B9C8F89D37B}"/>
              </a:ext>
            </a:extLst>
          </p:cNvPr>
          <p:cNvCxnSpPr>
            <a:cxnSpLocks/>
          </p:cNvCxnSpPr>
          <p:nvPr/>
        </p:nvCxnSpPr>
        <p:spPr>
          <a:xfrm>
            <a:off x="1435495" y="5163671"/>
            <a:ext cx="547629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9" y="99629"/>
            <a:ext cx="10058400" cy="1627571"/>
          </a:xfrm>
        </p:spPr>
        <p:txBody>
          <a:bodyPr/>
          <a:lstStyle/>
          <a:p>
            <a:r>
              <a:rPr lang="en-US" altLang="zh-CN" sz="4800" dirty="0"/>
              <a:t>Make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decision</a:t>
            </a:r>
            <a:r>
              <a:rPr lang="zh-CN" altLang="en-US" sz="4800" dirty="0"/>
              <a:t> </a:t>
            </a:r>
            <a:r>
              <a:rPr lang="en-US" altLang="zh-CN" sz="4800" dirty="0"/>
              <a:t>based</a:t>
            </a:r>
            <a:r>
              <a:rPr lang="zh-CN" altLang="en-US" sz="4800" dirty="0"/>
              <a:t> </a:t>
            </a:r>
            <a:r>
              <a:rPr lang="en-US" altLang="zh-CN" sz="4800" dirty="0"/>
              <a:t>on</a:t>
            </a:r>
            <a:r>
              <a:rPr lang="zh-CN" altLang="en-US" sz="4800" dirty="0"/>
              <a:t> </a:t>
            </a:r>
            <a:r>
              <a:rPr lang="en-US" altLang="zh-CN" sz="4800" dirty="0"/>
              <a:t>p-value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3515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hope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dirty="0"/>
              <a:t>p-value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reject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Level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Significance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(e.g.,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α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=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0.01)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p-value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be?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Level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Confidence</a:t>
            </a:r>
            <a:r>
              <a:rPr lang="zh-CN" altLang="en-US" b="1" dirty="0"/>
              <a:t> </a:t>
            </a:r>
            <a:r>
              <a:rPr lang="en-US" altLang="zh-CN" b="1" dirty="0"/>
              <a:t>(e.g.,</a:t>
            </a:r>
            <a:r>
              <a:rPr lang="zh-CN" altLang="en-US" b="1" dirty="0"/>
              <a:t> </a:t>
            </a:r>
            <a:r>
              <a:rPr lang="en-US" altLang="zh-CN" sz="3600" b="1" dirty="0"/>
              <a:t>c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1-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α =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/>
              <a:t>99%)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decision?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1094717" cy="451210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Common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Mistakes</a:t>
            </a:r>
          </a:p>
          <a:p>
            <a:pPr marL="715513" lvl="1" indent="-514350">
              <a:buFont typeface="+mj-lt"/>
              <a:buAutoNum type="arabicPeriod"/>
            </a:pPr>
            <a:r>
              <a:rPr lang="en-US" altLang="zh-CN" sz="2800" dirty="0"/>
              <a:t>Collect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until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hypothesis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passed</a:t>
            </a:r>
          </a:p>
          <a:p>
            <a:pPr marL="715513" lvl="1" indent="-514350">
              <a:buFont typeface="+mj-lt"/>
              <a:buAutoNum type="arabicPeriod"/>
            </a:pPr>
            <a:r>
              <a:rPr lang="en-US" altLang="zh-CN" sz="2800" dirty="0"/>
              <a:t>Keep</a:t>
            </a:r>
            <a:r>
              <a:rPr lang="zh-CN" altLang="en-US" sz="2800" dirty="0"/>
              <a:t> </a:t>
            </a:r>
            <a:r>
              <a:rPr lang="en-US" altLang="zh-CN" sz="2800" dirty="0"/>
              <a:t>doing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until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find</a:t>
            </a:r>
            <a:r>
              <a:rPr lang="zh-CN" altLang="en-US" sz="2800" dirty="0"/>
              <a:t> </a:t>
            </a:r>
            <a:r>
              <a:rPr lang="en-US" altLang="zh-CN" sz="2800" dirty="0"/>
              <a:t>something</a:t>
            </a:r>
            <a:r>
              <a:rPr lang="zh-CN" altLang="en-US" sz="2800" dirty="0"/>
              <a:t> </a:t>
            </a:r>
            <a:r>
              <a:rPr lang="en-US" altLang="zh-CN" sz="2800" dirty="0"/>
              <a:t>significant</a:t>
            </a:r>
          </a:p>
          <a:p>
            <a:pPr marL="715513" lvl="1" indent="-514350">
              <a:buFont typeface="+mj-lt"/>
              <a:buAutoNum type="arabicPeriod"/>
            </a:pPr>
            <a:endParaRPr lang="en-US" altLang="zh-CN" sz="2800" dirty="0"/>
          </a:p>
          <a:p>
            <a:pPr lvl="0">
              <a:buClr>
                <a:srgbClr val="E48312"/>
              </a:buClr>
            </a:pP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Solution</a:t>
            </a:r>
          </a:p>
          <a:p>
            <a:pPr lvl="1">
              <a:buClr>
                <a:srgbClr val="E48312"/>
              </a:buClr>
            </a:pP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 should know what you‘re looking for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(H</a:t>
            </a:r>
            <a:r>
              <a:rPr lang="en-US" altLang="zh-CN" sz="3000" baseline="-25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0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</a:t>
            </a:r>
            <a:r>
              <a:rPr lang="en-US" altLang="zh-CN" sz="3000" baseline="-25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before you start</a:t>
            </a:r>
          </a:p>
          <a:p>
            <a:pPr lvl="1">
              <a:buClr>
                <a:srgbClr val="E48312"/>
              </a:buClr>
            </a:pP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Decrease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level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significance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(e.g.,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1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cs typeface="Futura Medium" charset="0"/>
              </a:rPr>
              <a:t>α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/2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hypothesis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tests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same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data)</a:t>
            </a:r>
            <a:endParaRPr lang="en-US" altLang="zh-CN" sz="3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P-Hacking</a:t>
            </a:r>
            <a:r>
              <a:rPr lang="zh-CN" altLang="en-US" sz="2000" dirty="0"/>
              <a:t> </a:t>
            </a:r>
            <a:r>
              <a:rPr lang="en-US" altLang="zh-CN" sz="2000" dirty="0"/>
              <a:t>(Cheating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P-Value)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A/B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863729"/>
            <a:ext cx="10058400" cy="402336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82" b="9619"/>
          <a:stretch/>
        </p:blipFill>
        <p:spPr>
          <a:xfrm>
            <a:off x="1097283" y="2695786"/>
            <a:ext cx="10058400" cy="31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4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Surprising A/B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2621" y="5971047"/>
            <a:ext cx="6852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https://www.wordstream.com/blog/ws/2012/09/25/a-b-testing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2" y="2870337"/>
            <a:ext cx="6889156" cy="15097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89" y="2218055"/>
            <a:ext cx="3492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905" y="1789642"/>
            <a:ext cx="10058400" cy="402336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https://youtu.be/Iq9DzN6mvYA?t=8m9s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37" y="2521737"/>
            <a:ext cx="7491589" cy="42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Correlation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visualizations</a:t>
            </a:r>
            <a:r>
              <a:rPr lang="zh-CN" altLang="en-US" dirty="0"/>
              <a:t> </a:t>
            </a:r>
            <a:r>
              <a:rPr lang="en-US" altLang="zh-CN" dirty="0"/>
              <a:t>(scatter</a:t>
            </a:r>
            <a:r>
              <a:rPr lang="zh-CN" altLang="en-US" dirty="0"/>
              <a:t> </a:t>
            </a:r>
            <a:r>
              <a:rPr lang="en-US" altLang="zh-CN" dirty="0"/>
              <a:t>plot,</a:t>
            </a:r>
            <a:r>
              <a:rPr lang="zh-CN" altLang="en-US" dirty="0"/>
              <a:t> </a:t>
            </a:r>
            <a:r>
              <a:rPr lang="en-US" altLang="zh-CN" dirty="0" err="1"/>
              <a:t>hexbin</a:t>
            </a:r>
            <a:r>
              <a:rPr lang="zh-CN" altLang="en-US" dirty="0"/>
              <a:t> </a:t>
            </a:r>
            <a:r>
              <a:rPr lang="en-US" altLang="zh-CN" dirty="0"/>
              <a:t>plot)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(Pearson,</a:t>
            </a:r>
            <a:r>
              <a:rPr lang="zh-CN" altLang="en-US" dirty="0"/>
              <a:t> </a:t>
            </a:r>
            <a:r>
              <a:rPr lang="en-US" altLang="zh-CN" dirty="0"/>
              <a:t>Spearman’s</a:t>
            </a:r>
            <a:r>
              <a:rPr lang="zh-CN" altLang="en-US" dirty="0"/>
              <a:t> </a:t>
            </a:r>
            <a:r>
              <a:rPr lang="en-US" altLang="zh-CN" dirty="0"/>
              <a:t>rank)</a:t>
            </a:r>
            <a:endParaRPr lang="en-US" dirty="0"/>
          </a:p>
          <a:p>
            <a:r>
              <a:rPr lang="en-US" altLang="zh-CN" b="1" dirty="0"/>
              <a:t>Hypothesis</a:t>
            </a:r>
            <a:r>
              <a:rPr lang="zh-CN" altLang="en-US" b="1" dirty="0"/>
              <a:t> </a:t>
            </a:r>
            <a:r>
              <a:rPr lang="en-US" altLang="zh-CN" b="1" dirty="0"/>
              <a:t>Testing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</a:t>
            </a:r>
            <a:r>
              <a:rPr lang="en-US" altLang="zh-CN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Alternative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</a:t>
            </a:r>
            <a:r>
              <a:rPr lang="en-US" altLang="zh-CN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P-value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P-hacking</a:t>
            </a:r>
          </a:p>
          <a:p>
            <a:pPr lvl="1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A/B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Correlation Analysis</a:t>
            </a:r>
          </a:p>
          <a:p>
            <a:pPr lvl="1"/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Hypothesis Testing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Big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Picture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A/B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Testing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8" y="99629"/>
            <a:ext cx="11022011" cy="1450757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2" y="1947687"/>
            <a:ext cx="10115203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Correlation</a:t>
            </a:r>
          </a:p>
          <a:p>
            <a:pPr lvl="1"/>
            <a:r>
              <a:rPr lang="en-US" sz="2800" dirty="0"/>
              <a:t>It is a measure of relationship between two variables </a:t>
            </a:r>
          </a:p>
          <a:p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Why is correlation analysis useful?</a:t>
            </a:r>
          </a:p>
          <a:p>
            <a:pPr lvl="1"/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dirty="0"/>
              <a:t> </a:t>
            </a:r>
            <a:r>
              <a:rPr lang="en-US" sz="2800" dirty="0"/>
              <a:t>For understanding data better </a:t>
            </a:r>
          </a:p>
          <a:p>
            <a:pPr lvl="1"/>
            <a:r>
              <a:rPr lang="en-US" sz="2800" dirty="0"/>
              <a:t>  For making predictions better</a:t>
            </a:r>
          </a:p>
          <a:p>
            <a:pPr lvl="1"/>
            <a:endParaRPr lang="en-US" sz="2800" dirty="0"/>
          </a:p>
          <a:p>
            <a:pPr lvl="1"/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76305" y="1849049"/>
            <a:ext cx="10115203" cy="402336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H</a:t>
            </a:r>
            <a:r>
              <a:rPr lang="en-US" sz="3200" b="1" dirty="0"/>
              <a:t>eight and weight are </a:t>
            </a:r>
            <a:r>
              <a:rPr lang="en-US" altLang="zh-CN" sz="3200" b="1" dirty="0"/>
              <a:t>correlated</a:t>
            </a:r>
            <a:endParaRPr lang="en-US" sz="3200" b="1" dirty="0"/>
          </a:p>
          <a:p>
            <a:pPr lvl="1"/>
            <a:endParaRPr lang="en-US" sz="2800" b="1" dirty="0"/>
          </a:p>
          <a:p>
            <a:pPr lvl="1"/>
            <a:endParaRPr lang="en-US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Case</a:t>
            </a:r>
            <a:r>
              <a:rPr lang="zh-CN" altLang="en-US" sz="4800" dirty="0"/>
              <a:t> </a:t>
            </a:r>
            <a:r>
              <a:rPr lang="en-US" altLang="zh-CN" sz="4800" dirty="0"/>
              <a:t>Study:</a:t>
            </a:r>
            <a:r>
              <a:rPr lang="zh-CN" altLang="en-US" sz="4800" dirty="0"/>
              <a:t> </a:t>
            </a:r>
            <a:br>
              <a:rPr lang="en-US" altLang="zh-CN" sz="4800" dirty="0"/>
            </a:br>
            <a:r>
              <a:rPr lang="en-US" altLang="zh-CN" sz="4800" dirty="0"/>
              <a:t>How</a:t>
            </a:r>
            <a:r>
              <a:rPr lang="zh-CN" altLang="en-US" sz="4800" dirty="0"/>
              <a:t> </a:t>
            </a:r>
            <a:r>
              <a:rPr lang="en-US" altLang="zh-CN" sz="4800" dirty="0"/>
              <a:t>to</a:t>
            </a:r>
            <a:r>
              <a:rPr lang="zh-CN" altLang="en-US" sz="4800" dirty="0"/>
              <a:t> </a:t>
            </a:r>
            <a:r>
              <a:rPr lang="en-US" altLang="zh-CN" sz="4800" dirty="0"/>
              <a:t>do</a:t>
            </a:r>
            <a:r>
              <a:rPr lang="zh-CN" altLang="en-US" sz="4800" dirty="0"/>
              <a:t> </a:t>
            </a:r>
            <a:r>
              <a:rPr lang="en-US" altLang="zh-CN" sz="4800" dirty="0"/>
              <a:t>correlation</a:t>
            </a:r>
            <a:r>
              <a:rPr lang="zh-CN" altLang="en-US" sz="4800" dirty="0"/>
              <a:t> </a:t>
            </a:r>
            <a:r>
              <a:rPr lang="en-US" altLang="zh-CN" sz="4800" dirty="0"/>
              <a:t>analysis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7456" y="5960533"/>
            <a:ext cx="54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i="1" dirty="0"/>
              <a:t>Think Stats --</a:t>
            </a:r>
            <a:r>
              <a:rPr lang="zh-CN" altLang="en-US" i="1" dirty="0"/>
              <a:t> </a:t>
            </a:r>
            <a:r>
              <a:rPr lang="en-US" altLang="zh-CN" i="1" dirty="0"/>
              <a:t>Exploratory Data Analysis in Python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25" y="2644243"/>
            <a:ext cx="7493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345" y="2696074"/>
            <a:ext cx="10058400" cy="1450757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7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175" y="2336800"/>
            <a:ext cx="3416769" cy="3217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91" y="2774086"/>
            <a:ext cx="5156192" cy="20799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570060" y="357174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2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r>
              <a:rPr lang="zh-CN" altLang="en-US" dirty="0"/>
              <a:t> </a:t>
            </a:r>
            <a:r>
              <a:rPr lang="en-US" altLang="zh-CN" sz="4000" dirty="0"/>
              <a:t>(with</a:t>
            </a:r>
            <a:r>
              <a:rPr lang="zh-CN" altLang="en-US" sz="4000" dirty="0"/>
              <a:t> </a:t>
            </a:r>
            <a:r>
              <a:rPr lang="en-US" altLang="zh-CN" sz="4000" dirty="0"/>
              <a:t>transparency)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91" y="2774086"/>
            <a:ext cx="5156192" cy="20799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570060" y="359432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77" y="2336800"/>
            <a:ext cx="3383364" cy="32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dirty="0" err="1"/>
              <a:t>exbin</a:t>
            </a:r>
            <a:r>
              <a:rPr 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lot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78" y="2094089"/>
            <a:ext cx="3822700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91" y="2774086"/>
            <a:ext cx="5156192" cy="20799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570060" y="359432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9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11110</TotalTime>
  <Words>997</Words>
  <Application>Microsoft Macintosh PowerPoint</Application>
  <PresentationFormat>Widescreen</PresentationFormat>
  <Paragraphs>234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Futura Condensed ExtraBold</vt:lpstr>
      <vt:lpstr>Futura Condensed Medium</vt:lpstr>
      <vt:lpstr>Futura Medium</vt:lpstr>
      <vt:lpstr>Retrospect</vt:lpstr>
      <vt:lpstr>Statistics (II)</vt:lpstr>
      <vt:lpstr>Outline</vt:lpstr>
      <vt:lpstr>Outline</vt:lpstr>
      <vt:lpstr>Correlation Analysis</vt:lpstr>
      <vt:lpstr>Case Study:  How to do correlation analysis</vt:lpstr>
      <vt:lpstr>Idea 1. Visualization</vt:lpstr>
      <vt:lpstr>Scatter Plot</vt:lpstr>
      <vt:lpstr>Scatter Plot (with transparency)</vt:lpstr>
      <vt:lpstr>Hexbin Plot</vt:lpstr>
      <vt:lpstr>Characterizing relationships</vt:lpstr>
      <vt:lpstr>Idea 2. Correlation Coefficient</vt:lpstr>
      <vt:lpstr>Covariance</vt:lpstr>
      <vt:lpstr>Pearson’s correlation</vt:lpstr>
      <vt:lpstr>Spearman’s rank correlation</vt:lpstr>
      <vt:lpstr>Causal Analysis</vt:lpstr>
      <vt:lpstr>Causal Analysis</vt:lpstr>
      <vt:lpstr>Outline</vt:lpstr>
      <vt:lpstr>Why Hypothesis Testing?</vt:lpstr>
      <vt:lpstr>Hypothesis Testing</vt:lpstr>
      <vt:lpstr>Alternative and Null Hypotheses</vt:lpstr>
      <vt:lpstr>Example</vt:lpstr>
      <vt:lpstr>Make a decision based on p-value</vt:lpstr>
      <vt:lpstr>P-Hacking (Cheating on a P-Value)</vt:lpstr>
      <vt:lpstr>A/B Testing</vt:lpstr>
      <vt:lpstr>Surprising A/B Tests</vt:lpstr>
      <vt:lpstr>Permutation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516</cp:revision>
  <cp:lastPrinted>2019-03-11T08:07:16Z</cp:lastPrinted>
  <dcterms:created xsi:type="dcterms:W3CDTF">2015-12-16T22:20:54Z</dcterms:created>
  <dcterms:modified xsi:type="dcterms:W3CDTF">2019-03-11T19:07:01Z</dcterms:modified>
</cp:coreProperties>
</file>