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64" r:id="rId4"/>
    <p:sldId id="258" r:id="rId5"/>
    <p:sldId id="260" r:id="rId6"/>
    <p:sldId id="265" r:id="rId7"/>
    <p:sldId id="266" r:id="rId8"/>
    <p:sldId id="271" r:id="rId9"/>
    <p:sldId id="277" r:id="rId10"/>
    <p:sldId id="278" r:id="rId11"/>
    <p:sldId id="283" r:id="rId12"/>
    <p:sldId id="284" r:id="rId13"/>
    <p:sldId id="263" r:id="rId14"/>
    <p:sldId id="285" r:id="rId15"/>
    <p:sldId id="286" r:id="rId16"/>
    <p:sldId id="287" r:id="rId17"/>
    <p:sldId id="261" r:id="rId18"/>
    <p:sldId id="267" r:id="rId19"/>
    <p:sldId id="268" r:id="rId20"/>
    <p:sldId id="269" r:id="rId21"/>
    <p:sldId id="272" r:id="rId22"/>
    <p:sldId id="274" r:id="rId23"/>
    <p:sldId id="275" r:id="rId24"/>
    <p:sldId id="276" r:id="rId25"/>
    <p:sldId id="279" r:id="rId26"/>
    <p:sldId id="280" r:id="rId27"/>
    <p:sldId id="281" r:id="rId28"/>
    <p:sldId id="282"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A20A9-0C41-29DF-4392-279725EC4971}" v="316" dt="2025-07-04T05:18:34.085"/>
    <p1510:client id="{395B9924-D090-4F7A-A30B-80EA51E4EDAD}" v="355" dt="2025-07-04T05:51:35.904"/>
    <p1510:client id="{3FF7F3D4-9230-4302-A89A-15F2A1D767A9}" v="3117" dt="2025-07-04T08:59:29.392"/>
    <p1510:client id="{4D404D9A-E15E-3545-BF35-DCF1DD518E12}" v="10" dt="2025-07-04T04:22:18.721"/>
    <p1510:client id="{A33269D6-B31B-4C8C-B5DE-9F42D7831F60}" v="4581" dt="2025-07-04T07:36:56.990"/>
    <p1510:client id="{AE8B464C-E0AD-5BBF-AED8-3E69E7991145}" v="166" dt="2025-07-04T04:17:36.490"/>
    <p1510:client id="{E00F11EB-4D0E-271E-34BD-ACD9D249B76B}" v="1" dt="2025-07-04T09:56:50.61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7-03T11:33:18.178"/>
    </inkml:context>
    <inkml:brush xml:id="br0">
      <inkml:brushProperty name="width" value="0.2" units="cm"/>
      <inkml:brushProperty name="height" value="0.2" units="cm"/>
      <inkml:brushProperty name="color" value="#E71224"/>
    </inkml:brush>
  </inkml:definitions>
  <inkml:trace contextRef="#ctx0" brushRef="#br0">5 257 6911 0 0,'-5'20'4784'0'0,"7"-27"-4565"0"0,-1-1-206 0 0,4-16 476 0 0,1 1 0 0 0,11-31 0 0 0,10-10 1203 0 0,-20 48-1945 0 0,-5 10 320 0 0,0 0 0 0 0,1 0 0 0 0,0 0 1 0 0,0 1-1 0 0,0-1 0 0 0,7-8 0 0 0,-1 4 132 0 0,-9 9-178 0 0,1 1-1 0 0,-1-1 1 0 0,1 0 0 0 0,-1 0 0 0 0,1 1 0 0 0,-1-1 0 0 0,1 0-1 0 0,-1 1 1 0 0,1-1 0 0 0,0 1 0 0 0,-1-1 0 0 0,1 1-1 0 0,0-1 1 0 0,0 1 0 0 0,-1-1 0 0 0,1 1 0 0 0,0 0 0 0 0,0-1-1 0 0,0 1 1 0 0,0 0 0 0 0,0 0 0 0 0,-1 0 0 0 0,1-1-1 0 0,0 1 1 0 0,0 0 0 0 0,0 0 0 0 0,0 0 0 0 0,0 0 0 0 0,0 1-1 0 0,-1-1 1 0 0,1 0 0 0 0,0 0 0 0 0,0 0 0 0 0,0 1-1 0 0,1 0 1 0 0,2 1 47 0 0,0 0-1 0 0,0 0 1 0 0,0 0 0 0 0,5 4-1 0 0,13 8 151 0 0,39 13 166 0 0,-43-19-220 0 0,-1 1 0 0 0,-1 0-1 0 0,30 23 1 0 0,-14-10 61 0 0,-8-2 0 0 0,5 4 55 0 0,-27-22-253 0 0,1-1 1 0 0,-1 0-1 0 0,0 1 0 0 0,0-1 0 0 0,1 0 1 0 0,-1-1-1 0 0,1 1 0 0 0,-1 0 0 0 0,1-1 1 0 0,-1 1-1 0 0,4-1 0 0 0,-3 0 4 0 0,0-1 0 0 0,0-1 0 0 0,-1 1 0 0 0,1 0 0 0 0,-1-1 0 0 0,1 1 0 0 0,-1-1 0 0 0,1 0 0 0 0,-1 1 0 0 0,0-1 0 0 0,0-1 0 0 0,0 1 0 0 0,3-4 0 0 0,9-8 95 0 0,-10 11-93 0 0,0 1-1 0 0,1-1 1 0 0,-1 1-1 0 0,1-1 1 0 0,6-1-1 0 0,-9 4-26 0 0,1-1 0 0 0,-1 0 0 0 0,1 0 0 0 0,-1 0 0 0 0,1 0 0 0 0,-1-1 0 0 0,0 1 0 0 0,0-1 0 0 0,1 1 0 0 0,-1-1 0 0 0,0 0 0 0 0,-1 0 0 0 0,1 0 0 0 0,0 0 0 0 0,0 0 0 0 0,-1 0 0 0 0,1 0 0 0 0,-1 0 0 0 0,2-5 0 0 0,6-15 23 0 0,14-45 195 0 0,-23 66-222 0 0,0 0 0 0 0,0 0-1 0 0,1 0 1 0 0,-1 0 0 0 0,0 0 0 0 0,0 0 0 0 0,1 0-1 0 0,-1 0 1 0 0,1 0 0 0 0,-1 1 0 0 0,1-1-1 0 0,-1 0 1 0 0,1 0 0 0 0,0 0 0 0 0,-1 1-1 0 0,1-1 1 0 0,0 0 0 0 0,-1 1 0 0 0,1-1-1 0 0,0 0 1 0 0,0 1 0 0 0,0-1 0 0 0,0 1-1 0 0,1-1 1 0 0,-1 1 0 0 0,0 0 0 0 0,0 0 0 0 0,0 0 0 0 0,0 1 0 0 0,0-1 0 0 0,0 0 0 0 0,0 1 0 0 0,0-1-1 0 0,0 1 1 0 0,0-1 0 0 0,0 1 0 0 0,0-1 0 0 0,0 1 0 0 0,0 0 0 0 0,-1-1 0 0 0,1 1 0 0 0,0 0 0 0 0,0 0 0 0 0,-1-1-1 0 0,1 1 1 0 0,-1 0 0 0 0,2 2 0 0 0,25 35 110 0 0,84 108 776 0 0,-103-139-872 0 0,-1 1 0 0 0,1-1 0 0 0,0-1 1 0 0,1 1-1 0 0,14 7 0 0 0,-19-12-53 0 0,-1 0 0 0 0,1 0 1 0 0,0 0-1 0 0,-1-1 0 0 0,1 0 1 0 0,0 1-1 0 0,0-2 0 0 0,0 1 0 0 0,0 0 1 0 0,0-1-1 0 0,0 0 0 0 0,0 1 1 0 0,1-2-1 0 0,-1 1 0 0 0,0 0 1 0 0,0-1-1 0 0,5-1 0 0 0,-5 0 56 0 0,0 0 0 0 0,-1 0 0 0 0,1 0 0 0 0,-1 0 0 0 0,1-1 0 0 0,-1 1 0 0 0,0-1 0 0 0,0 0 0 0 0,3-4 0 0 0,22-32 80 0 0,-20 28-104 0 0,-6 8 13 0 0,22-30 71 0 0,-22 31-71 0 0,0 0 1 0 0,0 0-1 0 0,0 0 0 0 0,0 1 0 0 0,0-1 0 0 0,0 0 0 0 0,0 1 0 0 0,1-1 0 0 0,-1 1 0 0 0,0 0 0 0 0,1 0 0 0 0,4-1 0 0 0,-6 2-13 0 0,0-1-1 0 0,0 1 1 0 0,0 0-1 0 0,0 1 1 0 0,0-1-1 0 0,0 0 0 0 0,0 0 1 0 0,0 0-1 0 0,0 0 1 0 0,0 1-1 0 0,0-1 1 0 0,0 1-1 0 0,0-1 1 0 0,0 1-1 0 0,0-1 1 0 0,0 1-1 0 0,0-1 1 0 0,0 1-1 0 0,-1 0 1 0 0,1-1-1 0 0,0 1 1 0 0,0 0-1 0 0,-1 0 1 0 0,2 1-1 0 0,11 24-481 0 0,-12-24 436 0 0,3 10-137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7-03T11:33:19.641"/>
    </inkml:context>
    <inkml:brush xml:id="br0">
      <inkml:brushProperty name="width" value="0.2" units="cm"/>
      <inkml:brushProperty name="height" value="0.2" units="cm"/>
      <inkml:brushProperty name="color" value="#E71224"/>
    </inkml:brush>
  </inkml:definitions>
  <inkml:trace contextRef="#ctx0" brushRef="#br0">1 181 3223 0 0,'8'-20'10752'0'0,"-3"-4"-10496"0"0,-4 21-191 0 0,0 0 0 0 0,0 1 0 0 0,0-1 0 0 0,0 1 0 0 0,0-1 0 0 0,1 1 0 0 0,-1 0 0 0 0,1-1 0 0 0,0 1 0 0 0,0 0 0 0 0,0 0 0 0 0,2-2 0 0 0,6-7 265 0 0,-6 8-223 0 0,0-1-1 0 0,0 0 1 0 0,0 1-1 0 0,0 0 1 0 0,1 0 0 0 0,-1 0-1 0 0,1 1 1 0 0,5-3-1 0 0,2 0 154 0 0,1 0-1 0 0,14-3 0 0 0,-14 5-77 0 0,5-1 72 0 0,0-1 0 0 0,33-14 0 0 0,-46 16-193 0 0,1 1 0 0 0,-1 0 1 0 0,0 1-1 0 0,1-1 0 0 0,-1 1 0 0 0,1 0 0 0 0,-1 0 0 0 0,1 1 0 0 0,-1-1 0 0 0,8 2 0 0 0,-11-1-44 0 0,0 1 0 0 0,0 0-1 0 0,0 0 1 0 0,0 0 0 0 0,-1 0 0 0 0,1 0-1 0 0,0 0 1 0 0,-1 1 0 0 0,1-1-1 0 0,-1 0 1 0 0,0 1 0 0 0,1-1 0 0 0,-1 1-1 0 0,0 0 1 0 0,0-1 0 0 0,1 3-1 0 0,16 35 166 0 0,-12-26-120 0 0,-5-10-48 0 0,2 4 24 0 0,0 1 1 0 0,1-1-1 0 0,-1 0 0 0 0,1-1 1 0 0,1 1-1 0 0,-1-1 0 0 0,1 0 1 0 0,0 0-1 0 0,7 6 1 0 0,-11-11-32 0 0,0-1 1 0 0,-1 1 0 0 0,1-1 0 0 0,0 0 0 0 0,0 1 0 0 0,0-1 0 0 0,0 0 0 0 0,-1 1 0 0 0,1-1 0 0 0,0 0 0 0 0,0 0 0 0 0,0 0-1 0 0,0 0 1 0 0,0 0 0 0 0,0 0 0 0 0,-1 0 0 0 0,1 0 0 0 0,0-1 0 0 0,0 1 0 0 0,0 0 0 0 0,0 0 0 0 0,-1-1 0 0 0,1 1 0 0 0,0 0 0 0 0,0-1-1 0 0,0 1 1 0 0,-1-1 0 0 0,1 1 0 0 0,0-1 0 0 0,-1 1 0 0 0,1-1 0 0 0,0 0 0 0 0,9-14 87 0 0,-8 14-90 0 0,-1-1 1 0 0,0 1 0 0 0,0 0-1 0 0,0-1 1 0 0,0 1 0 0 0,0-1-1 0 0,0 1 1 0 0,-1-1 0 0 0,1 1 0 0 0,1-4-1 0 0,-1-1 12 0 0,1 1 0 0 0,0 0-1 0 0,0 0 1 0 0,0 0 0 0 0,1 0 0 0 0,0 0-1 0 0,0 0 1 0 0,5-7 0 0 0,-7 11-10 0 0,1-1 0 0 0,-1 0 1 0 0,1 0-1 0 0,-1 0 0 0 0,1 1 0 0 0,0-1 1 0 0,-1 1-1 0 0,1-1 0 0 0,0 1 1 0 0,0 0-1 0 0,0 0 0 0 0,0 0 0 0 0,0 0 1 0 0,0 0-1 0 0,0 0 0 0 0,1 0 1 0 0,-1 1-1 0 0,0-1 0 0 0,0 1 0 0 0,1 0 1 0 0,-1-1-1 0 0,0 1 0 0 0,3 0 1 0 0,-2 2 0 0 0,0-1 1 0 0,0 0 0 0 0,-1 1-1 0 0,1 0 1 0 0,-1 0 0 0 0,1-1 0 0 0,-1 2-1 0 0,1-1 1 0 0,-1 0 0 0 0,0 0-1 0 0,0 1 1 0 0,2 2 0 0 0,11 12 24 0 0,6 1-33 0 0,-15-11 0 0 0,1-1 0 0 0,0-1 0 0 0,10 7 0 0 0,4 1 12 0 0,-12-7 11 0 0,1-1 1 0 0,13 7-1 0 0,-19-11-19 0 0,0 0 0 0 0,0 0 0 0 0,0 0 1 0 0,-1 0-1 0 0,1 0 0 0 0,0-1 0 0 0,0 0 1 0 0,0 0-1 0 0,0 0 0 0 0,6-1 0 0 0,2-2 30 0 0,22-7-1 0 0,6-2 39 0 0,-28 8-52 0 0,-1 0 1 0 0,1 0-1 0 0,-1-1 1 0 0,-1-1-1 0 0,12-6 1 0 0,7-4-27 0 0,-27 14 9 0 0,0 1 0 0 0,1 0-1 0 0,-1 0 1 0 0,0 0 0 0 0,1 0-1 0 0,-1 0 1 0 0,1 0 0 0 0,-1 1-1 0 0,1-1 1 0 0,-1 1 0 0 0,1 0-1 0 0,0 0 1 0 0,-1 0 0 0 0,1 0-1 0 0,-1 0 1 0 0,1 0 0 0 0,0 1-1 0 0,-1-1 1 0 0,1 1 0 0 0,-1 0-1 0 0,0 0 1 0 0,1 0 0 0 0,3 2-1 0 0,0 0 16 0 0,0 0 1 0 0,0-1-1 0 0,0 1 0 0 0,1-1 0 0 0,-1 0 0 0 0,1-1 0 0 0,0 1 1 0 0,-1-1-1 0 0,1-1 0 0 0,8 1 0 0 0,9 3-18 0 0,-20-3 0 0 0,0 0 0 0 0,-1 0 0 0 0,1 0 0 0 0,0-1 0 0 0,-1 0 0 0 0,1 1 0 0 0,7-2 0 0 0,13 0-756 0 0,-21 1 382 0 0,0 0 1 0 0,-1 0 0 0 0,1 0-1 0 0,0 0 1 0 0,0-1-1 0 0,0 1 1 0 0,-1-1 0 0 0,1 0-1 0 0,0 1 1 0 0,-1-1-1 0 0,1-1 1 0 0,0 1 0 0 0,2-2-1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8D0B9-CF2B-400B-B29D-B395C1A9E712}" type="datetimeFigureOut">
              <a:rPr kumimoji="1" lang="ja-JP" altLang="en-US" smtClean="0"/>
              <a:t>2025/7/4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1BB79C-F939-490B-9E75-A64F9303AC3E}" type="slidenum">
              <a:rPr kumimoji="1" lang="ja-JP" altLang="en-US" smtClean="0"/>
              <a:t>‹#›</a:t>
            </a:fld>
            <a:endParaRPr kumimoji="1" lang="ja-JP" altLang="en-US"/>
          </a:p>
        </p:txBody>
      </p:sp>
    </p:spTree>
    <p:extLst>
      <p:ext uri="{BB962C8B-B14F-4D97-AF65-F5344CB8AC3E}">
        <p14:creationId xmlns:p14="http://schemas.microsoft.com/office/powerpoint/2010/main" val="9467921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エネルギーをどのようにしてみるかが本発表での概要</a:t>
            </a:r>
            <a:br>
              <a:rPr kumimoji="1" lang="en-US" altLang="ja-JP"/>
            </a:br>
            <a:r>
              <a:rPr kumimoji="1" lang="ja-JP" altLang="en-US"/>
              <a:t>エネルギーは振動として存在しているのだが、粒子性と波動性がある。そして我々が、観測できるのは温度である。そこで今回の発表は、波動性である、格子の振動について話し、それを量子化したフォノンの紹介、そして観測できる熱伝導について話していきたいと思います。</a:t>
            </a:r>
            <a:br>
              <a:rPr kumimoji="1" lang="en-US" altLang="ja-JP"/>
            </a:br>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2</a:t>
            </a:fld>
            <a:endParaRPr kumimoji="1" lang="ja-JP" altLang="en-US"/>
          </a:p>
        </p:txBody>
      </p:sp>
    </p:spTree>
    <p:extLst>
      <p:ext uri="{BB962C8B-B14F-4D97-AF65-F5344CB8AC3E}">
        <p14:creationId xmlns:p14="http://schemas.microsoft.com/office/powerpoint/2010/main" val="2757760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測定法</a:t>
            </a:r>
            <a:r>
              <a:rPr kumimoji="1" lang="en-US" altLang="ja-JP"/>
              <a:t>(</a:t>
            </a:r>
            <a:r>
              <a:rPr kumimoji="1" lang="ja-JP" altLang="en-US"/>
              <a:t>定常法</a:t>
            </a:r>
            <a:r>
              <a:rPr kumimoji="1" lang="en-US" altLang="ja-JP"/>
              <a:t>)</a:t>
            </a:r>
            <a:endParaRPr kumimoji="1" lang="ja-JP" altLang="en-US"/>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26</a:t>
            </a:fld>
            <a:endParaRPr kumimoji="1" lang="ja-JP" altLang="en-US"/>
          </a:p>
        </p:txBody>
      </p:sp>
    </p:spTree>
    <p:extLst>
      <p:ext uri="{BB962C8B-B14F-4D97-AF65-F5344CB8AC3E}">
        <p14:creationId xmlns:p14="http://schemas.microsoft.com/office/powerpoint/2010/main" val="406934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測定法</a:t>
            </a:r>
            <a:r>
              <a:rPr kumimoji="1" lang="en-US" altLang="ja-JP"/>
              <a:t>(</a:t>
            </a:r>
            <a:r>
              <a:rPr kumimoji="1" lang="ja-JP" altLang="en-US"/>
              <a:t>非定常法</a:t>
            </a:r>
            <a:r>
              <a:rPr kumimoji="1" lang="en-US" altLang="ja-JP"/>
              <a:t>)</a:t>
            </a:r>
            <a:endParaRPr kumimoji="1" lang="ja-JP" altLang="en-US"/>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27</a:t>
            </a:fld>
            <a:endParaRPr kumimoji="1" lang="ja-JP" altLang="en-US"/>
          </a:p>
        </p:txBody>
      </p:sp>
    </p:spTree>
    <p:extLst>
      <p:ext uri="{BB962C8B-B14F-4D97-AF65-F5344CB8AC3E}">
        <p14:creationId xmlns:p14="http://schemas.microsoft.com/office/powerpoint/2010/main" val="3656165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応用例</a:t>
            </a:r>
            <a:r>
              <a:rPr kumimoji="1" lang="en-US" altLang="ja-JP"/>
              <a:t>2</a:t>
            </a:r>
            <a:r>
              <a:rPr kumimoji="1" lang="ja-JP" altLang="en-US"/>
              <a:t>つ</a:t>
            </a:r>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28</a:t>
            </a:fld>
            <a:endParaRPr kumimoji="1" lang="ja-JP" altLang="en-US"/>
          </a:p>
        </p:txBody>
      </p:sp>
    </p:spTree>
    <p:extLst>
      <p:ext uri="{BB962C8B-B14F-4D97-AF65-F5344CB8AC3E}">
        <p14:creationId xmlns:p14="http://schemas.microsoft.com/office/powerpoint/2010/main" val="3380896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熱伝導に関して話すうえで導入、発表の流れ</a:t>
            </a:r>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18</a:t>
            </a:fld>
            <a:endParaRPr kumimoji="1" lang="ja-JP" altLang="en-US"/>
          </a:p>
        </p:txBody>
      </p:sp>
    </p:spTree>
    <p:extLst>
      <p:ext uri="{BB962C8B-B14F-4D97-AF65-F5344CB8AC3E}">
        <p14:creationId xmlns:p14="http://schemas.microsoft.com/office/powerpoint/2010/main" val="1924526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フーリエ則と熱伝導率</a:t>
            </a:r>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19</a:t>
            </a:fld>
            <a:endParaRPr kumimoji="1" lang="ja-JP" altLang="en-US"/>
          </a:p>
        </p:txBody>
      </p:sp>
    </p:spTree>
    <p:extLst>
      <p:ext uri="{BB962C8B-B14F-4D97-AF65-F5344CB8AC3E}">
        <p14:creationId xmlns:p14="http://schemas.microsoft.com/office/powerpoint/2010/main" val="3702233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気体分子運動論を適用して熱伝導率を表現</a:t>
            </a:r>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20</a:t>
            </a:fld>
            <a:endParaRPr kumimoji="1" lang="ja-JP" altLang="en-US"/>
          </a:p>
        </p:txBody>
      </p:sp>
    </p:spTree>
    <p:extLst>
      <p:ext uri="{BB962C8B-B14F-4D97-AF65-F5344CB8AC3E}">
        <p14:creationId xmlns:p14="http://schemas.microsoft.com/office/powerpoint/2010/main" val="3194756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エネルギー密度を偏微分して比熱へ</a:t>
            </a:r>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21</a:t>
            </a:fld>
            <a:endParaRPr kumimoji="1" lang="ja-JP" altLang="en-US"/>
          </a:p>
        </p:txBody>
      </p:sp>
    </p:spTree>
    <p:extLst>
      <p:ext uri="{BB962C8B-B14F-4D97-AF65-F5344CB8AC3E}">
        <p14:creationId xmlns:p14="http://schemas.microsoft.com/office/powerpoint/2010/main" val="204809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デバイモデルの導入</a:t>
            </a:r>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22</a:t>
            </a:fld>
            <a:endParaRPr kumimoji="1" lang="ja-JP" altLang="en-US"/>
          </a:p>
        </p:txBody>
      </p:sp>
    </p:spTree>
    <p:extLst>
      <p:ext uri="{BB962C8B-B14F-4D97-AF65-F5344CB8AC3E}">
        <p14:creationId xmlns:p14="http://schemas.microsoft.com/office/powerpoint/2010/main" val="2647743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平均自由行程・散乱時間、それに寄与する代表的な散乱機構</a:t>
            </a:r>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23</a:t>
            </a:fld>
            <a:endParaRPr kumimoji="1" lang="ja-JP" altLang="en-US"/>
          </a:p>
        </p:txBody>
      </p:sp>
    </p:spTree>
    <p:extLst>
      <p:ext uri="{BB962C8B-B14F-4D97-AF65-F5344CB8AC3E}">
        <p14:creationId xmlns:p14="http://schemas.microsoft.com/office/powerpoint/2010/main" val="585712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マティーセン則で散乱率合成、それぞれの温度領域の挙動</a:t>
            </a:r>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24</a:t>
            </a:fld>
            <a:endParaRPr kumimoji="1" lang="ja-JP" altLang="en-US"/>
          </a:p>
        </p:txBody>
      </p:sp>
    </p:spTree>
    <p:extLst>
      <p:ext uri="{BB962C8B-B14F-4D97-AF65-F5344CB8AC3E}">
        <p14:creationId xmlns:p14="http://schemas.microsoft.com/office/powerpoint/2010/main" val="741031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ゲルマニウムにおける実測挙動と一致</a:t>
            </a:r>
          </a:p>
        </p:txBody>
      </p:sp>
      <p:sp>
        <p:nvSpPr>
          <p:cNvPr id="4" name="スライド番号プレースホルダー 3"/>
          <p:cNvSpPr>
            <a:spLocks noGrp="1"/>
          </p:cNvSpPr>
          <p:nvPr>
            <p:ph type="sldNum" sz="quarter" idx="5"/>
          </p:nvPr>
        </p:nvSpPr>
        <p:spPr/>
        <p:txBody>
          <a:bodyPr/>
          <a:lstStyle/>
          <a:p>
            <a:fld id="{B11BB79C-F939-490B-9E75-A64F9303AC3E}" type="slidenum">
              <a:rPr kumimoji="1" lang="ja-JP" altLang="en-US" smtClean="0"/>
              <a:t>25</a:t>
            </a:fld>
            <a:endParaRPr kumimoji="1" lang="ja-JP" altLang="en-US"/>
          </a:p>
        </p:txBody>
      </p:sp>
    </p:spTree>
    <p:extLst>
      <p:ext uri="{BB962C8B-B14F-4D97-AF65-F5344CB8AC3E}">
        <p14:creationId xmlns:p14="http://schemas.microsoft.com/office/powerpoint/2010/main" val="2998529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CD1477-EB7E-0353-6BDE-03CF80CAB07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15F9254-A68F-F150-CDC6-EAF0D5702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960C628-86F1-8B5D-6D63-426855F0AE8A}"/>
              </a:ext>
            </a:extLst>
          </p:cNvPr>
          <p:cNvSpPr>
            <a:spLocks noGrp="1"/>
          </p:cNvSpPr>
          <p:nvPr>
            <p:ph type="dt" sz="half" idx="10"/>
          </p:nvPr>
        </p:nvSpPr>
        <p:spPr/>
        <p:txBody>
          <a:bodyPr/>
          <a:lstStyle/>
          <a:p>
            <a:fld id="{F3D3392F-4E9D-41AD-9546-927000C57F99}"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23D251AB-FC91-74C1-BD2E-3D09632777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E6BA22-1212-1D4D-D5FE-312D7A3F10DB}"/>
              </a:ext>
            </a:extLst>
          </p:cNvPr>
          <p:cNvSpPr>
            <a:spLocks noGrp="1"/>
          </p:cNvSpPr>
          <p:nvPr>
            <p:ph type="sldNum" sz="quarter" idx="12"/>
          </p:nvPr>
        </p:nvSpPr>
        <p:spPr/>
        <p:txBody>
          <a:body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1590906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15D4DC-17D3-8C69-E532-5F9BF9762A2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E3C67DF-E687-FCD9-69E2-4030CC14C6B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F2CAC9-751B-6C22-8576-332F302C4228}"/>
              </a:ext>
            </a:extLst>
          </p:cNvPr>
          <p:cNvSpPr>
            <a:spLocks noGrp="1"/>
          </p:cNvSpPr>
          <p:nvPr>
            <p:ph type="dt" sz="half" idx="10"/>
          </p:nvPr>
        </p:nvSpPr>
        <p:spPr/>
        <p:txBody>
          <a:bodyPr/>
          <a:lstStyle/>
          <a:p>
            <a:fld id="{F3D3392F-4E9D-41AD-9546-927000C57F99}"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46BC9402-A86B-DCBF-8DB6-00299F3E7D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C0D561-3E73-C7FB-0E63-5261BCD35D0C}"/>
              </a:ext>
            </a:extLst>
          </p:cNvPr>
          <p:cNvSpPr>
            <a:spLocks noGrp="1"/>
          </p:cNvSpPr>
          <p:nvPr>
            <p:ph type="sldNum" sz="quarter" idx="12"/>
          </p:nvPr>
        </p:nvSpPr>
        <p:spPr/>
        <p:txBody>
          <a:body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663249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CE6AD73-5AA5-A5A3-FB15-58FC4ED464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B556E0C-487D-16A5-F0D0-A01E25CE16E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61D5BD-0448-B914-7E23-6D6B64E5F5CF}"/>
              </a:ext>
            </a:extLst>
          </p:cNvPr>
          <p:cNvSpPr>
            <a:spLocks noGrp="1"/>
          </p:cNvSpPr>
          <p:nvPr>
            <p:ph type="dt" sz="half" idx="10"/>
          </p:nvPr>
        </p:nvSpPr>
        <p:spPr/>
        <p:txBody>
          <a:bodyPr/>
          <a:lstStyle/>
          <a:p>
            <a:fld id="{F3D3392F-4E9D-41AD-9546-927000C57F99}"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903EB174-5295-FD17-FE1A-6BBF33CE08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26BB9C-7965-0239-EE83-CBCAB30DECA7}"/>
              </a:ext>
            </a:extLst>
          </p:cNvPr>
          <p:cNvSpPr>
            <a:spLocks noGrp="1"/>
          </p:cNvSpPr>
          <p:nvPr>
            <p:ph type="sldNum" sz="quarter" idx="12"/>
          </p:nvPr>
        </p:nvSpPr>
        <p:spPr/>
        <p:txBody>
          <a:body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476018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CD29B7-B3DA-C38F-B87F-33848BEBD2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90F360-0385-0DB2-5B79-991F732EF5C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3C88B8C-242A-A3C1-CB52-687C4B771286}"/>
              </a:ext>
            </a:extLst>
          </p:cNvPr>
          <p:cNvSpPr>
            <a:spLocks noGrp="1"/>
          </p:cNvSpPr>
          <p:nvPr>
            <p:ph type="dt" sz="half" idx="10"/>
          </p:nvPr>
        </p:nvSpPr>
        <p:spPr/>
        <p:txBody>
          <a:bodyPr/>
          <a:lstStyle/>
          <a:p>
            <a:fld id="{F3D3392F-4E9D-41AD-9546-927000C57F99}"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D21603C4-E368-7774-6702-88EC7BD6DE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DDBDDC-C60D-6EF2-0355-9ED114975A89}"/>
              </a:ext>
            </a:extLst>
          </p:cNvPr>
          <p:cNvSpPr>
            <a:spLocks noGrp="1"/>
          </p:cNvSpPr>
          <p:nvPr>
            <p:ph type="sldNum" sz="quarter" idx="12"/>
          </p:nvPr>
        </p:nvSpPr>
        <p:spPr/>
        <p:txBody>
          <a:body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99591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C96929-0300-03FA-D587-344D1841E08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B6808C-DDB5-106A-B61C-6F0D8656C6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D40F47D-534F-4DDE-7E11-85FDFF6CE7BA}"/>
              </a:ext>
            </a:extLst>
          </p:cNvPr>
          <p:cNvSpPr>
            <a:spLocks noGrp="1"/>
          </p:cNvSpPr>
          <p:nvPr>
            <p:ph type="dt" sz="half" idx="10"/>
          </p:nvPr>
        </p:nvSpPr>
        <p:spPr/>
        <p:txBody>
          <a:bodyPr/>
          <a:lstStyle/>
          <a:p>
            <a:fld id="{F3D3392F-4E9D-41AD-9546-927000C57F99}"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ED421610-E86D-5B73-125A-13495FD628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D9A39F5-2D85-5F06-C4C3-3F980794734A}"/>
              </a:ext>
            </a:extLst>
          </p:cNvPr>
          <p:cNvSpPr>
            <a:spLocks noGrp="1"/>
          </p:cNvSpPr>
          <p:nvPr>
            <p:ph type="sldNum" sz="quarter" idx="12"/>
          </p:nvPr>
        </p:nvSpPr>
        <p:spPr/>
        <p:txBody>
          <a:body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83942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C790A3-E055-C56F-CC57-C87D2055FBC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026A3B2-34B5-E92B-2088-15EB8B7DD3B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9C9F5BF-BC68-80A4-C007-2B12640E168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8FE5D3-2872-341B-0820-9CDD51E7A291}"/>
              </a:ext>
            </a:extLst>
          </p:cNvPr>
          <p:cNvSpPr>
            <a:spLocks noGrp="1"/>
          </p:cNvSpPr>
          <p:nvPr>
            <p:ph type="dt" sz="half" idx="10"/>
          </p:nvPr>
        </p:nvSpPr>
        <p:spPr/>
        <p:txBody>
          <a:bodyPr/>
          <a:lstStyle/>
          <a:p>
            <a:fld id="{F3D3392F-4E9D-41AD-9546-927000C57F99}" type="datetimeFigureOut">
              <a:rPr kumimoji="1" lang="ja-JP" altLang="en-US" smtClean="0"/>
              <a:t>2025/7/4</a:t>
            </a:fld>
            <a:endParaRPr kumimoji="1" lang="ja-JP" altLang="en-US"/>
          </a:p>
        </p:txBody>
      </p:sp>
      <p:sp>
        <p:nvSpPr>
          <p:cNvPr id="6" name="フッター プレースホルダー 5">
            <a:extLst>
              <a:ext uri="{FF2B5EF4-FFF2-40B4-BE49-F238E27FC236}">
                <a16:creationId xmlns:a16="http://schemas.microsoft.com/office/drawing/2014/main" id="{ABA67D68-5F4F-9F89-6772-4C02FB4731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81FC5F1-998E-DAB7-0FDF-2B6F9B80CE89}"/>
              </a:ext>
            </a:extLst>
          </p:cNvPr>
          <p:cNvSpPr>
            <a:spLocks noGrp="1"/>
          </p:cNvSpPr>
          <p:nvPr>
            <p:ph type="sldNum" sz="quarter" idx="12"/>
          </p:nvPr>
        </p:nvSpPr>
        <p:spPr/>
        <p:txBody>
          <a:body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248194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0A8AD8-7326-44AD-78A6-40063D3B21B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D95423-502E-2673-CB51-1595891D35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A5DAD03-664C-B941-6841-87EF2CACDB6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DF70E26-706C-AD5A-329B-B7BB4BDB58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D39B53-BB31-D08A-2C24-74FFCB753E4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558B5EC-16A4-A9C2-614A-A6691E02ED6E}"/>
              </a:ext>
            </a:extLst>
          </p:cNvPr>
          <p:cNvSpPr>
            <a:spLocks noGrp="1"/>
          </p:cNvSpPr>
          <p:nvPr>
            <p:ph type="dt" sz="half" idx="10"/>
          </p:nvPr>
        </p:nvSpPr>
        <p:spPr/>
        <p:txBody>
          <a:bodyPr/>
          <a:lstStyle/>
          <a:p>
            <a:fld id="{F3D3392F-4E9D-41AD-9546-927000C57F99}" type="datetimeFigureOut">
              <a:rPr kumimoji="1" lang="ja-JP" altLang="en-US" smtClean="0"/>
              <a:t>2025/7/4</a:t>
            </a:fld>
            <a:endParaRPr kumimoji="1" lang="ja-JP" altLang="en-US"/>
          </a:p>
        </p:txBody>
      </p:sp>
      <p:sp>
        <p:nvSpPr>
          <p:cNvPr id="8" name="フッター プレースホルダー 7">
            <a:extLst>
              <a:ext uri="{FF2B5EF4-FFF2-40B4-BE49-F238E27FC236}">
                <a16:creationId xmlns:a16="http://schemas.microsoft.com/office/drawing/2014/main" id="{9E2A1572-38CD-9142-EAC2-3EB1E9F5740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072772A-AC28-EFA4-E80A-5B95F23A845F}"/>
              </a:ext>
            </a:extLst>
          </p:cNvPr>
          <p:cNvSpPr>
            <a:spLocks noGrp="1"/>
          </p:cNvSpPr>
          <p:nvPr>
            <p:ph type="sldNum" sz="quarter" idx="12"/>
          </p:nvPr>
        </p:nvSpPr>
        <p:spPr/>
        <p:txBody>
          <a:body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1600340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634F7-E7FE-8858-DCCA-F55207228D2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7192160-8117-43B8-18A5-F60B8BF482D8}"/>
              </a:ext>
            </a:extLst>
          </p:cNvPr>
          <p:cNvSpPr>
            <a:spLocks noGrp="1"/>
          </p:cNvSpPr>
          <p:nvPr>
            <p:ph type="dt" sz="half" idx="10"/>
          </p:nvPr>
        </p:nvSpPr>
        <p:spPr/>
        <p:txBody>
          <a:bodyPr/>
          <a:lstStyle/>
          <a:p>
            <a:fld id="{F3D3392F-4E9D-41AD-9546-927000C57F99}" type="datetimeFigureOut">
              <a:rPr kumimoji="1" lang="ja-JP" altLang="en-US" smtClean="0"/>
              <a:t>2025/7/4</a:t>
            </a:fld>
            <a:endParaRPr kumimoji="1" lang="ja-JP" altLang="en-US"/>
          </a:p>
        </p:txBody>
      </p:sp>
      <p:sp>
        <p:nvSpPr>
          <p:cNvPr id="4" name="フッター プレースホルダー 3">
            <a:extLst>
              <a:ext uri="{FF2B5EF4-FFF2-40B4-BE49-F238E27FC236}">
                <a16:creationId xmlns:a16="http://schemas.microsoft.com/office/drawing/2014/main" id="{B0A91465-5C6D-FB88-3A15-63A90A385E2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F273A27-42B0-15D7-60E0-2CE8E25119BB}"/>
              </a:ext>
            </a:extLst>
          </p:cNvPr>
          <p:cNvSpPr>
            <a:spLocks noGrp="1"/>
          </p:cNvSpPr>
          <p:nvPr>
            <p:ph type="sldNum" sz="quarter" idx="12"/>
          </p:nvPr>
        </p:nvSpPr>
        <p:spPr/>
        <p:txBody>
          <a:body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9287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8BAE7E-5D23-9252-3594-056C1927D953}"/>
              </a:ext>
            </a:extLst>
          </p:cNvPr>
          <p:cNvSpPr>
            <a:spLocks noGrp="1"/>
          </p:cNvSpPr>
          <p:nvPr>
            <p:ph type="dt" sz="half" idx="10"/>
          </p:nvPr>
        </p:nvSpPr>
        <p:spPr/>
        <p:txBody>
          <a:bodyPr/>
          <a:lstStyle/>
          <a:p>
            <a:fld id="{F3D3392F-4E9D-41AD-9546-927000C57F99}" type="datetimeFigureOut">
              <a:rPr kumimoji="1" lang="ja-JP" altLang="en-US" smtClean="0"/>
              <a:t>2025/7/4</a:t>
            </a:fld>
            <a:endParaRPr kumimoji="1" lang="ja-JP" altLang="en-US"/>
          </a:p>
        </p:txBody>
      </p:sp>
      <p:sp>
        <p:nvSpPr>
          <p:cNvPr id="3" name="フッター プレースホルダー 2">
            <a:extLst>
              <a:ext uri="{FF2B5EF4-FFF2-40B4-BE49-F238E27FC236}">
                <a16:creationId xmlns:a16="http://schemas.microsoft.com/office/drawing/2014/main" id="{CD5D47B0-86FD-16CC-5F50-9CAA599D979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825C4B9-5BC1-CD1C-4409-31128EB31314}"/>
              </a:ext>
            </a:extLst>
          </p:cNvPr>
          <p:cNvSpPr>
            <a:spLocks noGrp="1"/>
          </p:cNvSpPr>
          <p:nvPr>
            <p:ph type="sldNum" sz="quarter" idx="12"/>
          </p:nvPr>
        </p:nvSpPr>
        <p:spPr/>
        <p:txBody>
          <a:body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108416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E06B17-D9D7-EA51-2249-70BFC5E14B3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0145F4-A291-EF03-AC79-8B1624715A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506450F-090A-3489-4249-2A90120946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090B8C2-6FBD-4146-466F-FC7424592E62}"/>
              </a:ext>
            </a:extLst>
          </p:cNvPr>
          <p:cNvSpPr>
            <a:spLocks noGrp="1"/>
          </p:cNvSpPr>
          <p:nvPr>
            <p:ph type="dt" sz="half" idx="10"/>
          </p:nvPr>
        </p:nvSpPr>
        <p:spPr/>
        <p:txBody>
          <a:bodyPr/>
          <a:lstStyle/>
          <a:p>
            <a:fld id="{F3D3392F-4E9D-41AD-9546-927000C57F99}" type="datetimeFigureOut">
              <a:rPr kumimoji="1" lang="ja-JP" altLang="en-US" smtClean="0"/>
              <a:t>2025/7/4</a:t>
            </a:fld>
            <a:endParaRPr kumimoji="1" lang="ja-JP" altLang="en-US"/>
          </a:p>
        </p:txBody>
      </p:sp>
      <p:sp>
        <p:nvSpPr>
          <p:cNvPr id="6" name="フッター プレースホルダー 5">
            <a:extLst>
              <a:ext uri="{FF2B5EF4-FFF2-40B4-BE49-F238E27FC236}">
                <a16:creationId xmlns:a16="http://schemas.microsoft.com/office/drawing/2014/main" id="{724F7D23-0FA2-8970-77C5-B18BB78F0D8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0686B9E-6A0E-CE8C-1713-8E8D1870E1A4}"/>
              </a:ext>
            </a:extLst>
          </p:cNvPr>
          <p:cNvSpPr>
            <a:spLocks noGrp="1"/>
          </p:cNvSpPr>
          <p:nvPr>
            <p:ph type="sldNum" sz="quarter" idx="12"/>
          </p:nvPr>
        </p:nvSpPr>
        <p:spPr/>
        <p:txBody>
          <a:body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2187657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9A29AF-70BC-4E98-185F-733A9D6DFB0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317FFFD-DD91-EA58-1B74-9DE3FFA860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20F3E5A-19D4-FC2C-FD27-8E3E360CF8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977B9B3-6297-CC9A-0EB2-B35B69698804}"/>
              </a:ext>
            </a:extLst>
          </p:cNvPr>
          <p:cNvSpPr>
            <a:spLocks noGrp="1"/>
          </p:cNvSpPr>
          <p:nvPr>
            <p:ph type="dt" sz="half" idx="10"/>
          </p:nvPr>
        </p:nvSpPr>
        <p:spPr/>
        <p:txBody>
          <a:bodyPr/>
          <a:lstStyle/>
          <a:p>
            <a:fld id="{F3D3392F-4E9D-41AD-9546-927000C57F99}" type="datetimeFigureOut">
              <a:rPr kumimoji="1" lang="ja-JP" altLang="en-US" smtClean="0"/>
              <a:t>2025/7/4</a:t>
            </a:fld>
            <a:endParaRPr kumimoji="1" lang="ja-JP" altLang="en-US"/>
          </a:p>
        </p:txBody>
      </p:sp>
      <p:sp>
        <p:nvSpPr>
          <p:cNvPr id="6" name="フッター プレースホルダー 5">
            <a:extLst>
              <a:ext uri="{FF2B5EF4-FFF2-40B4-BE49-F238E27FC236}">
                <a16:creationId xmlns:a16="http://schemas.microsoft.com/office/drawing/2014/main" id="{68B4B87C-418D-FCF8-DC81-1C6D891BBA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227B2CA-65EE-D288-400A-CC6936D3352F}"/>
              </a:ext>
            </a:extLst>
          </p:cNvPr>
          <p:cNvSpPr>
            <a:spLocks noGrp="1"/>
          </p:cNvSpPr>
          <p:nvPr>
            <p:ph type="sldNum" sz="quarter" idx="12"/>
          </p:nvPr>
        </p:nvSpPr>
        <p:spPr/>
        <p:txBody>
          <a:body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214319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EB2E126-90FD-2F27-9304-1BC5E3FC94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FD4E92B-FBBF-2F8A-BF27-E32732515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BA5D87-24DE-02C7-7167-578185BB36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D3392F-4E9D-41AD-9546-927000C57F99}"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FDD1BC00-DE3B-F9A0-522B-1192D95804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E4AA036-15F5-62DB-8E8B-A4BF940FAD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42A00B-B469-4D81-B1F4-83F0FC0BCB1A}" type="slidenum">
              <a:rPr kumimoji="1" lang="ja-JP" altLang="en-US" smtClean="0"/>
              <a:t>‹#›</a:t>
            </a:fld>
            <a:endParaRPr kumimoji="1" lang="ja-JP" altLang="en-US"/>
          </a:p>
        </p:txBody>
      </p:sp>
    </p:spTree>
    <p:extLst>
      <p:ext uri="{BB962C8B-B14F-4D97-AF65-F5344CB8AC3E}">
        <p14:creationId xmlns:p14="http://schemas.microsoft.com/office/powerpoint/2010/main" val="4176376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61.png"/><Relationship Id="rId7"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www.ibieng.co.jp/analysis-solution/g0014/"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www.ibieng.co.jp/analysis-solution/g0014/"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hyperlink" Target="https://www.nims.go.jp/press/2024/01/202401160.html" TargetMode="External"/><Relationship Id="rId5" Type="http://schemas.openxmlformats.org/officeDocument/2006/relationships/image" Target="../media/image70.png"/><Relationship Id="rId4" Type="http://schemas.openxmlformats.org/officeDocument/2006/relationships/image" Target="../media/image6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customXml" Target="../ink/ink1.xml"/><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3262B9-5E44-0536-9542-6B7FF3229712}"/>
              </a:ext>
            </a:extLst>
          </p:cNvPr>
          <p:cNvSpPr>
            <a:spLocks noGrp="1"/>
          </p:cNvSpPr>
          <p:nvPr>
            <p:ph type="ctrTitle"/>
          </p:nvPr>
        </p:nvSpPr>
        <p:spPr/>
        <p:txBody>
          <a:bodyPr/>
          <a:lstStyle/>
          <a:p>
            <a:r>
              <a:rPr lang="ja-JP" altLang="en-US">
                <a:ea typeface="游ゴシック Light"/>
              </a:rPr>
              <a:t>格子振動から熱伝導</a:t>
            </a:r>
            <a:endParaRPr kumimoji="1" lang="ja-JP" altLang="en-US"/>
          </a:p>
        </p:txBody>
      </p:sp>
      <p:sp>
        <p:nvSpPr>
          <p:cNvPr id="3" name="字幕 2">
            <a:extLst>
              <a:ext uri="{FF2B5EF4-FFF2-40B4-BE49-F238E27FC236}">
                <a16:creationId xmlns:a16="http://schemas.microsoft.com/office/drawing/2014/main" id="{2DB1BBC3-FBFC-E5A9-2FB2-18E259F9C958}"/>
              </a:ext>
            </a:extLst>
          </p:cNvPr>
          <p:cNvSpPr>
            <a:spLocks noGrp="1"/>
          </p:cNvSpPr>
          <p:nvPr>
            <p:ph type="subTitle" idx="1"/>
          </p:nvPr>
        </p:nvSpPr>
        <p:spPr>
          <a:xfrm>
            <a:off x="8581434" y="4856841"/>
            <a:ext cx="2977697" cy="1334554"/>
          </a:xfrm>
        </p:spPr>
        <p:txBody>
          <a:bodyPr vert="horz" lIns="91440" tIns="45720" rIns="91440" bIns="45720" rtlCol="0" anchor="t">
            <a:normAutofit fontScale="92500"/>
          </a:bodyPr>
          <a:lstStyle/>
          <a:p>
            <a:r>
              <a:rPr lang="ja-JP" altLang="en-US">
                <a:ea typeface="游ゴシック"/>
              </a:rPr>
              <a:t>8223036　栗山淳</a:t>
            </a:r>
            <a:endParaRPr lang="en-US" altLang="ja-JP">
              <a:ea typeface="游ゴシック"/>
            </a:endParaRPr>
          </a:p>
          <a:p>
            <a:r>
              <a:rPr lang="ja-JP" altLang="en-US">
                <a:ea typeface="游ゴシック"/>
              </a:rPr>
              <a:t>82230</a:t>
            </a:r>
            <a:r>
              <a:rPr lang="en-US" altLang="ja-JP">
                <a:ea typeface="游ゴシック"/>
              </a:rPr>
              <a:t>55</a:t>
            </a:r>
            <a:r>
              <a:rPr lang="ja-JP" altLang="en-US">
                <a:ea typeface="游ゴシック"/>
              </a:rPr>
              <a:t>　清水康太朗</a:t>
            </a:r>
            <a:endParaRPr lang="en-US" altLang="ja-JP">
              <a:ea typeface="游ゴシック"/>
            </a:endParaRPr>
          </a:p>
          <a:p>
            <a:r>
              <a:rPr lang="ja-JP" altLang="en-US">
                <a:ea typeface="游ゴシック"/>
              </a:rPr>
              <a:t>82230</a:t>
            </a:r>
            <a:r>
              <a:rPr lang="en-US" altLang="ja-JP">
                <a:ea typeface="游ゴシック"/>
              </a:rPr>
              <a:t>72</a:t>
            </a:r>
            <a:r>
              <a:rPr lang="ja-JP" altLang="en-US">
                <a:ea typeface="游ゴシック"/>
              </a:rPr>
              <a:t>　鶴田開土</a:t>
            </a:r>
            <a:endParaRPr kumimoji="1" lang="ja-JP" altLang="en-US"/>
          </a:p>
        </p:txBody>
      </p:sp>
      <p:sp>
        <p:nvSpPr>
          <p:cNvPr id="4" name="テキスト ボックス 3">
            <a:extLst>
              <a:ext uri="{FF2B5EF4-FFF2-40B4-BE49-F238E27FC236}">
                <a16:creationId xmlns:a16="http://schemas.microsoft.com/office/drawing/2014/main" id="{9F8416EF-CEFF-1384-19B4-C04AAAFB8D6D}"/>
              </a:ext>
            </a:extLst>
          </p:cNvPr>
          <p:cNvSpPr txBox="1"/>
          <p:nvPr/>
        </p:nvSpPr>
        <p:spPr>
          <a:xfrm>
            <a:off x="8581434" y="4417091"/>
            <a:ext cx="1214547" cy="523220"/>
          </a:xfrm>
          <a:prstGeom prst="rect">
            <a:avLst/>
          </a:prstGeom>
          <a:noFill/>
        </p:spPr>
        <p:txBody>
          <a:bodyPr wrap="square" rtlCol="0">
            <a:spAutoFit/>
          </a:bodyPr>
          <a:lstStyle/>
          <a:p>
            <a:r>
              <a:rPr kumimoji="1" lang="en-US" altLang="ja-JP" sz="2800"/>
              <a:t>K</a:t>
            </a:r>
            <a:r>
              <a:rPr kumimoji="1" lang="ja-JP" altLang="en-US" sz="2800"/>
              <a:t>班</a:t>
            </a:r>
          </a:p>
        </p:txBody>
      </p:sp>
    </p:spTree>
    <p:extLst>
      <p:ext uri="{BB962C8B-B14F-4D97-AF65-F5344CB8AC3E}">
        <p14:creationId xmlns:p14="http://schemas.microsoft.com/office/powerpoint/2010/main" val="2933452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9959E1-BF66-E76B-063D-167F32D463F8}"/>
              </a:ext>
            </a:extLst>
          </p:cNvPr>
          <p:cNvSpPr txBox="1"/>
          <p:nvPr/>
        </p:nvSpPr>
        <p:spPr>
          <a:xfrm>
            <a:off x="1020724" y="688750"/>
            <a:ext cx="6124354" cy="369332"/>
          </a:xfrm>
          <a:prstGeom prst="rect">
            <a:avLst/>
          </a:prstGeom>
          <a:noFill/>
        </p:spPr>
        <p:txBody>
          <a:bodyPr wrap="square" rtlCol="0">
            <a:spAutoFit/>
          </a:bodyPr>
          <a:lstStyle/>
          <a:p>
            <a:r>
              <a:rPr kumimoji="1" lang="ja-JP" altLang="en-US"/>
              <a:t>原子の振動を波としてとらえる</a:t>
            </a:r>
            <a:r>
              <a:rPr kumimoji="1" lang="en-US" altLang="ja-JP"/>
              <a:t>(</a:t>
            </a:r>
            <a:r>
              <a:rPr kumimoji="1" lang="ja-JP" altLang="en-US"/>
              <a:t>古典的</a:t>
            </a:r>
            <a:r>
              <a:rPr kumimoji="1" lang="en-US" altLang="ja-JP"/>
              <a:t>)</a:t>
            </a:r>
            <a:endParaRPr kumimoji="1" lang="ja-JP" altLang="en-US"/>
          </a:p>
        </p:txBody>
      </p:sp>
      <p:sp>
        <p:nvSpPr>
          <p:cNvPr id="3" name="テキスト ボックス 2">
            <a:extLst>
              <a:ext uri="{FF2B5EF4-FFF2-40B4-BE49-F238E27FC236}">
                <a16:creationId xmlns:a16="http://schemas.microsoft.com/office/drawing/2014/main" id="{10CB9CE9-B832-4DC6-73A4-88C6A73B99CE}"/>
              </a:ext>
            </a:extLst>
          </p:cNvPr>
          <p:cNvSpPr txBox="1"/>
          <p:nvPr/>
        </p:nvSpPr>
        <p:spPr>
          <a:xfrm>
            <a:off x="1403496" y="1164768"/>
            <a:ext cx="9909545" cy="369332"/>
          </a:xfrm>
          <a:prstGeom prst="rect">
            <a:avLst/>
          </a:prstGeom>
          <a:noFill/>
        </p:spPr>
        <p:txBody>
          <a:bodyPr wrap="square" rtlCol="0">
            <a:spAutoFit/>
          </a:bodyPr>
          <a:lstStyle/>
          <a:p>
            <a:r>
              <a:rPr lang="ja-JP" altLang="en-US"/>
              <a:t>ミクロな世界では，エネルギーは連続的でなく，決まった量の塊として存在する</a:t>
            </a:r>
            <a:r>
              <a:rPr lang="en-US" altLang="ja-JP"/>
              <a:t>(</a:t>
            </a:r>
            <a:r>
              <a:rPr lang="ja-JP" altLang="en-US"/>
              <a:t>量子力学</a:t>
            </a:r>
            <a:r>
              <a:rPr lang="en-US" altLang="ja-JP"/>
              <a:t>)</a:t>
            </a:r>
            <a:endParaRPr kumimoji="1" lang="ja-JP" altLang="en-US"/>
          </a:p>
        </p:txBody>
      </p:sp>
      <p:sp>
        <p:nvSpPr>
          <p:cNvPr id="4" name="テキスト ボックス 3">
            <a:extLst>
              <a:ext uri="{FF2B5EF4-FFF2-40B4-BE49-F238E27FC236}">
                <a16:creationId xmlns:a16="http://schemas.microsoft.com/office/drawing/2014/main" id="{77E07687-5EEF-9493-3F39-4E1B8206ECCA}"/>
              </a:ext>
            </a:extLst>
          </p:cNvPr>
          <p:cNvSpPr txBox="1"/>
          <p:nvPr/>
        </p:nvSpPr>
        <p:spPr>
          <a:xfrm>
            <a:off x="1809306" y="2210451"/>
            <a:ext cx="478467" cy="369332"/>
          </a:xfrm>
          <a:prstGeom prst="rect">
            <a:avLst/>
          </a:prstGeom>
          <a:noFill/>
        </p:spPr>
        <p:txBody>
          <a:bodyPr wrap="square" rtlCol="0">
            <a:spAutoFit/>
          </a:bodyPr>
          <a:lstStyle/>
          <a:p>
            <a:r>
              <a:rPr lang="ja-JP" altLang="en-US"/>
              <a:t>波</a:t>
            </a:r>
            <a:endParaRPr kumimoji="1" lang="ja-JP" altLang="en-US"/>
          </a:p>
        </p:txBody>
      </p:sp>
      <p:sp>
        <p:nvSpPr>
          <p:cNvPr id="5" name="テキスト ボックス 4">
            <a:extLst>
              <a:ext uri="{FF2B5EF4-FFF2-40B4-BE49-F238E27FC236}">
                <a16:creationId xmlns:a16="http://schemas.microsoft.com/office/drawing/2014/main" id="{4CA6799C-3481-B755-7253-B53EBF6F850A}"/>
              </a:ext>
            </a:extLst>
          </p:cNvPr>
          <p:cNvSpPr txBox="1"/>
          <p:nvPr/>
        </p:nvSpPr>
        <p:spPr>
          <a:xfrm>
            <a:off x="1552350" y="5549520"/>
            <a:ext cx="9909545" cy="369332"/>
          </a:xfrm>
          <a:prstGeom prst="rect">
            <a:avLst/>
          </a:prstGeom>
          <a:noFill/>
        </p:spPr>
        <p:txBody>
          <a:bodyPr wrap="square" rtlCol="0">
            <a:spAutoFit/>
          </a:bodyPr>
          <a:lstStyle/>
          <a:p>
            <a:r>
              <a:rPr lang="ja-JP" altLang="en-US"/>
              <a:t>フォノンは，結晶の様々な熱的性質を理解するうえで重要な役割を果たす</a:t>
            </a:r>
            <a:endParaRPr kumimoji="1" lang="ja-JP" altLang="en-US"/>
          </a:p>
        </p:txBody>
      </p:sp>
      <p:sp>
        <p:nvSpPr>
          <p:cNvPr id="6" name="テキスト ボックス 5">
            <a:extLst>
              <a:ext uri="{FF2B5EF4-FFF2-40B4-BE49-F238E27FC236}">
                <a16:creationId xmlns:a16="http://schemas.microsoft.com/office/drawing/2014/main" id="{0C656C11-0208-8CB7-4DEC-72ADFAEE4102}"/>
              </a:ext>
            </a:extLst>
          </p:cNvPr>
          <p:cNvSpPr txBox="1"/>
          <p:nvPr/>
        </p:nvSpPr>
        <p:spPr>
          <a:xfrm>
            <a:off x="8861553" y="3245480"/>
            <a:ext cx="1279452" cy="400110"/>
          </a:xfrm>
          <a:prstGeom prst="rect">
            <a:avLst/>
          </a:prstGeom>
          <a:noFill/>
        </p:spPr>
        <p:txBody>
          <a:bodyPr wrap="square" rtlCol="0">
            <a:spAutoFit/>
          </a:bodyPr>
          <a:lstStyle/>
          <a:p>
            <a:r>
              <a:rPr kumimoji="1" lang="ja-JP" altLang="en-US" sz="2000" b="1"/>
              <a:t>フォノン</a:t>
            </a:r>
            <a:r>
              <a:rPr kumimoji="1" lang="ja-JP" altLang="en-US"/>
              <a:t>　</a:t>
            </a:r>
          </a:p>
        </p:txBody>
      </p:sp>
      <p:sp>
        <p:nvSpPr>
          <p:cNvPr id="7" name="テキスト ボックス 6">
            <a:extLst>
              <a:ext uri="{FF2B5EF4-FFF2-40B4-BE49-F238E27FC236}">
                <a16:creationId xmlns:a16="http://schemas.microsoft.com/office/drawing/2014/main" id="{74996F88-ED4F-AA88-37AD-8CEE56F95ED5}"/>
              </a:ext>
            </a:extLst>
          </p:cNvPr>
          <p:cNvSpPr txBox="1"/>
          <p:nvPr/>
        </p:nvSpPr>
        <p:spPr>
          <a:xfrm>
            <a:off x="1020724" y="3132791"/>
            <a:ext cx="2080439" cy="646331"/>
          </a:xfrm>
          <a:prstGeom prst="rect">
            <a:avLst/>
          </a:prstGeom>
          <a:noFill/>
        </p:spPr>
        <p:txBody>
          <a:bodyPr wrap="square" rtlCol="0">
            <a:spAutoFit/>
          </a:bodyPr>
          <a:lstStyle/>
          <a:p>
            <a:r>
              <a:rPr kumimoji="1" lang="ja-JP" altLang="en-US"/>
              <a:t>エネルギーの粒子</a:t>
            </a:r>
            <a:r>
              <a:rPr kumimoji="1" lang="en-US" altLang="ja-JP"/>
              <a:t>(</a:t>
            </a:r>
            <a:r>
              <a:rPr kumimoji="1" lang="ja-JP" altLang="en-US"/>
              <a:t>量子力学</a:t>
            </a:r>
            <a:r>
              <a:rPr kumimoji="1" lang="en-US" altLang="ja-JP"/>
              <a:t>)</a:t>
            </a:r>
            <a:endParaRPr kumimoji="1" lang="ja-JP" altLang="en-US"/>
          </a:p>
        </p:txBody>
      </p:sp>
      <p:sp>
        <p:nvSpPr>
          <p:cNvPr id="8" name="テキスト ボックス 7">
            <a:extLst>
              <a:ext uri="{FF2B5EF4-FFF2-40B4-BE49-F238E27FC236}">
                <a16:creationId xmlns:a16="http://schemas.microsoft.com/office/drawing/2014/main" id="{3EBE7237-A7A1-9F24-242F-D465D3EECE16}"/>
              </a:ext>
            </a:extLst>
          </p:cNvPr>
          <p:cNvSpPr txBox="1"/>
          <p:nvPr/>
        </p:nvSpPr>
        <p:spPr>
          <a:xfrm>
            <a:off x="8610434" y="2231191"/>
            <a:ext cx="1881263" cy="400110"/>
          </a:xfrm>
          <a:prstGeom prst="rect">
            <a:avLst/>
          </a:prstGeom>
          <a:noFill/>
        </p:spPr>
        <p:txBody>
          <a:bodyPr wrap="square" rtlCol="0">
            <a:spAutoFit/>
          </a:bodyPr>
          <a:lstStyle/>
          <a:p>
            <a:r>
              <a:rPr lang="ja-JP" altLang="en-US" sz="2000" b="1"/>
              <a:t>格子振動の波</a:t>
            </a:r>
            <a:r>
              <a:rPr kumimoji="1" lang="ja-JP" altLang="en-US" sz="2000" b="1"/>
              <a:t>　</a:t>
            </a:r>
          </a:p>
        </p:txBody>
      </p:sp>
      <p:sp>
        <p:nvSpPr>
          <p:cNvPr id="9" name="テキスト ボックス 8">
            <a:extLst>
              <a:ext uri="{FF2B5EF4-FFF2-40B4-BE49-F238E27FC236}">
                <a16:creationId xmlns:a16="http://schemas.microsoft.com/office/drawing/2014/main" id="{A5B3BF58-E6AA-6B03-4606-5E055C382E44}"/>
              </a:ext>
            </a:extLst>
          </p:cNvPr>
          <p:cNvSpPr txBox="1"/>
          <p:nvPr/>
        </p:nvSpPr>
        <p:spPr>
          <a:xfrm>
            <a:off x="5438848" y="2200414"/>
            <a:ext cx="427081" cy="461665"/>
          </a:xfrm>
          <a:prstGeom prst="rect">
            <a:avLst/>
          </a:prstGeom>
          <a:noFill/>
        </p:spPr>
        <p:txBody>
          <a:bodyPr wrap="square" rtlCol="0">
            <a:spAutoFit/>
          </a:bodyPr>
          <a:lstStyle/>
          <a:p>
            <a:r>
              <a:rPr kumimoji="1" lang="ja-JP" altLang="en-US" sz="2400" b="1"/>
              <a:t>光</a:t>
            </a:r>
            <a:r>
              <a:rPr kumimoji="1" lang="ja-JP" altLang="en-US"/>
              <a:t>　</a:t>
            </a:r>
          </a:p>
        </p:txBody>
      </p:sp>
      <p:sp>
        <p:nvSpPr>
          <p:cNvPr id="10" name="テキスト ボックス 9">
            <a:extLst>
              <a:ext uri="{FF2B5EF4-FFF2-40B4-BE49-F238E27FC236}">
                <a16:creationId xmlns:a16="http://schemas.microsoft.com/office/drawing/2014/main" id="{F280FB7B-DC38-2D80-367D-17D7B7F17ECA}"/>
              </a:ext>
            </a:extLst>
          </p:cNvPr>
          <p:cNvSpPr txBox="1"/>
          <p:nvPr/>
        </p:nvSpPr>
        <p:spPr>
          <a:xfrm>
            <a:off x="5260039" y="3257520"/>
            <a:ext cx="846946" cy="461665"/>
          </a:xfrm>
          <a:prstGeom prst="rect">
            <a:avLst/>
          </a:prstGeom>
          <a:noFill/>
        </p:spPr>
        <p:txBody>
          <a:bodyPr wrap="square" rtlCol="0">
            <a:spAutoFit/>
          </a:bodyPr>
          <a:lstStyle/>
          <a:p>
            <a:r>
              <a:rPr kumimoji="1" lang="ja-JP" altLang="en-US" sz="2400" b="1"/>
              <a:t>光子</a:t>
            </a:r>
          </a:p>
        </p:txBody>
      </p:sp>
      <p:sp>
        <p:nvSpPr>
          <p:cNvPr id="11" name="テキスト ボックス 10">
            <a:extLst>
              <a:ext uri="{FF2B5EF4-FFF2-40B4-BE49-F238E27FC236}">
                <a16:creationId xmlns:a16="http://schemas.microsoft.com/office/drawing/2014/main" id="{633AC6A2-807F-B6F1-C3D8-7C6587F5B9E5}"/>
              </a:ext>
            </a:extLst>
          </p:cNvPr>
          <p:cNvSpPr txBox="1"/>
          <p:nvPr/>
        </p:nvSpPr>
        <p:spPr>
          <a:xfrm>
            <a:off x="1090127" y="4659576"/>
            <a:ext cx="10258650" cy="523220"/>
          </a:xfrm>
          <a:prstGeom prst="rect">
            <a:avLst/>
          </a:prstGeom>
          <a:noFill/>
        </p:spPr>
        <p:txBody>
          <a:bodyPr wrap="square" rtlCol="0">
            <a:spAutoFit/>
          </a:bodyPr>
          <a:lstStyle/>
          <a:p>
            <a:r>
              <a:rPr kumimoji="1" lang="ja-JP" altLang="en-US" sz="2800"/>
              <a:t>フォノン　→　エネルギーと運動量を持つ粒子としてふるまう</a:t>
            </a:r>
          </a:p>
        </p:txBody>
      </p:sp>
      <p:sp>
        <p:nvSpPr>
          <p:cNvPr id="12" name="テキスト ボックス 11">
            <a:extLst>
              <a:ext uri="{FF2B5EF4-FFF2-40B4-BE49-F238E27FC236}">
                <a16:creationId xmlns:a16="http://schemas.microsoft.com/office/drawing/2014/main" id="{CDFEA479-FE18-130D-F339-61E415A7623F}"/>
              </a:ext>
            </a:extLst>
          </p:cNvPr>
          <p:cNvSpPr txBox="1"/>
          <p:nvPr/>
        </p:nvSpPr>
        <p:spPr>
          <a:xfrm>
            <a:off x="60960" y="84780"/>
            <a:ext cx="7456306" cy="584775"/>
          </a:xfrm>
          <a:prstGeom prst="rect">
            <a:avLst/>
          </a:prstGeom>
          <a:noFill/>
        </p:spPr>
        <p:txBody>
          <a:bodyPr wrap="square" rtlCol="0">
            <a:spAutoFit/>
          </a:bodyPr>
          <a:lstStyle/>
          <a:p>
            <a:r>
              <a:rPr lang="ja-JP" altLang="en-US" sz="3200" b="1"/>
              <a:t>フォノンへの導入</a:t>
            </a:r>
            <a:endParaRPr kumimoji="1" lang="en-US" altLang="ja-JP" sz="3200" b="1"/>
          </a:p>
        </p:txBody>
      </p:sp>
      <p:sp>
        <p:nvSpPr>
          <p:cNvPr id="13" name="字幕 2">
            <a:extLst>
              <a:ext uri="{FF2B5EF4-FFF2-40B4-BE49-F238E27FC236}">
                <a16:creationId xmlns:a16="http://schemas.microsoft.com/office/drawing/2014/main" id="{5D64751F-F09B-F423-CF22-BD56999F80BC}"/>
              </a:ext>
            </a:extLst>
          </p:cNvPr>
          <p:cNvSpPr txBox="1">
            <a:spLocks/>
          </p:cNvSpPr>
          <p:nvPr/>
        </p:nvSpPr>
        <p:spPr>
          <a:xfrm>
            <a:off x="9501279" y="6445735"/>
            <a:ext cx="2675224" cy="372971"/>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8223036　栗山淳</a:t>
            </a:r>
            <a:endParaRPr lang="ja-JP" altLang="en-US"/>
          </a:p>
        </p:txBody>
      </p:sp>
      <p:sp>
        <p:nvSpPr>
          <p:cNvPr id="14" name="正方形/長方形 13">
            <a:extLst>
              <a:ext uri="{FF2B5EF4-FFF2-40B4-BE49-F238E27FC236}">
                <a16:creationId xmlns:a16="http://schemas.microsoft.com/office/drawing/2014/main" id="{D884C2BA-9128-6CA2-05C1-C8C74A837440}"/>
              </a:ext>
            </a:extLst>
          </p:cNvPr>
          <p:cNvSpPr/>
          <p:nvPr/>
        </p:nvSpPr>
        <p:spPr>
          <a:xfrm>
            <a:off x="472440" y="1844040"/>
            <a:ext cx="10840601" cy="214922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コネクタ 15">
            <a:extLst>
              <a:ext uri="{FF2B5EF4-FFF2-40B4-BE49-F238E27FC236}">
                <a16:creationId xmlns:a16="http://schemas.microsoft.com/office/drawing/2014/main" id="{CAED9A03-7440-1D65-A153-F99BE50471A9}"/>
              </a:ext>
            </a:extLst>
          </p:cNvPr>
          <p:cNvCxnSpPr/>
          <p:nvPr/>
        </p:nvCxnSpPr>
        <p:spPr>
          <a:xfrm>
            <a:off x="3672840" y="1844040"/>
            <a:ext cx="0" cy="21793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07A1B273-A43F-F9A3-16CF-10E9E551B414}"/>
              </a:ext>
            </a:extLst>
          </p:cNvPr>
          <p:cNvCxnSpPr/>
          <p:nvPr/>
        </p:nvCxnSpPr>
        <p:spPr>
          <a:xfrm>
            <a:off x="7604760" y="1844040"/>
            <a:ext cx="0" cy="21793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直線コネクタ 18">
            <a:extLst>
              <a:ext uri="{FF2B5EF4-FFF2-40B4-BE49-F238E27FC236}">
                <a16:creationId xmlns:a16="http://schemas.microsoft.com/office/drawing/2014/main" id="{27E164DD-4FD0-AE60-95F9-913331555ED6}"/>
              </a:ext>
            </a:extLst>
          </p:cNvPr>
          <p:cNvCxnSpPr>
            <a:stCxn id="14" idx="1"/>
            <a:endCxn id="14" idx="3"/>
          </p:cNvCxnSpPr>
          <p:nvPr/>
        </p:nvCxnSpPr>
        <p:spPr>
          <a:xfrm>
            <a:off x="472440" y="2918651"/>
            <a:ext cx="10840601"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直線コネクタ 19">
            <a:extLst>
              <a:ext uri="{FF2B5EF4-FFF2-40B4-BE49-F238E27FC236}">
                <a16:creationId xmlns:a16="http://schemas.microsoft.com/office/drawing/2014/main" id="{7486C4E9-5B41-9D17-2327-6464FC36D9B9}"/>
              </a:ext>
            </a:extLst>
          </p:cNvPr>
          <p:cNvCxnSpPr/>
          <p:nvPr/>
        </p:nvCxnSpPr>
        <p:spPr>
          <a:xfrm>
            <a:off x="3478262" y="1844040"/>
            <a:ext cx="0" cy="21793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819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C3BD3-2EA9-F6A3-9BD8-3294301973E1}"/>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E3AADA5-95B5-FED6-A374-56867565A896}"/>
              </a:ext>
            </a:extLst>
          </p:cNvPr>
          <p:cNvSpPr txBox="1"/>
          <p:nvPr/>
        </p:nvSpPr>
        <p:spPr>
          <a:xfrm>
            <a:off x="1336240" y="739890"/>
            <a:ext cx="336430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游ゴシック"/>
              </a:rPr>
              <a:t>量子論で考える</a:t>
            </a:r>
            <a:endParaRPr lang="ja-JP" altLang="en-US" sz="3200"/>
          </a:p>
        </p:txBody>
      </p:sp>
      <p:sp>
        <p:nvSpPr>
          <p:cNvPr id="7" name="テキスト ボックス 6">
            <a:extLst>
              <a:ext uri="{FF2B5EF4-FFF2-40B4-BE49-F238E27FC236}">
                <a16:creationId xmlns:a16="http://schemas.microsoft.com/office/drawing/2014/main" id="{6C86A83B-9161-76C5-50D5-A214D0A199C9}"/>
              </a:ext>
            </a:extLst>
          </p:cNvPr>
          <p:cNvSpPr txBox="1"/>
          <p:nvPr/>
        </p:nvSpPr>
        <p:spPr>
          <a:xfrm>
            <a:off x="884022" y="1766572"/>
            <a:ext cx="585821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游ゴシック"/>
              </a:rPr>
              <a:t>格子振動の波を量子化することができる</a:t>
            </a:r>
          </a:p>
        </p:txBody>
      </p:sp>
      <p:cxnSp>
        <p:nvCxnSpPr>
          <p:cNvPr id="8" name="直線矢印コネクタ 7">
            <a:extLst>
              <a:ext uri="{FF2B5EF4-FFF2-40B4-BE49-F238E27FC236}">
                <a16:creationId xmlns:a16="http://schemas.microsoft.com/office/drawing/2014/main" id="{EB96A2B8-B7F2-5692-FBB7-9E63A1EB2E9C}"/>
              </a:ext>
            </a:extLst>
          </p:cNvPr>
          <p:cNvCxnSpPr/>
          <p:nvPr/>
        </p:nvCxnSpPr>
        <p:spPr>
          <a:xfrm>
            <a:off x="3418124" y="2226279"/>
            <a:ext cx="5161" cy="6381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FDEFC978-0799-C6FA-DEB5-91BF344B7E36}"/>
              </a:ext>
            </a:extLst>
          </p:cNvPr>
          <p:cNvSpPr txBox="1"/>
          <p:nvPr/>
        </p:nvSpPr>
        <p:spPr>
          <a:xfrm>
            <a:off x="2530783" y="2854089"/>
            <a:ext cx="190960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游ゴシック"/>
              </a:rPr>
              <a:t>フォノン</a:t>
            </a:r>
          </a:p>
        </p:txBody>
      </p:sp>
      <p:sp>
        <p:nvSpPr>
          <p:cNvPr id="10" name="テキスト ボックス 9">
            <a:extLst>
              <a:ext uri="{FF2B5EF4-FFF2-40B4-BE49-F238E27FC236}">
                <a16:creationId xmlns:a16="http://schemas.microsoft.com/office/drawing/2014/main" id="{EA22D40F-BFF0-3B22-29AF-13FD0AC5A496}"/>
              </a:ext>
            </a:extLst>
          </p:cNvPr>
          <p:cNvSpPr txBox="1"/>
          <p:nvPr/>
        </p:nvSpPr>
        <p:spPr>
          <a:xfrm>
            <a:off x="521271" y="3882255"/>
            <a:ext cx="657487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3200">
                <a:latin typeface="Century"/>
                <a:ea typeface="游ゴシック"/>
              </a:rPr>
              <a:t>調和振動子</a:t>
            </a:r>
            <a:r>
              <a:rPr lang="ja-JP" altLang="en-US" sz="3200">
                <a:latin typeface="Century"/>
                <a:ea typeface="游ゴシック"/>
              </a:rPr>
              <a:t>の</a:t>
            </a:r>
            <a:r>
              <a:rPr lang="ja-JP" sz="3200">
                <a:latin typeface="Century"/>
                <a:ea typeface="游ゴシック"/>
              </a:rPr>
              <a:t>エネルギー固有値</a:t>
            </a:r>
            <a:endParaRPr lang="ja-JP" sz="3200">
              <a:ea typeface="游ゴシック"/>
            </a:endParaRPr>
          </a:p>
        </p:txBody>
      </p:sp>
      <p:sp>
        <p:nvSpPr>
          <p:cNvPr id="12" name="矢印: 上向き折線 11">
            <a:extLst>
              <a:ext uri="{FF2B5EF4-FFF2-40B4-BE49-F238E27FC236}">
                <a16:creationId xmlns:a16="http://schemas.microsoft.com/office/drawing/2014/main" id="{3E4705C9-D864-8BCD-6099-1DD61E9AFF11}"/>
              </a:ext>
            </a:extLst>
          </p:cNvPr>
          <p:cNvSpPr/>
          <p:nvPr/>
        </p:nvSpPr>
        <p:spPr>
          <a:xfrm rot="5400000">
            <a:off x="2279364" y="4666006"/>
            <a:ext cx="1270000" cy="87923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EEAEF7D-6130-2860-38A8-3C4460D661F6}"/>
                  </a:ext>
                </a:extLst>
              </p:cNvPr>
              <p:cNvSpPr txBox="1"/>
              <p:nvPr/>
            </p:nvSpPr>
            <p:spPr>
              <a:xfrm>
                <a:off x="3485956" y="4766647"/>
                <a:ext cx="6564185" cy="14754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r>
                        <a:rPr lang="es-ES" altLang="ja-JP" sz="4000" i="1" smtClean="0">
                          <a:latin typeface="Cambria Math" panose="02040503050406030204" pitchFamily="18" charset="0"/>
                          <a:ea typeface="游ゴシック"/>
                        </a:rPr>
                        <m:t>𝐸𝑛</m:t>
                      </m:r>
                      <m:r>
                        <a:rPr lang="es-ES" altLang="ja-JP" sz="4000" i="1" smtClean="0">
                          <a:latin typeface="Cambria Math" panose="02040503050406030204" pitchFamily="18" charset="0"/>
                          <a:ea typeface="游ゴシック"/>
                        </a:rPr>
                        <m:t>=ℏ</m:t>
                      </m:r>
                      <m:r>
                        <a:rPr lang="ja-JP" altLang="es-ES" sz="4000" i="1" smtClean="0">
                          <a:latin typeface="Cambria Math" panose="02040503050406030204" pitchFamily="18" charset="0"/>
                          <a:ea typeface="Cambria Math" panose="02040503050406030204" pitchFamily="18" charset="0"/>
                        </a:rPr>
                        <m:t>𝜔</m:t>
                      </m:r>
                      <m:d>
                        <m:dPr>
                          <m:ctrlPr>
                            <a:rPr lang="en-US" altLang="ja-JP" sz="4000" b="0" i="1" smtClean="0">
                              <a:latin typeface="Cambria Math" panose="02040503050406030204" pitchFamily="18" charset="0"/>
                              <a:ea typeface="Cambria Math" panose="02040503050406030204" pitchFamily="18" charset="0"/>
                            </a:rPr>
                          </m:ctrlPr>
                        </m:dPr>
                        <m:e>
                          <m:r>
                            <a:rPr lang="en-US" altLang="ja-JP" sz="4000" b="0" i="1" smtClean="0">
                              <a:latin typeface="Cambria Math" panose="02040503050406030204" pitchFamily="18" charset="0"/>
                              <a:ea typeface="Cambria Math" panose="02040503050406030204" pitchFamily="18" charset="0"/>
                            </a:rPr>
                            <m:t>𝑛</m:t>
                          </m:r>
                          <m:r>
                            <a:rPr lang="en-US" altLang="ja-JP" sz="4000" b="0" i="1" smtClean="0">
                              <a:latin typeface="Cambria Math" panose="02040503050406030204" pitchFamily="18" charset="0"/>
                              <a:ea typeface="Cambria Math" panose="02040503050406030204" pitchFamily="18" charset="0"/>
                            </a:rPr>
                            <m:t>+</m:t>
                          </m:r>
                          <m:f>
                            <m:fPr>
                              <m:ctrlPr>
                                <a:rPr lang="en-US" altLang="ja-JP" sz="4000" b="0" i="1" smtClean="0">
                                  <a:latin typeface="Cambria Math" panose="02040503050406030204" pitchFamily="18" charset="0"/>
                                  <a:ea typeface="Cambria Math" panose="02040503050406030204" pitchFamily="18" charset="0"/>
                                </a:rPr>
                              </m:ctrlPr>
                            </m:fPr>
                            <m:num>
                              <m:r>
                                <a:rPr lang="en-US" altLang="ja-JP" sz="4000" b="0" i="1" smtClean="0">
                                  <a:latin typeface="Cambria Math" panose="02040503050406030204" pitchFamily="18" charset="0"/>
                                  <a:ea typeface="Cambria Math" panose="02040503050406030204" pitchFamily="18" charset="0"/>
                                </a:rPr>
                                <m:t>1</m:t>
                              </m:r>
                            </m:num>
                            <m:den>
                              <m:r>
                                <a:rPr lang="en-US" altLang="ja-JP" sz="4000" b="0" i="1" smtClean="0">
                                  <a:latin typeface="Cambria Math" panose="02040503050406030204" pitchFamily="18" charset="0"/>
                                  <a:ea typeface="Cambria Math" panose="02040503050406030204" pitchFamily="18" charset="0"/>
                                </a:rPr>
                                <m:t>2</m:t>
                              </m:r>
                            </m:den>
                          </m:f>
                        </m:e>
                      </m:d>
                    </m:oMath>
                  </m:oMathPara>
                </a14:m>
                <a:endParaRPr lang="en-US" altLang="ja-JP" sz="4000" b="0">
                  <a:ea typeface="Cambria Math" panose="02040503050406030204" pitchFamily="18" charset="0"/>
                </a:endParaRPr>
              </a:p>
            </p:txBody>
          </p:sp>
        </mc:Choice>
        <mc:Fallback xmlns="">
          <p:sp>
            <p:nvSpPr>
              <p:cNvPr id="13" name="テキスト ボックス 12">
                <a:extLst>
                  <a:ext uri="{FF2B5EF4-FFF2-40B4-BE49-F238E27FC236}">
                    <a16:creationId xmlns:a16="http://schemas.microsoft.com/office/drawing/2014/main" id="{AEEAEF7D-6130-2860-38A8-3C4460D661F6}"/>
                  </a:ext>
                </a:extLst>
              </p:cNvPr>
              <p:cNvSpPr txBox="1">
                <a:spLocks noRot="1" noChangeAspect="1" noMove="1" noResize="1" noEditPoints="1" noAdjustHandles="1" noChangeArrowheads="1" noChangeShapeType="1" noTextEdit="1"/>
              </p:cNvSpPr>
              <p:nvPr/>
            </p:nvSpPr>
            <p:spPr>
              <a:xfrm>
                <a:off x="3485956" y="4766647"/>
                <a:ext cx="6564185" cy="1475404"/>
              </a:xfrm>
              <a:prstGeom prst="rect">
                <a:avLst/>
              </a:prstGeom>
              <a:blipFill>
                <a:blip r:embed="rId2"/>
                <a:stretch>
                  <a:fillRect/>
                </a:stretch>
              </a:blipFill>
            </p:spPr>
            <p:txBody>
              <a:bodyPr/>
              <a:lstStyle/>
              <a:p>
                <a:r>
                  <a:rPr lang="en-US">
                    <a:noFill/>
                  </a:rPr>
                  <a:t> </a:t>
                </a:r>
              </a:p>
            </p:txBody>
          </p:sp>
        </mc:Fallback>
      </mc:AlternateContent>
      <p:sp>
        <p:nvSpPr>
          <p:cNvPr id="2" name="字幕 2">
            <a:extLst>
              <a:ext uri="{FF2B5EF4-FFF2-40B4-BE49-F238E27FC236}">
                <a16:creationId xmlns:a16="http://schemas.microsoft.com/office/drawing/2014/main" id="{7D478789-2C44-80C0-4B92-2F6292F817C5}"/>
              </a:ext>
            </a:extLst>
          </p:cNvPr>
          <p:cNvSpPr txBox="1">
            <a:spLocks/>
          </p:cNvSpPr>
          <p:nvPr/>
        </p:nvSpPr>
        <p:spPr>
          <a:xfrm>
            <a:off x="9501279" y="6445735"/>
            <a:ext cx="2675224" cy="372971"/>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a:t>
            </a:r>
            <a:r>
              <a:rPr lang="en-US" altLang="ja-JP">
                <a:ea typeface="游ゴシック"/>
              </a:rPr>
              <a:t>55</a:t>
            </a:r>
            <a:r>
              <a:rPr lang="ja-JP" altLang="en-US">
                <a:ea typeface="游ゴシック"/>
              </a:rPr>
              <a:t>　清水康太郎</a:t>
            </a:r>
            <a:endParaRPr lang="ja-JP" altLang="en-US"/>
          </a:p>
        </p:txBody>
      </p:sp>
    </p:spTree>
    <p:extLst>
      <p:ext uri="{BB962C8B-B14F-4D97-AF65-F5344CB8AC3E}">
        <p14:creationId xmlns:p14="http://schemas.microsoft.com/office/powerpoint/2010/main" val="319755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D7A04A-D7DF-B546-8EE8-5934C9EE19B0}"/>
              </a:ext>
            </a:extLst>
          </p:cNvPr>
          <p:cNvSpPr txBox="1"/>
          <p:nvPr/>
        </p:nvSpPr>
        <p:spPr>
          <a:xfrm>
            <a:off x="1075722" y="2113840"/>
            <a:ext cx="46110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游ゴシック"/>
              </a:rPr>
              <a:t>フォノン</a:t>
            </a:r>
            <a:endParaRPr lang="ja-JP" altLang="en-US" sz="2800"/>
          </a:p>
        </p:txBody>
      </p:sp>
      <p:sp>
        <p:nvSpPr>
          <p:cNvPr id="3" name="テキスト ボックス 2">
            <a:extLst>
              <a:ext uri="{FF2B5EF4-FFF2-40B4-BE49-F238E27FC236}">
                <a16:creationId xmlns:a16="http://schemas.microsoft.com/office/drawing/2014/main" id="{016D00C6-327C-61DA-F345-6DF124B69C7C}"/>
              </a:ext>
            </a:extLst>
          </p:cNvPr>
          <p:cNvSpPr txBox="1"/>
          <p:nvPr/>
        </p:nvSpPr>
        <p:spPr>
          <a:xfrm>
            <a:off x="1075721" y="3019613"/>
            <a:ext cx="46110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游ゴシック"/>
              </a:rPr>
              <a:t>・量子化される</a:t>
            </a:r>
          </a:p>
        </p:txBody>
      </p:sp>
      <p:sp>
        <p:nvSpPr>
          <p:cNvPr id="4" name="テキスト ボックス 3">
            <a:extLst>
              <a:ext uri="{FF2B5EF4-FFF2-40B4-BE49-F238E27FC236}">
                <a16:creationId xmlns:a16="http://schemas.microsoft.com/office/drawing/2014/main" id="{48CD8F8A-D661-BF8E-5C05-2F8F905BDA16}"/>
              </a:ext>
            </a:extLst>
          </p:cNvPr>
          <p:cNvSpPr txBox="1"/>
          <p:nvPr/>
        </p:nvSpPr>
        <p:spPr>
          <a:xfrm>
            <a:off x="1075720" y="3824744"/>
            <a:ext cx="46110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游ゴシック"/>
              </a:rPr>
              <a:t>・ωはばね定数に依存する</a:t>
            </a:r>
            <a:endParaRPr lang="ja-JP"/>
          </a:p>
        </p:txBody>
      </p:sp>
      <p:sp>
        <p:nvSpPr>
          <p:cNvPr id="5" name="テキスト ボックス 4">
            <a:extLst>
              <a:ext uri="{FF2B5EF4-FFF2-40B4-BE49-F238E27FC236}">
                <a16:creationId xmlns:a16="http://schemas.microsoft.com/office/drawing/2014/main" id="{2D5DD8DA-CEBE-1C5E-7A00-81CCB529AA03}"/>
              </a:ext>
            </a:extLst>
          </p:cNvPr>
          <p:cNvSpPr txBox="1"/>
          <p:nvPr/>
        </p:nvSpPr>
        <p:spPr>
          <a:xfrm>
            <a:off x="1075721" y="4716141"/>
            <a:ext cx="46110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游ゴシック"/>
              </a:rPr>
              <a:t>・分散関係が使える</a:t>
            </a:r>
          </a:p>
        </p:txBody>
      </p:sp>
      <p:sp>
        <p:nvSpPr>
          <p:cNvPr id="6" name="テキスト ボックス 5">
            <a:extLst>
              <a:ext uri="{FF2B5EF4-FFF2-40B4-BE49-F238E27FC236}">
                <a16:creationId xmlns:a16="http://schemas.microsoft.com/office/drawing/2014/main" id="{36197EC6-4946-76AB-1245-5BE7643A78AD}"/>
              </a:ext>
            </a:extLst>
          </p:cNvPr>
          <p:cNvSpPr txBox="1"/>
          <p:nvPr/>
        </p:nvSpPr>
        <p:spPr>
          <a:xfrm>
            <a:off x="1075720" y="719235"/>
            <a:ext cx="341775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400">
                <a:ea typeface="游ゴシック"/>
              </a:rPr>
              <a:t>目標</a:t>
            </a:r>
          </a:p>
        </p:txBody>
      </p:sp>
      <p:sp>
        <p:nvSpPr>
          <p:cNvPr id="7" name="矢印: 左 6">
            <a:extLst>
              <a:ext uri="{FF2B5EF4-FFF2-40B4-BE49-F238E27FC236}">
                <a16:creationId xmlns:a16="http://schemas.microsoft.com/office/drawing/2014/main" id="{5DA13251-6CB7-A919-5BAE-2270AC44802B}"/>
              </a:ext>
            </a:extLst>
          </p:cNvPr>
          <p:cNvSpPr/>
          <p:nvPr/>
        </p:nvSpPr>
        <p:spPr>
          <a:xfrm>
            <a:off x="6557918" y="3704566"/>
            <a:ext cx="1641230" cy="762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F8C05925-2150-34BF-EF4B-D4DED6E855B9}"/>
              </a:ext>
            </a:extLst>
          </p:cNvPr>
          <p:cNvSpPr txBox="1"/>
          <p:nvPr/>
        </p:nvSpPr>
        <p:spPr>
          <a:xfrm>
            <a:off x="8614250" y="3815898"/>
            <a:ext cx="30870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游ゴシック"/>
              </a:rPr>
              <a:t>導出する</a:t>
            </a:r>
          </a:p>
        </p:txBody>
      </p:sp>
      <p:sp>
        <p:nvSpPr>
          <p:cNvPr id="9" name="字幕 2">
            <a:extLst>
              <a:ext uri="{FF2B5EF4-FFF2-40B4-BE49-F238E27FC236}">
                <a16:creationId xmlns:a16="http://schemas.microsoft.com/office/drawing/2014/main" id="{1A42A028-7167-934C-DAC7-A1498D7DD229}"/>
              </a:ext>
            </a:extLst>
          </p:cNvPr>
          <p:cNvSpPr txBox="1">
            <a:spLocks/>
          </p:cNvSpPr>
          <p:nvPr/>
        </p:nvSpPr>
        <p:spPr>
          <a:xfrm>
            <a:off x="9501279" y="6445735"/>
            <a:ext cx="2675224" cy="372971"/>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a:t>
            </a:r>
            <a:r>
              <a:rPr lang="en-US" altLang="ja-JP">
                <a:ea typeface="游ゴシック"/>
              </a:rPr>
              <a:t>55</a:t>
            </a:r>
            <a:r>
              <a:rPr lang="ja-JP" altLang="en-US">
                <a:ea typeface="游ゴシック"/>
              </a:rPr>
              <a:t>　清水康太郎</a:t>
            </a:r>
            <a:endParaRPr lang="ja-JP" altLang="en-US"/>
          </a:p>
        </p:txBody>
      </p:sp>
    </p:spTree>
    <p:extLst>
      <p:ext uri="{BB962C8B-B14F-4D97-AF65-F5344CB8AC3E}">
        <p14:creationId xmlns:p14="http://schemas.microsoft.com/office/powerpoint/2010/main" val="32266407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7C1009-FCBD-0E3D-7872-C0C731B0CC64}"/>
              </a:ext>
            </a:extLst>
          </p:cNvPr>
          <p:cNvSpPr txBox="1"/>
          <p:nvPr/>
        </p:nvSpPr>
        <p:spPr>
          <a:xfrm>
            <a:off x="1336240" y="739890"/>
            <a:ext cx="336430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游ゴシック"/>
              </a:rPr>
              <a:t>量子論で考える</a:t>
            </a:r>
            <a:endParaRPr lang="ja-JP" altLang="en-US" sz="3200"/>
          </a:p>
        </p:txBody>
      </p:sp>
      <p:sp>
        <p:nvSpPr>
          <p:cNvPr id="4" name="テキスト ボックス 3">
            <a:extLst>
              <a:ext uri="{FF2B5EF4-FFF2-40B4-BE49-F238E27FC236}">
                <a16:creationId xmlns:a16="http://schemas.microsoft.com/office/drawing/2014/main" id="{8404170E-1D1C-ACCF-5C98-FED2F4BACAE5}"/>
              </a:ext>
            </a:extLst>
          </p:cNvPr>
          <p:cNvSpPr txBox="1"/>
          <p:nvPr/>
        </p:nvSpPr>
        <p:spPr>
          <a:xfrm>
            <a:off x="1781671" y="4064123"/>
            <a:ext cx="20781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600">
                <a:ea typeface="游ゴシック"/>
              </a:rPr>
              <a:t>F=－kx</a:t>
            </a:r>
            <a:endParaRPr lang="ja-JP" altLang="en-US" sz="3600"/>
          </a:p>
        </p:txBody>
      </p:sp>
      <p:sp>
        <p:nvSpPr>
          <p:cNvPr id="5" name="テキスト ボックス 4">
            <a:extLst>
              <a:ext uri="{FF2B5EF4-FFF2-40B4-BE49-F238E27FC236}">
                <a16:creationId xmlns:a16="http://schemas.microsoft.com/office/drawing/2014/main" id="{86ABD895-40DB-7DD1-3B5E-2DD4CDAFB777}"/>
              </a:ext>
            </a:extLst>
          </p:cNvPr>
          <p:cNvSpPr txBox="1"/>
          <p:nvPr/>
        </p:nvSpPr>
        <p:spPr>
          <a:xfrm>
            <a:off x="1629066" y="3288360"/>
            <a:ext cx="25941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游ゴシック"/>
              </a:rPr>
              <a:t>かかる力</a:t>
            </a:r>
          </a:p>
        </p:txBody>
      </p:sp>
      <p:sp>
        <p:nvSpPr>
          <p:cNvPr id="6" name="テキスト ボックス 5">
            <a:extLst>
              <a:ext uri="{FF2B5EF4-FFF2-40B4-BE49-F238E27FC236}">
                <a16:creationId xmlns:a16="http://schemas.microsoft.com/office/drawing/2014/main" id="{F2DD7676-D5A9-6B11-27B4-1570600C2F43}"/>
              </a:ext>
            </a:extLst>
          </p:cNvPr>
          <p:cNvSpPr txBox="1"/>
          <p:nvPr/>
        </p:nvSpPr>
        <p:spPr>
          <a:xfrm>
            <a:off x="1192465" y="1717550"/>
            <a:ext cx="4011282" cy="602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游ゴシック"/>
              </a:rPr>
              <a:t>一次元調和振動子</a:t>
            </a:r>
          </a:p>
        </p:txBody>
      </p:sp>
      <p:cxnSp>
        <p:nvCxnSpPr>
          <p:cNvPr id="7" name="直線矢印コネクタ 6">
            <a:extLst>
              <a:ext uri="{FF2B5EF4-FFF2-40B4-BE49-F238E27FC236}">
                <a16:creationId xmlns:a16="http://schemas.microsoft.com/office/drawing/2014/main" id="{52D70661-6F0F-816C-E36C-544A4BEB2760}"/>
              </a:ext>
            </a:extLst>
          </p:cNvPr>
          <p:cNvCxnSpPr/>
          <p:nvPr/>
        </p:nvCxnSpPr>
        <p:spPr>
          <a:xfrm>
            <a:off x="5063042" y="4131831"/>
            <a:ext cx="2054857" cy="246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テキスト ボックス 7">
            <a:extLst>
              <a:ext uri="{FF2B5EF4-FFF2-40B4-BE49-F238E27FC236}">
                <a16:creationId xmlns:a16="http://schemas.microsoft.com/office/drawing/2014/main" id="{5BAEC70E-8C8C-ED79-FC44-2D0EC775F221}"/>
              </a:ext>
            </a:extLst>
          </p:cNvPr>
          <p:cNvSpPr txBox="1"/>
          <p:nvPr/>
        </p:nvSpPr>
        <p:spPr>
          <a:xfrm>
            <a:off x="5010042" y="3429467"/>
            <a:ext cx="23840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游ゴシック"/>
              </a:rPr>
              <a:t>F=－dU/dx</a:t>
            </a:r>
            <a:endParaRPr lang="ja-JP" altLang="en-US" sz="2800"/>
          </a:p>
        </p:txBody>
      </p:sp>
      <p:sp>
        <p:nvSpPr>
          <p:cNvPr id="9" name="テキスト ボックス 8">
            <a:extLst>
              <a:ext uri="{FF2B5EF4-FFF2-40B4-BE49-F238E27FC236}">
                <a16:creationId xmlns:a16="http://schemas.microsoft.com/office/drawing/2014/main" id="{B1CE6F24-1EB4-E258-9220-488C614BCBC4}"/>
              </a:ext>
            </a:extLst>
          </p:cNvPr>
          <p:cNvSpPr txBox="1"/>
          <p:nvPr/>
        </p:nvSpPr>
        <p:spPr>
          <a:xfrm>
            <a:off x="8437585" y="3288360"/>
            <a:ext cx="25941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游ゴシック"/>
              </a:rPr>
              <a:t>ポテンシャル</a:t>
            </a:r>
          </a:p>
        </p:txBody>
      </p:sp>
      <p:sp>
        <p:nvSpPr>
          <p:cNvPr id="10" name="テキスト ボックス 9">
            <a:extLst>
              <a:ext uri="{FF2B5EF4-FFF2-40B4-BE49-F238E27FC236}">
                <a16:creationId xmlns:a16="http://schemas.microsoft.com/office/drawing/2014/main" id="{B0445D8F-8DC0-C643-7F0A-796ED30F863C}"/>
              </a:ext>
            </a:extLst>
          </p:cNvPr>
          <p:cNvSpPr txBox="1"/>
          <p:nvPr/>
        </p:nvSpPr>
        <p:spPr>
          <a:xfrm>
            <a:off x="8590190" y="4064123"/>
            <a:ext cx="25526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600">
                <a:ea typeface="游ゴシック"/>
              </a:rPr>
              <a:t>U=1/2kx^2</a:t>
            </a:r>
            <a:endParaRPr lang="ja-JP" altLang="en-US" sz="3600"/>
          </a:p>
        </p:txBody>
      </p:sp>
      <p:sp>
        <p:nvSpPr>
          <p:cNvPr id="3" name="字幕 2">
            <a:extLst>
              <a:ext uri="{FF2B5EF4-FFF2-40B4-BE49-F238E27FC236}">
                <a16:creationId xmlns:a16="http://schemas.microsoft.com/office/drawing/2014/main" id="{A25D99BA-2B0B-54CD-7BE8-7F0CCFA0F733}"/>
              </a:ext>
            </a:extLst>
          </p:cNvPr>
          <p:cNvSpPr txBox="1">
            <a:spLocks/>
          </p:cNvSpPr>
          <p:nvPr/>
        </p:nvSpPr>
        <p:spPr>
          <a:xfrm>
            <a:off x="9501279" y="6445735"/>
            <a:ext cx="2675224" cy="372971"/>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a:t>
            </a:r>
            <a:r>
              <a:rPr lang="en-US" altLang="ja-JP">
                <a:ea typeface="游ゴシック"/>
              </a:rPr>
              <a:t>55</a:t>
            </a:r>
            <a:r>
              <a:rPr lang="ja-JP" altLang="en-US">
                <a:ea typeface="游ゴシック"/>
              </a:rPr>
              <a:t>　清水康太郎</a:t>
            </a:r>
            <a:endParaRPr lang="ja-JP" altLang="en-US"/>
          </a:p>
        </p:txBody>
      </p:sp>
    </p:spTree>
    <p:extLst>
      <p:ext uri="{BB962C8B-B14F-4D97-AF65-F5344CB8AC3E}">
        <p14:creationId xmlns:p14="http://schemas.microsoft.com/office/powerpoint/2010/main" val="4185973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E0759-E17E-5189-D97B-EEDB1DC6C9CD}"/>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CE0DE6C-7B34-A7C2-4FC1-638D6A9B5CB6}"/>
              </a:ext>
            </a:extLst>
          </p:cNvPr>
          <p:cNvSpPr txBox="1"/>
          <p:nvPr/>
        </p:nvSpPr>
        <p:spPr>
          <a:xfrm>
            <a:off x="1336240" y="739890"/>
            <a:ext cx="336430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游ゴシック"/>
              </a:rPr>
              <a:t>量子論で考える</a:t>
            </a:r>
            <a:endParaRPr lang="ja-JP" altLang="en-US" sz="3200"/>
          </a:p>
        </p:txBody>
      </p:sp>
      <p:sp>
        <p:nvSpPr>
          <p:cNvPr id="6" name="テキスト ボックス 5">
            <a:extLst>
              <a:ext uri="{FF2B5EF4-FFF2-40B4-BE49-F238E27FC236}">
                <a16:creationId xmlns:a16="http://schemas.microsoft.com/office/drawing/2014/main" id="{03D89B7B-54DD-39B2-076C-48CAA82EB205}"/>
              </a:ext>
            </a:extLst>
          </p:cNvPr>
          <p:cNvSpPr txBox="1"/>
          <p:nvPr/>
        </p:nvSpPr>
        <p:spPr>
          <a:xfrm>
            <a:off x="904918" y="1415626"/>
            <a:ext cx="820947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游ゴシック"/>
              </a:rPr>
              <a:t>時間発展しないシュレディンガー方程式</a:t>
            </a:r>
          </a:p>
        </p:txBody>
      </p:sp>
      <p:sp>
        <p:nvSpPr>
          <p:cNvPr id="9" name="テキスト ボックス 8">
            <a:extLst>
              <a:ext uri="{FF2B5EF4-FFF2-40B4-BE49-F238E27FC236}">
                <a16:creationId xmlns:a16="http://schemas.microsoft.com/office/drawing/2014/main" id="{7DEA5B27-4FA1-C659-5FC5-383544A306E3}"/>
              </a:ext>
            </a:extLst>
          </p:cNvPr>
          <p:cNvSpPr txBox="1"/>
          <p:nvPr/>
        </p:nvSpPr>
        <p:spPr>
          <a:xfrm>
            <a:off x="-102566" y="2368209"/>
            <a:ext cx="243604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ea typeface="游ゴシック"/>
              </a:rPr>
              <a:t>ポテンシャルを代入</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0812EDF-1066-F807-9C20-7590F405E8B6}"/>
                  </a:ext>
                </a:extLst>
              </p:cNvPr>
              <p:cNvSpPr txBox="1"/>
              <p:nvPr/>
            </p:nvSpPr>
            <p:spPr>
              <a:xfrm>
                <a:off x="3157267" y="2366513"/>
                <a:ext cx="8069357" cy="1522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sSup>
                                <m:sSupPr>
                                  <m:ctrlPr>
                                    <a:rPr lang="en-US" altLang="ja-JP" sz="4000" b="0" i="1" smtClean="0">
                                      <a:latin typeface="Cambria Math" panose="02040503050406030204" pitchFamily="18" charset="0"/>
                                      <a:ea typeface="Cambria Math" panose="02040503050406030204" pitchFamily="18" charset="0"/>
                                    </a:rPr>
                                  </m:ctrlPr>
                                </m:sSupPr>
                                <m:e>
                                  <m:r>
                                    <a:rPr lang="en-US" altLang="ja-JP" sz="4000" b="0" i="1" smtClean="0">
                                      <a:latin typeface="Cambria Math" panose="02040503050406030204" pitchFamily="18" charset="0"/>
                                      <a:ea typeface="Cambria Math" panose="02040503050406030204" pitchFamily="18" charset="0"/>
                                    </a:rPr>
                                    <m:t>ℏ</m:t>
                                  </m:r>
                                </m:e>
                                <m:sup>
                                  <m:r>
                                    <a:rPr lang="en-US" altLang="ja-JP" sz="4000" b="0" i="1" smtClean="0">
                                      <a:latin typeface="Cambria Math" panose="02040503050406030204" pitchFamily="18" charset="0"/>
                                      <a:ea typeface="Cambria Math" panose="02040503050406030204" pitchFamily="18" charset="0"/>
                                    </a:rPr>
                                    <m:t>2</m:t>
                                  </m:r>
                                </m:sup>
                              </m:sSup>
                            </m:num>
                            <m:den>
                              <m:r>
                                <a:rPr lang="en-US" altLang="ja-JP" sz="4000" b="0" i="1" smtClean="0">
                                  <a:latin typeface="Cambria Math" panose="02040503050406030204" pitchFamily="18" charset="0"/>
                                </a:rPr>
                                <m:t>2</m:t>
                              </m:r>
                              <m:r>
                                <a:rPr lang="en-US" altLang="ja-JP" sz="4000" b="0" i="1" smtClean="0">
                                  <a:latin typeface="Cambria Math" panose="02040503050406030204" pitchFamily="18" charset="0"/>
                                </a:rPr>
                                <m:t>𝑚</m:t>
                              </m:r>
                            </m:den>
                          </m:f>
                          <m:f>
                            <m:fPr>
                              <m:ctrlPr>
                                <a:rPr lang="en-US" altLang="ja-JP" sz="4000" b="0" i="1" smtClean="0">
                                  <a:latin typeface="Cambria Math" panose="02040503050406030204" pitchFamily="18" charset="0"/>
                                </a:rPr>
                              </m:ctrlPr>
                            </m:fPr>
                            <m:num>
                              <m:sSup>
                                <m:sSupPr>
                                  <m:ctrlPr>
                                    <a:rPr lang="en-US" altLang="ja-JP" sz="4000" b="0" i="1" smtClean="0">
                                      <a:latin typeface="Cambria Math" panose="02040503050406030204" pitchFamily="18" charset="0"/>
                                    </a:rPr>
                                  </m:ctrlPr>
                                </m:sSupPr>
                                <m:e>
                                  <m:r>
                                    <a:rPr lang="en-US" altLang="ja-JP" sz="4000" b="0" i="1" smtClean="0">
                                      <a:latin typeface="Cambria Math" panose="02040503050406030204" pitchFamily="18" charset="0"/>
                                    </a:rPr>
                                    <m:t>𝑑</m:t>
                                  </m:r>
                                </m:e>
                                <m:sup>
                                  <m:r>
                                    <a:rPr lang="en-US" altLang="ja-JP" sz="4000" b="0" i="1" smtClean="0">
                                      <a:latin typeface="Cambria Math" panose="02040503050406030204" pitchFamily="18" charset="0"/>
                                    </a:rPr>
                                    <m:t>2</m:t>
                                  </m:r>
                                </m:sup>
                              </m:sSup>
                            </m:num>
                            <m:den>
                              <m:r>
                                <a:rPr lang="en-US" altLang="ja-JP" sz="4000" b="0" i="1" smtClean="0">
                                  <a:latin typeface="Cambria Math" panose="02040503050406030204" pitchFamily="18" charset="0"/>
                                </a:rPr>
                                <m:t>𝑑</m:t>
                              </m:r>
                              <m:sSup>
                                <m:sSupPr>
                                  <m:ctrlPr>
                                    <a:rPr lang="en-US" altLang="ja-JP" sz="4000" b="0" i="1" smtClean="0">
                                      <a:latin typeface="Cambria Math" panose="02040503050406030204" pitchFamily="18" charset="0"/>
                                    </a:rPr>
                                  </m:ctrlPr>
                                </m:sSupPr>
                                <m:e>
                                  <m:r>
                                    <a:rPr lang="en-US" altLang="ja-JP" sz="4000" b="0" i="1" smtClean="0">
                                      <a:latin typeface="Cambria Math" panose="02040503050406030204" pitchFamily="18" charset="0"/>
                                    </a:rPr>
                                    <m:t>𝑥</m:t>
                                  </m:r>
                                </m:e>
                                <m:sup>
                                  <m:r>
                                    <a:rPr lang="en-US" altLang="ja-JP" sz="4000" b="0" i="1" smtClean="0">
                                      <a:latin typeface="Cambria Math" panose="02040503050406030204" pitchFamily="18" charset="0"/>
                                    </a:rPr>
                                    <m:t>2</m:t>
                                  </m:r>
                                </m:sup>
                              </m:sSup>
                            </m:den>
                          </m:f>
                          <m:r>
                            <a:rPr lang="en-US" altLang="ja-JP" sz="4000" b="0" i="1" smtClean="0">
                              <a:latin typeface="Cambria Math" panose="02040503050406030204" pitchFamily="18" charset="0"/>
                            </a:rPr>
                            <m:t>+</m:t>
                          </m:r>
                          <m:r>
                            <a:rPr lang="en-US" altLang="ja-JP" sz="4000" b="0" i="1" smtClean="0">
                              <a:latin typeface="Cambria Math" panose="02040503050406030204" pitchFamily="18" charset="0"/>
                            </a:rPr>
                            <m:t>𝑈</m:t>
                          </m:r>
                          <m:d>
                            <m:dPr>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𝑥</m:t>
                              </m:r>
                            </m:e>
                          </m:d>
                        </m:e>
                      </m:d>
                      <m:r>
                        <m:rPr>
                          <m:sty m:val="p"/>
                        </m:rPr>
                        <a:rPr lang="el-GR" altLang="ja-JP" sz="4000" b="0" i="1" smtClean="0">
                          <a:latin typeface="Cambria Math" panose="02040503050406030204" pitchFamily="18" charset="0"/>
                          <a:ea typeface="Cambria Math" panose="02040503050406030204" pitchFamily="18" charset="0"/>
                        </a:rPr>
                        <m:t>Ψ</m:t>
                      </m:r>
                      <m:d>
                        <m:dPr>
                          <m:ctrlPr>
                            <a:rPr lang="en-US" altLang="ja-JP" sz="4000" b="0" i="1" smtClean="0">
                              <a:latin typeface="Cambria Math" panose="02040503050406030204" pitchFamily="18" charset="0"/>
                              <a:ea typeface="Cambria Math" panose="02040503050406030204" pitchFamily="18" charset="0"/>
                            </a:rPr>
                          </m:ctrlPr>
                        </m:dPr>
                        <m:e>
                          <m:r>
                            <a:rPr lang="en-US" altLang="ja-JP" sz="4000" b="0" i="1" smtClean="0">
                              <a:latin typeface="Cambria Math" panose="02040503050406030204" pitchFamily="18" charset="0"/>
                              <a:ea typeface="Cambria Math" panose="02040503050406030204" pitchFamily="18" charset="0"/>
                            </a:rPr>
                            <m:t>𝑥</m:t>
                          </m:r>
                        </m:e>
                      </m:d>
                      <m:r>
                        <a:rPr lang="en-US" altLang="ja-JP" sz="4000" b="0" i="1" smtClean="0">
                          <a:latin typeface="Cambria Math" panose="02040503050406030204" pitchFamily="18" charset="0"/>
                          <a:ea typeface="Cambria Math" panose="02040503050406030204" pitchFamily="18" charset="0"/>
                        </a:rPr>
                        <m:t>=</m:t>
                      </m:r>
                      <m:r>
                        <a:rPr lang="en-US" altLang="ja-JP" sz="4000" b="0" i="1" smtClean="0">
                          <a:latin typeface="Cambria Math" panose="02040503050406030204" pitchFamily="18" charset="0"/>
                          <a:ea typeface="Cambria Math" panose="02040503050406030204" pitchFamily="18" charset="0"/>
                        </a:rPr>
                        <m:t>𝐸</m:t>
                      </m:r>
                      <m:r>
                        <m:rPr>
                          <m:sty m:val="p"/>
                        </m:rPr>
                        <a:rPr lang="el-GR" altLang="ja-JP" sz="4000" i="1">
                          <a:latin typeface="Cambria Math" panose="02040503050406030204" pitchFamily="18" charset="0"/>
                          <a:ea typeface="Cambria Math" panose="02040503050406030204" pitchFamily="18" charset="0"/>
                        </a:rPr>
                        <m:t>Ψ</m:t>
                      </m:r>
                      <m:d>
                        <m:dPr>
                          <m:ctrlPr>
                            <a:rPr lang="en-US" altLang="ja-JP" sz="4000" i="1">
                              <a:latin typeface="Cambria Math" panose="02040503050406030204" pitchFamily="18" charset="0"/>
                              <a:ea typeface="Cambria Math" panose="02040503050406030204" pitchFamily="18" charset="0"/>
                            </a:rPr>
                          </m:ctrlPr>
                        </m:dPr>
                        <m:e>
                          <m:r>
                            <a:rPr lang="en-US" altLang="ja-JP" sz="4000" i="1">
                              <a:latin typeface="Cambria Math" panose="02040503050406030204" pitchFamily="18" charset="0"/>
                              <a:ea typeface="Cambria Math" panose="02040503050406030204" pitchFamily="18" charset="0"/>
                            </a:rPr>
                            <m:t>𝑥</m:t>
                          </m:r>
                        </m:e>
                      </m:d>
                    </m:oMath>
                  </m:oMathPara>
                </a14:m>
                <a:endParaRPr lang="en-US" altLang="ja-JP" sz="4000"/>
              </a:p>
            </p:txBody>
          </p:sp>
        </mc:Choice>
        <mc:Fallback xmlns="">
          <p:sp>
            <p:nvSpPr>
              <p:cNvPr id="3" name="テキスト ボックス 2">
                <a:extLst>
                  <a:ext uri="{FF2B5EF4-FFF2-40B4-BE49-F238E27FC236}">
                    <a16:creationId xmlns:a16="http://schemas.microsoft.com/office/drawing/2014/main" id="{E0812EDF-1066-F807-9C20-7590F405E8B6}"/>
                  </a:ext>
                </a:extLst>
              </p:cNvPr>
              <p:cNvSpPr txBox="1">
                <a:spLocks noRot="1" noChangeAspect="1" noMove="1" noResize="1" noEditPoints="1" noAdjustHandles="1" noChangeArrowheads="1" noChangeShapeType="1" noTextEdit="1"/>
              </p:cNvSpPr>
              <p:nvPr/>
            </p:nvSpPr>
            <p:spPr>
              <a:xfrm>
                <a:off x="3157267" y="2366513"/>
                <a:ext cx="8069357" cy="1522315"/>
              </a:xfrm>
              <a:prstGeom prst="rect">
                <a:avLst/>
              </a:prstGeom>
              <a:blipFill>
                <a:blip r:embed="rId2"/>
                <a:stretch>
                  <a:fillRect/>
                </a:stretch>
              </a:blipFill>
            </p:spPr>
            <p:txBody>
              <a:bodyPr/>
              <a:lstStyle/>
              <a:p>
                <a:r>
                  <a:rPr lang="en-US">
                    <a:noFill/>
                  </a:rPr>
                  <a:t> </a:t>
                </a:r>
              </a:p>
            </p:txBody>
          </p:sp>
        </mc:Fallback>
      </mc:AlternateContent>
      <p:cxnSp>
        <p:nvCxnSpPr>
          <p:cNvPr id="11" name="直線矢印コネクタ 10">
            <a:extLst>
              <a:ext uri="{FF2B5EF4-FFF2-40B4-BE49-F238E27FC236}">
                <a16:creationId xmlns:a16="http://schemas.microsoft.com/office/drawing/2014/main" id="{6589BCB8-C21D-6F7C-988A-B75FDE8FF782}"/>
              </a:ext>
            </a:extLst>
          </p:cNvPr>
          <p:cNvCxnSpPr/>
          <p:nvPr/>
        </p:nvCxnSpPr>
        <p:spPr>
          <a:xfrm>
            <a:off x="2395858" y="2168768"/>
            <a:ext cx="24699" cy="16368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F0451EB-4797-FB1D-5F8A-6A5BD44E2CE9}"/>
                  </a:ext>
                </a:extLst>
              </p:cNvPr>
              <p:cNvSpPr txBox="1"/>
              <p:nvPr/>
            </p:nvSpPr>
            <p:spPr>
              <a:xfrm>
                <a:off x="708357" y="4595795"/>
                <a:ext cx="8069357" cy="1522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b="0" i="1" smtClean="0">
                              <a:latin typeface="Cambria Math" panose="02040503050406030204" pitchFamily="18" charset="0"/>
                            </a:rPr>
                          </m:ctrlPr>
                        </m:dPr>
                        <m:e>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sSup>
                                <m:sSupPr>
                                  <m:ctrlPr>
                                    <a:rPr lang="en-US" altLang="ja-JP" sz="4000" b="0" i="1" smtClean="0">
                                      <a:latin typeface="Cambria Math" panose="02040503050406030204" pitchFamily="18" charset="0"/>
                                      <a:ea typeface="Cambria Math" panose="02040503050406030204" pitchFamily="18" charset="0"/>
                                    </a:rPr>
                                  </m:ctrlPr>
                                </m:sSupPr>
                                <m:e>
                                  <m:r>
                                    <a:rPr lang="en-US" altLang="ja-JP" sz="4000" b="0" i="1" smtClean="0">
                                      <a:latin typeface="Cambria Math" panose="02040503050406030204" pitchFamily="18" charset="0"/>
                                      <a:ea typeface="Cambria Math" panose="02040503050406030204" pitchFamily="18" charset="0"/>
                                    </a:rPr>
                                    <m:t>ℏ</m:t>
                                  </m:r>
                                </m:e>
                                <m:sup>
                                  <m:r>
                                    <a:rPr lang="en-US" altLang="ja-JP" sz="4000" b="0" i="1" smtClean="0">
                                      <a:latin typeface="Cambria Math" panose="02040503050406030204" pitchFamily="18" charset="0"/>
                                      <a:ea typeface="Cambria Math" panose="02040503050406030204" pitchFamily="18" charset="0"/>
                                    </a:rPr>
                                    <m:t>2</m:t>
                                  </m:r>
                                </m:sup>
                              </m:sSup>
                            </m:num>
                            <m:den>
                              <m:r>
                                <a:rPr lang="en-US" altLang="ja-JP" sz="4000" b="0" i="1" smtClean="0">
                                  <a:latin typeface="Cambria Math" panose="02040503050406030204" pitchFamily="18" charset="0"/>
                                </a:rPr>
                                <m:t>2</m:t>
                              </m:r>
                              <m:r>
                                <a:rPr lang="en-US" altLang="ja-JP" sz="4000" b="0" i="1" smtClean="0">
                                  <a:latin typeface="Cambria Math" panose="02040503050406030204" pitchFamily="18" charset="0"/>
                                </a:rPr>
                                <m:t>𝑚</m:t>
                              </m:r>
                            </m:den>
                          </m:f>
                          <m:f>
                            <m:fPr>
                              <m:ctrlPr>
                                <a:rPr lang="en-US" altLang="ja-JP" sz="4000" b="0" i="1" smtClean="0">
                                  <a:latin typeface="Cambria Math" panose="02040503050406030204" pitchFamily="18" charset="0"/>
                                </a:rPr>
                              </m:ctrlPr>
                            </m:fPr>
                            <m:num>
                              <m:sSup>
                                <m:sSupPr>
                                  <m:ctrlPr>
                                    <a:rPr lang="en-US" altLang="ja-JP" sz="4000" b="0" i="1" smtClean="0">
                                      <a:latin typeface="Cambria Math" panose="02040503050406030204" pitchFamily="18" charset="0"/>
                                    </a:rPr>
                                  </m:ctrlPr>
                                </m:sSupPr>
                                <m:e>
                                  <m:r>
                                    <a:rPr lang="en-US" altLang="ja-JP" sz="4000" b="0" i="1" smtClean="0">
                                      <a:latin typeface="Cambria Math" panose="02040503050406030204" pitchFamily="18" charset="0"/>
                                    </a:rPr>
                                    <m:t>𝑑</m:t>
                                  </m:r>
                                </m:e>
                                <m:sup>
                                  <m:r>
                                    <a:rPr lang="en-US" altLang="ja-JP" sz="4000" b="0" i="1" smtClean="0">
                                      <a:latin typeface="Cambria Math" panose="02040503050406030204" pitchFamily="18" charset="0"/>
                                    </a:rPr>
                                    <m:t>2</m:t>
                                  </m:r>
                                </m:sup>
                              </m:sSup>
                            </m:num>
                            <m:den>
                              <m:r>
                                <a:rPr lang="en-US" altLang="ja-JP" sz="4000" b="0" i="1" smtClean="0">
                                  <a:latin typeface="Cambria Math" panose="02040503050406030204" pitchFamily="18" charset="0"/>
                                </a:rPr>
                                <m:t>𝑑</m:t>
                              </m:r>
                              <m:sSup>
                                <m:sSupPr>
                                  <m:ctrlPr>
                                    <a:rPr lang="en-US" altLang="ja-JP" sz="4000" b="0" i="1" smtClean="0">
                                      <a:latin typeface="Cambria Math" panose="02040503050406030204" pitchFamily="18" charset="0"/>
                                    </a:rPr>
                                  </m:ctrlPr>
                                </m:sSupPr>
                                <m:e>
                                  <m:r>
                                    <a:rPr lang="en-US" altLang="ja-JP" sz="4000" b="0" i="1" smtClean="0">
                                      <a:latin typeface="Cambria Math" panose="02040503050406030204" pitchFamily="18" charset="0"/>
                                    </a:rPr>
                                    <m:t>𝑥</m:t>
                                  </m:r>
                                </m:e>
                                <m:sup>
                                  <m:r>
                                    <a:rPr lang="en-US" altLang="ja-JP" sz="4000" b="0" i="1" smtClean="0">
                                      <a:latin typeface="Cambria Math" panose="02040503050406030204" pitchFamily="18" charset="0"/>
                                    </a:rPr>
                                    <m:t>2</m:t>
                                  </m:r>
                                </m:sup>
                              </m:sSup>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𝑘</m:t>
                              </m:r>
                            </m:num>
                            <m:den>
                              <m:r>
                                <a:rPr lang="en-US" altLang="ja-JP" sz="4000" b="0" i="1" smtClean="0">
                                  <a:latin typeface="Cambria Math" panose="02040503050406030204" pitchFamily="18" charset="0"/>
                                </a:rPr>
                                <m:t>2</m:t>
                              </m:r>
                            </m:den>
                          </m:f>
                          <m:sSup>
                            <m:sSupPr>
                              <m:ctrlPr>
                                <a:rPr lang="en-US" altLang="ja-JP" sz="4000" b="0" i="1" smtClean="0">
                                  <a:latin typeface="Cambria Math" panose="02040503050406030204" pitchFamily="18" charset="0"/>
                                </a:rPr>
                              </m:ctrlPr>
                            </m:sSupPr>
                            <m:e>
                              <m:r>
                                <a:rPr lang="en-US" altLang="ja-JP" sz="4000" b="0" i="1" smtClean="0">
                                  <a:latin typeface="Cambria Math" panose="02040503050406030204" pitchFamily="18" charset="0"/>
                                </a:rPr>
                                <m:t>𝑥</m:t>
                              </m:r>
                            </m:e>
                            <m:sup>
                              <m:r>
                                <a:rPr lang="en-US" altLang="ja-JP" sz="4000" b="0" i="1" smtClean="0">
                                  <a:latin typeface="Cambria Math" panose="02040503050406030204" pitchFamily="18" charset="0"/>
                                </a:rPr>
                                <m:t>2</m:t>
                              </m:r>
                            </m:sup>
                          </m:sSup>
                        </m:e>
                      </m:d>
                      <m:r>
                        <m:rPr>
                          <m:sty m:val="p"/>
                        </m:rPr>
                        <a:rPr lang="el-GR" altLang="ja-JP" sz="4000" b="0" i="1" smtClean="0">
                          <a:latin typeface="Cambria Math" panose="02040503050406030204" pitchFamily="18" charset="0"/>
                          <a:ea typeface="Cambria Math" panose="02040503050406030204" pitchFamily="18" charset="0"/>
                        </a:rPr>
                        <m:t>Ψ</m:t>
                      </m:r>
                      <m:d>
                        <m:dPr>
                          <m:ctrlPr>
                            <a:rPr lang="en-US" altLang="ja-JP" sz="4000" b="0" i="1" smtClean="0">
                              <a:latin typeface="Cambria Math" panose="02040503050406030204" pitchFamily="18" charset="0"/>
                              <a:ea typeface="Cambria Math" panose="02040503050406030204" pitchFamily="18" charset="0"/>
                            </a:rPr>
                          </m:ctrlPr>
                        </m:dPr>
                        <m:e>
                          <m:r>
                            <a:rPr lang="en-US" altLang="ja-JP" sz="4000" b="0" i="1" smtClean="0">
                              <a:latin typeface="Cambria Math" panose="02040503050406030204" pitchFamily="18" charset="0"/>
                              <a:ea typeface="Cambria Math" panose="02040503050406030204" pitchFamily="18" charset="0"/>
                            </a:rPr>
                            <m:t>𝑥</m:t>
                          </m:r>
                        </m:e>
                      </m:d>
                      <m:r>
                        <a:rPr lang="en-US" altLang="ja-JP" sz="4000" b="0" i="1" smtClean="0">
                          <a:latin typeface="Cambria Math" panose="02040503050406030204" pitchFamily="18" charset="0"/>
                          <a:ea typeface="Cambria Math" panose="02040503050406030204" pitchFamily="18" charset="0"/>
                        </a:rPr>
                        <m:t>=</m:t>
                      </m:r>
                      <m:r>
                        <a:rPr lang="en-US" altLang="ja-JP" sz="4000" b="0" i="1" smtClean="0">
                          <a:latin typeface="Cambria Math" panose="02040503050406030204" pitchFamily="18" charset="0"/>
                          <a:ea typeface="Cambria Math" panose="02040503050406030204" pitchFamily="18" charset="0"/>
                        </a:rPr>
                        <m:t>𝐸</m:t>
                      </m:r>
                      <m:r>
                        <m:rPr>
                          <m:sty m:val="p"/>
                        </m:rPr>
                        <a:rPr lang="el-GR" altLang="ja-JP" sz="4000" i="1">
                          <a:latin typeface="Cambria Math" panose="02040503050406030204" pitchFamily="18" charset="0"/>
                          <a:ea typeface="Cambria Math" panose="02040503050406030204" pitchFamily="18" charset="0"/>
                        </a:rPr>
                        <m:t>Ψ</m:t>
                      </m:r>
                      <m:d>
                        <m:dPr>
                          <m:ctrlPr>
                            <a:rPr lang="en-US" altLang="ja-JP" sz="4000" i="1">
                              <a:latin typeface="Cambria Math" panose="02040503050406030204" pitchFamily="18" charset="0"/>
                              <a:ea typeface="Cambria Math" panose="02040503050406030204" pitchFamily="18" charset="0"/>
                            </a:rPr>
                          </m:ctrlPr>
                        </m:dPr>
                        <m:e>
                          <m:r>
                            <a:rPr lang="en-US" altLang="ja-JP" sz="4000" i="1">
                              <a:latin typeface="Cambria Math" panose="02040503050406030204" pitchFamily="18" charset="0"/>
                              <a:ea typeface="Cambria Math" panose="02040503050406030204" pitchFamily="18" charset="0"/>
                            </a:rPr>
                            <m:t>𝑥</m:t>
                          </m:r>
                        </m:e>
                      </m:d>
                    </m:oMath>
                  </m:oMathPara>
                </a14:m>
                <a:endParaRPr lang="en-US" altLang="ja-JP" sz="4000"/>
              </a:p>
            </p:txBody>
          </p:sp>
        </mc:Choice>
        <mc:Fallback xmlns="">
          <p:sp>
            <p:nvSpPr>
              <p:cNvPr id="4" name="テキスト ボックス 3">
                <a:extLst>
                  <a:ext uri="{FF2B5EF4-FFF2-40B4-BE49-F238E27FC236}">
                    <a16:creationId xmlns:a16="http://schemas.microsoft.com/office/drawing/2014/main" id="{1F0451EB-4797-FB1D-5F8A-6A5BD44E2CE9}"/>
                  </a:ext>
                </a:extLst>
              </p:cNvPr>
              <p:cNvSpPr txBox="1">
                <a:spLocks noRot="1" noChangeAspect="1" noMove="1" noResize="1" noEditPoints="1" noAdjustHandles="1" noChangeArrowheads="1" noChangeShapeType="1" noTextEdit="1"/>
              </p:cNvSpPr>
              <p:nvPr/>
            </p:nvSpPr>
            <p:spPr>
              <a:xfrm>
                <a:off x="708357" y="4595795"/>
                <a:ext cx="8069357" cy="1522315"/>
              </a:xfrm>
              <a:prstGeom prst="rect">
                <a:avLst/>
              </a:prstGeom>
              <a:blipFill>
                <a:blip r:embed="rId3"/>
                <a:stretch>
                  <a:fillRect/>
                </a:stretch>
              </a:blipFill>
            </p:spPr>
            <p:txBody>
              <a:bodyPr/>
              <a:lstStyle/>
              <a:p>
                <a:r>
                  <a:rPr lang="en-US">
                    <a:noFill/>
                  </a:rPr>
                  <a:t> </a:t>
                </a:r>
              </a:p>
            </p:txBody>
          </p:sp>
        </mc:Fallback>
      </mc:AlternateContent>
      <p:sp>
        <p:nvSpPr>
          <p:cNvPr id="5" name="字幕 2">
            <a:extLst>
              <a:ext uri="{FF2B5EF4-FFF2-40B4-BE49-F238E27FC236}">
                <a16:creationId xmlns:a16="http://schemas.microsoft.com/office/drawing/2014/main" id="{16CDB157-FA9A-6C40-8F09-110534220EE2}"/>
              </a:ext>
            </a:extLst>
          </p:cNvPr>
          <p:cNvSpPr txBox="1">
            <a:spLocks/>
          </p:cNvSpPr>
          <p:nvPr/>
        </p:nvSpPr>
        <p:spPr>
          <a:xfrm>
            <a:off x="9501279" y="6445735"/>
            <a:ext cx="2675224" cy="372971"/>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a:t>
            </a:r>
            <a:r>
              <a:rPr lang="en-US" altLang="ja-JP">
                <a:ea typeface="游ゴシック"/>
              </a:rPr>
              <a:t>55</a:t>
            </a:r>
            <a:r>
              <a:rPr lang="ja-JP" altLang="en-US">
                <a:ea typeface="游ゴシック"/>
              </a:rPr>
              <a:t>　清水康太郎</a:t>
            </a:r>
            <a:endParaRPr lang="ja-JP" altLang="en-US"/>
          </a:p>
        </p:txBody>
      </p:sp>
    </p:spTree>
    <p:extLst>
      <p:ext uri="{BB962C8B-B14F-4D97-AF65-F5344CB8AC3E}">
        <p14:creationId xmlns:p14="http://schemas.microsoft.com/office/powerpoint/2010/main" val="2666968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05DE2-D47C-2F5B-5EE8-AE1BD647941A}"/>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5D82BD-8351-2798-0978-DD824037EBC3}"/>
              </a:ext>
            </a:extLst>
          </p:cNvPr>
          <p:cNvSpPr txBox="1"/>
          <p:nvPr/>
        </p:nvSpPr>
        <p:spPr>
          <a:xfrm>
            <a:off x="1336240" y="739890"/>
            <a:ext cx="336430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游ゴシック"/>
              </a:rPr>
              <a:t>量子論で考える</a:t>
            </a:r>
            <a:endParaRPr lang="ja-JP" altLang="en-US" sz="3200"/>
          </a:p>
        </p:txBody>
      </p:sp>
      <p:sp>
        <p:nvSpPr>
          <p:cNvPr id="6" name="テキスト ボックス 5">
            <a:extLst>
              <a:ext uri="{FF2B5EF4-FFF2-40B4-BE49-F238E27FC236}">
                <a16:creationId xmlns:a16="http://schemas.microsoft.com/office/drawing/2014/main" id="{F61A7DE5-010A-B041-F4ED-E7748248C17E}"/>
              </a:ext>
            </a:extLst>
          </p:cNvPr>
          <p:cNvSpPr txBox="1"/>
          <p:nvPr/>
        </p:nvSpPr>
        <p:spPr>
          <a:xfrm>
            <a:off x="1106201" y="1358117"/>
            <a:ext cx="6469810" cy="5991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游ゴシック"/>
              </a:rPr>
              <a:t>式変形(変数変換)：</a:t>
            </a:r>
            <a:r>
              <a:rPr lang="en-US" altLang="ja-JP" sz="3200">
                <a:ea typeface="游ゴシック"/>
              </a:rPr>
              <a:t>y</a:t>
            </a:r>
            <a:r>
              <a:rPr lang="ja-JP" altLang="en-US" sz="3200">
                <a:ea typeface="游ゴシック"/>
              </a:rPr>
              <a:t>=a</a:t>
            </a:r>
            <a:r>
              <a:rPr lang="en-US" altLang="ja-JP" sz="3200">
                <a:ea typeface="游ゴシック"/>
              </a:rPr>
              <a:t>x</a:t>
            </a:r>
            <a:endParaRPr lang="ja-JP" altLang="en-US" sz="3200">
              <a:ea typeface="游ゴシック"/>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BFFB2FF-6A02-D9B6-F6D2-8D824A531A9F}"/>
                  </a:ext>
                </a:extLst>
              </p:cNvPr>
              <p:cNvSpPr txBox="1"/>
              <p:nvPr/>
            </p:nvSpPr>
            <p:spPr>
              <a:xfrm>
                <a:off x="1331344" y="4293079"/>
                <a:ext cx="4449346" cy="8918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m:t>
                      </m:r>
                      <m:f>
                        <m:fPr>
                          <m:ctrlPr>
                            <a:rPr lang="en-US" altLang="ja-JP" i="1">
                              <a:latin typeface="Cambria Math" panose="02040503050406030204" pitchFamily="18" charset="0"/>
                            </a:rPr>
                          </m:ctrlPr>
                        </m:fPr>
                        <m:num>
                          <m:sSup>
                            <m:sSupPr>
                              <m:ctrlPr>
                                <a:rPr lang="en-US" altLang="ja-JP" i="1">
                                  <a:latin typeface="Cambria Math" panose="02040503050406030204" pitchFamily="18" charset="0"/>
                                </a:rPr>
                              </m:ctrlPr>
                            </m:sSupPr>
                            <m:e>
                              <m:r>
                                <a:rPr lang="en-US" altLang="ja-JP" i="1">
                                  <a:latin typeface="Cambria Math" panose="02040503050406030204" pitchFamily="18" charset="0"/>
                                </a:rPr>
                                <m:t>𝑑</m:t>
                              </m:r>
                            </m:e>
                            <m:sup>
                              <m:r>
                                <a:rPr lang="en-US" altLang="ja-JP" i="1">
                                  <a:latin typeface="Cambria Math" panose="02040503050406030204" pitchFamily="18" charset="0"/>
                                </a:rPr>
                                <m:t>2</m:t>
                              </m:r>
                            </m:sup>
                          </m:sSup>
                        </m:num>
                        <m:den>
                          <m:r>
                            <a:rPr lang="en-US" altLang="ja-JP" i="1">
                              <a:latin typeface="Cambria Math" panose="02040503050406030204" pitchFamily="18" charset="0"/>
                            </a:rPr>
                            <m:t>𝑑</m:t>
                          </m:r>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𝑦</m:t>
                              </m:r>
                            </m:e>
                            <m:sup>
                              <m:r>
                                <a:rPr lang="en-US" altLang="ja-JP" i="1">
                                  <a:latin typeface="Cambria Math" panose="02040503050406030204" pitchFamily="18" charset="0"/>
                                </a:rPr>
                                <m:t>2</m:t>
                              </m:r>
                            </m:sup>
                          </m:sSup>
                        </m:den>
                      </m:f>
                      <m:r>
                        <m:rPr>
                          <m:sty m:val="p"/>
                        </m:rPr>
                        <a:rPr lang="el-GR" altLang="ja-JP" i="1">
                          <a:latin typeface="Cambria Math" panose="02040503050406030204" pitchFamily="18" charset="0"/>
                          <a:ea typeface="Cambria Math" panose="02040503050406030204" pitchFamily="18" charset="0"/>
                        </a:rPr>
                        <m:t>Ψ</m:t>
                      </m:r>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𝑎</m:t>
                              </m:r>
                            </m:den>
                          </m:f>
                        </m:e>
                      </m:d>
                      <m:r>
                        <a:rPr lang="en-US" altLang="ja-JP" i="1">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rPr>
                          </m:ctrlPr>
                        </m:fPr>
                        <m:num>
                          <m:r>
                            <a:rPr lang="en-US" altLang="ja-JP" b="0" i="1" smtClean="0">
                              <a:latin typeface="Cambria Math" panose="02040503050406030204" pitchFamily="18" charset="0"/>
                            </a:rPr>
                            <m:t>𝑚</m:t>
                          </m:r>
                          <m:r>
                            <a:rPr lang="en-US" altLang="ja-JP" i="1">
                              <a:latin typeface="Cambria Math" panose="02040503050406030204" pitchFamily="18" charset="0"/>
                            </a:rPr>
                            <m:t>𝑘</m:t>
                          </m:r>
                        </m:num>
                        <m:den>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ℏ</m:t>
                              </m:r>
                            </m:e>
                            <m:sup>
                              <m:r>
                                <a:rPr lang="en-US" altLang="ja-JP" i="1">
                                  <a:latin typeface="Cambria Math" panose="02040503050406030204" pitchFamily="18" charset="0"/>
                                  <a:ea typeface="Cambria Math" panose="02040503050406030204" pitchFamily="18" charset="0"/>
                                </a:rPr>
                                <m:t>2</m:t>
                              </m:r>
                            </m:sup>
                          </m:sSup>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𝑎</m:t>
                              </m:r>
                            </m:e>
                            <m:sup>
                              <m:r>
                                <a:rPr lang="en-US" altLang="ja-JP" b="0" i="1" smtClean="0">
                                  <a:latin typeface="Cambria Math" panose="02040503050406030204" pitchFamily="18" charset="0"/>
                                  <a:ea typeface="Cambria Math" panose="02040503050406030204" pitchFamily="18" charset="0"/>
                                </a:rPr>
                                <m:t>4</m:t>
                              </m:r>
                            </m:sup>
                          </m:sSup>
                        </m:den>
                      </m:f>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𝑦</m:t>
                          </m:r>
                        </m:e>
                        <m:sup>
                          <m:r>
                            <a:rPr lang="en-US" altLang="ja-JP" i="1">
                              <a:latin typeface="Cambria Math" panose="02040503050406030204" pitchFamily="18" charset="0"/>
                            </a:rPr>
                            <m:t>2</m:t>
                          </m:r>
                        </m:sup>
                      </m:sSup>
                      <m:r>
                        <m:rPr>
                          <m:sty m:val="p"/>
                        </m:rPr>
                        <a:rPr lang="el-GR" altLang="ja-JP" i="1">
                          <a:latin typeface="Cambria Math" panose="02040503050406030204" pitchFamily="18" charset="0"/>
                          <a:ea typeface="Cambria Math" panose="02040503050406030204" pitchFamily="18" charset="0"/>
                        </a:rPr>
                        <m:t>Ψ</m:t>
                      </m:r>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𝑎</m:t>
                              </m:r>
                            </m:den>
                          </m:f>
                        </m:e>
                      </m:d>
                      <m:r>
                        <a:rPr lang="en-US" altLang="ja-JP" i="1">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en-US" altLang="ja-JP" b="0" i="1" smtClean="0">
                              <a:latin typeface="Cambria Math" panose="02040503050406030204" pitchFamily="18" charset="0"/>
                              <a:ea typeface="Cambria Math" panose="02040503050406030204" pitchFamily="18" charset="0"/>
                            </a:rPr>
                            <m:t>𝐸</m:t>
                          </m:r>
                        </m:num>
                        <m:den>
                          <m:f>
                            <m:fPr>
                              <m:ctrlPr>
                                <a:rPr lang="en-US" altLang="ja-JP" i="1">
                                  <a:latin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ℏ</m:t>
                                  </m:r>
                                </m:e>
                                <m:sup>
                                  <m:r>
                                    <a:rPr lang="en-US" altLang="ja-JP" i="1">
                                      <a:latin typeface="Cambria Math" panose="02040503050406030204" pitchFamily="18" charset="0"/>
                                      <a:ea typeface="Cambria Math" panose="02040503050406030204" pitchFamily="18" charset="0"/>
                                    </a:rPr>
                                    <m:t>2</m:t>
                                  </m:r>
                                </m:sup>
                              </m:sSup>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𝑎</m:t>
                                  </m:r>
                                </m:e>
                                <m:sup>
                                  <m:r>
                                    <a:rPr lang="en-US" altLang="ja-JP" i="1">
                                      <a:latin typeface="Cambria Math" panose="02040503050406030204" pitchFamily="18" charset="0"/>
                                      <a:ea typeface="Cambria Math" panose="02040503050406030204" pitchFamily="18" charset="0"/>
                                    </a:rPr>
                                    <m:t>2</m:t>
                                  </m:r>
                                </m:sup>
                              </m:sSup>
                            </m:num>
                            <m:den>
                              <m:r>
                                <a:rPr lang="en-US" altLang="ja-JP" i="1">
                                  <a:latin typeface="Cambria Math" panose="02040503050406030204" pitchFamily="18" charset="0"/>
                                </a:rPr>
                                <m:t>2</m:t>
                              </m:r>
                              <m:r>
                                <a:rPr lang="en-US" altLang="ja-JP" i="1">
                                  <a:latin typeface="Cambria Math" panose="02040503050406030204" pitchFamily="18" charset="0"/>
                                </a:rPr>
                                <m:t>𝑚</m:t>
                              </m:r>
                            </m:den>
                          </m:f>
                        </m:den>
                      </m:f>
                      <m:r>
                        <m:rPr>
                          <m:sty m:val="p"/>
                        </m:rPr>
                        <a:rPr lang="el-GR" altLang="ja-JP" i="1">
                          <a:latin typeface="Cambria Math" panose="02040503050406030204" pitchFamily="18" charset="0"/>
                          <a:ea typeface="Cambria Math" panose="02040503050406030204" pitchFamily="18" charset="0"/>
                        </a:rPr>
                        <m:t>Ψ</m:t>
                      </m:r>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𝑦</m:t>
                              </m:r>
                            </m:num>
                            <m:den>
                              <m:r>
                                <a:rPr lang="en-US" altLang="ja-JP" i="1">
                                  <a:latin typeface="Cambria Math" panose="02040503050406030204" pitchFamily="18" charset="0"/>
                                  <a:ea typeface="Cambria Math" panose="02040503050406030204" pitchFamily="18" charset="0"/>
                                </a:rPr>
                                <m:t>𝑎</m:t>
                              </m:r>
                            </m:den>
                          </m:f>
                        </m:e>
                      </m:d>
                    </m:oMath>
                  </m:oMathPara>
                </a14:m>
                <a:endParaRPr lang="en-US" altLang="ja-JP"/>
              </a:p>
            </p:txBody>
          </p:sp>
        </mc:Choice>
        <mc:Fallback xmlns="">
          <p:sp>
            <p:nvSpPr>
              <p:cNvPr id="12" name="テキスト ボックス 11">
                <a:extLst>
                  <a:ext uri="{FF2B5EF4-FFF2-40B4-BE49-F238E27FC236}">
                    <a16:creationId xmlns:a16="http://schemas.microsoft.com/office/drawing/2014/main" id="{6BFFB2FF-6A02-D9B6-F6D2-8D824A531A9F}"/>
                  </a:ext>
                </a:extLst>
              </p:cNvPr>
              <p:cNvSpPr txBox="1">
                <a:spLocks noRot="1" noChangeAspect="1" noMove="1" noResize="1" noEditPoints="1" noAdjustHandles="1" noChangeArrowheads="1" noChangeShapeType="1" noTextEdit="1"/>
              </p:cNvSpPr>
              <p:nvPr/>
            </p:nvSpPr>
            <p:spPr>
              <a:xfrm>
                <a:off x="1331344" y="4293079"/>
                <a:ext cx="4449346" cy="89184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267E3E-0B70-E277-9F11-383ED149E318}"/>
                  </a:ext>
                </a:extLst>
              </p:cNvPr>
              <p:cNvSpPr txBox="1"/>
              <p:nvPr/>
            </p:nvSpPr>
            <p:spPr>
              <a:xfrm>
                <a:off x="2151317" y="3340949"/>
                <a:ext cx="2441703" cy="528144"/>
              </a:xfrm>
              <a:prstGeom prst="rect">
                <a:avLst/>
              </a:prstGeom>
              <a:noFill/>
            </p:spPr>
            <p:txBody>
              <a:bodyPr wrap="square" rtlCol="0">
                <a:spAutoFit/>
              </a:bodyPr>
              <a:lstStyle/>
              <a:p>
                <a:r>
                  <a:rPr lang="ja-JP" altLang="en-US"/>
                  <a:t>両辺を</a:t>
                </a:r>
                <a14:m>
                  <m:oMath xmlns:m="http://schemas.openxmlformats.org/officeDocument/2006/math">
                    <m:f>
                      <m:fPr>
                        <m:ctrlPr>
                          <a:rPr lang="en-US" altLang="ja-JP" i="1">
                            <a:latin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ℏ</m:t>
                            </m:r>
                          </m:e>
                          <m:sup>
                            <m:r>
                              <a:rPr lang="en-US" altLang="ja-JP" i="1">
                                <a:latin typeface="Cambria Math" panose="02040503050406030204" pitchFamily="18" charset="0"/>
                                <a:ea typeface="Cambria Math" panose="02040503050406030204" pitchFamily="18" charset="0"/>
                              </a:rPr>
                              <m:t>2</m:t>
                            </m:r>
                          </m:sup>
                        </m:sSup>
                        <m:sSup>
                          <m:sSupPr>
                            <m:ctrlPr>
                              <a:rPr lang="en-US" altLang="ja-JP" i="1">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𝑎</m:t>
                            </m:r>
                          </m:e>
                          <m:sup>
                            <m:r>
                              <a:rPr lang="en-US" altLang="ja-JP" i="1">
                                <a:latin typeface="Cambria Math" panose="02040503050406030204" pitchFamily="18" charset="0"/>
                                <a:ea typeface="Cambria Math" panose="02040503050406030204" pitchFamily="18" charset="0"/>
                              </a:rPr>
                              <m:t>2</m:t>
                            </m:r>
                          </m:sup>
                        </m:sSup>
                      </m:num>
                      <m:den>
                        <m:r>
                          <a:rPr lang="en-US" altLang="ja-JP" i="1">
                            <a:latin typeface="Cambria Math" panose="02040503050406030204" pitchFamily="18" charset="0"/>
                          </a:rPr>
                          <m:t>2</m:t>
                        </m:r>
                        <m:r>
                          <a:rPr lang="en-US" altLang="ja-JP" i="1">
                            <a:latin typeface="Cambria Math" panose="02040503050406030204" pitchFamily="18" charset="0"/>
                          </a:rPr>
                          <m:t>𝑚</m:t>
                        </m:r>
                      </m:den>
                    </m:f>
                  </m:oMath>
                </a14:m>
                <a:r>
                  <a:rPr lang="ja-JP" altLang="en-US"/>
                  <a:t>で割ると</a:t>
                </a:r>
                <a:endParaRPr kumimoji="1" lang="ja-JP" altLang="en-US"/>
              </a:p>
            </p:txBody>
          </p:sp>
        </mc:Choice>
        <mc:Fallback xmlns="">
          <p:sp>
            <p:nvSpPr>
              <p:cNvPr id="4" name="テキスト ボックス 3">
                <a:extLst>
                  <a:ext uri="{FF2B5EF4-FFF2-40B4-BE49-F238E27FC236}">
                    <a16:creationId xmlns:a16="http://schemas.microsoft.com/office/drawing/2014/main" id="{9C267E3E-0B70-E277-9F11-383ED149E318}"/>
                  </a:ext>
                </a:extLst>
              </p:cNvPr>
              <p:cNvSpPr txBox="1">
                <a:spLocks noRot="1" noChangeAspect="1" noMove="1" noResize="1" noEditPoints="1" noAdjustHandles="1" noChangeArrowheads="1" noChangeShapeType="1" noTextEdit="1"/>
              </p:cNvSpPr>
              <p:nvPr/>
            </p:nvSpPr>
            <p:spPr>
              <a:xfrm>
                <a:off x="2151317" y="3340949"/>
                <a:ext cx="2441703" cy="528144"/>
              </a:xfrm>
              <a:prstGeom prst="rect">
                <a:avLst/>
              </a:prstGeom>
              <a:blipFill>
                <a:blip r:embed="rId3"/>
                <a:stretch>
                  <a:fillRect l="-2250" b="-6897"/>
                </a:stretch>
              </a:blipFill>
            </p:spPr>
            <p:txBody>
              <a:bodyPr/>
              <a:lstStyle/>
              <a:p>
                <a:r>
                  <a:rPr lang="en-US">
                    <a:noFill/>
                  </a:rPr>
                  <a:t> </a:t>
                </a:r>
              </a:p>
            </p:txBody>
          </p:sp>
        </mc:Fallback>
      </mc:AlternateContent>
      <p:sp>
        <p:nvSpPr>
          <p:cNvPr id="5" name="矢印: 左 4">
            <a:extLst>
              <a:ext uri="{FF2B5EF4-FFF2-40B4-BE49-F238E27FC236}">
                <a16:creationId xmlns:a16="http://schemas.microsoft.com/office/drawing/2014/main" id="{B80983EE-8C44-7713-9F3A-925D7E8F55F2}"/>
              </a:ext>
            </a:extLst>
          </p:cNvPr>
          <p:cNvSpPr/>
          <p:nvPr/>
        </p:nvSpPr>
        <p:spPr>
          <a:xfrm rot="10800000">
            <a:off x="7031422" y="3224021"/>
            <a:ext cx="1641230" cy="7620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6894D1C-25C5-C59E-5330-5D24AF67376E}"/>
                  </a:ext>
                </a:extLst>
              </p:cNvPr>
              <p:cNvSpPr txBox="1"/>
              <p:nvPr/>
            </p:nvSpPr>
            <p:spPr>
              <a:xfrm>
                <a:off x="614856" y="2275489"/>
                <a:ext cx="6416566" cy="9010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ℏ</m:t>
                              </m:r>
                            </m:e>
                            <m:sup>
                              <m:r>
                                <a:rPr lang="en-US" altLang="ja-JP" sz="2400" i="1">
                                  <a:latin typeface="Cambria Math" panose="02040503050406030204" pitchFamily="18" charset="0"/>
                                  <a:ea typeface="Cambria Math" panose="02040503050406030204" pitchFamily="18" charset="0"/>
                                </a:rPr>
                                <m:t>2</m:t>
                              </m:r>
                            </m:sup>
                          </m:sSup>
                          <m:sSup>
                            <m:sSupPr>
                              <m:ctrlPr>
                                <a:rPr lang="en-US" altLang="ja-JP" sz="2400" i="1" smtClean="0">
                                  <a:latin typeface="Cambria Math" panose="02040503050406030204" pitchFamily="18" charset="0"/>
                                  <a:ea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𝑎</m:t>
                              </m:r>
                            </m:e>
                            <m:sup>
                              <m:r>
                                <a:rPr lang="en-US" altLang="ja-JP" sz="2400" b="0" i="1" smtClean="0">
                                  <a:latin typeface="Cambria Math" panose="02040503050406030204" pitchFamily="18" charset="0"/>
                                  <a:ea typeface="Cambria Math" panose="02040503050406030204" pitchFamily="18" charset="0"/>
                                </a:rPr>
                                <m:t>2</m:t>
                              </m:r>
                            </m:sup>
                          </m:sSup>
                        </m:num>
                        <m:den>
                          <m:r>
                            <a:rPr lang="en-US" altLang="ja-JP" sz="2400" i="1">
                              <a:latin typeface="Cambria Math" panose="02040503050406030204" pitchFamily="18" charset="0"/>
                            </a:rPr>
                            <m:t>2</m:t>
                          </m:r>
                          <m:r>
                            <a:rPr lang="en-US" altLang="ja-JP" sz="2400" i="1">
                              <a:latin typeface="Cambria Math" panose="02040503050406030204" pitchFamily="18" charset="0"/>
                            </a:rPr>
                            <m:t>𝑚</m:t>
                          </m:r>
                        </m:den>
                      </m:f>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𝑑</m:t>
                              </m:r>
                            </m:e>
                            <m:sup>
                              <m:r>
                                <a:rPr lang="en-US" altLang="ja-JP" sz="2400" i="1">
                                  <a:latin typeface="Cambria Math" panose="02040503050406030204" pitchFamily="18" charset="0"/>
                                </a:rPr>
                                <m:t>2</m:t>
                              </m:r>
                            </m:sup>
                          </m:sSup>
                        </m:num>
                        <m:den>
                          <m:r>
                            <a:rPr lang="en-US" altLang="ja-JP" sz="2400" i="1">
                              <a:latin typeface="Cambria Math" panose="02040503050406030204" pitchFamily="18" charset="0"/>
                            </a:rPr>
                            <m:t>𝑑</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𝑦</m:t>
                              </m:r>
                            </m:e>
                            <m:sup>
                              <m:r>
                                <a:rPr lang="en-US" altLang="ja-JP" sz="2400" i="1">
                                  <a:latin typeface="Cambria Math" panose="02040503050406030204" pitchFamily="18" charset="0"/>
                                </a:rPr>
                                <m:t>2</m:t>
                              </m:r>
                            </m:sup>
                          </m:sSup>
                        </m:den>
                      </m:f>
                      <m:r>
                        <m:rPr>
                          <m:sty m:val="p"/>
                        </m:rPr>
                        <a:rPr lang="el-GR" altLang="ja-JP" sz="2400" i="1">
                          <a:latin typeface="Cambria Math" panose="02040503050406030204" pitchFamily="18" charset="0"/>
                          <a:ea typeface="Cambria Math" panose="02040503050406030204" pitchFamily="18" charset="0"/>
                        </a:rPr>
                        <m:t>Ψ</m:t>
                      </m:r>
                      <m:d>
                        <m:dPr>
                          <m:ctrlPr>
                            <a:rPr lang="en-US" altLang="ja-JP" sz="2400" i="1">
                              <a:latin typeface="Cambria Math" panose="02040503050406030204" pitchFamily="18" charset="0"/>
                              <a:ea typeface="Cambria Math" panose="02040503050406030204" pitchFamily="18" charset="0"/>
                            </a:rPr>
                          </m:ctrlPr>
                        </m:dPr>
                        <m:e>
                          <m:f>
                            <m:fPr>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𝑦</m:t>
                              </m:r>
                            </m:num>
                            <m:den>
                              <m:r>
                                <a:rPr lang="en-US" altLang="ja-JP" sz="2400" b="0" i="1" smtClean="0">
                                  <a:latin typeface="Cambria Math" panose="02040503050406030204" pitchFamily="18" charset="0"/>
                                  <a:ea typeface="Cambria Math" panose="02040503050406030204" pitchFamily="18" charset="0"/>
                                </a:rPr>
                                <m:t>𝑎</m:t>
                              </m:r>
                            </m:den>
                          </m:f>
                        </m:e>
                      </m:d>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𝑘</m:t>
                          </m:r>
                        </m:num>
                        <m:den>
                          <m:r>
                            <a:rPr lang="en-US" altLang="ja-JP" sz="2400" i="1">
                              <a:latin typeface="Cambria Math" panose="02040503050406030204" pitchFamily="18" charset="0"/>
                            </a:rPr>
                            <m:t>2</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𝑎</m:t>
                              </m:r>
                            </m:e>
                            <m:sup>
                              <m:r>
                                <a:rPr lang="en-US" altLang="ja-JP" sz="2400" b="0" i="1" smtClean="0">
                                  <a:latin typeface="Cambria Math" panose="02040503050406030204" pitchFamily="18" charset="0"/>
                                </a:rPr>
                                <m:t>2</m:t>
                              </m:r>
                            </m:sup>
                          </m:sSup>
                        </m:den>
                      </m:f>
                      <m:sSup>
                        <m:sSupPr>
                          <m:ctrlPr>
                            <a:rPr lang="en-US" altLang="ja-JP" sz="2400" i="1">
                              <a:latin typeface="Cambria Math" panose="02040503050406030204" pitchFamily="18" charset="0"/>
                            </a:rPr>
                          </m:ctrlPr>
                        </m:sSupPr>
                        <m:e>
                          <m:r>
                            <a:rPr lang="en-US" altLang="ja-JP" sz="2400" b="0" i="1" smtClean="0">
                              <a:latin typeface="Cambria Math" panose="02040503050406030204" pitchFamily="18" charset="0"/>
                            </a:rPr>
                            <m:t>𝑦</m:t>
                          </m:r>
                        </m:e>
                        <m:sup>
                          <m:r>
                            <a:rPr lang="en-US" altLang="ja-JP" sz="2400" i="1">
                              <a:latin typeface="Cambria Math" panose="02040503050406030204" pitchFamily="18" charset="0"/>
                            </a:rPr>
                            <m:t>2</m:t>
                          </m:r>
                        </m:sup>
                      </m:sSup>
                      <m:r>
                        <m:rPr>
                          <m:sty m:val="p"/>
                        </m:rPr>
                        <a:rPr lang="el-GR" altLang="ja-JP" sz="2400" b="0" i="1" smtClean="0">
                          <a:latin typeface="Cambria Math" panose="02040503050406030204" pitchFamily="18" charset="0"/>
                          <a:ea typeface="Cambria Math" panose="02040503050406030204" pitchFamily="18" charset="0"/>
                        </a:rPr>
                        <m:t>Ψ</m:t>
                      </m:r>
                      <m:d>
                        <m:dPr>
                          <m:ctrlPr>
                            <a:rPr lang="en-US" altLang="ja-JP" sz="2400" b="0" i="1" smtClean="0">
                              <a:latin typeface="Cambria Math" panose="02040503050406030204" pitchFamily="18" charset="0"/>
                              <a:ea typeface="Cambria Math" panose="02040503050406030204" pitchFamily="18" charset="0"/>
                            </a:rPr>
                          </m:ctrlPr>
                        </m:dPr>
                        <m:e>
                          <m:f>
                            <m:fPr>
                              <m:ctrlPr>
                                <a:rPr lang="en-US" altLang="ja-JP" sz="2400" b="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𝑦</m:t>
                              </m:r>
                            </m:num>
                            <m:den>
                              <m:r>
                                <a:rPr lang="en-US" altLang="ja-JP" sz="2400" b="0" i="1" smtClean="0">
                                  <a:latin typeface="Cambria Math" panose="02040503050406030204" pitchFamily="18" charset="0"/>
                                  <a:ea typeface="Cambria Math" panose="02040503050406030204" pitchFamily="18" charset="0"/>
                                </a:rPr>
                                <m:t>𝑎</m:t>
                              </m:r>
                            </m:den>
                          </m:f>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𝐸</m:t>
                      </m:r>
                      <m:r>
                        <m:rPr>
                          <m:sty m:val="p"/>
                        </m:rPr>
                        <a:rPr lang="el-GR" altLang="ja-JP" sz="2400" i="1">
                          <a:latin typeface="Cambria Math" panose="02040503050406030204" pitchFamily="18" charset="0"/>
                          <a:ea typeface="Cambria Math" panose="02040503050406030204" pitchFamily="18" charset="0"/>
                        </a:rPr>
                        <m:t>Ψ</m:t>
                      </m:r>
                      <m:d>
                        <m:dPr>
                          <m:ctrlPr>
                            <a:rPr lang="en-US" altLang="ja-JP" sz="2400" i="1">
                              <a:latin typeface="Cambria Math" panose="02040503050406030204" pitchFamily="18" charset="0"/>
                              <a:ea typeface="Cambria Math" panose="02040503050406030204" pitchFamily="18" charset="0"/>
                            </a:rPr>
                          </m:ctrlPr>
                        </m:dPr>
                        <m:e>
                          <m:f>
                            <m:fPr>
                              <m:ctrlPr>
                                <a:rPr lang="en-US" altLang="ja-JP" sz="2400" i="1" smtClean="0">
                                  <a:latin typeface="Cambria Math" panose="02040503050406030204" pitchFamily="18" charset="0"/>
                                  <a:ea typeface="Cambria Math" panose="02040503050406030204" pitchFamily="18" charset="0"/>
                                </a:rPr>
                              </m:ctrlPr>
                            </m:fPr>
                            <m:num>
                              <m:r>
                                <a:rPr lang="en-US" altLang="ja-JP" sz="2400" b="0" i="1" smtClean="0">
                                  <a:latin typeface="Cambria Math" panose="02040503050406030204" pitchFamily="18" charset="0"/>
                                  <a:ea typeface="Cambria Math" panose="02040503050406030204" pitchFamily="18" charset="0"/>
                                </a:rPr>
                                <m:t>𝑦</m:t>
                              </m:r>
                            </m:num>
                            <m:den>
                              <m:r>
                                <a:rPr lang="en-US" altLang="ja-JP" sz="2400" b="0" i="1" smtClean="0">
                                  <a:latin typeface="Cambria Math" panose="02040503050406030204" pitchFamily="18" charset="0"/>
                                  <a:ea typeface="Cambria Math" panose="02040503050406030204" pitchFamily="18" charset="0"/>
                                </a:rPr>
                                <m:t>𝑎</m:t>
                              </m:r>
                            </m:den>
                          </m:f>
                        </m:e>
                      </m:d>
                    </m:oMath>
                  </m:oMathPara>
                </a14:m>
                <a:endParaRPr lang="en-US" altLang="ja-JP" sz="2400"/>
              </a:p>
            </p:txBody>
          </p:sp>
        </mc:Choice>
        <mc:Fallback xmlns="">
          <p:sp>
            <p:nvSpPr>
              <p:cNvPr id="7" name="テキスト ボックス 6">
                <a:extLst>
                  <a:ext uri="{FF2B5EF4-FFF2-40B4-BE49-F238E27FC236}">
                    <a16:creationId xmlns:a16="http://schemas.microsoft.com/office/drawing/2014/main" id="{46894D1C-25C5-C59E-5330-5D24AF67376E}"/>
                  </a:ext>
                </a:extLst>
              </p:cNvPr>
              <p:cNvSpPr txBox="1">
                <a:spLocks noRot="1" noChangeAspect="1" noMove="1" noResize="1" noEditPoints="1" noAdjustHandles="1" noChangeArrowheads="1" noChangeShapeType="1" noTextEdit="1"/>
              </p:cNvSpPr>
              <p:nvPr/>
            </p:nvSpPr>
            <p:spPr>
              <a:xfrm>
                <a:off x="614856" y="2275489"/>
                <a:ext cx="6416566" cy="90108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8579E0A-F043-AC29-F1E2-33A4B6A8AF94}"/>
                  </a:ext>
                </a:extLst>
              </p:cNvPr>
              <p:cNvSpPr txBox="1"/>
              <p:nvPr/>
            </p:nvSpPr>
            <p:spPr>
              <a:xfrm>
                <a:off x="8103479" y="1032277"/>
                <a:ext cx="1807778" cy="793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14:m>
                  <m:oMathPara xmlns:m="http://schemas.openxmlformats.org/officeDocument/2006/math">
                    <m:oMathParaPr>
                      <m:jc m:val="centerGroup"/>
                    </m:oMathParaPr>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𝑎</m:t>
                          </m:r>
                        </m:e>
                        <m:sup>
                          <m:r>
                            <a:rPr lang="en-US" altLang="ja-JP" sz="2400" b="0" i="1" smtClean="0">
                              <a:latin typeface="Cambria Math" panose="02040503050406030204" pitchFamily="18" charset="0"/>
                            </a:rPr>
                            <m:t>4</m:t>
                          </m:r>
                        </m:sup>
                      </m:sSup>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𝑚𝑘</m:t>
                          </m:r>
                        </m:num>
                        <m:den>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ea typeface="Cambria Math" panose="02040503050406030204" pitchFamily="18" charset="0"/>
                                </a:rPr>
                                <m:t>ℏ</m:t>
                              </m:r>
                            </m:e>
                            <m:sup>
                              <m:r>
                                <a:rPr lang="en-US" altLang="ja-JP" sz="2400" b="0" i="1" smtClean="0">
                                  <a:latin typeface="Cambria Math" panose="02040503050406030204" pitchFamily="18" charset="0"/>
                                </a:rPr>
                                <m:t>2</m:t>
                              </m:r>
                            </m:sup>
                          </m:sSup>
                        </m:den>
                      </m:f>
                    </m:oMath>
                  </m:oMathPara>
                </a14:m>
                <a:endParaRPr lang="en-US" altLang="ja-JP" sz="2400"/>
              </a:p>
            </p:txBody>
          </p:sp>
        </mc:Choice>
        <mc:Fallback xmlns="">
          <p:sp>
            <p:nvSpPr>
              <p:cNvPr id="9" name="テキスト ボックス 8">
                <a:extLst>
                  <a:ext uri="{FF2B5EF4-FFF2-40B4-BE49-F238E27FC236}">
                    <a16:creationId xmlns:a16="http://schemas.microsoft.com/office/drawing/2014/main" id="{88579E0A-F043-AC29-F1E2-33A4B6A8AF94}"/>
                  </a:ext>
                </a:extLst>
              </p:cNvPr>
              <p:cNvSpPr txBox="1">
                <a:spLocks noRot="1" noChangeAspect="1" noMove="1" noResize="1" noEditPoints="1" noAdjustHandles="1" noChangeArrowheads="1" noChangeShapeType="1" noTextEdit="1"/>
              </p:cNvSpPr>
              <p:nvPr/>
            </p:nvSpPr>
            <p:spPr>
              <a:xfrm>
                <a:off x="8103479" y="1032277"/>
                <a:ext cx="1807778" cy="79355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5C267F8-D800-1B71-1242-ADD053994D70}"/>
                  </a:ext>
                </a:extLst>
              </p:cNvPr>
              <p:cNvSpPr txBox="1"/>
              <p:nvPr/>
            </p:nvSpPr>
            <p:spPr>
              <a:xfrm>
                <a:off x="10216876" y="874701"/>
                <a:ext cx="1737845" cy="11087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2400" b="0" i="1" smtClean="0">
                          <a:latin typeface="Cambria Math" panose="02040503050406030204" pitchFamily="18" charset="0"/>
                          <a:ea typeface="Cambria Math" panose="02040503050406030204" pitchFamily="18" charset="0"/>
                        </a:rPr>
                        <m:t>𝜆</m:t>
                      </m:r>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ea typeface="Cambria Math" panose="02040503050406030204" pitchFamily="18" charset="0"/>
                            </a:rPr>
                          </m:ctrlPr>
                        </m:fPr>
                        <m:num>
                          <m:r>
                            <a:rPr lang="en-US" altLang="ja-JP" sz="2400" i="1">
                              <a:latin typeface="Cambria Math" panose="02040503050406030204" pitchFamily="18" charset="0"/>
                              <a:ea typeface="Cambria Math" panose="02040503050406030204" pitchFamily="18" charset="0"/>
                            </a:rPr>
                            <m:t>𝐸</m:t>
                          </m:r>
                        </m:num>
                        <m:den>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ℏ</m:t>
                                  </m:r>
                                </m:e>
                                <m:sup>
                                  <m:r>
                                    <a:rPr lang="en-US" altLang="ja-JP" sz="2400" i="1">
                                      <a:latin typeface="Cambria Math" panose="02040503050406030204" pitchFamily="18" charset="0"/>
                                      <a:ea typeface="Cambria Math" panose="02040503050406030204" pitchFamily="18" charset="0"/>
                                    </a:rPr>
                                    <m:t>2</m:t>
                                  </m:r>
                                </m:sup>
                              </m:sSup>
                              <m:sSup>
                                <m:sSupPr>
                                  <m:ctrlPr>
                                    <a:rPr lang="en-US" altLang="ja-JP" sz="2400" i="1">
                                      <a:latin typeface="Cambria Math" panose="02040503050406030204" pitchFamily="18" charset="0"/>
                                      <a:ea typeface="Cambria Math" panose="02040503050406030204" pitchFamily="18" charset="0"/>
                                    </a:rPr>
                                  </m:ctrlPr>
                                </m:sSupPr>
                                <m:e>
                                  <m:r>
                                    <a:rPr lang="en-US" altLang="ja-JP" sz="2400" i="1">
                                      <a:latin typeface="Cambria Math" panose="02040503050406030204" pitchFamily="18" charset="0"/>
                                      <a:ea typeface="Cambria Math" panose="02040503050406030204" pitchFamily="18" charset="0"/>
                                    </a:rPr>
                                    <m:t>𝑎</m:t>
                                  </m:r>
                                </m:e>
                                <m:sup>
                                  <m:r>
                                    <a:rPr lang="en-US" altLang="ja-JP" sz="2400" i="1">
                                      <a:latin typeface="Cambria Math" panose="02040503050406030204" pitchFamily="18" charset="0"/>
                                      <a:ea typeface="Cambria Math" panose="02040503050406030204" pitchFamily="18" charset="0"/>
                                    </a:rPr>
                                    <m:t>2</m:t>
                                  </m:r>
                                </m:sup>
                              </m:sSup>
                            </m:num>
                            <m:den>
                              <m:r>
                                <a:rPr lang="en-US" altLang="ja-JP" sz="2400" i="1">
                                  <a:latin typeface="Cambria Math" panose="02040503050406030204" pitchFamily="18" charset="0"/>
                                </a:rPr>
                                <m:t>2</m:t>
                              </m:r>
                              <m:r>
                                <a:rPr lang="en-US" altLang="ja-JP" sz="2400" i="1">
                                  <a:latin typeface="Cambria Math" panose="02040503050406030204" pitchFamily="18" charset="0"/>
                                </a:rPr>
                                <m:t>𝑚</m:t>
                              </m:r>
                            </m:den>
                          </m:f>
                        </m:den>
                      </m:f>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05C267F8-D800-1B71-1242-ADD053994D70}"/>
                  </a:ext>
                </a:extLst>
              </p:cNvPr>
              <p:cNvSpPr txBox="1">
                <a:spLocks noRot="1" noChangeAspect="1" noMove="1" noResize="1" noEditPoints="1" noAdjustHandles="1" noChangeArrowheads="1" noChangeShapeType="1" noTextEdit="1"/>
              </p:cNvSpPr>
              <p:nvPr/>
            </p:nvSpPr>
            <p:spPr>
              <a:xfrm>
                <a:off x="10216876" y="874701"/>
                <a:ext cx="1737845" cy="11087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3EB6F90-ACC0-C7B7-6FAB-7E487C482A4B}"/>
                  </a:ext>
                </a:extLst>
              </p:cNvPr>
              <p:cNvSpPr txBox="1"/>
              <p:nvPr/>
            </p:nvSpPr>
            <p:spPr>
              <a:xfrm>
                <a:off x="8672652" y="2307266"/>
                <a:ext cx="3487818" cy="44233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3200" b="0" i="1" smtClean="0">
                          <a:latin typeface="Cambria Math" panose="02040503050406030204" pitchFamily="18" charset="0"/>
                          <a:ea typeface="Cambria Math" panose="02040503050406030204" pitchFamily="18" charset="0"/>
                        </a:rPr>
                        <m:t>𝜆</m:t>
                      </m:r>
                      <m:r>
                        <a:rPr lang="en-US" altLang="ja-JP" sz="3200" b="0" i="1" smtClean="0">
                          <a:latin typeface="Cambria Math" panose="02040503050406030204" pitchFamily="18" charset="0"/>
                          <a:ea typeface="Cambria Math" panose="02040503050406030204" pitchFamily="18" charset="0"/>
                        </a:rPr>
                        <m:t>=</m:t>
                      </m:r>
                      <m:f>
                        <m:fPr>
                          <m:ctrlPr>
                            <a:rPr lang="en-US" altLang="ja-JP" sz="3200" i="1">
                              <a:latin typeface="Cambria Math" panose="02040503050406030204" pitchFamily="18" charset="0"/>
                              <a:ea typeface="Cambria Math" panose="02040503050406030204" pitchFamily="18" charset="0"/>
                            </a:rPr>
                          </m:ctrlPr>
                        </m:fPr>
                        <m:num>
                          <m:r>
                            <a:rPr lang="en-US" altLang="ja-JP" sz="3200" i="1">
                              <a:latin typeface="Cambria Math" panose="02040503050406030204" pitchFamily="18" charset="0"/>
                              <a:ea typeface="Cambria Math" panose="02040503050406030204" pitchFamily="18" charset="0"/>
                            </a:rPr>
                            <m:t>𝐸</m:t>
                          </m:r>
                        </m:num>
                        <m:den>
                          <m:f>
                            <m:fPr>
                              <m:ctrlPr>
                                <a:rPr lang="en-US" altLang="ja-JP" sz="3200" i="1">
                                  <a:latin typeface="Cambria Math" panose="02040503050406030204" pitchFamily="18" charset="0"/>
                                </a:rPr>
                              </m:ctrlPr>
                            </m:fPr>
                            <m:num>
                              <m:sSup>
                                <m:sSupPr>
                                  <m:ctrlPr>
                                    <a:rPr lang="en-US" altLang="ja-JP" sz="3200" i="1">
                                      <a:latin typeface="Cambria Math" panose="02040503050406030204" pitchFamily="18" charset="0"/>
                                      <a:ea typeface="Cambria Math" panose="02040503050406030204" pitchFamily="18" charset="0"/>
                                    </a:rPr>
                                  </m:ctrlPr>
                                </m:sSupPr>
                                <m:e>
                                  <m:r>
                                    <a:rPr lang="en-US" altLang="ja-JP" sz="3200" i="1">
                                      <a:latin typeface="Cambria Math" panose="02040503050406030204" pitchFamily="18" charset="0"/>
                                      <a:ea typeface="Cambria Math" panose="02040503050406030204" pitchFamily="18" charset="0"/>
                                    </a:rPr>
                                    <m:t>ℏ</m:t>
                                  </m:r>
                                </m:e>
                                <m:sup>
                                  <m:r>
                                    <a:rPr lang="en-US" altLang="ja-JP" sz="3200" i="1">
                                      <a:latin typeface="Cambria Math" panose="02040503050406030204" pitchFamily="18" charset="0"/>
                                      <a:ea typeface="Cambria Math" panose="02040503050406030204" pitchFamily="18" charset="0"/>
                                    </a:rPr>
                                    <m:t>2</m:t>
                                  </m:r>
                                </m:sup>
                              </m:sSup>
                              <m:sSup>
                                <m:sSupPr>
                                  <m:ctrlPr>
                                    <a:rPr lang="en-US" altLang="ja-JP" sz="3200" i="1">
                                      <a:latin typeface="Cambria Math" panose="02040503050406030204" pitchFamily="18" charset="0"/>
                                      <a:ea typeface="Cambria Math" panose="02040503050406030204" pitchFamily="18" charset="0"/>
                                    </a:rPr>
                                  </m:ctrlPr>
                                </m:sSupPr>
                                <m:e>
                                  <m:r>
                                    <a:rPr lang="en-US" altLang="ja-JP" sz="3200" i="1">
                                      <a:latin typeface="Cambria Math" panose="02040503050406030204" pitchFamily="18" charset="0"/>
                                      <a:ea typeface="Cambria Math" panose="02040503050406030204" pitchFamily="18" charset="0"/>
                                    </a:rPr>
                                    <m:t>𝑎</m:t>
                                  </m:r>
                                </m:e>
                                <m:sup>
                                  <m:r>
                                    <a:rPr lang="en-US" altLang="ja-JP" sz="3200" i="1">
                                      <a:latin typeface="Cambria Math" panose="02040503050406030204" pitchFamily="18" charset="0"/>
                                      <a:ea typeface="Cambria Math" panose="02040503050406030204" pitchFamily="18" charset="0"/>
                                    </a:rPr>
                                    <m:t>2</m:t>
                                  </m:r>
                                </m:sup>
                              </m:sSup>
                            </m:num>
                            <m:den>
                              <m:r>
                                <a:rPr lang="en-US" altLang="ja-JP" sz="3200" i="1">
                                  <a:latin typeface="Cambria Math" panose="02040503050406030204" pitchFamily="18" charset="0"/>
                                </a:rPr>
                                <m:t>2</m:t>
                              </m:r>
                              <m:r>
                                <a:rPr lang="en-US" altLang="ja-JP" sz="3200" i="1">
                                  <a:latin typeface="Cambria Math" panose="02040503050406030204" pitchFamily="18" charset="0"/>
                                </a:rPr>
                                <m:t>𝑚</m:t>
                              </m:r>
                            </m:den>
                          </m:f>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ea typeface="Cambria Math" panose="02040503050406030204" pitchFamily="18" charset="0"/>
                            </a:rPr>
                          </m:ctrlPr>
                        </m:fPr>
                        <m:num>
                          <m:r>
                            <a:rPr lang="en-US" altLang="ja-JP" sz="3200" i="1">
                              <a:latin typeface="Cambria Math" panose="02040503050406030204" pitchFamily="18" charset="0"/>
                              <a:ea typeface="Cambria Math" panose="02040503050406030204" pitchFamily="18" charset="0"/>
                            </a:rPr>
                            <m:t>𝐸</m:t>
                          </m:r>
                        </m:num>
                        <m:den>
                          <m:f>
                            <m:fPr>
                              <m:ctrlPr>
                                <a:rPr lang="en-US" altLang="ja-JP" sz="3200" i="1">
                                  <a:latin typeface="Cambria Math" panose="02040503050406030204" pitchFamily="18" charset="0"/>
                                </a:rPr>
                              </m:ctrlPr>
                            </m:fPr>
                            <m:num>
                              <m:sSup>
                                <m:sSupPr>
                                  <m:ctrlPr>
                                    <a:rPr lang="en-US" altLang="ja-JP" sz="3200" i="1">
                                      <a:latin typeface="Cambria Math" panose="02040503050406030204" pitchFamily="18" charset="0"/>
                                      <a:ea typeface="Cambria Math" panose="02040503050406030204" pitchFamily="18" charset="0"/>
                                    </a:rPr>
                                  </m:ctrlPr>
                                </m:sSupPr>
                                <m:e>
                                  <m:r>
                                    <a:rPr lang="en-US" altLang="ja-JP" sz="3200" i="1">
                                      <a:latin typeface="Cambria Math" panose="02040503050406030204" pitchFamily="18" charset="0"/>
                                      <a:ea typeface="Cambria Math" panose="02040503050406030204" pitchFamily="18" charset="0"/>
                                    </a:rPr>
                                    <m:t>ℏ</m:t>
                                  </m:r>
                                </m:e>
                                <m:sup>
                                  <m:r>
                                    <a:rPr lang="en-US" altLang="ja-JP" sz="3200" i="1">
                                      <a:latin typeface="Cambria Math" panose="02040503050406030204" pitchFamily="18" charset="0"/>
                                      <a:ea typeface="Cambria Math" panose="02040503050406030204" pitchFamily="18" charset="0"/>
                                    </a:rPr>
                                    <m:t>2</m:t>
                                  </m:r>
                                </m:sup>
                              </m:sSup>
                            </m:num>
                            <m:den>
                              <m:r>
                                <a:rPr lang="en-US" altLang="ja-JP" sz="3200" i="1">
                                  <a:latin typeface="Cambria Math" panose="02040503050406030204" pitchFamily="18" charset="0"/>
                                </a:rPr>
                                <m:t>2</m:t>
                              </m:r>
                              <m:r>
                                <a:rPr lang="en-US" altLang="ja-JP" sz="3200" i="1">
                                  <a:latin typeface="Cambria Math" panose="02040503050406030204" pitchFamily="18" charset="0"/>
                                </a:rPr>
                                <m:t>𝑚</m:t>
                              </m:r>
                            </m:den>
                          </m:f>
                          <m:f>
                            <m:fPr>
                              <m:ctrlPr>
                                <a:rPr lang="en-US" altLang="ja-JP" sz="3200" i="1" smtClean="0">
                                  <a:latin typeface="Cambria Math" panose="02040503050406030204" pitchFamily="18" charset="0"/>
                                </a:rPr>
                              </m:ctrlPr>
                            </m:fPr>
                            <m:num>
                              <m:rad>
                                <m:radPr>
                                  <m:degHide m:val="on"/>
                                  <m:ctrlPr>
                                    <a:rPr lang="en-US" altLang="ja-JP" sz="3200" i="1" smtClean="0">
                                      <a:latin typeface="Cambria Math" panose="02040503050406030204" pitchFamily="18" charset="0"/>
                                    </a:rPr>
                                  </m:ctrlPr>
                                </m:radPr>
                                <m:deg/>
                                <m:e>
                                  <m:r>
                                    <a:rPr lang="en-US" altLang="ja-JP" sz="3200" b="0" i="1" smtClean="0">
                                      <a:latin typeface="Cambria Math" panose="02040503050406030204" pitchFamily="18" charset="0"/>
                                    </a:rPr>
                                    <m:t>𝑚𝑘</m:t>
                                  </m:r>
                                </m:e>
                              </m:rad>
                            </m:num>
                            <m:den>
                              <m:r>
                                <a:rPr lang="en-US" altLang="ja-JP" sz="3200" i="1" smtClean="0">
                                  <a:latin typeface="Cambria Math" panose="02040503050406030204" pitchFamily="18" charset="0"/>
                                  <a:ea typeface="Cambria Math" panose="02040503050406030204" pitchFamily="18" charset="0"/>
                                </a:rPr>
                                <m:t>ℏ</m:t>
                              </m:r>
                            </m:den>
                          </m:f>
                        </m:den>
                      </m:f>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2</m:t>
                          </m:r>
                          <m:r>
                            <a:rPr lang="en-US" altLang="ja-JP" sz="3200" b="0" i="1" smtClean="0">
                              <a:latin typeface="Cambria Math" panose="02040503050406030204" pitchFamily="18" charset="0"/>
                            </a:rPr>
                            <m:t>𝐸</m:t>
                          </m:r>
                        </m:num>
                        <m:den>
                          <m:r>
                            <a:rPr lang="en-US" altLang="ja-JP" sz="3200" b="0" i="1" smtClean="0">
                              <a:latin typeface="Cambria Math" panose="02040503050406030204" pitchFamily="18" charset="0"/>
                              <a:ea typeface="Cambria Math" panose="02040503050406030204" pitchFamily="18" charset="0"/>
                            </a:rPr>
                            <m:t>ℏ</m:t>
                          </m:r>
                          <m:rad>
                            <m:radPr>
                              <m:degHide m:val="on"/>
                              <m:ctrlPr>
                                <a:rPr lang="en-US" altLang="ja-JP" sz="3200" b="0" i="1" smtClean="0">
                                  <a:latin typeface="Cambria Math" panose="02040503050406030204" pitchFamily="18" charset="0"/>
                                  <a:ea typeface="Cambria Math" panose="02040503050406030204" pitchFamily="18" charset="0"/>
                                </a:rPr>
                              </m:ctrlPr>
                            </m:radPr>
                            <m:deg/>
                            <m:e>
                              <m:f>
                                <m:fPr>
                                  <m:ctrlPr>
                                    <a:rPr lang="en-US" altLang="ja-JP" sz="3200" b="0" i="1" smtClean="0">
                                      <a:latin typeface="Cambria Math" panose="02040503050406030204" pitchFamily="18" charset="0"/>
                                      <a:ea typeface="Cambria Math" panose="02040503050406030204" pitchFamily="18" charset="0"/>
                                    </a:rPr>
                                  </m:ctrlPr>
                                </m:fPr>
                                <m:num>
                                  <m:r>
                                    <a:rPr lang="en-US" altLang="ja-JP" sz="3200" b="0" i="1" smtClean="0">
                                      <a:latin typeface="Cambria Math" panose="02040503050406030204" pitchFamily="18" charset="0"/>
                                      <a:ea typeface="Cambria Math" panose="02040503050406030204" pitchFamily="18" charset="0"/>
                                    </a:rPr>
                                    <m:t>𝑘</m:t>
                                  </m:r>
                                </m:num>
                                <m:den>
                                  <m:r>
                                    <a:rPr lang="en-US" altLang="ja-JP" sz="3200" b="0" i="1" smtClean="0">
                                      <a:latin typeface="Cambria Math" panose="02040503050406030204" pitchFamily="18" charset="0"/>
                                      <a:ea typeface="Cambria Math" panose="02040503050406030204" pitchFamily="18" charset="0"/>
                                    </a:rPr>
                                    <m:t>𝑚</m:t>
                                  </m:r>
                                </m:den>
                              </m:f>
                            </m:e>
                          </m:rad>
                        </m:den>
                      </m:f>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2</m:t>
                          </m:r>
                          <m:r>
                            <a:rPr lang="en-US" altLang="ja-JP" sz="3200" b="0" i="1" smtClean="0">
                              <a:latin typeface="Cambria Math" panose="02040503050406030204" pitchFamily="18" charset="0"/>
                            </a:rPr>
                            <m:t>𝐸</m:t>
                          </m:r>
                        </m:num>
                        <m:den>
                          <m:r>
                            <a:rPr lang="en-US" altLang="ja-JP" sz="3200" b="0" i="1" smtClean="0">
                              <a:latin typeface="Cambria Math" panose="02040503050406030204" pitchFamily="18" charset="0"/>
                              <a:ea typeface="Cambria Math" panose="02040503050406030204" pitchFamily="18" charset="0"/>
                            </a:rPr>
                            <m:t>ℏ</m:t>
                          </m:r>
                          <m:r>
                            <a:rPr lang="ja-JP" altLang="en-US" sz="3200" b="0" i="1" smtClean="0">
                              <a:latin typeface="Cambria Math" panose="02040503050406030204" pitchFamily="18" charset="0"/>
                              <a:ea typeface="Cambria Math" panose="02040503050406030204" pitchFamily="18" charset="0"/>
                            </a:rPr>
                            <m:t>𝜔</m:t>
                          </m:r>
                        </m:den>
                      </m:f>
                    </m:oMath>
                  </m:oMathPara>
                </a14:m>
                <a:endParaRPr lang="ja-JP" altLang="en-US" sz="3200"/>
              </a:p>
            </p:txBody>
          </p:sp>
        </mc:Choice>
        <mc:Fallback xmlns="">
          <p:sp>
            <p:nvSpPr>
              <p:cNvPr id="14" name="テキスト ボックス 13">
                <a:extLst>
                  <a:ext uri="{FF2B5EF4-FFF2-40B4-BE49-F238E27FC236}">
                    <a16:creationId xmlns:a16="http://schemas.microsoft.com/office/drawing/2014/main" id="{53EB6F90-ACC0-C7B7-6FAB-7E487C482A4B}"/>
                  </a:ext>
                </a:extLst>
              </p:cNvPr>
              <p:cNvSpPr txBox="1">
                <a:spLocks noRot="1" noChangeAspect="1" noMove="1" noResize="1" noEditPoints="1" noAdjustHandles="1" noChangeArrowheads="1" noChangeShapeType="1" noTextEdit="1"/>
              </p:cNvSpPr>
              <p:nvPr/>
            </p:nvSpPr>
            <p:spPr>
              <a:xfrm>
                <a:off x="8672652" y="2307266"/>
                <a:ext cx="3487818" cy="4423327"/>
              </a:xfrm>
              <a:prstGeom prst="rect">
                <a:avLst/>
              </a:prstGeom>
              <a:blipFill>
                <a:blip r:embed="rId7"/>
                <a:stretch>
                  <a:fillRect/>
                </a:stretch>
              </a:blipFill>
            </p:spPr>
            <p:txBody>
              <a:bodyPr/>
              <a:lstStyle/>
              <a:p>
                <a:r>
                  <a:rPr lang="en-US">
                    <a:noFill/>
                  </a:rPr>
                  <a:t> </a:t>
                </a:r>
              </a:p>
            </p:txBody>
          </p:sp>
        </mc:Fallback>
      </mc:AlternateContent>
      <p:sp>
        <p:nvSpPr>
          <p:cNvPr id="15" name="字幕 2">
            <a:extLst>
              <a:ext uri="{FF2B5EF4-FFF2-40B4-BE49-F238E27FC236}">
                <a16:creationId xmlns:a16="http://schemas.microsoft.com/office/drawing/2014/main" id="{E7BEB043-0BBB-E5D4-74DF-A9CFE27B21DD}"/>
              </a:ext>
            </a:extLst>
          </p:cNvPr>
          <p:cNvSpPr txBox="1">
            <a:spLocks/>
          </p:cNvSpPr>
          <p:nvPr/>
        </p:nvSpPr>
        <p:spPr>
          <a:xfrm>
            <a:off x="7241290" y="6544107"/>
            <a:ext cx="2675224" cy="372971"/>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a:t>
            </a:r>
            <a:r>
              <a:rPr lang="en-US" altLang="ja-JP">
                <a:ea typeface="游ゴシック"/>
              </a:rPr>
              <a:t>55</a:t>
            </a:r>
            <a:r>
              <a:rPr lang="ja-JP" altLang="en-US">
                <a:ea typeface="游ゴシック"/>
              </a:rPr>
              <a:t>　清水康太郎</a:t>
            </a:r>
            <a:endParaRPr lang="ja-JP" altLang="en-US"/>
          </a:p>
        </p:txBody>
      </p:sp>
    </p:spTree>
    <p:extLst>
      <p:ext uri="{BB962C8B-B14F-4D97-AF65-F5344CB8AC3E}">
        <p14:creationId xmlns:p14="http://schemas.microsoft.com/office/powerpoint/2010/main" val="135620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9062208-614A-2EB3-C411-DD5FBFD90093}"/>
              </a:ext>
            </a:extLst>
          </p:cNvPr>
          <p:cNvSpPr txBox="1"/>
          <p:nvPr/>
        </p:nvSpPr>
        <p:spPr>
          <a:xfrm>
            <a:off x="1336240" y="739890"/>
            <a:ext cx="336430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游ゴシック"/>
              </a:rPr>
              <a:t>量子論で考える</a:t>
            </a:r>
            <a:endParaRPr lang="ja-JP" altLang="en-US" sz="3200"/>
          </a:p>
        </p:txBody>
      </p:sp>
      <p:sp>
        <p:nvSpPr>
          <p:cNvPr id="3" name="テキスト ボックス 2">
            <a:extLst>
              <a:ext uri="{FF2B5EF4-FFF2-40B4-BE49-F238E27FC236}">
                <a16:creationId xmlns:a16="http://schemas.microsoft.com/office/drawing/2014/main" id="{BD3CF7AF-57E2-D143-C847-9253FF685B41}"/>
              </a:ext>
            </a:extLst>
          </p:cNvPr>
          <p:cNvSpPr txBox="1"/>
          <p:nvPr/>
        </p:nvSpPr>
        <p:spPr>
          <a:xfrm>
            <a:off x="1106200" y="1358117"/>
            <a:ext cx="706243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ea typeface="游ゴシック"/>
              </a:rPr>
              <a:t>微分方程式を解く</a:t>
            </a:r>
            <a:r>
              <a:rPr lang="en-US" altLang="ja-JP" sz="3200">
                <a:ea typeface="游ゴシック"/>
                <a:sym typeface="Wingdings" panose="05000000000000000000" pitchFamily="2" charset="2"/>
              </a:rPr>
              <a:t>(</a:t>
            </a:r>
            <a:r>
              <a:rPr lang="ja-JP" altLang="en-US" sz="3200">
                <a:ea typeface="游ゴシック"/>
                <a:sym typeface="Wingdings" panose="05000000000000000000" pitchFamily="2" charset="2"/>
              </a:rPr>
              <a:t>境界条件を元に</a:t>
            </a:r>
            <a:r>
              <a:rPr lang="en-US" altLang="ja-JP" sz="3200">
                <a:ea typeface="游ゴシック"/>
                <a:sym typeface="Wingdings" panose="05000000000000000000" pitchFamily="2" charset="2"/>
              </a:rPr>
              <a:t>)</a:t>
            </a:r>
            <a:endParaRPr lang="ja-JP" altLang="en-US" sz="3200">
              <a:ea typeface="游ゴシック"/>
            </a:endParaRPr>
          </a:p>
        </p:txBody>
      </p:sp>
      <p:sp>
        <p:nvSpPr>
          <p:cNvPr id="5" name="テキスト ボックス 4">
            <a:extLst>
              <a:ext uri="{FF2B5EF4-FFF2-40B4-BE49-F238E27FC236}">
                <a16:creationId xmlns:a16="http://schemas.microsoft.com/office/drawing/2014/main" id="{3C1233D2-9F39-F499-FD02-DC03244CDC3A}"/>
              </a:ext>
            </a:extLst>
          </p:cNvPr>
          <p:cNvSpPr txBox="1"/>
          <p:nvPr/>
        </p:nvSpPr>
        <p:spPr>
          <a:xfrm rot="10800000" flipH="1" flipV="1">
            <a:off x="1336240" y="2441318"/>
            <a:ext cx="3941154" cy="461665"/>
          </a:xfrm>
          <a:prstGeom prst="rect">
            <a:avLst/>
          </a:prstGeom>
          <a:noFill/>
        </p:spPr>
        <p:txBody>
          <a:bodyPr wrap="square" rtlCol="0">
            <a:spAutoFit/>
          </a:bodyPr>
          <a:lstStyle/>
          <a:p>
            <a:r>
              <a:rPr kumimoji="1" lang="en-US" altLang="ja-JP" sz="2400"/>
              <a:t>Y</a:t>
            </a:r>
            <a:r>
              <a:rPr kumimoji="1" lang="ja-JP" altLang="en-US" sz="2400"/>
              <a:t>→</a:t>
            </a:r>
            <a:r>
              <a:rPr kumimoji="1" lang="en-US" altLang="ja-JP" sz="2400"/>
              <a:t>±</a:t>
            </a:r>
            <a:r>
              <a:rPr kumimoji="1" lang="ja-JP" altLang="en-US" sz="2400"/>
              <a:t>∞とすると漸近形は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B8A3315-0281-8287-84A7-5EE5FC991815}"/>
                  </a:ext>
                </a:extLst>
              </p:cNvPr>
              <p:cNvSpPr txBox="1"/>
              <p:nvPr/>
            </p:nvSpPr>
            <p:spPr>
              <a:xfrm>
                <a:off x="-646386" y="3354237"/>
                <a:ext cx="6096000" cy="6954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800" i="1" smtClean="0">
                              <a:latin typeface="Cambria Math" panose="02040503050406030204" pitchFamily="18" charset="0"/>
                            </a:rPr>
                          </m:ctrlPr>
                        </m:fPr>
                        <m:num>
                          <m:sSup>
                            <m:sSupPr>
                              <m:ctrlPr>
                                <a:rPr lang="en-US" altLang="ja-JP" sz="1800" i="1">
                                  <a:latin typeface="Cambria Math" panose="02040503050406030204" pitchFamily="18" charset="0"/>
                                </a:rPr>
                              </m:ctrlPr>
                            </m:sSupPr>
                            <m:e>
                              <m:r>
                                <a:rPr lang="en-US" altLang="ja-JP" sz="1800" i="1">
                                  <a:latin typeface="Cambria Math" panose="02040503050406030204" pitchFamily="18" charset="0"/>
                                </a:rPr>
                                <m:t>𝑑</m:t>
                              </m:r>
                            </m:e>
                            <m:sup>
                              <m:r>
                                <a:rPr lang="en-US" altLang="ja-JP" sz="1800" i="1">
                                  <a:latin typeface="Cambria Math" panose="02040503050406030204" pitchFamily="18" charset="0"/>
                                </a:rPr>
                                <m:t>2</m:t>
                              </m:r>
                            </m:sup>
                          </m:sSup>
                        </m:num>
                        <m:den>
                          <m:r>
                            <a:rPr lang="en-US" altLang="ja-JP" sz="1800" i="1">
                              <a:latin typeface="Cambria Math" panose="02040503050406030204" pitchFamily="18" charset="0"/>
                            </a:rPr>
                            <m:t>𝑑</m:t>
                          </m:r>
                          <m:r>
                            <a:rPr lang="en-US" altLang="ja-JP" sz="1800" b="0" i="1" smtClean="0">
                              <a:latin typeface="Cambria Math" panose="02040503050406030204" pitchFamily="18" charset="0"/>
                            </a:rPr>
                            <m:t>𝑦</m:t>
                          </m:r>
                        </m:den>
                      </m:f>
                      <m:r>
                        <m:rPr>
                          <m:sty m:val="p"/>
                        </m:rPr>
                        <a:rPr lang="el-GR" altLang="ja-JP" sz="1800" i="1">
                          <a:latin typeface="Cambria Math" panose="02040503050406030204" pitchFamily="18" charset="0"/>
                          <a:ea typeface="Cambria Math" panose="02040503050406030204" pitchFamily="18" charset="0"/>
                        </a:rPr>
                        <m:t>Ψ</m:t>
                      </m:r>
                      <m:d>
                        <m:dPr>
                          <m:ctrlPr>
                            <a:rPr lang="en-US" altLang="ja-JP" sz="1800" i="1">
                              <a:latin typeface="Cambria Math" panose="02040503050406030204" pitchFamily="18" charset="0"/>
                              <a:ea typeface="Cambria Math" panose="02040503050406030204" pitchFamily="18" charset="0"/>
                            </a:rPr>
                          </m:ctrlPr>
                        </m:dPr>
                        <m:e>
                          <m:r>
                            <a:rPr lang="en-US" altLang="ja-JP" sz="1800" b="0" i="1" smtClean="0">
                              <a:latin typeface="Cambria Math" panose="02040503050406030204" pitchFamily="18" charset="0"/>
                              <a:ea typeface="Cambria Math" panose="02040503050406030204" pitchFamily="18" charset="0"/>
                            </a:rPr>
                            <m:t>𝑦</m:t>
                          </m:r>
                        </m:e>
                      </m:d>
                      <m:r>
                        <a:rPr lang="en-US" altLang="ja-JP" sz="1800" b="0" i="1" smtClean="0">
                          <a:latin typeface="Cambria Math" panose="02040503050406030204" pitchFamily="18" charset="0"/>
                          <a:ea typeface="Cambria Math" panose="02040503050406030204" pitchFamily="18" charset="0"/>
                        </a:rPr>
                        <m:t>≈</m:t>
                      </m:r>
                      <m:sSup>
                        <m:sSupPr>
                          <m:ctrlPr>
                            <a:rPr lang="en-US" altLang="ja-JP" sz="1800" b="0" i="1" smtClean="0">
                              <a:latin typeface="Cambria Math" panose="02040503050406030204" pitchFamily="18" charset="0"/>
                              <a:ea typeface="Cambria Math" panose="02040503050406030204" pitchFamily="18" charset="0"/>
                            </a:rPr>
                          </m:ctrlPr>
                        </m:sSupPr>
                        <m:e>
                          <m:r>
                            <a:rPr lang="en-US" altLang="ja-JP" sz="1800" b="0" i="1" smtClean="0">
                              <a:latin typeface="Cambria Math" panose="02040503050406030204" pitchFamily="18" charset="0"/>
                              <a:ea typeface="Cambria Math" panose="02040503050406030204" pitchFamily="18" charset="0"/>
                            </a:rPr>
                            <m:t>𝑦</m:t>
                          </m:r>
                        </m:e>
                        <m:sup>
                          <m:r>
                            <a:rPr lang="en-US" altLang="ja-JP" sz="1800" b="0" i="1" smtClean="0">
                              <a:latin typeface="Cambria Math" panose="02040503050406030204" pitchFamily="18" charset="0"/>
                              <a:ea typeface="Cambria Math" panose="02040503050406030204" pitchFamily="18" charset="0"/>
                            </a:rPr>
                            <m:t>2</m:t>
                          </m:r>
                        </m:sup>
                      </m:sSup>
                      <m:r>
                        <m:rPr>
                          <m:sty m:val="p"/>
                        </m:rPr>
                        <a:rPr lang="el-GR" altLang="ja-JP" i="1">
                          <a:latin typeface="Cambria Math" panose="02040503050406030204" pitchFamily="18" charset="0"/>
                          <a:ea typeface="Cambria Math" panose="02040503050406030204" pitchFamily="18" charset="0"/>
                        </a:rPr>
                        <m:t>Ψ</m:t>
                      </m:r>
                      <m:d>
                        <m:dPr>
                          <m:ctrlPr>
                            <a:rPr lang="en-US" altLang="ja-JP" i="1">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𝑦</m:t>
                          </m:r>
                        </m:e>
                      </m:d>
                    </m:oMath>
                  </m:oMathPara>
                </a14:m>
                <a:endParaRPr lang="ja-JP" altLang="en-US"/>
              </a:p>
            </p:txBody>
          </p:sp>
        </mc:Choice>
        <mc:Fallback xmlns="">
          <p:sp>
            <p:nvSpPr>
              <p:cNvPr id="7" name="テキスト ボックス 6">
                <a:extLst>
                  <a:ext uri="{FF2B5EF4-FFF2-40B4-BE49-F238E27FC236}">
                    <a16:creationId xmlns:a16="http://schemas.microsoft.com/office/drawing/2014/main" id="{CB8A3315-0281-8287-84A7-5EE5FC991815}"/>
                  </a:ext>
                </a:extLst>
              </p:cNvPr>
              <p:cNvSpPr txBox="1">
                <a:spLocks noRot="1" noChangeAspect="1" noMove="1" noResize="1" noEditPoints="1" noAdjustHandles="1" noChangeArrowheads="1" noChangeShapeType="1" noTextEdit="1"/>
              </p:cNvSpPr>
              <p:nvPr/>
            </p:nvSpPr>
            <p:spPr>
              <a:xfrm>
                <a:off x="-646386" y="3354237"/>
                <a:ext cx="6096000" cy="695447"/>
              </a:xfrm>
              <a:prstGeom prst="rect">
                <a:avLst/>
              </a:prstGeom>
              <a:blipFill>
                <a:blip r:embed="rId2"/>
                <a:stretch>
                  <a:fillRect/>
                </a:stretch>
              </a:blipFill>
            </p:spPr>
            <p:txBody>
              <a:bodyPr/>
              <a:lstStyle/>
              <a:p>
                <a:r>
                  <a:rPr lang="en-US">
                    <a:noFill/>
                  </a:rPr>
                  <a:t> </a:t>
                </a:r>
              </a:p>
            </p:txBody>
          </p:sp>
        </mc:Fallback>
      </mc:AlternateContent>
      <p:sp>
        <p:nvSpPr>
          <p:cNvPr id="8" name="テキスト ボックス 7">
            <a:extLst>
              <a:ext uri="{FF2B5EF4-FFF2-40B4-BE49-F238E27FC236}">
                <a16:creationId xmlns:a16="http://schemas.microsoft.com/office/drawing/2014/main" id="{39CA7FBB-199A-98C8-4929-33343BCB351A}"/>
              </a:ext>
            </a:extLst>
          </p:cNvPr>
          <p:cNvSpPr txBox="1"/>
          <p:nvPr/>
        </p:nvSpPr>
        <p:spPr>
          <a:xfrm rot="10800000" flipH="1" flipV="1">
            <a:off x="1106200" y="4189807"/>
            <a:ext cx="8232687" cy="830997"/>
          </a:xfrm>
          <a:prstGeom prst="rect">
            <a:avLst/>
          </a:prstGeom>
          <a:noFill/>
        </p:spPr>
        <p:txBody>
          <a:bodyPr wrap="square" rtlCol="0">
            <a:spAutoFit/>
          </a:bodyPr>
          <a:lstStyle/>
          <a:p>
            <a:r>
              <a:rPr kumimoji="1" lang="ja-JP" altLang="en-US" sz="2400"/>
              <a:t>となり，これは波動関数の無限遠値が有限であることからも正しいと考察できる。</a:t>
            </a:r>
          </a:p>
        </p:txBody>
      </p:sp>
      <p:sp>
        <p:nvSpPr>
          <p:cNvPr id="9" name="字幕 2">
            <a:extLst>
              <a:ext uri="{FF2B5EF4-FFF2-40B4-BE49-F238E27FC236}">
                <a16:creationId xmlns:a16="http://schemas.microsoft.com/office/drawing/2014/main" id="{BE424584-8350-8A80-E616-E53FAEC3BFD7}"/>
              </a:ext>
            </a:extLst>
          </p:cNvPr>
          <p:cNvSpPr txBox="1">
            <a:spLocks/>
          </p:cNvSpPr>
          <p:nvPr/>
        </p:nvSpPr>
        <p:spPr>
          <a:xfrm>
            <a:off x="9501279" y="6445735"/>
            <a:ext cx="2675224" cy="372971"/>
          </a:xfrm>
          <a:prstGeom prst="rect">
            <a:avLst/>
          </a:prstGeom>
        </p:spPr>
        <p:txBody>
          <a:bodyPr vert="horz" lIns="91440" tIns="45720" rIns="91440" bIns="45720" rtlCol="0" anchor="t">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a:t>
            </a:r>
            <a:r>
              <a:rPr lang="en-US" altLang="ja-JP">
                <a:ea typeface="游ゴシック"/>
              </a:rPr>
              <a:t>55</a:t>
            </a:r>
            <a:r>
              <a:rPr lang="ja-JP" altLang="en-US">
                <a:ea typeface="游ゴシック"/>
              </a:rPr>
              <a:t>　清水康太郎</a:t>
            </a:r>
            <a:endParaRPr lang="ja-JP" altLang="en-US"/>
          </a:p>
        </p:txBody>
      </p:sp>
    </p:spTree>
    <p:extLst>
      <p:ext uri="{BB962C8B-B14F-4D97-AF65-F5344CB8AC3E}">
        <p14:creationId xmlns:p14="http://schemas.microsoft.com/office/powerpoint/2010/main" val="222853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534A173-39B0-652B-5223-6E02C8682C8B}"/>
              </a:ext>
            </a:extLst>
          </p:cNvPr>
          <p:cNvSpPr txBox="1"/>
          <p:nvPr/>
        </p:nvSpPr>
        <p:spPr>
          <a:xfrm>
            <a:off x="251284" y="202424"/>
            <a:ext cx="4299775" cy="584775"/>
          </a:xfrm>
          <a:prstGeom prst="rect">
            <a:avLst/>
          </a:prstGeom>
          <a:noFill/>
        </p:spPr>
        <p:txBody>
          <a:bodyPr wrap="square" rtlCol="0">
            <a:spAutoFit/>
          </a:bodyPr>
          <a:lstStyle/>
          <a:p>
            <a:pPr algn="ctr"/>
            <a:r>
              <a:rPr kumimoji="1" lang="ja-JP" altLang="en-US" sz="3200" b="1"/>
              <a:t>エネルギーの観測手段</a:t>
            </a:r>
          </a:p>
        </p:txBody>
      </p:sp>
      <p:sp>
        <p:nvSpPr>
          <p:cNvPr id="3" name="テキスト ボックス 2">
            <a:extLst>
              <a:ext uri="{FF2B5EF4-FFF2-40B4-BE49-F238E27FC236}">
                <a16:creationId xmlns:a16="http://schemas.microsoft.com/office/drawing/2014/main" id="{C5CD7344-4517-7094-A4A0-922C71A60D90}"/>
              </a:ext>
            </a:extLst>
          </p:cNvPr>
          <p:cNvSpPr txBox="1"/>
          <p:nvPr/>
        </p:nvSpPr>
        <p:spPr>
          <a:xfrm>
            <a:off x="9807113" y="6414760"/>
            <a:ext cx="2303451" cy="369332"/>
          </a:xfrm>
          <a:prstGeom prst="rect">
            <a:avLst/>
          </a:prstGeom>
          <a:noFill/>
        </p:spPr>
        <p:txBody>
          <a:bodyPr wrap="square" rtlCol="0">
            <a:spAutoFit/>
          </a:bodyPr>
          <a:lstStyle/>
          <a:p>
            <a:pPr algn="ctr"/>
            <a:r>
              <a:rPr kumimoji="1" lang="en-US" altLang="ja-JP"/>
              <a:t>8223072</a:t>
            </a:r>
            <a:r>
              <a:rPr kumimoji="1" lang="ja-JP" altLang="en-US"/>
              <a:t>　鶴田開土</a:t>
            </a:r>
          </a:p>
        </p:txBody>
      </p:sp>
      <p:sp>
        <p:nvSpPr>
          <p:cNvPr id="8" name="四角形: 角を丸くする 7">
            <a:extLst>
              <a:ext uri="{FF2B5EF4-FFF2-40B4-BE49-F238E27FC236}">
                <a16:creationId xmlns:a16="http://schemas.microsoft.com/office/drawing/2014/main" id="{8685DFA5-FACA-4AAE-9FE2-F8DD384F8621}"/>
              </a:ext>
            </a:extLst>
          </p:cNvPr>
          <p:cNvSpPr/>
          <p:nvPr/>
        </p:nvSpPr>
        <p:spPr>
          <a:xfrm>
            <a:off x="1924196" y="880080"/>
            <a:ext cx="3048000" cy="78875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lumMod val="95000"/>
                    <a:lumOff val="5000"/>
                  </a:schemeClr>
                </a:solidFill>
              </a:rPr>
              <a:t>格子振動→波としての振動</a:t>
            </a:r>
          </a:p>
        </p:txBody>
      </p:sp>
      <p:sp>
        <p:nvSpPr>
          <p:cNvPr id="9" name="四角形: 角を丸くする 8">
            <a:extLst>
              <a:ext uri="{FF2B5EF4-FFF2-40B4-BE49-F238E27FC236}">
                <a16:creationId xmlns:a16="http://schemas.microsoft.com/office/drawing/2014/main" id="{9D9DA898-E820-0081-B120-A244FB02A867}"/>
              </a:ext>
            </a:extLst>
          </p:cNvPr>
          <p:cNvSpPr/>
          <p:nvPr/>
        </p:nvSpPr>
        <p:spPr>
          <a:xfrm>
            <a:off x="1924196" y="1835198"/>
            <a:ext cx="3048000" cy="788758"/>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lumMod val="95000"/>
                    <a:lumOff val="5000"/>
                  </a:schemeClr>
                </a:solidFill>
              </a:rPr>
              <a:t>フォノン→粒子性</a:t>
            </a:r>
          </a:p>
        </p:txBody>
      </p:sp>
      <p:sp>
        <p:nvSpPr>
          <p:cNvPr id="10" name="矢印: 右 9">
            <a:extLst>
              <a:ext uri="{FF2B5EF4-FFF2-40B4-BE49-F238E27FC236}">
                <a16:creationId xmlns:a16="http://schemas.microsoft.com/office/drawing/2014/main" id="{2F6DD3FE-9D41-F734-5D1F-EE5F57DDCA6E}"/>
              </a:ext>
            </a:extLst>
          </p:cNvPr>
          <p:cNvSpPr/>
          <p:nvPr/>
        </p:nvSpPr>
        <p:spPr>
          <a:xfrm>
            <a:off x="5349123" y="1550175"/>
            <a:ext cx="746877" cy="5095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7E1D81A5-B416-9FE8-CC64-87508513346C}"/>
              </a:ext>
            </a:extLst>
          </p:cNvPr>
          <p:cNvSpPr/>
          <p:nvPr/>
        </p:nvSpPr>
        <p:spPr>
          <a:xfrm>
            <a:off x="7219804" y="509551"/>
            <a:ext cx="3048000" cy="1242467"/>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lumMod val="95000"/>
                    <a:lumOff val="5000"/>
                  </a:schemeClr>
                </a:solidFill>
              </a:rPr>
              <a:t>振動エネルギーをどう観測する？</a:t>
            </a:r>
          </a:p>
        </p:txBody>
      </p:sp>
      <p:sp>
        <p:nvSpPr>
          <p:cNvPr id="13" name="矢印: 下 12">
            <a:extLst>
              <a:ext uri="{FF2B5EF4-FFF2-40B4-BE49-F238E27FC236}">
                <a16:creationId xmlns:a16="http://schemas.microsoft.com/office/drawing/2014/main" id="{17E0C305-666A-1DE0-4DAA-FDD013CFACC2}"/>
              </a:ext>
            </a:extLst>
          </p:cNvPr>
          <p:cNvSpPr/>
          <p:nvPr/>
        </p:nvSpPr>
        <p:spPr>
          <a:xfrm>
            <a:off x="8401776" y="1633354"/>
            <a:ext cx="684055" cy="509551"/>
          </a:xfrm>
          <a:prstGeom prst="down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123FB8D-2B1A-05BD-2B33-7147D3A411B6}"/>
              </a:ext>
            </a:extLst>
          </p:cNvPr>
          <p:cNvSpPr/>
          <p:nvPr/>
        </p:nvSpPr>
        <p:spPr>
          <a:xfrm>
            <a:off x="6206517" y="2186533"/>
            <a:ext cx="5074571" cy="1080175"/>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lumMod val="95000"/>
                    <a:lumOff val="5000"/>
                  </a:schemeClr>
                </a:solidFill>
              </a:rPr>
              <a:t>温度を通じて</a:t>
            </a:r>
            <a:endParaRPr kumimoji="1" lang="en-US" altLang="ja-JP">
              <a:solidFill>
                <a:schemeClr val="tx1">
                  <a:lumMod val="95000"/>
                  <a:lumOff val="5000"/>
                </a:schemeClr>
              </a:solidFill>
            </a:endParaRPr>
          </a:p>
          <a:p>
            <a:pPr algn="ctr"/>
            <a:r>
              <a:rPr kumimoji="1" lang="ja-JP" altLang="en-US">
                <a:solidFill>
                  <a:schemeClr val="tx1">
                    <a:lumMod val="95000"/>
                    <a:lumOff val="5000"/>
                  </a:schemeClr>
                </a:solidFill>
              </a:rPr>
              <a:t>フォノンのエネルギーを観測する手法が</a:t>
            </a:r>
            <a:r>
              <a:rPr kumimoji="1" lang="ja-JP" altLang="en-US" b="1">
                <a:solidFill>
                  <a:srgbClr val="FF0000"/>
                </a:solidFill>
              </a:rPr>
              <a:t>熱伝導</a:t>
            </a:r>
          </a:p>
        </p:txBody>
      </p:sp>
      <p:sp>
        <p:nvSpPr>
          <p:cNvPr id="15" name="四角形: 角を丸くする 14">
            <a:extLst>
              <a:ext uri="{FF2B5EF4-FFF2-40B4-BE49-F238E27FC236}">
                <a16:creationId xmlns:a16="http://schemas.microsoft.com/office/drawing/2014/main" id="{55C07819-D988-F832-C9AA-CCDEFF993DAE}"/>
              </a:ext>
            </a:extLst>
          </p:cNvPr>
          <p:cNvSpPr/>
          <p:nvPr/>
        </p:nvSpPr>
        <p:spPr>
          <a:xfrm>
            <a:off x="1847414" y="3592744"/>
            <a:ext cx="8305216" cy="261465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ja-JP" dirty="0">
              <a:solidFill>
                <a:schemeClr val="tx1"/>
              </a:solidFill>
            </a:endParaRPr>
          </a:p>
        </p:txBody>
      </p:sp>
      <p:sp>
        <p:nvSpPr>
          <p:cNvPr id="5" name="テキスト ボックス 4">
            <a:extLst>
              <a:ext uri="{FF2B5EF4-FFF2-40B4-BE49-F238E27FC236}">
                <a16:creationId xmlns:a16="http://schemas.microsoft.com/office/drawing/2014/main" id="{7104EB31-1F6A-E68C-B4B8-650F1B70A1A0}"/>
              </a:ext>
            </a:extLst>
          </p:cNvPr>
          <p:cNvSpPr txBox="1"/>
          <p:nvPr/>
        </p:nvSpPr>
        <p:spPr>
          <a:xfrm>
            <a:off x="2039370" y="3635499"/>
            <a:ext cx="1968403" cy="523220"/>
          </a:xfrm>
          <a:prstGeom prst="rect">
            <a:avLst/>
          </a:prstGeom>
          <a:noFill/>
        </p:spPr>
        <p:txBody>
          <a:bodyPr wrap="square" rtlCol="0">
            <a:spAutoFit/>
          </a:bodyPr>
          <a:lstStyle/>
          <a:p>
            <a:r>
              <a:rPr lang="ja-JP" altLang="en-US" sz="2800" dirty="0"/>
              <a:t>発表の流れ</a:t>
            </a:r>
            <a:endParaRPr lang="en-US" altLang="ja-JP" sz="2800" dirty="0"/>
          </a:p>
        </p:txBody>
      </p:sp>
      <p:sp>
        <p:nvSpPr>
          <p:cNvPr id="6" name="テキスト ボックス 5">
            <a:extLst>
              <a:ext uri="{FF2B5EF4-FFF2-40B4-BE49-F238E27FC236}">
                <a16:creationId xmlns:a16="http://schemas.microsoft.com/office/drawing/2014/main" id="{52B09249-BC69-8AB2-5DE9-762DB29420DD}"/>
              </a:ext>
            </a:extLst>
          </p:cNvPr>
          <p:cNvSpPr txBox="1"/>
          <p:nvPr/>
        </p:nvSpPr>
        <p:spPr>
          <a:xfrm>
            <a:off x="2685033" y="4388843"/>
            <a:ext cx="2745526" cy="1631216"/>
          </a:xfrm>
          <a:prstGeom prst="rect">
            <a:avLst/>
          </a:prstGeom>
          <a:noFill/>
        </p:spPr>
        <p:txBody>
          <a:bodyPr wrap="square" rtlCol="0">
            <a:spAutoFit/>
          </a:bodyPr>
          <a:lstStyle/>
          <a:p>
            <a:r>
              <a:rPr kumimoji="1" lang="ja-JP" altLang="en-US" sz="2000" dirty="0"/>
              <a:t>・</a:t>
            </a:r>
            <a:r>
              <a:rPr lang="ja-JP" altLang="en-US" sz="2000" dirty="0"/>
              <a:t>フーリエの法則</a:t>
            </a:r>
            <a:endParaRPr lang="en-US" altLang="ja-JP" sz="2000" dirty="0"/>
          </a:p>
          <a:p>
            <a:r>
              <a:rPr kumimoji="1" lang="ja-JP" altLang="en-US" sz="2000" dirty="0"/>
              <a:t>・</a:t>
            </a:r>
            <a:r>
              <a:rPr lang="ja-JP" altLang="en-US" sz="2000" dirty="0"/>
              <a:t>フォノンガスモデル</a:t>
            </a:r>
            <a:endParaRPr lang="en-US" altLang="ja-JP" sz="2000" dirty="0"/>
          </a:p>
          <a:p>
            <a:r>
              <a:rPr kumimoji="1" lang="ja-JP" altLang="en-US" sz="2000" dirty="0"/>
              <a:t>・</a:t>
            </a:r>
            <a:r>
              <a:rPr lang="ja-JP" altLang="en-US" sz="2000" dirty="0"/>
              <a:t>フォノン比熱</a:t>
            </a:r>
            <a:endParaRPr lang="en-US" altLang="ja-JP" sz="2000" dirty="0"/>
          </a:p>
          <a:p>
            <a:r>
              <a:rPr kumimoji="1" lang="ja-JP" altLang="en-US" sz="2000" dirty="0"/>
              <a:t>・</a:t>
            </a:r>
            <a:r>
              <a:rPr lang="ja-JP" altLang="en-US" sz="2000" dirty="0"/>
              <a:t>デバイモデル</a:t>
            </a:r>
            <a:endParaRPr lang="en-US" altLang="ja-JP" sz="2000" dirty="0"/>
          </a:p>
          <a:p>
            <a:r>
              <a:rPr kumimoji="1" lang="ja-JP" altLang="en-US" sz="2000" dirty="0"/>
              <a:t>・</a:t>
            </a:r>
            <a:r>
              <a:rPr lang="ja-JP" altLang="en-US" sz="2000" dirty="0"/>
              <a:t>散乱と平均自由行程</a:t>
            </a:r>
            <a:endParaRPr lang="en-US" altLang="ja-JP" sz="2000" dirty="0"/>
          </a:p>
        </p:txBody>
      </p:sp>
      <p:sp>
        <p:nvSpPr>
          <p:cNvPr id="7" name="テキスト ボックス 6">
            <a:extLst>
              <a:ext uri="{FF2B5EF4-FFF2-40B4-BE49-F238E27FC236}">
                <a16:creationId xmlns:a16="http://schemas.microsoft.com/office/drawing/2014/main" id="{90F93F79-6006-12E3-CA8A-1F8C1C6DDAF4}"/>
              </a:ext>
            </a:extLst>
          </p:cNvPr>
          <p:cNvSpPr txBox="1"/>
          <p:nvPr/>
        </p:nvSpPr>
        <p:spPr>
          <a:xfrm>
            <a:off x="6761441" y="4388843"/>
            <a:ext cx="2745526" cy="1631216"/>
          </a:xfrm>
          <a:prstGeom prst="rect">
            <a:avLst/>
          </a:prstGeom>
          <a:noFill/>
        </p:spPr>
        <p:txBody>
          <a:bodyPr wrap="square" rtlCol="0">
            <a:spAutoFit/>
          </a:bodyPr>
          <a:lstStyle/>
          <a:p>
            <a:r>
              <a:rPr kumimoji="1" lang="ja-JP" altLang="en-US" sz="2000" dirty="0"/>
              <a:t>・</a:t>
            </a:r>
            <a:r>
              <a:rPr lang="ja-JP" altLang="en-US" sz="2000" dirty="0"/>
              <a:t>温度依存性の実測例</a:t>
            </a:r>
            <a:endParaRPr lang="en-US" altLang="ja-JP" sz="2000" dirty="0"/>
          </a:p>
          <a:p>
            <a:endParaRPr kumimoji="1" lang="en-US" altLang="ja-JP" sz="2000" dirty="0"/>
          </a:p>
          <a:p>
            <a:r>
              <a:rPr lang="ja-JP" altLang="en-US" sz="2000" dirty="0"/>
              <a:t>・熱伝導率測定</a:t>
            </a:r>
            <a:endParaRPr lang="en-US" altLang="ja-JP" sz="2000" dirty="0"/>
          </a:p>
          <a:p>
            <a:endParaRPr kumimoji="1" lang="en-US" altLang="ja-JP" sz="2000" dirty="0"/>
          </a:p>
          <a:p>
            <a:r>
              <a:rPr kumimoji="1" lang="ja-JP" altLang="en-US" sz="2000" dirty="0"/>
              <a:t>・</a:t>
            </a:r>
            <a:r>
              <a:rPr lang="ja-JP" altLang="en-US" sz="2000" dirty="0"/>
              <a:t>応用例</a:t>
            </a:r>
            <a:endParaRPr lang="en-US" altLang="ja-JP" sz="2000" dirty="0"/>
          </a:p>
        </p:txBody>
      </p:sp>
      <p:sp>
        <p:nvSpPr>
          <p:cNvPr id="16" name="矢印: 右 15">
            <a:extLst>
              <a:ext uri="{FF2B5EF4-FFF2-40B4-BE49-F238E27FC236}">
                <a16:creationId xmlns:a16="http://schemas.microsoft.com/office/drawing/2014/main" id="{6FCB3064-D5F7-221C-478F-0D3B5E31E264}"/>
              </a:ext>
            </a:extLst>
          </p:cNvPr>
          <p:cNvSpPr/>
          <p:nvPr/>
        </p:nvSpPr>
        <p:spPr>
          <a:xfrm>
            <a:off x="5722561" y="4872731"/>
            <a:ext cx="746877" cy="509551"/>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9877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randombar(horizontal)">
                                      <p:cBhvr>
                                        <p:cTn id="29" dur="500"/>
                                        <p:tgtEl>
                                          <p:spTgt spid="13"/>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randombar(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2000"/>
                                        <p:tgtEl>
                                          <p:spTgt spid="15"/>
                                        </p:tgtEl>
                                      </p:cBhvr>
                                    </p:animEffect>
                                    <p:anim calcmode="lin" valueType="num">
                                      <p:cBhvr>
                                        <p:cTn id="38" dur="2000" fill="hold"/>
                                        <p:tgtEl>
                                          <p:spTgt spid="15"/>
                                        </p:tgtEl>
                                        <p:attrNameLst>
                                          <p:attrName>ppt_w</p:attrName>
                                        </p:attrNameLst>
                                      </p:cBhvr>
                                      <p:tavLst>
                                        <p:tav tm="0" fmla="#ppt_w*sin(2.5*pi*$)">
                                          <p:val>
                                            <p:fltVal val="0"/>
                                          </p:val>
                                        </p:tav>
                                        <p:tav tm="100000">
                                          <p:val>
                                            <p:fltVal val="1"/>
                                          </p:val>
                                        </p:tav>
                                      </p:tavLst>
                                    </p:anim>
                                    <p:anim calcmode="lin" valueType="num">
                                      <p:cBhvr>
                                        <p:cTn id="39" dur="2000" fill="hold"/>
                                        <p:tgtEl>
                                          <p:spTgt spid="15"/>
                                        </p:tgtEl>
                                        <p:attrNameLst>
                                          <p:attrName>ppt_h</p:attrName>
                                        </p:attrNameLst>
                                      </p:cBhvr>
                                      <p:tavLst>
                                        <p:tav tm="0">
                                          <p:val>
                                            <p:strVal val="#ppt_h"/>
                                          </p:val>
                                        </p:tav>
                                        <p:tav tm="100000">
                                          <p:val>
                                            <p:strVal val="#ppt_h"/>
                                          </p:val>
                                        </p:tav>
                                      </p:tavLst>
                                    </p:anim>
                                  </p:childTnLst>
                                </p:cTn>
                              </p:par>
                              <p:par>
                                <p:cTn id="40" presetID="45"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2000"/>
                                        <p:tgtEl>
                                          <p:spTgt spid="5"/>
                                        </p:tgtEl>
                                      </p:cBhvr>
                                    </p:animEffect>
                                    <p:anim calcmode="lin" valueType="num">
                                      <p:cBhvr>
                                        <p:cTn id="43" dur="2000" fill="hold"/>
                                        <p:tgtEl>
                                          <p:spTgt spid="5"/>
                                        </p:tgtEl>
                                        <p:attrNameLst>
                                          <p:attrName>ppt_w</p:attrName>
                                        </p:attrNameLst>
                                      </p:cBhvr>
                                      <p:tavLst>
                                        <p:tav tm="0" fmla="#ppt_w*sin(2.5*pi*$)">
                                          <p:val>
                                            <p:fltVal val="0"/>
                                          </p:val>
                                        </p:tav>
                                        <p:tav tm="100000">
                                          <p:val>
                                            <p:fltVal val="1"/>
                                          </p:val>
                                        </p:tav>
                                      </p:tavLst>
                                    </p:anim>
                                    <p:anim calcmode="lin" valueType="num">
                                      <p:cBhvr>
                                        <p:cTn id="44"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ipe(down)">
                                      <p:cBhvr>
                                        <p:cTn id="55" dur="500"/>
                                        <p:tgtEl>
                                          <p:spTgt spid="1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wipe(down)">
                                      <p:cBhvr>
                                        <p:cTn id="5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3" grpId="0" animBg="1"/>
      <p:bldP spid="14" grpId="0" animBg="1"/>
      <p:bldP spid="15" grpId="0" animBg="1"/>
      <p:bldP spid="5" grpId="0"/>
      <p:bldP spid="6" grpId="0"/>
      <p:bldP spid="7" grpId="0"/>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5AF3C-302D-6391-7C4C-EE028F7F5D23}"/>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5C023D2-C5BB-FA06-C7A8-242E5B89B684}"/>
              </a:ext>
            </a:extLst>
          </p:cNvPr>
          <p:cNvSpPr txBox="1"/>
          <p:nvPr/>
        </p:nvSpPr>
        <p:spPr>
          <a:xfrm>
            <a:off x="251284" y="202424"/>
            <a:ext cx="4655763" cy="584775"/>
          </a:xfrm>
          <a:prstGeom prst="rect">
            <a:avLst/>
          </a:prstGeom>
          <a:noFill/>
        </p:spPr>
        <p:txBody>
          <a:bodyPr wrap="square" rtlCol="0">
            <a:spAutoFit/>
          </a:bodyPr>
          <a:lstStyle/>
          <a:p>
            <a:pPr algn="ctr"/>
            <a:r>
              <a:rPr kumimoji="1" lang="ja-JP" altLang="en-US" sz="3200" b="1"/>
              <a:t>フーリエの法則と熱流束</a:t>
            </a:r>
          </a:p>
        </p:txBody>
      </p:sp>
      <p:sp>
        <p:nvSpPr>
          <p:cNvPr id="3" name="テキスト ボックス 2">
            <a:extLst>
              <a:ext uri="{FF2B5EF4-FFF2-40B4-BE49-F238E27FC236}">
                <a16:creationId xmlns:a16="http://schemas.microsoft.com/office/drawing/2014/main" id="{58BCBA28-8BA9-40B9-1D03-004B599C0F0C}"/>
              </a:ext>
            </a:extLst>
          </p:cNvPr>
          <p:cNvSpPr txBox="1"/>
          <p:nvPr/>
        </p:nvSpPr>
        <p:spPr>
          <a:xfrm>
            <a:off x="9807113" y="6414760"/>
            <a:ext cx="2303451" cy="369332"/>
          </a:xfrm>
          <a:prstGeom prst="rect">
            <a:avLst/>
          </a:prstGeom>
          <a:noFill/>
        </p:spPr>
        <p:txBody>
          <a:bodyPr wrap="square" rtlCol="0">
            <a:spAutoFit/>
          </a:bodyPr>
          <a:lstStyle/>
          <a:p>
            <a:pPr algn="ctr"/>
            <a:r>
              <a:rPr kumimoji="1" lang="en-US" altLang="ja-JP"/>
              <a:t>8223072</a:t>
            </a:r>
            <a:r>
              <a:rPr kumimoji="1" lang="ja-JP" altLang="en-US"/>
              <a:t>　鶴田開土</a:t>
            </a:r>
          </a:p>
        </p:txBody>
      </p:sp>
      <mc:AlternateContent xmlns:mc="http://schemas.openxmlformats.org/markup-compatibility/2006" xmlns:a14="http://schemas.microsoft.com/office/drawing/2010/main">
        <mc:Choice Requires="a14">
          <p:sp>
            <p:nvSpPr>
              <p:cNvPr id="6" name="四角形: 角を丸くする 5">
                <a:extLst>
                  <a:ext uri="{FF2B5EF4-FFF2-40B4-BE49-F238E27FC236}">
                    <a16:creationId xmlns:a16="http://schemas.microsoft.com/office/drawing/2014/main" id="{53773529-0408-DFD3-90CC-337E31E10075}"/>
                  </a:ext>
                </a:extLst>
              </p:cNvPr>
              <p:cNvSpPr/>
              <p:nvPr/>
            </p:nvSpPr>
            <p:spPr>
              <a:xfrm>
                <a:off x="2242956" y="826791"/>
                <a:ext cx="7706088" cy="230345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2000">
                    <a:solidFill>
                      <a:schemeClr val="tx1"/>
                    </a:solidFill>
                  </a:rPr>
                  <a:t>熱流束と温度勾配の関係</a:t>
                </a:r>
                <a:endParaRPr lang="en-US" altLang="ja-JP" sz="2000">
                  <a:solidFill>
                    <a:schemeClr val="tx1"/>
                  </a:solidFill>
                </a:endParaRPr>
              </a:p>
              <a:p>
                <a:endParaRPr kumimoji="1" lang="en-US" altLang="ja-JP">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𝑗</m:t>
                      </m:r>
                      <m:r>
                        <a:rPr kumimoji="1" lang="en-US" altLang="ja-JP" sz="2800" b="0" i="1" smtClean="0">
                          <a:solidFill>
                            <a:schemeClr val="tx1"/>
                          </a:solidFill>
                          <a:latin typeface="Cambria Math" panose="02040503050406030204" pitchFamily="18" charset="0"/>
                          <a:ea typeface="Cambria Math" panose="02040503050406030204" pitchFamily="18" charset="0"/>
                        </a:rPr>
                        <m:t>=−</m:t>
                      </m:r>
                      <m:r>
                        <a:rPr kumimoji="1" lang="en-US" altLang="ja-JP" sz="2800" b="0" i="1" smtClean="0">
                          <a:solidFill>
                            <a:schemeClr val="tx1"/>
                          </a:solidFill>
                          <a:latin typeface="Cambria Math" panose="02040503050406030204" pitchFamily="18" charset="0"/>
                          <a:ea typeface="Cambria Math" panose="02040503050406030204" pitchFamily="18" charset="0"/>
                        </a:rPr>
                        <m:t>𝐾</m:t>
                      </m:r>
                      <m:f>
                        <m:fPr>
                          <m:ctrlPr>
                            <a:rPr kumimoji="1" lang="en-US" altLang="ja-JP" sz="2800" b="0" i="1" smtClean="0">
                              <a:solidFill>
                                <a:schemeClr val="tx1"/>
                              </a:solidFill>
                              <a:latin typeface="Cambria Math" panose="02040503050406030204" pitchFamily="18" charset="0"/>
                              <a:ea typeface="Cambria Math" panose="02040503050406030204" pitchFamily="18" charset="0"/>
                            </a:rPr>
                          </m:ctrlPr>
                        </m:fPr>
                        <m:num>
                          <m:r>
                            <a:rPr kumimoji="1" lang="en-US" altLang="ja-JP" sz="2800" b="0" i="1" smtClean="0">
                              <a:solidFill>
                                <a:schemeClr val="tx1"/>
                              </a:solidFill>
                              <a:latin typeface="Cambria Math" panose="02040503050406030204" pitchFamily="18" charset="0"/>
                              <a:ea typeface="Cambria Math" panose="02040503050406030204" pitchFamily="18" charset="0"/>
                            </a:rPr>
                            <m:t>𝑑𝑇</m:t>
                          </m:r>
                        </m:num>
                        <m:den>
                          <m:r>
                            <a:rPr kumimoji="1" lang="en-US" altLang="ja-JP" sz="2800" b="0" i="1" smtClean="0">
                              <a:solidFill>
                                <a:schemeClr val="tx1"/>
                              </a:solidFill>
                              <a:latin typeface="Cambria Math" panose="02040503050406030204" pitchFamily="18" charset="0"/>
                              <a:ea typeface="Cambria Math" panose="02040503050406030204" pitchFamily="18" charset="0"/>
                            </a:rPr>
                            <m:t>𝑑𝑥</m:t>
                          </m:r>
                        </m:den>
                      </m:f>
                    </m:oMath>
                  </m:oMathPara>
                </a14:m>
                <a:endParaRPr kumimoji="1" lang="en-US" altLang="ja-JP" sz="2800">
                  <a:solidFill>
                    <a:schemeClr val="tx1"/>
                  </a:solidFill>
                </a:endParaRPr>
              </a:p>
              <a:p>
                <a:pPr algn="ctr"/>
                <a:endParaRPr kumimoji="1" lang="en-US" altLang="ja-JP">
                  <a:solidFill>
                    <a:schemeClr val="tx1"/>
                  </a:solidFill>
                </a:endParaRPr>
              </a:p>
              <a:p>
                <a:pPr algn="ctr"/>
                <a:endParaRPr lang="en-US" altLang="ja-JP" i="1">
                  <a:solidFill>
                    <a:schemeClr val="tx1"/>
                  </a:solidFill>
                  <a:latin typeface="Cambria Math" panose="02040503050406030204" pitchFamily="18" charset="0"/>
                </a:endParaRPr>
              </a:p>
              <a:p>
                <a:pPr algn="ctr"/>
                <a14:m>
                  <m:oMath xmlns:m="http://schemas.openxmlformats.org/officeDocument/2006/math">
                    <m:r>
                      <a:rPr lang="en-US" altLang="ja-JP" i="1" smtClean="0">
                        <a:solidFill>
                          <a:schemeClr val="tx1"/>
                        </a:solidFill>
                        <a:latin typeface="Cambria Math" panose="02040503050406030204" pitchFamily="18" charset="0"/>
                      </a:rPr>
                      <m:t>𝑗</m:t>
                    </m:r>
                  </m:oMath>
                </a14:m>
                <a:r>
                  <a:rPr kumimoji="1" lang="en-US" altLang="ja-JP">
                    <a:solidFill>
                      <a:schemeClr val="tx1"/>
                    </a:solidFill>
                  </a:rPr>
                  <a:t>:</a:t>
                </a:r>
                <a:r>
                  <a:rPr kumimoji="1" lang="ja-JP" altLang="en-US">
                    <a:solidFill>
                      <a:schemeClr val="tx1"/>
                    </a:solidFill>
                  </a:rPr>
                  <a:t>熱流束</a:t>
                </a:r>
                <a:r>
                  <a:rPr kumimoji="1" lang="en-US" altLang="ja-JP">
                    <a:solidFill>
                      <a:schemeClr val="tx1"/>
                    </a:solidFill>
                  </a:rPr>
                  <a:t>(</a:t>
                </a:r>
                <a:r>
                  <a:rPr kumimoji="1" lang="ja-JP" altLang="en-US">
                    <a:solidFill>
                      <a:schemeClr val="tx1"/>
                    </a:solidFill>
                  </a:rPr>
                  <a:t>単位体積を単位時間に通過する熱エネルギー</a:t>
                </a:r>
                <a:r>
                  <a:rPr kumimoji="1" lang="en-US" altLang="ja-JP">
                    <a:solidFill>
                      <a:schemeClr val="tx1"/>
                    </a:solidFill>
                  </a:rPr>
                  <a:t>), </a:t>
                </a:r>
                <a14:m>
                  <m:oMath xmlns:m="http://schemas.openxmlformats.org/officeDocument/2006/math">
                    <m:r>
                      <a:rPr lang="en-US" altLang="ja-JP" i="1">
                        <a:solidFill>
                          <a:schemeClr val="tx1"/>
                        </a:solidFill>
                        <a:latin typeface="Cambria Math" panose="02040503050406030204" pitchFamily="18" charset="0"/>
                        <a:ea typeface="Cambria Math" panose="02040503050406030204" pitchFamily="18" charset="0"/>
                      </a:rPr>
                      <m:t>𝐾</m:t>
                    </m:r>
                  </m:oMath>
                </a14:m>
                <a:r>
                  <a:rPr kumimoji="1" lang="en-US" altLang="ja-JP">
                    <a:solidFill>
                      <a:schemeClr val="tx1"/>
                    </a:solidFill>
                  </a:rPr>
                  <a:t>:</a:t>
                </a:r>
                <a:r>
                  <a:rPr kumimoji="1" lang="ja-JP" altLang="en-US">
                    <a:solidFill>
                      <a:schemeClr val="tx1"/>
                    </a:solidFill>
                  </a:rPr>
                  <a:t>熱伝導率</a:t>
                </a:r>
              </a:p>
            </p:txBody>
          </p:sp>
        </mc:Choice>
        <mc:Fallback xmlns="">
          <p:sp>
            <p:nvSpPr>
              <p:cNvPr id="6" name="四角形: 角を丸くする 5">
                <a:extLst>
                  <a:ext uri="{FF2B5EF4-FFF2-40B4-BE49-F238E27FC236}">
                    <a16:creationId xmlns:a16="http://schemas.microsoft.com/office/drawing/2014/main" id="{53773529-0408-DFD3-90CC-337E31E10075}"/>
                  </a:ext>
                </a:extLst>
              </p:cNvPr>
              <p:cNvSpPr>
                <a:spLocks noRot="1" noChangeAspect="1" noMove="1" noResize="1" noEditPoints="1" noAdjustHandles="1" noChangeArrowheads="1" noChangeShapeType="1" noTextEdit="1"/>
              </p:cNvSpPr>
              <p:nvPr/>
            </p:nvSpPr>
            <p:spPr>
              <a:xfrm>
                <a:off x="2242956" y="826791"/>
                <a:ext cx="7706088" cy="2303451"/>
              </a:xfrm>
              <a:prstGeom prst="roundRect">
                <a:avLst/>
              </a:prstGeom>
              <a:blipFill>
                <a:blip r:embed="rId3"/>
                <a:stretch>
                  <a:fillRect t="-1316" b="-4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4E6C522-0D74-1C92-1A7E-22FCE611D870}"/>
                  </a:ext>
                </a:extLst>
              </p:cNvPr>
              <p:cNvSpPr txBox="1"/>
              <p:nvPr/>
            </p:nvSpPr>
            <p:spPr>
              <a:xfrm>
                <a:off x="2595613" y="3130242"/>
                <a:ext cx="7353431" cy="918585"/>
              </a:xfrm>
              <a:prstGeom prst="rect">
                <a:avLst/>
              </a:prstGeom>
              <a:noFill/>
            </p:spPr>
            <p:txBody>
              <a:bodyPr wrap="square" rtlCol="0">
                <a:spAutoFit/>
              </a:bodyPr>
              <a:lstStyle/>
              <a:p>
                <a:r>
                  <a:rPr lang="ja-JP" altLang="en-US" sz="2200" dirty="0"/>
                  <a:t>→</a:t>
                </a:r>
                <a:r>
                  <a:rPr lang="en-US" altLang="ja-JP" sz="2200" dirty="0"/>
                  <a:t>”</a:t>
                </a:r>
                <a14:m>
                  <m:oMath xmlns:m="http://schemas.openxmlformats.org/officeDocument/2006/math">
                    <m:r>
                      <a:rPr lang="en-US" altLang="ja-JP" sz="2200" i="1">
                        <a:latin typeface="Cambria Math" panose="02040503050406030204" pitchFamily="18" charset="0"/>
                        <a:ea typeface="Cambria Math" panose="02040503050406030204" pitchFamily="18" charset="0"/>
                      </a:rPr>
                      <m:t>−</m:t>
                    </m:r>
                  </m:oMath>
                </a14:m>
                <a:r>
                  <a:rPr lang="en-US" altLang="ja-JP" sz="2200" dirty="0"/>
                  <a:t>”</a:t>
                </a:r>
                <a:r>
                  <a:rPr lang="ja-JP" altLang="en-US" sz="2200" dirty="0"/>
                  <a:t>は温度の</a:t>
                </a:r>
                <a:r>
                  <a:rPr lang="ja-JP" altLang="en-US" sz="2200" b="1" dirty="0">
                    <a:solidFill>
                      <a:srgbClr val="FF0000"/>
                    </a:solidFill>
                  </a:rPr>
                  <a:t>高い方から低い方</a:t>
                </a:r>
                <a:r>
                  <a:rPr lang="ja-JP" altLang="en-US" sz="2200" dirty="0"/>
                  <a:t>へ熱が流れることを表す</a:t>
                </a:r>
              </a:p>
              <a:p>
                <a:r>
                  <a:rPr lang="ja-JP" altLang="en-US" sz="2200" dirty="0"/>
                  <a:t>→熱流束</a:t>
                </a:r>
                <a14:m>
                  <m:oMath xmlns:m="http://schemas.openxmlformats.org/officeDocument/2006/math">
                    <m:r>
                      <a:rPr lang="en-US" altLang="ja-JP" sz="2200" i="1">
                        <a:latin typeface="Cambria Math" panose="02040503050406030204" pitchFamily="18" charset="0"/>
                      </a:rPr>
                      <m:t>𝑗</m:t>
                    </m:r>
                  </m:oMath>
                </a14:m>
                <a:r>
                  <a:rPr lang="ja-JP" altLang="en-US" sz="2200" dirty="0"/>
                  <a:t>が温度勾配 </a:t>
                </a:r>
                <a14:m>
                  <m:oMath xmlns:m="http://schemas.openxmlformats.org/officeDocument/2006/math">
                    <m:f>
                      <m:fPr>
                        <m:ctrlPr>
                          <a:rPr lang="en-US" altLang="ja-JP" sz="2200" i="1">
                            <a:latin typeface="Cambria Math" panose="02040503050406030204" pitchFamily="18" charset="0"/>
                            <a:ea typeface="Cambria Math" panose="02040503050406030204" pitchFamily="18" charset="0"/>
                          </a:rPr>
                        </m:ctrlPr>
                      </m:fPr>
                      <m:num>
                        <m:r>
                          <a:rPr lang="en-US" altLang="ja-JP" sz="2200" i="1">
                            <a:latin typeface="Cambria Math" panose="02040503050406030204" pitchFamily="18" charset="0"/>
                            <a:ea typeface="Cambria Math" panose="02040503050406030204" pitchFamily="18" charset="0"/>
                          </a:rPr>
                          <m:t>𝑑𝑇</m:t>
                        </m:r>
                      </m:num>
                      <m:den>
                        <m:r>
                          <a:rPr lang="en-US" altLang="ja-JP" sz="2200" i="1">
                            <a:latin typeface="Cambria Math" panose="02040503050406030204" pitchFamily="18" charset="0"/>
                            <a:ea typeface="Cambria Math" panose="02040503050406030204" pitchFamily="18" charset="0"/>
                          </a:rPr>
                          <m:t>𝑑𝑥</m:t>
                        </m:r>
                      </m:den>
                    </m:f>
                  </m:oMath>
                </a14:m>
                <a:r>
                  <a:rPr lang="ja-JP" altLang="en-US" sz="2200" dirty="0"/>
                  <a:t>に比例する</a:t>
                </a:r>
                <a:endParaRPr kumimoji="1" lang="ja-JP" altLang="en-US" sz="2200" dirty="0"/>
              </a:p>
            </p:txBody>
          </p:sp>
        </mc:Choice>
        <mc:Fallback xmlns="">
          <p:sp>
            <p:nvSpPr>
              <p:cNvPr id="7" name="テキスト ボックス 6">
                <a:extLst>
                  <a:ext uri="{FF2B5EF4-FFF2-40B4-BE49-F238E27FC236}">
                    <a16:creationId xmlns:a16="http://schemas.microsoft.com/office/drawing/2014/main" id="{64E6C522-0D74-1C92-1A7E-22FCE611D870}"/>
                  </a:ext>
                </a:extLst>
              </p:cNvPr>
              <p:cNvSpPr txBox="1">
                <a:spLocks noRot="1" noChangeAspect="1" noMove="1" noResize="1" noEditPoints="1" noAdjustHandles="1" noChangeArrowheads="1" noChangeShapeType="1" noTextEdit="1"/>
              </p:cNvSpPr>
              <p:nvPr/>
            </p:nvSpPr>
            <p:spPr>
              <a:xfrm>
                <a:off x="2595613" y="3130242"/>
                <a:ext cx="7353431" cy="918585"/>
              </a:xfrm>
              <a:prstGeom prst="rect">
                <a:avLst/>
              </a:prstGeom>
              <a:blipFill>
                <a:blip r:embed="rId4"/>
                <a:stretch>
                  <a:fillRect l="-1078" t="-3974" r="-1078" b="-596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楕円 7">
                <a:extLst>
                  <a:ext uri="{FF2B5EF4-FFF2-40B4-BE49-F238E27FC236}">
                    <a16:creationId xmlns:a16="http://schemas.microsoft.com/office/drawing/2014/main" id="{3FD76B10-8095-160A-D4D4-3226351CEA31}"/>
                  </a:ext>
                </a:extLst>
              </p:cNvPr>
              <p:cNvSpPr/>
              <p:nvPr/>
            </p:nvSpPr>
            <p:spPr>
              <a:xfrm>
                <a:off x="1373927" y="4404718"/>
                <a:ext cx="6156495" cy="1755509"/>
              </a:xfrm>
              <a:prstGeom prst="ellipse">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rPr>
                  <a:t>熱伝導率</a:t>
                </a:r>
                <a14:m>
                  <m:oMath xmlns:m="http://schemas.openxmlformats.org/officeDocument/2006/math">
                    <m:r>
                      <a:rPr lang="en-US" altLang="ja-JP" sz="2800" i="1">
                        <a:solidFill>
                          <a:schemeClr val="tx1"/>
                        </a:solidFill>
                        <a:latin typeface="Cambria Math" panose="02040503050406030204" pitchFamily="18" charset="0"/>
                        <a:ea typeface="Cambria Math" panose="02040503050406030204" pitchFamily="18" charset="0"/>
                      </a:rPr>
                      <m:t>𝐾</m:t>
                    </m:r>
                  </m:oMath>
                </a14:m>
                <a:endParaRPr kumimoji="1" lang="en-US" altLang="ja-JP" sz="2800">
                  <a:solidFill>
                    <a:schemeClr val="tx1"/>
                  </a:solidFill>
                </a:endParaRPr>
              </a:p>
              <a:p>
                <a:endParaRPr lang="en-US" altLang="ja-JP">
                  <a:solidFill>
                    <a:schemeClr val="tx1"/>
                  </a:solidFill>
                </a:endParaRPr>
              </a:p>
              <a:p>
                <a:pPr algn="ctr"/>
                <a:r>
                  <a:rPr lang="ja-JP" altLang="en-US">
                    <a:solidFill>
                      <a:schemeClr val="tx1"/>
                    </a:solidFill>
                  </a:rPr>
                  <a:t>フォノンが担う熱の量を定量化する係数</a:t>
                </a:r>
                <a:endParaRPr kumimoji="1" lang="ja-JP" altLang="en-US">
                  <a:solidFill>
                    <a:schemeClr val="tx1"/>
                  </a:solidFill>
                </a:endParaRPr>
              </a:p>
            </p:txBody>
          </p:sp>
        </mc:Choice>
        <mc:Fallback xmlns="">
          <p:sp>
            <p:nvSpPr>
              <p:cNvPr id="8" name="楕円 7">
                <a:extLst>
                  <a:ext uri="{FF2B5EF4-FFF2-40B4-BE49-F238E27FC236}">
                    <a16:creationId xmlns:a16="http://schemas.microsoft.com/office/drawing/2014/main" id="{3FD76B10-8095-160A-D4D4-3226351CEA31}"/>
                  </a:ext>
                </a:extLst>
              </p:cNvPr>
              <p:cNvSpPr>
                <a:spLocks noRot="1" noChangeAspect="1" noMove="1" noResize="1" noEditPoints="1" noAdjustHandles="1" noChangeArrowheads="1" noChangeShapeType="1" noTextEdit="1"/>
              </p:cNvSpPr>
              <p:nvPr/>
            </p:nvSpPr>
            <p:spPr>
              <a:xfrm>
                <a:off x="1373927" y="4404718"/>
                <a:ext cx="6156495" cy="1755509"/>
              </a:xfrm>
              <a:prstGeom prst="ellipse">
                <a:avLst/>
              </a:prstGeom>
              <a:blipFill>
                <a:blip r:embed="rId5"/>
                <a:stretch>
                  <a:fillRect/>
                </a:stretch>
              </a:blipFill>
            </p:spPr>
            <p:txBody>
              <a:bodyPr/>
              <a:lstStyle/>
              <a:p>
                <a:r>
                  <a:rPr lang="en-US">
                    <a:noFill/>
                  </a:rPr>
                  <a:t> </a:t>
                </a:r>
              </a:p>
            </p:txBody>
          </p:sp>
        </mc:Fallback>
      </mc:AlternateContent>
      <p:sp>
        <p:nvSpPr>
          <p:cNvPr id="9" name="矢印: 右 8">
            <a:extLst>
              <a:ext uri="{FF2B5EF4-FFF2-40B4-BE49-F238E27FC236}">
                <a16:creationId xmlns:a16="http://schemas.microsoft.com/office/drawing/2014/main" id="{BFCFF60C-CB3C-63A5-548A-5F1DA4FCDE73}"/>
              </a:ext>
            </a:extLst>
          </p:cNvPr>
          <p:cNvSpPr/>
          <p:nvPr/>
        </p:nvSpPr>
        <p:spPr>
          <a:xfrm>
            <a:off x="7198864" y="4995495"/>
            <a:ext cx="663115" cy="5090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DA2CB2B0-1533-2466-4653-84A785D299EE}"/>
              </a:ext>
            </a:extLst>
          </p:cNvPr>
          <p:cNvSpPr/>
          <p:nvPr/>
        </p:nvSpPr>
        <p:spPr>
          <a:xfrm>
            <a:off x="7982967" y="4716044"/>
            <a:ext cx="2835106" cy="1067965"/>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材料中を運ばれる熱量の大きさを定量化</a:t>
            </a:r>
            <a:endParaRPr kumimoji="1" lang="ja-JP" altLang="en-US">
              <a:solidFill>
                <a:schemeClr val="tx1"/>
              </a:solidFill>
            </a:endParaRPr>
          </a:p>
        </p:txBody>
      </p:sp>
    </p:spTree>
    <p:extLst>
      <p:ext uri="{BB962C8B-B14F-4D97-AF65-F5344CB8AC3E}">
        <p14:creationId xmlns:p14="http://schemas.microsoft.com/office/powerpoint/2010/main" val="208656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FE937-755E-F7BC-AE44-E5873C55BAEE}"/>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E4A6DFF-2DA5-1FBC-7B08-B29F7248365F}"/>
              </a:ext>
            </a:extLst>
          </p:cNvPr>
          <p:cNvSpPr txBox="1"/>
          <p:nvPr/>
        </p:nvSpPr>
        <p:spPr>
          <a:xfrm>
            <a:off x="251284" y="202424"/>
            <a:ext cx="6351940" cy="584775"/>
          </a:xfrm>
          <a:prstGeom prst="rect">
            <a:avLst/>
          </a:prstGeom>
          <a:noFill/>
        </p:spPr>
        <p:txBody>
          <a:bodyPr wrap="square" rtlCol="0">
            <a:spAutoFit/>
          </a:bodyPr>
          <a:lstStyle/>
          <a:p>
            <a:pPr algn="ctr"/>
            <a:r>
              <a:rPr lang="ja-JP" altLang="en-US" sz="3200" b="1"/>
              <a:t>フォノンガスモデルによる定式化</a:t>
            </a:r>
            <a:endParaRPr kumimoji="1" lang="ja-JP" altLang="en-US" sz="3200" b="1"/>
          </a:p>
        </p:txBody>
      </p:sp>
      <p:sp>
        <p:nvSpPr>
          <p:cNvPr id="3" name="テキスト ボックス 2">
            <a:extLst>
              <a:ext uri="{FF2B5EF4-FFF2-40B4-BE49-F238E27FC236}">
                <a16:creationId xmlns:a16="http://schemas.microsoft.com/office/drawing/2014/main" id="{D9644FC4-7988-CD37-F590-C548E0BC4BBB}"/>
              </a:ext>
            </a:extLst>
          </p:cNvPr>
          <p:cNvSpPr txBox="1"/>
          <p:nvPr/>
        </p:nvSpPr>
        <p:spPr>
          <a:xfrm>
            <a:off x="9807113" y="6414760"/>
            <a:ext cx="2303451" cy="369332"/>
          </a:xfrm>
          <a:prstGeom prst="rect">
            <a:avLst/>
          </a:prstGeom>
          <a:noFill/>
        </p:spPr>
        <p:txBody>
          <a:bodyPr wrap="square" rtlCol="0">
            <a:spAutoFit/>
          </a:bodyPr>
          <a:lstStyle/>
          <a:p>
            <a:pPr algn="ctr"/>
            <a:r>
              <a:rPr kumimoji="1" lang="en-US" altLang="ja-JP"/>
              <a:t>8223072</a:t>
            </a:r>
            <a:r>
              <a:rPr kumimoji="1" lang="ja-JP" altLang="en-US"/>
              <a:t>　鶴田開土</a:t>
            </a:r>
          </a:p>
        </p:txBody>
      </p:sp>
      <p:sp>
        <p:nvSpPr>
          <p:cNvPr id="4" name="四角形: 角を丸くする 3">
            <a:extLst>
              <a:ext uri="{FF2B5EF4-FFF2-40B4-BE49-F238E27FC236}">
                <a16:creationId xmlns:a16="http://schemas.microsoft.com/office/drawing/2014/main" id="{E9A3CB9F-B8C4-F9CE-E6D9-253B7BFDB0C4}"/>
              </a:ext>
            </a:extLst>
          </p:cNvPr>
          <p:cNvSpPr/>
          <p:nvPr/>
        </p:nvSpPr>
        <p:spPr>
          <a:xfrm>
            <a:off x="5544568" y="1014523"/>
            <a:ext cx="4997789" cy="1916524"/>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気体分子運動論</a:t>
            </a:r>
            <a:endParaRPr kumimoji="1" lang="en-US" altLang="ja-JP" sz="2800">
              <a:solidFill>
                <a:schemeClr val="tx1"/>
              </a:solidFill>
            </a:endParaRPr>
          </a:p>
          <a:p>
            <a:endParaRPr kumimoji="1" lang="en-US" altLang="ja-JP">
              <a:solidFill>
                <a:schemeClr val="tx1"/>
              </a:solidFill>
            </a:endParaRPr>
          </a:p>
          <a:p>
            <a:r>
              <a:rPr lang="ja-JP" altLang="en-US">
                <a:solidFill>
                  <a:schemeClr val="tx1"/>
                </a:solidFill>
              </a:rPr>
              <a:t>・分子は基本的に等速直線運動</a:t>
            </a:r>
            <a:endParaRPr lang="en-US" altLang="ja-JP">
              <a:solidFill>
                <a:schemeClr val="tx1"/>
              </a:solidFill>
            </a:endParaRPr>
          </a:p>
          <a:p>
            <a:endParaRPr lang="en-US" altLang="ja-JP">
              <a:solidFill>
                <a:schemeClr val="tx1"/>
              </a:solidFill>
            </a:endParaRPr>
          </a:p>
          <a:p>
            <a:r>
              <a:rPr lang="ja-JP" altLang="en-US">
                <a:solidFill>
                  <a:schemeClr val="tx1"/>
                </a:solidFill>
              </a:rPr>
              <a:t>・衝突時のみ瞬間的にエネルギーのやりとり</a:t>
            </a:r>
            <a:endParaRPr lang="en-US" altLang="ja-JP">
              <a:solidFill>
                <a:schemeClr val="tx1"/>
              </a:solidFill>
            </a:endParaRPr>
          </a:p>
          <a:p>
            <a:endParaRPr lang="en-US" altLang="ja-JP">
              <a:solidFill>
                <a:schemeClr val="tx1"/>
              </a:solidFill>
            </a:endParaRPr>
          </a:p>
        </p:txBody>
      </p:sp>
      <p:sp>
        <p:nvSpPr>
          <p:cNvPr id="6" name="楕円 5">
            <a:extLst>
              <a:ext uri="{FF2B5EF4-FFF2-40B4-BE49-F238E27FC236}">
                <a16:creationId xmlns:a16="http://schemas.microsoft.com/office/drawing/2014/main" id="{64993D34-C961-9E03-F78B-106118827A87}"/>
              </a:ext>
            </a:extLst>
          </p:cNvPr>
          <p:cNvSpPr/>
          <p:nvPr/>
        </p:nvSpPr>
        <p:spPr>
          <a:xfrm>
            <a:off x="2089393" y="1249446"/>
            <a:ext cx="1814840" cy="882935"/>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フォノンの集合</a:t>
            </a:r>
          </a:p>
        </p:txBody>
      </p:sp>
      <p:sp>
        <p:nvSpPr>
          <p:cNvPr id="8" name="矢印: 上 7">
            <a:extLst>
              <a:ext uri="{FF2B5EF4-FFF2-40B4-BE49-F238E27FC236}">
                <a16:creationId xmlns:a16="http://schemas.microsoft.com/office/drawing/2014/main" id="{6A1D6C15-B7C3-8C1E-3151-A8B8EAEBA189}"/>
              </a:ext>
            </a:extLst>
          </p:cNvPr>
          <p:cNvSpPr/>
          <p:nvPr/>
        </p:nvSpPr>
        <p:spPr>
          <a:xfrm>
            <a:off x="2773446" y="2191767"/>
            <a:ext cx="446730" cy="320517"/>
          </a:xfrm>
          <a:prstGeom prst="up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A8C254A-55C8-202A-EEFB-E7BA5BD86FCB}"/>
              </a:ext>
            </a:extLst>
          </p:cNvPr>
          <p:cNvSpPr txBox="1"/>
          <p:nvPr/>
        </p:nvSpPr>
        <p:spPr>
          <a:xfrm>
            <a:off x="1503058" y="2561715"/>
            <a:ext cx="2987506" cy="369332"/>
          </a:xfrm>
          <a:prstGeom prst="rect">
            <a:avLst/>
          </a:prstGeom>
          <a:noFill/>
        </p:spPr>
        <p:txBody>
          <a:bodyPr wrap="square" rtlCol="0">
            <a:spAutoFit/>
          </a:bodyPr>
          <a:lstStyle/>
          <a:p>
            <a:pPr algn="ctr"/>
            <a:r>
              <a:rPr kumimoji="1" lang="ja-JP" altLang="en-US"/>
              <a:t>粒子からなる気体とみなす</a:t>
            </a:r>
          </a:p>
        </p:txBody>
      </p:sp>
      <p:sp>
        <p:nvSpPr>
          <p:cNvPr id="10" name="矢印: 右 9">
            <a:extLst>
              <a:ext uri="{FF2B5EF4-FFF2-40B4-BE49-F238E27FC236}">
                <a16:creationId xmlns:a16="http://schemas.microsoft.com/office/drawing/2014/main" id="{22F098CA-9560-C2E1-8538-971837D85B19}"/>
              </a:ext>
            </a:extLst>
          </p:cNvPr>
          <p:cNvSpPr/>
          <p:nvPr/>
        </p:nvSpPr>
        <p:spPr>
          <a:xfrm>
            <a:off x="4490563" y="1724096"/>
            <a:ext cx="743388" cy="506641"/>
          </a:xfrm>
          <a:prstGeom prst="right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四角形: 角を丸くする 4">
                <a:extLst>
                  <a:ext uri="{FF2B5EF4-FFF2-40B4-BE49-F238E27FC236}">
                    <a16:creationId xmlns:a16="http://schemas.microsoft.com/office/drawing/2014/main" id="{124532EC-879A-9A3E-5CA6-9FB5BE7D3116}"/>
                  </a:ext>
                </a:extLst>
              </p:cNvPr>
              <p:cNvSpPr/>
              <p:nvPr/>
            </p:nvSpPr>
            <p:spPr>
              <a:xfrm>
                <a:off x="2749017" y="3784798"/>
                <a:ext cx="6693966" cy="2764141"/>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3600">
                    <a:solidFill>
                      <a:schemeClr val="tx1"/>
                    </a:solidFill>
                  </a:rPr>
                  <a:t>熱伝導率</a:t>
                </a:r>
                <a:endParaRPr kumimoji="1" lang="en-US" altLang="ja-JP" sz="3600">
                  <a:solidFill>
                    <a:schemeClr val="tx1"/>
                  </a:solidFill>
                </a:endParaRPr>
              </a:p>
              <a:p>
                <a:endParaRPr kumimoji="1" lang="en-US" altLang="ja-JP">
                  <a:solidFill>
                    <a:schemeClr val="tx1"/>
                  </a:solidFill>
                </a:endParaRPr>
              </a:p>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𝐾</m:t>
                      </m:r>
                      <m:r>
                        <a:rPr kumimoji="1" lang="en-US" altLang="ja-JP" sz="2800" b="0" i="1" smtClean="0">
                          <a:solidFill>
                            <a:schemeClr val="tx1"/>
                          </a:solidFill>
                          <a:latin typeface="Cambria Math" panose="02040503050406030204" pitchFamily="18" charset="0"/>
                          <a:ea typeface="Cambria Math" panose="02040503050406030204" pitchFamily="18" charset="0"/>
                        </a:rPr>
                        <m:t>=</m:t>
                      </m:r>
                      <m:f>
                        <m:fPr>
                          <m:ctrlPr>
                            <a:rPr kumimoji="1" lang="en-US" altLang="ja-JP" sz="2800" b="0" i="1" smtClean="0">
                              <a:solidFill>
                                <a:schemeClr val="tx1"/>
                              </a:solidFill>
                              <a:latin typeface="Cambria Math" panose="02040503050406030204" pitchFamily="18" charset="0"/>
                              <a:ea typeface="Cambria Math" panose="02040503050406030204" pitchFamily="18" charset="0"/>
                            </a:rPr>
                          </m:ctrlPr>
                        </m:fPr>
                        <m:num>
                          <m:r>
                            <a:rPr kumimoji="1" lang="en-US" altLang="ja-JP" sz="2800" b="0" i="1" smtClean="0">
                              <a:solidFill>
                                <a:schemeClr val="tx1"/>
                              </a:solidFill>
                              <a:latin typeface="Cambria Math" panose="02040503050406030204" pitchFamily="18" charset="0"/>
                              <a:ea typeface="Cambria Math" panose="02040503050406030204" pitchFamily="18" charset="0"/>
                            </a:rPr>
                            <m:t>1</m:t>
                          </m:r>
                        </m:num>
                        <m:den>
                          <m:r>
                            <a:rPr kumimoji="1" lang="en-US" altLang="ja-JP" sz="2800" b="0" i="1" smtClean="0">
                              <a:solidFill>
                                <a:schemeClr val="tx1"/>
                              </a:solidFill>
                              <a:latin typeface="Cambria Math" panose="02040503050406030204" pitchFamily="18" charset="0"/>
                              <a:ea typeface="Cambria Math" panose="02040503050406030204" pitchFamily="18" charset="0"/>
                            </a:rPr>
                            <m:t>3</m:t>
                          </m:r>
                        </m:den>
                      </m:f>
                      <m:sSubSup>
                        <m:sSubSupPr>
                          <m:ctrlPr>
                            <a:rPr kumimoji="1" lang="en-US" altLang="ja-JP" sz="2800" b="0" i="1" smtClean="0">
                              <a:solidFill>
                                <a:schemeClr val="tx1"/>
                              </a:solidFill>
                              <a:latin typeface="Cambria Math" panose="02040503050406030204" pitchFamily="18" charset="0"/>
                              <a:ea typeface="Cambria Math" panose="02040503050406030204" pitchFamily="18" charset="0"/>
                            </a:rPr>
                          </m:ctrlPr>
                        </m:sSubSupPr>
                        <m:e>
                          <m:r>
                            <a:rPr kumimoji="1" lang="en-US" altLang="ja-JP" sz="2800" b="0" i="1" smtClean="0">
                              <a:solidFill>
                                <a:schemeClr val="tx1"/>
                              </a:solidFill>
                              <a:latin typeface="Cambria Math" panose="02040503050406030204" pitchFamily="18" charset="0"/>
                              <a:ea typeface="Cambria Math" panose="02040503050406030204" pitchFamily="18" charset="0"/>
                            </a:rPr>
                            <m:t>𝑐</m:t>
                          </m:r>
                        </m:e>
                        <m:sub>
                          <m:r>
                            <m:rPr>
                              <m:sty m:val="p"/>
                            </m:rPr>
                            <a:rPr kumimoji="1" lang="en-US" altLang="ja-JP" sz="2800" b="0" i="0" smtClean="0">
                              <a:solidFill>
                                <a:schemeClr val="tx1"/>
                              </a:solidFill>
                              <a:latin typeface="Cambria Math" panose="02040503050406030204" pitchFamily="18" charset="0"/>
                              <a:ea typeface="Cambria Math" panose="02040503050406030204" pitchFamily="18" charset="0"/>
                            </a:rPr>
                            <m:t>v</m:t>
                          </m:r>
                        </m:sub>
                        <m:sup>
                          <m:r>
                            <m:rPr>
                              <m:sty m:val="p"/>
                            </m:rPr>
                            <a:rPr kumimoji="1" lang="en-US" altLang="ja-JP" sz="2800" b="0" i="0" smtClean="0">
                              <a:solidFill>
                                <a:schemeClr val="tx1"/>
                              </a:solidFill>
                              <a:latin typeface="Cambria Math" panose="02040503050406030204" pitchFamily="18" charset="0"/>
                              <a:ea typeface="Cambria Math" panose="02040503050406030204" pitchFamily="18" charset="0"/>
                            </a:rPr>
                            <m:t>ph</m:t>
                          </m:r>
                        </m:sup>
                      </m:sSubSup>
                      <m:r>
                        <a:rPr kumimoji="1" lang="en-US" altLang="ja-JP" sz="2800" b="0" i="1" smtClean="0">
                          <a:solidFill>
                            <a:schemeClr val="tx1"/>
                          </a:solidFill>
                          <a:latin typeface="Cambria Math" panose="02040503050406030204" pitchFamily="18" charset="0"/>
                          <a:ea typeface="Cambria Math" panose="02040503050406030204" pitchFamily="18" charset="0"/>
                        </a:rPr>
                        <m:t>×</m:t>
                      </m:r>
                      <m:r>
                        <a:rPr kumimoji="1" lang="en-US" altLang="ja-JP" sz="2800" b="0" i="1" smtClean="0">
                          <a:solidFill>
                            <a:schemeClr val="tx1"/>
                          </a:solidFill>
                          <a:latin typeface="Cambria Math" panose="02040503050406030204" pitchFamily="18" charset="0"/>
                          <a:ea typeface="Cambria Math" panose="02040503050406030204" pitchFamily="18" charset="0"/>
                        </a:rPr>
                        <m:t>𝑣</m:t>
                      </m:r>
                      <m:r>
                        <a:rPr kumimoji="1" lang="en-US" altLang="ja-JP" sz="2800" b="0" i="1" smtClean="0">
                          <a:solidFill>
                            <a:schemeClr val="tx1"/>
                          </a:solidFill>
                          <a:latin typeface="Cambria Math" panose="02040503050406030204" pitchFamily="18" charset="0"/>
                          <a:ea typeface="Cambria Math" panose="02040503050406030204" pitchFamily="18" charset="0"/>
                        </a:rPr>
                        <m:t>×</m:t>
                      </m:r>
                      <m:r>
                        <a:rPr kumimoji="1" lang="en-US" altLang="ja-JP" sz="2800" b="0" i="1" smtClean="0">
                          <a:solidFill>
                            <a:schemeClr val="tx1"/>
                          </a:solidFill>
                          <a:latin typeface="Cambria Math" panose="02040503050406030204" pitchFamily="18" charset="0"/>
                          <a:ea typeface="Cambria Math" panose="02040503050406030204" pitchFamily="18" charset="0"/>
                        </a:rPr>
                        <m:t>𝑙</m:t>
                      </m:r>
                    </m:oMath>
                  </m:oMathPara>
                </a14:m>
                <a:endParaRPr kumimoji="1" lang="en-US" altLang="ja-JP" sz="2800">
                  <a:solidFill>
                    <a:schemeClr val="tx1"/>
                  </a:solidFill>
                </a:endParaRPr>
              </a:p>
              <a:p>
                <a:endParaRPr kumimoji="1" lang="en-US" altLang="ja-JP"/>
              </a:p>
              <a:p>
                <a:endParaRPr kumimoji="1" lang="en-US" altLang="ja-JP"/>
              </a:p>
              <a:p>
                <a:pPr algn="ctr"/>
                <a14:m>
                  <m:oMath xmlns:m="http://schemas.openxmlformats.org/officeDocument/2006/math">
                    <m:sSubSup>
                      <m:sSubSupPr>
                        <m:ctrlPr>
                          <a:rPr lang="en-US" altLang="ja-JP" i="1">
                            <a:solidFill>
                              <a:schemeClr val="tx1"/>
                            </a:solidFill>
                            <a:latin typeface="Cambria Math" panose="02040503050406030204" pitchFamily="18" charset="0"/>
                            <a:ea typeface="Cambria Math" panose="02040503050406030204" pitchFamily="18" charset="0"/>
                          </a:rPr>
                        </m:ctrlPr>
                      </m:sSubSupPr>
                      <m:e>
                        <m:r>
                          <a:rPr lang="en-US" altLang="ja-JP" i="1">
                            <a:solidFill>
                              <a:schemeClr val="tx1"/>
                            </a:solidFill>
                            <a:latin typeface="Cambria Math" panose="02040503050406030204" pitchFamily="18" charset="0"/>
                            <a:ea typeface="Cambria Math" panose="02040503050406030204" pitchFamily="18" charset="0"/>
                          </a:rPr>
                          <m:t>𝑐</m:t>
                        </m:r>
                      </m:e>
                      <m:sub>
                        <m:r>
                          <m:rPr>
                            <m:sty m:val="p"/>
                          </m:rPr>
                          <a:rPr lang="en-US" altLang="ja-JP">
                            <a:solidFill>
                              <a:schemeClr val="tx1"/>
                            </a:solidFill>
                            <a:latin typeface="Cambria Math" panose="02040503050406030204" pitchFamily="18" charset="0"/>
                            <a:ea typeface="Cambria Math" panose="02040503050406030204" pitchFamily="18" charset="0"/>
                          </a:rPr>
                          <m:t>v</m:t>
                        </m:r>
                      </m:sub>
                      <m:sup>
                        <m:r>
                          <m:rPr>
                            <m:sty m:val="p"/>
                          </m:rPr>
                          <a:rPr lang="en-US" altLang="ja-JP">
                            <a:solidFill>
                              <a:schemeClr val="tx1"/>
                            </a:solidFill>
                            <a:latin typeface="Cambria Math" panose="02040503050406030204" pitchFamily="18" charset="0"/>
                            <a:ea typeface="Cambria Math" panose="02040503050406030204" pitchFamily="18" charset="0"/>
                          </a:rPr>
                          <m:t>ph</m:t>
                        </m:r>
                      </m:sup>
                    </m:sSubSup>
                  </m:oMath>
                </a14:m>
                <a:r>
                  <a:rPr kumimoji="1" lang="en-US" altLang="ja-JP">
                    <a:solidFill>
                      <a:schemeClr val="tx1"/>
                    </a:solidFill>
                  </a:rPr>
                  <a:t>:</a:t>
                </a:r>
                <a:r>
                  <a:rPr kumimoji="1" lang="ja-JP" altLang="en-US">
                    <a:solidFill>
                      <a:schemeClr val="tx1"/>
                    </a:solidFill>
                  </a:rPr>
                  <a:t>フォノン比熱</a:t>
                </a:r>
                <a:r>
                  <a:rPr kumimoji="1" lang="en-US" altLang="ja-JP">
                    <a:solidFill>
                      <a:schemeClr val="tx1"/>
                    </a:solidFill>
                  </a:rPr>
                  <a:t>, </a:t>
                </a:r>
                <a14:m>
                  <m:oMath xmlns:m="http://schemas.openxmlformats.org/officeDocument/2006/math">
                    <m:r>
                      <a:rPr lang="en-US" altLang="ja-JP" i="1">
                        <a:solidFill>
                          <a:schemeClr val="tx1"/>
                        </a:solidFill>
                        <a:latin typeface="Cambria Math" panose="02040503050406030204" pitchFamily="18" charset="0"/>
                        <a:ea typeface="Cambria Math" panose="02040503050406030204" pitchFamily="18" charset="0"/>
                      </a:rPr>
                      <m:t>𝑣</m:t>
                    </m:r>
                  </m:oMath>
                </a14:m>
                <a:r>
                  <a:rPr kumimoji="1" lang="en-US" altLang="ja-JP">
                    <a:solidFill>
                      <a:schemeClr val="tx1"/>
                    </a:solidFill>
                  </a:rPr>
                  <a:t>:</a:t>
                </a:r>
                <a:r>
                  <a:rPr kumimoji="1" lang="ja-JP" altLang="en-US">
                    <a:solidFill>
                      <a:schemeClr val="tx1"/>
                    </a:solidFill>
                  </a:rPr>
                  <a:t>フォノン平均速度</a:t>
                </a:r>
                <a:r>
                  <a:rPr kumimoji="1" lang="en-US" altLang="ja-JP">
                    <a:solidFill>
                      <a:schemeClr val="tx1"/>
                    </a:solidFill>
                  </a:rPr>
                  <a:t>(</a:t>
                </a:r>
                <a:r>
                  <a:rPr kumimoji="1" lang="ja-JP" altLang="en-US">
                    <a:solidFill>
                      <a:schemeClr val="tx1"/>
                    </a:solidFill>
                  </a:rPr>
                  <a:t>音速</a:t>
                </a:r>
                <a:r>
                  <a:rPr kumimoji="1" lang="en-US" altLang="ja-JP">
                    <a:solidFill>
                      <a:schemeClr val="tx1"/>
                    </a:solidFill>
                  </a:rPr>
                  <a:t>), </a:t>
                </a:r>
                <a14:m>
                  <m:oMath xmlns:m="http://schemas.openxmlformats.org/officeDocument/2006/math">
                    <m:r>
                      <a:rPr lang="en-US" altLang="ja-JP" i="1">
                        <a:solidFill>
                          <a:schemeClr val="tx1"/>
                        </a:solidFill>
                        <a:latin typeface="Cambria Math" panose="02040503050406030204" pitchFamily="18" charset="0"/>
                        <a:ea typeface="Cambria Math" panose="02040503050406030204" pitchFamily="18" charset="0"/>
                      </a:rPr>
                      <m:t>𝑙</m:t>
                    </m:r>
                  </m:oMath>
                </a14:m>
                <a:r>
                  <a:rPr lang="en-US" altLang="ja-JP">
                    <a:solidFill>
                      <a:schemeClr val="tx1"/>
                    </a:solidFill>
                  </a:rPr>
                  <a:t>:</a:t>
                </a:r>
                <a:r>
                  <a:rPr lang="ja-JP" altLang="en-US">
                    <a:solidFill>
                      <a:schemeClr val="tx1"/>
                    </a:solidFill>
                  </a:rPr>
                  <a:t>平均自由行路</a:t>
                </a:r>
                <a:endParaRPr lang="en-US" altLang="ja-JP">
                  <a:solidFill>
                    <a:schemeClr val="tx1"/>
                  </a:solidFill>
                </a:endParaRPr>
              </a:p>
            </p:txBody>
          </p:sp>
        </mc:Choice>
        <mc:Fallback xmlns="">
          <p:sp>
            <p:nvSpPr>
              <p:cNvPr id="5" name="四角形: 角を丸くする 4">
                <a:extLst>
                  <a:ext uri="{FF2B5EF4-FFF2-40B4-BE49-F238E27FC236}">
                    <a16:creationId xmlns:a16="http://schemas.microsoft.com/office/drawing/2014/main" id="{124532EC-879A-9A3E-5CA6-9FB5BE7D3116}"/>
                  </a:ext>
                </a:extLst>
              </p:cNvPr>
              <p:cNvSpPr>
                <a:spLocks noRot="1" noChangeAspect="1" noMove="1" noResize="1" noEditPoints="1" noAdjustHandles="1" noChangeArrowheads="1" noChangeShapeType="1" noTextEdit="1"/>
              </p:cNvSpPr>
              <p:nvPr/>
            </p:nvSpPr>
            <p:spPr>
              <a:xfrm>
                <a:off x="2749017" y="3784798"/>
                <a:ext cx="6693966" cy="2764141"/>
              </a:xfrm>
              <a:prstGeom prst="roundRect">
                <a:avLst/>
              </a:prstGeom>
              <a:blipFill>
                <a:blip r:embed="rId3"/>
                <a:stretch>
                  <a:fillRect l="-636" t="-219" b="-219"/>
                </a:stretch>
              </a:blipFill>
            </p:spPr>
            <p:txBody>
              <a:bodyPr/>
              <a:lstStyle/>
              <a:p>
                <a:r>
                  <a:rPr lang="en-US">
                    <a:noFill/>
                  </a:rPr>
                  <a:t> </a:t>
                </a:r>
              </a:p>
            </p:txBody>
          </p:sp>
        </mc:Fallback>
      </mc:AlternateContent>
      <p:sp>
        <p:nvSpPr>
          <p:cNvPr id="11" name="矢印: 下 10">
            <a:extLst>
              <a:ext uri="{FF2B5EF4-FFF2-40B4-BE49-F238E27FC236}">
                <a16:creationId xmlns:a16="http://schemas.microsoft.com/office/drawing/2014/main" id="{F547F776-5F17-FE78-FAE1-E180476A133A}"/>
              </a:ext>
            </a:extLst>
          </p:cNvPr>
          <p:cNvSpPr/>
          <p:nvPr/>
        </p:nvSpPr>
        <p:spPr>
          <a:xfrm>
            <a:off x="5375881" y="3212615"/>
            <a:ext cx="1440238" cy="432769"/>
          </a:xfrm>
          <a:prstGeom prst="downArrow">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EEFBB69-D6BB-0563-983F-0AE4B36A4C80}"/>
              </a:ext>
            </a:extLst>
          </p:cNvPr>
          <p:cNvSpPr txBox="1"/>
          <p:nvPr/>
        </p:nvSpPr>
        <p:spPr>
          <a:xfrm>
            <a:off x="6816119" y="3244333"/>
            <a:ext cx="1786919" cy="369332"/>
          </a:xfrm>
          <a:prstGeom prst="rect">
            <a:avLst/>
          </a:prstGeom>
          <a:noFill/>
        </p:spPr>
        <p:txBody>
          <a:bodyPr wrap="square" rtlCol="0">
            <a:spAutoFit/>
          </a:bodyPr>
          <a:lstStyle/>
          <a:p>
            <a:pPr algn="ctr"/>
            <a:r>
              <a:rPr kumimoji="1" lang="ja-JP" altLang="en-US"/>
              <a:t>フォノンに適用</a:t>
            </a:r>
          </a:p>
        </p:txBody>
      </p:sp>
    </p:spTree>
    <p:extLst>
      <p:ext uri="{BB962C8B-B14F-4D97-AF65-F5344CB8AC3E}">
        <p14:creationId xmlns:p14="http://schemas.microsoft.com/office/powerpoint/2010/main" val="231163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randombar(horizontal)">
                                      <p:cBhvr>
                                        <p:cTn id="28" dur="500"/>
                                        <p:tgtEl>
                                          <p:spTgt spid="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randombar(horizontal)">
                                      <p:cBhvr>
                                        <p:cTn id="31" dur="500"/>
                                        <p:tgtEl>
                                          <p:spTgt spid="11"/>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randombar(horizontal)">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p:bldP spid="10" grpId="0" animBg="1"/>
      <p:bldP spid="5" grpId="0" animBg="1"/>
      <p:bldP spid="11" grpId="0"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矢印: 下 13">
            <a:extLst>
              <a:ext uri="{FF2B5EF4-FFF2-40B4-BE49-F238E27FC236}">
                <a16:creationId xmlns:a16="http://schemas.microsoft.com/office/drawing/2014/main" id="{B968668F-F007-3B18-9FAE-233DC74E683F}"/>
              </a:ext>
            </a:extLst>
          </p:cNvPr>
          <p:cNvSpPr/>
          <p:nvPr/>
        </p:nvSpPr>
        <p:spPr>
          <a:xfrm>
            <a:off x="1242405" y="1144077"/>
            <a:ext cx="911193" cy="4905849"/>
          </a:xfrm>
          <a:prstGeom prst="downArrow">
            <a:avLst>
              <a:gd name="adj1" fmla="val 74490"/>
              <a:gd name="adj2" fmla="val 51167"/>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C5B1621-2233-83F3-FE31-38D3D5050853}"/>
              </a:ext>
            </a:extLst>
          </p:cNvPr>
          <p:cNvSpPr txBox="1"/>
          <p:nvPr/>
        </p:nvSpPr>
        <p:spPr>
          <a:xfrm>
            <a:off x="261581" y="113731"/>
            <a:ext cx="366183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600" b="1">
                <a:ea typeface="游ゴシック"/>
              </a:rPr>
              <a:t>全体の流れ</a:t>
            </a:r>
            <a:endParaRPr lang="ja-JP" altLang="en-US" sz="3600" b="1"/>
          </a:p>
        </p:txBody>
      </p:sp>
      <p:grpSp>
        <p:nvGrpSpPr>
          <p:cNvPr id="22" name="グループ化 21">
            <a:extLst>
              <a:ext uri="{FF2B5EF4-FFF2-40B4-BE49-F238E27FC236}">
                <a16:creationId xmlns:a16="http://schemas.microsoft.com/office/drawing/2014/main" id="{FD6AB89D-B181-27FD-3C0F-C9E6101FF326}"/>
              </a:ext>
            </a:extLst>
          </p:cNvPr>
          <p:cNvGrpSpPr/>
          <p:nvPr/>
        </p:nvGrpSpPr>
        <p:grpSpPr>
          <a:xfrm>
            <a:off x="1698001" y="1619840"/>
            <a:ext cx="8623004" cy="992769"/>
            <a:chOff x="1698001" y="1619840"/>
            <a:chExt cx="8623004" cy="992769"/>
          </a:xfrm>
        </p:grpSpPr>
        <p:sp>
          <p:nvSpPr>
            <p:cNvPr id="19" name="四角形: 角を丸くする 18">
              <a:extLst>
                <a:ext uri="{FF2B5EF4-FFF2-40B4-BE49-F238E27FC236}">
                  <a16:creationId xmlns:a16="http://schemas.microsoft.com/office/drawing/2014/main" id="{A8A1404C-F34F-515D-5791-D39E91936C1C}"/>
                </a:ext>
              </a:extLst>
            </p:cNvPr>
            <p:cNvSpPr/>
            <p:nvPr/>
          </p:nvSpPr>
          <p:spPr>
            <a:xfrm>
              <a:off x="1698001" y="1619840"/>
              <a:ext cx="8623004" cy="99276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DD7ED7DA-F47A-68C3-9712-E818063604F4}"/>
                </a:ext>
              </a:extLst>
            </p:cNvPr>
            <p:cNvGrpSpPr/>
            <p:nvPr/>
          </p:nvGrpSpPr>
          <p:grpSpPr>
            <a:xfrm>
              <a:off x="1819489" y="1890743"/>
              <a:ext cx="8260914" cy="478955"/>
              <a:chOff x="1819489" y="1890743"/>
              <a:chExt cx="8260914" cy="478955"/>
            </a:xfrm>
            <a:solidFill>
              <a:schemeClr val="bg1"/>
            </a:solidFill>
          </p:grpSpPr>
          <p:sp>
            <p:nvSpPr>
              <p:cNvPr id="3" name="テキスト ボックス 2">
                <a:extLst>
                  <a:ext uri="{FF2B5EF4-FFF2-40B4-BE49-F238E27FC236}">
                    <a16:creationId xmlns:a16="http://schemas.microsoft.com/office/drawing/2014/main" id="{D54F0727-C06B-19BB-2084-5003752D4B64}"/>
                  </a:ext>
                </a:extLst>
              </p:cNvPr>
              <p:cNvSpPr txBox="1"/>
              <p:nvPr/>
            </p:nvSpPr>
            <p:spPr>
              <a:xfrm>
                <a:off x="1819489" y="1890743"/>
                <a:ext cx="2454799" cy="458371"/>
              </a:xfrm>
              <a:prstGeom prst="rect">
                <a:avLst/>
              </a:prstGeom>
              <a:grp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游ゴシック"/>
                  </a:rPr>
                  <a:t>格子振動の基礎</a:t>
                </a:r>
                <a:endParaRPr lang="ja-JP" altLang="en-US" sz="2400">
                  <a:ea typeface="游ゴシック" panose="020B0400000000000000" pitchFamily="34" charset="-128"/>
                </a:endParaRPr>
              </a:p>
            </p:txBody>
          </p:sp>
          <p:sp>
            <p:nvSpPr>
              <p:cNvPr id="8" name="テキスト ボックス 7">
                <a:extLst>
                  <a:ext uri="{FF2B5EF4-FFF2-40B4-BE49-F238E27FC236}">
                    <a16:creationId xmlns:a16="http://schemas.microsoft.com/office/drawing/2014/main" id="{6BACD2F6-6588-4E22-9DCA-06C373080445}"/>
                  </a:ext>
                </a:extLst>
              </p:cNvPr>
              <p:cNvSpPr txBox="1"/>
              <p:nvPr/>
            </p:nvSpPr>
            <p:spPr>
              <a:xfrm>
                <a:off x="7625603" y="1908033"/>
                <a:ext cx="2454800" cy="461665"/>
              </a:xfrm>
              <a:prstGeom prst="rect">
                <a:avLst/>
              </a:prstGeom>
              <a:grp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ea typeface="游ゴシック"/>
                  </a:rPr>
                  <a:t>波としての性質</a:t>
                </a:r>
                <a:endParaRPr lang="ja-JP" altLang="en-US" sz="2400"/>
              </a:p>
            </p:txBody>
          </p:sp>
        </p:grpSp>
      </p:grpSp>
      <p:grpSp>
        <p:nvGrpSpPr>
          <p:cNvPr id="23" name="グループ化 22">
            <a:extLst>
              <a:ext uri="{FF2B5EF4-FFF2-40B4-BE49-F238E27FC236}">
                <a16:creationId xmlns:a16="http://schemas.microsoft.com/office/drawing/2014/main" id="{E488EA35-F88D-852C-DDA6-0CDF352C97CC}"/>
              </a:ext>
            </a:extLst>
          </p:cNvPr>
          <p:cNvGrpSpPr/>
          <p:nvPr/>
        </p:nvGrpSpPr>
        <p:grpSpPr>
          <a:xfrm>
            <a:off x="1698001" y="3002942"/>
            <a:ext cx="8623004" cy="992769"/>
            <a:chOff x="1698001" y="3002942"/>
            <a:chExt cx="8623004" cy="992769"/>
          </a:xfrm>
        </p:grpSpPr>
        <p:sp>
          <p:nvSpPr>
            <p:cNvPr id="20" name="四角形: 角を丸くする 19">
              <a:extLst>
                <a:ext uri="{FF2B5EF4-FFF2-40B4-BE49-F238E27FC236}">
                  <a16:creationId xmlns:a16="http://schemas.microsoft.com/office/drawing/2014/main" id="{CD15E8DC-1FAA-A72A-36F8-A613BEF2EF0B}"/>
                </a:ext>
              </a:extLst>
            </p:cNvPr>
            <p:cNvSpPr/>
            <p:nvPr/>
          </p:nvSpPr>
          <p:spPr>
            <a:xfrm>
              <a:off x="1698001" y="3002942"/>
              <a:ext cx="8623004" cy="99276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4E27C98A-6053-1CF3-0C45-7D2F543093B9}"/>
                </a:ext>
              </a:extLst>
            </p:cNvPr>
            <p:cNvGrpSpPr/>
            <p:nvPr/>
          </p:nvGrpSpPr>
          <p:grpSpPr>
            <a:xfrm>
              <a:off x="1819489" y="3215045"/>
              <a:ext cx="8281441" cy="461665"/>
              <a:chOff x="1819489" y="3215045"/>
              <a:chExt cx="8281441" cy="461665"/>
            </a:xfrm>
            <a:solidFill>
              <a:schemeClr val="bg1"/>
            </a:solidFill>
          </p:grpSpPr>
          <p:sp>
            <p:nvSpPr>
              <p:cNvPr id="4" name="テキスト ボックス 3">
                <a:extLst>
                  <a:ext uri="{FF2B5EF4-FFF2-40B4-BE49-F238E27FC236}">
                    <a16:creationId xmlns:a16="http://schemas.microsoft.com/office/drawing/2014/main" id="{D3F10B64-F3E1-1AC7-4FCC-326698C98383}"/>
                  </a:ext>
                </a:extLst>
              </p:cNvPr>
              <p:cNvSpPr txBox="1"/>
              <p:nvPr/>
            </p:nvSpPr>
            <p:spPr>
              <a:xfrm>
                <a:off x="1819489" y="3215045"/>
                <a:ext cx="1572298" cy="461665"/>
              </a:xfrm>
              <a:prstGeom prst="rect">
                <a:avLst/>
              </a:prstGeom>
              <a:grp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游ゴシック"/>
                  </a:rPr>
                  <a:t>フォノン</a:t>
                </a:r>
                <a:endParaRPr lang="ja-JP" altLang="en-US" sz="2400">
                  <a:ea typeface="游ゴシック" panose="020B0400000000000000" pitchFamily="34" charset="-128"/>
                </a:endParaRPr>
              </a:p>
            </p:txBody>
          </p:sp>
          <p:sp>
            <p:nvSpPr>
              <p:cNvPr id="9" name="テキスト ボックス 8">
                <a:extLst>
                  <a:ext uri="{FF2B5EF4-FFF2-40B4-BE49-F238E27FC236}">
                    <a16:creationId xmlns:a16="http://schemas.microsoft.com/office/drawing/2014/main" id="{E5CA9193-CBAA-6F94-5FEB-856C2F69F7D9}"/>
                  </a:ext>
                </a:extLst>
              </p:cNvPr>
              <p:cNvSpPr txBox="1"/>
              <p:nvPr/>
            </p:nvSpPr>
            <p:spPr>
              <a:xfrm>
                <a:off x="7379460" y="3215045"/>
                <a:ext cx="2721470" cy="461665"/>
              </a:xfrm>
              <a:prstGeom prst="rect">
                <a:avLst/>
              </a:prstGeom>
              <a:grp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游ゴシック"/>
                  </a:rPr>
                  <a:t>粒子としての性質</a:t>
                </a:r>
                <a:endParaRPr lang="ja-JP" altLang="en-US" sz="2400">
                  <a:ea typeface="游ゴシック" panose="020B0400000000000000" pitchFamily="34" charset="-128"/>
                </a:endParaRPr>
              </a:p>
            </p:txBody>
          </p:sp>
        </p:grpSp>
      </p:grpSp>
      <p:grpSp>
        <p:nvGrpSpPr>
          <p:cNvPr id="24" name="グループ化 23">
            <a:extLst>
              <a:ext uri="{FF2B5EF4-FFF2-40B4-BE49-F238E27FC236}">
                <a16:creationId xmlns:a16="http://schemas.microsoft.com/office/drawing/2014/main" id="{0DB52DAE-2AE3-6809-DA44-3D931BEBAEE9}"/>
              </a:ext>
            </a:extLst>
          </p:cNvPr>
          <p:cNvGrpSpPr/>
          <p:nvPr/>
        </p:nvGrpSpPr>
        <p:grpSpPr>
          <a:xfrm>
            <a:off x="1698001" y="4257869"/>
            <a:ext cx="8623004" cy="992769"/>
            <a:chOff x="1698001" y="4257869"/>
            <a:chExt cx="8623004" cy="992769"/>
          </a:xfrm>
        </p:grpSpPr>
        <p:sp>
          <p:nvSpPr>
            <p:cNvPr id="21" name="四角形: 角を丸くする 20">
              <a:extLst>
                <a:ext uri="{FF2B5EF4-FFF2-40B4-BE49-F238E27FC236}">
                  <a16:creationId xmlns:a16="http://schemas.microsoft.com/office/drawing/2014/main" id="{718E0FEE-C136-4314-8E82-55258D9DB97F}"/>
                </a:ext>
              </a:extLst>
            </p:cNvPr>
            <p:cNvSpPr/>
            <p:nvPr/>
          </p:nvSpPr>
          <p:spPr>
            <a:xfrm>
              <a:off x="1698001" y="4257869"/>
              <a:ext cx="8623004" cy="99276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856BB335-80D4-40A1-AB47-087546352E46}"/>
                </a:ext>
              </a:extLst>
            </p:cNvPr>
            <p:cNvGrpSpPr/>
            <p:nvPr/>
          </p:nvGrpSpPr>
          <p:grpSpPr>
            <a:xfrm>
              <a:off x="1819488" y="4568305"/>
              <a:ext cx="8398401" cy="480005"/>
              <a:chOff x="1819488" y="4568305"/>
              <a:chExt cx="8398401" cy="480005"/>
            </a:xfrm>
            <a:solidFill>
              <a:schemeClr val="bg1"/>
            </a:solidFill>
          </p:grpSpPr>
          <p:sp>
            <p:nvSpPr>
              <p:cNvPr id="5" name="テキスト ボックス 4">
                <a:extLst>
                  <a:ext uri="{FF2B5EF4-FFF2-40B4-BE49-F238E27FC236}">
                    <a16:creationId xmlns:a16="http://schemas.microsoft.com/office/drawing/2014/main" id="{EF453CD7-8E73-8E1A-AB50-0E3AE9DE5D39}"/>
                  </a:ext>
                </a:extLst>
              </p:cNvPr>
              <p:cNvSpPr txBox="1"/>
              <p:nvPr/>
            </p:nvSpPr>
            <p:spPr>
              <a:xfrm>
                <a:off x="1819488" y="4586646"/>
                <a:ext cx="3338160" cy="461664"/>
              </a:xfrm>
              <a:prstGeom prst="rect">
                <a:avLst/>
              </a:prstGeom>
              <a:grp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游ゴシック"/>
                  </a:rPr>
                  <a:t>フォノンによる熱伝導</a:t>
                </a:r>
                <a:endParaRPr lang="ja-JP" altLang="en-US" sz="2400">
                  <a:ea typeface="游ゴシック" panose="020B0400000000000000" pitchFamily="34" charset="-128"/>
                </a:endParaRPr>
              </a:p>
            </p:txBody>
          </p:sp>
          <p:sp>
            <p:nvSpPr>
              <p:cNvPr id="10" name="テキスト ボックス 9">
                <a:extLst>
                  <a:ext uri="{FF2B5EF4-FFF2-40B4-BE49-F238E27FC236}">
                    <a16:creationId xmlns:a16="http://schemas.microsoft.com/office/drawing/2014/main" id="{D0CA8CCC-5AF9-EE9A-34D7-5F6D4E33ED32}"/>
                  </a:ext>
                </a:extLst>
              </p:cNvPr>
              <p:cNvSpPr txBox="1"/>
              <p:nvPr/>
            </p:nvSpPr>
            <p:spPr>
              <a:xfrm>
                <a:off x="6879729" y="4568305"/>
                <a:ext cx="3338160" cy="461665"/>
              </a:xfrm>
              <a:prstGeom prst="rect">
                <a:avLst/>
              </a:prstGeom>
              <a:grp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游ゴシック"/>
                  </a:rPr>
                  <a:t>粒子の運動エネルギー</a:t>
                </a:r>
                <a:endParaRPr lang="ja-JP" altLang="en-US" sz="2400">
                  <a:ea typeface="游ゴシック" panose="020B0400000000000000" pitchFamily="34" charset="-128"/>
                </a:endParaRPr>
              </a:p>
            </p:txBody>
          </p:sp>
        </p:grpSp>
      </p:grpSp>
      <p:sp>
        <p:nvSpPr>
          <p:cNvPr id="12" name="字幕 2">
            <a:extLst>
              <a:ext uri="{FF2B5EF4-FFF2-40B4-BE49-F238E27FC236}">
                <a16:creationId xmlns:a16="http://schemas.microsoft.com/office/drawing/2014/main" id="{7FC4EB69-11BD-DC11-3D89-0CBB279F7E83}"/>
              </a:ext>
            </a:extLst>
          </p:cNvPr>
          <p:cNvSpPr txBox="1">
            <a:spLocks/>
          </p:cNvSpPr>
          <p:nvPr/>
        </p:nvSpPr>
        <p:spPr>
          <a:xfrm>
            <a:off x="9501279" y="6445735"/>
            <a:ext cx="2675224" cy="372971"/>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8223036　栗山淳</a:t>
            </a:r>
            <a:endParaRPr lang="ja-JP" altLang="en-US"/>
          </a:p>
        </p:txBody>
      </p:sp>
    </p:spTree>
    <p:extLst>
      <p:ext uri="{BB962C8B-B14F-4D97-AF65-F5344CB8AC3E}">
        <p14:creationId xmlns:p14="http://schemas.microsoft.com/office/powerpoint/2010/main" val="284874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85B33-81F0-8ED3-5F88-1DA15B0853F1}"/>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BAEA035-72CC-4CEF-DFAA-A3EDD646A856}"/>
              </a:ext>
            </a:extLst>
          </p:cNvPr>
          <p:cNvSpPr txBox="1"/>
          <p:nvPr/>
        </p:nvSpPr>
        <p:spPr>
          <a:xfrm>
            <a:off x="251284" y="202424"/>
            <a:ext cx="5109473" cy="584775"/>
          </a:xfrm>
          <a:prstGeom prst="rect">
            <a:avLst/>
          </a:prstGeom>
          <a:noFill/>
        </p:spPr>
        <p:txBody>
          <a:bodyPr wrap="square" rtlCol="0">
            <a:spAutoFit/>
          </a:bodyPr>
          <a:lstStyle/>
          <a:p>
            <a:pPr algn="ctr"/>
            <a:r>
              <a:rPr kumimoji="1" lang="ja-JP" altLang="en-US" sz="3200" b="1"/>
              <a:t>フォノン比熱の定義と導出</a:t>
            </a:r>
          </a:p>
        </p:txBody>
      </p:sp>
      <p:sp>
        <p:nvSpPr>
          <p:cNvPr id="3" name="テキスト ボックス 2">
            <a:extLst>
              <a:ext uri="{FF2B5EF4-FFF2-40B4-BE49-F238E27FC236}">
                <a16:creationId xmlns:a16="http://schemas.microsoft.com/office/drawing/2014/main" id="{1569135A-1372-71F5-C06A-B52B82C19334}"/>
              </a:ext>
            </a:extLst>
          </p:cNvPr>
          <p:cNvSpPr txBox="1"/>
          <p:nvPr/>
        </p:nvSpPr>
        <p:spPr>
          <a:xfrm>
            <a:off x="9807113" y="6414760"/>
            <a:ext cx="2303451" cy="369332"/>
          </a:xfrm>
          <a:prstGeom prst="rect">
            <a:avLst/>
          </a:prstGeom>
          <a:noFill/>
        </p:spPr>
        <p:txBody>
          <a:bodyPr wrap="square" rtlCol="0">
            <a:spAutoFit/>
          </a:bodyPr>
          <a:lstStyle/>
          <a:p>
            <a:pPr algn="ctr"/>
            <a:r>
              <a:rPr kumimoji="1" lang="en-US" altLang="ja-JP"/>
              <a:t>8223072</a:t>
            </a:r>
            <a:r>
              <a:rPr kumimoji="1" lang="ja-JP" altLang="en-US"/>
              <a:t>　鶴田開土</a:t>
            </a:r>
          </a:p>
        </p:txBody>
      </p:sp>
      <mc:AlternateContent xmlns:mc="http://schemas.openxmlformats.org/markup-compatibility/2006" xmlns:a14="http://schemas.microsoft.com/office/drawing/2010/main">
        <mc:Choice Requires="a14">
          <p:sp>
            <p:nvSpPr>
              <p:cNvPr id="7" name="四角形: 角を丸くする 6">
                <a:extLst>
                  <a:ext uri="{FF2B5EF4-FFF2-40B4-BE49-F238E27FC236}">
                    <a16:creationId xmlns:a16="http://schemas.microsoft.com/office/drawing/2014/main" id="{075D114D-35EF-F15F-675A-F1C263B26D17}"/>
                  </a:ext>
                </a:extLst>
              </p:cNvPr>
              <p:cNvSpPr/>
              <p:nvPr/>
            </p:nvSpPr>
            <p:spPr>
              <a:xfrm>
                <a:off x="591568" y="1008741"/>
                <a:ext cx="5667884" cy="2250990"/>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フォノンによるエネルギー密度</a:t>
                </a:r>
                <a:endParaRPr kumimoji="1" lang="en-US" altLang="ja-JP">
                  <a:solidFill>
                    <a:schemeClr val="tx1"/>
                  </a:solidFill>
                </a:endParaRPr>
              </a:p>
              <a:p>
                <a:endParaRPr lang="en-US" altLang="ja-JP">
                  <a:solidFill>
                    <a:schemeClr val="tx1"/>
                  </a:solidFill>
                </a:endParaRPr>
              </a:p>
              <a:p>
                <a:endParaRPr lang="en-US" altLang="ja-JP">
                  <a:solidFill>
                    <a:schemeClr val="tx1"/>
                  </a:solidFill>
                </a:endParaRPr>
              </a:p>
              <a:p>
                <a:pPr algn="ctr"/>
                <a14:m>
                  <m:oMathPara xmlns:m="http://schemas.openxmlformats.org/officeDocument/2006/math">
                    <m:oMathParaPr>
                      <m:jc m:val="centerGroup"/>
                    </m:oMathParaPr>
                    <m:oMath xmlns:m="http://schemas.openxmlformats.org/officeDocument/2006/math">
                      <m:r>
                        <a:rPr lang="en-US" altLang="ja-JP" sz="2000" i="1" smtClean="0">
                          <a:solidFill>
                            <a:schemeClr val="tx1"/>
                          </a:solidFill>
                          <a:latin typeface="Cambria Math" panose="02040503050406030204" pitchFamily="18" charset="0"/>
                        </a:rPr>
                        <m:t>𝑢</m:t>
                      </m:r>
                      <m:r>
                        <a:rPr lang="en-US" altLang="ja-JP" sz="2000" i="1">
                          <a:solidFill>
                            <a:schemeClr val="tx1"/>
                          </a:solidFill>
                          <a:latin typeface="Cambria Math" panose="02040503050406030204" pitchFamily="18" charset="0"/>
                          <a:ea typeface="Cambria Math" panose="02040503050406030204" pitchFamily="18" charset="0"/>
                        </a:rPr>
                        <m:t>=</m:t>
                      </m:r>
                      <m:f>
                        <m:fPr>
                          <m:ctrlPr>
                            <a:rPr lang="en-US" altLang="ja-JP" sz="2000" i="1">
                              <a:solidFill>
                                <a:schemeClr val="tx1"/>
                              </a:solidFill>
                              <a:latin typeface="Cambria Math" panose="02040503050406030204" pitchFamily="18" charset="0"/>
                              <a:ea typeface="Cambria Math" panose="02040503050406030204" pitchFamily="18" charset="0"/>
                            </a:rPr>
                          </m:ctrlPr>
                        </m:fPr>
                        <m:num>
                          <m:r>
                            <a:rPr lang="en-US" altLang="ja-JP" sz="2000" i="1">
                              <a:solidFill>
                                <a:schemeClr val="tx1"/>
                              </a:solidFill>
                              <a:latin typeface="Cambria Math" panose="02040503050406030204" pitchFamily="18" charset="0"/>
                              <a:ea typeface="Cambria Math" panose="02040503050406030204" pitchFamily="18" charset="0"/>
                            </a:rPr>
                            <m:t>1</m:t>
                          </m:r>
                        </m:num>
                        <m:den>
                          <m:r>
                            <a:rPr lang="en-US" altLang="ja-JP" sz="2000" i="1">
                              <a:solidFill>
                                <a:schemeClr val="tx1"/>
                              </a:solidFill>
                              <a:latin typeface="Cambria Math" panose="02040503050406030204" pitchFamily="18" charset="0"/>
                              <a:ea typeface="Cambria Math" panose="02040503050406030204" pitchFamily="18" charset="0"/>
                            </a:rPr>
                            <m:t>𝑉</m:t>
                          </m:r>
                        </m:den>
                      </m:f>
                      <m:nary>
                        <m:naryPr>
                          <m:chr m:val="∑"/>
                          <m:supHide m:val="on"/>
                          <m:ctrlPr>
                            <a:rPr lang="en-US" altLang="ja-JP" sz="2000" i="1">
                              <a:solidFill>
                                <a:schemeClr val="tx1"/>
                              </a:solidFill>
                              <a:latin typeface="Cambria Math" panose="02040503050406030204" pitchFamily="18" charset="0"/>
                              <a:ea typeface="Cambria Math" panose="02040503050406030204" pitchFamily="18" charset="0"/>
                            </a:rPr>
                          </m:ctrlPr>
                        </m:naryPr>
                        <m:sub>
                          <m:r>
                            <m:rPr>
                              <m:brk m:alnAt="7"/>
                            </m:rPr>
                            <a:rPr lang="en-US" altLang="ja-JP" sz="2000" b="1" i="1">
                              <a:solidFill>
                                <a:schemeClr val="tx1"/>
                              </a:solidFill>
                              <a:latin typeface="Cambria Math" panose="02040503050406030204" pitchFamily="18" charset="0"/>
                              <a:ea typeface="Cambria Math" panose="02040503050406030204" pitchFamily="18" charset="0"/>
                            </a:rPr>
                            <m:t>𝒌</m:t>
                          </m:r>
                          <m:r>
                            <a:rPr lang="en-US" altLang="ja-JP" sz="2000" i="1">
                              <a:solidFill>
                                <a:schemeClr val="tx1"/>
                              </a:solidFill>
                              <a:latin typeface="Cambria Math" panose="02040503050406030204" pitchFamily="18" charset="0"/>
                              <a:ea typeface="Cambria Math" panose="02040503050406030204" pitchFamily="18" charset="0"/>
                            </a:rPr>
                            <m:t>𝑠</m:t>
                          </m:r>
                        </m:sub>
                        <m:sup/>
                        <m:e>
                          <m:d>
                            <m:dPr>
                              <m:ctrlPr>
                                <a:rPr lang="en-US" altLang="ja-JP" sz="2000" i="1">
                                  <a:solidFill>
                                    <a:schemeClr val="tx1"/>
                                  </a:solidFill>
                                  <a:latin typeface="Cambria Math" panose="02040503050406030204" pitchFamily="18" charset="0"/>
                                  <a:ea typeface="Cambria Math" panose="02040503050406030204" pitchFamily="18" charset="0"/>
                                </a:rPr>
                              </m:ctrlPr>
                            </m:dPr>
                            <m:e>
                              <m:sSub>
                                <m:sSubPr>
                                  <m:ctrlPr>
                                    <a:rPr lang="en-US" altLang="ja-JP" sz="2000" i="1">
                                      <a:solidFill>
                                        <a:schemeClr val="tx1"/>
                                      </a:solidFill>
                                      <a:latin typeface="Cambria Math" panose="02040503050406030204" pitchFamily="18" charset="0"/>
                                      <a:ea typeface="Cambria Math" panose="02040503050406030204" pitchFamily="18" charset="0"/>
                                    </a:rPr>
                                  </m:ctrlPr>
                                </m:sSubPr>
                                <m:e>
                                  <m:r>
                                    <a:rPr lang="en-US" altLang="ja-JP" sz="2000" i="1">
                                      <a:solidFill>
                                        <a:schemeClr val="tx1"/>
                                      </a:solidFill>
                                      <a:latin typeface="Cambria Math" panose="02040503050406030204" pitchFamily="18" charset="0"/>
                                      <a:ea typeface="Cambria Math" panose="02040503050406030204" pitchFamily="18" charset="0"/>
                                    </a:rPr>
                                    <m:t>𝑛</m:t>
                                  </m:r>
                                </m:e>
                                <m:sub>
                                  <m:r>
                                    <a:rPr lang="en-US" altLang="ja-JP" sz="2000" b="1" i="1">
                                      <a:solidFill>
                                        <a:schemeClr val="tx1"/>
                                      </a:solidFill>
                                      <a:latin typeface="Cambria Math" panose="02040503050406030204" pitchFamily="18" charset="0"/>
                                      <a:ea typeface="Cambria Math" panose="02040503050406030204" pitchFamily="18" charset="0"/>
                                    </a:rPr>
                                    <m:t>𝒌</m:t>
                                  </m:r>
                                  <m:r>
                                    <a:rPr lang="en-US" altLang="ja-JP" sz="2000" i="1">
                                      <a:solidFill>
                                        <a:schemeClr val="tx1"/>
                                      </a:solidFill>
                                      <a:latin typeface="Cambria Math" panose="02040503050406030204" pitchFamily="18" charset="0"/>
                                      <a:ea typeface="Cambria Math" panose="02040503050406030204" pitchFamily="18" charset="0"/>
                                    </a:rPr>
                                    <m:t>𝑠</m:t>
                                  </m:r>
                                </m:sub>
                              </m:sSub>
                              <m:r>
                                <a:rPr lang="en-US" altLang="ja-JP" sz="2000" i="1">
                                  <a:solidFill>
                                    <a:schemeClr val="tx1"/>
                                  </a:solidFill>
                                  <a:latin typeface="Cambria Math" panose="02040503050406030204" pitchFamily="18" charset="0"/>
                                  <a:ea typeface="Cambria Math" panose="02040503050406030204" pitchFamily="18" charset="0"/>
                                </a:rPr>
                                <m:t>+</m:t>
                              </m:r>
                              <m:f>
                                <m:fPr>
                                  <m:ctrlPr>
                                    <a:rPr lang="en-US" altLang="ja-JP" sz="2000" i="1">
                                      <a:solidFill>
                                        <a:schemeClr val="tx1"/>
                                      </a:solidFill>
                                      <a:latin typeface="Cambria Math" panose="02040503050406030204" pitchFamily="18" charset="0"/>
                                      <a:ea typeface="Cambria Math" panose="02040503050406030204" pitchFamily="18" charset="0"/>
                                    </a:rPr>
                                  </m:ctrlPr>
                                </m:fPr>
                                <m:num>
                                  <m:r>
                                    <a:rPr lang="en-US" altLang="ja-JP" sz="2000" i="1">
                                      <a:solidFill>
                                        <a:schemeClr val="tx1"/>
                                      </a:solidFill>
                                      <a:latin typeface="Cambria Math" panose="02040503050406030204" pitchFamily="18" charset="0"/>
                                      <a:ea typeface="Cambria Math" panose="02040503050406030204" pitchFamily="18" charset="0"/>
                                    </a:rPr>
                                    <m:t>1</m:t>
                                  </m:r>
                                </m:num>
                                <m:den>
                                  <m:r>
                                    <a:rPr lang="en-US" altLang="ja-JP" sz="2000" i="1">
                                      <a:solidFill>
                                        <a:schemeClr val="tx1"/>
                                      </a:solidFill>
                                      <a:latin typeface="Cambria Math" panose="02040503050406030204" pitchFamily="18" charset="0"/>
                                      <a:ea typeface="Cambria Math" panose="02040503050406030204" pitchFamily="18" charset="0"/>
                                    </a:rPr>
                                    <m:t>2</m:t>
                                  </m:r>
                                </m:den>
                              </m:f>
                            </m:e>
                          </m:d>
                        </m:e>
                      </m:nary>
                      <m:r>
                        <a:rPr lang="en-US" altLang="ja-JP" sz="2000" i="1">
                          <a:solidFill>
                            <a:schemeClr val="tx1"/>
                          </a:solidFill>
                          <a:latin typeface="Cambria Math" panose="02040503050406030204" pitchFamily="18" charset="0"/>
                          <a:ea typeface="Cambria Math" panose="02040503050406030204" pitchFamily="18" charset="0"/>
                        </a:rPr>
                        <m:t>ℏ</m:t>
                      </m:r>
                      <m:sSub>
                        <m:sSubPr>
                          <m:ctrlPr>
                            <a:rPr lang="en-US" altLang="ja-JP" sz="2000" i="1">
                              <a:solidFill>
                                <a:schemeClr val="tx1"/>
                              </a:solidFill>
                              <a:latin typeface="Cambria Math" panose="02040503050406030204" pitchFamily="18" charset="0"/>
                              <a:ea typeface="Cambria Math" panose="02040503050406030204" pitchFamily="18" charset="0"/>
                            </a:rPr>
                          </m:ctrlPr>
                        </m:sSubPr>
                        <m:e>
                          <m:r>
                            <a:rPr lang="ja-JP" altLang="en-US" sz="2000" i="1">
                              <a:solidFill>
                                <a:schemeClr val="tx1"/>
                              </a:solidFill>
                              <a:latin typeface="Cambria Math" panose="02040503050406030204" pitchFamily="18" charset="0"/>
                              <a:ea typeface="Cambria Math" panose="02040503050406030204" pitchFamily="18" charset="0"/>
                            </a:rPr>
                            <m:t>𝜔</m:t>
                          </m:r>
                        </m:e>
                        <m:sub>
                          <m:r>
                            <a:rPr lang="en-US" altLang="ja-JP" sz="2000" i="1">
                              <a:solidFill>
                                <a:schemeClr val="tx1"/>
                              </a:solidFill>
                              <a:latin typeface="Cambria Math" panose="02040503050406030204" pitchFamily="18" charset="0"/>
                              <a:ea typeface="Cambria Math" panose="02040503050406030204" pitchFamily="18" charset="0"/>
                            </a:rPr>
                            <m:t>𝑠</m:t>
                          </m:r>
                        </m:sub>
                      </m:sSub>
                      <m:d>
                        <m:dPr>
                          <m:ctrlPr>
                            <a:rPr lang="en-US" altLang="ja-JP" sz="2000" i="1">
                              <a:solidFill>
                                <a:schemeClr val="tx1"/>
                              </a:solidFill>
                              <a:latin typeface="Cambria Math" panose="02040503050406030204" pitchFamily="18" charset="0"/>
                              <a:ea typeface="Cambria Math" panose="02040503050406030204" pitchFamily="18" charset="0"/>
                            </a:rPr>
                          </m:ctrlPr>
                        </m:dPr>
                        <m:e>
                          <m:r>
                            <a:rPr lang="en-US" altLang="ja-JP" sz="2000" b="1" i="1">
                              <a:solidFill>
                                <a:schemeClr val="tx1"/>
                              </a:solidFill>
                              <a:latin typeface="Cambria Math" panose="02040503050406030204" pitchFamily="18" charset="0"/>
                              <a:ea typeface="Cambria Math" panose="02040503050406030204" pitchFamily="18" charset="0"/>
                            </a:rPr>
                            <m:t>𝒌</m:t>
                          </m:r>
                        </m:e>
                      </m:d>
                    </m:oMath>
                  </m:oMathPara>
                </a14:m>
                <a:endParaRPr kumimoji="1" lang="en-US" altLang="ja-JP" sz="2000">
                  <a:solidFill>
                    <a:schemeClr val="tx1"/>
                  </a:solidFill>
                </a:endParaRPr>
              </a:p>
              <a:p>
                <a:endParaRPr kumimoji="1" lang="ja-JP" altLang="en-US">
                  <a:solidFill>
                    <a:schemeClr val="tx1"/>
                  </a:solidFill>
                </a:endParaRPr>
              </a:p>
            </p:txBody>
          </p:sp>
        </mc:Choice>
        <mc:Fallback xmlns="">
          <p:sp>
            <p:nvSpPr>
              <p:cNvPr id="7" name="四角形: 角を丸くする 6">
                <a:extLst>
                  <a:ext uri="{FF2B5EF4-FFF2-40B4-BE49-F238E27FC236}">
                    <a16:creationId xmlns:a16="http://schemas.microsoft.com/office/drawing/2014/main" id="{075D114D-35EF-F15F-675A-F1C263B26D17}"/>
                  </a:ext>
                </a:extLst>
              </p:cNvPr>
              <p:cNvSpPr>
                <a:spLocks noRot="1" noChangeAspect="1" noMove="1" noResize="1" noEditPoints="1" noAdjustHandles="1" noChangeArrowheads="1" noChangeShapeType="1" noTextEdit="1"/>
              </p:cNvSpPr>
              <p:nvPr/>
            </p:nvSpPr>
            <p:spPr>
              <a:xfrm>
                <a:off x="591568" y="1008741"/>
                <a:ext cx="5667884" cy="2250990"/>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四角形: 角を丸くする 8">
                <a:extLst>
                  <a:ext uri="{FF2B5EF4-FFF2-40B4-BE49-F238E27FC236}">
                    <a16:creationId xmlns:a16="http://schemas.microsoft.com/office/drawing/2014/main" id="{90B5E851-0A03-7B79-7B5B-709A224B792D}"/>
                  </a:ext>
                </a:extLst>
              </p:cNvPr>
              <p:cNvSpPr/>
              <p:nvPr/>
            </p:nvSpPr>
            <p:spPr>
              <a:xfrm>
                <a:off x="7161638" y="1188774"/>
                <a:ext cx="3999627" cy="189331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フォノンの平均数</a:t>
                </a:r>
                <a:r>
                  <a:rPr kumimoji="1" lang="en-US" altLang="ja-JP">
                    <a:solidFill>
                      <a:schemeClr val="tx1"/>
                    </a:solidFill>
                  </a:rPr>
                  <a:t>(</a:t>
                </a:r>
                <a:r>
                  <a:rPr kumimoji="1" lang="ja-JP" altLang="en-US">
                    <a:solidFill>
                      <a:schemeClr val="tx1"/>
                    </a:solidFill>
                  </a:rPr>
                  <a:t>波数</a:t>
                </a:r>
                <a14:m>
                  <m:oMath xmlns:m="http://schemas.openxmlformats.org/officeDocument/2006/math">
                    <m:r>
                      <a:rPr kumimoji="1" lang="en-US" altLang="ja-JP" b="1" i="1" smtClean="0">
                        <a:solidFill>
                          <a:schemeClr val="tx1"/>
                        </a:solidFill>
                        <a:latin typeface="Cambria Math" panose="02040503050406030204" pitchFamily="18" charset="0"/>
                      </a:rPr>
                      <m:t>𝒌</m:t>
                    </m:r>
                  </m:oMath>
                </a14:m>
                <a:r>
                  <a:rPr kumimoji="1" lang="en-US" altLang="ja-JP">
                    <a:solidFill>
                      <a:schemeClr val="tx1"/>
                    </a:solidFill>
                  </a:rPr>
                  <a:t>, </a:t>
                </a:r>
                <a:r>
                  <a:rPr kumimoji="1" lang="ja-JP" altLang="en-US">
                    <a:solidFill>
                      <a:schemeClr val="tx1"/>
                    </a:solidFill>
                  </a:rPr>
                  <a:t>分枝</a:t>
                </a:r>
                <a14:m>
                  <m:oMath xmlns:m="http://schemas.openxmlformats.org/officeDocument/2006/math">
                    <m:r>
                      <a:rPr kumimoji="1" lang="en-US" altLang="ja-JP" b="0" i="1" smtClean="0">
                        <a:solidFill>
                          <a:schemeClr val="tx1"/>
                        </a:solidFill>
                        <a:latin typeface="Cambria Math" panose="02040503050406030204" pitchFamily="18" charset="0"/>
                      </a:rPr>
                      <m:t>𝑠</m:t>
                    </m:r>
                  </m:oMath>
                </a14:m>
                <a:r>
                  <a:rPr kumimoji="1" lang="en-US" altLang="ja-JP">
                    <a:solidFill>
                      <a:schemeClr val="tx1"/>
                    </a:solidFill>
                  </a:rPr>
                  <a:t>)</a:t>
                </a:r>
              </a:p>
              <a:p>
                <a:endParaRPr lang="en-US" altLang="ja-JP">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𝑛</m:t>
                          </m:r>
                        </m:e>
                        <m:sub>
                          <m:r>
                            <a:rPr lang="en-US" altLang="ja-JP" b="1" i="1">
                              <a:solidFill>
                                <a:schemeClr val="tx1"/>
                              </a:solidFill>
                              <a:latin typeface="Cambria Math" panose="02040503050406030204" pitchFamily="18" charset="0"/>
                              <a:ea typeface="Cambria Math" panose="02040503050406030204" pitchFamily="18" charset="0"/>
                            </a:rPr>
                            <m:t>𝒌</m:t>
                          </m:r>
                          <m:r>
                            <a:rPr lang="en-US" altLang="ja-JP" i="1">
                              <a:solidFill>
                                <a:schemeClr val="tx1"/>
                              </a:solidFill>
                              <a:latin typeface="Cambria Math" panose="02040503050406030204" pitchFamily="18" charset="0"/>
                              <a:ea typeface="Cambria Math" panose="02040503050406030204" pitchFamily="18" charset="0"/>
                            </a:rPr>
                            <m:t>𝑠</m:t>
                          </m:r>
                        </m:sub>
                      </m:sSub>
                      <m:r>
                        <a:rPr lang="en-US" altLang="ja-JP" i="1">
                          <a:solidFill>
                            <a:schemeClr val="tx1"/>
                          </a:solidFill>
                          <a:latin typeface="Cambria Math" panose="02040503050406030204" pitchFamily="18" charset="0"/>
                          <a:ea typeface="Cambria Math" panose="02040503050406030204" pitchFamily="18" charset="0"/>
                        </a:rPr>
                        <m:t>=</m:t>
                      </m:r>
                      <m:f>
                        <m:fPr>
                          <m:ctrlPr>
                            <a:rPr lang="en-US" altLang="ja-JP" i="1">
                              <a:solidFill>
                                <a:schemeClr val="tx1"/>
                              </a:solidFill>
                              <a:latin typeface="Cambria Math" panose="02040503050406030204" pitchFamily="18" charset="0"/>
                              <a:ea typeface="Cambria Math" panose="02040503050406030204" pitchFamily="18" charset="0"/>
                            </a:rPr>
                          </m:ctrlPr>
                        </m:fPr>
                        <m:num>
                          <m:r>
                            <a:rPr lang="en-US" altLang="ja-JP" i="1">
                              <a:solidFill>
                                <a:schemeClr val="tx1"/>
                              </a:solidFill>
                              <a:latin typeface="Cambria Math" panose="02040503050406030204" pitchFamily="18" charset="0"/>
                              <a:ea typeface="Cambria Math" panose="02040503050406030204" pitchFamily="18" charset="0"/>
                            </a:rPr>
                            <m:t>1</m:t>
                          </m:r>
                        </m:num>
                        <m:den>
                          <m:sSup>
                            <m:sSupPr>
                              <m:ctrlPr>
                                <a:rPr lang="en-US" altLang="ja-JP" i="1">
                                  <a:solidFill>
                                    <a:schemeClr val="tx1"/>
                                  </a:solidFill>
                                  <a:latin typeface="Cambria Math" panose="02040503050406030204" pitchFamily="18" charset="0"/>
                                  <a:ea typeface="Cambria Math" panose="02040503050406030204" pitchFamily="18" charset="0"/>
                                </a:rPr>
                              </m:ctrlPr>
                            </m:sSupPr>
                            <m:e>
                              <m:r>
                                <a:rPr lang="en-US" altLang="ja-JP" i="1">
                                  <a:solidFill>
                                    <a:schemeClr val="tx1"/>
                                  </a:solidFill>
                                  <a:latin typeface="Cambria Math" panose="02040503050406030204" pitchFamily="18" charset="0"/>
                                  <a:ea typeface="Cambria Math" panose="02040503050406030204" pitchFamily="18" charset="0"/>
                                </a:rPr>
                                <m:t>𝑒</m:t>
                              </m:r>
                            </m:e>
                            <m:sup>
                              <m:r>
                                <a:rPr lang="ja-JP" altLang="en-US" i="1">
                                  <a:solidFill>
                                    <a:schemeClr val="tx1"/>
                                  </a:solidFill>
                                  <a:latin typeface="Cambria Math" panose="02040503050406030204" pitchFamily="18" charset="0"/>
                                  <a:ea typeface="Cambria Math" panose="02040503050406030204" pitchFamily="18" charset="0"/>
                                </a:rPr>
                                <m:t>𝛽</m:t>
                              </m:r>
                              <m:r>
                                <a:rPr lang="en-US" altLang="ja-JP" i="1">
                                  <a:solidFill>
                                    <a:schemeClr val="tx1"/>
                                  </a:solidFill>
                                  <a:latin typeface="Cambria Math" panose="02040503050406030204" pitchFamily="18" charset="0"/>
                                  <a:ea typeface="Cambria Math" panose="02040503050406030204" pitchFamily="18" charset="0"/>
                                </a:rPr>
                                <m:t>ℏ</m:t>
                              </m:r>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ja-JP" altLang="en-US" i="1">
                                      <a:solidFill>
                                        <a:schemeClr val="tx1"/>
                                      </a:solidFill>
                                      <a:latin typeface="Cambria Math" panose="02040503050406030204" pitchFamily="18" charset="0"/>
                                      <a:ea typeface="Cambria Math" panose="02040503050406030204" pitchFamily="18" charset="0"/>
                                    </a:rPr>
                                    <m:t>𝜔</m:t>
                                  </m:r>
                                </m:e>
                                <m:sub>
                                  <m:r>
                                    <a:rPr lang="en-US" altLang="ja-JP" i="1">
                                      <a:solidFill>
                                        <a:schemeClr val="tx1"/>
                                      </a:solidFill>
                                      <a:latin typeface="Cambria Math" panose="02040503050406030204" pitchFamily="18" charset="0"/>
                                      <a:ea typeface="Cambria Math" panose="02040503050406030204" pitchFamily="18" charset="0"/>
                                    </a:rPr>
                                    <m:t>𝑠</m:t>
                                  </m:r>
                                </m:sub>
                              </m:sSub>
                              <m:d>
                                <m:dPr>
                                  <m:ctrlPr>
                                    <a:rPr lang="en-US" altLang="ja-JP" i="1">
                                      <a:solidFill>
                                        <a:schemeClr val="tx1"/>
                                      </a:solidFill>
                                      <a:latin typeface="Cambria Math" panose="02040503050406030204" pitchFamily="18" charset="0"/>
                                      <a:ea typeface="Cambria Math" panose="02040503050406030204" pitchFamily="18" charset="0"/>
                                    </a:rPr>
                                  </m:ctrlPr>
                                </m:dPr>
                                <m:e>
                                  <m:r>
                                    <a:rPr lang="en-US" altLang="ja-JP" b="1" i="1">
                                      <a:solidFill>
                                        <a:schemeClr val="tx1"/>
                                      </a:solidFill>
                                      <a:latin typeface="Cambria Math" panose="02040503050406030204" pitchFamily="18" charset="0"/>
                                      <a:ea typeface="Cambria Math" panose="02040503050406030204" pitchFamily="18" charset="0"/>
                                    </a:rPr>
                                    <m:t>𝒌</m:t>
                                  </m:r>
                                </m:e>
                              </m:d>
                            </m:sup>
                          </m:sSup>
                          <m:r>
                            <a:rPr lang="en-US" altLang="ja-JP" i="1">
                              <a:solidFill>
                                <a:schemeClr val="tx1"/>
                              </a:solidFill>
                              <a:latin typeface="Cambria Math" panose="02040503050406030204" pitchFamily="18" charset="0"/>
                              <a:ea typeface="Cambria Math" panose="02040503050406030204" pitchFamily="18" charset="0"/>
                            </a:rPr>
                            <m:t>−1</m:t>
                          </m:r>
                        </m:den>
                      </m:f>
                    </m:oMath>
                  </m:oMathPara>
                </a14:m>
                <a:endParaRPr kumimoji="1" lang="en-US" altLang="ja-JP">
                  <a:solidFill>
                    <a:schemeClr val="tx1"/>
                  </a:solidFill>
                </a:endParaRPr>
              </a:p>
              <a:p>
                <a:pPr algn="ctr"/>
                <a14:m>
                  <m:oMathPara xmlns:m="http://schemas.openxmlformats.org/officeDocument/2006/math">
                    <m:oMathParaPr>
                      <m:jc m:val="right"/>
                    </m:oMathParaPr>
                    <m:oMath xmlns:m="http://schemas.openxmlformats.org/officeDocument/2006/math">
                      <m:d>
                        <m:dPr>
                          <m:ctrlPr>
                            <a:rPr kumimoji="1" lang="en-US" altLang="ja-JP" sz="1600" i="1" smtClean="0">
                              <a:solidFill>
                                <a:schemeClr val="tx1"/>
                              </a:solidFill>
                              <a:latin typeface="Cambria Math" panose="02040503050406030204" pitchFamily="18" charset="0"/>
                            </a:rPr>
                          </m:ctrlPr>
                        </m:dPr>
                        <m:e>
                          <m:r>
                            <a:rPr lang="ja-JP" altLang="en-US" sz="1600" i="1">
                              <a:solidFill>
                                <a:schemeClr val="tx1"/>
                              </a:solidFill>
                              <a:latin typeface="Cambria Math" panose="02040503050406030204" pitchFamily="18" charset="0"/>
                            </a:rPr>
                            <m:t>𝛽</m:t>
                          </m:r>
                          <m:r>
                            <a:rPr lang="en-US" altLang="ja-JP" sz="1600" i="1">
                              <a:solidFill>
                                <a:schemeClr val="tx1"/>
                              </a:solidFill>
                              <a:latin typeface="Cambria Math" panose="02040503050406030204" pitchFamily="18" charset="0"/>
                              <a:ea typeface="Cambria Math" panose="02040503050406030204" pitchFamily="18" charset="0"/>
                            </a:rPr>
                            <m:t>=</m:t>
                          </m:r>
                          <m:f>
                            <m:fPr>
                              <m:ctrlPr>
                                <a:rPr lang="en-US" altLang="ja-JP" sz="1600" i="1">
                                  <a:solidFill>
                                    <a:schemeClr val="tx1"/>
                                  </a:solidFill>
                                  <a:latin typeface="Cambria Math" panose="02040503050406030204" pitchFamily="18" charset="0"/>
                                  <a:ea typeface="Cambria Math" panose="02040503050406030204" pitchFamily="18" charset="0"/>
                                </a:rPr>
                              </m:ctrlPr>
                            </m:fPr>
                            <m:num>
                              <m:r>
                                <a:rPr lang="en-US" altLang="ja-JP" sz="1600" i="1">
                                  <a:solidFill>
                                    <a:schemeClr val="tx1"/>
                                  </a:solidFill>
                                  <a:latin typeface="Cambria Math" panose="02040503050406030204" pitchFamily="18" charset="0"/>
                                  <a:ea typeface="Cambria Math" panose="02040503050406030204" pitchFamily="18" charset="0"/>
                                </a:rPr>
                                <m:t>1</m:t>
                              </m:r>
                            </m:num>
                            <m:den>
                              <m:sSub>
                                <m:sSubPr>
                                  <m:ctrlPr>
                                    <a:rPr lang="en-US" altLang="ja-JP" sz="1600" i="1">
                                      <a:solidFill>
                                        <a:schemeClr val="tx1"/>
                                      </a:solidFill>
                                      <a:latin typeface="Cambria Math" panose="02040503050406030204" pitchFamily="18" charset="0"/>
                                      <a:ea typeface="Cambria Math" panose="02040503050406030204" pitchFamily="18" charset="0"/>
                                    </a:rPr>
                                  </m:ctrlPr>
                                </m:sSubPr>
                                <m:e>
                                  <m:r>
                                    <a:rPr lang="en-US" altLang="ja-JP" sz="1600" i="1">
                                      <a:solidFill>
                                        <a:schemeClr val="tx1"/>
                                      </a:solidFill>
                                      <a:latin typeface="Cambria Math" panose="02040503050406030204" pitchFamily="18" charset="0"/>
                                      <a:ea typeface="Cambria Math" panose="02040503050406030204" pitchFamily="18" charset="0"/>
                                    </a:rPr>
                                    <m:t>𝑘</m:t>
                                  </m:r>
                                </m:e>
                                <m:sub>
                                  <m:r>
                                    <a:rPr lang="en-US" altLang="ja-JP" sz="1600" i="1">
                                      <a:solidFill>
                                        <a:schemeClr val="tx1"/>
                                      </a:solidFill>
                                      <a:latin typeface="Cambria Math" panose="02040503050406030204" pitchFamily="18" charset="0"/>
                                      <a:ea typeface="Cambria Math" panose="02040503050406030204" pitchFamily="18" charset="0"/>
                                    </a:rPr>
                                    <m:t>𝐵</m:t>
                                  </m:r>
                                </m:sub>
                              </m:sSub>
                              <m:r>
                                <a:rPr lang="en-US" altLang="ja-JP" sz="1600" i="1">
                                  <a:solidFill>
                                    <a:schemeClr val="tx1"/>
                                  </a:solidFill>
                                  <a:latin typeface="Cambria Math" panose="02040503050406030204" pitchFamily="18" charset="0"/>
                                  <a:ea typeface="Cambria Math" panose="02040503050406030204" pitchFamily="18" charset="0"/>
                                </a:rPr>
                                <m:t>𝑇</m:t>
                              </m:r>
                            </m:den>
                          </m:f>
                          <m:r>
                            <m:rPr>
                              <m:nor/>
                            </m:rPr>
                            <a:rPr lang="ja-JP" altLang="en-US" sz="1600" dirty="0">
                              <a:solidFill>
                                <a:schemeClr val="tx1"/>
                              </a:solidFill>
                            </a:rPr>
                            <m:t> </m:t>
                          </m:r>
                        </m:e>
                      </m:d>
                    </m:oMath>
                  </m:oMathPara>
                </a14:m>
                <a:endParaRPr kumimoji="1" lang="ja-JP" altLang="en-US" sz="1600">
                  <a:solidFill>
                    <a:schemeClr val="tx1"/>
                  </a:solidFill>
                </a:endParaRPr>
              </a:p>
            </p:txBody>
          </p:sp>
        </mc:Choice>
        <mc:Fallback xmlns="">
          <p:sp>
            <p:nvSpPr>
              <p:cNvPr id="9" name="四角形: 角を丸くする 8">
                <a:extLst>
                  <a:ext uri="{FF2B5EF4-FFF2-40B4-BE49-F238E27FC236}">
                    <a16:creationId xmlns:a16="http://schemas.microsoft.com/office/drawing/2014/main" id="{90B5E851-0A03-7B79-7B5B-709A224B792D}"/>
                  </a:ext>
                </a:extLst>
              </p:cNvPr>
              <p:cNvSpPr>
                <a:spLocks noRot="1" noChangeAspect="1" noMove="1" noResize="1" noEditPoints="1" noAdjustHandles="1" noChangeArrowheads="1" noChangeShapeType="1" noTextEdit="1"/>
              </p:cNvSpPr>
              <p:nvPr/>
            </p:nvSpPr>
            <p:spPr>
              <a:xfrm>
                <a:off x="7161638" y="1188774"/>
                <a:ext cx="3999627" cy="1893312"/>
              </a:xfrm>
              <a:prstGeom prst="roundRect">
                <a:avLst/>
              </a:prstGeom>
              <a:blipFill>
                <a:blip r:embed="rId4"/>
                <a:stretch>
                  <a:fillRect/>
                </a:stretch>
              </a:blipFill>
            </p:spPr>
            <p:txBody>
              <a:bodyPr/>
              <a:lstStyle/>
              <a:p>
                <a:r>
                  <a:rPr lang="en-US">
                    <a:noFill/>
                  </a:rPr>
                  <a:t> </a:t>
                </a:r>
              </a:p>
            </p:txBody>
          </p:sp>
        </mc:Fallback>
      </mc:AlternateContent>
      <p:sp>
        <p:nvSpPr>
          <p:cNvPr id="11" name="矢印: 左 10">
            <a:extLst>
              <a:ext uri="{FF2B5EF4-FFF2-40B4-BE49-F238E27FC236}">
                <a16:creationId xmlns:a16="http://schemas.microsoft.com/office/drawing/2014/main" id="{E7FB0358-0547-B08E-C48F-43C45173E6E4}"/>
              </a:ext>
            </a:extLst>
          </p:cNvPr>
          <p:cNvSpPr/>
          <p:nvPr/>
        </p:nvSpPr>
        <p:spPr>
          <a:xfrm>
            <a:off x="6403418" y="1886440"/>
            <a:ext cx="614253" cy="495591"/>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B1AE3119-52EB-94E7-AC64-11D06F647F03}"/>
              </a:ext>
            </a:extLst>
          </p:cNvPr>
          <p:cNvGrpSpPr/>
          <p:nvPr/>
        </p:nvGrpSpPr>
        <p:grpSpPr>
          <a:xfrm>
            <a:off x="402882" y="3811062"/>
            <a:ext cx="4957875" cy="1471049"/>
            <a:chOff x="956280" y="3853044"/>
            <a:chExt cx="4957875" cy="1471049"/>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533D2B2-712D-9D37-A3BE-A2EBD37EF9F1}"/>
                    </a:ext>
                  </a:extLst>
                </p:cNvPr>
                <p:cNvSpPr txBox="1"/>
                <p:nvPr/>
              </p:nvSpPr>
              <p:spPr>
                <a:xfrm>
                  <a:off x="2796779" y="4222376"/>
                  <a:ext cx="1220078" cy="659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𝑐</m:t>
                            </m:r>
                          </m:e>
                          <m:sub>
                            <m:r>
                              <m:rPr>
                                <m:sty m:val="p"/>
                              </m:rPr>
                              <a:rPr kumimoji="1" lang="en-US" altLang="ja-JP" b="0" i="0" smtClean="0">
                                <a:latin typeface="Cambria Math" panose="02040503050406030204" pitchFamily="18" charset="0"/>
                              </a:rPr>
                              <m:t>v</m:t>
                            </m:r>
                          </m:sub>
                        </m:sSub>
                        <m:r>
                          <a:rPr kumimoji="1" lang="en-US" altLang="ja-JP" i="1" smtClean="0">
                            <a:latin typeface="Cambria Math" panose="02040503050406030204" pitchFamily="18" charset="0"/>
                            <a:ea typeface="Cambria Math" panose="02040503050406030204" pitchFamily="18" charset="0"/>
                          </a:rPr>
                          <m:t>≡</m:t>
                        </m:r>
                        <m:sSub>
                          <m:sSubPr>
                            <m:ctrlPr>
                              <a:rPr kumimoji="1" lang="en-US" altLang="ja-JP" i="1" smtClean="0">
                                <a:latin typeface="Cambria Math" panose="02040503050406030204" pitchFamily="18" charset="0"/>
                                <a:ea typeface="Cambria Math" panose="02040503050406030204" pitchFamily="18" charset="0"/>
                              </a:rPr>
                            </m:ctrlPr>
                          </m:sSubPr>
                          <m:e>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ja-JP" altLang="en-US"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𝑢</m:t>
                                    </m:r>
                                  </m:num>
                                  <m:den>
                                    <m:r>
                                      <a:rPr lang="ja-JP" altLang="en-US"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𝑇</m:t>
                                    </m:r>
                                  </m:den>
                                </m:f>
                              </m:e>
                            </m:d>
                          </m:e>
                          <m:sub>
                            <m:r>
                              <m:rPr>
                                <m:sty m:val="p"/>
                              </m:rPr>
                              <a:rPr kumimoji="1" lang="en-US" altLang="ja-JP" b="0" i="0" smtClean="0">
                                <a:latin typeface="Cambria Math" panose="02040503050406030204" pitchFamily="18" charset="0"/>
                                <a:ea typeface="Cambria Math" panose="02040503050406030204" pitchFamily="18" charset="0"/>
                              </a:rPr>
                              <m:t>v</m:t>
                            </m:r>
                          </m:sub>
                        </m:sSub>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C533D2B2-712D-9D37-A3BE-A2EBD37EF9F1}"/>
                    </a:ext>
                  </a:extLst>
                </p:cNvPr>
                <p:cNvSpPr txBox="1">
                  <a:spLocks noRot="1" noChangeAspect="1" noMove="1" noResize="1" noEditPoints="1" noAdjustHandles="1" noChangeArrowheads="1" noChangeShapeType="1" noTextEdit="1"/>
                </p:cNvSpPr>
                <p:nvPr/>
              </p:nvSpPr>
              <p:spPr>
                <a:xfrm>
                  <a:off x="2796779" y="4222376"/>
                  <a:ext cx="1220078" cy="659861"/>
                </a:xfrm>
                <a:prstGeom prst="rect">
                  <a:avLst/>
                </a:prstGeom>
                <a:blipFill>
                  <a:blip r:embed="rId5"/>
                  <a:stretch>
                    <a:fillRect/>
                  </a:stretch>
                </a:blipFill>
              </p:spPr>
              <p:txBody>
                <a:bodyPr/>
                <a:lstStyle/>
                <a:p>
                  <a:r>
                    <a:rPr lang="en-US">
                      <a:noFill/>
                    </a:rPr>
                    <a:t> </a:t>
                  </a:r>
                </a:p>
              </p:txBody>
            </p:sp>
          </mc:Fallback>
        </mc:AlternateContent>
        <p:sp>
          <p:nvSpPr>
            <p:cNvPr id="12" name="テキスト ボックス 11">
              <a:extLst>
                <a:ext uri="{FF2B5EF4-FFF2-40B4-BE49-F238E27FC236}">
                  <a16:creationId xmlns:a16="http://schemas.microsoft.com/office/drawing/2014/main" id="{8E2D6A77-72F3-409E-43EE-E1E6EB4769B9}"/>
                </a:ext>
              </a:extLst>
            </p:cNvPr>
            <p:cNvSpPr txBox="1"/>
            <p:nvPr/>
          </p:nvSpPr>
          <p:spPr>
            <a:xfrm>
              <a:off x="956280" y="3853044"/>
              <a:ext cx="1954443" cy="369332"/>
            </a:xfrm>
            <a:prstGeom prst="rect">
              <a:avLst/>
            </a:prstGeom>
            <a:noFill/>
          </p:spPr>
          <p:txBody>
            <a:bodyPr wrap="square" rtlCol="0">
              <a:spAutoFit/>
            </a:bodyPr>
            <a:lstStyle/>
            <a:p>
              <a:r>
                <a:rPr lang="ja-JP" altLang="en-US"/>
                <a:t>一般に比熱は</a:t>
              </a:r>
              <a:endParaRPr kumimoji="1" lang="ja-JP" altLang="en-US"/>
            </a:p>
          </p:txBody>
        </p:sp>
        <p:sp>
          <p:nvSpPr>
            <p:cNvPr id="13" name="テキスト ボックス 12">
              <a:extLst>
                <a:ext uri="{FF2B5EF4-FFF2-40B4-BE49-F238E27FC236}">
                  <a16:creationId xmlns:a16="http://schemas.microsoft.com/office/drawing/2014/main" id="{E9E0B231-ECA1-7CBE-CAFB-590C6C647F11}"/>
                </a:ext>
              </a:extLst>
            </p:cNvPr>
            <p:cNvSpPr txBox="1"/>
            <p:nvPr/>
          </p:nvSpPr>
          <p:spPr>
            <a:xfrm>
              <a:off x="1127368" y="4954761"/>
              <a:ext cx="4786787" cy="369332"/>
            </a:xfrm>
            <a:prstGeom prst="rect">
              <a:avLst/>
            </a:prstGeom>
            <a:noFill/>
          </p:spPr>
          <p:txBody>
            <a:bodyPr wrap="square" rtlCol="0">
              <a:spAutoFit/>
            </a:bodyPr>
            <a:lstStyle/>
            <a:p>
              <a:r>
                <a:rPr kumimoji="1" lang="ja-JP" altLang="en-US"/>
                <a:t>→体積一定の定積比熱、固体にはこれを適用</a:t>
              </a:r>
            </a:p>
          </p:txBody>
        </p:sp>
      </p:grpSp>
      <mc:AlternateContent xmlns:mc="http://schemas.openxmlformats.org/markup-compatibility/2006" xmlns:a14="http://schemas.microsoft.com/office/drawing/2010/main">
        <mc:Choice Requires="a14">
          <p:sp>
            <p:nvSpPr>
              <p:cNvPr id="14" name="四角形: 角を丸くする 13">
                <a:extLst>
                  <a:ext uri="{FF2B5EF4-FFF2-40B4-BE49-F238E27FC236}">
                    <a16:creationId xmlns:a16="http://schemas.microsoft.com/office/drawing/2014/main" id="{F7A4EC48-96BC-85B9-351B-D0D1D348BFDB}"/>
                  </a:ext>
                </a:extLst>
              </p:cNvPr>
              <p:cNvSpPr/>
              <p:nvPr/>
            </p:nvSpPr>
            <p:spPr>
              <a:xfrm>
                <a:off x="6151922" y="3558647"/>
                <a:ext cx="5637196" cy="19758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a:solidFill>
                      <a:schemeClr val="tx1"/>
                    </a:solidFill>
                  </a:rPr>
                  <a:t>フォノンによる比熱</a:t>
                </a:r>
                <a:endParaRPr kumimoji="1" lang="en-US" altLang="ja-JP">
                  <a:solidFill>
                    <a:schemeClr val="tx1"/>
                  </a:solidFill>
                </a:endParaRPr>
              </a:p>
              <a:p>
                <a:endParaRPr kumimoji="1" lang="en-US" altLang="ja-JP">
                  <a:solidFill>
                    <a:schemeClr val="tx1"/>
                  </a:solidFill>
                </a:endParaRPr>
              </a:p>
              <a:p>
                <a:pPr algn="ctr"/>
                <a14:m>
                  <m:oMathPara xmlns:m="http://schemas.openxmlformats.org/officeDocument/2006/math">
                    <m:oMathParaPr>
                      <m:jc m:val="centerGroup"/>
                    </m:oMathParaPr>
                    <m:oMath xmlns:m="http://schemas.openxmlformats.org/officeDocument/2006/math">
                      <m:sSubSup>
                        <m:sSubSupPr>
                          <m:ctrlPr>
                            <a:rPr lang="en-US" altLang="ja-JP" sz="2000" i="1" smtClean="0">
                              <a:solidFill>
                                <a:schemeClr val="tx1"/>
                              </a:solidFill>
                              <a:latin typeface="Cambria Math" panose="02040503050406030204" pitchFamily="18" charset="0"/>
                              <a:ea typeface="Cambria Math" panose="02040503050406030204" pitchFamily="18" charset="0"/>
                            </a:rPr>
                          </m:ctrlPr>
                        </m:sSubSupPr>
                        <m:e>
                          <m:r>
                            <a:rPr lang="en-US" altLang="ja-JP" sz="2000" i="1">
                              <a:solidFill>
                                <a:schemeClr val="tx1"/>
                              </a:solidFill>
                              <a:latin typeface="Cambria Math" panose="02040503050406030204" pitchFamily="18" charset="0"/>
                              <a:ea typeface="Cambria Math" panose="02040503050406030204" pitchFamily="18" charset="0"/>
                            </a:rPr>
                            <m:t>𝑐</m:t>
                          </m:r>
                        </m:e>
                        <m:sub>
                          <m:r>
                            <m:rPr>
                              <m:sty m:val="p"/>
                            </m:rPr>
                            <a:rPr lang="en-US" altLang="ja-JP" sz="2000">
                              <a:solidFill>
                                <a:schemeClr val="tx1"/>
                              </a:solidFill>
                              <a:latin typeface="Cambria Math" panose="02040503050406030204" pitchFamily="18" charset="0"/>
                              <a:ea typeface="Cambria Math" panose="02040503050406030204" pitchFamily="18" charset="0"/>
                            </a:rPr>
                            <m:t>v</m:t>
                          </m:r>
                        </m:sub>
                        <m:sup>
                          <m:r>
                            <m:rPr>
                              <m:sty m:val="p"/>
                            </m:rPr>
                            <a:rPr lang="en-US" altLang="ja-JP" sz="2000">
                              <a:solidFill>
                                <a:schemeClr val="tx1"/>
                              </a:solidFill>
                              <a:latin typeface="Cambria Math" panose="02040503050406030204" pitchFamily="18" charset="0"/>
                              <a:ea typeface="Cambria Math" panose="02040503050406030204" pitchFamily="18" charset="0"/>
                            </a:rPr>
                            <m:t>ph</m:t>
                          </m:r>
                        </m:sup>
                      </m:sSubSup>
                      <m:r>
                        <a:rPr lang="en-US" altLang="ja-JP" sz="2000" i="1">
                          <a:solidFill>
                            <a:schemeClr val="tx1"/>
                          </a:solidFill>
                          <a:latin typeface="Cambria Math" panose="02040503050406030204" pitchFamily="18" charset="0"/>
                          <a:ea typeface="Cambria Math" panose="02040503050406030204" pitchFamily="18" charset="0"/>
                        </a:rPr>
                        <m:t>=</m:t>
                      </m:r>
                      <m:f>
                        <m:fPr>
                          <m:ctrlPr>
                            <a:rPr lang="en-US" altLang="ja-JP" sz="2000" i="1">
                              <a:solidFill>
                                <a:schemeClr val="tx1"/>
                              </a:solidFill>
                              <a:latin typeface="Cambria Math" panose="02040503050406030204" pitchFamily="18" charset="0"/>
                              <a:ea typeface="Cambria Math" panose="02040503050406030204" pitchFamily="18" charset="0"/>
                            </a:rPr>
                          </m:ctrlPr>
                        </m:fPr>
                        <m:num>
                          <m:r>
                            <a:rPr lang="en-US" altLang="ja-JP" sz="2000" i="1">
                              <a:solidFill>
                                <a:schemeClr val="tx1"/>
                              </a:solidFill>
                              <a:latin typeface="Cambria Math" panose="02040503050406030204" pitchFamily="18" charset="0"/>
                              <a:ea typeface="Cambria Math" panose="02040503050406030204" pitchFamily="18" charset="0"/>
                            </a:rPr>
                            <m:t>1</m:t>
                          </m:r>
                        </m:num>
                        <m:den>
                          <m:r>
                            <a:rPr lang="en-US" altLang="ja-JP" sz="2000" i="1">
                              <a:solidFill>
                                <a:schemeClr val="tx1"/>
                              </a:solidFill>
                              <a:latin typeface="Cambria Math" panose="02040503050406030204" pitchFamily="18" charset="0"/>
                              <a:ea typeface="Cambria Math" panose="02040503050406030204" pitchFamily="18" charset="0"/>
                            </a:rPr>
                            <m:t>𝑉</m:t>
                          </m:r>
                        </m:den>
                      </m:f>
                      <m:f>
                        <m:fPr>
                          <m:ctrlPr>
                            <a:rPr lang="en-US" altLang="ja-JP" sz="2000" i="1">
                              <a:solidFill>
                                <a:schemeClr val="tx1"/>
                              </a:solidFill>
                              <a:latin typeface="Cambria Math" panose="02040503050406030204" pitchFamily="18" charset="0"/>
                              <a:ea typeface="Cambria Math" panose="02040503050406030204" pitchFamily="18" charset="0"/>
                            </a:rPr>
                          </m:ctrlPr>
                        </m:fPr>
                        <m:num>
                          <m:r>
                            <a:rPr lang="ja-JP" altLang="en-US" sz="2000" i="1">
                              <a:solidFill>
                                <a:schemeClr val="tx1"/>
                              </a:solidFill>
                              <a:latin typeface="Cambria Math" panose="02040503050406030204" pitchFamily="18" charset="0"/>
                              <a:ea typeface="Cambria Math" panose="02040503050406030204" pitchFamily="18" charset="0"/>
                            </a:rPr>
                            <m:t>𝜕</m:t>
                          </m:r>
                        </m:num>
                        <m:den>
                          <m:r>
                            <a:rPr lang="ja-JP" altLang="en-US" sz="2000" i="1">
                              <a:solidFill>
                                <a:schemeClr val="tx1"/>
                              </a:solidFill>
                              <a:latin typeface="Cambria Math" panose="02040503050406030204" pitchFamily="18" charset="0"/>
                              <a:ea typeface="Cambria Math" panose="02040503050406030204" pitchFamily="18" charset="0"/>
                            </a:rPr>
                            <m:t>𝜕</m:t>
                          </m:r>
                          <m:r>
                            <a:rPr lang="en-US" altLang="ja-JP" sz="2000" i="1">
                              <a:solidFill>
                                <a:schemeClr val="tx1"/>
                              </a:solidFill>
                              <a:latin typeface="Cambria Math" panose="02040503050406030204" pitchFamily="18" charset="0"/>
                              <a:ea typeface="Cambria Math" panose="02040503050406030204" pitchFamily="18" charset="0"/>
                            </a:rPr>
                            <m:t>𝑇</m:t>
                          </m:r>
                        </m:den>
                      </m:f>
                      <m:nary>
                        <m:naryPr>
                          <m:chr m:val="∑"/>
                          <m:supHide m:val="on"/>
                          <m:ctrlPr>
                            <a:rPr lang="en-US" altLang="ja-JP" sz="2000" i="1">
                              <a:solidFill>
                                <a:schemeClr val="tx1"/>
                              </a:solidFill>
                              <a:latin typeface="Cambria Math" panose="02040503050406030204" pitchFamily="18" charset="0"/>
                              <a:ea typeface="Cambria Math" panose="02040503050406030204" pitchFamily="18" charset="0"/>
                            </a:rPr>
                          </m:ctrlPr>
                        </m:naryPr>
                        <m:sub>
                          <m:r>
                            <m:rPr>
                              <m:brk m:alnAt="7"/>
                            </m:rPr>
                            <a:rPr lang="en-US" altLang="ja-JP" sz="2000" b="1" i="1">
                              <a:solidFill>
                                <a:schemeClr val="tx1"/>
                              </a:solidFill>
                              <a:latin typeface="Cambria Math" panose="02040503050406030204" pitchFamily="18" charset="0"/>
                              <a:ea typeface="Cambria Math" panose="02040503050406030204" pitchFamily="18" charset="0"/>
                            </a:rPr>
                            <m:t>𝒌</m:t>
                          </m:r>
                          <m:r>
                            <a:rPr lang="en-US" altLang="ja-JP" sz="2000" i="1">
                              <a:solidFill>
                                <a:schemeClr val="tx1"/>
                              </a:solidFill>
                              <a:latin typeface="Cambria Math" panose="02040503050406030204" pitchFamily="18" charset="0"/>
                              <a:ea typeface="Cambria Math" panose="02040503050406030204" pitchFamily="18" charset="0"/>
                            </a:rPr>
                            <m:t>𝑠</m:t>
                          </m:r>
                        </m:sub>
                        <m:sup/>
                        <m:e>
                          <m:f>
                            <m:fPr>
                              <m:ctrlPr>
                                <a:rPr lang="en-US" altLang="ja-JP" sz="2000" i="1">
                                  <a:solidFill>
                                    <a:schemeClr val="tx1"/>
                                  </a:solidFill>
                                  <a:latin typeface="Cambria Math" panose="02040503050406030204" pitchFamily="18" charset="0"/>
                                  <a:ea typeface="Cambria Math" panose="02040503050406030204" pitchFamily="18" charset="0"/>
                                </a:rPr>
                              </m:ctrlPr>
                            </m:fPr>
                            <m:num>
                              <m:r>
                                <a:rPr lang="en-US" altLang="ja-JP" sz="2000" i="1">
                                  <a:solidFill>
                                    <a:schemeClr val="tx1"/>
                                  </a:solidFill>
                                  <a:latin typeface="Cambria Math" panose="02040503050406030204" pitchFamily="18" charset="0"/>
                                  <a:ea typeface="Cambria Math" panose="02040503050406030204" pitchFamily="18" charset="0"/>
                                </a:rPr>
                                <m:t>ℏ</m:t>
                              </m:r>
                              <m:sSub>
                                <m:sSubPr>
                                  <m:ctrlPr>
                                    <a:rPr lang="en-US" altLang="ja-JP" sz="2000" i="1">
                                      <a:solidFill>
                                        <a:schemeClr val="tx1"/>
                                      </a:solidFill>
                                      <a:latin typeface="Cambria Math" panose="02040503050406030204" pitchFamily="18" charset="0"/>
                                      <a:ea typeface="Cambria Math" panose="02040503050406030204" pitchFamily="18" charset="0"/>
                                    </a:rPr>
                                  </m:ctrlPr>
                                </m:sSubPr>
                                <m:e>
                                  <m:r>
                                    <a:rPr lang="ja-JP" altLang="en-US" sz="2000" i="1">
                                      <a:solidFill>
                                        <a:schemeClr val="tx1"/>
                                      </a:solidFill>
                                      <a:latin typeface="Cambria Math" panose="02040503050406030204" pitchFamily="18" charset="0"/>
                                      <a:ea typeface="Cambria Math" panose="02040503050406030204" pitchFamily="18" charset="0"/>
                                    </a:rPr>
                                    <m:t>𝜔</m:t>
                                  </m:r>
                                </m:e>
                                <m:sub>
                                  <m:r>
                                    <a:rPr lang="en-US" altLang="ja-JP" sz="2000" i="1">
                                      <a:solidFill>
                                        <a:schemeClr val="tx1"/>
                                      </a:solidFill>
                                      <a:latin typeface="Cambria Math" panose="02040503050406030204" pitchFamily="18" charset="0"/>
                                      <a:ea typeface="Cambria Math" panose="02040503050406030204" pitchFamily="18" charset="0"/>
                                    </a:rPr>
                                    <m:t>𝑠</m:t>
                                  </m:r>
                                </m:sub>
                              </m:sSub>
                              <m:d>
                                <m:dPr>
                                  <m:ctrlPr>
                                    <a:rPr lang="en-US" altLang="ja-JP" sz="2000" i="1">
                                      <a:solidFill>
                                        <a:schemeClr val="tx1"/>
                                      </a:solidFill>
                                      <a:latin typeface="Cambria Math" panose="02040503050406030204" pitchFamily="18" charset="0"/>
                                      <a:ea typeface="Cambria Math" panose="02040503050406030204" pitchFamily="18" charset="0"/>
                                    </a:rPr>
                                  </m:ctrlPr>
                                </m:dPr>
                                <m:e>
                                  <m:r>
                                    <a:rPr lang="en-US" altLang="ja-JP" sz="2000" b="1" i="1">
                                      <a:solidFill>
                                        <a:schemeClr val="tx1"/>
                                      </a:solidFill>
                                      <a:latin typeface="Cambria Math" panose="02040503050406030204" pitchFamily="18" charset="0"/>
                                      <a:ea typeface="Cambria Math" panose="02040503050406030204" pitchFamily="18" charset="0"/>
                                    </a:rPr>
                                    <m:t>𝒌</m:t>
                                  </m:r>
                                </m:e>
                              </m:d>
                            </m:num>
                            <m:den>
                              <m:sSup>
                                <m:sSupPr>
                                  <m:ctrlPr>
                                    <a:rPr lang="en-US" altLang="ja-JP" sz="2000" i="1">
                                      <a:solidFill>
                                        <a:schemeClr val="tx1"/>
                                      </a:solidFill>
                                      <a:latin typeface="Cambria Math" panose="02040503050406030204" pitchFamily="18" charset="0"/>
                                      <a:ea typeface="Cambria Math" panose="02040503050406030204" pitchFamily="18" charset="0"/>
                                    </a:rPr>
                                  </m:ctrlPr>
                                </m:sSupPr>
                                <m:e>
                                  <m:r>
                                    <a:rPr lang="en-US" altLang="ja-JP" sz="2000" i="1">
                                      <a:solidFill>
                                        <a:schemeClr val="tx1"/>
                                      </a:solidFill>
                                      <a:latin typeface="Cambria Math" panose="02040503050406030204" pitchFamily="18" charset="0"/>
                                      <a:ea typeface="Cambria Math" panose="02040503050406030204" pitchFamily="18" charset="0"/>
                                    </a:rPr>
                                    <m:t>𝑒</m:t>
                                  </m:r>
                                </m:e>
                                <m:sup>
                                  <m:r>
                                    <a:rPr lang="ja-JP" altLang="en-US" sz="2000" i="1">
                                      <a:solidFill>
                                        <a:schemeClr val="tx1"/>
                                      </a:solidFill>
                                      <a:latin typeface="Cambria Math" panose="02040503050406030204" pitchFamily="18" charset="0"/>
                                      <a:ea typeface="Cambria Math" panose="02040503050406030204" pitchFamily="18" charset="0"/>
                                    </a:rPr>
                                    <m:t>𝛽</m:t>
                                  </m:r>
                                  <m:r>
                                    <a:rPr lang="en-US" altLang="ja-JP" sz="2000" i="1">
                                      <a:solidFill>
                                        <a:schemeClr val="tx1"/>
                                      </a:solidFill>
                                      <a:latin typeface="Cambria Math" panose="02040503050406030204" pitchFamily="18" charset="0"/>
                                      <a:ea typeface="Cambria Math" panose="02040503050406030204" pitchFamily="18" charset="0"/>
                                    </a:rPr>
                                    <m:t>ℏ</m:t>
                                  </m:r>
                                  <m:sSub>
                                    <m:sSubPr>
                                      <m:ctrlPr>
                                        <a:rPr lang="en-US" altLang="ja-JP" sz="2000" i="1">
                                          <a:solidFill>
                                            <a:schemeClr val="tx1"/>
                                          </a:solidFill>
                                          <a:latin typeface="Cambria Math" panose="02040503050406030204" pitchFamily="18" charset="0"/>
                                          <a:ea typeface="Cambria Math" panose="02040503050406030204" pitchFamily="18" charset="0"/>
                                        </a:rPr>
                                      </m:ctrlPr>
                                    </m:sSubPr>
                                    <m:e>
                                      <m:r>
                                        <a:rPr lang="ja-JP" altLang="en-US" sz="2000" i="1">
                                          <a:solidFill>
                                            <a:schemeClr val="tx1"/>
                                          </a:solidFill>
                                          <a:latin typeface="Cambria Math" panose="02040503050406030204" pitchFamily="18" charset="0"/>
                                          <a:ea typeface="Cambria Math" panose="02040503050406030204" pitchFamily="18" charset="0"/>
                                        </a:rPr>
                                        <m:t>𝜔</m:t>
                                      </m:r>
                                    </m:e>
                                    <m:sub>
                                      <m:r>
                                        <a:rPr lang="en-US" altLang="ja-JP" sz="2000" i="1">
                                          <a:solidFill>
                                            <a:schemeClr val="tx1"/>
                                          </a:solidFill>
                                          <a:latin typeface="Cambria Math" panose="02040503050406030204" pitchFamily="18" charset="0"/>
                                          <a:ea typeface="Cambria Math" panose="02040503050406030204" pitchFamily="18" charset="0"/>
                                        </a:rPr>
                                        <m:t>𝑠</m:t>
                                      </m:r>
                                    </m:sub>
                                  </m:sSub>
                                  <m:d>
                                    <m:dPr>
                                      <m:ctrlPr>
                                        <a:rPr lang="en-US" altLang="ja-JP" sz="2000" i="1">
                                          <a:solidFill>
                                            <a:schemeClr val="tx1"/>
                                          </a:solidFill>
                                          <a:latin typeface="Cambria Math" panose="02040503050406030204" pitchFamily="18" charset="0"/>
                                          <a:ea typeface="Cambria Math" panose="02040503050406030204" pitchFamily="18" charset="0"/>
                                        </a:rPr>
                                      </m:ctrlPr>
                                    </m:dPr>
                                    <m:e>
                                      <m:r>
                                        <a:rPr lang="en-US" altLang="ja-JP" sz="2000" b="1" i="1">
                                          <a:solidFill>
                                            <a:schemeClr val="tx1"/>
                                          </a:solidFill>
                                          <a:latin typeface="Cambria Math" panose="02040503050406030204" pitchFamily="18" charset="0"/>
                                          <a:ea typeface="Cambria Math" panose="02040503050406030204" pitchFamily="18" charset="0"/>
                                        </a:rPr>
                                        <m:t>𝒌</m:t>
                                      </m:r>
                                    </m:e>
                                  </m:d>
                                </m:sup>
                              </m:sSup>
                              <m:r>
                                <a:rPr lang="en-US" altLang="ja-JP" sz="2000" i="1">
                                  <a:solidFill>
                                    <a:schemeClr val="tx1"/>
                                  </a:solidFill>
                                  <a:latin typeface="Cambria Math" panose="02040503050406030204" pitchFamily="18" charset="0"/>
                                  <a:ea typeface="Cambria Math" panose="02040503050406030204" pitchFamily="18" charset="0"/>
                                </a:rPr>
                                <m:t>−1</m:t>
                              </m:r>
                            </m:den>
                          </m:f>
                        </m:e>
                      </m:nary>
                    </m:oMath>
                  </m:oMathPara>
                </a14:m>
                <a:endParaRPr kumimoji="1" lang="en-US" altLang="ja-JP" sz="2000">
                  <a:solidFill>
                    <a:schemeClr val="tx1"/>
                  </a:solidFill>
                </a:endParaRPr>
              </a:p>
              <a:p>
                <a:pPr algn="ctr"/>
                <a:endParaRPr kumimoji="1" lang="ja-JP" altLang="en-US">
                  <a:solidFill>
                    <a:schemeClr val="tx1"/>
                  </a:solidFill>
                </a:endParaRPr>
              </a:p>
            </p:txBody>
          </p:sp>
        </mc:Choice>
        <mc:Fallback xmlns="">
          <p:sp>
            <p:nvSpPr>
              <p:cNvPr id="14" name="四角形: 角を丸くする 13">
                <a:extLst>
                  <a:ext uri="{FF2B5EF4-FFF2-40B4-BE49-F238E27FC236}">
                    <a16:creationId xmlns:a16="http://schemas.microsoft.com/office/drawing/2014/main" id="{F7A4EC48-96BC-85B9-351B-D0D1D348BFDB}"/>
                  </a:ext>
                </a:extLst>
              </p:cNvPr>
              <p:cNvSpPr>
                <a:spLocks noRot="1" noChangeAspect="1" noMove="1" noResize="1" noEditPoints="1" noAdjustHandles="1" noChangeArrowheads="1" noChangeShapeType="1" noTextEdit="1"/>
              </p:cNvSpPr>
              <p:nvPr/>
            </p:nvSpPr>
            <p:spPr>
              <a:xfrm>
                <a:off x="6151922" y="3558647"/>
                <a:ext cx="5637196" cy="1975880"/>
              </a:xfrm>
              <a:prstGeom prst="roundRect">
                <a:avLst/>
              </a:prstGeom>
              <a:blipFill>
                <a:blip r:embed="rId6"/>
                <a:stretch>
                  <a:fillRect/>
                </a:stretch>
              </a:blipFill>
            </p:spPr>
            <p:txBody>
              <a:bodyPr/>
              <a:lstStyle/>
              <a:p>
                <a:r>
                  <a:rPr lang="en-US">
                    <a:noFill/>
                  </a:rPr>
                  <a:t> </a:t>
                </a:r>
              </a:p>
            </p:txBody>
          </p:sp>
        </mc:Fallback>
      </mc:AlternateContent>
      <p:sp>
        <p:nvSpPr>
          <p:cNvPr id="16" name="矢印: 右 15">
            <a:extLst>
              <a:ext uri="{FF2B5EF4-FFF2-40B4-BE49-F238E27FC236}">
                <a16:creationId xmlns:a16="http://schemas.microsoft.com/office/drawing/2014/main" id="{51285560-630E-A6E2-FB32-39A3D218ABC8}"/>
              </a:ext>
            </a:extLst>
          </p:cNvPr>
          <p:cNvSpPr/>
          <p:nvPr/>
        </p:nvSpPr>
        <p:spPr>
          <a:xfrm>
            <a:off x="5360757" y="4219886"/>
            <a:ext cx="898695" cy="6598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5A33849-8F3D-E777-D074-095D02A09A60}"/>
              </a:ext>
            </a:extLst>
          </p:cNvPr>
          <p:cNvSpPr txBox="1"/>
          <p:nvPr/>
        </p:nvSpPr>
        <p:spPr>
          <a:xfrm>
            <a:off x="6403418" y="5669226"/>
            <a:ext cx="5871411" cy="461665"/>
          </a:xfrm>
          <a:prstGeom prst="rect">
            <a:avLst/>
          </a:prstGeom>
          <a:noFill/>
        </p:spPr>
        <p:txBody>
          <a:bodyPr wrap="square" rtlCol="0">
            <a:spAutoFit/>
          </a:bodyPr>
          <a:lstStyle/>
          <a:p>
            <a:r>
              <a:rPr kumimoji="1" lang="ja-JP" altLang="en-US" sz="2400"/>
              <a:t>→</a:t>
            </a:r>
            <a:r>
              <a:rPr lang="ja-JP" altLang="en-US" sz="2400"/>
              <a:t>フォノンの占有数の変化が比熱に直結</a:t>
            </a:r>
            <a:endParaRPr kumimoji="1" lang="ja-JP" altLang="en-US" sz="2400"/>
          </a:p>
        </p:txBody>
      </p:sp>
    </p:spTree>
    <p:extLst>
      <p:ext uri="{BB962C8B-B14F-4D97-AF65-F5344CB8AC3E}">
        <p14:creationId xmlns:p14="http://schemas.microsoft.com/office/powerpoint/2010/main" val="48389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down)">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4" grpId="0" animBg="1"/>
      <p:bldP spid="16" grpId="0" animBg="1"/>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FBD19-E4B2-9022-1F91-120025322259}"/>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04D56D6-90AB-25E6-2D7A-B5DA4E732DF7}"/>
              </a:ext>
            </a:extLst>
          </p:cNvPr>
          <p:cNvSpPr txBox="1"/>
          <p:nvPr/>
        </p:nvSpPr>
        <p:spPr>
          <a:xfrm>
            <a:off x="251284" y="202424"/>
            <a:ext cx="6303079" cy="584775"/>
          </a:xfrm>
          <a:prstGeom prst="rect">
            <a:avLst/>
          </a:prstGeom>
          <a:noFill/>
        </p:spPr>
        <p:txBody>
          <a:bodyPr wrap="square" rtlCol="0">
            <a:spAutoFit/>
          </a:bodyPr>
          <a:lstStyle/>
          <a:p>
            <a:pPr algn="ctr"/>
            <a:r>
              <a:rPr kumimoji="1" lang="ja-JP" altLang="en-US" sz="3200" b="1"/>
              <a:t>デバイモデルの導入と温度依存性</a:t>
            </a:r>
          </a:p>
        </p:txBody>
      </p:sp>
      <p:sp>
        <p:nvSpPr>
          <p:cNvPr id="3" name="テキスト ボックス 2">
            <a:extLst>
              <a:ext uri="{FF2B5EF4-FFF2-40B4-BE49-F238E27FC236}">
                <a16:creationId xmlns:a16="http://schemas.microsoft.com/office/drawing/2014/main" id="{95657B7E-E6B9-88C1-6EE4-98C1D8F14ECA}"/>
              </a:ext>
            </a:extLst>
          </p:cNvPr>
          <p:cNvSpPr txBox="1"/>
          <p:nvPr/>
        </p:nvSpPr>
        <p:spPr>
          <a:xfrm>
            <a:off x="9807113" y="6414760"/>
            <a:ext cx="2303451" cy="369332"/>
          </a:xfrm>
          <a:prstGeom prst="rect">
            <a:avLst/>
          </a:prstGeom>
          <a:noFill/>
        </p:spPr>
        <p:txBody>
          <a:bodyPr wrap="square" rtlCol="0">
            <a:spAutoFit/>
          </a:bodyPr>
          <a:lstStyle/>
          <a:p>
            <a:pPr algn="ctr"/>
            <a:r>
              <a:rPr kumimoji="1" lang="en-US" altLang="ja-JP"/>
              <a:t>8223072</a:t>
            </a:r>
            <a:r>
              <a:rPr kumimoji="1" lang="ja-JP" altLang="en-US"/>
              <a:t>　鶴田開土</a:t>
            </a:r>
          </a:p>
        </p:txBody>
      </p:sp>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F2D6A476-5CAB-AE24-A1F1-C60155168A1A}"/>
                  </a:ext>
                </a:extLst>
              </p:cNvPr>
              <p:cNvSpPr/>
              <p:nvPr/>
            </p:nvSpPr>
            <p:spPr>
              <a:xfrm>
                <a:off x="3359261" y="4939959"/>
                <a:ext cx="5473478" cy="1659467"/>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rPr>
                  <a:t>デバイ温度</a:t>
                </a:r>
                <a14:m>
                  <m:oMath xmlns:m="http://schemas.openxmlformats.org/officeDocument/2006/math">
                    <m:r>
                      <a:rPr lang="ja-JP" altLang="en-US" sz="2400" b="0" i="1" smtClean="0">
                        <a:solidFill>
                          <a:schemeClr val="tx1"/>
                        </a:solidFill>
                        <a:latin typeface="Cambria Math" panose="02040503050406030204" pitchFamily="18" charset="0"/>
                      </a:rPr>
                      <m:t>𝜃</m:t>
                    </m:r>
                  </m:oMath>
                </a14:m>
                <a:r>
                  <a:rPr lang="ja-JP" altLang="en-US" sz="2400" b="1">
                    <a:solidFill>
                      <a:schemeClr val="tx1"/>
                    </a:solidFill>
                  </a:rPr>
                  <a:t> </a:t>
                </a:r>
                <a:endParaRPr lang="en-US" altLang="ja-JP" sz="2400" b="1">
                  <a:solidFill>
                    <a:schemeClr val="tx1"/>
                  </a:solidFill>
                </a:endParaRPr>
              </a:p>
              <a:p>
                <a:pPr algn="ctr"/>
                <a:br>
                  <a:rPr lang="ja-JP" altLang="en-US">
                    <a:solidFill>
                      <a:schemeClr val="tx1"/>
                    </a:solidFill>
                  </a:rPr>
                </a:br>
                <a:r>
                  <a:rPr lang="ja-JP" altLang="en-US">
                    <a:solidFill>
                      <a:schemeClr val="tx1"/>
                    </a:solidFill>
                  </a:rPr>
                  <a:t>モデル上の最大フォノンエネルギー（物質固有定数）</a:t>
                </a:r>
                <a:endParaRPr kumimoji="1" lang="ja-JP" altLang="en-US">
                  <a:solidFill>
                    <a:schemeClr val="tx1"/>
                  </a:solidFill>
                </a:endParaRPr>
              </a:p>
            </p:txBody>
          </p:sp>
        </mc:Choice>
        <mc:Fallback xmlns="">
          <p:sp>
            <p:nvSpPr>
              <p:cNvPr id="7" name="楕円 6">
                <a:extLst>
                  <a:ext uri="{FF2B5EF4-FFF2-40B4-BE49-F238E27FC236}">
                    <a16:creationId xmlns:a16="http://schemas.microsoft.com/office/drawing/2014/main" id="{F2D6A476-5CAB-AE24-A1F1-C60155168A1A}"/>
                  </a:ext>
                </a:extLst>
              </p:cNvPr>
              <p:cNvSpPr>
                <a:spLocks noRot="1" noChangeAspect="1" noMove="1" noResize="1" noEditPoints="1" noAdjustHandles="1" noChangeArrowheads="1" noChangeShapeType="1" noTextEdit="1"/>
              </p:cNvSpPr>
              <p:nvPr/>
            </p:nvSpPr>
            <p:spPr>
              <a:xfrm>
                <a:off x="3359261" y="4939959"/>
                <a:ext cx="5473478" cy="1659467"/>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EA3D096-BD8F-7F9D-8313-F858E27C5B38}"/>
                  </a:ext>
                </a:extLst>
              </p:cNvPr>
              <p:cNvSpPr txBox="1"/>
              <p:nvPr/>
            </p:nvSpPr>
            <p:spPr>
              <a:xfrm>
                <a:off x="622522" y="915460"/>
                <a:ext cx="3676852" cy="1015663"/>
              </a:xfrm>
              <a:prstGeom prst="rect">
                <a:avLst/>
              </a:prstGeom>
              <a:noFill/>
            </p:spPr>
            <p:txBody>
              <a:bodyPr wrap="square" rtlCol="0">
                <a:spAutoFit/>
              </a:bodyPr>
              <a:lstStyle/>
              <a:p>
                <a:r>
                  <a:rPr kumimoji="1" lang="ja-JP" altLang="en-US"/>
                  <a:t>デバイモデルでは簡単のために、</a:t>
                </a:r>
                <a:endParaRPr kumimoji="1" lang="en-US" altLang="ja-JP"/>
              </a:p>
              <a:p>
                <a:pPr algn="ctr"/>
                <a14:m>
                  <m:oMathPara xmlns:m="http://schemas.openxmlformats.org/officeDocument/2006/math">
                    <m:oMathParaPr>
                      <m:jc m:val="centerGroup"/>
                    </m:oMathParaPr>
                    <m:oMath xmlns:m="http://schemas.openxmlformats.org/officeDocument/2006/math">
                      <m:r>
                        <a:rPr lang="ja-JP" altLang="en-US" sz="2400" i="1">
                          <a:latin typeface="Cambria Math" panose="02040503050406030204" pitchFamily="18" charset="0"/>
                        </a:rPr>
                        <m:t>𝜔</m:t>
                      </m:r>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𝑣𝑘</m:t>
                      </m:r>
                    </m:oMath>
                  </m:oMathPara>
                </a14:m>
                <a:endParaRPr lang="en-US" altLang="ja-JP" sz="2400"/>
              </a:p>
              <a:p>
                <a:r>
                  <a:rPr kumimoji="1" lang="ja-JP" altLang="en-US"/>
                  <a:t>→音速が分枝にもよらないと仮定</a:t>
                </a:r>
              </a:p>
            </p:txBody>
          </p:sp>
        </mc:Choice>
        <mc:Fallback xmlns="">
          <p:sp>
            <p:nvSpPr>
              <p:cNvPr id="8" name="テキスト ボックス 7">
                <a:extLst>
                  <a:ext uri="{FF2B5EF4-FFF2-40B4-BE49-F238E27FC236}">
                    <a16:creationId xmlns:a16="http://schemas.microsoft.com/office/drawing/2014/main" id="{FEA3D096-BD8F-7F9D-8313-F858E27C5B38}"/>
                  </a:ext>
                </a:extLst>
              </p:cNvPr>
              <p:cNvSpPr txBox="1">
                <a:spLocks noRot="1" noChangeAspect="1" noMove="1" noResize="1" noEditPoints="1" noAdjustHandles="1" noChangeArrowheads="1" noChangeShapeType="1" noTextEdit="1"/>
              </p:cNvSpPr>
              <p:nvPr/>
            </p:nvSpPr>
            <p:spPr>
              <a:xfrm>
                <a:off x="622522" y="915460"/>
                <a:ext cx="3676852" cy="1015663"/>
              </a:xfrm>
              <a:prstGeom prst="rect">
                <a:avLst/>
              </a:prstGeom>
              <a:blipFill>
                <a:blip r:embed="rId4"/>
                <a:stretch>
                  <a:fillRect l="-1327" t="-2994" r="-166" b="-83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CCEDDB9-FF35-21EB-C892-6E61E2BB854A}"/>
                  </a:ext>
                </a:extLst>
              </p:cNvPr>
              <p:cNvSpPr txBox="1"/>
              <p:nvPr/>
            </p:nvSpPr>
            <p:spPr>
              <a:xfrm>
                <a:off x="7766251" y="834535"/>
                <a:ext cx="2994793" cy="769378"/>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solidFill>
                                <a:schemeClr val="tx1"/>
                              </a:solidFill>
                              <a:latin typeface="Cambria Math" panose="02040503050406030204" pitchFamily="18" charset="0"/>
                              <a:ea typeface="Cambria Math" panose="02040503050406030204" pitchFamily="18" charset="0"/>
                            </a:rPr>
                          </m:ctrlPr>
                        </m:sSubSupPr>
                        <m:e>
                          <m:r>
                            <a:rPr lang="en-US" altLang="ja-JP" i="1">
                              <a:solidFill>
                                <a:schemeClr val="tx1"/>
                              </a:solidFill>
                              <a:latin typeface="Cambria Math" panose="02040503050406030204" pitchFamily="18" charset="0"/>
                              <a:ea typeface="Cambria Math" panose="02040503050406030204" pitchFamily="18" charset="0"/>
                            </a:rPr>
                            <m:t>𝑐</m:t>
                          </m:r>
                        </m:e>
                        <m:sub>
                          <m:r>
                            <m:rPr>
                              <m:sty m:val="p"/>
                            </m:rPr>
                            <a:rPr lang="en-US" altLang="ja-JP">
                              <a:solidFill>
                                <a:schemeClr val="tx1"/>
                              </a:solidFill>
                              <a:latin typeface="Cambria Math" panose="02040503050406030204" pitchFamily="18" charset="0"/>
                              <a:ea typeface="Cambria Math" panose="02040503050406030204" pitchFamily="18" charset="0"/>
                            </a:rPr>
                            <m:t>v</m:t>
                          </m:r>
                        </m:sub>
                        <m:sup>
                          <m:r>
                            <m:rPr>
                              <m:sty m:val="p"/>
                            </m:rPr>
                            <a:rPr lang="en-US" altLang="ja-JP">
                              <a:solidFill>
                                <a:schemeClr val="tx1"/>
                              </a:solidFill>
                              <a:latin typeface="Cambria Math" panose="02040503050406030204" pitchFamily="18" charset="0"/>
                              <a:ea typeface="Cambria Math" panose="02040503050406030204" pitchFamily="18" charset="0"/>
                            </a:rPr>
                            <m:t>ph</m:t>
                          </m:r>
                        </m:sup>
                      </m:sSubSup>
                      <m:r>
                        <a:rPr lang="en-US" altLang="ja-JP" i="1">
                          <a:solidFill>
                            <a:schemeClr val="tx1"/>
                          </a:solidFill>
                          <a:latin typeface="Cambria Math" panose="02040503050406030204" pitchFamily="18" charset="0"/>
                          <a:ea typeface="Cambria Math" panose="02040503050406030204" pitchFamily="18" charset="0"/>
                        </a:rPr>
                        <m:t>=</m:t>
                      </m:r>
                      <m:f>
                        <m:fPr>
                          <m:ctrlPr>
                            <a:rPr lang="en-US" altLang="ja-JP" i="1">
                              <a:solidFill>
                                <a:schemeClr val="tx1"/>
                              </a:solidFill>
                              <a:latin typeface="Cambria Math" panose="02040503050406030204" pitchFamily="18" charset="0"/>
                              <a:ea typeface="Cambria Math" panose="02040503050406030204" pitchFamily="18" charset="0"/>
                            </a:rPr>
                          </m:ctrlPr>
                        </m:fPr>
                        <m:num>
                          <m:r>
                            <a:rPr lang="en-US" altLang="ja-JP" i="1">
                              <a:solidFill>
                                <a:schemeClr val="tx1"/>
                              </a:solidFill>
                              <a:latin typeface="Cambria Math" panose="02040503050406030204" pitchFamily="18" charset="0"/>
                              <a:ea typeface="Cambria Math" panose="02040503050406030204" pitchFamily="18" charset="0"/>
                            </a:rPr>
                            <m:t>1</m:t>
                          </m:r>
                        </m:num>
                        <m:den>
                          <m:r>
                            <a:rPr lang="en-US" altLang="ja-JP" i="1">
                              <a:solidFill>
                                <a:schemeClr val="tx1"/>
                              </a:solidFill>
                              <a:latin typeface="Cambria Math" panose="02040503050406030204" pitchFamily="18" charset="0"/>
                              <a:ea typeface="Cambria Math" panose="02040503050406030204" pitchFamily="18" charset="0"/>
                            </a:rPr>
                            <m:t>𝑉</m:t>
                          </m:r>
                        </m:den>
                      </m:f>
                      <m:f>
                        <m:fPr>
                          <m:ctrlPr>
                            <a:rPr lang="en-US" altLang="ja-JP" i="1">
                              <a:solidFill>
                                <a:schemeClr val="tx1"/>
                              </a:solidFill>
                              <a:latin typeface="Cambria Math" panose="02040503050406030204" pitchFamily="18" charset="0"/>
                              <a:ea typeface="Cambria Math" panose="02040503050406030204" pitchFamily="18" charset="0"/>
                            </a:rPr>
                          </m:ctrlPr>
                        </m:fPr>
                        <m:num>
                          <m:r>
                            <a:rPr lang="ja-JP" altLang="en-US" i="1">
                              <a:solidFill>
                                <a:schemeClr val="tx1"/>
                              </a:solidFill>
                              <a:latin typeface="Cambria Math" panose="02040503050406030204" pitchFamily="18" charset="0"/>
                              <a:ea typeface="Cambria Math" panose="02040503050406030204" pitchFamily="18" charset="0"/>
                            </a:rPr>
                            <m:t>𝜕</m:t>
                          </m:r>
                        </m:num>
                        <m:den>
                          <m:r>
                            <a:rPr lang="ja-JP" altLang="en-US" i="1">
                              <a:solidFill>
                                <a:schemeClr val="tx1"/>
                              </a:solidFill>
                              <a:latin typeface="Cambria Math" panose="02040503050406030204" pitchFamily="18" charset="0"/>
                              <a:ea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𝑇</m:t>
                          </m:r>
                        </m:den>
                      </m:f>
                      <m:nary>
                        <m:naryPr>
                          <m:chr m:val="∑"/>
                          <m:supHide m:val="on"/>
                          <m:ctrlPr>
                            <a:rPr lang="en-US" altLang="ja-JP" i="1">
                              <a:solidFill>
                                <a:schemeClr val="tx1"/>
                              </a:solidFill>
                              <a:latin typeface="Cambria Math" panose="02040503050406030204" pitchFamily="18" charset="0"/>
                              <a:ea typeface="Cambria Math" panose="02040503050406030204" pitchFamily="18" charset="0"/>
                            </a:rPr>
                          </m:ctrlPr>
                        </m:naryPr>
                        <m:sub>
                          <m:r>
                            <m:rPr>
                              <m:brk m:alnAt="7"/>
                            </m:rPr>
                            <a:rPr lang="en-US" altLang="ja-JP" b="1" i="1">
                              <a:solidFill>
                                <a:schemeClr val="tx1"/>
                              </a:solidFill>
                              <a:latin typeface="Cambria Math" panose="02040503050406030204" pitchFamily="18" charset="0"/>
                              <a:ea typeface="Cambria Math" panose="02040503050406030204" pitchFamily="18" charset="0"/>
                            </a:rPr>
                            <m:t>𝒌</m:t>
                          </m:r>
                          <m:r>
                            <a:rPr lang="en-US" altLang="ja-JP" i="1">
                              <a:solidFill>
                                <a:schemeClr val="tx1"/>
                              </a:solidFill>
                              <a:latin typeface="Cambria Math" panose="02040503050406030204" pitchFamily="18" charset="0"/>
                              <a:ea typeface="Cambria Math" panose="02040503050406030204" pitchFamily="18" charset="0"/>
                            </a:rPr>
                            <m:t>𝑠</m:t>
                          </m:r>
                        </m:sub>
                        <m:sup/>
                        <m:e>
                          <m:f>
                            <m:fPr>
                              <m:ctrlPr>
                                <a:rPr lang="en-US" altLang="ja-JP" i="1">
                                  <a:solidFill>
                                    <a:schemeClr val="tx1"/>
                                  </a:solidFill>
                                  <a:latin typeface="Cambria Math" panose="02040503050406030204" pitchFamily="18" charset="0"/>
                                  <a:ea typeface="Cambria Math" panose="02040503050406030204" pitchFamily="18" charset="0"/>
                                </a:rPr>
                              </m:ctrlPr>
                            </m:fPr>
                            <m:num>
                              <m:r>
                                <a:rPr lang="en-US" altLang="ja-JP" i="1">
                                  <a:solidFill>
                                    <a:schemeClr val="tx1"/>
                                  </a:solidFill>
                                  <a:latin typeface="Cambria Math" panose="02040503050406030204" pitchFamily="18" charset="0"/>
                                  <a:ea typeface="Cambria Math" panose="02040503050406030204" pitchFamily="18" charset="0"/>
                                </a:rPr>
                                <m:t>ℏ</m:t>
                              </m:r>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ja-JP" altLang="en-US" i="1">
                                      <a:solidFill>
                                        <a:schemeClr val="tx1"/>
                                      </a:solidFill>
                                      <a:latin typeface="Cambria Math" panose="02040503050406030204" pitchFamily="18" charset="0"/>
                                      <a:ea typeface="Cambria Math" panose="02040503050406030204" pitchFamily="18" charset="0"/>
                                    </a:rPr>
                                    <m:t>𝜔</m:t>
                                  </m:r>
                                </m:e>
                                <m:sub>
                                  <m:r>
                                    <a:rPr lang="en-US" altLang="ja-JP" i="1">
                                      <a:solidFill>
                                        <a:schemeClr val="tx1"/>
                                      </a:solidFill>
                                      <a:latin typeface="Cambria Math" panose="02040503050406030204" pitchFamily="18" charset="0"/>
                                      <a:ea typeface="Cambria Math" panose="02040503050406030204" pitchFamily="18" charset="0"/>
                                    </a:rPr>
                                    <m:t>𝑠</m:t>
                                  </m:r>
                                </m:sub>
                              </m:sSub>
                              <m:d>
                                <m:dPr>
                                  <m:ctrlPr>
                                    <a:rPr lang="en-US" altLang="ja-JP" i="1">
                                      <a:solidFill>
                                        <a:schemeClr val="tx1"/>
                                      </a:solidFill>
                                      <a:latin typeface="Cambria Math" panose="02040503050406030204" pitchFamily="18" charset="0"/>
                                      <a:ea typeface="Cambria Math" panose="02040503050406030204" pitchFamily="18" charset="0"/>
                                    </a:rPr>
                                  </m:ctrlPr>
                                </m:dPr>
                                <m:e>
                                  <m:r>
                                    <a:rPr lang="en-US" altLang="ja-JP" b="1" i="1">
                                      <a:solidFill>
                                        <a:schemeClr val="tx1"/>
                                      </a:solidFill>
                                      <a:latin typeface="Cambria Math" panose="02040503050406030204" pitchFamily="18" charset="0"/>
                                      <a:ea typeface="Cambria Math" panose="02040503050406030204" pitchFamily="18" charset="0"/>
                                    </a:rPr>
                                    <m:t>𝒌</m:t>
                                  </m:r>
                                </m:e>
                              </m:d>
                            </m:num>
                            <m:den>
                              <m:sSup>
                                <m:sSupPr>
                                  <m:ctrlPr>
                                    <a:rPr lang="en-US" altLang="ja-JP" i="1">
                                      <a:solidFill>
                                        <a:schemeClr val="tx1"/>
                                      </a:solidFill>
                                      <a:latin typeface="Cambria Math" panose="02040503050406030204" pitchFamily="18" charset="0"/>
                                      <a:ea typeface="Cambria Math" panose="02040503050406030204" pitchFamily="18" charset="0"/>
                                    </a:rPr>
                                  </m:ctrlPr>
                                </m:sSupPr>
                                <m:e>
                                  <m:r>
                                    <a:rPr lang="en-US" altLang="ja-JP" i="1">
                                      <a:solidFill>
                                        <a:schemeClr val="tx1"/>
                                      </a:solidFill>
                                      <a:latin typeface="Cambria Math" panose="02040503050406030204" pitchFamily="18" charset="0"/>
                                      <a:ea typeface="Cambria Math" panose="02040503050406030204" pitchFamily="18" charset="0"/>
                                    </a:rPr>
                                    <m:t>𝑒</m:t>
                                  </m:r>
                                </m:e>
                                <m:sup>
                                  <m:r>
                                    <a:rPr lang="ja-JP" altLang="en-US" i="1">
                                      <a:solidFill>
                                        <a:schemeClr val="tx1"/>
                                      </a:solidFill>
                                      <a:latin typeface="Cambria Math" panose="02040503050406030204" pitchFamily="18" charset="0"/>
                                      <a:ea typeface="Cambria Math" panose="02040503050406030204" pitchFamily="18" charset="0"/>
                                    </a:rPr>
                                    <m:t>𝛽</m:t>
                                  </m:r>
                                  <m:r>
                                    <a:rPr lang="en-US" altLang="ja-JP" i="1">
                                      <a:solidFill>
                                        <a:schemeClr val="tx1"/>
                                      </a:solidFill>
                                      <a:latin typeface="Cambria Math" panose="02040503050406030204" pitchFamily="18" charset="0"/>
                                      <a:ea typeface="Cambria Math" panose="02040503050406030204" pitchFamily="18" charset="0"/>
                                    </a:rPr>
                                    <m:t>ℏ</m:t>
                                  </m:r>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ja-JP" altLang="en-US" i="1">
                                          <a:solidFill>
                                            <a:schemeClr val="tx1"/>
                                          </a:solidFill>
                                          <a:latin typeface="Cambria Math" panose="02040503050406030204" pitchFamily="18" charset="0"/>
                                          <a:ea typeface="Cambria Math" panose="02040503050406030204" pitchFamily="18" charset="0"/>
                                        </a:rPr>
                                        <m:t>𝜔</m:t>
                                      </m:r>
                                    </m:e>
                                    <m:sub>
                                      <m:r>
                                        <a:rPr lang="en-US" altLang="ja-JP" i="1">
                                          <a:solidFill>
                                            <a:schemeClr val="tx1"/>
                                          </a:solidFill>
                                          <a:latin typeface="Cambria Math" panose="02040503050406030204" pitchFamily="18" charset="0"/>
                                          <a:ea typeface="Cambria Math" panose="02040503050406030204" pitchFamily="18" charset="0"/>
                                        </a:rPr>
                                        <m:t>𝑠</m:t>
                                      </m:r>
                                    </m:sub>
                                  </m:sSub>
                                  <m:d>
                                    <m:dPr>
                                      <m:ctrlPr>
                                        <a:rPr lang="en-US" altLang="ja-JP" i="1">
                                          <a:solidFill>
                                            <a:schemeClr val="tx1"/>
                                          </a:solidFill>
                                          <a:latin typeface="Cambria Math" panose="02040503050406030204" pitchFamily="18" charset="0"/>
                                          <a:ea typeface="Cambria Math" panose="02040503050406030204" pitchFamily="18" charset="0"/>
                                        </a:rPr>
                                      </m:ctrlPr>
                                    </m:dPr>
                                    <m:e>
                                      <m:r>
                                        <a:rPr lang="en-US" altLang="ja-JP" b="1" i="1">
                                          <a:solidFill>
                                            <a:schemeClr val="tx1"/>
                                          </a:solidFill>
                                          <a:latin typeface="Cambria Math" panose="02040503050406030204" pitchFamily="18" charset="0"/>
                                          <a:ea typeface="Cambria Math" panose="02040503050406030204" pitchFamily="18" charset="0"/>
                                        </a:rPr>
                                        <m:t>𝒌</m:t>
                                      </m:r>
                                    </m:e>
                                  </m:d>
                                </m:sup>
                              </m:sSup>
                              <m:r>
                                <a:rPr lang="en-US" altLang="ja-JP" i="1">
                                  <a:solidFill>
                                    <a:schemeClr val="tx1"/>
                                  </a:solidFill>
                                  <a:latin typeface="Cambria Math" panose="02040503050406030204" pitchFamily="18" charset="0"/>
                                  <a:ea typeface="Cambria Math" panose="02040503050406030204" pitchFamily="18" charset="0"/>
                                </a:rPr>
                                <m:t>−1</m:t>
                              </m:r>
                            </m:den>
                          </m:f>
                        </m:e>
                      </m:nary>
                    </m:oMath>
                  </m:oMathPara>
                </a14:m>
                <a:endParaRPr lang="ja-JP" altLang="en-US"/>
              </a:p>
            </p:txBody>
          </p:sp>
        </mc:Choice>
        <mc:Fallback xmlns="">
          <p:sp>
            <p:nvSpPr>
              <p:cNvPr id="10" name="テキスト ボックス 9">
                <a:extLst>
                  <a:ext uri="{FF2B5EF4-FFF2-40B4-BE49-F238E27FC236}">
                    <a16:creationId xmlns:a16="http://schemas.microsoft.com/office/drawing/2014/main" id="{ECCEDDB9-FF35-21EB-C892-6E61E2BB854A}"/>
                  </a:ext>
                </a:extLst>
              </p:cNvPr>
              <p:cNvSpPr txBox="1">
                <a:spLocks noRot="1" noChangeAspect="1" noMove="1" noResize="1" noEditPoints="1" noAdjustHandles="1" noChangeArrowheads="1" noChangeShapeType="1" noTextEdit="1"/>
              </p:cNvSpPr>
              <p:nvPr/>
            </p:nvSpPr>
            <p:spPr>
              <a:xfrm>
                <a:off x="7766251" y="834535"/>
                <a:ext cx="2994793" cy="769378"/>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四角形: 角を丸くする 10">
                <a:extLst>
                  <a:ext uri="{FF2B5EF4-FFF2-40B4-BE49-F238E27FC236}">
                    <a16:creationId xmlns:a16="http://schemas.microsoft.com/office/drawing/2014/main" id="{E2EA89E6-5910-EE3C-0D23-EF259BBE8B2B}"/>
                  </a:ext>
                </a:extLst>
              </p:cNvPr>
              <p:cNvSpPr/>
              <p:nvPr/>
            </p:nvSpPr>
            <p:spPr>
              <a:xfrm>
                <a:off x="922713" y="2170599"/>
                <a:ext cx="4960219" cy="198522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b="1">
                    <a:solidFill>
                      <a:schemeClr val="tx1"/>
                    </a:solidFill>
                  </a:rPr>
                  <a:t>高温領域</a:t>
                </a:r>
                <a14:m>
                  <m:oMath xmlns:m="http://schemas.openxmlformats.org/officeDocument/2006/math">
                    <m:d>
                      <m:dPr>
                        <m:ctrlPr>
                          <a:rPr kumimoji="1" lang="en-US" altLang="ja-JP" sz="2000" i="1" smtClean="0">
                            <a:solidFill>
                              <a:schemeClr val="tx1"/>
                            </a:solidFill>
                            <a:latin typeface="Cambria Math" panose="02040503050406030204" pitchFamily="18" charset="0"/>
                            <a:ea typeface="Cambria Math" panose="02040503050406030204" pitchFamily="18" charset="0"/>
                          </a:rPr>
                        </m:ctrlPr>
                      </m:dPr>
                      <m:e>
                        <m:r>
                          <a:rPr lang="en-US" altLang="ja-JP" sz="2000" b="0" i="1">
                            <a:solidFill>
                              <a:schemeClr val="tx1"/>
                            </a:solidFill>
                            <a:latin typeface="Cambria Math" panose="02040503050406030204" pitchFamily="18" charset="0"/>
                          </a:rPr>
                          <m:t>𝑇</m:t>
                        </m:r>
                        <m:r>
                          <a:rPr lang="en-US" altLang="ja-JP" sz="2000" b="0" i="1" smtClean="0">
                            <a:solidFill>
                              <a:schemeClr val="tx1"/>
                            </a:solidFill>
                            <a:latin typeface="Cambria Math" panose="02040503050406030204" pitchFamily="18" charset="0"/>
                            <a:ea typeface="Cambria Math" panose="02040503050406030204" pitchFamily="18" charset="0"/>
                          </a:rPr>
                          <m:t>≫</m:t>
                        </m:r>
                        <m:r>
                          <a:rPr lang="ja-JP" altLang="en-US" sz="2000" b="0" i="1">
                            <a:solidFill>
                              <a:schemeClr val="tx1"/>
                            </a:solidFill>
                            <a:latin typeface="Cambria Math" panose="02040503050406030204" pitchFamily="18" charset="0"/>
                            <a:ea typeface="Cambria Math" panose="02040503050406030204" pitchFamily="18" charset="0"/>
                          </a:rPr>
                          <m:t>𝜃</m:t>
                        </m:r>
                        <m:r>
                          <m:rPr>
                            <m:nor/>
                          </m:rPr>
                          <a:rPr lang="en-US" altLang="ja-JP" sz="2000" dirty="0">
                            <a:solidFill>
                              <a:schemeClr val="tx1"/>
                            </a:solidFill>
                          </a:rPr>
                          <m:t> </m:t>
                        </m:r>
                      </m:e>
                    </m:d>
                  </m:oMath>
                </a14:m>
                <a:endParaRPr kumimoji="1" lang="en-US" altLang="ja-JP" sz="200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𝑘</m:t>
                          </m:r>
                        </m:e>
                        <m:sub>
                          <m:r>
                            <a:rPr lang="en-US" altLang="ja-JP" i="1">
                              <a:solidFill>
                                <a:schemeClr val="tx1"/>
                              </a:solidFill>
                              <a:latin typeface="Cambria Math" panose="02040503050406030204" pitchFamily="18" charset="0"/>
                              <a:ea typeface="Cambria Math" panose="02040503050406030204" pitchFamily="18" charset="0"/>
                            </a:rPr>
                            <m:t>𝐵</m:t>
                          </m:r>
                        </m:sub>
                      </m:sSub>
                      <m:r>
                        <a:rPr lang="en-US" altLang="ja-JP" b="0" i="1" smtClean="0">
                          <a:solidFill>
                            <a:schemeClr val="tx1"/>
                          </a:solidFill>
                          <a:latin typeface="Cambria Math" panose="02040503050406030204" pitchFamily="18" charset="0"/>
                          <a:ea typeface="Cambria Math" panose="02040503050406030204" pitchFamily="18" charset="0"/>
                        </a:rPr>
                        <m:t>𝑇</m:t>
                      </m:r>
                      <m:r>
                        <a:rPr lang="en-US" altLang="ja-JP" b="0" i="1" smtClean="0">
                          <a:solidFill>
                            <a:schemeClr val="tx1"/>
                          </a:solidFill>
                          <a:latin typeface="Cambria Math" panose="02040503050406030204" pitchFamily="18" charset="0"/>
                          <a:ea typeface="Cambria Math" panose="02040503050406030204" pitchFamily="18" charset="0"/>
                        </a:rPr>
                        <m:t>≫ℏ</m:t>
                      </m:r>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ja-JP" altLang="en-US" i="1">
                              <a:solidFill>
                                <a:schemeClr val="tx1"/>
                              </a:solidFill>
                              <a:latin typeface="Cambria Math" panose="02040503050406030204" pitchFamily="18" charset="0"/>
                              <a:ea typeface="Cambria Math" panose="02040503050406030204" pitchFamily="18" charset="0"/>
                            </a:rPr>
                            <m:t>𝜔</m:t>
                          </m:r>
                        </m:e>
                        <m:sub>
                          <m:r>
                            <a:rPr lang="en-US" altLang="ja-JP" i="1">
                              <a:solidFill>
                                <a:schemeClr val="tx1"/>
                              </a:solidFill>
                              <a:latin typeface="Cambria Math" panose="02040503050406030204" pitchFamily="18" charset="0"/>
                              <a:ea typeface="Cambria Math" panose="02040503050406030204" pitchFamily="18" charset="0"/>
                            </a:rPr>
                            <m:t>𝑠</m:t>
                          </m:r>
                        </m:sub>
                      </m:sSub>
                      <m:d>
                        <m:dPr>
                          <m:ctrlPr>
                            <a:rPr lang="en-US" altLang="ja-JP" i="1">
                              <a:solidFill>
                                <a:schemeClr val="tx1"/>
                              </a:solidFill>
                              <a:latin typeface="Cambria Math" panose="02040503050406030204" pitchFamily="18" charset="0"/>
                              <a:ea typeface="Cambria Math" panose="02040503050406030204" pitchFamily="18" charset="0"/>
                            </a:rPr>
                          </m:ctrlPr>
                        </m:dPr>
                        <m:e>
                          <m:r>
                            <a:rPr lang="en-US" altLang="ja-JP" b="1" i="1">
                              <a:solidFill>
                                <a:schemeClr val="tx1"/>
                              </a:solidFill>
                              <a:latin typeface="Cambria Math" panose="02040503050406030204" pitchFamily="18" charset="0"/>
                              <a:ea typeface="Cambria Math" panose="02040503050406030204" pitchFamily="18" charset="0"/>
                            </a:rPr>
                            <m:t>𝒌</m:t>
                          </m:r>
                        </m:e>
                      </m:d>
                      <m:r>
                        <a:rPr lang="ja-JP" altLang="en-US" b="1" i="1">
                          <a:solidFill>
                            <a:schemeClr val="tx1"/>
                          </a:solidFill>
                          <a:latin typeface="Cambria Math" panose="02040503050406030204" pitchFamily="18" charset="0"/>
                          <a:ea typeface="Cambria Math" panose="02040503050406030204" pitchFamily="18" charset="0"/>
                        </a:rPr>
                        <m:t>→</m:t>
                      </m:r>
                      <m:r>
                        <a:rPr lang="ja-JP" altLang="en-US" i="1">
                          <a:solidFill>
                            <a:schemeClr val="tx1"/>
                          </a:solidFill>
                          <a:latin typeface="Cambria Math" panose="02040503050406030204" pitchFamily="18" charset="0"/>
                          <a:ea typeface="Cambria Math" panose="02040503050406030204" pitchFamily="18" charset="0"/>
                        </a:rPr>
                        <m:t>𝛽</m:t>
                      </m:r>
                      <m:r>
                        <a:rPr lang="en-US" altLang="ja-JP" i="1">
                          <a:solidFill>
                            <a:schemeClr val="tx1"/>
                          </a:solidFill>
                          <a:latin typeface="Cambria Math" panose="02040503050406030204" pitchFamily="18" charset="0"/>
                          <a:ea typeface="Cambria Math" panose="02040503050406030204" pitchFamily="18" charset="0"/>
                        </a:rPr>
                        <m:t>ℏ</m:t>
                      </m:r>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ja-JP" altLang="en-US" i="1">
                              <a:solidFill>
                                <a:schemeClr val="tx1"/>
                              </a:solidFill>
                              <a:latin typeface="Cambria Math" panose="02040503050406030204" pitchFamily="18" charset="0"/>
                              <a:ea typeface="Cambria Math" panose="02040503050406030204" pitchFamily="18" charset="0"/>
                            </a:rPr>
                            <m:t>𝜔</m:t>
                          </m:r>
                        </m:e>
                        <m:sub>
                          <m:r>
                            <a:rPr lang="en-US" altLang="ja-JP" i="1">
                              <a:solidFill>
                                <a:schemeClr val="tx1"/>
                              </a:solidFill>
                              <a:latin typeface="Cambria Math" panose="02040503050406030204" pitchFamily="18" charset="0"/>
                              <a:ea typeface="Cambria Math" panose="02040503050406030204" pitchFamily="18" charset="0"/>
                            </a:rPr>
                            <m:t>𝑠</m:t>
                          </m:r>
                        </m:sub>
                      </m:sSub>
                      <m:d>
                        <m:dPr>
                          <m:ctrlPr>
                            <a:rPr lang="en-US" altLang="ja-JP" i="1">
                              <a:solidFill>
                                <a:schemeClr val="tx1"/>
                              </a:solidFill>
                              <a:latin typeface="Cambria Math" panose="02040503050406030204" pitchFamily="18" charset="0"/>
                              <a:ea typeface="Cambria Math" panose="02040503050406030204" pitchFamily="18" charset="0"/>
                            </a:rPr>
                          </m:ctrlPr>
                        </m:dPr>
                        <m:e>
                          <m:r>
                            <a:rPr lang="en-US" altLang="ja-JP" b="1" i="1">
                              <a:solidFill>
                                <a:schemeClr val="tx1"/>
                              </a:solidFill>
                              <a:latin typeface="Cambria Math" panose="02040503050406030204" pitchFamily="18" charset="0"/>
                              <a:ea typeface="Cambria Math" panose="02040503050406030204" pitchFamily="18" charset="0"/>
                            </a:rPr>
                            <m:t>𝒌</m:t>
                          </m:r>
                        </m:e>
                      </m:d>
                      <m:r>
                        <a:rPr lang="en-US" altLang="ja-JP" b="1" i="1" smtClean="0">
                          <a:solidFill>
                            <a:schemeClr val="tx1"/>
                          </a:solidFill>
                          <a:latin typeface="Cambria Math" panose="02040503050406030204" pitchFamily="18" charset="0"/>
                          <a:ea typeface="Cambria Math" panose="02040503050406030204" pitchFamily="18" charset="0"/>
                        </a:rPr>
                        <m:t>≪</m:t>
                      </m:r>
                      <m:r>
                        <a:rPr lang="en-US" altLang="ja-JP" b="1" i="1" smtClean="0">
                          <a:solidFill>
                            <a:schemeClr val="tx1"/>
                          </a:solidFill>
                          <a:latin typeface="Cambria Math" panose="02040503050406030204" pitchFamily="18" charset="0"/>
                          <a:ea typeface="Cambria Math" panose="02040503050406030204" pitchFamily="18" charset="0"/>
                        </a:rPr>
                        <m:t>𝟏</m:t>
                      </m:r>
                    </m:oMath>
                  </m:oMathPara>
                </a14:m>
                <a:endParaRPr lang="en-US" altLang="ja-JP" b="1">
                  <a:solidFill>
                    <a:schemeClr val="tx1"/>
                  </a:solidFill>
                  <a:ea typeface="Cambria Math" panose="02040503050406030204" pitchFamily="18" charset="0"/>
                </a:endParaRPr>
              </a:p>
              <a:p>
                <a:pPr algn="ctr"/>
                <a:endParaRPr kumimoji="1" lang="en-US" altLang="ja-JP">
                  <a:solidFill>
                    <a:schemeClr val="tx1"/>
                  </a:solidFill>
                </a:endParaRPr>
              </a:p>
              <a:p>
                <a:pPr algn="ctr"/>
                <a:endParaRPr lang="en-US" altLang="ja-JP">
                  <a:solidFill>
                    <a:schemeClr val="tx1"/>
                  </a:solidFill>
                </a:endParaRPr>
              </a:p>
              <a:p>
                <a:pPr algn="ctr"/>
                <a14:m>
                  <m:oMathPara xmlns:m="http://schemas.openxmlformats.org/officeDocument/2006/math">
                    <m:oMathParaPr>
                      <m:jc m:val="centerGroup"/>
                    </m:oMathParaPr>
                    <m:oMath xmlns:m="http://schemas.openxmlformats.org/officeDocument/2006/math">
                      <m:sSubSup>
                        <m:sSubSupPr>
                          <m:ctrlPr>
                            <a:rPr lang="en-US" altLang="ja-JP" sz="2000" i="1">
                              <a:solidFill>
                                <a:schemeClr val="tx1"/>
                              </a:solidFill>
                              <a:latin typeface="Cambria Math" panose="02040503050406030204" pitchFamily="18" charset="0"/>
                              <a:ea typeface="Cambria Math" panose="02040503050406030204" pitchFamily="18" charset="0"/>
                            </a:rPr>
                          </m:ctrlPr>
                        </m:sSubSupPr>
                        <m:e>
                          <m:r>
                            <a:rPr lang="en-US" altLang="ja-JP" sz="2000" i="1">
                              <a:solidFill>
                                <a:schemeClr val="tx1"/>
                              </a:solidFill>
                              <a:latin typeface="Cambria Math" panose="02040503050406030204" pitchFamily="18" charset="0"/>
                              <a:ea typeface="Cambria Math" panose="02040503050406030204" pitchFamily="18" charset="0"/>
                            </a:rPr>
                            <m:t>𝑐</m:t>
                          </m:r>
                        </m:e>
                        <m:sub>
                          <m:r>
                            <m:rPr>
                              <m:sty m:val="p"/>
                            </m:rPr>
                            <a:rPr lang="en-US" altLang="ja-JP" sz="2000">
                              <a:solidFill>
                                <a:schemeClr val="tx1"/>
                              </a:solidFill>
                              <a:latin typeface="Cambria Math" panose="02040503050406030204" pitchFamily="18" charset="0"/>
                              <a:ea typeface="Cambria Math" panose="02040503050406030204" pitchFamily="18" charset="0"/>
                            </a:rPr>
                            <m:t>v</m:t>
                          </m:r>
                        </m:sub>
                        <m:sup>
                          <m:r>
                            <m:rPr>
                              <m:sty m:val="p"/>
                            </m:rPr>
                            <a:rPr lang="en-US" altLang="ja-JP" sz="2000">
                              <a:solidFill>
                                <a:schemeClr val="tx1"/>
                              </a:solidFill>
                              <a:latin typeface="Cambria Math" panose="02040503050406030204" pitchFamily="18" charset="0"/>
                              <a:ea typeface="Cambria Math" panose="02040503050406030204" pitchFamily="18" charset="0"/>
                            </a:rPr>
                            <m:t>ph</m:t>
                          </m:r>
                        </m:sup>
                      </m:sSubSup>
                      <m:r>
                        <a:rPr lang="en-US" altLang="ja-JP" sz="2000" i="1">
                          <a:solidFill>
                            <a:schemeClr val="tx1"/>
                          </a:solidFill>
                          <a:latin typeface="Cambria Math" panose="02040503050406030204" pitchFamily="18" charset="0"/>
                          <a:ea typeface="Cambria Math" panose="02040503050406030204" pitchFamily="18" charset="0"/>
                        </a:rPr>
                        <m:t>=</m:t>
                      </m:r>
                      <m:f>
                        <m:fPr>
                          <m:ctrlPr>
                            <a:rPr lang="en-US" altLang="ja-JP" sz="2000" i="1">
                              <a:solidFill>
                                <a:schemeClr val="tx1"/>
                              </a:solidFill>
                              <a:latin typeface="Cambria Math" panose="02040503050406030204" pitchFamily="18" charset="0"/>
                              <a:ea typeface="Cambria Math" panose="02040503050406030204" pitchFamily="18" charset="0"/>
                            </a:rPr>
                          </m:ctrlPr>
                        </m:fPr>
                        <m:num>
                          <m:r>
                            <a:rPr lang="en-US" altLang="ja-JP" sz="2000" i="1">
                              <a:solidFill>
                                <a:schemeClr val="tx1"/>
                              </a:solidFill>
                              <a:latin typeface="Cambria Math" panose="02040503050406030204" pitchFamily="18" charset="0"/>
                              <a:ea typeface="Cambria Math" panose="02040503050406030204" pitchFamily="18" charset="0"/>
                            </a:rPr>
                            <m:t>3</m:t>
                          </m:r>
                          <m:r>
                            <a:rPr lang="en-US" altLang="ja-JP" sz="2000" i="1">
                              <a:solidFill>
                                <a:schemeClr val="tx1"/>
                              </a:solidFill>
                              <a:latin typeface="Cambria Math" panose="02040503050406030204" pitchFamily="18" charset="0"/>
                              <a:ea typeface="Cambria Math" panose="02040503050406030204" pitchFamily="18" charset="0"/>
                            </a:rPr>
                            <m:t>𝑁</m:t>
                          </m:r>
                        </m:num>
                        <m:den>
                          <m:r>
                            <a:rPr lang="en-US" altLang="ja-JP" sz="2000" i="1">
                              <a:solidFill>
                                <a:schemeClr val="tx1"/>
                              </a:solidFill>
                              <a:latin typeface="Cambria Math" panose="02040503050406030204" pitchFamily="18" charset="0"/>
                              <a:ea typeface="Cambria Math" panose="02040503050406030204" pitchFamily="18" charset="0"/>
                            </a:rPr>
                            <m:t>𝑉</m:t>
                          </m:r>
                        </m:den>
                      </m:f>
                      <m:sSub>
                        <m:sSubPr>
                          <m:ctrlPr>
                            <a:rPr lang="en-US" altLang="ja-JP" sz="2000" i="1">
                              <a:solidFill>
                                <a:schemeClr val="tx1"/>
                              </a:solidFill>
                              <a:latin typeface="Cambria Math" panose="02040503050406030204" pitchFamily="18" charset="0"/>
                              <a:ea typeface="Cambria Math" panose="02040503050406030204" pitchFamily="18" charset="0"/>
                            </a:rPr>
                          </m:ctrlPr>
                        </m:sSubPr>
                        <m:e>
                          <m:r>
                            <a:rPr lang="en-US" altLang="ja-JP" sz="2000" i="1">
                              <a:solidFill>
                                <a:schemeClr val="tx1"/>
                              </a:solidFill>
                              <a:latin typeface="Cambria Math" panose="02040503050406030204" pitchFamily="18" charset="0"/>
                              <a:ea typeface="Cambria Math" panose="02040503050406030204" pitchFamily="18" charset="0"/>
                            </a:rPr>
                            <m:t>𝑘</m:t>
                          </m:r>
                        </m:e>
                        <m:sub>
                          <m:r>
                            <a:rPr lang="en-US" altLang="ja-JP" sz="2000" i="1">
                              <a:solidFill>
                                <a:schemeClr val="tx1"/>
                              </a:solidFill>
                              <a:latin typeface="Cambria Math" panose="02040503050406030204" pitchFamily="18" charset="0"/>
                              <a:ea typeface="Cambria Math" panose="02040503050406030204" pitchFamily="18" charset="0"/>
                            </a:rPr>
                            <m:t>𝐵</m:t>
                          </m:r>
                        </m:sub>
                      </m:sSub>
                      <m:r>
                        <a:rPr lang="en-US" altLang="ja-JP" sz="2000" i="1">
                          <a:solidFill>
                            <a:schemeClr val="tx1"/>
                          </a:solidFill>
                          <a:latin typeface="Cambria Math" panose="02040503050406030204" pitchFamily="18" charset="0"/>
                          <a:ea typeface="Cambria Math" panose="02040503050406030204" pitchFamily="18" charset="0"/>
                        </a:rPr>
                        <m:t>=3</m:t>
                      </m:r>
                      <m:r>
                        <a:rPr lang="en-US" altLang="ja-JP" sz="2000" i="1">
                          <a:solidFill>
                            <a:schemeClr val="tx1"/>
                          </a:solidFill>
                          <a:latin typeface="Cambria Math" panose="02040503050406030204" pitchFamily="18" charset="0"/>
                          <a:ea typeface="Cambria Math" panose="02040503050406030204" pitchFamily="18" charset="0"/>
                        </a:rPr>
                        <m:t>𝑛</m:t>
                      </m:r>
                      <m:sSub>
                        <m:sSubPr>
                          <m:ctrlPr>
                            <a:rPr lang="en-US" altLang="ja-JP" sz="2000" i="1">
                              <a:solidFill>
                                <a:schemeClr val="tx1"/>
                              </a:solidFill>
                              <a:latin typeface="Cambria Math" panose="02040503050406030204" pitchFamily="18" charset="0"/>
                              <a:ea typeface="Cambria Math" panose="02040503050406030204" pitchFamily="18" charset="0"/>
                            </a:rPr>
                          </m:ctrlPr>
                        </m:sSubPr>
                        <m:e>
                          <m:r>
                            <a:rPr lang="en-US" altLang="ja-JP" sz="2000" i="1">
                              <a:solidFill>
                                <a:schemeClr val="tx1"/>
                              </a:solidFill>
                              <a:latin typeface="Cambria Math" panose="02040503050406030204" pitchFamily="18" charset="0"/>
                              <a:ea typeface="Cambria Math" panose="02040503050406030204" pitchFamily="18" charset="0"/>
                            </a:rPr>
                            <m:t>𝑘</m:t>
                          </m:r>
                        </m:e>
                        <m:sub>
                          <m:r>
                            <a:rPr lang="en-US" altLang="ja-JP" sz="2000" i="1">
                              <a:solidFill>
                                <a:schemeClr val="tx1"/>
                              </a:solidFill>
                              <a:latin typeface="Cambria Math" panose="02040503050406030204" pitchFamily="18" charset="0"/>
                              <a:ea typeface="Cambria Math" panose="02040503050406030204" pitchFamily="18" charset="0"/>
                            </a:rPr>
                            <m:t>𝐵</m:t>
                          </m:r>
                        </m:sub>
                      </m:sSub>
                      <m:d>
                        <m:dPr>
                          <m:ctrlPr>
                            <a:rPr lang="en-US" altLang="ja-JP" sz="2000" i="1" smtClean="0">
                              <a:solidFill>
                                <a:schemeClr val="tx1"/>
                              </a:solidFill>
                              <a:latin typeface="Cambria Math" panose="02040503050406030204" pitchFamily="18" charset="0"/>
                              <a:ea typeface="Cambria Math" panose="02040503050406030204" pitchFamily="18" charset="0"/>
                            </a:rPr>
                          </m:ctrlPr>
                        </m:dPr>
                        <m:e>
                          <m:r>
                            <a:rPr lang="ja-JP" altLang="en-US" sz="2000" i="1">
                              <a:solidFill>
                                <a:schemeClr val="tx1"/>
                              </a:solidFill>
                              <a:latin typeface="Cambria Math" panose="02040503050406030204" pitchFamily="18" charset="0"/>
                              <a:ea typeface="Cambria Math" panose="02040503050406030204" pitchFamily="18" charset="0"/>
                            </a:rPr>
                            <m:t>定数</m:t>
                          </m:r>
                        </m:e>
                      </m:d>
                    </m:oMath>
                  </m:oMathPara>
                </a14:m>
                <a:endParaRPr kumimoji="1" lang="ja-JP" altLang="en-US" sz="2000">
                  <a:solidFill>
                    <a:schemeClr val="tx1"/>
                  </a:solidFill>
                </a:endParaRPr>
              </a:p>
            </p:txBody>
          </p:sp>
        </mc:Choice>
        <mc:Fallback xmlns="">
          <p:sp>
            <p:nvSpPr>
              <p:cNvPr id="11" name="四角形: 角を丸くする 10">
                <a:extLst>
                  <a:ext uri="{FF2B5EF4-FFF2-40B4-BE49-F238E27FC236}">
                    <a16:creationId xmlns:a16="http://schemas.microsoft.com/office/drawing/2014/main" id="{E2EA89E6-5910-EE3C-0D23-EF259BBE8B2B}"/>
                  </a:ext>
                </a:extLst>
              </p:cNvPr>
              <p:cNvSpPr>
                <a:spLocks noRot="1" noChangeAspect="1" noMove="1" noResize="1" noEditPoints="1" noAdjustHandles="1" noChangeArrowheads="1" noChangeShapeType="1" noTextEdit="1"/>
              </p:cNvSpPr>
              <p:nvPr/>
            </p:nvSpPr>
            <p:spPr>
              <a:xfrm>
                <a:off x="922713" y="2170599"/>
                <a:ext cx="4960219" cy="1985222"/>
              </a:xfrm>
              <a:prstGeom prst="round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四角形: 角を丸くする 11">
                <a:extLst>
                  <a:ext uri="{FF2B5EF4-FFF2-40B4-BE49-F238E27FC236}">
                    <a16:creationId xmlns:a16="http://schemas.microsoft.com/office/drawing/2014/main" id="{99AE5B74-62EF-03C9-76FB-219D9C330A04}"/>
                  </a:ext>
                </a:extLst>
              </p:cNvPr>
              <p:cNvSpPr/>
              <p:nvPr/>
            </p:nvSpPr>
            <p:spPr>
              <a:xfrm>
                <a:off x="6275939" y="2170599"/>
                <a:ext cx="4960219" cy="1985222"/>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2000" b="1">
                    <a:solidFill>
                      <a:schemeClr val="tx1"/>
                    </a:solidFill>
                  </a:rPr>
                  <a:t>低温</a:t>
                </a:r>
                <a:r>
                  <a:rPr kumimoji="1" lang="ja-JP" altLang="en-US" sz="2000" b="1">
                    <a:solidFill>
                      <a:schemeClr val="tx1"/>
                    </a:solidFill>
                  </a:rPr>
                  <a:t>領域</a:t>
                </a:r>
                <a14:m>
                  <m:oMath xmlns:m="http://schemas.openxmlformats.org/officeDocument/2006/math">
                    <m:d>
                      <m:dPr>
                        <m:ctrlPr>
                          <a:rPr lang="en-US" altLang="ja-JP" sz="2000" i="1">
                            <a:solidFill>
                              <a:schemeClr val="tx1"/>
                            </a:solidFill>
                            <a:latin typeface="Cambria Math" panose="02040503050406030204" pitchFamily="18" charset="0"/>
                            <a:ea typeface="Cambria Math" panose="02040503050406030204" pitchFamily="18" charset="0"/>
                          </a:rPr>
                        </m:ctrlPr>
                      </m:dPr>
                      <m:e>
                        <m:r>
                          <a:rPr lang="en-US" altLang="ja-JP" sz="2000" b="0" i="1">
                            <a:solidFill>
                              <a:schemeClr val="tx1"/>
                            </a:solidFill>
                            <a:latin typeface="Cambria Math" panose="02040503050406030204" pitchFamily="18" charset="0"/>
                          </a:rPr>
                          <m:t>𝑇</m:t>
                        </m:r>
                        <m:r>
                          <a:rPr lang="en-US" altLang="ja-JP" sz="2000" i="1">
                            <a:solidFill>
                              <a:schemeClr val="tx1"/>
                            </a:solidFill>
                            <a:latin typeface="Cambria Math" panose="02040503050406030204" pitchFamily="18" charset="0"/>
                            <a:ea typeface="Cambria Math" panose="02040503050406030204" pitchFamily="18" charset="0"/>
                          </a:rPr>
                          <m:t>≪</m:t>
                        </m:r>
                        <m:r>
                          <a:rPr lang="ja-JP" altLang="en-US" sz="2000" b="0" i="1">
                            <a:solidFill>
                              <a:schemeClr val="tx1"/>
                            </a:solidFill>
                            <a:latin typeface="Cambria Math" panose="02040503050406030204" pitchFamily="18" charset="0"/>
                            <a:ea typeface="Cambria Math" panose="02040503050406030204" pitchFamily="18" charset="0"/>
                          </a:rPr>
                          <m:t>𝜃</m:t>
                        </m:r>
                        <m:r>
                          <m:rPr>
                            <m:nor/>
                          </m:rPr>
                          <a:rPr lang="en-US" altLang="ja-JP" sz="2000" dirty="0">
                            <a:solidFill>
                              <a:schemeClr val="tx1"/>
                            </a:solidFill>
                          </a:rPr>
                          <m:t> </m:t>
                        </m:r>
                      </m:e>
                    </m:d>
                  </m:oMath>
                </a14:m>
                <a:endParaRPr kumimoji="1" lang="en-US" altLang="ja-JP" sz="2000">
                  <a:solidFill>
                    <a:schemeClr val="tx1"/>
                  </a:solidFill>
                </a:endParaRPr>
              </a:p>
              <a:p>
                <a:pP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ea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𝑘</m:t>
                          </m:r>
                        </m:e>
                        <m:sub>
                          <m:r>
                            <a:rPr lang="en-US" altLang="ja-JP" i="1">
                              <a:solidFill>
                                <a:schemeClr val="tx1"/>
                              </a:solidFill>
                              <a:latin typeface="Cambria Math" panose="02040503050406030204" pitchFamily="18" charset="0"/>
                              <a:ea typeface="Cambria Math" panose="02040503050406030204" pitchFamily="18" charset="0"/>
                            </a:rPr>
                            <m:t>𝐵</m:t>
                          </m:r>
                        </m:sub>
                      </m:sSub>
                      <m:r>
                        <a:rPr lang="en-US" altLang="ja-JP" b="0" i="1" smtClean="0">
                          <a:solidFill>
                            <a:schemeClr val="tx1"/>
                          </a:solidFill>
                          <a:latin typeface="Cambria Math" panose="02040503050406030204" pitchFamily="18" charset="0"/>
                          <a:ea typeface="Cambria Math" panose="02040503050406030204" pitchFamily="18" charset="0"/>
                        </a:rPr>
                        <m:t>𝑇</m:t>
                      </m:r>
                      <m:r>
                        <a:rPr lang="en-US" altLang="ja-JP" b="0" i="1" smtClean="0">
                          <a:solidFill>
                            <a:schemeClr val="tx1"/>
                          </a:solidFill>
                          <a:latin typeface="Cambria Math" panose="02040503050406030204" pitchFamily="18" charset="0"/>
                          <a:ea typeface="Cambria Math" panose="02040503050406030204" pitchFamily="18" charset="0"/>
                        </a:rPr>
                        <m:t>≪ℏ</m:t>
                      </m:r>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ja-JP" altLang="en-US" i="1">
                              <a:solidFill>
                                <a:schemeClr val="tx1"/>
                              </a:solidFill>
                              <a:latin typeface="Cambria Math" panose="02040503050406030204" pitchFamily="18" charset="0"/>
                              <a:ea typeface="Cambria Math" panose="02040503050406030204" pitchFamily="18" charset="0"/>
                            </a:rPr>
                            <m:t>𝜔</m:t>
                          </m:r>
                        </m:e>
                        <m:sub>
                          <m:r>
                            <a:rPr lang="en-US" altLang="ja-JP" i="1">
                              <a:solidFill>
                                <a:schemeClr val="tx1"/>
                              </a:solidFill>
                              <a:latin typeface="Cambria Math" panose="02040503050406030204" pitchFamily="18" charset="0"/>
                              <a:ea typeface="Cambria Math" panose="02040503050406030204" pitchFamily="18" charset="0"/>
                            </a:rPr>
                            <m:t>𝑠</m:t>
                          </m:r>
                        </m:sub>
                      </m:sSub>
                      <m:d>
                        <m:dPr>
                          <m:ctrlPr>
                            <a:rPr lang="en-US" altLang="ja-JP" i="1">
                              <a:solidFill>
                                <a:schemeClr val="tx1"/>
                              </a:solidFill>
                              <a:latin typeface="Cambria Math" panose="02040503050406030204" pitchFamily="18" charset="0"/>
                              <a:ea typeface="Cambria Math" panose="02040503050406030204" pitchFamily="18" charset="0"/>
                            </a:rPr>
                          </m:ctrlPr>
                        </m:dPr>
                        <m:e>
                          <m:r>
                            <a:rPr lang="en-US" altLang="ja-JP" b="1" i="1">
                              <a:solidFill>
                                <a:schemeClr val="tx1"/>
                              </a:solidFill>
                              <a:latin typeface="Cambria Math" panose="02040503050406030204" pitchFamily="18" charset="0"/>
                              <a:ea typeface="Cambria Math" panose="02040503050406030204" pitchFamily="18" charset="0"/>
                            </a:rPr>
                            <m:t>𝒌</m:t>
                          </m:r>
                        </m:e>
                      </m:d>
                      <m:r>
                        <a:rPr lang="ja-JP" altLang="en-US" b="1" i="1">
                          <a:solidFill>
                            <a:schemeClr val="tx1"/>
                          </a:solidFill>
                          <a:latin typeface="Cambria Math" panose="02040503050406030204" pitchFamily="18" charset="0"/>
                          <a:ea typeface="Cambria Math" panose="02040503050406030204" pitchFamily="18" charset="0"/>
                        </a:rPr>
                        <m:t>→</m:t>
                      </m:r>
                      <m:r>
                        <a:rPr lang="ja-JP" altLang="en-US" i="1">
                          <a:solidFill>
                            <a:schemeClr val="tx1"/>
                          </a:solidFill>
                          <a:latin typeface="Cambria Math" panose="02040503050406030204" pitchFamily="18" charset="0"/>
                          <a:ea typeface="Cambria Math" panose="02040503050406030204" pitchFamily="18" charset="0"/>
                        </a:rPr>
                        <m:t>𝛽</m:t>
                      </m:r>
                      <m:r>
                        <a:rPr lang="en-US" altLang="ja-JP" i="1">
                          <a:solidFill>
                            <a:schemeClr val="tx1"/>
                          </a:solidFill>
                          <a:latin typeface="Cambria Math" panose="02040503050406030204" pitchFamily="18" charset="0"/>
                          <a:ea typeface="Cambria Math" panose="02040503050406030204" pitchFamily="18" charset="0"/>
                        </a:rPr>
                        <m:t>ℏ</m:t>
                      </m:r>
                      <m:sSub>
                        <m:sSubPr>
                          <m:ctrlPr>
                            <a:rPr lang="en-US" altLang="ja-JP" i="1">
                              <a:solidFill>
                                <a:schemeClr val="tx1"/>
                              </a:solidFill>
                              <a:latin typeface="Cambria Math" panose="02040503050406030204" pitchFamily="18" charset="0"/>
                              <a:ea typeface="Cambria Math" panose="02040503050406030204" pitchFamily="18" charset="0"/>
                            </a:rPr>
                          </m:ctrlPr>
                        </m:sSubPr>
                        <m:e>
                          <m:r>
                            <a:rPr lang="ja-JP" altLang="en-US" i="1">
                              <a:solidFill>
                                <a:schemeClr val="tx1"/>
                              </a:solidFill>
                              <a:latin typeface="Cambria Math" panose="02040503050406030204" pitchFamily="18" charset="0"/>
                              <a:ea typeface="Cambria Math" panose="02040503050406030204" pitchFamily="18" charset="0"/>
                            </a:rPr>
                            <m:t>𝜔</m:t>
                          </m:r>
                        </m:e>
                        <m:sub>
                          <m:r>
                            <a:rPr lang="en-US" altLang="ja-JP" i="1">
                              <a:solidFill>
                                <a:schemeClr val="tx1"/>
                              </a:solidFill>
                              <a:latin typeface="Cambria Math" panose="02040503050406030204" pitchFamily="18" charset="0"/>
                              <a:ea typeface="Cambria Math" panose="02040503050406030204" pitchFamily="18" charset="0"/>
                            </a:rPr>
                            <m:t>𝑠</m:t>
                          </m:r>
                        </m:sub>
                      </m:sSub>
                      <m:d>
                        <m:dPr>
                          <m:ctrlPr>
                            <a:rPr lang="en-US" altLang="ja-JP" i="1">
                              <a:solidFill>
                                <a:schemeClr val="tx1"/>
                              </a:solidFill>
                              <a:latin typeface="Cambria Math" panose="02040503050406030204" pitchFamily="18" charset="0"/>
                              <a:ea typeface="Cambria Math" panose="02040503050406030204" pitchFamily="18" charset="0"/>
                            </a:rPr>
                          </m:ctrlPr>
                        </m:dPr>
                        <m:e>
                          <m:r>
                            <a:rPr lang="en-US" altLang="ja-JP" b="1" i="1">
                              <a:solidFill>
                                <a:schemeClr val="tx1"/>
                              </a:solidFill>
                              <a:latin typeface="Cambria Math" panose="02040503050406030204" pitchFamily="18" charset="0"/>
                              <a:ea typeface="Cambria Math" panose="02040503050406030204" pitchFamily="18" charset="0"/>
                            </a:rPr>
                            <m:t>𝒌</m:t>
                          </m:r>
                        </m:e>
                      </m:d>
                      <m:r>
                        <a:rPr lang="en-US" altLang="ja-JP" b="1" i="1" smtClean="0">
                          <a:solidFill>
                            <a:schemeClr val="tx1"/>
                          </a:solidFill>
                          <a:latin typeface="Cambria Math" panose="02040503050406030204" pitchFamily="18" charset="0"/>
                          <a:ea typeface="Cambria Math" panose="02040503050406030204" pitchFamily="18" charset="0"/>
                        </a:rPr>
                        <m:t>≫</m:t>
                      </m:r>
                      <m:r>
                        <a:rPr lang="en-US" altLang="ja-JP" b="1" i="1" smtClean="0">
                          <a:solidFill>
                            <a:schemeClr val="tx1"/>
                          </a:solidFill>
                          <a:latin typeface="Cambria Math" panose="02040503050406030204" pitchFamily="18" charset="0"/>
                          <a:ea typeface="Cambria Math" panose="02040503050406030204" pitchFamily="18" charset="0"/>
                        </a:rPr>
                        <m:t>𝟏</m:t>
                      </m:r>
                    </m:oMath>
                  </m:oMathPara>
                </a14:m>
                <a:endParaRPr lang="en-US" altLang="ja-JP" b="1">
                  <a:solidFill>
                    <a:schemeClr val="tx1"/>
                  </a:solidFill>
                  <a:ea typeface="Cambria Math" panose="02040503050406030204" pitchFamily="18" charset="0"/>
                </a:endParaRPr>
              </a:p>
              <a:p>
                <a:pPr algn="ctr"/>
                <a:endParaRPr lang="en-US" altLang="ja-JP">
                  <a:solidFill>
                    <a:schemeClr val="tx1"/>
                  </a:solidFill>
                </a:endParaRPr>
              </a:p>
              <a:p>
                <a:pPr algn="ctr"/>
                <a14:m>
                  <m:oMathPara xmlns:m="http://schemas.openxmlformats.org/officeDocument/2006/math">
                    <m:oMathParaPr>
                      <m:jc m:val="centerGroup"/>
                    </m:oMathParaPr>
                    <m:oMath xmlns:m="http://schemas.openxmlformats.org/officeDocument/2006/math">
                      <m:sSubSup>
                        <m:sSubSupPr>
                          <m:ctrlPr>
                            <a:rPr lang="en-US" altLang="ja-JP" sz="2000" i="1">
                              <a:solidFill>
                                <a:schemeClr val="tx1"/>
                              </a:solidFill>
                              <a:latin typeface="Cambria Math" panose="02040503050406030204" pitchFamily="18" charset="0"/>
                              <a:ea typeface="Cambria Math" panose="02040503050406030204" pitchFamily="18" charset="0"/>
                            </a:rPr>
                          </m:ctrlPr>
                        </m:sSubSupPr>
                        <m:e>
                          <m:r>
                            <a:rPr lang="en-US" altLang="ja-JP" sz="2000" i="1">
                              <a:solidFill>
                                <a:schemeClr val="tx1"/>
                              </a:solidFill>
                              <a:latin typeface="Cambria Math" panose="02040503050406030204" pitchFamily="18" charset="0"/>
                              <a:ea typeface="Cambria Math" panose="02040503050406030204" pitchFamily="18" charset="0"/>
                            </a:rPr>
                            <m:t>𝑐</m:t>
                          </m:r>
                        </m:e>
                        <m:sub>
                          <m:r>
                            <m:rPr>
                              <m:sty m:val="p"/>
                            </m:rPr>
                            <a:rPr lang="en-US" altLang="ja-JP" sz="2000">
                              <a:solidFill>
                                <a:schemeClr val="tx1"/>
                              </a:solidFill>
                              <a:latin typeface="Cambria Math" panose="02040503050406030204" pitchFamily="18" charset="0"/>
                              <a:ea typeface="Cambria Math" panose="02040503050406030204" pitchFamily="18" charset="0"/>
                            </a:rPr>
                            <m:t>v</m:t>
                          </m:r>
                        </m:sub>
                        <m:sup>
                          <m:r>
                            <m:rPr>
                              <m:sty m:val="p"/>
                            </m:rPr>
                            <a:rPr lang="en-US" altLang="ja-JP" sz="2000">
                              <a:solidFill>
                                <a:schemeClr val="tx1"/>
                              </a:solidFill>
                              <a:latin typeface="Cambria Math" panose="02040503050406030204" pitchFamily="18" charset="0"/>
                              <a:ea typeface="Cambria Math" panose="02040503050406030204" pitchFamily="18" charset="0"/>
                            </a:rPr>
                            <m:t>ph</m:t>
                          </m:r>
                        </m:sup>
                      </m:sSubSup>
                      <m:r>
                        <a:rPr lang="en-US" altLang="ja-JP" sz="2000" i="1">
                          <a:solidFill>
                            <a:schemeClr val="tx1"/>
                          </a:solidFill>
                          <a:latin typeface="Cambria Math" panose="02040503050406030204" pitchFamily="18" charset="0"/>
                          <a:ea typeface="Cambria Math" panose="02040503050406030204" pitchFamily="18" charset="0"/>
                        </a:rPr>
                        <m:t>=12</m:t>
                      </m:r>
                      <m:r>
                        <a:rPr lang="en-US" altLang="ja-JP" sz="2000" i="1">
                          <a:solidFill>
                            <a:schemeClr val="tx1"/>
                          </a:solidFill>
                          <a:latin typeface="Cambria Math" panose="02040503050406030204" pitchFamily="18" charset="0"/>
                          <a:ea typeface="Cambria Math" panose="02040503050406030204" pitchFamily="18" charset="0"/>
                        </a:rPr>
                        <m:t>𝑛</m:t>
                      </m:r>
                      <m:sSub>
                        <m:sSubPr>
                          <m:ctrlPr>
                            <a:rPr lang="en-US" altLang="ja-JP" sz="2000" i="1">
                              <a:solidFill>
                                <a:schemeClr val="tx1"/>
                              </a:solidFill>
                              <a:latin typeface="Cambria Math" panose="02040503050406030204" pitchFamily="18" charset="0"/>
                              <a:ea typeface="Cambria Math" panose="02040503050406030204" pitchFamily="18" charset="0"/>
                            </a:rPr>
                          </m:ctrlPr>
                        </m:sSubPr>
                        <m:e>
                          <m:r>
                            <a:rPr lang="en-US" altLang="ja-JP" sz="2000" i="1">
                              <a:solidFill>
                                <a:schemeClr val="tx1"/>
                              </a:solidFill>
                              <a:latin typeface="Cambria Math" panose="02040503050406030204" pitchFamily="18" charset="0"/>
                              <a:ea typeface="Cambria Math" panose="02040503050406030204" pitchFamily="18" charset="0"/>
                            </a:rPr>
                            <m:t>𝑘</m:t>
                          </m:r>
                        </m:e>
                        <m:sub>
                          <m:r>
                            <a:rPr lang="en-US" altLang="ja-JP" sz="2000" i="1">
                              <a:solidFill>
                                <a:schemeClr val="tx1"/>
                              </a:solidFill>
                              <a:latin typeface="Cambria Math" panose="02040503050406030204" pitchFamily="18" charset="0"/>
                              <a:ea typeface="Cambria Math" panose="02040503050406030204" pitchFamily="18" charset="0"/>
                            </a:rPr>
                            <m:t>𝐵</m:t>
                          </m:r>
                        </m:sub>
                      </m:sSub>
                      <m:sSup>
                        <m:sSupPr>
                          <m:ctrlPr>
                            <a:rPr lang="en-US" altLang="ja-JP" sz="2000" i="1">
                              <a:solidFill>
                                <a:schemeClr val="tx1"/>
                              </a:solidFill>
                              <a:latin typeface="Cambria Math" panose="02040503050406030204" pitchFamily="18" charset="0"/>
                              <a:ea typeface="Cambria Math" panose="02040503050406030204" pitchFamily="18" charset="0"/>
                            </a:rPr>
                          </m:ctrlPr>
                        </m:sSupPr>
                        <m:e>
                          <m:d>
                            <m:dPr>
                              <m:ctrlPr>
                                <a:rPr lang="en-US" altLang="ja-JP" sz="2000" i="1">
                                  <a:solidFill>
                                    <a:schemeClr val="tx1"/>
                                  </a:solidFill>
                                  <a:latin typeface="Cambria Math" panose="02040503050406030204" pitchFamily="18" charset="0"/>
                                  <a:ea typeface="Cambria Math" panose="02040503050406030204" pitchFamily="18" charset="0"/>
                                </a:rPr>
                              </m:ctrlPr>
                            </m:dPr>
                            <m:e>
                              <m:f>
                                <m:fPr>
                                  <m:ctrlPr>
                                    <a:rPr lang="en-US" altLang="ja-JP" sz="2000" i="1">
                                      <a:solidFill>
                                        <a:schemeClr val="tx1"/>
                                      </a:solidFill>
                                      <a:latin typeface="Cambria Math" panose="02040503050406030204" pitchFamily="18" charset="0"/>
                                      <a:ea typeface="Cambria Math" panose="02040503050406030204" pitchFamily="18" charset="0"/>
                                    </a:rPr>
                                  </m:ctrlPr>
                                </m:fPr>
                                <m:num>
                                  <m:r>
                                    <a:rPr lang="en-US" altLang="ja-JP" sz="2000" i="1">
                                      <a:solidFill>
                                        <a:schemeClr val="tx1"/>
                                      </a:solidFill>
                                      <a:latin typeface="Cambria Math" panose="02040503050406030204" pitchFamily="18" charset="0"/>
                                      <a:ea typeface="Cambria Math" panose="02040503050406030204" pitchFamily="18" charset="0"/>
                                    </a:rPr>
                                    <m:t>𝑇</m:t>
                                  </m:r>
                                </m:num>
                                <m:den>
                                  <m:r>
                                    <a:rPr lang="ja-JP" altLang="en-US" sz="2000" i="1">
                                      <a:solidFill>
                                        <a:schemeClr val="tx1"/>
                                      </a:solidFill>
                                      <a:latin typeface="Cambria Math" panose="02040503050406030204" pitchFamily="18" charset="0"/>
                                      <a:ea typeface="Cambria Math" panose="02040503050406030204" pitchFamily="18" charset="0"/>
                                    </a:rPr>
                                    <m:t>𝜃</m:t>
                                  </m:r>
                                </m:den>
                              </m:f>
                            </m:e>
                          </m:d>
                        </m:e>
                        <m:sup>
                          <m:r>
                            <a:rPr lang="en-US" altLang="ja-JP" sz="2000" i="1">
                              <a:solidFill>
                                <a:schemeClr val="tx1"/>
                              </a:solidFill>
                              <a:latin typeface="Cambria Math" panose="02040503050406030204" pitchFamily="18" charset="0"/>
                              <a:ea typeface="Cambria Math" panose="02040503050406030204" pitchFamily="18" charset="0"/>
                            </a:rPr>
                            <m:t>3</m:t>
                          </m:r>
                        </m:sup>
                      </m:sSup>
                      <m:r>
                        <a:rPr lang="en-US" altLang="ja-JP" sz="2000" i="1" smtClean="0">
                          <a:solidFill>
                            <a:schemeClr val="tx1"/>
                          </a:solidFill>
                          <a:latin typeface="Cambria Math" panose="02040503050406030204" pitchFamily="18" charset="0"/>
                          <a:ea typeface="Cambria Math" panose="02040503050406030204" pitchFamily="18" charset="0"/>
                        </a:rPr>
                        <m:t>∝</m:t>
                      </m:r>
                      <m:sSup>
                        <m:sSupPr>
                          <m:ctrlPr>
                            <a:rPr lang="en-US" altLang="ja-JP" sz="2000" i="1" smtClean="0">
                              <a:solidFill>
                                <a:schemeClr val="tx1"/>
                              </a:solidFill>
                              <a:latin typeface="Cambria Math" panose="02040503050406030204" pitchFamily="18" charset="0"/>
                              <a:ea typeface="Cambria Math" panose="02040503050406030204" pitchFamily="18" charset="0"/>
                            </a:rPr>
                          </m:ctrlPr>
                        </m:sSupPr>
                        <m:e>
                          <m:r>
                            <a:rPr lang="en-US" altLang="ja-JP" sz="2000" b="0" i="1" smtClean="0">
                              <a:solidFill>
                                <a:schemeClr val="tx1"/>
                              </a:solidFill>
                              <a:latin typeface="Cambria Math" panose="02040503050406030204" pitchFamily="18" charset="0"/>
                              <a:ea typeface="Cambria Math" panose="02040503050406030204" pitchFamily="18" charset="0"/>
                            </a:rPr>
                            <m:t>𝑇</m:t>
                          </m:r>
                        </m:e>
                        <m:sup>
                          <m:r>
                            <a:rPr lang="en-US" altLang="ja-JP" sz="2000" b="0" i="1" smtClean="0">
                              <a:solidFill>
                                <a:schemeClr val="tx1"/>
                              </a:solidFill>
                              <a:latin typeface="Cambria Math" panose="02040503050406030204" pitchFamily="18" charset="0"/>
                              <a:ea typeface="Cambria Math" panose="02040503050406030204" pitchFamily="18" charset="0"/>
                            </a:rPr>
                            <m:t>3</m:t>
                          </m:r>
                        </m:sup>
                      </m:sSup>
                    </m:oMath>
                  </m:oMathPara>
                </a14:m>
                <a:endParaRPr kumimoji="1" lang="ja-JP" altLang="en-US" sz="2000">
                  <a:solidFill>
                    <a:schemeClr val="tx1"/>
                  </a:solidFill>
                </a:endParaRPr>
              </a:p>
            </p:txBody>
          </p:sp>
        </mc:Choice>
        <mc:Fallback xmlns="">
          <p:sp>
            <p:nvSpPr>
              <p:cNvPr id="12" name="四角形: 角を丸くする 11">
                <a:extLst>
                  <a:ext uri="{FF2B5EF4-FFF2-40B4-BE49-F238E27FC236}">
                    <a16:creationId xmlns:a16="http://schemas.microsoft.com/office/drawing/2014/main" id="{99AE5B74-62EF-03C9-76FB-219D9C330A04}"/>
                  </a:ext>
                </a:extLst>
              </p:cNvPr>
              <p:cNvSpPr>
                <a:spLocks noRot="1" noChangeAspect="1" noMove="1" noResize="1" noEditPoints="1" noAdjustHandles="1" noChangeArrowheads="1" noChangeShapeType="1" noTextEdit="1"/>
              </p:cNvSpPr>
              <p:nvPr/>
            </p:nvSpPr>
            <p:spPr>
              <a:xfrm>
                <a:off x="6275939" y="2170599"/>
                <a:ext cx="4960219" cy="1985222"/>
              </a:xfrm>
              <a:prstGeom prst="roundRect">
                <a:avLst/>
              </a:prstGeom>
              <a:blipFill>
                <a:blip r:embed="rId7"/>
                <a:stretch>
                  <a:fillRect/>
                </a:stretch>
              </a:blipFill>
            </p:spPr>
            <p:txBody>
              <a:bodyPr/>
              <a:lstStyle/>
              <a:p>
                <a:r>
                  <a:rPr lang="en-US">
                    <a:noFill/>
                  </a:rPr>
                  <a:t> </a:t>
                </a:r>
              </a:p>
            </p:txBody>
          </p:sp>
        </mc:Fallback>
      </mc:AlternateContent>
      <p:sp>
        <p:nvSpPr>
          <p:cNvPr id="13" name="テキスト ボックス 12">
            <a:extLst>
              <a:ext uri="{FF2B5EF4-FFF2-40B4-BE49-F238E27FC236}">
                <a16:creationId xmlns:a16="http://schemas.microsoft.com/office/drawing/2014/main" id="{636D0BA7-7011-4027-78FD-F93C1ACBC8FD}"/>
              </a:ext>
            </a:extLst>
          </p:cNvPr>
          <p:cNvSpPr txBox="1"/>
          <p:nvPr/>
        </p:nvSpPr>
        <p:spPr>
          <a:xfrm>
            <a:off x="3850932" y="4206633"/>
            <a:ext cx="2032000" cy="369332"/>
          </a:xfrm>
          <a:prstGeom prst="rect">
            <a:avLst/>
          </a:prstGeom>
          <a:noFill/>
        </p:spPr>
        <p:txBody>
          <a:bodyPr wrap="square" rtlCol="0">
            <a:spAutoFit/>
          </a:bodyPr>
          <a:lstStyle/>
          <a:p>
            <a:pPr algn="ctr"/>
            <a:r>
              <a:rPr lang="ja-JP" altLang="en-US"/>
              <a:t>→全モードが飽和</a:t>
            </a:r>
            <a:endParaRPr kumimoji="1" lang="ja-JP" altLang="en-US"/>
          </a:p>
        </p:txBody>
      </p:sp>
      <p:sp>
        <p:nvSpPr>
          <p:cNvPr id="14" name="テキスト ボックス 13">
            <a:extLst>
              <a:ext uri="{FF2B5EF4-FFF2-40B4-BE49-F238E27FC236}">
                <a16:creationId xmlns:a16="http://schemas.microsoft.com/office/drawing/2014/main" id="{4146272F-2E56-8ABF-181C-B66D4997C56F}"/>
              </a:ext>
            </a:extLst>
          </p:cNvPr>
          <p:cNvSpPr txBox="1"/>
          <p:nvPr/>
        </p:nvSpPr>
        <p:spPr>
          <a:xfrm>
            <a:off x="8520564" y="4206633"/>
            <a:ext cx="2715594" cy="369332"/>
          </a:xfrm>
          <a:prstGeom prst="rect">
            <a:avLst/>
          </a:prstGeom>
          <a:noFill/>
        </p:spPr>
        <p:txBody>
          <a:bodyPr wrap="square" rtlCol="0">
            <a:spAutoFit/>
          </a:bodyPr>
          <a:lstStyle/>
          <a:p>
            <a:pPr algn="ctr"/>
            <a:r>
              <a:rPr lang="ja-JP" altLang="en-US"/>
              <a:t>→音響モードのみが励起</a:t>
            </a:r>
            <a:endParaRPr kumimoji="1" lang="ja-JP" altLang="en-US"/>
          </a:p>
        </p:txBody>
      </p:sp>
    </p:spTree>
    <p:extLst>
      <p:ext uri="{BB962C8B-B14F-4D97-AF65-F5344CB8AC3E}">
        <p14:creationId xmlns:p14="http://schemas.microsoft.com/office/powerpoint/2010/main" val="132235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animBg="1"/>
      <p:bldP spid="12" grpId="0" animBg="1"/>
      <p:bldP spid="13"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35AB5-F676-6D52-39CA-89DF5113A552}"/>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25DA311-7787-CCF9-42A6-897E8EB176DA}"/>
              </a:ext>
            </a:extLst>
          </p:cNvPr>
          <p:cNvSpPr txBox="1"/>
          <p:nvPr/>
        </p:nvSpPr>
        <p:spPr>
          <a:xfrm>
            <a:off x="251285" y="202424"/>
            <a:ext cx="4669724" cy="584775"/>
          </a:xfrm>
          <a:prstGeom prst="rect">
            <a:avLst/>
          </a:prstGeom>
          <a:noFill/>
        </p:spPr>
        <p:txBody>
          <a:bodyPr wrap="square" rtlCol="0">
            <a:spAutoFit/>
          </a:bodyPr>
          <a:lstStyle/>
          <a:p>
            <a:pPr algn="ctr"/>
            <a:r>
              <a:rPr lang="ja-JP" altLang="en-US" sz="3200" b="1"/>
              <a:t>散乱機構と平均自由行程</a:t>
            </a:r>
            <a:endParaRPr kumimoji="1" lang="ja-JP" altLang="en-US" sz="3200" b="1"/>
          </a:p>
        </p:txBody>
      </p:sp>
      <p:sp>
        <p:nvSpPr>
          <p:cNvPr id="3" name="テキスト ボックス 2">
            <a:extLst>
              <a:ext uri="{FF2B5EF4-FFF2-40B4-BE49-F238E27FC236}">
                <a16:creationId xmlns:a16="http://schemas.microsoft.com/office/drawing/2014/main" id="{58BB927D-F368-B397-648B-CC5388730E71}"/>
              </a:ext>
            </a:extLst>
          </p:cNvPr>
          <p:cNvSpPr txBox="1"/>
          <p:nvPr/>
        </p:nvSpPr>
        <p:spPr>
          <a:xfrm>
            <a:off x="9807113" y="6414760"/>
            <a:ext cx="2303451" cy="369332"/>
          </a:xfrm>
          <a:prstGeom prst="rect">
            <a:avLst/>
          </a:prstGeom>
          <a:noFill/>
        </p:spPr>
        <p:txBody>
          <a:bodyPr wrap="square" rtlCol="0">
            <a:spAutoFit/>
          </a:bodyPr>
          <a:lstStyle/>
          <a:p>
            <a:pPr algn="ctr"/>
            <a:r>
              <a:rPr kumimoji="1" lang="en-US" altLang="ja-JP"/>
              <a:t>8223072</a:t>
            </a:r>
            <a:r>
              <a:rPr kumimoji="1" lang="ja-JP" altLang="en-US"/>
              <a:t>　鶴田開土</a:t>
            </a:r>
          </a:p>
        </p:txBody>
      </p:sp>
      <p:grpSp>
        <p:nvGrpSpPr>
          <p:cNvPr id="6" name="グループ化 5">
            <a:extLst>
              <a:ext uri="{FF2B5EF4-FFF2-40B4-BE49-F238E27FC236}">
                <a16:creationId xmlns:a16="http://schemas.microsoft.com/office/drawing/2014/main" id="{B0B9D921-84A4-92ED-24D5-15799A150176}"/>
              </a:ext>
            </a:extLst>
          </p:cNvPr>
          <p:cNvGrpSpPr/>
          <p:nvPr/>
        </p:nvGrpSpPr>
        <p:grpSpPr>
          <a:xfrm>
            <a:off x="1374510" y="3783907"/>
            <a:ext cx="9442979" cy="1780846"/>
            <a:chOff x="809698" y="3789316"/>
            <a:chExt cx="9442979" cy="1780846"/>
          </a:xfrm>
        </p:grpSpPr>
        <mc:AlternateContent xmlns:mc="http://schemas.openxmlformats.org/markup-compatibility/2006" xmlns:a14="http://schemas.microsoft.com/office/drawing/2010/main">
          <mc:Choice Requires="a14">
            <p:sp>
              <p:nvSpPr>
                <p:cNvPr id="12" name="四角形: 角を丸くする 11">
                  <a:extLst>
                    <a:ext uri="{FF2B5EF4-FFF2-40B4-BE49-F238E27FC236}">
                      <a16:creationId xmlns:a16="http://schemas.microsoft.com/office/drawing/2014/main" id="{78A08A35-4BAA-4D52-7849-8103E573CF0F}"/>
                    </a:ext>
                  </a:extLst>
                </p:cNvPr>
                <p:cNvSpPr/>
                <p:nvPr/>
              </p:nvSpPr>
              <p:spPr>
                <a:xfrm>
                  <a:off x="809698" y="3790222"/>
                  <a:ext cx="3552898" cy="1779940"/>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a:p>
                <a:p>
                  <a:pPr algn="ctr"/>
                  <a:r>
                    <a:rPr kumimoji="1" lang="ja-JP" altLang="en-US" sz="2400">
                      <a:solidFill>
                        <a:schemeClr val="tx1"/>
                      </a:solidFill>
                    </a:rPr>
                    <a:t>フォノン</a:t>
                  </a:r>
                  <a:r>
                    <a:rPr kumimoji="1" lang="en-US" altLang="ja-JP" sz="2400">
                      <a:solidFill>
                        <a:schemeClr val="tx1"/>
                      </a:solidFill>
                    </a:rPr>
                    <a:t>-</a:t>
                  </a:r>
                  <a:r>
                    <a:rPr kumimoji="1" lang="ja-JP" altLang="en-US" sz="2400">
                      <a:solidFill>
                        <a:schemeClr val="tx1"/>
                      </a:solidFill>
                    </a:rPr>
                    <a:t>フォノン散乱</a:t>
                  </a:r>
                  <a:endParaRPr kumimoji="1" lang="en-US" altLang="ja-JP" sz="2400">
                    <a:solidFill>
                      <a:schemeClr val="tx1"/>
                    </a:solidFill>
                  </a:endParaRPr>
                </a:p>
                <a:p>
                  <a:pPr algn="ctr"/>
                  <a:endParaRPr lang="en-US" altLang="ja-JP">
                    <a:solidFill>
                      <a:schemeClr val="tx1"/>
                    </a:solidFill>
                  </a:endParaRPr>
                </a:p>
                <a:p>
                  <a:pPr algn="ctr"/>
                  <a14:m>
                    <m:oMathPara xmlns:m="http://schemas.openxmlformats.org/officeDocument/2006/math">
                      <m:oMathParaPr>
                        <m:jc m:val="centerGroup"/>
                      </m:oMathParaPr>
                      <m:oMath xmlns:m="http://schemas.openxmlformats.org/officeDocument/2006/math">
                        <m:r>
                          <a:rPr kumimoji="1" lang="en-US" altLang="ja-JP" b="1" i="1" smtClean="0">
                            <a:solidFill>
                              <a:schemeClr val="tx1"/>
                            </a:solidFill>
                            <a:latin typeface="Cambria Math" panose="02040503050406030204" pitchFamily="18" charset="0"/>
                          </a:rPr>
                          <m:t>𝒌</m:t>
                        </m:r>
                        <m:r>
                          <a:rPr kumimoji="1" lang="en-US" altLang="ja-JP" b="1" i="1" smtClean="0">
                            <a:solidFill>
                              <a:schemeClr val="tx1"/>
                            </a:solidFill>
                            <a:latin typeface="Cambria Math" panose="02040503050406030204" pitchFamily="18" charset="0"/>
                            <a:ea typeface="Cambria Math" panose="02040503050406030204" pitchFamily="18" charset="0"/>
                          </a:rPr>
                          <m:t>=</m:t>
                        </m:r>
                        <m:r>
                          <a:rPr kumimoji="1" lang="en-US" altLang="ja-JP" b="1" i="1" smtClean="0">
                            <a:solidFill>
                              <a:schemeClr val="tx1"/>
                            </a:solidFill>
                            <a:latin typeface="Cambria Math" panose="02040503050406030204" pitchFamily="18" charset="0"/>
                            <a:ea typeface="Cambria Math" panose="02040503050406030204" pitchFamily="18" charset="0"/>
                          </a:rPr>
                          <m:t>𝒌</m:t>
                        </m:r>
                        <m:r>
                          <a:rPr kumimoji="1" lang="en-US" altLang="ja-JP" b="1" i="1" smtClean="0">
                            <a:solidFill>
                              <a:schemeClr val="tx1"/>
                            </a:solidFill>
                            <a:latin typeface="Cambria Math" panose="02040503050406030204" pitchFamily="18" charset="0"/>
                            <a:ea typeface="Cambria Math" panose="02040503050406030204" pitchFamily="18" charset="0"/>
                          </a:rPr>
                          <m:t>′+</m:t>
                        </m:r>
                        <m:r>
                          <a:rPr kumimoji="1" lang="en-US" altLang="ja-JP" b="1" i="1" smtClean="0">
                            <a:solidFill>
                              <a:schemeClr val="tx1"/>
                            </a:solidFill>
                            <a:latin typeface="Cambria Math" panose="02040503050406030204" pitchFamily="18" charset="0"/>
                            <a:ea typeface="Cambria Math" panose="02040503050406030204" pitchFamily="18" charset="0"/>
                          </a:rPr>
                          <m:t>𝒌</m:t>
                        </m:r>
                        <m:r>
                          <a:rPr kumimoji="1" lang="en-US" altLang="ja-JP" b="1" i="1" smtClean="0">
                            <a:solidFill>
                              <a:schemeClr val="tx1"/>
                            </a:solidFill>
                            <a:latin typeface="Cambria Math" panose="02040503050406030204" pitchFamily="18" charset="0"/>
                            <a:ea typeface="Cambria Math" panose="02040503050406030204" pitchFamily="18" charset="0"/>
                          </a:rPr>
                          <m:t>"+</m:t>
                        </m:r>
                        <m:r>
                          <a:rPr kumimoji="1" lang="en-US" altLang="ja-JP" b="1" i="1" smtClean="0">
                            <a:solidFill>
                              <a:schemeClr val="tx1"/>
                            </a:solidFill>
                            <a:latin typeface="Cambria Math" panose="02040503050406030204" pitchFamily="18" charset="0"/>
                            <a:ea typeface="Cambria Math" panose="02040503050406030204" pitchFamily="18" charset="0"/>
                          </a:rPr>
                          <m:t>𝑮</m:t>
                        </m:r>
                      </m:oMath>
                    </m:oMathPara>
                  </a14:m>
                  <a:endParaRPr kumimoji="1" lang="en-US" altLang="ja-JP" b="1">
                    <a:solidFill>
                      <a:schemeClr val="tx1"/>
                    </a:solidFill>
                    <a:ea typeface="Cambria Math" panose="02040503050406030204" pitchFamily="18" charset="0"/>
                  </a:endParaRPr>
                </a:p>
                <a:p>
                  <a:pPr algn="ctr"/>
                  <a14:m>
                    <m:oMath xmlns:m="http://schemas.openxmlformats.org/officeDocument/2006/math">
                      <m:r>
                        <a:rPr lang="en-US" altLang="ja-JP" b="1" i="1">
                          <a:solidFill>
                            <a:schemeClr val="tx1"/>
                          </a:solidFill>
                          <a:latin typeface="Cambria Math" panose="02040503050406030204" pitchFamily="18" charset="0"/>
                          <a:ea typeface="Cambria Math" panose="02040503050406030204" pitchFamily="18" charset="0"/>
                        </a:rPr>
                        <m:t>𝑮</m:t>
                      </m:r>
                      <m:r>
                        <a:rPr lang="en-US" altLang="ja-JP" b="1" i="1" smtClean="0">
                          <a:solidFill>
                            <a:schemeClr val="tx1"/>
                          </a:solidFill>
                          <a:latin typeface="Cambria Math" panose="02040503050406030204" pitchFamily="18" charset="0"/>
                          <a:ea typeface="Cambria Math" panose="02040503050406030204" pitchFamily="18" charset="0"/>
                        </a:rPr>
                        <m:t>=</m:t>
                      </m:r>
                      <m:r>
                        <a:rPr lang="en-US" altLang="ja-JP" b="0" i="1" smtClean="0">
                          <a:solidFill>
                            <a:schemeClr val="tx1"/>
                          </a:solidFill>
                          <a:latin typeface="Cambria Math" panose="02040503050406030204" pitchFamily="18" charset="0"/>
                          <a:ea typeface="Cambria Math" panose="02040503050406030204" pitchFamily="18" charset="0"/>
                        </a:rPr>
                        <m:t>0</m:t>
                      </m:r>
                    </m:oMath>
                  </a14:m>
                  <a:r>
                    <a:rPr lang="ja-JP" altLang="en-US">
                      <a:solidFill>
                        <a:schemeClr val="tx1"/>
                      </a:solidFill>
                      <a:ea typeface="Cambria Math" panose="02040503050406030204" pitchFamily="18" charset="0"/>
                    </a:rPr>
                    <a:t>→正規過程</a:t>
                  </a:r>
                  <a:endParaRPr lang="en-US" altLang="ja-JP">
                    <a:solidFill>
                      <a:schemeClr val="tx1"/>
                    </a:solidFill>
                    <a:ea typeface="Cambria Math" panose="02040503050406030204" pitchFamily="18" charset="0"/>
                  </a:endParaRPr>
                </a:p>
                <a:p>
                  <a:pPr algn="ctr"/>
                  <a14:m>
                    <m:oMath xmlns:m="http://schemas.openxmlformats.org/officeDocument/2006/math">
                      <m:r>
                        <a:rPr lang="en-US" altLang="ja-JP" b="1" i="1">
                          <a:solidFill>
                            <a:schemeClr val="tx1"/>
                          </a:solidFill>
                          <a:latin typeface="Cambria Math" panose="02040503050406030204" pitchFamily="18" charset="0"/>
                          <a:ea typeface="Cambria Math" panose="02040503050406030204" pitchFamily="18" charset="0"/>
                        </a:rPr>
                        <m:t>𝑮</m:t>
                      </m:r>
                      <m:r>
                        <a:rPr lang="en-US" altLang="ja-JP" b="1" i="1" smtClean="0">
                          <a:solidFill>
                            <a:schemeClr val="tx1"/>
                          </a:solidFill>
                          <a:latin typeface="Cambria Math" panose="02040503050406030204" pitchFamily="18" charset="0"/>
                          <a:ea typeface="Cambria Math" panose="02040503050406030204" pitchFamily="18" charset="0"/>
                        </a:rPr>
                        <m:t>≠</m:t>
                      </m:r>
                      <m:r>
                        <a:rPr lang="en-US" altLang="ja-JP" i="1">
                          <a:solidFill>
                            <a:schemeClr val="tx1"/>
                          </a:solidFill>
                          <a:latin typeface="Cambria Math" panose="02040503050406030204" pitchFamily="18" charset="0"/>
                          <a:ea typeface="Cambria Math" panose="02040503050406030204" pitchFamily="18" charset="0"/>
                        </a:rPr>
                        <m:t>0</m:t>
                      </m:r>
                    </m:oMath>
                  </a14:m>
                  <a:r>
                    <a:rPr lang="ja-JP" altLang="en-US">
                      <a:solidFill>
                        <a:schemeClr val="tx1"/>
                      </a:solidFill>
                      <a:ea typeface="Cambria Math" panose="02040503050406030204" pitchFamily="18" charset="0"/>
                    </a:rPr>
                    <a:t>→反転過程</a:t>
                  </a:r>
                  <a:endParaRPr lang="en-US" altLang="ja-JP">
                    <a:solidFill>
                      <a:schemeClr val="tx1"/>
                    </a:solidFill>
                    <a:ea typeface="Cambria Math" panose="02040503050406030204" pitchFamily="18" charset="0"/>
                  </a:endParaRPr>
                </a:p>
                <a:p>
                  <a:pPr algn="ctr"/>
                  <a:endParaRPr kumimoji="1" lang="en-US" altLang="ja-JP" b="1"/>
                </a:p>
              </p:txBody>
            </p:sp>
          </mc:Choice>
          <mc:Fallback xmlns="">
            <p:sp>
              <p:nvSpPr>
                <p:cNvPr id="12" name="四角形: 角を丸くする 11">
                  <a:extLst>
                    <a:ext uri="{FF2B5EF4-FFF2-40B4-BE49-F238E27FC236}">
                      <a16:creationId xmlns:a16="http://schemas.microsoft.com/office/drawing/2014/main" id="{78A08A35-4BAA-4D52-7849-8103E573CF0F}"/>
                    </a:ext>
                  </a:extLst>
                </p:cNvPr>
                <p:cNvSpPr>
                  <a:spLocks noRot="1" noChangeAspect="1" noMove="1" noResize="1" noEditPoints="1" noAdjustHandles="1" noChangeArrowheads="1" noChangeShapeType="1" noTextEdit="1"/>
                </p:cNvSpPr>
                <p:nvPr/>
              </p:nvSpPr>
              <p:spPr>
                <a:xfrm>
                  <a:off x="809698" y="3790222"/>
                  <a:ext cx="3552898" cy="1779940"/>
                </a:xfrm>
                <a:prstGeom prst="roundRect">
                  <a:avLst/>
                </a:prstGeom>
                <a:blipFill>
                  <a:blip r:embed="rId3"/>
                  <a:stretch>
                    <a:fillRect/>
                  </a:stretch>
                </a:blipFill>
              </p:spPr>
              <p:txBody>
                <a:bodyPr/>
                <a:lstStyle/>
                <a:p>
                  <a:r>
                    <a:rPr lang="en-US">
                      <a:noFill/>
                    </a:rPr>
                    <a:t> </a:t>
                  </a:r>
                </a:p>
              </p:txBody>
            </p:sp>
          </mc:Fallback>
        </mc:AlternateContent>
        <p:sp>
          <p:nvSpPr>
            <p:cNvPr id="13" name="四角形: 角を丸くする 12">
              <a:extLst>
                <a:ext uri="{FF2B5EF4-FFF2-40B4-BE49-F238E27FC236}">
                  <a16:creationId xmlns:a16="http://schemas.microsoft.com/office/drawing/2014/main" id="{08296618-3284-BB2C-41E9-CD206401C34F}"/>
                </a:ext>
              </a:extLst>
            </p:cNvPr>
            <p:cNvSpPr/>
            <p:nvPr/>
          </p:nvSpPr>
          <p:spPr>
            <a:xfrm>
              <a:off x="4965215" y="3789316"/>
              <a:ext cx="2261569" cy="1779939"/>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solidFill>
                    <a:schemeClr val="tx1"/>
                  </a:solidFill>
                </a:rPr>
                <a:t>不純物散乱</a:t>
              </a:r>
              <a:endParaRPr kumimoji="1" lang="en-US" altLang="ja-JP" sz="2400">
                <a:solidFill>
                  <a:schemeClr val="tx1"/>
                </a:solidFill>
              </a:endParaRPr>
            </a:p>
            <a:p>
              <a:pPr algn="ctr"/>
              <a:endParaRPr lang="en-US" altLang="ja-JP">
                <a:solidFill>
                  <a:schemeClr val="tx1"/>
                </a:solidFill>
              </a:endParaRPr>
            </a:p>
            <a:p>
              <a:pPr algn="ctr"/>
              <a:r>
                <a:rPr kumimoji="1" lang="ja-JP" altLang="en-US">
                  <a:solidFill>
                    <a:schemeClr val="tx1"/>
                  </a:solidFill>
                </a:rPr>
                <a:t>質量分布不均一やひずみによる</a:t>
              </a:r>
            </a:p>
          </p:txBody>
        </p:sp>
        <p:sp>
          <p:nvSpPr>
            <p:cNvPr id="16" name="四角形: 角を丸くする 15">
              <a:extLst>
                <a:ext uri="{FF2B5EF4-FFF2-40B4-BE49-F238E27FC236}">
                  <a16:creationId xmlns:a16="http://schemas.microsoft.com/office/drawing/2014/main" id="{60EBBE1B-62CC-7383-8702-5E9EDEA1581A}"/>
                </a:ext>
              </a:extLst>
            </p:cNvPr>
            <p:cNvSpPr/>
            <p:nvPr/>
          </p:nvSpPr>
          <p:spPr>
            <a:xfrm>
              <a:off x="7829401" y="3790222"/>
              <a:ext cx="2423276" cy="177993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400">
                  <a:solidFill>
                    <a:schemeClr val="tx1"/>
                  </a:solidFill>
                </a:rPr>
                <a:t>境界</a:t>
              </a:r>
              <a:r>
                <a:rPr kumimoji="1" lang="ja-JP" altLang="en-US" sz="2400">
                  <a:solidFill>
                    <a:schemeClr val="tx1"/>
                  </a:solidFill>
                </a:rPr>
                <a:t>散乱</a:t>
              </a:r>
              <a:endParaRPr kumimoji="1" lang="en-US" altLang="ja-JP" sz="2400">
                <a:solidFill>
                  <a:schemeClr val="tx1"/>
                </a:solidFill>
              </a:endParaRPr>
            </a:p>
            <a:p>
              <a:pPr algn="ctr"/>
              <a:endParaRPr lang="en-US" altLang="ja-JP">
                <a:solidFill>
                  <a:schemeClr val="tx1"/>
                </a:solidFill>
              </a:endParaRPr>
            </a:p>
            <a:p>
              <a:pPr algn="ctr"/>
              <a:r>
                <a:rPr lang="ja-JP" altLang="en-US">
                  <a:solidFill>
                    <a:schemeClr val="tx1"/>
                  </a:solidFill>
                </a:rPr>
                <a:t>結晶粒界やナノ構造で起こる</a:t>
              </a:r>
              <a:endParaRPr kumimoji="1" lang="ja-JP" altLang="en-US">
                <a:solidFill>
                  <a:schemeClr val="tx1"/>
                </a:solidFill>
              </a:endParaRPr>
            </a:p>
          </p:txBody>
        </p:sp>
      </p:grpSp>
      <p:sp>
        <p:nvSpPr>
          <p:cNvPr id="17" name="テキスト ボックス 16">
            <a:extLst>
              <a:ext uri="{FF2B5EF4-FFF2-40B4-BE49-F238E27FC236}">
                <a16:creationId xmlns:a16="http://schemas.microsoft.com/office/drawing/2014/main" id="{95C70554-5D20-B0E9-C8F5-83CBBB9A1758}"/>
              </a:ext>
            </a:extLst>
          </p:cNvPr>
          <p:cNvSpPr txBox="1"/>
          <p:nvPr/>
        </p:nvSpPr>
        <p:spPr>
          <a:xfrm>
            <a:off x="467671" y="3198167"/>
            <a:ext cx="2624537" cy="461665"/>
          </a:xfrm>
          <a:prstGeom prst="rect">
            <a:avLst/>
          </a:prstGeom>
          <a:noFill/>
        </p:spPr>
        <p:txBody>
          <a:bodyPr wrap="square" rtlCol="0">
            <a:spAutoFit/>
          </a:bodyPr>
          <a:lstStyle/>
          <a:p>
            <a:pPr algn="ctr"/>
            <a:r>
              <a:rPr kumimoji="1" lang="ja-JP" altLang="en-US" sz="2400"/>
              <a:t>主な散乱として</a:t>
            </a:r>
            <a:r>
              <a:rPr kumimoji="1" lang="en-US" altLang="ja-JP" sz="2400"/>
              <a:t>…</a:t>
            </a:r>
            <a:endParaRPr kumimoji="1" lang="ja-JP" altLang="en-US" sz="2400"/>
          </a:p>
        </p:txBody>
      </p:sp>
      <p:sp>
        <p:nvSpPr>
          <p:cNvPr id="18" name="矢印: 右 17">
            <a:extLst>
              <a:ext uri="{FF2B5EF4-FFF2-40B4-BE49-F238E27FC236}">
                <a16:creationId xmlns:a16="http://schemas.microsoft.com/office/drawing/2014/main" id="{ED82F667-FED3-92FF-17BF-8D500E6A6A4A}"/>
              </a:ext>
            </a:extLst>
          </p:cNvPr>
          <p:cNvSpPr/>
          <p:nvPr/>
        </p:nvSpPr>
        <p:spPr>
          <a:xfrm>
            <a:off x="809698" y="5688829"/>
            <a:ext cx="656135" cy="656134"/>
          </a:xfrm>
          <a:prstGeom prst="rightArrow">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9901345-BF9A-C8FF-9C21-4556AB80F5D1}"/>
                  </a:ext>
                </a:extLst>
              </p:cNvPr>
              <p:cNvSpPr txBox="1"/>
              <p:nvPr/>
            </p:nvSpPr>
            <p:spPr>
              <a:xfrm>
                <a:off x="1465833" y="5755286"/>
                <a:ext cx="6099494" cy="523220"/>
              </a:xfrm>
              <a:prstGeom prst="rect">
                <a:avLst/>
              </a:prstGeom>
              <a:noFill/>
            </p:spPr>
            <p:txBody>
              <a:bodyPr wrap="square">
                <a:spAutoFit/>
              </a:bodyPr>
              <a:lstStyle/>
              <a:p>
                <a14:m>
                  <m:oMath xmlns:m="http://schemas.openxmlformats.org/officeDocument/2006/math">
                    <m:r>
                      <a:rPr lang="ja-JP" altLang="en-US" sz="2800" i="1">
                        <a:latin typeface="Cambria Math" panose="02040503050406030204" pitchFamily="18" charset="0"/>
                        <a:ea typeface="Cambria Math" panose="02040503050406030204" pitchFamily="18" charset="0"/>
                      </a:rPr>
                      <m:t>これら</m:t>
                    </m:r>
                    <m:r>
                      <a:rPr lang="ja-JP" altLang="en-US" sz="2800" i="1" smtClean="0">
                        <a:latin typeface="Cambria Math" panose="02040503050406030204" pitchFamily="18" charset="0"/>
                        <a:ea typeface="Cambria Math" panose="02040503050406030204" pitchFamily="18" charset="0"/>
                      </a:rPr>
                      <m:t>が</m:t>
                    </m:r>
                    <m:r>
                      <a:rPr kumimoji="1" lang="ja-JP" altLang="en-US" sz="2800" b="0" i="1" smtClean="0">
                        <a:latin typeface="Cambria Math" panose="02040503050406030204" pitchFamily="18" charset="0"/>
                        <a:ea typeface="Cambria Math" panose="02040503050406030204" pitchFamily="18" charset="0"/>
                      </a:rPr>
                      <m:t>𝜏</m:t>
                    </m:r>
                  </m:oMath>
                </a14:m>
                <a:r>
                  <a:rPr lang="ja-JP" altLang="en-US" sz="2800"/>
                  <a:t>を温度・構造依存的に決定</a:t>
                </a:r>
              </a:p>
            </p:txBody>
          </p:sp>
        </mc:Choice>
        <mc:Fallback xmlns="">
          <p:sp>
            <p:nvSpPr>
              <p:cNvPr id="20" name="テキスト ボックス 19">
                <a:extLst>
                  <a:ext uri="{FF2B5EF4-FFF2-40B4-BE49-F238E27FC236}">
                    <a16:creationId xmlns:a16="http://schemas.microsoft.com/office/drawing/2014/main" id="{29901345-BF9A-C8FF-9C21-4556AB80F5D1}"/>
                  </a:ext>
                </a:extLst>
              </p:cNvPr>
              <p:cNvSpPr txBox="1">
                <a:spLocks noRot="1" noChangeAspect="1" noMove="1" noResize="1" noEditPoints="1" noAdjustHandles="1" noChangeArrowheads="1" noChangeShapeType="1" noTextEdit="1"/>
              </p:cNvSpPr>
              <p:nvPr/>
            </p:nvSpPr>
            <p:spPr>
              <a:xfrm>
                <a:off x="1465833" y="5755286"/>
                <a:ext cx="6099494" cy="523220"/>
              </a:xfrm>
              <a:prstGeom prst="rect">
                <a:avLst/>
              </a:prstGeom>
              <a:blipFill>
                <a:blip r:embed="rId4"/>
                <a:stretch>
                  <a:fillRect t="-10465" r="-699" b="-32558"/>
                </a:stretch>
              </a:blipFill>
            </p:spPr>
            <p:txBody>
              <a:bodyPr/>
              <a:lstStyle/>
              <a:p>
                <a:r>
                  <a:rPr lang="en-US">
                    <a:noFill/>
                  </a:rPr>
                  <a:t> </a:t>
                </a:r>
              </a:p>
            </p:txBody>
          </p:sp>
        </mc:Fallback>
      </mc:AlternateContent>
      <p:sp>
        <p:nvSpPr>
          <p:cNvPr id="21" name="矢印: 右 20">
            <a:extLst>
              <a:ext uri="{FF2B5EF4-FFF2-40B4-BE49-F238E27FC236}">
                <a16:creationId xmlns:a16="http://schemas.microsoft.com/office/drawing/2014/main" id="{9747555D-030C-CBCB-6451-3F838A744593}"/>
              </a:ext>
            </a:extLst>
          </p:cNvPr>
          <p:cNvSpPr/>
          <p:nvPr/>
        </p:nvSpPr>
        <p:spPr>
          <a:xfrm>
            <a:off x="7501333" y="5688829"/>
            <a:ext cx="656135" cy="656134"/>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3A26B10B-5A0F-2470-1367-67A946C47FD6}"/>
                  </a:ext>
                </a:extLst>
              </p:cNvPr>
              <p:cNvSpPr txBox="1"/>
              <p:nvPr/>
            </p:nvSpPr>
            <p:spPr>
              <a:xfrm>
                <a:off x="8157468" y="5755290"/>
                <a:ext cx="3651778" cy="523220"/>
              </a:xfrm>
              <a:prstGeom prst="rect">
                <a:avLst/>
              </a:prstGeom>
              <a:noFill/>
            </p:spPr>
            <p:txBody>
              <a:bodyPr wrap="square">
                <a:spAutoFit/>
              </a:bodyPr>
              <a:lstStyle/>
              <a:p>
                <a14:m>
                  <m:oMath xmlns:m="http://schemas.openxmlformats.org/officeDocument/2006/math">
                    <m:r>
                      <a:rPr kumimoji="1" lang="en-US" altLang="ja-JP" sz="2800" b="0" i="1" smtClean="0">
                        <a:solidFill>
                          <a:schemeClr val="tx1"/>
                        </a:solidFill>
                        <a:latin typeface="Cambria Math" panose="02040503050406030204" pitchFamily="18" charset="0"/>
                        <a:ea typeface="Cambria Math" panose="02040503050406030204" pitchFamily="18" charset="0"/>
                      </a:rPr>
                      <m:t>𝐾</m:t>
                    </m:r>
                  </m:oMath>
                </a14:m>
                <a:r>
                  <a:rPr lang="ja-JP" altLang="en-US" sz="2800"/>
                  <a:t>の温度依存性に寄与</a:t>
                </a:r>
              </a:p>
            </p:txBody>
          </p:sp>
        </mc:Choice>
        <mc:Fallback xmlns="">
          <p:sp>
            <p:nvSpPr>
              <p:cNvPr id="23" name="テキスト ボックス 22">
                <a:extLst>
                  <a:ext uri="{FF2B5EF4-FFF2-40B4-BE49-F238E27FC236}">
                    <a16:creationId xmlns:a16="http://schemas.microsoft.com/office/drawing/2014/main" id="{3A26B10B-5A0F-2470-1367-67A946C47FD6}"/>
                  </a:ext>
                </a:extLst>
              </p:cNvPr>
              <p:cNvSpPr txBox="1">
                <a:spLocks noRot="1" noChangeAspect="1" noMove="1" noResize="1" noEditPoints="1" noAdjustHandles="1" noChangeArrowheads="1" noChangeShapeType="1" noTextEdit="1"/>
              </p:cNvSpPr>
              <p:nvPr/>
            </p:nvSpPr>
            <p:spPr>
              <a:xfrm>
                <a:off x="8157468" y="5755290"/>
                <a:ext cx="3651778" cy="523220"/>
              </a:xfrm>
              <a:prstGeom prst="rect">
                <a:avLst/>
              </a:prstGeom>
              <a:blipFill>
                <a:blip r:embed="rId5"/>
                <a:stretch>
                  <a:fillRect t="-10465" r="-2671"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四角形: 角を丸くする 3">
                <a:extLst>
                  <a:ext uri="{FF2B5EF4-FFF2-40B4-BE49-F238E27FC236}">
                    <a16:creationId xmlns:a16="http://schemas.microsoft.com/office/drawing/2014/main" id="{CD2DC97F-FEFD-27DA-E70B-7867BCB99C01}"/>
                  </a:ext>
                </a:extLst>
              </p:cNvPr>
              <p:cNvSpPr/>
              <p:nvPr/>
            </p:nvSpPr>
            <p:spPr>
              <a:xfrm>
                <a:off x="1465833" y="917589"/>
                <a:ext cx="6099495" cy="2123207"/>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800">
                    <a:solidFill>
                      <a:schemeClr val="tx1"/>
                    </a:solidFill>
                  </a:rPr>
                  <a:t>平均自由行程</a:t>
                </a:r>
                <a:endParaRPr lang="en-US" altLang="ja-JP">
                  <a:solidFill>
                    <a:schemeClr val="tx1"/>
                  </a:solidFill>
                </a:endParaRPr>
              </a:p>
              <a:p>
                <a:endParaRPr kumimoji="1" lang="en-US" altLang="ja-JP">
                  <a:solidFill>
                    <a:schemeClr val="tx1"/>
                  </a:solidFill>
                </a:endParaRPr>
              </a:p>
              <a:p>
                <a:pPr/>
                <a14:m>
                  <m:oMathPara xmlns:m="http://schemas.openxmlformats.org/officeDocument/2006/math">
                    <m:oMathParaPr>
                      <m:jc m:val="centerGroup"/>
                    </m:oMathParaPr>
                    <m:oMath xmlns:m="http://schemas.openxmlformats.org/officeDocument/2006/math">
                      <m:r>
                        <a:rPr lang="en-US" altLang="ja-JP" sz="2800" i="1" smtClean="0">
                          <a:solidFill>
                            <a:schemeClr val="tx1"/>
                          </a:solidFill>
                          <a:latin typeface="Cambria Math" panose="02040503050406030204" pitchFamily="18" charset="0"/>
                        </a:rPr>
                        <m:t>𝑙</m:t>
                      </m:r>
                      <m:r>
                        <a:rPr lang="en-US" altLang="ja-JP" sz="2800" i="1">
                          <a:solidFill>
                            <a:schemeClr val="tx1"/>
                          </a:solidFill>
                          <a:latin typeface="Cambria Math" panose="02040503050406030204" pitchFamily="18" charset="0"/>
                          <a:ea typeface="Cambria Math" panose="02040503050406030204" pitchFamily="18" charset="0"/>
                        </a:rPr>
                        <m:t>=</m:t>
                      </m:r>
                      <m:r>
                        <a:rPr lang="ja-JP" altLang="en-US" sz="2800" i="1">
                          <a:solidFill>
                            <a:schemeClr val="tx1"/>
                          </a:solidFill>
                          <a:latin typeface="Cambria Math" panose="02040503050406030204" pitchFamily="18" charset="0"/>
                          <a:ea typeface="Cambria Math" panose="02040503050406030204" pitchFamily="18" charset="0"/>
                        </a:rPr>
                        <m:t>𝜏</m:t>
                      </m:r>
                      <m:r>
                        <a:rPr lang="en-US" altLang="ja-JP" sz="2800" i="1">
                          <a:solidFill>
                            <a:schemeClr val="tx1"/>
                          </a:solidFill>
                          <a:latin typeface="Cambria Math" panose="02040503050406030204" pitchFamily="18" charset="0"/>
                          <a:ea typeface="Cambria Math" panose="02040503050406030204" pitchFamily="18" charset="0"/>
                        </a:rPr>
                        <m:t>𝑣</m:t>
                      </m:r>
                    </m:oMath>
                  </m:oMathPara>
                </a14:m>
                <a:endParaRPr lang="en-US" altLang="ja-JP" sz="2800">
                  <a:solidFill>
                    <a:schemeClr val="tx1"/>
                  </a:solidFill>
                </a:endParaRPr>
              </a:p>
              <a:p>
                <a:endParaRPr kumimoji="1" lang="en-US" altLang="ja-JP"/>
              </a:p>
              <a:p>
                <a:pPr algn="ctr"/>
                <a14:m>
                  <m:oMath xmlns:m="http://schemas.openxmlformats.org/officeDocument/2006/math">
                    <m:r>
                      <a:rPr lang="ja-JP" altLang="en-US" i="1">
                        <a:solidFill>
                          <a:schemeClr val="tx1"/>
                        </a:solidFill>
                        <a:latin typeface="Cambria Math" panose="02040503050406030204" pitchFamily="18" charset="0"/>
                        <a:ea typeface="Cambria Math" panose="02040503050406030204" pitchFamily="18" charset="0"/>
                      </a:rPr>
                      <m:t>𝜏</m:t>
                    </m:r>
                  </m:oMath>
                </a14:m>
                <a:r>
                  <a:rPr kumimoji="1" lang="en-US" altLang="ja-JP">
                    <a:solidFill>
                      <a:schemeClr val="tx1"/>
                    </a:solidFill>
                  </a:rPr>
                  <a:t>:</a:t>
                </a:r>
                <a:r>
                  <a:rPr kumimoji="1" lang="ja-JP" altLang="en-US">
                    <a:solidFill>
                      <a:schemeClr val="tx1"/>
                    </a:solidFill>
                  </a:rPr>
                  <a:t>衝突緩和</a:t>
                </a:r>
                <a:r>
                  <a:rPr kumimoji="1" lang="en-US" altLang="ja-JP">
                    <a:solidFill>
                      <a:schemeClr val="tx1"/>
                    </a:solidFill>
                  </a:rPr>
                  <a:t>(</a:t>
                </a:r>
                <a:r>
                  <a:rPr kumimoji="1" lang="ja-JP" altLang="en-US">
                    <a:solidFill>
                      <a:schemeClr val="tx1"/>
                    </a:solidFill>
                  </a:rPr>
                  <a:t>散乱</a:t>
                </a:r>
                <a:r>
                  <a:rPr kumimoji="1" lang="en-US" altLang="ja-JP">
                    <a:solidFill>
                      <a:schemeClr val="tx1"/>
                    </a:solidFill>
                  </a:rPr>
                  <a:t>)</a:t>
                </a:r>
                <a:r>
                  <a:rPr kumimoji="1" lang="ja-JP" altLang="en-US">
                    <a:solidFill>
                      <a:schemeClr val="tx1"/>
                    </a:solidFill>
                  </a:rPr>
                  <a:t>時間</a:t>
                </a:r>
                <a:endParaRPr lang="en-US" altLang="ja-JP">
                  <a:solidFill>
                    <a:schemeClr val="tx1"/>
                  </a:solidFill>
                </a:endParaRPr>
              </a:p>
            </p:txBody>
          </p:sp>
        </mc:Choice>
        <mc:Fallback xmlns="">
          <p:sp>
            <p:nvSpPr>
              <p:cNvPr id="4" name="四角形: 角を丸くする 3">
                <a:extLst>
                  <a:ext uri="{FF2B5EF4-FFF2-40B4-BE49-F238E27FC236}">
                    <a16:creationId xmlns:a16="http://schemas.microsoft.com/office/drawing/2014/main" id="{CD2DC97F-FEFD-27DA-E70B-7867BCB99C01}"/>
                  </a:ext>
                </a:extLst>
              </p:cNvPr>
              <p:cNvSpPr>
                <a:spLocks noRot="1" noChangeAspect="1" noMove="1" noResize="1" noEditPoints="1" noAdjustHandles="1" noChangeArrowheads="1" noChangeShapeType="1" noTextEdit="1"/>
              </p:cNvSpPr>
              <p:nvPr/>
            </p:nvSpPr>
            <p:spPr>
              <a:xfrm>
                <a:off x="1465833" y="917589"/>
                <a:ext cx="6099495" cy="2123207"/>
              </a:xfrm>
              <a:prstGeom prst="roundRect">
                <a:avLst/>
              </a:prstGeom>
              <a:blipFill>
                <a:blip r:embed="rId6"/>
                <a:stretch>
                  <a:fillRect l="-1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楕円 6">
                <a:extLst>
                  <a:ext uri="{FF2B5EF4-FFF2-40B4-BE49-F238E27FC236}">
                    <a16:creationId xmlns:a16="http://schemas.microsoft.com/office/drawing/2014/main" id="{A7C3B089-64BF-93FF-4D7C-5CC2F128853E}"/>
                  </a:ext>
                </a:extLst>
              </p:cNvPr>
              <p:cNvSpPr/>
              <p:nvPr/>
            </p:nvSpPr>
            <p:spPr>
              <a:xfrm>
                <a:off x="8235424" y="1279591"/>
                <a:ext cx="3533115" cy="13992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フォノンは散乱までに平均自由行程</a:t>
                </a:r>
                <a14:m>
                  <m:oMath xmlns:m="http://schemas.openxmlformats.org/officeDocument/2006/math">
                    <m:r>
                      <a:rPr lang="en-US" altLang="ja-JP" i="1">
                        <a:solidFill>
                          <a:schemeClr val="tx1"/>
                        </a:solidFill>
                        <a:latin typeface="Cambria Math" panose="02040503050406030204" pitchFamily="18" charset="0"/>
                      </a:rPr>
                      <m:t>𝑙</m:t>
                    </m:r>
                  </m:oMath>
                </a14:m>
                <a:r>
                  <a:rPr lang="ja-JP" altLang="en-US">
                    <a:solidFill>
                      <a:schemeClr val="tx1"/>
                    </a:solidFill>
                  </a:rPr>
                  <a:t>を移動</a:t>
                </a:r>
                <a:endParaRPr kumimoji="1" lang="ja-JP" altLang="en-US">
                  <a:solidFill>
                    <a:schemeClr val="tx1"/>
                  </a:solidFill>
                </a:endParaRPr>
              </a:p>
            </p:txBody>
          </p:sp>
        </mc:Choice>
        <mc:Fallback xmlns="">
          <p:sp>
            <p:nvSpPr>
              <p:cNvPr id="7" name="楕円 6">
                <a:extLst>
                  <a:ext uri="{FF2B5EF4-FFF2-40B4-BE49-F238E27FC236}">
                    <a16:creationId xmlns:a16="http://schemas.microsoft.com/office/drawing/2014/main" id="{A7C3B089-64BF-93FF-4D7C-5CC2F128853E}"/>
                  </a:ext>
                </a:extLst>
              </p:cNvPr>
              <p:cNvSpPr>
                <a:spLocks noRot="1" noChangeAspect="1" noMove="1" noResize="1" noEditPoints="1" noAdjustHandles="1" noChangeArrowheads="1" noChangeShapeType="1" noTextEdit="1"/>
              </p:cNvSpPr>
              <p:nvPr/>
            </p:nvSpPr>
            <p:spPr>
              <a:xfrm>
                <a:off x="8235424" y="1279591"/>
                <a:ext cx="3533115" cy="1399202"/>
              </a:xfrm>
              <a:prstGeom prst="ellipse">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317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anim calcmode="lin" valueType="num">
                                      <p:cBhvr>
                                        <p:cTn id="26" dur="1000" fill="hold"/>
                                        <p:tgtEl>
                                          <p:spTgt spid="6"/>
                                        </p:tgtEl>
                                        <p:attrNameLst>
                                          <p:attrName>ppt_x</p:attrName>
                                        </p:attrNameLst>
                                      </p:cBhvr>
                                      <p:tavLst>
                                        <p:tav tm="0">
                                          <p:val>
                                            <p:strVal val="#ppt_x"/>
                                          </p:val>
                                        </p:tav>
                                        <p:tav tm="100000">
                                          <p:val>
                                            <p:strVal val="#ppt_x"/>
                                          </p:val>
                                        </p:tav>
                                      </p:tavLst>
                                    </p:anim>
                                    <p:anim calcmode="lin" valueType="num">
                                      <p:cBhvr>
                                        <p:cTn id="2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down)">
                                      <p:cBhvr>
                                        <p:cTn id="40" dur="500"/>
                                        <p:tgtEl>
                                          <p:spTgt spid="2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down)">
                                      <p:cBhvr>
                                        <p:cTn id="4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20" grpId="0"/>
      <p:bldP spid="21" grpId="0" animBg="1"/>
      <p:bldP spid="23" grpId="0"/>
      <p:bldP spid="4"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5C114-75D7-C1FF-2C7B-83AB3EA3E6AB}"/>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738887-77D2-F643-AAD5-141068F70588}"/>
              </a:ext>
            </a:extLst>
          </p:cNvPr>
          <p:cNvSpPr txBox="1"/>
          <p:nvPr/>
        </p:nvSpPr>
        <p:spPr>
          <a:xfrm>
            <a:off x="251284" y="202424"/>
            <a:ext cx="4257895" cy="584775"/>
          </a:xfrm>
          <a:prstGeom prst="rect">
            <a:avLst/>
          </a:prstGeom>
          <a:noFill/>
        </p:spPr>
        <p:txBody>
          <a:bodyPr wrap="square" rtlCol="0">
            <a:spAutoFit/>
          </a:bodyPr>
          <a:lstStyle/>
          <a:p>
            <a:pPr algn="ctr"/>
            <a:r>
              <a:rPr lang="ja-JP" altLang="en-US" sz="3200" b="1"/>
              <a:t>熱伝導率の温度依存性</a:t>
            </a:r>
            <a:endParaRPr kumimoji="1" lang="ja-JP" altLang="en-US" sz="3200" b="1"/>
          </a:p>
        </p:txBody>
      </p:sp>
      <p:sp>
        <p:nvSpPr>
          <p:cNvPr id="3" name="テキスト ボックス 2">
            <a:extLst>
              <a:ext uri="{FF2B5EF4-FFF2-40B4-BE49-F238E27FC236}">
                <a16:creationId xmlns:a16="http://schemas.microsoft.com/office/drawing/2014/main" id="{CE576F24-AF1B-E961-104A-AB56AEE61B14}"/>
              </a:ext>
            </a:extLst>
          </p:cNvPr>
          <p:cNvSpPr txBox="1"/>
          <p:nvPr/>
        </p:nvSpPr>
        <p:spPr>
          <a:xfrm>
            <a:off x="9807113" y="6414760"/>
            <a:ext cx="2303451" cy="369332"/>
          </a:xfrm>
          <a:prstGeom prst="rect">
            <a:avLst/>
          </a:prstGeom>
          <a:noFill/>
        </p:spPr>
        <p:txBody>
          <a:bodyPr wrap="square" rtlCol="0">
            <a:spAutoFit/>
          </a:bodyPr>
          <a:lstStyle/>
          <a:p>
            <a:pPr algn="ctr"/>
            <a:r>
              <a:rPr kumimoji="1" lang="en-US" altLang="ja-JP"/>
              <a:t>8223072</a:t>
            </a:r>
            <a:r>
              <a:rPr kumimoji="1" lang="ja-JP" altLang="en-US"/>
              <a:t>　鶴田開土</a:t>
            </a:r>
          </a:p>
        </p:txBody>
      </p:sp>
      <p:grpSp>
        <p:nvGrpSpPr>
          <p:cNvPr id="34" name="グループ化 33">
            <a:extLst>
              <a:ext uri="{FF2B5EF4-FFF2-40B4-BE49-F238E27FC236}">
                <a16:creationId xmlns:a16="http://schemas.microsoft.com/office/drawing/2014/main" id="{B7AC2FB6-A19C-8FDB-8DF0-CD51668136AE}"/>
              </a:ext>
            </a:extLst>
          </p:cNvPr>
          <p:cNvGrpSpPr/>
          <p:nvPr/>
        </p:nvGrpSpPr>
        <p:grpSpPr>
          <a:xfrm>
            <a:off x="821571" y="3089739"/>
            <a:ext cx="4424737" cy="2554417"/>
            <a:chOff x="495147" y="3189930"/>
            <a:chExt cx="4424737" cy="2554417"/>
          </a:xfrm>
        </p:grpSpPr>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F10A35E0-52DC-BD16-815F-75E50B722E72}"/>
                    </a:ext>
                  </a:extLst>
                </p:cNvPr>
                <p:cNvSpPr txBox="1"/>
                <p:nvPr/>
              </p:nvSpPr>
              <p:spPr>
                <a:xfrm>
                  <a:off x="1538235" y="3244432"/>
                  <a:ext cx="1293284" cy="6599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sSub>
                              <m:sSubPr>
                                <m:ctrlPr>
                                  <a:rPr lang="en-US" altLang="ja-JP" i="1" smtClean="0">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rPr>
                                  <m:t>𝐵</m:t>
                                </m:r>
                              </m:sub>
                            </m:sSub>
                          </m:den>
                        </m:f>
                        <m:r>
                          <a:rPr lang="en-US" altLang="ja-JP" b="0"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𝑈</m:t>
                                </m:r>
                              </m:sub>
                            </m:sSub>
                          </m:den>
                        </m:f>
                        <m:r>
                          <a:rPr lang="en-US" altLang="ja-JP" b="0" i="0"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𝐼</m:t>
                                </m:r>
                              </m:sub>
                            </m:sSub>
                          </m:den>
                        </m:f>
                      </m:oMath>
                    </m:oMathPara>
                  </a14:m>
                  <a:endParaRPr lang="ja-JP" altLang="en-US"/>
                </a:p>
              </p:txBody>
            </p:sp>
          </mc:Choice>
          <mc:Fallback xmlns="">
            <p:sp>
              <p:nvSpPr>
                <p:cNvPr id="17" name="テキスト ボックス 16">
                  <a:extLst>
                    <a:ext uri="{FF2B5EF4-FFF2-40B4-BE49-F238E27FC236}">
                      <a16:creationId xmlns:a16="http://schemas.microsoft.com/office/drawing/2014/main" id="{F10A35E0-52DC-BD16-815F-75E50B722E72}"/>
                    </a:ext>
                  </a:extLst>
                </p:cNvPr>
                <p:cNvSpPr txBox="1">
                  <a:spLocks noRot="1" noChangeAspect="1" noMove="1" noResize="1" noEditPoints="1" noAdjustHandles="1" noChangeArrowheads="1" noChangeShapeType="1" noTextEdit="1"/>
                </p:cNvSpPr>
                <p:nvPr/>
              </p:nvSpPr>
              <p:spPr>
                <a:xfrm>
                  <a:off x="1538235" y="3244432"/>
                  <a:ext cx="1293284" cy="659924"/>
                </a:xfrm>
                <a:prstGeom prst="rect">
                  <a:avLst/>
                </a:prstGeom>
                <a:blipFill>
                  <a:blip r:embed="rId3"/>
                  <a:stretch>
                    <a:fillRect/>
                  </a:stretch>
                </a:blipFill>
              </p:spPr>
              <p:txBody>
                <a:bodyPr/>
                <a:lstStyle/>
                <a:p>
                  <a:r>
                    <a:rPr lang="en-US">
                      <a:noFill/>
                    </a:rPr>
                    <a:t> </a:t>
                  </a:r>
                </a:p>
              </p:txBody>
            </p:sp>
          </mc:Fallback>
        </mc:AlternateContent>
        <p:sp>
          <p:nvSpPr>
            <p:cNvPr id="18" name="楕円 17">
              <a:extLst>
                <a:ext uri="{FF2B5EF4-FFF2-40B4-BE49-F238E27FC236}">
                  <a16:creationId xmlns:a16="http://schemas.microsoft.com/office/drawing/2014/main" id="{D3E45D06-50FB-1F62-7B16-30F5FC23E23F}"/>
                </a:ext>
              </a:extLst>
            </p:cNvPr>
            <p:cNvSpPr/>
            <p:nvPr/>
          </p:nvSpPr>
          <p:spPr>
            <a:xfrm>
              <a:off x="495147" y="3189930"/>
              <a:ext cx="965006" cy="76892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低温領域</a:t>
              </a:r>
              <a:endParaRPr kumimoji="1" lang="ja-JP" altLang="en-US">
                <a:solidFill>
                  <a:schemeClr val="tx1"/>
                </a:solidFill>
              </a:endParaRPr>
            </a:p>
          </p:txBody>
        </p:sp>
        <p:sp>
          <p:nvSpPr>
            <p:cNvPr id="19" name="矢印: 右 18">
              <a:extLst>
                <a:ext uri="{FF2B5EF4-FFF2-40B4-BE49-F238E27FC236}">
                  <a16:creationId xmlns:a16="http://schemas.microsoft.com/office/drawing/2014/main" id="{2D239416-734D-EC01-74C5-7D7555CBFBCD}"/>
                </a:ext>
              </a:extLst>
            </p:cNvPr>
            <p:cNvSpPr/>
            <p:nvPr/>
          </p:nvSpPr>
          <p:spPr>
            <a:xfrm>
              <a:off x="2909601" y="3409413"/>
              <a:ext cx="446730" cy="3299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A5FC2E8-C438-3EC4-24BD-E14B6DCE032D}"/>
                    </a:ext>
                  </a:extLst>
                </p:cNvPr>
                <p:cNvSpPr txBox="1"/>
                <p:nvPr/>
              </p:nvSpPr>
              <p:spPr>
                <a:xfrm>
                  <a:off x="3425248" y="3389728"/>
                  <a:ext cx="149463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ja-JP" altLang="en-US" i="1" smtClean="0">
                            <a:latin typeface="Cambria Math" panose="02040503050406030204" pitchFamily="18" charset="0"/>
                          </a:rPr>
                          <m:t>𝜏</m:t>
                        </m:r>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rPr>
                              <m:t>𝐵</m:t>
                            </m:r>
                          </m:sub>
                        </m:sSub>
                        <m:d>
                          <m:dPr>
                            <m:ctrlPr>
                              <a:rPr lang="en-US" altLang="ja-JP" i="1" smtClean="0">
                                <a:latin typeface="Cambria Math" panose="02040503050406030204" pitchFamily="18" charset="0"/>
                              </a:rPr>
                            </m:ctrlPr>
                          </m:dPr>
                          <m:e>
                            <m:r>
                              <a:rPr lang="ja-JP" altLang="en-US" i="1">
                                <a:latin typeface="Cambria Math" panose="02040503050406030204" pitchFamily="18" charset="0"/>
                              </a:rPr>
                              <m:t>定数</m:t>
                            </m:r>
                          </m:e>
                        </m:d>
                      </m:oMath>
                    </m:oMathPara>
                  </a14:m>
                  <a:endParaRPr lang="ja-JP" altLang="en-US"/>
                </a:p>
              </p:txBody>
            </p:sp>
          </mc:Choice>
          <mc:Fallback xmlns="">
            <p:sp>
              <p:nvSpPr>
                <p:cNvPr id="21" name="テキスト ボックス 20">
                  <a:extLst>
                    <a:ext uri="{FF2B5EF4-FFF2-40B4-BE49-F238E27FC236}">
                      <a16:creationId xmlns:a16="http://schemas.microsoft.com/office/drawing/2014/main" id="{DA5FC2E8-C438-3EC4-24BD-E14B6DCE032D}"/>
                    </a:ext>
                  </a:extLst>
                </p:cNvPr>
                <p:cNvSpPr txBox="1">
                  <a:spLocks noRot="1" noChangeAspect="1" noMove="1" noResize="1" noEditPoints="1" noAdjustHandles="1" noChangeArrowheads="1" noChangeShapeType="1" noTextEdit="1"/>
                </p:cNvSpPr>
                <p:nvPr/>
              </p:nvSpPr>
              <p:spPr>
                <a:xfrm>
                  <a:off x="3425248" y="3389728"/>
                  <a:ext cx="1494636" cy="369332"/>
                </a:xfrm>
                <a:prstGeom prst="rect">
                  <a:avLst/>
                </a:prstGeom>
                <a:blipFill>
                  <a:blip r:embed="rId4"/>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229FDFDC-91B5-A8BF-3600-54495ABAEEF5}"/>
                    </a:ext>
                  </a:extLst>
                </p:cNvPr>
                <p:cNvSpPr txBox="1"/>
                <p:nvPr/>
              </p:nvSpPr>
              <p:spPr>
                <a:xfrm>
                  <a:off x="1460153" y="4018118"/>
                  <a:ext cx="2604645" cy="7693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𝑐</m:t>
                            </m:r>
                          </m:e>
                          <m:sub>
                            <m:r>
                              <m:rPr>
                                <m:sty m:val="p"/>
                              </m:rPr>
                              <a:rPr lang="en-US" altLang="ja-JP">
                                <a:latin typeface="Cambria Math" panose="02040503050406030204" pitchFamily="18" charset="0"/>
                                <a:ea typeface="Cambria Math" panose="02040503050406030204" pitchFamily="18" charset="0"/>
                              </a:rPr>
                              <m:t>v</m:t>
                            </m:r>
                          </m:sub>
                          <m:sup>
                            <m:r>
                              <m:rPr>
                                <m:sty m:val="p"/>
                              </m:rPr>
                              <a:rPr lang="en-US" altLang="ja-JP">
                                <a:latin typeface="Cambria Math" panose="02040503050406030204" pitchFamily="18" charset="0"/>
                                <a:ea typeface="Cambria Math" panose="02040503050406030204" pitchFamily="18" charset="0"/>
                              </a:rPr>
                              <m:t>ph</m:t>
                            </m:r>
                          </m:sup>
                        </m:sSubSup>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12</m:t>
                        </m:r>
                        <m:r>
                          <a:rPr lang="en-US" altLang="ja-JP" b="0" i="1" smtClean="0">
                            <a:latin typeface="Cambria Math" panose="02040503050406030204" pitchFamily="18" charset="0"/>
                            <a:ea typeface="Cambria Math" panose="02040503050406030204" pitchFamily="18" charset="0"/>
                          </a:rPr>
                          <m:t>𝑛</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𝑘</m:t>
                            </m:r>
                          </m:e>
                          <m:sub>
                            <m:r>
                              <a:rPr lang="en-US" altLang="ja-JP" i="1">
                                <a:latin typeface="Cambria Math" panose="02040503050406030204" pitchFamily="18" charset="0"/>
                                <a:ea typeface="Cambria Math" panose="02040503050406030204" pitchFamily="18" charset="0"/>
                              </a:rPr>
                              <m:t>𝐵</m:t>
                            </m:r>
                          </m:sub>
                        </m:sSub>
                        <m:sSup>
                          <m:sSupPr>
                            <m:ctrlPr>
                              <a:rPr lang="en-US" altLang="ja-JP" i="1" smtClean="0">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𝑇</m:t>
                                    </m:r>
                                  </m:num>
                                  <m:den>
                                    <m:r>
                                      <a:rPr lang="ja-JP" altLang="en-US" i="1">
                                        <a:latin typeface="Cambria Math" panose="02040503050406030204" pitchFamily="18" charset="0"/>
                                        <a:ea typeface="Cambria Math" panose="02040503050406030204" pitchFamily="18" charset="0"/>
                                      </a:rPr>
                                      <m:t>𝜃</m:t>
                                    </m:r>
                                  </m:den>
                                </m:f>
                              </m:e>
                            </m:d>
                          </m:e>
                          <m:sup>
                            <m:r>
                              <a:rPr lang="en-US" altLang="ja-JP" b="0" i="1" smtClean="0">
                                <a:latin typeface="Cambria Math" panose="02040503050406030204" pitchFamily="18" charset="0"/>
                                <a:ea typeface="Cambria Math" panose="02040503050406030204" pitchFamily="18" charset="0"/>
                              </a:rPr>
                              <m:t>3</m:t>
                            </m:r>
                          </m:sup>
                        </m:sSup>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𝑇</m:t>
                            </m:r>
                          </m:e>
                          <m:sup>
                            <m:r>
                              <a:rPr lang="en-US" altLang="ja-JP" b="0" i="1" smtClean="0">
                                <a:latin typeface="Cambria Math" panose="02040503050406030204" pitchFamily="18" charset="0"/>
                                <a:ea typeface="Cambria Math" panose="02040503050406030204" pitchFamily="18" charset="0"/>
                              </a:rPr>
                              <m:t>3</m:t>
                            </m:r>
                          </m:sup>
                        </m:sSup>
                      </m:oMath>
                    </m:oMathPara>
                  </a14:m>
                  <a:endParaRPr lang="ja-JP" altLang="en-US"/>
                </a:p>
              </p:txBody>
            </p:sp>
          </mc:Choice>
          <mc:Fallback xmlns="">
            <p:sp>
              <p:nvSpPr>
                <p:cNvPr id="23" name="テキスト ボックス 22">
                  <a:extLst>
                    <a:ext uri="{FF2B5EF4-FFF2-40B4-BE49-F238E27FC236}">
                      <a16:creationId xmlns:a16="http://schemas.microsoft.com/office/drawing/2014/main" id="{229FDFDC-91B5-A8BF-3600-54495ABAEEF5}"/>
                    </a:ext>
                  </a:extLst>
                </p:cNvPr>
                <p:cNvSpPr txBox="1">
                  <a:spLocks noRot="1" noChangeAspect="1" noMove="1" noResize="1" noEditPoints="1" noAdjustHandles="1" noChangeArrowheads="1" noChangeShapeType="1" noTextEdit="1"/>
                </p:cNvSpPr>
                <p:nvPr/>
              </p:nvSpPr>
              <p:spPr>
                <a:xfrm>
                  <a:off x="1460153" y="4018118"/>
                  <a:ext cx="2604645" cy="769378"/>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ECC827CA-1F17-D27D-F33E-951E8561FC2B}"/>
                    </a:ext>
                  </a:extLst>
                </p:cNvPr>
                <p:cNvSpPr txBox="1"/>
                <p:nvPr/>
              </p:nvSpPr>
              <p:spPr>
                <a:xfrm>
                  <a:off x="2101871" y="5159572"/>
                  <a:ext cx="145929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lang="en-US" altLang="ja-JP" sz="3200" i="1" smtClean="0">
                            <a:solidFill>
                              <a:srgbClr val="FF0000"/>
                            </a:solidFill>
                            <a:latin typeface="Cambria Math" panose="02040503050406030204" pitchFamily="18" charset="0"/>
                            <a:ea typeface="Cambria Math" panose="02040503050406030204" pitchFamily="18" charset="0"/>
                          </a:rPr>
                          <m:t>∝</m:t>
                        </m:r>
                        <m:sSup>
                          <m:sSupPr>
                            <m:ctrlPr>
                              <a:rPr lang="en-US" altLang="ja-JP" sz="3200" i="1">
                                <a:solidFill>
                                  <a:srgbClr val="FF0000"/>
                                </a:solidFill>
                                <a:latin typeface="Cambria Math" panose="02040503050406030204" pitchFamily="18" charset="0"/>
                                <a:ea typeface="Cambria Math" panose="02040503050406030204" pitchFamily="18" charset="0"/>
                              </a:rPr>
                            </m:ctrlPr>
                          </m:sSupPr>
                          <m:e>
                            <m:r>
                              <a:rPr lang="en-US" altLang="ja-JP" sz="3200" i="1">
                                <a:solidFill>
                                  <a:srgbClr val="FF0000"/>
                                </a:solidFill>
                                <a:latin typeface="Cambria Math" panose="02040503050406030204" pitchFamily="18" charset="0"/>
                                <a:ea typeface="Cambria Math" panose="02040503050406030204" pitchFamily="18" charset="0"/>
                              </a:rPr>
                              <m:t>𝑇</m:t>
                            </m:r>
                          </m:e>
                          <m:sup>
                            <m:r>
                              <a:rPr lang="en-US" altLang="ja-JP" sz="3200" i="1">
                                <a:solidFill>
                                  <a:srgbClr val="FF0000"/>
                                </a:solidFill>
                                <a:latin typeface="Cambria Math" panose="02040503050406030204" pitchFamily="18" charset="0"/>
                                <a:ea typeface="Cambria Math" panose="02040503050406030204" pitchFamily="18" charset="0"/>
                              </a:rPr>
                              <m:t>3</m:t>
                            </m:r>
                          </m:sup>
                        </m:sSup>
                      </m:oMath>
                    </m:oMathPara>
                  </a14:m>
                  <a:endParaRPr lang="ja-JP" altLang="en-US" sz="3200"/>
                </a:p>
              </p:txBody>
            </p:sp>
          </mc:Choice>
          <mc:Fallback xmlns="">
            <p:sp>
              <p:nvSpPr>
                <p:cNvPr id="25" name="テキスト ボックス 24">
                  <a:extLst>
                    <a:ext uri="{FF2B5EF4-FFF2-40B4-BE49-F238E27FC236}">
                      <a16:creationId xmlns:a16="http://schemas.microsoft.com/office/drawing/2014/main" id="{ECC827CA-1F17-D27D-F33E-951E8561FC2B}"/>
                    </a:ext>
                  </a:extLst>
                </p:cNvPr>
                <p:cNvSpPr txBox="1">
                  <a:spLocks noRot="1" noChangeAspect="1" noMove="1" noResize="1" noEditPoints="1" noAdjustHandles="1" noChangeArrowheads="1" noChangeShapeType="1" noTextEdit="1"/>
                </p:cNvSpPr>
                <p:nvPr/>
              </p:nvSpPr>
              <p:spPr>
                <a:xfrm>
                  <a:off x="2101871" y="5159572"/>
                  <a:ext cx="1459296" cy="584775"/>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DDFC201-FC5B-7B01-F78A-52B9493A07FE}"/>
                  </a:ext>
                </a:extLst>
              </p:cNvPr>
              <p:cNvSpPr txBox="1"/>
              <p:nvPr/>
            </p:nvSpPr>
            <p:spPr>
              <a:xfrm>
                <a:off x="1252266" y="1000461"/>
                <a:ext cx="3368842" cy="1224566"/>
              </a:xfrm>
              <a:prstGeom prst="rect">
                <a:avLst/>
              </a:prstGeom>
              <a:noFill/>
              <a:ln>
                <a:solidFill>
                  <a:schemeClr val="tx1"/>
                </a:solidFill>
              </a:ln>
            </p:spPr>
            <p:txBody>
              <a:bodyPr wrap="square" rtlCol="0">
                <a:spAutoFit/>
              </a:bodyPr>
              <a:lstStyle/>
              <a:p>
                <a:r>
                  <a:rPr kumimoji="1" lang="ja-JP" altLang="en-US"/>
                  <a:t>熱伝導率について</a:t>
                </a:r>
                <a:endParaRPr kumimoji="1" lang="en-US" altLang="ja-JP"/>
              </a:p>
              <a:p>
                <a:endParaRPr kumimoji="1" lang="en-US" altLang="ja-JP"/>
              </a:p>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𝐾</m:t>
                      </m:r>
                      <m:r>
                        <a:rPr lang="en-US" altLang="ja-JP" sz="2000" i="1">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1</m:t>
                          </m:r>
                        </m:num>
                        <m:den>
                          <m:r>
                            <a:rPr lang="en-US" altLang="ja-JP" sz="2000" i="1">
                              <a:latin typeface="Cambria Math" panose="02040503050406030204" pitchFamily="18" charset="0"/>
                              <a:ea typeface="Cambria Math" panose="02040503050406030204" pitchFamily="18" charset="0"/>
                            </a:rPr>
                            <m:t>3</m:t>
                          </m:r>
                        </m:den>
                      </m:f>
                      <m:sSubSup>
                        <m:sSubSupPr>
                          <m:ctrlPr>
                            <a:rPr lang="en-US" altLang="ja-JP" sz="2000" i="1">
                              <a:latin typeface="Cambria Math" panose="02040503050406030204" pitchFamily="18" charset="0"/>
                              <a:ea typeface="Cambria Math" panose="02040503050406030204" pitchFamily="18" charset="0"/>
                            </a:rPr>
                          </m:ctrlPr>
                        </m:sSubSupPr>
                        <m:e>
                          <m:r>
                            <a:rPr lang="en-US" altLang="ja-JP" sz="2000" i="1">
                              <a:latin typeface="Cambria Math" panose="02040503050406030204" pitchFamily="18" charset="0"/>
                              <a:ea typeface="Cambria Math" panose="02040503050406030204" pitchFamily="18" charset="0"/>
                            </a:rPr>
                            <m:t>𝑐</m:t>
                          </m:r>
                        </m:e>
                        <m:sub>
                          <m:r>
                            <m:rPr>
                              <m:sty m:val="p"/>
                            </m:rPr>
                            <a:rPr lang="en-US" altLang="ja-JP" sz="2000">
                              <a:latin typeface="Cambria Math" panose="02040503050406030204" pitchFamily="18" charset="0"/>
                              <a:ea typeface="Cambria Math" panose="02040503050406030204" pitchFamily="18" charset="0"/>
                            </a:rPr>
                            <m:t>v</m:t>
                          </m:r>
                        </m:sub>
                        <m:sup>
                          <m:r>
                            <m:rPr>
                              <m:sty m:val="p"/>
                            </m:rPr>
                            <a:rPr lang="en-US" altLang="ja-JP" sz="2000">
                              <a:latin typeface="Cambria Math" panose="02040503050406030204" pitchFamily="18" charset="0"/>
                              <a:ea typeface="Cambria Math" panose="02040503050406030204" pitchFamily="18" charset="0"/>
                            </a:rPr>
                            <m:t>ph</m:t>
                          </m:r>
                        </m:sup>
                      </m:sSubSup>
                      <m:r>
                        <a:rPr lang="en-US" altLang="ja-JP" sz="2000" i="1">
                          <a:latin typeface="Cambria Math" panose="02040503050406030204" pitchFamily="18" charset="0"/>
                          <a:ea typeface="Cambria Math" panose="02040503050406030204" pitchFamily="18" charset="0"/>
                        </a:rPr>
                        <m:t>𝑣𝑙</m:t>
                      </m:r>
                      <m:r>
                        <a:rPr lang="en-US" altLang="ja-JP" sz="2000" i="1">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1</m:t>
                          </m:r>
                        </m:num>
                        <m:den>
                          <m:r>
                            <a:rPr lang="en-US" altLang="ja-JP" sz="2000" i="1">
                              <a:latin typeface="Cambria Math" panose="02040503050406030204" pitchFamily="18" charset="0"/>
                              <a:ea typeface="Cambria Math" panose="02040503050406030204" pitchFamily="18" charset="0"/>
                            </a:rPr>
                            <m:t>3</m:t>
                          </m:r>
                        </m:den>
                      </m:f>
                      <m:sSubSup>
                        <m:sSubSupPr>
                          <m:ctrlPr>
                            <a:rPr lang="en-US" altLang="ja-JP" sz="2000" i="1">
                              <a:latin typeface="Cambria Math" panose="02040503050406030204" pitchFamily="18" charset="0"/>
                              <a:ea typeface="Cambria Math" panose="02040503050406030204" pitchFamily="18" charset="0"/>
                            </a:rPr>
                          </m:ctrlPr>
                        </m:sSubSupPr>
                        <m:e>
                          <m:r>
                            <a:rPr lang="en-US" altLang="ja-JP" sz="2000" i="1">
                              <a:latin typeface="Cambria Math" panose="02040503050406030204" pitchFamily="18" charset="0"/>
                              <a:ea typeface="Cambria Math" panose="02040503050406030204" pitchFamily="18" charset="0"/>
                            </a:rPr>
                            <m:t>𝑐</m:t>
                          </m:r>
                        </m:e>
                        <m:sub>
                          <m:r>
                            <m:rPr>
                              <m:sty m:val="p"/>
                            </m:rPr>
                            <a:rPr lang="en-US" altLang="ja-JP" sz="2000">
                              <a:latin typeface="Cambria Math" panose="02040503050406030204" pitchFamily="18" charset="0"/>
                              <a:ea typeface="Cambria Math" panose="02040503050406030204" pitchFamily="18" charset="0"/>
                            </a:rPr>
                            <m:t>v</m:t>
                          </m:r>
                        </m:sub>
                        <m:sup>
                          <m:r>
                            <m:rPr>
                              <m:sty m:val="p"/>
                            </m:rPr>
                            <a:rPr lang="en-US" altLang="ja-JP" sz="2000">
                              <a:latin typeface="Cambria Math" panose="02040503050406030204" pitchFamily="18" charset="0"/>
                              <a:ea typeface="Cambria Math" panose="02040503050406030204" pitchFamily="18" charset="0"/>
                            </a:rPr>
                            <m:t>ph</m:t>
                          </m:r>
                        </m:sup>
                      </m:sSubSup>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𝑣</m:t>
                          </m:r>
                        </m:e>
                        <m:sup>
                          <m:r>
                            <a:rPr lang="en-US" altLang="ja-JP" sz="2000" i="1">
                              <a:latin typeface="Cambria Math" panose="02040503050406030204" pitchFamily="18" charset="0"/>
                              <a:ea typeface="Cambria Math" panose="02040503050406030204" pitchFamily="18" charset="0"/>
                            </a:rPr>
                            <m:t>2</m:t>
                          </m:r>
                        </m:sup>
                      </m:sSup>
                      <m:r>
                        <a:rPr lang="ja-JP" altLang="en-US" sz="2000" i="1">
                          <a:latin typeface="Cambria Math" panose="02040503050406030204" pitchFamily="18" charset="0"/>
                          <a:ea typeface="Cambria Math" panose="02040503050406030204" pitchFamily="18" charset="0"/>
                        </a:rPr>
                        <m:t>𝜏</m:t>
                      </m:r>
                    </m:oMath>
                  </m:oMathPara>
                </a14:m>
                <a:endParaRPr lang="en-US" altLang="ja-JP" sz="2000"/>
              </a:p>
            </p:txBody>
          </p:sp>
        </mc:Choice>
        <mc:Fallback xmlns="">
          <p:sp>
            <p:nvSpPr>
              <p:cNvPr id="4" name="テキスト ボックス 3">
                <a:extLst>
                  <a:ext uri="{FF2B5EF4-FFF2-40B4-BE49-F238E27FC236}">
                    <a16:creationId xmlns:a16="http://schemas.microsoft.com/office/drawing/2014/main" id="{2DDFC201-FC5B-7B01-F78A-52B9493A07FE}"/>
                  </a:ext>
                </a:extLst>
              </p:cNvPr>
              <p:cNvSpPr txBox="1">
                <a:spLocks noRot="1" noChangeAspect="1" noMove="1" noResize="1" noEditPoints="1" noAdjustHandles="1" noChangeArrowheads="1" noChangeShapeType="1" noTextEdit="1"/>
              </p:cNvSpPr>
              <p:nvPr/>
            </p:nvSpPr>
            <p:spPr>
              <a:xfrm>
                <a:off x="1252266" y="1000461"/>
                <a:ext cx="3368842" cy="1224566"/>
              </a:xfrm>
              <a:prstGeom prst="rect">
                <a:avLst/>
              </a:prstGeom>
              <a:blipFill>
                <a:blip r:embed="rId7"/>
                <a:stretch>
                  <a:fillRect l="-1261" t="-1970"/>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四角形: 角を丸くする 4">
                <a:extLst>
                  <a:ext uri="{FF2B5EF4-FFF2-40B4-BE49-F238E27FC236}">
                    <a16:creationId xmlns:a16="http://schemas.microsoft.com/office/drawing/2014/main" id="{44336A46-8AF7-83C6-D654-2DA304CDD913}"/>
                  </a:ext>
                </a:extLst>
              </p:cNvPr>
              <p:cNvSpPr/>
              <p:nvPr/>
            </p:nvSpPr>
            <p:spPr>
              <a:xfrm>
                <a:off x="6578808" y="503278"/>
                <a:ext cx="4760160" cy="216372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a:solidFill>
                      <a:schemeClr val="tx1"/>
                    </a:solidFill>
                  </a:rPr>
                  <a:t>3</a:t>
                </a:r>
                <a:r>
                  <a:rPr kumimoji="1" lang="ja-JP" altLang="en-US">
                    <a:solidFill>
                      <a:schemeClr val="tx1"/>
                    </a:solidFill>
                  </a:rPr>
                  <a:t>つの散乱を</a:t>
                </a:r>
                <a:r>
                  <a:rPr kumimoji="1" lang="ja-JP" altLang="en-US" b="1">
                    <a:solidFill>
                      <a:schemeClr val="tx1"/>
                    </a:solidFill>
                  </a:rPr>
                  <a:t>マティーセン則</a:t>
                </a:r>
                <a:r>
                  <a:rPr kumimoji="1" lang="ja-JP" altLang="en-US">
                    <a:solidFill>
                      <a:schemeClr val="tx1"/>
                    </a:solidFill>
                  </a:rPr>
                  <a:t>で合成</a:t>
                </a:r>
                <a:endParaRPr kumimoji="1" lang="en-US" altLang="ja-JP">
                  <a:solidFill>
                    <a:schemeClr val="tx1"/>
                  </a:solidFill>
                </a:endParaRPr>
              </a:p>
              <a:p>
                <a:pPr algn="ctr"/>
                <a:endParaRPr lang="en-US" altLang="ja-JP">
                  <a:solidFill>
                    <a:schemeClr val="tx1"/>
                  </a:solidFill>
                </a:endParaRPr>
              </a:p>
              <a:p>
                <a:pPr algn="ctr"/>
                <a14:m>
                  <m:oMathPara xmlns:m="http://schemas.openxmlformats.org/officeDocument/2006/math">
                    <m:oMathParaPr>
                      <m:jc m:val="centerGroup"/>
                    </m:oMathParaPr>
                    <m:oMath xmlns:m="http://schemas.openxmlformats.org/officeDocument/2006/math">
                      <m:f>
                        <m:fPr>
                          <m:ctrlPr>
                            <a:rPr lang="en-US" altLang="ja-JP" sz="2000" i="1">
                              <a:solidFill>
                                <a:schemeClr val="tx1"/>
                              </a:solidFill>
                              <a:latin typeface="Cambria Math" panose="02040503050406030204" pitchFamily="18" charset="0"/>
                            </a:rPr>
                          </m:ctrlPr>
                        </m:fPr>
                        <m:num>
                          <m:r>
                            <a:rPr lang="en-US" altLang="ja-JP" sz="2000" i="1">
                              <a:solidFill>
                                <a:schemeClr val="tx1"/>
                              </a:solidFill>
                              <a:latin typeface="Cambria Math" panose="02040503050406030204" pitchFamily="18" charset="0"/>
                            </a:rPr>
                            <m:t>1</m:t>
                          </m:r>
                        </m:num>
                        <m:den>
                          <m:r>
                            <a:rPr lang="ja-JP" altLang="en-US" sz="2000" i="1" smtClean="0">
                              <a:solidFill>
                                <a:schemeClr val="tx1"/>
                              </a:solidFill>
                              <a:latin typeface="Cambria Math" panose="02040503050406030204" pitchFamily="18" charset="0"/>
                            </a:rPr>
                            <m:t>𝜏</m:t>
                          </m:r>
                        </m:den>
                      </m:f>
                      <m:r>
                        <a:rPr lang="en-US" altLang="ja-JP" sz="2000" i="1">
                          <a:solidFill>
                            <a:schemeClr val="tx1"/>
                          </a:solidFill>
                          <a:latin typeface="Cambria Math" panose="02040503050406030204" pitchFamily="18" charset="0"/>
                          <a:ea typeface="Cambria Math" panose="02040503050406030204" pitchFamily="18" charset="0"/>
                        </a:rPr>
                        <m:t>=</m:t>
                      </m:r>
                      <m:f>
                        <m:fPr>
                          <m:ctrlPr>
                            <a:rPr lang="en-US" altLang="ja-JP" sz="2000" i="1">
                              <a:solidFill>
                                <a:schemeClr val="tx1"/>
                              </a:solidFill>
                              <a:latin typeface="Cambria Math" panose="02040503050406030204" pitchFamily="18" charset="0"/>
                            </a:rPr>
                          </m:ctrlPr>
                        </m:fPr>
                        <m:num>
                          <m:r>
                            <a:rPr lang="en-US" altLang="ja-JP" sz="2000" i="1">
                              <a:solidFill>
                                <a:schemeClr val="tx1"/>
                              </a:solidFill>
                              <a:latin typeface="Cambria Math" panose="02040503050406030204" pitchFamily="18" charset="0"/>
                            </a:rPr>
                            <m:t>1</m:t>
                          </m:r>
                        </m:num>
                        <m:den>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ea typeface="Cambria Math" panose="02040503050406030204" pitchFamily="18" charset="0"/>
                                </a:rPr>
                                <m:t>𝜏</m:t>
                              </m:r>
                            </m:e>
                            <m:sub>
                              <m:r>
                                <a:rPr lang="en-US" altLang="ja-JP" sz="2000" i="1">
                                  <a:solidFill>
                                    <a:schemeClr val="tx1"/>
                                  </a:solidFill>
                                  <a:latin typeface="Cambria Math" panose="02040503050406030204" pitchFamily="18" charset="0"/>
                                </a:rPr>
                                <m:t>𝐵</m:t>
                              </m:r>
                            </m:sub>
                          </m:sSub>
                        </m:den>
                      </m:f>
                      <m:r>
                        <a:rPr lang="en-US" altLang="ja-JP" sz="2000" i="1">
                          <a:solidFill>
                            <a:schemeClr val="tx1"/>
                          </a:solidFill>
                          <a:latin typeface="Cambria Math" panose="02040503050406030204" pitchFamily="18" charset="0"/>
                          <a:ea typeface="Cambria Math" panose="02040503050406030204" pitchFamily="18" charset="0"/>
                        </a:rPr>
                        <m:t>+</m:t>
                      </m:r>
                      <m:f>
                        <m:fPr>
                          <m:ctrlPr>
                            <a:rPr lang="en-US" altLang="ja-JP" sz="2000" i="1">
                              <a:solidFill>
                                <a:schemeClr val="tx1"/>
                              </a:solidFill>
                              <a:latin typeface="Cambria Math" panose="02040503050406030204" pitchFamily="18" charset="0"/>
                            </a:rPr>
                          </m:ctrlPr>
                        </m:fPr>
                        <m:num>
                          <m:r>
                            <a:rPr lang="en-US" altLang="ja-JP" sz="2000" i="1">
                              <a:solidFill>
                                <a:schemeClr val="tx1"/>
                              </a:solidFill>
                              <a:latin typeface="Cambria Math" panose="02040503050406030204" pitchFamily="18" charset="0"/>
                            </a:rPr>
                            <m:t>1</m:t>
                          </m:r>
                        </m:num>
                        <m:den>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ea typeface="Cambria Math" panose="02040503050406030204" pitchFamily="18" charset="0"/>
                                </a:rPr>
                                <m:t>𝜏</m:t>
                              </m:r>
                            </m:e>
                            <m:sub>
                              <m:r>
                                <a:rPr lang="en-US" altLang="ja-JP" sz="2000" i="1">
                                  <a:solidFill>
                                    <a:schemeClr val="tx1"/>
                                  </a:solidFill>
                                  <a:latin typeface="Cambria Math" panose="02040503050406030204" pitchFamily="18" charset="0"/>
                                  <a:ea typeface="Cambria Math" panose="02040503050406030204" pitchFamily="18" charset="0"/>
                                </a:rPr>
                                <m:t>𝑈</m:t>
                              </m:r>
                            </m:sub>
                          </m:sSub>
                        </m:den>
                      </m:f>
                      <m:r>
                        <a:rPr lang="en-US" altLang="ja-JP" sz="2000" i="1">
                          <a:solidFill>
                            <a:schemeClr val="tx1"/>
                          </a:solidFill>
                          <a:latin typeface="Cambria Math" panose="02040503050406030204" pitchFamily="18" charset="0"/>
                          <a:ea typeface="Cambria Math" panose="02040503050406030204" pitchFamily="18" charset="0"/>
                        </a:rPr>
                        <m:t>+</m:t>
                      </m:r>
                      <m:f>
                        <m:fPr>
                          <m:ctrlPr>
                            <a:rPr lang="en-US" altLang="ja-JP" sz="2000" i="1">
                              <a:solidFill>
                                <a:schemeClr val="tx1"/>
                              </a:solidFill>
                              <a:latin typeface="Cambria Math" panose="02040503050406030204" pitchFamily="18" charset="0"/>
                            </a:rPr>
                          </m:ctrlPr>
                        </m:fPr>
                        <m:num>
                          <m:r>
                            <a:rPr lang="en-US" altLang="ja-JP" sz="2000" i="1">
                              <a:solidFill>
                                <a:schemeClr val="tx1"/>
                              </a:solidFill>
                              <a:latin typeface="Cambria Math" panose="02040503050406030204" pitchFamily="18" charset="0"/>
                            </a:rPr>
                            <m:t>1</m:t>
                          </m:r>
                        </m:num>
                        <m:den>
                          <m:sSub>
                            <m:sSubPr>
                              <m:ctrlPr>
                                <a:rPr lang="en-US" altLang="ja-JP" sz="2000" i="1">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ea typeface="Cambria Math" panose="02040503050406030204" pitchFamily="18" charset="0"/>
                                </a:rPr>
                                <m:t>𝜏</m:t>
                              </m:r>
                            </m:e>
                            <m:sub>
                              <m:r>
                                <a:rPr lang="en-US" altLang="ja-JP" sz="2000" i="1">
                                  <a:solidFill>
                                    <a:schemeClr val="tx1"/>
                                  </a:solidFill>
                                  <a:latin typeface="Cambria Math" panose="02040503050406030204" pitchFamily="18" charset="0"/>
                                  <a:ea typeface="Cambria Math" panose="02040503050406030204" pitchFamily="18" charset="0"/>
                                </a:rPr>
                                <m:t>𝐼</m:t>
                              </m:r>
                            </m:sub>
                          </m:sSub>
                        </m:den>
                      </m:f>
                    </m:oMath>
                  </m:oMathPara>
                </a14:m>
                <a:endParaRPr lang="ja-JP" altLang="en-US" sz="2000">
                  <a:solidFill>
                    <a:schemeClr val="tx1"/>
                  </a:solidFill>
                </a:endParaRPr>
              </a:p>
              <a:p>
                <a:pPr algn="ctr"/>
                <a:endParaRPr kumimoji="1" lang="en-US" altLang="ja-JP">
                  <a:solidFill>
                    <a:schemeClr val="tx1"/>
                  </a:solidFill>
                </a:endParaRPr>
              </a:p>
              <a:p>
                <a:pPr algn="ctr"/>
                <a14:m>
                  <m:oMath xmlns:m="http://schemas.openxmlformats.org/officeDocument/2006/math">
                    <m:f>
                      <m:fPr>
                        <m:ctrlPr>
                          <a:rPr lang="en-US" altLang="ja-JP" i="1">
                            <a:solidFill>
                              <a:schemeClr val="tx1"/>
                            </a:solidFill>
                            <a:latin typeface="Cambria Math" panose="02040503050406030204" pitchFamily="18" charset="0"/>
                          </a:rPr>
                        </m:ctrlPr>
                      </m:fPr>
                      <m:num>
                        <m:r>
                          <a:rPr lang="en-US" altLang="ja-JP" i="1">
                            <a:solidFill>
                              <a:schemeClr val="tx1"/>
                            </a:solidFill>
                            <a:latin typeface="Cambria Math" panose="02040503050406030204" pitchFamily="18" charset="0"/>
                          </a:rPr>
                          <m:t>1</m:t>
                        </m:r>
                      </m:num>
                      <m:den>
                        <m:r>
                          <a:rPr lang="ja-JP" altLang="en-US" i="1">
                            <a:solidFill>
                              <a:schemeClr val="tx1"/>
                            </a:solidFill>
                            <a:latin typeface="Cambria Math" panose="02040503050406030204" pitchFamily="18" charset="0"/>
                          </a:rPr>
                          <m:t>𝜏</m:t>
                        </m:r>
                      </m:den>
                    </m:f>
                  </m:oMath>
                </a14:m>
                <a:r>
                  <a:rPr kumimoji="1" lang="en-US" altLang="ja-JP">
                    <a:solidFill>
                      <a:schemeClr val="tx1"/>
                    </a:solidFill>
                  </a:rPr>
                  <a:t>:</a:t>
                </a:r>
                <a:r>
                  <a:rPr kumimoji="1" lang="ja-JP" altLang="en-US">
                    <a:solidFill>
                      <a:schemeClr val="tx1"/>
                    </a:solidFill>
                  </a:rPr>
                  <a:t>全散乱率</a:t>
                </a:r>
                <a:r>
                  <a:rPr kumimoji="1" lang="en-US" altLang="ja-JP">
                    <a:solidFill>
                      <a:schemeClr val="tx1"/>
                    </a:solidFill>
                  </a:rPr>
                  <a: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𝜏</m:t>
                        </m:r>
                      </m:e>
                      <m:sub>
                        <m:r>
                          <a:rPr lang="en-US" altLang="ja-JP" i="1">
                            <a:solidFill>
                              <a:schemeClr val="tx1"/>
                            </a:solidFill>
                            <a:latin typeface="Cambria Math" panose="02040503050406030204" pitchFamily="18" charset="0"/>
                          </a:rPr>
                          <m:t>𝐵</m:t>
                        </m:r>
                      </m:sub>
                    </m:sSub>
                  </m:oMath>
                </a14:m>
                <a:r>
                  <a:rPr kumimoji="1" lang="en-US" altLang="ja-JP">
                    <a:solidFill>
                      <a:schemeClr val="tx1"/>
                    </a:solidFill>
                  </a:rPr>
                  <a:t>:</a:t>
                </a:r>
                <a:r>
                  <a:rPr kumimoji="1" lang="ja-JP" altLang="en-US">
                    <a:solidFill>
                      <a:schemeClr val="tx1"/>
                    </a:solidFill>
                  </a:rPr>
                  <a:t>境界散乱時間</a:t>
                </a:r>
                <a:r>
                  <a:rPr kumimoji="1" lang="en-US" altLang="ja-JP">
                    <a:solidFill>
                      <a:schemeClr val="tx1"/>
                    </a:solidFill>
                  </a:rPr>
                  <a:t>(</a:t>
                </a:r>
                <a:r>
                  <a:rPr kumimoji="1" lang="ja-JP" altLang="en-US">
                    <a:solidFill>
                      <a:schemeClr val="tx1"/>
                    </a:solidFill>
                  </a:rPr>
                  <a:t>温度不変</a:t>
                </a:r>
                <a:r>
                  <a:rPr kumimoji="1" lang="en-US" altLang="ja-JP">
                    <a:solidFill>
                      <a:schemeClr val="tx1"/>
                    </a:solidFill>
                  </a:rPr>
                  <a: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𝜏</m:t>
                        </m:r>
                      </m:e>
                      <m:sub>
                        <m:r>
                          <a:rPr lang="en-US" altLang="ja-JP" i="1">
                            <a:solidFill>
                              <a:schemeClr val="tx1"/>
                            </a:solidFill>
                            <a:latin typeface="Cambria Math" panose="02040503050406030204" pitchFamily="18" charset="0"/>
                            <a:ea typeface="Cambria Math" panose="02040503050406030204" pitchFamily="18" charset="0"/>
                          </a:rPr>
                          <m:t>𝑈</m:t>
                        </m:r>
                      </m:sub>
                    </m:sSub>
                  </m:oMath>
                </a14:m>
                <a:r>
                  <a:rPr kumimoji="1" lang="en-US" altLang="ja-JP">
                    <a:solidFill>
                      <a:schemeClr val="tx1"/>
                    </a:solidFill>
                  </a:rPr>
                  <a:t>:</a:t>
                </a:r>
                <a:r>
                  <a:rPr kumimoji="1" lang="ja-JP" altLang="en-US">
                    <a:solidFill>
                      <a:schemeClr val="tx1"/>
                    </a:solidFill>
                  </a:rPr>
                  <a:t>反転散乱時間</a:t>
                </a:r>
                <a:r>
                  <a:rPr kumimoji="1" lang="en-US" altLang="ja-JP">
                    <a:solidFill>
                      <a:schemeClr val="tx1"/>
                    </a:solidFill>
                  </a:rPr>
                  <a:t>, </a:t>
                </a:r>
                <a14:m>
                  <m:oMath xmlns:m="http://schemas.openxmlformats.org/officeDocument/2006/math">
                    <m:sSub>
                      <m:sSubPr>
                        <m:ctrlPr>
                          <a:rPr lang="en-US" altLang="ja-JP" i="1">
                            <a:solidFill>
                              <a:schemeClr val="tx1"/>
                            </a:solidFill>
                            <a:latin typeface="Cambria Math" panose="02040503050406030204" pitchFamily="18" charset="0"/>
                          </a:rPr>
                        </m:ctrlPr>
                      </m:sSubPr>
                      <m:e>
                        <m:r>
                          <a:rPr lang="en-US" altLang="ja-JP" i="1">
                            <a:solidFill>
                              <a:schemeClr val="tx1"/>
                            </a:solidFill>
                            <a:latin typeface="Cambria Math" panose="02040503050406030204" pitchFamily="18" charset="0"/>
                            <a:ea typeface="Cambria Math" panose="02040503050406030204" pitchFamily="18" charset="0"/>
                          </a:rPr>
                          <m:t>𝜏</m:t>
                        </m:r>
                      </m:e>
                      <m:sub>
                        <m:r>
                          <a:rPr lang="en-US" altLang="ja-JP" i="1">
                            <a:solidFill>
                              <a:schemeClr val="tx1"/>
                            </a:solidFill>
                            <a:latin typeface="Cambria Math" panose="02040503050406030204" pitchFamily="18" charset="0"/>
                            <a:ea typeface="Cambria Math" panose="02040503050406030204" pitchFamily="18" charset="0"/>
                          </a:rPr>
                          <m:t>𝐼</m:t>
                        </m:r>
                      </m:sub>
                    </m:sSub>
                  </m:oMath>
                </a14:m>
                <a:r>
                  <a:rPr kumimoji="1" lang="en-US" altLang="ja-JP">
                    <a:solidFill>
                      <a:schemeClr val="tx1"/>
                    </a:solidFill>
                  </a:rPr>
                  <a:t>:</a:t>
                </a:r>
                <a:r>
                  <a:rPr kumimoji="1" lang="ja-JP" altLang="en-US">
                    <a:solidFill>
                      <a:schemeClr val="tx1"/>
                    </a:solidFill>
                  </a:rPr>
                  <a:t>不純物散乱時間</a:t>
                </a:r>
              </a:p>
            </p:txBody>
          </p:sp>
        </mc:Choice>
        <mc:Fallback xmlns="">
          <p:sp>
            <p:nvSpPr>
              <p:cNvPr id="5" name="四角形: 角を丸くする 4">
                <a:extLst>
                  <a:ext uri="{FF2B5EF4-FFF2-40B4-BE49-F238E27FC236}">
                    <a16:creationId xmlns:a16="http://schemas.microsoft.com/office/drawing/2014/main" id="{44336A46-8AF7-83C6-D654-2DA304CDD913}"/>
                  </a:ext>
                </a:extLst>
              </p:cNvPr>
              <p:cNvSpPr>
                <a:spLocks noRot="1" noChangeAspect="1" noMove="1" noResize="1" noEditPoints="1" noAdjustHandles="1" noChangeArrowheads="1" noChangeShapeType="1" noTextEdit="1"/>
              </p:cNvSpPr>
              <p:nvPr/>
            </p:nvSpPr>
            <p:spPr>
              <a:xfrm>
                <a:off x="6578808" y="503278"/>
                <a:ext cx="4760160" cy="2163722"/>
              </a:xfrm>
              <a:prstGeom prst="roundRect">
                <a:avLst/>
              </a:prstGeom>
              <a:blipFill>
                <a:blip r:embed="rId8"/>
                <a:stretch>
                  <a:fillRect t="-2514" b="-4749"/>
                </a:stretch>
              </a:blipFill>
            </p:spPr>
            <p:txBody>
              <a:bodyPr/>
              <a:lstStyle/>
              <a:p>
                <a:r>
                  <a:rPr lang="en-US">
                    <a:noFill/>
                  </a:rPr>
                  <a:t> </a:t>
                </a:r>
              </a:p>
            </p:txBody>
          </p:sp>
        </mc:Fallback>
      </mc:AlternateContent>
      <p:grpSp>
        <p:nvGrpSpPr>
          <p:cNvPr id="14" name="グループ化 13">
            <a:extLst>
              <a:ext uri="{FF2B5EF4-FFF2-40B4-BE49-F238E27FC236}">
                <a16:creationId xmlns:a16="http://schemas.microsoft.com/office/drawing/2014/main" id="{EC721CD4-7979-6175-74C1-34A55D9A5DDC}"/>
              </a:ext>
            </a:extLst>
          </p:cNvPr>
          <p:cNvGrpSpPr/>
          <p:nvPr/>
        </p:nvGrpSpPr>
        <p:grpSpPr>
          <a:xfrm>
            <a:off x="6096000" y="3106592"/>
            <a:ext cx="5760829" cy="2885456"/>
            <a:chOff x="6096000" y="3106592"/>
            <a:chExt cx="5760829" cy="2885456"/>
          </a:xfrm>
        </p:grpSpPr>
        <p:grpSp>
          <p:nvGrpSpPr>
            <p:cNvPr id="13" name="グループ化 12">
              <a:extLst>
                <a:ext uri="{FF2B5EF4-FFF2-40B4-BE49-F238E27FC236}">
                  <a16:creationId xmlns:a16="http://schemas.microsoft.com/office/drawing/2014/main" id="{5F24A735-2524-E2A5-AEE2-BC092D096580}"/>
                </a:ext>
              </a:extLst>
            </p:cNvPr>
            <p:cNvGrpSpPr/>
            <p:nvPr/>
          </p:nvGrpSpPr>
          <p:grpSpPr>
            <a:xfrm>
              <a:off x="6096000" y="3106592"/>
              <a:ext cx="4771754" cy="2885456"/>
              <a:chOff x="6096000" y="3106592"/>
              <a:chExt cx="4771754" cy="2885456"/>
            </a:xfrm>
          </p:grpSpPr>
          <p:sp>
            <p:nvSpPr>
              <p:cNvPr id="28" name="楕円 27">
                <a:extLst>
                  <a:ext uri="{FF2B5EF4-FFF2-40B4-BE49-F238E27FC236}">
                    <a16:creationId xmlns:a16="http://schemas.microsoft.com/office/drawing/2014/main" id="{8BB3D698-79D2-1C29-892A-769AC636FE97}"/>
                  </a:ext>
                </a:extLst>
              </p:cNvPr>
              <p:cNvSpPr/>
              <p:nvPr/>
            </p:nvSpPr>
            <p:spPr>
              <a:xfrm>
                <a:off x="6096000" y="3106592"/>
                <a:ext cx="965006" cy="768929"/>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中温領域</a:t>
                </a: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B63A2405-A379-B7E8-0D29-2A89FCF8EF0A}"/>
                      </a:ext>
                    </a:extLst>
                  </p:cNvPr>
                  <p:cNvSpPr txBox="1"/>
                  <p:nvPr/>
                </p:nvSpPr>
                <p:spPr>
                  <a:xfrm>
                    <a:off x="8716464" y="3214023"/>
                    <a:ext cx="1027829" cy="484941"/>
                  </a:xfrm>
                  <a:prstGeom prst="rect">
                    <a:avLst/>
                  </a:prstGeom>
                  <a:noFill/>
                </p:spPr>
                <p:txBody>
                  <a:bodyPr wrap="square">
                    <a:spAutoFit/>
                  </a:bodyPr>
                  <a:lstStyle/>
                  <a:p>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
                              <a:rPr lang="ja-JP" altLang="en-US" i="1">
                                <a:latin typeface="Cambria Math" panose="02040503050406030204" pitchFamily="18" charset="0"/>
                              </a:rPr>
                              <m:t>𝜏</m:t>
                            </m:r>
                          </m:den>
                        </m:f>
                      </m:oMath>
                    </a14:m>
                    <a:r>
                      <a:rPr lang="ja-JP" altLang="en-US"/>
                      <a:t>が増加</a:t>
                    </a:r>
                  </a:p>
                </p:txBody>
              </p:sp>
            </mc:Choice>
            <mc:Fallback xmlns="">
              <p:sp>
                <p:nvSpPr>
                  <p:cNvPr id="29" name="テキスト ボックス 28">
                    <a:extLst>
                      <a:ext uri="{FF2B5EF4-FFF2-40B4-BE49-F238E27FC236}">
                        <a16:creationId xmlns:a16="http://schemas.microsoft.com/office/drawing/2014/main" id="{B63A2405-A379-B7E8-0D29-2A89FCF8EF0A}"/>
                      </a:ext>
                    </a:extLst>
                  </p:cNvPr>
                  <p:cNvSpPr txBox="1">
                    <a:spLocks noRot="1" noChangeAspect="1" noMove="1" noResize="1" noEditPoints="1" noAdjustHandles="1" noChangeArrowheads="1" noChangeShapeType="1" noTextEdit="1"/>
                  </p:cNvSpPr>
                  <p:nvPr/>
                </p:nvSpPr>
                <p:spPr>
                  <a:xfrm>
                    <a:off x="8716464" y="3214023"/>
                    <a:ext cx="1027829" cy="484941"/>
                  </a:xfrm>
                  <a:prstGeom prst="rect">
                    <a:avLst/>
                  </a:prstGeom>
                  <a:blipFill>
                    <a:blip r:embed="rId9"/>
                    <a:stretch>
                      <a:fillRect b="-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7768CB7A-47AF-2844-132B-F36424DEB894}"/>
                      </a:ext>
                    </a:extLst>
                  </p:cNvPr>
                  <p:cNvSpPr txBox="1"/>
                  <p:nvPr/>
                </p:nvSpPr>
                <p:spPr>
                  <a:xfrm>
                    <a:off x="7073805" y="3214452"/>
                    <a:ext cx="1110701" cy="519501"/>
                  </a:xfrm>
                  <a:prstGeom prst="rect">
                    <a:avLst/>
                  </a:prstGeom>
                  <a:noFill/>
                </p:spPr>
                <p:txBody>
                  <a:bodyPr wrap="square" rtlCol="0">
                    <a:spAutoFit/>
                  </a:bodyPr>
                  <a:lstStyle/>
                  <a:p>
                    <a14:m>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𝑈</m:t>
                                </m:r>
                              </m:sub>
                            </m:sSub>
                          </m:den>
                        </m:f>
                      </m:oMath>
                    </a14:m>
                    <a:r>
                      <a:rPr kumimoji="1" lang="ja-JP" altLang="en-US"/>
                      <a:t>が急増</a:t>
                    </a:r>
                    <a:endParaRPr kumimoji="1" lang="en-US" altLang="ja-JP"/>
                  </a:p>
                </p:txBody>
              </p:sp>
            </mc:Choice>
            <mc:Fallback xmlns="">
              <p:sp>
                <p:nvSpPr>
                  <p:cNvPr id="30" name="テキスト ボックス 29">
                    <a:extLst>
                      <a:ext uri="{FF2B5EF4-FFF2-40B4-BE49-F238E27FC236}">
                        <a16:creationId xmlns:a16="http://schemas.microsoft.com/office/drawing/2014/main" id="{7768CB7A-47AF-2844-132B-F36424DEB894}"/>
                      </a:ext>
                    </a:extLst>
                  </p:cNvPr>
                  <p:cNvSpPr txBox="1">
                    <a:spLocks noRot="1" noChangeAspect="1" noMove="1" noResize="1" noEditPoints="1" noAdjustHandles="1" noChangeArrowheads="1" noChangeShapeType="1" noTextEdit="1"/>
                  </p:cNvSpPr>
                  <p:nvPr/>
                </p:nvSpPr>
                <p:spPr>
                  <a:xfrm>
                    <a:off x="7073805" y="3214452"/>
                    <a:ext cx="1110701" cy="519501"/>
                  </a:xfrm>
                  <a:prstGeom prst="rect">
                    <a:avLst/>
                  </a:prstGeom>
                  <a:blipFill>
                    <a:blip r:embed="rId10"/>
                    <a:stretch>
                      <a:fillRect r="-1639" b="-1163"/>
                    </a:stretch>
                  </a:blipFill>
                </p:spPr>
                <p:txBody>
                  <a:bodyPr/>
                  <a:lstStyle/>
                  <a:p>
                    <a:r>
                      <a:rPr lang="en-US">
                        <a:noFill/>
                      </a:rPr>
                      <a:t> </a:t>
                    </a:r>
                  </a:p>
                </p:txBody>
              </p:sp>
            </mc:Fallback>
          </mc:AlternateContent>
          <p:sp>
            <p:nvSpPr>
              <p:cNvPr id="31" name="矢印: 右 30">
                <a:extLst>
                  <a:ext uri="{FF2B5EF4-FFF2-40B4-BE49-F238E27FC236}">
                    <a16:creationId xmlns:a16="http://schemas.microsoft.com/office/drawing/2014/main" id="{B7A6843B-D6F4-4100-E02A-A085ABA12CC9}"/>
                  </a:ext>
                </a:extLst>
              </p:cNvPr>
              <p:cNvSpPr/>
              <p:nvPr/>
            </p:nvSpPr>
            <p:spPr>
              <a:xfrm>
                <a:off x="8197305" y="3352322"/>
                <a:ext cx="495591" cy="2774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6A3AFB2E-F064-7417-8C0C-1F604F599372}"/>
                      </a:ext>
                    </a:extLst>
                  </p:cNvPr>
                  <p:cNvSpPr txBox="1"/>
                  <p:nvPr/>
                </p:nvSpPr>
                <p:spPr>
                  <a:xfrm>
                    <a:off x="6784708" y="3779885"/>
                    <a:ext cx="2678635"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𝑈</m:t>
                                  </m:r>
                                </m:sub>
                              </m:sSub>
                            </m:den>
                          </m:f>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𝑇</m:t>
                              </m:r>
                            </m:e>
                          </m:d>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𝑇</m:t>
                              </m:r>
                            </m:e>
                            <m:sup>
                              <m:r>
                                <a:rPr lang="en-US" altLang="ja-JP" b="0" i="1" smtClean="0">
                                  <a:latin typeface="Cambria Math" panose="02040503050406030204" pitchFamily="18" charset="0"/>
                                  <a:ea typeface="Cambria Math" panose="02040503050406030204" pitchFamily="18" charset="0"/>
                                </a:rPr>
                                <m:t>𝑛</m:t>
                              </m:r>
                            </m:sup>
                          </m:sSup>
                          <m:r>
                            <a:rPr lang="en-US" altLang="ja-JP" b="0" i="1" smtClean="0">
                              <a:latin typeface="Cambria Math" panose="02040503050406030204" pitchFamily="18" charset="0"/>
                              <a:ea typeface="Cambria Math" panose="02040503050406030204" pitchFamily="18" charset="0"/>
                            </a:rPr>
                            <m:t>𝑒𝑥𝑝</m:t>
                          </m:r>
                          <m:d>
                            <m:dPr>
                              <m:ctrlPr>
                                <a:rPr lang="en-US" altLang="ja-JP" b="0" i="1" smtClean="0">
                                  <a:latin typeface="Cambria Math" panose="02040503050406030204" pitchFamily="18" charset="0"/>
                                  <a:ea typeface="Cambria Math" panose="02040503050406030204" pitchFamily="18" charset="0"/>
                                </a:rPr>
                              </m:ctrlPr>
                            </m:dPr>
                            <m:e>
                              <m:r>
                                <a:rPr lang="en-US" altLang="ja-JP" i="1">
                                  <a:latin typeface="Cambria Math" panose="02040503050406030204" pitchFamily="18" charset="0"/>
                                  <a:ea typeface="Cambria Math" panose="02040503050406030204" pitchFamily="18" charset="0"/>
                                </a:rPr>
                                <m:t>−</m:t>
                              </m:r>
                              <m:f>
                                <m:fPr>
                                  <m:ctrlPr>
                                    <a:rPr lang="en-US" altLang="ja-JP" i="1" smtClean="0">
                                      <a:latin typeface="Cambria Math" panose="02040503050406030204" pitchFamily="18" charset="0"/>
                                      <a:ea typeface="Cambria Math" panose="02040503050406030204" pitchFamily="18" charset="0"/>
                                    </a:rPr>
                                  </m:ctrlPr>
                                </m:fPr>
                                <m:num>
                                  <m:r>
                                    <a:rPr lang="ja-JP" altLang="en-US" i="1" smtClean="0">
                                      <a:latin typeface="Cambria Math" panose="02040503050406030204" pitchFamily="18" charset="0"/>
                                      <a:ea typeface="Cambria Math" panose="02040503050406030204" pitchFamily="18" charset="0"/>
                                    </a:rPr>
                                    <m:t>𝜃</m:t>
                                  </m:r>
                                </m:num>
                                <m:den>
                                  <m:r>
                                    <a:rPr lang="en-US" altLang="ja-JP" b="0" i="1" smtClean="0">
                                      <a:latin typeface="Cambria Math" panose="02040503050406030204" pitchFamily="18" charset="0"/>
                                      <a:ea typeface="Cambria Math" panose="02040503050406030204" pitchFamily="18" charset="0"/>
                                    </a:rPr>
                                    <m:t>𝑏𝑇</m:t>
                                  </m:r>
                                </m:den>
                              </m:f>
                            </m:e>
                          </m:d>
                        </m:oMath>
                      </m:oMathPara>
                    </a14:m>
                    <a:endParaRPr lang="ja-JP" altLang="en-US"/>
                  </a:p>
                </p:txBody>
              </p:sp>
            </mc:Choice>
            <mc:Fallback xmlns="">
              <p:sp>
                <p:nvSpPr>
                  <p:cNvPr id="32" name="テキスト ボックス 31">
                    <a:extLst>
                      <a:ext uri="{FF2B5EF4-FFF2-40B4-BE49-F238E27FC236}">
                        <a16:creationId xmlns:a16="http://schemas.microsoft.com/office/drawing/2014/main" id="{6A3AFB2E-F064-7417-8C0C-1F604F599372}"/>
                      </a:ext>
                    </a:extLst>
                  </p:cNvPr>
                  <p:cNvSpPr txBox="1">
                    <a:spLocks noRot="1" noChangeAspect="1" noMove="1" noResize="1" noEditPoints="1" noAdjustHandles="1" noChangeArrowheads="1" noChangeShapeType="1" noTextEdit="1"/>
                  </p:cNvSpPr>
                  <p:nvPr/>
                </p:nvSpPr>
                <p:spPr>
                  <a:xfrm>
                    <a:off x="6784708" y="3779885"/>
                    <a:ext cx="2678635" cy="71468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BF3DAB8-5CCE-BD6F-89E3-E019736F546A}"/>
                      </a:ext>
                    </a:extLst>
                  </p:cNvPr>
                  <p:cNvSpPr txBox="1"/>
                  <p:nvPr/>
                </p:nvSpPr>
                <p:spPr>
                  <a:xfrm>
                    <a:off x="7557416" y="5468828"/>
                    <a:ext cx="3310338" cy="523220"/>
                  </a:xfrm>
                  <a:prstGeom prst="rect">
                    <a:avLst/>
                  </a:prstGeom>
                  <a:noFill/>
                </p:spPr>
                <p:txBody>
                  <a:bodyPr wrap="square">
                    <a:spAutoFit/>
                  </a:bodyPr>
                  <a:lstStyle/>
                  <a:p>
                    <a:pPr algn="ctr"/>
                    <a14:m>
                      <m:oMath xmlns:m="http://schemas.openxmlformats.org/officeDocument/2006/math">
                        <m:r>
                          <a:rPr kumimoji="1" lang="en-US" altLang="ja-JP" sz="2800" b="0" i="1" smtClean="0">
                            <a:latin typeface="Cambria Math" panose="02040503050406030204" pitchFamily="18" charset="0"/>
                          </a:rPr>
                          <m:t>𝐾</m:t>
                        </m:r>
                      </m:oMath>
                    </a14:m>
                    <a:r>
                      <a:rPr lang="ja-JP" altLang="en-US" sz="2800" dirty="0"/>
                      <a:t>はピーク後に</a:t>
                    </a:r>
                    <a:r>
                      <a:rPr lang="ja-JP" altLang="en-US" sz="2800" b="1" dirty="0">
                        <a:solidFill>
                          <a:srgbClr val="FF0000"/>
                        </a:solidFill>
                      </a:rPr>
                      <a:t>急減</a:t>
                    </a:r>
                  </a:p>
                </p:txBody>
              </p:sp>
            </mc:Choice>
            <mc:Fallback xmlns="">
              <p:sp>
                <p:nvSpPr>
                  <p:cNvPr id="33" name="テキスト ボックス 32">
                    <a:extLst>
                      <a:ext uri="{FF2B5EF4-FFF2-40B4-BE49-F238E27FC236}">
                        <a16:creationId xmlns:a16="http://schemas.microsoft.com/office/drawing/2014/main" id="{3BF3DAB8-5CCE-BD6F-89E3-E019736F546A}"/>
                      </a:ext>
                    </a:extLst>
                  </p:cNvPr>
                  <p:cNvSpPr txBox="1">
                    <a:spLocks noRot="1" noChangeAspect="1" noMove="1" noResize="1" noEditPoints="1" noAdjustHandles="1" noChangeArrowheads="1" noChangeShapeType="1" noTextEdit="1"/>
                  </p:cNvSpPr>
                  <p:nvPr/>
                </p:nvSpPr>
                <p:spPr>
                  <a:xfrm>
                    <a:off x="7557416" y="5468828"/>
                    <a:ext cx="3310338" cy="523220"/>
                  </a:xfrm>
                  <a:prstGeom prst="rect">
                    <a:avLst/>
                  </a:prstGeom>
                  <a:blipFill>
                    <a:blip r:embed="rId12"/>
                    <a:stretch>
                      <a:fillRect t="-11628" r="-2947" b="-32558"/>
                    </a:stretch>
                  </a:blipFill>
                </p:spPr>
                <p:txBody>
                  <a:bodyPr/>
                  <a:lstStyle/>
                  <a:p>
                    <a:r>
                      <a:rPr lang="ja-JP" altLang="en-US">
                        <a:noFill/>
                      </a:rPr>
                      <a:t> </a:t>
                    </a:r>
                  </a:p>
                </p:txBody>
              </p:sp>
            </mc:Fallback>
          </mc:AlternateContent>
        </p:grpSp>
        <p:sp>
          <p:nvSpPr>
            <p:cNvPr id="6" name="矢印: 右 5">
              <a:extLst>
                <a:ext uri="{FF2B5EF4-FFF2-40B4-BE49-F238E27FC236}">
                  <a16:creationId xmlns:a16="http://schemas.microsoft.com/office/drawing/2014/main" id="{C407CE1E-9210-E5AF-DA09-0CBBD2EA09E1}"/>
                </a:ext>
              </a:extLst>
            </p:cNvPr>
            <p:cNvSpPr/>
            <p:nvPr/>
          </p:nvSpPr>
          <p:spPr>
            <a:xfrm>
              <a:off x="9674493" y="3335471"/>
              <a:ext cx="495591" cy="2774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1993089-AB2C-453A-66F3-0DB59EAFA14E}"/>
                    </a:ext>
                  </a:extLst>
                </p:cNvPr>
                <p:cNvSpPr txBox="1"/>
                <p:nvPr/>
              </p:nvSpPr>
              <p:spPr>
                <a:xfrm>
                  <a:off x="10170084" y="3289537"/>
                  <a:ext cx="979987" cy="369332"/>
                </a:xfrm>
                <a:prstGeom prst="rect">
                  <a:avLst/>
                </a:prstGeom>
                <a:noFill/>
              </p:spPr>
              <p:txBody>
                <a:bodyPr wrap="square">
                  <a:spAutoFit/>
                </a:bodyPr>
                <a:lstStyle/>
                <a:p>
                  <a14:m>
                    <m:oMath xmlns:m="http://schemas.openxmlformats.org/officeDocument/2006/math">
                      <m:r>
                        <a:rPr lang="ja-JP" altLang="en-US" sz="1800" i="1" smtClean="0">
                          <a:solidFill>
                            <a:schemeClr val="tx1"/>
                          </a:solidFill>
                          <a:latin typeface="Cambria Math" panose="02040503050406030204" pitchFamily="18" charset="0"/>
                        </a:rPr>
                        <m:t>𝜏</m:t>
                      </m:r>
                    </m:oMath>
                  </a14:m>
                  <a:r>
                    <a:rPr lang="ja-JP" altLang="en-US"/>
                    <a:t>は減少</a:t>
                  </a:r>
                </a:p>
              </p:txBody>
            </p:sp>
          </mc:Choice>
          <mc:Fallback xmlns="">
            <p:sp>
              <p:nvSpPr>
                <p:cNvPr id="8" name="テキスト ボックス 7">
                  <a:extLst>
                    <a:ext uri="{FF2B5EF4-FFF2-40B4-BE49-F238E27FC236}">
                      <a16:creationId xmlns:a16="http://schemas.microsoft.com/office/drawing/2014/main" id="{21993089-AB2C-453A-66F3-0DB59EAFA14E}"/>
                    </a:ext>
                  </a:extLst>
                </p:cNvPr>
                <p:cNvSpPr txBox="1">
                  <a:spLocks noRot="1" noChangeAspect="1" noMove="1" noResize="1" noEditPoints="1" noAdjustHandles="1" noChangeArrowheads="1" noChangeShapeType="1" noTextEdit="1"/>
                </p:cNvSpPr>
                <p:nvPr/>
              </p:nvSpPr>
              <p:spPr>
                <a:xfrm>
                  <a:off x="10170084" y="3289537"/>
                  <a:ext cx="979987" cy="369332"/>
                </a:xfrm>
                <a:prstGeom prst="rect">
                  <a:avLst/>
                </a:prstGeom>
                <a:blipFill>
                  <a:blip r:embed="rId13"/>
                  <a:stretch>
                    <a:fillRect t="-8333" r="-5590"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71379B9-5968-C9AD-16DE-94C69E36A6D9}"/>
                    </a:ext>
                  </a:extLst>
                </p:cNvPr>
                <p:cNvSpPr txBox="1"/>
                <p:nvPr/>
              </p:nvSpPr>
              <p:spPr>
                <a:xfrm>
                  <a:off x="9878679" y="3924699"/>
                  <a:ext cx="1978150" cy="4250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smtClean="0">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𝑐</m:t>
                            </m:r>
                          </m:e>
                          <m:sub>
                            <m:r>
                              <m:rPr>
                                <m:sty m:val="p"/>
                              </m:rPr>
                              <a:rPr lang="en-US" altLang="ja-JP">
                                <a:latin typeface="Cambria Math" panose="02040503050406030204" pitchFamily="18" charset="0"/>
                                <a:ea typeface="Cambria Math" panose="02040503050406030204" pitchFamily="18" charset="0"/>
                              </a:rPr>
                              <m:t>v</m:t>
                            </m:r>
                          </m:sub>
                          <m:sup>
                            <m:r>
                              <m:rPr>
                                <m:sty m:val="p"/>
                              </m:rPr>
                              <a:rPr lang="en-US" altLang="ja-JP">
                                <a:latin typeface="Cambria Math" panose="02040503050406030204" pitchFamily="18" charset="0"/>
                                <a:ea typeface="Cambria Math" panose="02040503050406030204" pitchFamily="18" charset="0"/>
                              </a:rPr>
                              <m:t>ph</m:t>
                            </m:r>
                          </m:sup>
                        </m:sSubSup>
                        <m:r>
                          <a:rPr lang="en-US" altLang="ja-JP" i="1">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3</m:t>
                        </m:r>
                        <m:r>
                          <a:rPr kumimoji="1" lang="en-US" altLang="ja-JP" b="0" i="1" smtClean="0">
                            <a:latin typeface="Cambria Math" panose="02040503050406030204" pitchFamily="18" charset="0"/>
                            <a:ea typeface="Cambria Math" panose="02040503050406030204" pitchFamily="18" charset="0"/>
                          </a:rPr>
                          <m:t>𝑛</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𝑘</m:t>
                            </m:r>
                          </m:e>
                          <m:sub>
                            <m:r>
                              <a:rPr kumimoji="1" lang="en-US" altLang="ja-JP" b="0" i="1" smtClean="0">
                                <a:latin typeface="Cambria Math" panose="02040503050406030204" pitchFamily="18" charset="0"/>
                                <a:ea typeface="Cambria Math" panose="02040503050406030204" pitchFamily="18" charset="0"/>
                              </a:rPr>
                              <m:t>𝐵</m:t>
                            </m:r>
                          </m:sub>
                        </m:sSub>
                        <m:d>
                          <m:dPr>
                            <m:ctrlPr>
                              <a:rPr lang="en-US" altLang="ja-JP" i="1">
                                <a:latin typeface="Cambria Math" panose="02040503050406030204" pitchFamily="18" charset="0"/>
                              </a:rPr>
                            </m:ctrlPr>
                          </m:dPr>
                          <m:e>
                            <m:r>
                              <a:rPr lang="ja-JP" altLang="en-US" i="1">
                                <a:latin typeface="Cambria Math" panose="02040503050406030204" pitchFamily="18" charset="0"/>
                              </a:rPr>
                              <m:t>定数</m:t>
                            </m:r>
                          </m:e>
                        </m:d>
                      </m:oMath>
                    </m:oMathPara>
                  </a14:m>
                  <a:endParaRPr lang="ja-JP" altLang="en-US"/>
                </a:p>
              </p:txBody>
            </p:sp>
          </mc:Choice>
          <mc:Fallback xmlns="">
            <p:sp>
              <p:nvSpPr>
                <p:cNvPr id="10" name="テキスト ボックス 9">
                  <a:extLst>
                    <a:ext uri="{FF2B5EF4-FFF2-40B4-BE49-F238E27FC236}">
                      <a16:creationId xmlns:a16="http://schemas.microsoft.com/office/drawing/2014/main" id="{E71379B9-5968-C9AD-16DE-94C69E36A6D9}"/>
                    </a:ext>
                  </a:extLst>
                </p:cNvPr>
                <p:cNvSpPr txBox="1">
                  <a:spLocks noRot="1" noChangeAspect="1" noMove="1" noResize="1" noEditPoints="1" noAdjustHandles="1" noChangeArrowheads="1" noChangeShapeType="1" noTextEdit="1"/>
                </p:cNvSpPr>
                <p:nvPr/>
              </p:nvSpPr>
              <p:spPr>
                <a:xfrm>
                  <a:off x="9878679" y="3924699"/>
                  <a:ext cx="1978150" cy="425053"/>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BF29DCC-EB4E-4663-BB10-6E117B3AFA88}"/>
                    </a:ext>
                  </a:extLst>
                </p:cNvPr>
                <p:cNvSpPr txBox="1"/>
                <p:nvPr/>
              </p:nvSpPr>
              <p:spPr>
                <a:xfrm>
                  <a:off x="8553569" y="4812883"/>
                  <a:ext cx="161651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lang="en-US" altLang="ja-JP" sz="2800" i="1" smtClean="0">
                            <a:solidFill>
                              <a:schemeClr val="tx1"/>
                            </a:solidFill>
                            <a:latin typeface="Cambria Math" panose="02040503050406030204" pitchFamily="18" charset="0"/>
                            <a:ea typeface="Cambria Math" panose="02040503050406030204" pitchFamily="18" charset="0"/>
                          </a:rPr>
                          <m:t>∝</m:t>
                        </m:r>
                        <m:r>
                          <a:rPr lang="ja-JP" altLang="en-US" sz="2800" i="1" smtClean="0">
                            <a:solidFill>
                              <a:schemeClr val="tx1"/>
                            </a:solidFill>
                            <a:latin typeface="Cambria Math" panose="02040503050406030204" pitchFamily="18" charset="0"/>
                            <a:ea typeface="Cambria Math" panose="02040503050406030204" pitchFamily="18" charset="0"/>
                          </a:rPr>
                          <m:t>𝜏</m:t>
                        </m:r>
                        <m:d>
                          <m:dPr>
                            <m:ctrlPr>
                              <a:rPr lang="en-US" altLang="ja-JP" sz="2800" i="1" smtClean="0">
                                <a:solidFill>
                                  <a:schemeClr val="tx1"/>
                                </a:solidFill>
                                <a:latin typeface="Cambria Math" panose="02040503050406030204" pitchFamily="18" charset="0"/>
                                <a:ea typeface="Cambria Math" panose="02040503050406030204" pitchFamily="18" charset="0"/>
                              </a:rPr>
                            </m:ctrlPr>
                          </m:dPr>
                          <m:e>
                            <m:r>
                              <a:rPr lang="en-US" altLang="ja-JP" sz="2800" b="0" i="1" smtClean="0">
                                <a:solidFill>
                                  <a:schemeClr val="tx1"/>
                                </a:solidFill>
                                <a:latin typeface="Cambria Math" panose="02040503050406030204" pitchFamily="18" charset="0"/>
                                <a:ea typeface="Cambria Math" panose="02040503050406030204" pitchFamily="18" charset="0"/>
                              </a:rPr>
                              <m:t>𝑇</m:t>
                            </m:r>
                          </m:e>
                        </m:d>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2BF29DCC-EB4E-4663-BB10-6E117B3AFA88}"/>
                    </a:ext>
                  </a:extLst>
                </p:cNvPr>
                <p:cNvSpPr txBox="1">
                  <a:spLocks noRot="1" noChangeAspect="1" noMove="1" noResize="1" noEditPoints="1" noAdjustHandles="1" noChangeArrowheads="1" noChangeShapeType="1" noTextEdit="1"/>
                </p:cNvSpPr>
                <p:nvPr/>
              </p:nvSpPr>
              <p:spPr>
                <a:xfrm>
                  <a:off x="8553569" y="4812883"/>
                  <a:ext cx="1616515" cy="523220"/>
                </a:xfrm>
                <a:prstGeom prst="rect">
                  <a:avLst/>
                </a:prstGeom>
                <a:blipFill>
                  <a:blip r:embed="rId1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1301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down)">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arn(inVertical)">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randombar(horizontal)">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99BF6-3697-3D67-AF26-203FFFFFD64F}"/>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9BC929F5-6A85-9A13-3605-9881B24AE1C1}"/>
              </a:ext>
            </a:extLst>
          </p:cNvPr>
          <p:cNvSpPr txBox="1"/>
          <p:nvPr/>
        </p:nvSpPr>
        <p:spPr>
          <a:xfrm>
            <a:off x="9807113" y="6414760"/>
            <a:ext cx="2303451" cy="369332"/>
          </a:xfrm>
          <a:prstGeom prst="rect">
            <a:avLst/>
          </a:prstGeom>
          <a:noFill/>
        </p:spPr>
        <p:txBody>
          <a:bodyPr wrap="square" rtlCol="0">
            <a:spAutoFit/>
          </a:bodyPr>
          <a:lstStyle/>
          <a:p>
            <a:pPr algn="ctr"/>
            <a:r>
              <a:rPr kumimoji="1" lang="en-US" altLang="ja-JP"/>
              <a:t>8223072</a:t>
            </a:r>
            <a:r>
              <a:rPr kumimoji="1" lang="ja-JP" altLang="en-US"/>
              <a:t>　鶴田開土</a:t>
            </a:r>
          </a:p>
        </p:txBody>
      </p:sp>
      <p:sp>
        <p:nvSpPr>
          <p:cNvPr id="4" name="テキスト ボックス 3">
            <a:extLst>
              <a:ext uri="{FF2B5EF4-FFF2-40B4-BE49-F238E27FC236}">
                <a16:creationId xmlns:a16="http://schemas.microsoft.com/office/drawing/2014/main" id="{DE1DA429-B3BE-9702-EFC7-3E5E6F54CC91}"/>
              </a:ext>
            </a:extLst>
          </p:cNvPr>
          <p:cNvSpPr txBox="1"/>
          <p:nvPr/>
        </p:nvSpPr>
        <p:spPr>
          <a:xfrm>
            <a:off x="251284" y="202424"/>
            <a:ext cx="4257895" cy="584775"/>
          </a:xfrm>
          <a:prstGeom prst="rect">
            <a:avLst/>
          </a:prstGeom>
          <a:noFill/>
        </p:spPr>
        <p:txBody>
          <a:bodyPr wrap="square" rtlCol="0">
            <a:spAutoFit/>
          </a:bodyPr>
          <a:lstStyle/>
          <a:p>
            <a:pPr algn="ctr"/>
            <a:r>
              <a:rPr lang="ja-JP" altLang="en-US" sz="3200" b="1"/>
              <a:t>熱伝導率の温度依存性</a:t>
            </a:r>
            <a:endParaRPr kumimoji="1" lang="ja-JP" altLang="en-US" sz="3200" b="1"/>
          </a:p>
        </p:txBody>
      </p:sp>
      <p:grpSp>
        <p:nvGrpSpPr>
          <p:cNvPr id="23" name="グループ化 22">
            <a:extLst>
              <a:ext uri="{FF2B5EF4-FFF2-40B4-BE49-F238E27FC236}">
                <a16:creationId xmlns:a16="http://schemas.microsoft.com/office/drawing/2014/main" id="{0549D6C9-FC42-C27D-345F-4E1741BC6EE0}"/>
              </a:ext>
            </a:extLst>
          </p:cNvPr>
          <p:cNvGrpSpPr/>
          <p:nvPr/>
        </p:nvGrpSpPr>
        <p:grpSpPr>
          <a:xfrm>
            <a:off x="750473" y="3185726"/>
            <a:ext cx="4347161" cy="2296142"/>
            <a:chOff x="6025615" y="1133852"/>
            <a:chExt cx="4347161" cy="2296142"/>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A1ACF3D-08C0-4DAB-8926-4746021460AA}"/>
                    </a:ext>
                  </a:extLst>
                </p:cNvPr>
                <p:cNvSpPr txBox="1"/>
                <p:nvPr/>
              </p:nvSpPr>
              <p:spPr>
                <a:xfrm>
                  <a:off x="9060237" y="1237443"/>
                  <a:ext cx="1312539" cy="5675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r>
                              <a:rPr lang="ja-JP" altLang="en-US" i="1">
                                <a:latin typeface="Cambria Math" panose="02040503050406030204" pitchFamily="18" charset="0"/>
                              </a:rPr>
                              <m:t>𝜏</m:t>
                            </m:r>
                          </m:den>
                        </m:f>
                        <m:r>
                          <a:rPr lang="en-US" altLang="ja-JP"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i="1">
                                    <a:latin typeface="Cambria Math" panose="02040503050406030204" pitchFamily="18" charset="0"/>
                                    <a:ea typeface="Cambria Math" panose="02040503050406030204" pitchFamily="18" charset="0"/>
                                  </a:rPr>
                                  <m:t>𝑈</m:t>
                                </m:r>
                              </m:sub>
                            </m:sSub>
                          </m:den>
                        </m:f>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𝐶𝑇</m:t>
                        </m:r>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BA1ACF3D-08C0-4DAB-8926-4746021460AA}"/>
                    </a:ext>
                  </a:extLst>
                </p:cNvPr>
                <p:cNvSpPr txBox="1">
                  <a:spLocks noRot="1" noChangeAspect="1" noMove="1" noResize="1" noEditPoints="1" noAdjustHandles="1" noChangeArrowheads="1" noChangeShapeType="1" noTextEdit="1"/>
                </p:cNvSpPr>
                <p:nvPr/>
              </p:nvSpPr>
              <p:spPr>
                <a:xfrm>
                  <a:off x="9060237" y="1237443"/>
                  <a:ext cx="1312539" cy="567591"/>
                </a:xfrm>
                <a:prstGeom prst="rect">
                  <a:avLst/>
                </a:prstGeom>
                <a:blipFill>
                  <a:blip r:embed="rId3"/>
                  <a:stretch>
                    <a:fillRect/>
                  </a:stretch>
                </a:blipFill>
              </p:spPr>
              <p:txBody>
                <a:bodyPr/>
                <a:lstStyle/>
                <a:p>
                  <a:r>
                    <a:rPr lang="en-US">
                      <a:noFill/>
                    </a:rPr>
                    <a:t> </a:t>
                  </a:r>
                </a:p>
              </p:txBody>
            </p:sp>
          </mc:Fallback>
        </mc:AlternateContent>
        <p:sp>
          <p:nvSpPr>
            <p:cNvPr id="15" name="楕円 14">
              <a:extLst>
                <a:ext uri="{FF2B5EF4-FFF2-40B4-BE49-F238E27FC236}">
                  <a16:creationId xmlns:a16="http://schemas.microsoft.com/office/drawing/2014/main" id="{2845A638-B037-0DF7-1FCC-ED1D2BA5F4EA}"/>
                </a:ext>
              </a:extLst>
            </p:cNvPr>
            <p:cNvSpPr/>
            <p:nvPr/>
          </p:nvSpPr>
          <p:spPr>
            <a:xfrm>
              <a:off x="6025615" y="1133852"/>
              <a:ext cx="965006" cy="76892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高温領域</a:t>
              </a: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04D63D4-C787-5AD5-53EF-B65364DDBC5A}"/>
                    </a:ext>
                  </a:extLst>
                </p:cNvPr>
                <p:cNvSpPr txBox="1"/>
                <p:nvPr/>
              </p:nvSpPr>
              <p:spPr>
                <a:xfrm>
                  <a:off x="6990621" y="1262901"/>
                  <a:ext cx="1529819" cy="519501"/>
                </a:xfrm>
                <a:prstGeom prst="rect">
                  <a:avLst/>
                </a:prstGeom>
                <a:noFill/>
              </p:spPr>
              <p:txBody>
                <a:bodyPr wrap="square">
                  <a:spAutoFit/>
                </a:bodyPr>
                <a:lstStyle/>
                <a:p>
                  <a14:m>
                    <m:oMath xmlns:m="http://schemas.openxmlformats.org/officeDocument/2006/math">
                      <m:f>
                        <m:fPr>
                          <m:ctrlPr>
                            <a:rPr lang="en-US" altLang="ja-JP" i="1" smtClean="0">
                              <a:latin typeface="Cambria Math" panose="02040503050406030204" pitchFamily="18" charset="0"/>
                            </a:rPr>
                          </m:ctrlPr>
                        </m:fPr>
                        <m:num>
                          <m:r>
                            <a:rPr lang="en-US" altLang="ja-JP" i="1">
                              <a:latin typeface="Cambria Math" panose="02040503050406030204" pitchFamily="18" charset="0"/>
                            </a:rPr>
                            <m:t>1</m:t>
                          </m:r>
                        </m:num>
                        <m:den>
                          <m:sSub>
                            <m:sSubPr>
                              <m:ctrlPr>
                                <a:rPr lang="en-US" altLang="ja-JP" i="1">
                                  <a:latin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𝜏</m:t>
                              </m:r>
                            </m:e>
                            <m:sub>
                              <m:r>
                                <a:rPr lang="en-US" altLang="ja-JP" b="0" i="1" smtClean="0">
                                  <a:latin typeface="Cambria Math" panose="02040503050406030204" pitchFamily="18" charset="0"/>
                                  <a:ea typeface="Cambria Math" panose="02040503050406030204" pitchFamily="18" charset="0"/>
                                </a:rPr>
                                <m:t>𝑈</m:t>
                              </m:r>
                            </m:sub>
                          </m:sSub>
                        </m:den>
                      </m:f>
                    </m:oMath>
                  </a14:m>
                  <a:r>
                    <a:rPr lang="ja-JP" altLang="en-US"/>
                    <a:t>が支配項に</a:t>
                  </a:r>
                </a:p>
              </p:txBody>
            </p:sp>
          </mc:Choice>
          <mc:Fallback xmlns="">
            <p:sp>
              <p:nvSpPr>
                <p:cNvPr id="16" name="テキスト ボックス 15">
                  <a:extLst>
                    <a:ext uri="{FF2B5EF4-FFF2-40B4-BE49-F238E27FC236}">
                      <a16:creationId xmlns:a16="http://schemas.microsoft.com/office/drawing/2014/main" id="{B04D63D4-C787-5AD5-53EF-B65364DDBC5A}"/>
                    </a:ext>
                  </a:extLst>
                </p:cNvPr>
                <p:cNvSpPr txBox="1">
                  <a:spLocks noRot="1" noChangeAspect="1" noMove="1" noResize="1" noEditPoints="1" noAdjustHandles="1" noChangeArrowheads="1" noChangeShapeType="1" noTextEdit="1"/>
                </p:cNvSpPr>
                <p:nvPr/>
              </p:nvSpPr>
              <p:spPr>
                <a:xfrm>
                  <a:off x="6990621" y="1262901"/>
                  <a:ext cx="1529819" cy="519501"/>
                </a:xfrm>
                <a:prstGeom prst="rect">
                  <a:avLst/>
                </a:prstGeom>
                <a:blipFill>
                  <a:blip r:embed="rId4"/>
                  <a:stretch>
                    <a:fillRect r="-3586" b="-2353"/>
                  </a:stretch>
                </a:blipFill>
              </p:spPr>
              <p:txBody>
                <a:bodyPr/>
                <a:lstStyle/>
                <a:p>
                  <a:r>
                    <a:rPr lang="en-US">
                      <a:noFill/>
                    </a:rPr>
                    <a:t> </a:t>
                  </a:r>
                </a:p>
              </p:txBody>
            </p:sp>
          </mc:Fallback>
        </mc:AlternateContent>
        <p:sp>
          <p:nvSpPr>
            <p:cNvPr id="17" name="矢印: 右 16">
              <a:extLst>
                <a:ext uri="{FF2B5EF4-FFF2-40B4-BE49-F238E27FC236}">
                  <a16:creationId xmlns:a16="http://schemas.microsoft.com/office/drawing/2014/main" id="{1995B587-A607-5D79-7CE6-8EB2B4155F52}"/>
                </a:ext>
              </a:extLst>
            </p:cNvPr>
            <p:cNvSpPr/>
            <p:nvPr/>
          </p:nvSpPr>
          <p:spPr>
            <a:xfrm>
              <a:off x="8483211" y="1379583"/>
              <a:ext cx="495591" cy="27746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CADD77A1-08A2-7097-C75D-6B92959556BE}"/>
                    </a:ext>
                  </a:extLst>
                </p:cNvPr>
                <p:cNvSpPr txBox="1"/>
                <p:nvPr/>
              </p:nvSpPr>
              <p:spPr>
                <a:xfrm>
                  <a:off x="6965028" y="1911451"/>
                  <a:ext cx="2013774" cy="4250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𝑐</m:t>
                            </m:r>
                          </m:e>
                          <m:sub>
                            <m:r>
                              <m:rPr>
                                <m:sty m:val="p"/>
                              </m:rPr>
                              <a:rPr lang="en-US" altLang="ja-JP">
                                <a:latin typeface="Cambria Math" panose="02040503050406030204" pitchFamily="18" charset="0"/>
                                <a:ea typeface="Cambria Math" panose="02040503050406030204" pitchFamily="18" charset="0"/>
                              </a:rPr>
                              <m:t>v</m:t>
                            </m:r>
                          </m:sub>
                          <m:sup>
                            <m:r>
                              <m:rPr>
                                <m:sty m:val="p"/>
                              </m:rPr>
                              <a:rPr lang="en-US" altLang="ja-JP">
                                <a:latin typeface="Cambria Math" panose="02040503050406030204" pitchFamily="18" charset="0"/>
                                <a:ea typeface="Cambria Math" panose="02040503050406030204" pitchFamily="18" charset="0"/>
                              </a:rPr>
                              <m:t>ph</m:t>
                            </m:r>
                          </m:sup>
                        </m:sSubSup>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3</m:t>
                        </m:r>
                        <m:r>
                          <a:rPr kumimoji="1" lang="en-US" altLang="ja-JP" b="0" i="1" smtClean="0">
                            <a:latin typeface="Cambria Math" panose="02040503050406030204" pitchFamily="18" charset="0"/>
                            <a:ea typeface="Cambria Math" panose="02040503050406030204" pitchFamily="18" charset="0"/>
                          </a:rPr>
                          <m:t>𝑛</m:t>
                        </m:r>
                        <m:sSub>
                          <m:sSubPr>
                            <m:ctrlPr>
                              <a:rPr kumimoji="1" lang="en-US" altLang="ja-JP" b="0" i="1" smtClean="0">
                                <a:latin typeface="Cambria Math" panose="02040503050406030204" pitchFamily="18" charset="0"/>
                                <a:ea typeface="Cambria Math" panose="02040503050406030204" pitchFamily="18" charset="0"/>
                              </a:rPr>
                            </m:ctrlPr>
                          </m:sSubPr>
                          <m:e>
                            <m:r>
                              <a:rPr kumimoji="1" lang="en-US" altLang="ja-JP" b="0" i="1" smtClean="0">
                                <a:latin typeface="Cambria Math" panose="02040503050406030204" pitchFamily="18" charset="0"/>
                                <a:ea typeface="Cambria Math" panose="02040503050406030204" pitchFamily="18" charset="0"/>
                              </a:rPr>
                              <m:t>𝑘</m:t>
                            </m:r>
                          </m:e>
                          <m:sub>
                            <m:r>
                              <a:rPr kumimoji="1" lang="en-US" altLang="ja-JP" b="0" i="1" smtClean="0">
                                <a:latin typeface="Cambria Math" panose="02040503050406030204" pitchFamily="18" charset="0"/>
                                <a:ea typeface="Cambria Math" panose="02040503050406030204" pitchFamily="18" charset="0"/>
                              </a:rPr>
                              <m:t>𝐵</m:t>
                            </m:r>
                          </m:sub>
                        </m:sSub>
                        <m:d>
                          <m:dPr>
                            <m:ctrlPr>
                              <a:rPr lang="en-US" altLang="ja-JP" i="1">
                                <a:latin typeface="Cambria Math" panose="02040503050406030204" pitchFamily="18" charset="0"/>
                              </a:rPr>
                            </m:ctrlPr>
                          </m:dPr>
                          <m:e>
                            <m:r>
                              <a:rPr lang="ja-JP" altLang="en-US" i="1">
                                <a:latin typeface="Cambria Math" panose="02040503050406030204" pitchFamily="18" charset="0"/>
                              </a:rPr>
                              <m:t>定数</m:t>
                            </m:r>
                          </m:e>
                        </m:d>
                      </m:oMath>
                    </m:oMathPara>
                  </a14:m>
                  <a:endParaRPr lang="ja-JP" altLang="en-US"/>
                </a:p>
              </p:txBody>
            </p:sp>
          </mc:Choice>
          <mc:Fallback xmlns="">
            <p:sp>
              <p:nvSpPr>
                <p:cNvPr id="19" name="テキスト ボックス 18">
                  <a:extLst>
                    <a:ext uri="{FF2B5EF4-FFF2-40B4-BE49-F238E27FC236}">
                      <a16:creationId xmlns:a16="http://schemas.microsoft.com/office/drawing/2014/main" id="{CADD77A1-08A2-7097-C75D-6B92959556BE}"/>
                    </a:ext>
                  </a:extLst>
                </p:cNvPr>
                <p:cNvSpPr txBox="1">
                  <a:spLocks noRot="1" noChangeAspect="1" noMove="1" noResize="1" noEditPoints="1" noAdjustHandles="1" noChangeArrowheads="1" noChangeShapeType="1" noTextEdit="1"/>
                </p:cNvSpPr>
                <p:nvPr/>
              </p:nvSpPr>
              <p:spPr>
                <a:xfrm>
                  <a:off x="6965028" y="1911451"/>
                  <a:ext cx="2013774" cy="425053"/>
                </a:xfrm>
                <a:prstGeom prst="rect">
                  <a:avLst/>
                </a:prstGeom>
                <a:blipFill>
                  <a:blip r:embed="rId5"/>
                  <a:stretch>
                    <a:fillRect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2DFD8474-4C07-10F0-D011-87A028DEE00C}"/>
                    </a:ext>
                  </a:extLst>
                </p:cNvPr>
                <p:cNvSpPr txBox="1"/>
                <p:nvPr/>
              </p:nvSpPr>
              <p:spPr>
                <a:xfrm>
                  <a:off x="7101432" y="2415677"/>
                  <a:ext cx="2838015" cy="10143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lang="en-US" altLang="ja-JP" sz="3200" i="1">
                            <a:latin typeface="Cambria Math" panose="02040503050406030204" pitchFamily="18" charset="0"/>
                            <a:ea typeface="Cambria Math" panose="02040503050406030204" pitchFamily="18" charset="0"/>
                          </a:rPr>
                          <m:t>∝</m:t>
                        </m:r>
                        <m:r>
                          <a:rPr lang="ja-JP" altLang="en-US" sz="3200" i="1">
                            <a:latin typeface="Cambria Math" panose="02040503050406030204" pitchFamily="18" charset="0"/>
                          </a:rPr>
                          <m:t>𝜏</m:t>
                        </m:r>
                        <m:d>
                          <m:dPr>
                            <m:ctrlPr>
                              <a:rPr lang="en-US" altLang="ja-JP" sz="3200" i="1" smtClean="0">
                                <a:latin typeface="Cambria Math" panose="02040503050406030204" pitchFamily="18" charset="0"/>
                              </a:rPr>
                            </m:ctrlPr>
                          </m:dPr>
                          <m:e>
                            <m:r>
                              <a:rPr lang="en-US" altLang="ja-JP" sz="3200" b="0" i="1" smtClean="0">
                                <a:latin typeface="Cambria Math" panose="02040503050406030204" pitchFamily="18" charset="0"/>
                              </a:rPr>
                              <m:t>𝑇</m:t>
                            </m:r>
                          </m:e>
                        </m:d>
                        <m:r>
                          <a:rPr lang="en-US" altLang="ja-JP" sz="3200" i="1" smtClean="0">
                            <a:solidFill>
                              <a:srgbClr val="FF0000"/>
                            </a:solidFill>
                            <a:latin typeface="Cambria Math" panose="02040503050406030204" pitchFamily="18" charset="0"/>
                            <a:ea typeface="Cambria Math" panose="02040503050406030204" pitchFamily="18" charset="0"/>
                          </a:rPr>
                          <m:t>∝</m:t>
                        </m:r>
                        <m:f>
                          <m:fPr>
                            <m:ctrlPr>
                              <a:rPr lang="en-US" altLang="ja-JP" sz="3200" i="1" smtClean="0">
                                <a:solidFill>
                                  <a:srgbClr val="FF0000"/>
                                </a:solidFill>
                                <a:latin typeface="Cambria Math" panose="02040503050406030204" pitchFamily="18" charset="0"/>
                                <a:ea typeface="Cambria Math" panose="02040503050406030204" pitchFamily="18" charset="0"/>
                              </a:rPr>
                            </m:ctrlPr>
                          </m:fPr>
                          <m:num>
                            <m:r>
                              <a:rPr lang="en-US" altLang="ja-JP" sz="3200" b="0" i="1" smtClean="0">
                                <a:solidFill>
                                  <a:srgbClr val="FF0000"/>
                                </a:solidFill>
                                <a:latin typeface="Cambria Math" panose="02040503050406030204" pitchFamily="18" charset="0"/>
                                <a:ea typeface="Cambria Math" panose="02040503050406030204" pitchFamily="18" charset="0"/>
                              </a:rPr>
                              <m:t>1</m:t>
                            </m:r>
                          </m:num>
                          <m:den>
                            <m:r>
                              <a:rPr lang="en-US" altLang="ja-JP" sz="3200" b="0" i="1" smtClean="0">
                                <a:solidFill>
                                  <a:srgbClr val="FF0000"/>
                                </a:solidFill>
                                <a:latin typeface="Cambria Math" panose="02040503050406030204" pitchFamily="18" charset="0"/>
                                <a:ea typeface="Cambria Math" panose="02040503050406030204" pitchFamily="18" charset="0"/>
                              </a:rPr>
                              <m:t>𝑇</m:t>
                            </m:r>
                          </m:den>
                        </m:f>
                      </m:oMath>
                    </m:oMathPara>
                  </a14:m>
                  <a:endParaRPr lang="ja-JP" altLang="en-US" sz="3200"/>
                </a:p>
              </p:txBody>
            </p:sp>
          </mc:Choice>
          <mc:Fallback xmlns="">
            <p:sp>
              <p:nvSpPr>
                <p:cNvPr id="21" name="テキスト ボックス 20">
                  <a:extLst>
                    <a:ext uri="{FF2B5EF4-FFF2-40B4-BE49-F238E27FC236}">
                      <a16:creationId xmlns:a16="http://schemas.microsoft.com/office/drawing/2014/main" id="{2DFD8474-4C07-10F0-D011-87A028DEE00C}"/>
                    </a:ext>
                  </a:extLst>
                </p:cNvPr>
                <p:cNvSpPr txBox="1">
                  <a:spLocks noRot="1" noChangeAspect="1" noMove="1" noResize="1" noEditPoints="1" noAdjustHandles="1" noChangeArrowheads="1" noChangeShapeType="1" noTextEdit="1"/>
                </p:cNvSpPr>
                <p:nvPr/>
              </p:nvSpPr>
              <p:spPr>
                <a:xfrm>
                  <a:off x="7101432" y="2415677"/>
                  <a:ext cx="2838015" cy="1014317"/>
                </a:xfrm>
                <a:prstGeom prst="rect">
                  <a:avLst/>
                </a:prstGeom>
                <a:blipFill>
                  <a:blip r:embed="rId6"/>
                  <a:stretch>
                    <a:fillRect/>
                  </a:stretch>
                </a:blipFill>
              </p:spPr>
              <p:txBody>
                <a:bodyPr/>
                <a:lstStyle/>
                <a:p>
                  <a:r>
                    <a:rPr lang="en-US">
                      <a:noFill/>
                    </a:rPr>
                    <a:t> </a:t>
                  </a:r>
                </a:p>
              </p:txBody>
            </p:sp>
          </mc:Fallback>
        </mc:AlternateContent>
      </p:grpSp>
      <p:pic>
        <p:nvPicPr>
          <p:cNvPr id="25" name="図 24" descr="グラフ&#10;&#10;AI 生成コンテンツは誤りを含む可能性があります。">
            <a:extLst>
              <a:ext uri="{FF2B5EF4-FFF2-40B4-BE49-F238E27FC236}">
                <a16:creationId xmlns:a16="http://schemas.microsoft.com/office/drawing/2014/main" id="{9343710C-FC4D-544D-A14E-2C06FA5522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6823" y="494811"/>
            <a:ext cx="3658077" cy="4178789"/>
          </a:xfrm>
          <a:prstGeom prst="rect">
            <a:avLst/>
          </a:prstGeom>
        </p:spPr>
      </p:pic>
      <p:sp>
        <p:nvSpPr>
          <p:cNvPr id="26" name="矢印: 下 25">
            <a:extLst>
              <a:ext uri="{FF2B5EF4-FFF2-40B4-BE49-F238E27FC236}">
                <a16:creationId xmlns:a16="http://schemas.microsoft.com/office/drawing/2014/main" id="{4EDBFBA8-6250-4FB3-30FD-9568D319C6F2}"/>
              </a:ext>
            </a:extLst>
          </p:cNvPr>
          <p:cNvSpPr/>
          <p:nvPr/>
        </p:nvSpPr>
        <p:spPr>
          <a:xfrm>
            <a:off x="8250542" y="4673600"/>
            <a:ext cx="830638" cy="293167"/>
          </a:xfrm>
          <a:prstGeom prst="downArrow">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A33ABC86-CEE7-F906-B505-215D1450EF4F}"/>
              </a:ext>
            </a:extLst>
          </p:cNvPr>
          <p:cNvSpPr/>
          <p:nvPr/>
        </p:nvSpPr>
        <p:spPr>
          <a:xfrm>
            <a:off x="6578795" y="5064489"/>
            <a:ext cx="4174132" cy="1112750"/>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実測と</a:t>
            </a:r>
            <a:r>
              <a:rPr kumimoji="1" lang="ja-JP" altLang="en-US" sz="2400" b="1" dirty="0">
                <a:solidFill>
                  <a:srgbClr val="FF0000"/>
                </a:solidFill>
              </a:rPr>
              <a:t>一致</a:t>
            </a:r>
            <a:r>
              <a:rPr kumimoji="1" lang="ja-JP" altLang="en-US" sz="2400" dirty="0">
                <a:solidFill>
                  <a:schemeClr val="tx1"/>
                </a:solidFill>
              </a:rPr>
              <a:t>している</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17BFF354-A06A-923F-0EF3-20C5E4A36F6C}"/>
                  </a:ext>
                </a:extLst>
              </p:cNvPr>
              <p:cNvSpPr txBox="1"/>
              <p:nvPr/>
            </p:nvSpPr>
            <p:spPr>
              <a:xfrm>
                <a:off x="1252266" y="1000461"/>
                <a:ext cx="3368842" cy="1224566"/>
              </a:xfrm>
              <a:prstGeom prst="rect">
                <a:avLst/>
              </a:prstGeom>
              <a:noFill/>
              <a:ln>
                <a:solidFill>
                  <a:schemeClr val="tx1"/>
                </a:solidFill>
              </a:ln>
            </p:spPr>
            <p:txBody>
              <a:bodyPr wrap="square" rtlCol="0">
                <a:spAutoFit/>
              </a:bodyPr>
              <a:lstStyle/>
              <a:p>
                <a:r>
                  <a:rPr kumimoji="1" lang="ja-JP" altLang="en-US"/>
                  <a:t>熱伝導率について</a:t>
                </a:r>
                <a:endParaRPr kumimoji="1" lang="en-US" altLang="ja-JP"/>
              </a:p>
              <a:p>
                <a:endParaRPr kumimoji="1" lang="en-US" altLang="ja-JP"/>
              </a:p>
              <a:p>
                <a:pPr algn="ct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𝐾</m:t>
                      </m:r>
                      <m:r>
                        <a:rPr lang="en-US" altLang="ja-JP" sz="2000" i="1">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1</m:t>
                          </m:r>
                        </m:num>
                        <m:den>
                          <m:r>
                            <a:rPr lang="en-US" altLang="ja-JP" sz="2000" i="1">
                              <a:latin typeface="Cambria Math" panose="02040503050406030204" pitchFamily="18" charset="0"/>
                              <a:ea typeface="Cambria Math" panose="02040503050406030204" pitchFamily="18" charset="0"/>
                            </a:rPr>
                            <m:t>3</m:t>
                          </m:r>
                        </m:den>
                      </m:f>
                      <m:sSubSup>
                        <m:sSubSupPr>
                          <m:ctrlPr>
                            <a:rPr lang="en-US" altLang="ja-JP" sz="2000" i="1">
                              <a:latin typeface="Cambria Math" panose="02040503050406030204" pitchFamily="18" charset="0"/>
                              <a:ea typeface="Cambria Math" panose="02040503050406030204" pitchFamily="18" charset="0"/>
                            </a:rPr>
                          </m:ctrlPr>
                        </m:sSubSupPr>
                        <m:e>
                          <m:r>
                            <a:rPr lang="en-US" altLang="ja-JP" sz="2000" i="1">
                              <a:latin typeface="Cambria Math" panose="02040503050406030204" pitchFamily="18" charset="0"/>
                              <a:ea typeface="Cambria Math" panose="02040503050406030204" pitchFamily="18" charset="0"/>
                            </a:rPr>
                            <m:t>𝑐</m:t>
                          </m:r>
                        </m:e>
                        <m:sub>
                          <m:r>
                            <m:rPr>
                              <m:sty m:val="p"/>
                            </m:rPr>
                            <a:rPr lang="en-US" altLang="ja-JP" sz="2000">
                              <a:latin typeface="Cambria Math" panose="02040503050406030204" pitchFamily="18" charset="0"/>
                              <a:ea typeface="Cambria Math" panose="02040503050406030204" pitchFamily="18" charset="0"/>
                            </a:rPr>
                            <m:t>v</m:t>
                          </m:r>
                        </m:sub>
                        <m:sup>
                          <m:r>
                            <m:rPr>
                              <m:sty m:val="p"/>
                            </m:rPr>
                            <a:rPr lang="en-US" altLang="ja-JP" sz="2000">
                              <a:latin typeface="Cambria Math" panose="02040503050406030204" pitchFamily="18" charset="0"/>
                              <a:ea typeface="Cambria Math" panose="02040503050406030204" pitchFamily="18" charset="0"/>
                            </a:rPr>
                            <m:t>ph</m:t>
                          </m:r>
                        </m:sup>
                      </m:sSubSup>
                      <m:r>
                        <a:rPr lang="en-US" altLang="ja-JP" sz="2000" i="1">
                          <a:latin typeface="Cambria Math" panose="02040503050406030204" pitchFamily="18" charset="0"/>
                          <a:ea typeface="Cambria Math" panose="02040503050406030204" pitchFamily="18" charset="0"/>
                        </a:rPr>
                        <m:t>𝑣𝑙</m:t>
                      </m:r>
                      <m:r>
                        <a:rPr lang="en-US" altLang="ja-JP" sz="2000" i="1">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ea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1</m:t>
                          </m:r>
                        </m:num>
                        <m:den>
                          <m:r>
                            <a:rPr lang="en-US" altLang="ja-JP" sz="2000" i="1">
                              <a:latin typeface="Cambria Math" panose="02040503050406030204" pitchFamily="18" charset="0"/>
                              <a:ea typeface="Cambria Math" panose="02040503050406030204" pitchFamily="18" charset="0"/>
                            </a:rPr>
                            <m:t>3</m:t>
                          </m:r>
                        </m:den>
                      </m:f>
                      <m:sSubSup>
                        <m:sSubSupPr>
                          <m:ctrlPr>
                            <a:rPr lang="en-US" altLang="ja-JP" sz="2000" i="1">
                              <a:latin typeface="Cambria Math" panose="02040503050406030204" pitchFamily="18" charset="0"/>
                              <a:ea typeface="Cambria Math" panose="02040503050406030204" pitchFamily="18" charset="0"/>
                            </a:rPr>
                          </m:ctrlPr>
                        </m:sSubSupPr>
                        <m:e>
                          <m:r>
                            <a:rPr lang="en-US" altLang="ja-JP" sz="2000" i="1">
                              <a:latin typeface="Cambria Math" panose="02040503050406030204" pitchFamily="18" charset="0"/>
                              <a:ea typeface="Cambria Math" panose="02040503050406030204" pitchFamily="18" charset="0"/>
                            </a:rPr>
                            <m:t>𝑐</m:t>
                          </m:r>
                        </m:e>
                        <m:sub>
                          <m:r>
                            <m:rPr>
                              <m:sty m:val="p"/>
                            </m:rPr>
                            <a:rPr lang="en-US" altLang="ja-JP" sz="2000">
                              <a:latin typeface="Cambria Math" panose="02040503050406030204" pitchFamily="18" charset="0"/>
                              <a:ea typeface="Cambria Math" panose="02040503050406030204" pitchFamily="18" charset="0"/>
                            </a:rPr>
                            <m:t>v</m:t>
                          </m:r>
                        </m:sub>
                        <m:sup>
                          <m:r>
                            <m:rPr>
                              <m:sty m:val="p"/>
                            </m:rPr>
                            <a:rPr lang="en-US" altLang="ja-JP" sz="2000">
                              <a:latin typeface="Cambria Math" panose="02040503050406030204" pitchFamily="18" charset="0"/>
                              <a:ea typeface="Cambria Math" panose="02040503050406030204" pitchFamily="18" charset="0"/>
                            </a:rPr>
                            <m:t>ph</m:t>
                          </m:r>
                        </m:sup>
                      </m:sSubSup>
                      <m:sSup>
                        <m:sSupPr>
                          <m:ctrlPr>
                            <a:rPr lang="en-US" altLang="ja-JP" sz="2000" i="1">
                              <a:latin typeface="Cambria Math" panose="02040503050406030204" pitchFamily="18" charset="0"/>
                              <a:ea typeface="Cambria Math" panose="02040503050406030204" pitchFamily="18" charset="0"/>
                            </a:rPr>
                          </m:ctrlPr>
                        </m:sSupPr>
                        <m:e>
                          <m:r>
                            <a:rPr lang="en-US" altLang="ja-JP" sz="2000" i="1">
                              <a:latin typeface="Cambria Math" panose="02040503050406030204" pitchFamily="18" charset="0"/>
                              <a:ea typeface="Cambria Math" panose="02040503050406030204" pitchFamily="18" charset="0"/>
                            </a:rPr>
                            <m:t>𝑣</m:t>
                          </m:r>
                        </m:e>
                        <m:sup>
                          <m:r>
                            <a:rPr lang="en-US" altLang="ja-JP" sz="2000" i="1">
                              <a:latin typeface="Cambria Math" panose="02040503050406030204" pitchFamily="18" charset="0"/>
                              <a:ea typeface="Cambria Math" panose="02040503050406030204" pitchFamily="18" charset="0"/>
                            </a:rPr>
                            <m:t>2</m:t>
                          </m:r>
                        </m:sup>
                      </m:sSup>
                      <m:r>
                        <a:rPr lang="ja-JP" altLang="en-US" sz="2000" i="1">
                          <a:latin typeface="Cambria Math" panose="02040503050406030204" pitchFamily="18" charset="0"/>
                          <a:ea typeface="Cambria Math" panose="02040503050406030204" pitchFamily="18" charset="0"/>
                        </a:rPr>
                        <m:t>𝜏</m:t>
                      </m:r>
                    </m:oMath>
                  </m:oMathPara>
                </a14:m>
                <a:endParaRPr lang="en-US" altLang="ja-JP" sz="2000"/>
              </a:p>
            </p:txBody>
          </p:sp>
        </mc:Choice>
        <mc:Fallback xmlns="">
          <p:sp>
            <p:nvSpPr>
              <p:cNvPr id="2" name="テキスト ボックス 1">
                <a:extLst>
                  <a:ext uri="{FF2B5EF4-FFF2-40B4-BE49-F238E27FC236}">
                    <a16:creationId xmlns:a16="http://schemas.microsoft.com/office/drawing/2014/main" id="{17BFF354-A06A-923F-0EF3-20C5E4A36F6C}"/>
                  </a:ext>
                </a:extLst>
              </p:cNvPr>
              <p:cNvSpPr txBox="1">
                <a:spLocks noRot="1" noChangeAspect="1" noMove="1" noResize="1" noEditPoints="1" noAdjustHandles="1" noChangeArrowheads="1" noChangeShapeType="1" noTextEdit="1"/>
              </p:cNvSpPr>
              <p:nvPr/>
            </p:nvSpPr>
            <p:spPr>
              <a:xfrm>
                <a:off x="1252266" y="1000461"/>
                <a:ext cx="3368842" cy="1224566"/>
              </a:xfrm>
              <a:prstGeom prst="rect">
                <a:avLst/>
              </a:prstGeom>
              <a:blipFill>
                <a:blip r:embed="rId8"/>
                <a:stretch>
                  <a:fillRect l="-1261" t="-1970"/>
                </a:stretch>
              </a:blipFill>
              <a:ln>
                <a:solidFill>
                  <a:schemeClr val="tx1"/>
                </a:solidFill>
              </a:ln>
            </p:spPr>
            <p:txBody>
              <a:bodyPr/>
              <a:lstStyle/>
              <a:p>
                <a:r>
                  <a:rPr lang="en-US">
                    <a:noFill/>
                  </a:rPr>
                  <a:t> </a:t>
                </a:r>
              </a:p>
            </p:txBody>
          </p:sp>
        </mc:Fallback>
      </mc:AlternateContent>
      <p:sp>
        <p:nvSpPr>
          <p:cNvPr id="5" name="テキスト ボックス 4">
            <a:extLst>
              <a:ext uri="{FF2B5EF4-FFF2-40B4-BE49-F238E27FC236}">
                <a16:creationId xmlns:a16="http://schemas.microsoft.com/office/drawing/2014/main" id="{1379FC0F-51A9-F75A-6B81-F1F4D6DEBD6B}"/>
              </a:ext>
            </a:extLst>
          </p:cNvPr>
          <p:cNvSpPr txBox="1"/>
          <p:nvPr/>
        </p:nvSpPr>
        <p:spPr>
          <a:xfrm>
            <a:off x="81436" y="6446236"/>
            <a:ext cx="5186253" cy="369332"/>
          </a:xfrm>
          <a:prstGeom prst="rect">
            <a:avLst/>
          </a:prstGeom>
          <a:noFill/>
        </p:spPr>
        <p:txBody>
          <a:bodyPr wrap="square" rtlCol="0">
            <a:spAutoFit/>
          </a:bodyPr>
          <a:lstStyle/>
          <a:p>
            <a:r>
              <a:rPr lang="ja-JP" altLang="en-US"/>
              <a:t>岡崎誠</a:t>
            </a:r>
            <a:r>
              <a:rPr lang="en-US" altLang="ja-JP"/>
              <a:t>, </a:t>
            </a:r>
            <a:r>
              <a:rPr lang="ja-JP" altLang="en-US"/>
              <a:t>「固体物理学」</a:t>
            </a:r>
            <a:r>
              <a:rPr lang="en-US" altLang="ja-JP"/>
              <a:t>, </a:t>
            </a:r>
            <a:r>
              <a:rPr lang="ja-JP" altLang="en-US"/>
              <a:t>裳華房</a:t>
            </a:r>
            <a:r>
              <a:rPr lang="en-US" altLang="ja-JP"/>
              <a:t>, P85-97, 2010</a:t>
            </a:r>
            <a:r>
              <a:rPr lang="ja-JP" altLang="en-US"/>
              <a:t>年</a:t>
            </a:r>
            <a:endParaRPr kumimoji="1" lang="ja-JP" altLang="en-US"/>
          </a:p>
        </p:txBody>
      </p:sp>
    </p:spTree>
    <p:extLst>
      <p:ext uri="{BB962C8B-B14F-4D97-AF65-F5344CB8AC3E}">
        <p14:creationId xmlns:p14="http://schemas.microsoft.com/office/powerpoint/2010/main" val="128725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000"/>
                                        <p:tgtEl>
                                          <p:spTgt spid="25"/>
                                        </p:tgtEl>
                                      </p:cBhvr>
                                    </p:animEffect>
                                    <p:anim calcmode="lin" valueType="num">
                                      <p:cBhvr>
                                        <p:cTn id="14" dur="2000" fill="hold"/>
                                        <p:tgtEl>
                                          <p:spTgt spid="25"/>
                                        </p:tgtEl>
                                        <p:attrNameLst>
                                          <p:attrName>ppt_w</p:attrName>
                                        </p:attrNameLst>
                                      </p:cBhvr>
                                      <p:tavLst>
                                        <p:tav tm="0" fmla="#ppt_w*sin(2.5*pi*$)">
                                          <p:val>
                                            <p:fltVal val="0"/>
                                          </p:val>
                                        </p:tav>
                                        <p:tav tm="100000">
                                          <p:val>
                                            <p:fltVal val="1"/>
                                          </p:val>
                                        </p:tav>
                                      </p:tavLst>
                                    </p:anim>
                                    <p:anim calcmode="lin" valueType="num">
                                      <p:cBhvr>
                                        <p:cTn id="15" dur="20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down)">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circle(in)">
                                      <p:cBhvr>
                                        <p:cTn id="25" dur="2000"/>
                                        <p:tgtEl>
                                          <p:spTgt spid="27"/>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ircle(in)">
                                      <p:cBhvr>
                                        <p:cTn id="28"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ACBDB-577E-8C04-45B7-8BF5AD3C25BC}"/>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9C4D4C3-4646-E511-5262-D827D84EDC49}"/>
              </a:ext>
            </a:extLst>
          </p:cNvPr>
          <p:cNvSpPr txBox="1"/>
          <p:nvPr/>
        </p:nvSpPr>
        <p:spPr>
          <a:xfrm>
            <a:off x="251284" y="202424"/>
            <a:ext cx="3441217" cy="584775"/>
          </a:xfrm>
          <a:prstGeom prst="rect">
            <a:avLst/>
          </a:prstGeom>
          <a:noFill/>
        </p:spPr>
        <p:txBody>
          <a:bodyPr wrap="square" rtlCol="0">
            <a:spAutoFit/>
          </a:bodyPr>
          <a:lstStyle/>
          <a:p>
            <a:pPr algn="ctr"/>
            <a:r>
              <a:rPr lang="ja-JP" altLang="en-US" sz="3200" b="1"/>
              <a:t>熱伝導率の測定法</a:t>
            </a:r>
            <a:endParaRPr kumimoji="1" lang="ja-JP" altLang="en-US" sz="3200" b="1"/>
          </a:p>
        </p:txBody>
      </p:sp>
      <p:sp>
        <p:nvSpPr>
          <p:cNvPr id="3" name="テキスト ボックス 2">
            <a:extLst>
              <a:ext uri="{FF2B5EF4-FFF2-40B4-BE49-F238E27FC236}">
                <a16:creationId xmlns:a16="http://schemas.microsoft.com/office/drawing/2014/main" id="{E5D0F463-7E19-4A9B-F137-E262E6781679}"/>
              </a:ext>
            </a:extLst>
          </p:cNvPr>
          <p:cNvSpPr txBox="1"/>
          <p:nvPr/>
        </p:nvSpPr>
        <p:spPr>
          <a:xfrm>
            <a:off x="9807113" y="6414760"/>
            <a:ext cx="2303451" cy="369332"/>
          </a:xfrm>
          <a:prstGeom prst="rect">
            <a:avLst/>
          </a:prstGeom>
          <a:noFill/>
        </p:spPr>
        <p:txBody>
          <a:bodyPr wrap="square" rtlCol="0">
            <a:spAutoFit/>
          </a:bodyPr>
          <a:lstStyle/>
          <a:p>
            <a:pPr algn="ctr"/>
            <a:r>
              <a:rPr kumimoji="1" lang="en-US" altLang="ja-JP"/>
              <a:t>8223072</a:t>
            </a:r>
            <a:r>
              <a:rPr kumimoji="1" lang="ja-JP" altLang="en-US"/>
              <a:t>　鶴田開土</a:t>
            </a:r>
          </a:p>
        </p:txBody>
      </p:sp>
      <p:sp>
        <p:nvSpPr>
          <p:cNvPr id="12" name="四角形: 角を丸くする 11">
            <a:extLst>
              <a:ext uri="{FF2B5EF4-FFF2-40B4-BE49-F238E27FC236}">
                <a16:creationId xmlns:a16="http://schemas.microsoft.com/office/drawing/2014/main" id="{3BE2B4FE-A3AC-DBF7-9439-009C50E44367}"/>
              </a:ext>
            </a:extLst>
          </p:cNvPr>
          <p:cNvSpPr/>
          <p:nvPr/>
        </p:nvSpPr>
        <p:spPr>
          <a:xfrm>
            <a:off x="251284" y="898114"/>
            <a:ext cx="1333209" cy="79050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a:solidFill>
                  <a:schemeClr val="tx1"/>
                </a:solidFill>
              </a:rPr>
              <a:t>定常法</a:t>
            </a:r>
          </a:p>
        </p:txBody>
      </p:sp>
      <p:pic>
        <p:nvPicPr>
          <p:cNvPr id="15" name="図 14">
            <a:extLst>
              <a:ext uri="{FF2B5EF4-FFF2-40B4-BE49-F238E27FC236}">
                <a16:creationId xmlns:a16="http://schemas.microsoft.com/office/drawing/2014/main" id="{AD81E4DF-4B4C-A7CA-FE0F-0C7430C3926F}"/>
              </a:ext>
            </a:extLst>
          </p:cNvPr>
          <p:cNvPicPr>
            <a:picLocks noChangeAspect="1"/>
          </p:cNvPicPr>
          <p:nvPr/>
        </p:nvPicPr>
        <p:blipFill>
          <a:blip r:embed="rId3"/>
          <a:stretch>
            <a:fillRect/>
          </a:stretch>
        </p:blipFill>
        <p:spPr>
          <a:xfrm>
            <a:off x="2018817" y="1688616"/>
            <a:ext cx="8154365" cy="4748324"/>
          </a:xfrm>
          <a:prstGeom prst="rect">
            <a:avLst/>
          </a:prstGeom>
        </p:spPr>
      </p:pic>
      <p:cxnSp>
        <p:nvCxnSpPr>
          <p:cNvPr id="17" name="直線矢印コネクタ 16">
            <a:extLst>
              <a:ext uri="{FF2B5EF4-FFF2-40B4-BE49-F238E27FC236}">
                <a16:creationId xmlns:a16="http://schemas.microsoft.com/office/drawing/2014/main" id="{FAD83CAE-F1B9-8DB5-8644-39605C8CC872}"/>
              </a:ext>
            </a:extLst>
          </p:cNvPr>
          <p:cNvCxnSpPr>
            <a:cxnSpLocks/>
          </p:cNvCxnSpPr>
          <p:nvPr/>
        </p:nvCxnSpPr>
        <p:spPr>
          <a:xfrm flipH="1">
            <a:off x="3713441" y="494811"/>
            <a:ext cx="7049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テキスト ボックス 20">
            <a:extLst>
              <a:ext uri="{FF2B5EF4-FFF2-40B4-BE49-F238E27FC236}">
                <a16:creationId xmlns:a16="http://schemas.microsoft.com/office/drawing/2014/main" id="{367C5E7B-11C4-F522-223C-F1D024768CBB}"/>
              </a:ext>
            </a:extLst>
          </p:cNvPr>
          <p:cNvSpPr txBox="1"/>
          <p:nvPr/>
        </p:nvSpPr>
        <p:spPr>
          <a:xfrm>
            <a:off x="4474278" y="310145"/>
            <a:ext cx="5074571" cy="369332"/>
          </a:xfrm>
          <a:prstGeom prst="rect">
            <a:avLst/>
          </a:prstGeom>
          <a:noFill/>
        </p:spPr>
        <p:txBody>
          <a:bodyPr wrap="square" rtlCol="0">
            <a:spAutoFit/>
          </a:bodyPr>
          <a:lstStyle/>
          <a:p>
            <a:r>
              <a:rPr kumimoji="1" lang="ja-JP" altLang="en-US"/>
              <a:t>大きく「定常法」と「非定常法」に分けられる</a:t>
            </a:r>
          </a:p>
        </p:txBody>
      </p:sp>
      <p:sp>
        <p:nvSpPr>
          <p:cNvPr id="23" name="テキスト ボックス 22">
            <a:extLst>
              <a:ext uri="{FF2B5EF4-FFF2-40B4-BE49-F238E27FC236}">
                <a16:creationId xmlns:a16="http://schemas.microsoft.com/office/drawing/2014/main" id="{704939DC-0306-6F61-CFEA-914B28339730}"/>
              </a:ext>
            </a:extLst>
          </p:cNvPr>
          <p:cNvSpPr txBox="1"/>
          <p:nvPr/>
        </p:nvSpPr>
        <p:spPr>
          <a:xfrm>
            <a:off x="1717115" y="971864"/>
            <a:ext cx="7552528" cy="646331"/>
          </a:xfrm>
          <a:prstGeom prst="rect">
            <a:avLst/>
          </a:prstGeom>
          <a:noFill/>
        </p:spPr>
        <p:txBody>
          <a:bodyPr wrap="square">
            <a:spAutoFit/>
          </a:bodyPr>
          <a:lstStyle/>
          <a:p>
            <a:r>
              <a:rPr lang="ja-JP" altLang="en-US" b="0" i="0">
                <a:solidFill>
                  <a:srgbClr val="333333"/>
                </a:solidFill>
                <a:effectLst/>
                <a:latin typeface="verdana" panose="020B0604030504040204" pitchFamily="34" charset="0"/>
              </a:rPr>
              <a:t>試料に定常的な温度勾配を与えて試料の片側を高温に反対側を低温にし、試料内の各点の温度測定により熱伝導率を算出。</a:t>
            </a:r>
            <a:endParaRPr lang="ja-JP" altLang="en-US"/>
          </a:p>
        </p:txBody>
      </p:sp>
      <p:sp>
        <p:nvSpPr>
          <p:cNvPr id="27" name="テキスト ボックス 26">
            <a:extLst>
              <a:ext uri="{FF2B5EF4-FFF2-40B4-BE49-F238E27FC236}">
                <a16:creationId xmlns:a16="http://schemas.microsoft.com/office/drawing/2014/main" id="{EABD7945-0E65-2419-F576-000038A4E432}"/>
              </a:ext>
            </a:extLst>
          </p:cNvPr>
          <p:cNvSpPr txBox="1"/>
          <p:nvPr/>
        </p:nvSpPr>
        <p:spPr>
          <a:xfrm>
            <a:off x="-1162" y="6488668"/>
            <a:ext cx="5669046" cy="369332"/>
          </a:xfrm>
          <a:prstGeom prst="rect">
            <a:avLst/>
          </a:prstGeom>
          <a:noFill/>
        </p:spPr>
        <p:txBody>
          <a:bodyPr wrap="square">
            <a:spAutoFit/>
          </a:bodyPr>
          <a:lstStyle/>
          <a:p>
            <a:r>
              <a:rPr lang="en-US" altLang="ja-JP">
                <a:hlinkClick r:id="rId4"/>
              </a:rPr>
              <a:t>https://www.ibieng.co.jp/analysis-solution/g0014/</a:t>
            </a:r>
            <a:r>
              <a:rPr lang="en-US" altLang="ja-JP"/>
              <a:t> </a:t>
            </a:r>
            <a:endParaRPr lang="ja-JP" altLang="en-US"/>
          </a:p>
        </p:txBody>
      </p:sp>
    </p:spTree>
    <p:extLst>
      <p:ext uri="{BB962C8B-B14F-4D97-AF65-F5344CB8AC3E}">
        <p14:creationId xmlns:p14="http://schemas.microsoft.com/office/powerpoint/2010/main" val="20643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down)">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circle(in)">
                                      <p:cBhvr>
                                        <p:cTn id="25" dur="2000"/>
                                        <p:tgtEl>
                                          <p:spTgt spid="15"/>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circle(in)">
                                      <p:cBhvr>
                                        <p:cTn id="28"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1" grpId="0"/>
      <p:bldP spid="23" grpId="0"/>
      <p:bldP spid="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B3C70-8CFB-752F-A44B-8355CAB20527}"/>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0946FB2-5292-C3C1-315E-3380BBA23BEA}"/>
              </a:ext>
            </a:extLst>
          </p:cNvPr>
          <p:cNvSpPr txBox="1"/>
          <p:nvPr/>
        </p:nvSpPr>
        <p:spPr>
          <a:xfrm>
            <a:off x="251284" y="202424"/>
            <a:ext cx="3441217" cy="584775"/>
          </a:xfrm>
          <a:prstGeom prst="rect">
            <a:avLst/>
          </a:prstGeom>
          <a:noFill/>
        </p:spPr>
        <p:txBody>
          <a:bodyPr wrap="square" rtlCol="0">
            <a:spAutoFit/>
          </a:bodyPr>
          <a:lstStyle/>
          <a:p>
            <a:pPr algn="ctr"/>
            <a:r>
              <a:rPr lang="ja-JP" altLang="en-US" sz="3200" b="1"/>
              <a:t>熱伝導率の測定法</a:t>
            </a:r>
            <a:endParaRPr kumimoji="1" lang="ja-JP" altLang="en-US" sz="3200" b="1"/>
          </a:p>
        </p:txBody>
      </p:sp>
      <p:sp>
        <p:nvSpPr>
          <p:cNvPr id="3" name="テキスト ボックス 2">
            <a:extLst>
              <a:ext uri="{FF2B5EF4-FFF2-40B4-BE49-F238E27FC236}">
                <a16:creationId xmlns:a16="http://schemas.microsoft.com/office/drawing/2014/main" id="{DBE61B87-5A9A-F412-7C96-1FB3FAD1835D}"/>
              </a:ext>
            </a:extLst>
          </p:cNvPr>
          <p:cNvSpPr txBox="1"/>
          <p:nvPr/>
        </p:nvSpPr>
        <p:spPr>
          <a:xfrm>
            <a:off x="9807113" y="6414760"/>
            <a:ext cx="2303451" cy="369332"/>
          </a:xfrm>
          <a:prstGeom prst="rect">
            <a:avLst/>
          </a:prstGeom>
          <a:noFill/>
        </p:spPr>
        <p:txBody>
          <a:bodyPr wrap="square" rtlCol="0">
            <a:spAutoFit/>
          </a:bodyPr>
          <a:lstStyle/>
          <a:p>
            <a:pPr algn="ctr"/>
            <a:r>
              <a:rPr kumimoji="1" lang="en-US" altLang="ja-JP"/>
              <a:t>8223072</a:t>
            </a:r>
            <a:r>
              <a:rPr kumimoji="1" lang="ja-JP" altLang="en-US"/>
              <a:t>　鶴田開土</a:t>
            </a:r>
          </a:p>
        </p:txBody>
      </p:sp>
      <p:sp>
        <p:nvSpPr>
          <p:cNvPr id="11" name="四角形: 角を丸くする 10">
            <a:extLst>
              <a:ext uri="{FF2B5EF4-FFF2-40B4-BE49-F238E27FC236}">
                <a16:creationId xmlns:a16="http://schemas.microsoft.com/office/drawing/2014/main" id="{432396E1-468B-6527-C7F3-5F7348E38557}"/>
              </a:ext>
            </a:extLst>
          </p:cNvPr>
          <p:cNvSpPr/>
          <p:nvPr/>
        </p:nvSpPr>
        <p:spPr>
          <a:xfrm>
            <a:off x="139599" y="787199"/>
            <a:ext cx="1705486" cy="790502"/>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2800">
                <a:solidFill>
                  <a:schemeClr val="tx1"/>
                </a:solidFill>
              </a:rPr>
              <a:t>非</a:t>
            </a:r>
            <a:r>
              <a:rPr kumimoji="1" lang="ja-JP" altLang="en-US" sz="2800">
                <a:solidFill>
                  <a:schemeClr val="tx1"/>
                </a:solidFill>
              </a:rPr>
              <a:t>定常法</a:t>
            </a:r>
          </a:p>
        </p:txBody>
      </p:sp>
      <p:pic>
        <p:nvPicPr>
          <p:cNvPr id="4" name="図 3">
            <a:extLst>
              <a:ext uri="{FF2B5EF4-FFF2-40B4-BE49-F238E27FC236}">
                <a16:creationId xmlns:a16="http://schemas.microsoft.com/office/drawing/2014/main" id="{4769A618-3455-3420-7FC1-31D475673E83}"/>
              </a:ext>
            </a:extLst>
          </p:cNvPr>
          <p:cNvPicPr>
            <a:picLocks noChangeAspect="1"/>
          </p:cNvPicPr>
          <p:nvPr/>
        </p:nvPicPr>
        <p:blipFill>
          <a:blip r:embed="rId3"/>
          <a:stretch>
            <a:fillRect/>
          </a:stretch>
        </p:blipFill>
        <p:spPr>
          <a:xfrm>
            <a:off x="1909654" y="1696095"/>
            <a:ext cx="8377922" cy="4674180"/>
          </a:xfrm>
          <a:prstGeom prst="rect">
            <a:avLst/>
          </a:prstGeom>
        </p:spPr>
      </p:pic>
      <p:sp>
        <p:nvSpPr>
          <p:cNvPr id="6" name="テキスト ボックス 5">
            <a:extLst>
              <a:ext uri="{FF2B5EF4-FFF2-40B4-BE49-F238E27FC236}">
                <a16:creationId xmlns:a16="http://schemas.microsoft.com/office/drawing/2014/main" id="{937E2575-B183-3BA5-ACF1-89A862FA40F3}"/>
              </a:ext>
            </a:extLst>
          </p:cNvPr>
          <p:cNvSpPr txBox="1"/>
          <p:nvPr/>
        </p:nvSpPr>
        <p:spPr>
          <a:xfrm>
            <a:off x="1909654" y="859284"/>
            <a:ext cx="5440447" cy="646331"/>
          </a:xfrm>
          <a:prstGeom prst="rect">
            <a:avLst/>
          </a:prstGeom>
          <a:noFill/>
        </p:spPr>
        <p:txBody>
          <a:bodyPr wrap="square">
            <a:spAutoFit/>
          </a:bodyPr>
          <a:lstStyle/>
          <a:p>
            <a:r>
              <a:rPr lang="ja-JP" altLang="en-US" b="0" i="0">
                <a:solidFill>
                  <a:srgbClr val="333333"/>
                </a:solidFill>
                <a:effectLst/>
                <a:latin typeface="verdana" panose="020B0604030504040204" pitchFamily="34" charset="0"/>
              </a:rPr>
              <a:t>試料表面に</a:t>
            </a:r>
            <a:r>
              <a:rPr lang="ja-JP" altLang="en-US">
                <a:solidFill>
                  <a:srgbClr val="333333"/>
                </a:solidFill>
                <a:latin typeface="verdana" panose="020B0604030504040204" pitchFamily="34" charset="0"/>
              </a:rPr>
              <a:t>時間変化する</a:t>
            </a:r>
            <a:r>
              <a:rPr lang="ja-JP" altLang="en-US" b="0" i="0">
                <a:solidFill>
                  <a:srgbClr val="333333"/>
                </a:solidFill>
                <a:effectLst/>
                <a:latin typeface="verdana" panose="020B0604030504040204" pitchFamily="34" charset="0"/>
              </a:rPr>
              <a:t>熱流エネルギーを加え、試料裏面の温度変化を測定し熱伝導率を算出</a:t>
            </a:r>
            <a:r>
              <a:rPr lang="ja-JP" altLang="en-US">
                <a:solidFill>
                  <a:srgbClr val="333333"/>
                </a:solidFill>
                <a:latin typeface="verdana" panose="020B0604030504040204" pitchFamily="34" charset="0"/>
              </a:rPr>
              <a:t>。</a:t>
            </a:r>
            <a:endParaRPr lang="ja-JP" altLang="en-US"/>
          </a:p>
        </p:txBody>
      </p:sp>
      <p:sp>
        <p:nvSpPr>
          <p:cNvPr id="7" name="テキスト ボックス 6">
            <a:extLst>
              <a:ext uri="{FF2B5EF4-FFF2-40B4-BE49-F238E27FC236}">
                <a16:creationId xmlns:a16="http://schemas.microsoft.com/office/drawing/2014/main" id="{A094CF48-7532-BC58-06C6-F8A3C179523E}"/>
              </a:ext>
            </a:extLst>
          </p:cNvPr>
          <p:cNvSpPr txBox="1"/>
          <p:nvPr/>
        </p:nvSpPr>
        <p:spPr>
          <a:xfrm>
            <a:off x="-1162" y="6488668"/>
            <a:ext cx="5669046" cy="369332"/>
          </a:xfrm>
          <a:prstGeom prst="rect">
            <a:avLst/>
          </a:prstGeom>
          <a:noFill/>
        </p:spPr>
        <p:txBody>
          <a:bodyPr wrap="square">
            <a:spAutoFit/>
          </a:bodyPr>
          <a:lstStyle/>
          <a:p>
            <a:r>
              <a:rPr lang="en-US" altLang="ja-JP">
                <a:hlinkClick r:id="rId4"/>
              </a:rPr>
              <a:t>https://www.ibieng.co.jp/analysis-solution/g0014/</a:t>
            </a:r>
            <a:r>
              <a:rPr lang="en-US" altLang="ja-JP"/>
              <a:t> </a:t>
            </a:r>
            <a:endParaRPr lang="ja-JP" altLang="en-US"/>
          </a:p>
        </p:txBody>
      </p:sp>
    </p:spTree>
    <p:extLst>
      <p:ext uri="{BB962C8B-B14F-4D97-AF65-F5344CB8AC3E}">
        <p14:creationId xmlns:p14="http://schemas.microsoft.com/office/powerpoint/2010/main" val="206970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randombar(horizontal)">
                                      <p:cBhvr>
                                        <p:cTn id="15" dur="500"/>
                                        <p:tgtEl>
                                          <p:spTgt spid="4"/>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8100D-B0EC-A785-6393-1A587E28490B}"/>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13E16A6-82F6-7736-C84D-EC1C73154658}"/>
              </a:ext>
            </a:extLst>
          </p:cNvPr>
          <p:cNvSpPr txBox="1"/>
          <p:nvPr/>
        </p:nvSpPr>
        <p:spPr>
          <a:xfrm>
            <a:off x="251285" y="202424"/>
            <a:ext cx="1409992" cy="584775"/>
          </a:xfrm>
          <a:prstGeom prst="rect">
            <a:avLst/>
          </a:prstGeom>
          <a:noFill/>
        </p:spPr>
        <p:txBody>
          <a:bodyPr wrap="square" rtlCol="0">
            <a:spAutoFit/>
          </a:bodyPr>
          <a:lstStyle/>
          <a:p>
            <a:pPr algn="ctr"/>
            <a:r>
              <a:rPr kumimoji="1" lang="ja-JP" altLang="en-US" sz="3200" b="1"/>
              <a:t>応用例</a:t>
            </a:r>
          </a:p>
        </p:txBody>
      </p:sp>
      <p:sp>
        <p:nvSpPr>
          <p:cNvPr id="3" name="テキスト ボックス 2">
            <a:extLst>
              <a:ext uri="{FF2B5EF4-FFF2-40B4-BE49-F238E27FC236}">
                <a16:creationId xmlns:a16="http://schemas.microsoft.com/office/drawing/2014/main" id="{5F79805C-3A12-663A-7F91-1101D2450A0D}"/>
              </a:ext>
            </a:extLst>
          </p:cNvPr>
          <p:cNvSpPr txBox="1"/>
          <p:nvPr/>
        </p:nvSpPr>
        <p:spPr>
          <a:xfrm>
            <a:off x="9807113" y="6414760"/>
            <a:ext cx="2303451" cy="369332"/>
          </a:xfrm>
          <a:prstGeom prst="rect">
            <a:avLst/>
          </a:prstGeom>
          <a:noFill/>
        </p:spPr>
        <p:txBody>
          <a:bodyPr wrap="square" rtlCol="0">
            <a:spAutoFit/>
          </a:bodyPr>
          <a:lstStyle/>
          <a:p>
            <a:pPr algn="ctr"/>
            <a:r>
              <a:rPr kumimoji="1" lang="en-US" altLang="ja-JP"/>
              <a:t>8223072</a:t>
            </a:r>
            <a:r>
              <a:rPr kumimoji="1" lang="ja-JP" altLang="en-US"/>
              <a:t>　鶴田開土</a:t>
            </a:r>
          </a:p>
        </p:txBody>
      </p:sp>
      <p:sp>
        <p:nvSpPr>
          <p:cNvPr id="4" name="四角形: 角を丸くする 3">
            <a:extLst>
              <a:ext uri="{FF2B5EF4-FFF2-40B4-BE49-F238E27FC236}">
                <a16:creationId xmlns:a16="http://schemas.microsoft.com/office/drawing/2014/main" id="{627E0A8E-58A0-982E-F5B1-157D124799D7}"/>
              </a:ext>
            </a:extLst>
          </p:cNvPr>
          <p:cNvSpPr/>
          <p:nvPr/>
        </p:nvSpPr>
        <p:spPr>
          <a:xfrm>
            <a:off x="476977" y="906257"/>
            <a:ext cx="5314223" cy="542706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DD39F223-F1F3-CD49-829B-06D2B92C76A0}"/>
              </a:ext>
            </a:extLst>
          </p:cNvPr>
          <p:cNvSpPr/>
          <p:nvPr/>
        </p:nvSpPr>
        <p:spPr>
          <a:xfrm>
            <a:off x="6400800" y="906257"/>
            <a:ext cx="5314223" cy="5427069"/>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DF183EE0-3695-70B5-8881-4C87B908B2D9}"/>
              </a:ext>
            </a:extLst>
          </p:cNvPr>
          <p:cNvSpPr txBox="1"/>
          <p:nvPr/>
        </p:nvSpPr>
        <p:spPr>
          <a:xfrm>
            <a:off x="956281" y="1060983"/>
            <a:ext cx="2701320" cy="523220"/>
          </a:xfrm>
          <a:prstGeom prst="rect">
            <a:avLst/>
          </a:prstGeom>
          <a:noFill/>
        </p:spPr>
        <p:txBody>
          <a:bodyPr wrap="square" rtlCol="0">
            <a:spAutoFit/>
          </a:bodyPr>
          <a:lstStyle/>
          <a:p>
            <a:pPr algn="ctr"/>
            <a:r>
              <a:rPr kumimoji="1" lang="ja-JP" altLang="en-US" sz="2800" b="1"/>
              <a:t>欠陥・界面評価</a:t>
            </a:r>
          </a:p>
        </p:txBody>
      </p:sp>
      <p:sp>
        <p:nvSpPr>
          <p:cNvPr id="12" name="テキスト ボックス 11">
            <a:extLst>
              <a:ext uri="{FF2B5EF4-FFF2-40B4-BE49-F238E27FC236}">
                <a16:creationId xmlns:a16="http://schemas.microsoft.com/office/drawing/2014/main" id="{19894537-3971-28DD-41A2-F518DF01F604}"/>
              </a:ext>
            </a:extLst>
          </p:cNvPr>
          <p:cNvSpPr txBox="1"/>
          <p:nvPr/>
        </p:nvSpPr>
        <p:spPr>
          <a:xfrm>
            <a:off x="6874287" y="1060983"/>
            <a:ext cx="4161334" cy="523220"/>
          </a:xfrm>
          <a:prstGeom prst="rect">
            <a:avLst/>
          </a:prstGeom>
          <a:noFill/>
        </p:spPr>
        <p:txBody>
          <a:bodyPr wrap="square" rtlCol="0">
            <a:spAutoFit/>
          </a:bodyPr>
          <a:lstStyle/>
          <a:p>
            <a:pPr algn="ctr"/>
            <a:r>
              <a:rPr kumimoji="1" lang="ja-JP" altLang="en-US" sz="2800" b="1"/>
              <a:t>生体熱拡散モニタリング</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DF7A12D2-6EBB-2429-DC55-1D505971E171}"/>
                  </a:ext>
                </a:extLst>
              </p:cNvPr>
              <p:cNvSpPr txBox="1"/>
              <p:nvPr/>
            </p:nvSpPr>
            <p:spPr>
              <a:xfrm>
                <a:off x="848522" y="1689407"/>
                <a:ext cx="4571127" cy="646331"/>
              </a:xfrm>
              <a:prstGeom prst="rect">
                <a:avLst/>
              </a:prstGeom>
              <a:noFill/>
              <a:ln>
                <a:noFill/>
              </a:ln>
            </p:spPr>
            <p:txBody>
              <a:bodyPr wrap="square">
                <a:spAutoFit/>
              </a:bodyPr>
              <a:lstStyle/>
              <a:p>
                <a:r>
                  <a:rPr lang="ja-JP" altLang="en-US"/>
                  <a:t>フォノンは結晶内の欠陥・界面で散乱され、局所的に平均自由行程</a:t>
                </a:r>
                <a14:m>
                  <m:oMath xmlns:m="http://schemas.openxmlformats.org/officeDocument/2006/math">
                    <m:r>
                      <a:rPr lang="en-US" altLang="ja-JP" b="0" i="1" smtClean="0">
                        <a:latin typeface="Cambria Math" panose="02040503050406030204" pitchFamily="18" charset="0"/>
                      </a:rPr>
                      <m:t>𝑙</m:t>
                    </m:r>
                  </m:oMath>
                </a14:m>
                <a:r>
                  <a:rPr lang="ja-JP" altLang="en-US"/>
                  <a:t>が短くなる。</a:t>
                </a:r>
              </a:p>
            </p:txBody>
          </p:sp>
        </mc:Choice>
        <mc:Fallback xmlns="">
          <p:sp>
            <p:nvSpPr>
              <p:cNvPr id="14" name="テキスト ボックス 13">
                <a:extLst>
                  <a:ext uri="{FF2B5EF4-FFF2-40B4-BE49-F238E27FC236}">
                    <a16:creationId xmlns:a16="http://schemas.microsoft.com/office/drawing/2014/main" id="{DF7A12D2-6EBB-2429-DC55-1D505971E171}"/>
                  </a:ext>
                </a:extLst>
              </p:cNvPr>
              <p:cNvSpPr txBox="1">
                <a:spLocks noRot="1" noChangeAspect="1" noMove="1" noResize="1" noEditPoints="1" noAdjustHandles="1" noChangeArrowheads="1" noChangeShapeType="1" noTextEdit="1"/>
              </p:cNvSpPr>
              <p:nvPr/>
            </p:nvSpPr>
            <p:spPr>
              <a:xfrm>
                <a:off x="848522" y="1689407"/>
                <a:ext cx="4571127" cy="646331"/>
              </a:xfrm>
              <a:prstGeom prst="rect">
                <a:avLst/>
              </a:prstGeom>
              <a:blipFill>
                <a:blip r:embed="rId3"/>
                <a:stretch>
                  <a:fillRect l="-1067" t="-4717" r="-5200" b="-15094"/>
                </a:stretch>
              </a:blipFill>
              <a:ln>
                <a:noFill/>
              </a:ln>
            </p:spPr>
            <p:txBody>
              <a:bodyPr/>
              <a:lstStyle/>
              <a:p>
                <a:r>
                  <a:rPr lang="en-US">
                    <a:noFill/>
                  </a:rPr>
                  <a:t> </a:t>
                </a:r>
              </a:p>
            </p:txBody>
          </p:sp>
        </mc:Fallback>
      </mc:AlternateContent>
      <p:pic>
        <p:nvPicPr>
          <p:cNvPr id="15" name="図 14">
            <a:extLst>
              <a:ext uri="{FF2B5EF4-FFF2-40B4-BE49-F238E27FC236}">
                <a16:creationId xmlns:a16="http://schemas.microsoft.com/office/drawing/2014/main" id="{D92841FD-ACA7-1705-D44D-66E40D536677}"/>
              </a:ext>
            </a:extLst>
          </p:cNvPr>
          <p:cNvPicPr>
            <a:picLocks noChangeAspect="1"/>
          </p:cNvPicPr>
          <p:nvPr/>
        </p:nvPicPr>
        <p:blipFill>
          <a:blip r:embed="rId4"/>
          <a:stretch>
            <a:fillRect/>
          </a:stretch>
        </p:blipFill>
        <p:spPr>
          <a:xfrm>
            <a:off x="1011031" y="4492310"/>
            <a:ext cx="4252004" cy="1726968"/>
          </a:xfrm>
          <a:prstGeom prst="rect">
            <a:avLst/>
          </a:prstGeom>
        </p:spPr>
      </p:pic>
      <p:sp>
        <p:nvSpPr>
          <p:cNvPr id="16" name="矢印: 下 15">
            <a:extLst>
              <a:ext uri="{FF2B5EF4-FFF2-40B4-BE49-F238E27FC236}">
                <a16:creationId xmlns:a16="http://schemas.microsoft.com/office/drawing/2014/main" id="{5E9B93FD-0BB8-4FDD-BE56-FBB5EC6BF857}"/>
              </a:ext>
            </a:extLst>
          </p:cNvPr>
          <p:cNvSpPr/>
          <p:nvPr/>
        </p:nvSpPr>
        <p:spPr>
          <a:xfrm>
            <a:off x="2924682" y="3292887"/>
            <a:ext cx="418809" cy="2722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6FFBD13-F13D-0FEA-9A98-AB74C69EF77B}"/>
              </a:ext>
            </a:extLst>
          </p:cNvPr>
          <p:cNvSpPr txBox="1"/>
          <p:nvPr/>
        </p:nvSpPr>
        <p:spPr>
          <a:xfrm>
            <a:off x="1312267" y="2815473"/>
            <a:ext cx="3643640" cy="369332"/>
          </a:xfrm>
          <a:prstGeom prst="rect">
            <a:avLst/>
          </a:prstGeom>
          <a:noFill/>
          <a:ln>
            <a:solidFill>
              <a:schemeClr val="tx1"/>
            </a:solidFill>
          </a:ln>
        </p:spPr>
        <p:txBody>
          <a:bodyPr wrap="square" rtlCol="0">
            <a:spAutoFit/>
          </a:bodyPr>
          <a:lstStyle/>
          <a:p>
            <a:r>
              <a:rPr lang="ja-JP" altLang="en-US"/>
              <a:t>局所熱伝達率の測定、マッピング</a:t>
            </a:r>
            <a:endParaRPr kumimoji="1" lang="ja-JP" altLang="en-US"/>
          </a:p>
        </p:txBody>
      </p:sp>
      <mc:AlternateContent xmlns:mc="http://schemas.openxmlformats.org/markup-compatibility/2006" xmlns:a14="http://schemas.microsoft.com/office/drawing/2010/main">
        <mc:Choice Requires="a14">
          <p:sp>
            <p:nvSpPr>
              <p:cNvPr id="19" name="四角形: 角を丸くする 18">
                <a:extLst>
                  <a:ext uri="{FF2B5EF4-FFF2-40B4-BE49-F238E27FC236}">
                    <a16:creationId xmlns:a16="http://schemas.microsoft.com/office/drawing/2014/main" id="{BD30662A-8DE1-FBA0-82CF-4B37A64EFE19}"/>
                  </a:ext>
                </a:extLst>
              </p:cNvPr>
              <p:cNvSpPr/>
              <p:nvPr/>
            </p:nvSpPr>
            <p:spPr>
              <a:xfrm>
                <a:off x="1528651" y="3670317"/>
                <a:ext cx="3210873" cy="68492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en-US" altLang="ja-JP" b="0" i="1" smtClean="0">
                        <a:solidFill>
                          <a:schemeClr val="tx1"/>
                        </a:solidFill>
                        <a:latin typeface="Cambria Math" panose="02040503050406030204" pitchFamily="18" charset="0"/>
                      </a:rPr>
                      <m:t>𝐾</m:t>
                    </m:r>
                  </m:oMath>
                </a14:m>
                <a:r>
                  <a:rPr kumimoji="1" lang="ja-JP" altLang="en-US">
                    <a:solidFill>
                      <a:schemeClr val="tx1"/>
                    </a:solidFill>
                  </a:rPr>
                  <a:t>の低下する場所に微小欠陥</a:t>
                </a:r>
              </a:p>
            </p:txBody>
          </p:sp>
        </mc:Choice>
        <mc:Fallback xmlns="">
          <p:sp>
            <p:nvSpPr>
              <p:cNvPr id="19" name="四角形: 角を丸くする 18">
                <a:extLst>
                  <a:ext uri="{FF2B5EF4-FFF2-40B4-BE49-F238E27FC236}">
                    <a16:creationId xmlns:a16="http://schemas.microsoft.com/office/drawing/2014/main" id="{BD30662A-8DE1-FBA0-82CF-4B37A64EFE19}"/>
                  </a:ext>
                </a:extLst>
              </p:cNvPr>
              <p:cNvSpPr>
                <a:spLocks noRot="1" noChangeAspect="1" noMove="1" noResize="1" noEditPoints="1" noAdjustHandles="1" noChangeArrowheads="1" noChangeShapeType="1" noTextEdit="1"/>
              </p:cNvSpPr>
              <p:nvPr/>
            </p:nvSpPr>
            <p:spPr>
              <a:xfrm>
                <a:off x="1528651" y="3670317"/>
                <a:ext cx="3210873" cy="684928"/>
              </a:xfrm>
              <a:prstGeom prst="roundRect">
                <a:avLst/>
              </a:prstGeom>
              <a:blipFill>
                <a:blip r:embed="rId5"/>
                <a:stretch>
                  <a:fillRect/>
                </a:stretch>
              </a:blipFill>
            </p:spPr>
            <p:txBody>
              <a:bodyPr/>
              <a:lstStyle/>
              <a:p>
                <a:r>
                  <a:rPr lang="en-US">
                    <a:noFill/>
                  </a:rPr>
                  <a:t> </a:t>
                </a:r>
              </a:p>
            </p:txBody>
          </p:sp>
        </mc:Fallback>
      </mc:AlternateContent>
      <p:sp>
        <p:nvSpPr>
          <p:cNvPr id="23" name="テキスト ボックス 22">
            <a:extLst>
              <a:ext uri="{FF2B5EF4-FFF2-40B4-BE49-F238E27FC236}">
                <a16:creationId xmlns:a16="http://schemas.microsoft.com/office/drawing/2014/main" id="{A6FB8345-1521-936F-108E-E6BCD35E6C5F}"/>
              </a:ext>
            </a:extLst>
          </p:cNvPr>
          <p:cNvSpPr txBox="1"/>
          <p:nvPr/>
        </p:nvSpPr>
        <p:spPr>
          <a:xfrm>
            <a:off x="81436" y="6449506"/>
            <a:ext cx="6242001" cy="369332"/>
          </a:xfrm>
          <a:prstGeom prst="rect">
            <a:avLst/>
          </a:prstGeom>
          <a:noFill/>
        </p:spPr>
        <p:txBody>
          <a:bodyPr wrap="square">
            <a:spAutoFit/>
          </a:bodyPr>
          <a:lstStyle/>
          <a:p>
            <a:r>
              <a:rPr lang="en-US" altLang="ja-JP">
                <a:hlinkClick r:id="rId6"/>
              </a:rPr>
              <a:t>https://www.nims.go.jp/press/2024/01/202401160.html</a:t>
            </a:r>
            <a:r>
              <a:rPr lang="en-US" altLang="ja-JP"/>
              <a:t> </a:t>
            </a:r>
            <a:endParaRPr lang="ja-JP" altLang="en-US"/>
          </a:p>
        </p:txBody>
      </p:sp>
      <p:sp>
        <p:nvSpPr>
          <p:cNvPr id="24" name="テキスト ボックス 23">
            <a:extLst>
              <a:ext uri="{FF2B5EF4-FFF2-40B4-BE49-F238E27FC236}">
                <a16:creationId xmlns:a16="http://schemas.microsoft.com/office/drawing/2014/main" id="{5BBD5948-4534-435C-7420-EF9AB6CA3D25}"/>
              </a:ext>
            </a:extLst>
          </p:cNvPr>
          <p:cNvSpPr txBox="1"/>
          <p:nvPr/>
        </p:nvSpPr>
        <p:spPr>
          <a:xfrm>
            <a:off x="6782381" y="1689406"/>
            <a:ext cx="4551060" cy="646331"/>
          </a:xfrm>
          <a:prstGeom prst="rect">
            <a:avLst/>
          </a:prstGeom>
          <a:noFill/>
        </p:spPr>
        <p:txBody>
          <a:bodyPr wrap="square" rtlCol="0">
            <a:spAutoFit/>
          </a:bodyPr>
          <a:lstStyle/>
          <a:p>
            <a:r>
              <a:rPr lang="ja-JP" altLang="en-US"/>
              <a:t>皮膚表面の熱伝導特性は血流・代謝活動の変動を反映する。</a:t>
            </a: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3E6D44A2-BBCF-8F8B-DC3C-4080C0F97A5C}"/>
                  </a:ext>
                </a:extLst>
              </p:cNvPr>
              <p:cNvSpPr txBox="1"/>
              <p:nvPr/>
            </p:nvSpPr>
            <p:spPr>
              <a:xfrm>
                <a:off x="7124408" y="2787418"/>
                <a:ext cx="3867004" cy="646331"/>
              </a:xfrm>
              <a:prstGeom prst="rect">
                <a:avLst/>
              </a:prstGeom>
              <a:noFill/>
            </p:spPr>
            <p:txBody>
              <a:bodyPr wrap="square" rtlCol="0">
                <a:spAutoFit/>
              </a:bodyPr>
              <a:lstStyle/>
              <a:p>
                <a:r>
                  <a:rPr kumimoji="1" lang="ja-JP" altLang="en-US"/>
                  <a:t>サーモグラフィやマイクロプローブ</a:t>
                </a:r>
                <a:endParaRPr kumimoji="1" lang="en-US" altLang="ja-JP"/>
              </a:p>
              <a:p>
                <a:r>
                  <a:rPr lang="ja-JP" altLang="en-US"/>
                  <a:t>→</a:t>
                </a:r>
                <a:r>
                  <a:rPr lang="en-US" altLang="ja-JP"/>
                  <a:t> </a:t>
                </a:r>
                <a14:m>
                  <m:oMath xmlns:m="http://schemas.openxmlformats.org/officeDocument/2006/math">
                    <m:r>
                      <a:rPr lang="en-US" altLang="ja-JP" i="1">
                        <a:latin typeface="Cambria Math" panose="02040503050406030204" pitchFamily="18" charset="0"/>
                      </a:rPr>
                      <m:t>𝐾</m:t>
                    </m:r>
                  </m:oMath>
                </a14:m>
                <a:r>
                  <a:rPr lang="ja-JP" altLang="en-US"/>
                  <a:t>の局所変化をリアルタイム測定</a:t>
                </a:r>
                <a:endParaRPr kumimoji="1" lang="ja-JP" altLang="en-US"/>
              </a:p>
            </p:txBody>
          </p:sp>
        </mc:Choice>
        <mc:Fallback xmlns="">
          <p:sp>
            <p:nvSpPr>
              <p:cNvPr id="25" name="テキスト ボックス 24">
                <a:extLst>
                  <a:ext uri="{FF2B5EF4-FFF2-40B4-BE49-F238E27FC236}">
                    <a16:creationId xmlns:a16="http://schemas.microsoft.com/office/drawing/2014/main" id="{3E6D44A2-BBCF-8F8B-DC3C-4080C0F97A5C}"/>
                  </a:ext>
                </a:extLst>
              </p:cNvPr>
              <p:cNvSpPr txBox="1">
                <a:spLocks noRot="1" noChangeAspect="1" noMove="1" noResize="1" noEditPoints="1" noAdjustHandles="1" noChangeArrowheads="1" noChangeShapeType="1" noTextEdit="1"/>
              </p:cNvSpPr>
              <p:nvPr/>
            </p:nvSpPr>
            <p:spPr>
              <a:xfrm>
                <a:off x="7124408" y="2787418"/>
                <a:ext cx="3867004" cy="646331"/>
              </a:xfrm>
              <a:prstGeom prst="rect">
                <a:avLst/>
              </a:prstGeom>
              <a:blipFill>
                <a:blip r:embed="rId7"/>
                <a:stretch>
                  <a:fillRect l="-1420" t="-4717" r="-1104" b="-15094"/>
                </a:stretch>
              </a:blipFill>
            </p:spPr>
            <p:txBody>
              <a:bodyPr/>
              <a:lstStyle/>
              <a:p>
                <a:r>
                  <a:rPr lang="en-US">
                    <a:noFill/>
                  </a:rPr>
                  <a:t> </a:t>
                </a:r>
              </a:p>
            </p:txBody>
          </p:sp>
        </mc:Fallback>
      </mc:AlternateContent>
      <p:sp>
        <p:nvSpPr>
          <p:cNvPr id="26" name="矢印: 下 25">
            <a:extLst>
              <a:ext uri="{FF2B5EF4-FFF2-40B4-BE49-F238E27FC236}">
                <a16:creationId xmlns:a16="http://schemas.microsoft.com/office/drawing/2014/main" id="{1612DE35-CF75-ECE7-462F-C52D63796622}"/>
              </a:ext>
            </a:extLst>
          </p:cNvPr>
          <p:cNvSpPr/>
          <p:nvPr/>
        </p:nvSpPr>
        <p:spPr>
          <a:xfrm>
            <a:off x="8736823" y="3780228"/>
            <a:ext cx="644503" cy="39867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2C4E0F34-CDFE-9858-6D9E-CAF45D0072A5}"/>
              </a:ext>
            </a:extLst>
          </p:cNvPr>
          <p:cNvSpPr txBox="1"/>
          <p:nvPr/>
        </p:nvSpPr>
        <p:spPr>
          <a:xfrm>
            <a:off x="6565268" y="4531762"/>
            <a:ext cx="4985284" cy="923330"/>
          </a:xfrm>
          <a:prstGeom prst="rect">
            <a:avLst/>
          </a:prstGeom>
          <a:noFill/>
        </p:spPr>
        <p:txBody>
          <a:bodyPr wrap="square" rtlCol="0">
            <a:spAutoFit/>
          </a:bodyPr>
          <a:lstStyle/>
          <a:p>
            <a:r>
              <a:rPr kumimoji="1" lang="ja-JP" altLang="en-US"/>
              <a:t>・</a:t>
            </a:r>
            <a:r>
              <a:rPr lang="ja-JP" altLang="en-US"/>
              <a:t>炎症部位や血流異常疾患の早期検出</a:t>
            </a:r>
            <a:endParaRPr lang="en-US" altLang="ja-JP"/>
          </a:p>
          <a:p>
            <a:endParaRPr kumimoji="1" lang="en-US" altLang="ja-JP"/>
          </a:p>
          <a:p>
            <a:r>
              <a:rPr lang="ja-JP" altLang="en-US"/>
              <a:t>・運動時や温冷刺激時の代謝変動モニタリング</a:t>
            </a:r>
            <a:endParaRPr kumimoji="1" lang="ja-JP" altLang="en-US"/>
          </a:p>
        </p:txBody>
      </p:sp>
      <p:sp>
        <p:nvSpPr>
          <p:cNvPr id="28" name="テキスト ボックス 27">
            <a:extLst>
              <a:ext uri="{FF2B5EF4-FFF2-40B4-BE49-F238E27FC236}">
                <a16:creationId xmlns:a16="http://schemas.microsoft.com/office/drawing/2014/main" id="{1364D67E-2889-2B91-0CAF-3316DB421E43}"/>
              </a:ext>
            </a:extLst>
          </p:cNvPr>
          <p:cNvSpPr txBox="1"/>
          <p:nvPr/>
        </p:nvSpPr>
        <p:spPr>
          <a:xfrm>
            <a:off x="2616829" y="294756"/>
            <a:ext cx="7567941" cy="400110"/>
          </a:xfrm>
          <a:prstGeom prst="rect">
            <a:avLst/>
          </a:prstGeom>
          <a:noFill/>
        </p:spPr>
        <p:txBody>
          <a:bodyPr wrap="square" rtlCol="0">
            <a:spAutoFit/>
          </a:bodyPr>
          <a:lstStyle/>
          <a:p>
            <a:r>
              <a:rPr lang="ja-JP" altLang="en-US" sz="2000"/>
              <a:t>熱伝導測定を通じて「見えないエネルギーの流れ」を可視化する</a:t>
            </a:r>
            <a:endParaRPr kumimoji="1" lang="ja-JP" altLang="en-US" sz="2000"/>
          </a:p>
        </p:txBody>
      </p:sp>
      <p:cxnSp>
        <p:nvCxnSpPr>
          <p:cNvPr id="29" name="直線矢印コネクタ 28">
            <a:extLst>
              <a:ext uri="{FF2B5EF4-FFF2-40B4-BE49-F238E27FC236}">
                <a16:creationId xmlns:a16="http://schemas.microsoft.com/office/drawing/2014/main" id="{4F3CF2FC-E73A-4286-086B-4A04083AE410}"/>
              </a:ext>
            </a:extLst>
          </p:cNvPr>
          <p:cNvCxnSpPr>
            <a:cxnSpLocks/>
          </p:cNvCxnSpPr>
          <p:nvPr/>
        </p:nvCxnSpPr>
        <p:spPr>
          <a:xfrm flipH="1">
            <a:off x="1911834" y="494811"/>
            <a:ext cx="7049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9318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down)">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randombar(horizontal)">
                                      <p:cBhvr>
                                        <p:cTn id="51" dur="500"/>
                                        <p:tgtEl>
                                          <p:spTgt spid="12"/>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randombar(horizontal)">
                                      <p:cBhvr>
                                        <p:cTn id="54" dur="500"/>
                                        <p:tgtEl>
                                          <p:spTgt spid="5"/>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randombar(horizontal)">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barn(inVertical)">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grpId="0" nodeType="click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circle(in)">
                                      <p:cBhvr>
                                        <p:cTn id="67" dur="2000"/>
                                        <p:tgtEl>
                                          <p:spTgt spid="26"/>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circle(in)">
                                      <p:cBhvr>
                                        <p:cTn id="70"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1" grpId="0"/>
      <p:bldP spid="12" grpId="0"/>
      <p:bldP spid="14" grpId="0"/>
      <p:bldP spid="16" grpId="0" animBg="1"/>
      <p:bldP spid="17" grpId="0" animBg="1"/>
      <p:bldP spid="19" grpId="0" animBg="1"/>
      <p:bldP spid="23" grpId="0"/>
      <p:bldP spid="24" grpId="0"/>
      <p:bldP spid="25" grpId="0"/>
      <p:bldP spid="26" grpId="0" animBg="1"/>
      <p:bldP spid="27"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B4557F3D-9BF1-21FD-4C4D-ED39AE99F773}"/>
              </a:ext>
            </a:extLst>
          </p:cNvPr>
          <p:cNvSpPr/>
          <p:nvPr/>
        </p:nvSpPr>
        <p:spPr>
          <a:xfrm>
            <a:off x="842881" y="1170921"/>
            <a:ext cx="10506238" cy="4516158"/>
          </a:xfrm>
          <a:prstGeom prst="ellipse">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4000"/>
              <a:t>ご清聴ありがとうございました</a:t>
            </a:r>
          </a:p>
        </p:txBody>
      </p:sp>
    </p:spTree>
    <p:extLst>
      <p:ext uri="{BB962C8B-B14F-4D97-AF65-F5344CB8AC3E}">
        <p14:creationId xmlns:p14="http://schemas.microsoft.com/office/powerpoint/2010/main" val="21183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3CD7EC4-EE22-2DF3-7158-F4B01B9C2D7F}"/>
              </a:ext>
            </a:extLst>
          </p:cNvPr>
          <p:cNvSpPr txBox="1"/>
          <p:nvPr/>
        </p:nvSpPr>
        <p:spPr>
          <a:xfrm>
            <a:off x="233916" y="240736"/>
            <a:ext cx="3732028" cy="646331"/>
          </a:xfrm>
          <a:prstGeom prst="rect">
            <a:avLst/>
          </a:prstGeom>
          <a:noFill/>
        </p:spPr>
        <p:txBody>
          <a:bodyPr wrap="square" rtlCol="0">
            <a:spAutoFit/>
          </a:bodyPr>
          <a:lstStyle/>
          <a:p>
            <a:r>
              <a:rPr kumimoji="1" lang="ja-JP" altLang="en-US" sz="3600" b="1"/>
              <a:t>格子振動とは？</a:t>
            </a:r>
          </a:p>
        </p:txBody>
      </p:sp>
      <p:sp>
        <p:nvSpPr>
          <p:cNvPr id="5" name="テキスト ボックス 4">
            <a:extLst>
              <a:ext uri="{FF2B5EF4-FFF2-40B4-BE49-F238E27FC236}">
                <a16:creationId xmlns:a16="http://schemas.microsoft.com/office/drawing/2014/main" id="{596361D5-BBF5-C86C-AF4E-28A902D06A02}"/>
              </a:ext>
            </a:extLst>
          </p:cNvPr>
          <p:cNvSpPr txBox="1"/>
          <p:nvPr/>
        </p:nvSpPr>
        <p:spPr>
          <a:xfrm>
            <a:off x="9501279" y="2196942"/>
            <a:ext cx="2349795" cy="523220"/>
          </a:xfrm>
          <a:prstGeom prst="rect">
            <a:avLst/>
          </a:prstGeom>
          <a:noFill/>
        </p:spPr>
        <p:txBody>
          <a:bodyPr wrap="square" rtlCol="0">
            <a:spAutoFit/>
          </a:bodyPr>
          <a:lstStyle/>
          <a:p>
            <a:r>
              <a:rPr lang="ja-JP" altLang="en-US" sz="2800"/>
              <a:t>格子振動</a:t>
            </a:r>
            <a:endParaRPr kumimoji="1" lang="ja-JP" altLang="en-US" sz="2800"/>
          </a:p>
        </p:txBody>
      </p:sp>
      <p:sp>
        <p:nvSpPr>
          <p:cNvPr id="6" name="テキスト ボックス 5">
            <a:extLst>
              <a:ext uri="{FF2B5EF4-FFF2-40B4-BE49-F238E27FC236}">
                <a16:creationId xmlns:a16="http://schemas.microsoft.com/office/drawing/2014/main" id="{ABE4CD55-2AC8-82DE-4012-BE5A9E18ABEE}"/>
              </a:ext>
            </a:extLst>
          </p:cNvPr>
          <p:cNvSpPr txBox="1"/>
          <p:nvPr/>
        </p:nvSpPr>
        <p:spPr>
          <a:xfrm>
            <a:off x="8148084" y="4073260"/>
            <a:ext cx="2349795" cy="461665"/>
          </a:xfrm>
          <a:prstGeom prst="rect">
            <a:avLst/>
          </a:prstGeom>
          <a:noFill/>
        </p:spPr>
        <p:txBody>
          <a:bodyPr wrap="square" rtlCol="0">
            <a:spAutoFit/>
          </a:bodyPr>
          <a:lstStyle/>
          <a:p>
            <a:r>
              <a:rPr kumimoji="1" lang="ja-JP" altLang="en-US" sz="2400"/>
              <a:t>電気的性質</a:t>
            </a:r>
          </a:p>
        </p:txBody>
      </p:sp>
      <p:sp>
        <p:nvSpPr>
          <p:cNvPr id="7" name="テキスト ボックス 6">
            <a:extLst>
              <a:ext uri="{FF2B5EF4-FFF2-40B4-BE49-F238E27FC236}">
                <a16:creationId xmlns:a16="http://schemas.microsoft.com/office/drawing/2014/main" id="{401A4E0D-D584-2ACF-9F46-8E43180C5332}"/>
              </a:ext>
            </a:extLst>
          </p:cNvPr>
          <p:cNvSpPr txBox="1"/>
          <p:nvPr/>
        </p:nvSpPr>
        <p:spPr>
          <a:xfrm>
            <a:off x="8148085" y="5188604"/>
            <a:ext cx="2349795" cy="461665"/>
          </a:xfrm>
          <a:prstGeom prst="rect">
            <a:avLst/>
          </a:prstGeom>
          <a:noFill/>
        </p:spPr>
        <p:txBody>
          <a:bodyPr wrap="square" rtlCol="0">
            <a:spAutoFit/>
          </a:bodyPr>
          <a:lstStyle/>
          <a:p>
            <a:r>
              <a:rPr lang="ja-JP" altLang="en-US" sz="2400"/>
              <a:t>熱的性質</a:t>
            </a:r>
            <a:endParaRPr kumimoji="1" lang="ja-JP" altLang="en-US" sz="2400"/>
          </a:p>
        </p:txBody>
      </p:sp>
      <p:cxnSp>
        <p:nvCxnSpPr>
          <p:cNvPr id="9" name="直線矢印コネクタ 8">
            <a:extLst>
              <a:ext uri="{FF2B5EF4-FFF2-40B4-BE49-F238E27FC236}">
                <a16:creationId xmlns:a16="http://schemas.microsoft.com/office/drawing/2014/main" id="{53FD8BEA-6854-B395-2966-69889E97B74C}"/>
              </a:ext>
            </a:extLst>
          </p:cNvPr>
          <p:cNvCxnSpPr>
            <a:cxnSpLocks/>
            <a:stCxn id="8" idx="2"/>
            <a:endCxn id="6" idx="1"/>
          </p:cNvCxnSpPr>
          <p:nvPr/>
        </p:nvCxnSpPr>
        <p:spPr>
          <a:xfrm rot="16200000" flipH="1">
            <a:off x="5489895" y="1645904"/>
            <a:ext cx="1645486" cy="367089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直線矢印コネクタ 10">
            <a:extLst>
              <a:ext uri="{FF2B5EF4-FFF2-40B4-BE49-F238E27FC236}">
                <a16:creationId xmlns:a16="http://schemas.microsoft.com/office/drawing/2014/main" id="{29ACA58D-A3E0-4376-6BEF-C8C8B105A8BE}"/>
              </a:ext>
            </a:extLst>
          </p:cNvPr>
          <p:cNvCxnSpPr>
            <a:cxnSpLocks/>
            <a:stCxn id="8" idx="2"/>
            <a:endCxn id="7" idx="1"/>
          </p:cNvCxnSpPr>
          <p:nvPr/>
        </p:nvCxnSpPr>
        <p:spPr>
          <a:xfrm rot="16200000" flipH="1">
            <a:off x="4932224" y="2203576"/>
            <a:ext cx="2760830" cy="36708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01E9A550-1442-B1C7-7E36-CE22EE08828C}"/>
              </a:ext>
            </a:extLst>
          </p:cNvPr>
          <p:cNvSpPr txBox="1"/>
          <p:nvPr/>
        </p:nvSpPr>
        <p:spPr>
          <a:xfrm>
            <a:off x="3632575" y="4304092"/>
            <a:ext cx="907310" cy="461665"/>
          </a:xfrm>
          <a:prstGeom prst="rect">
            <a:avLst/>
          </a:prstGeom>
          <a:noFill/>
        </p:spPr>
        <p:txBody>
          <a:bodyPr wrap="square" rtlCol="0">
            <a:spAutoFit/>
          </a:bodyPr>
          <a:lstStyle/>
          <a:p>
            <a:r>
              <a:rPr kumimoji="1" lang="ja-JP" altLang="en-US" sz="2400"/>
              <a:t>影響</a:t>
            </a:r>
          </a:p>
        </p:txBody>
      </p:sp>
      <p:sp>
        <p:nvSpPr>
          <p:cNvPr id="2" name="テキスト ボックス 1">
            <a:extLst>
              <a:ext uri="{FF2B5EF4-FFF2-40B4-BE49-F238E27FC236}">
                <a16:creationId xmlns:a16="http://schemas.microsoft.com/office/drawing/2014/main" id="{D5DDCA37-2E8E-0151-6017-515166138631}"/>
              </a:ext>
            </a:extLst>
          </p:cNvPr>
          <p:cNvSpPr txBox="1"/>
          <p:nvPr/>
        </p:nvSpPr>
        <p:spPr>
          <a:xfrm>
            <a:off x="4290237" y="2967335"/>
            <a:ext cx="3611525" cy="461665"/>
          </a:xfrm>
          <a:prstGeom prst="rect">
            <a:avLst/>
          </a:prstGeom>
          <a:noFill/>
        </p:spPr>
        <p:txBody>
          <a:bodyPr wrap="square" rtlCol="0">
            <a:spAutoFit/>
          </a:bodyPr>
          <a:lstStyle/>
          <a:p>
            <a:r>
              <a:rPr lang="ja-JP" altLang="en-US" sz="2400"/>
              <a:t>固体は硬くて動かない</a:t>
            </a:r>
            <a:endParaRPr kumimoji="1" lang="ja-JP" altLang="en-US" sz="2400"/>
          </a:p>
        </p:txBody>
      </p:sp>
      <p:sp>
        <p:nvSpPr>
          <p:cNvPr id="8" name="テキスト ボックス 7">
            <a:extLst>
              <a:ext uri="{FF2B5EF4-FFF2-40B4-BE49-F238E27FC236}">
                <a16:creationId xmlns:a16="http://schemas.microsoft.com/office/drawing/2014/main" id="{D9AEB0F4-4ACA-A80A-44A5-87BD8030E95E}"/>
              </a:ext>
            </a:extLst>
          </p:cNvPr>
          <p:cNvSpPr txBox="1"/>
          <p:nvPr/>
        </p:nvSpPr>
        <p:spPr>
          <a:xfrm>
            <a:off x="554664" y="2258497"/>
            <a:ext cx="7845057" cy="400110"/>
          </a:xfrm>
          <a:prstGeom prst="rect">
            <a:avLst/>
          </a:prstGeom>
          <a:noFill/>
        </p:spPr>
        <p:txBody>
          <a:bodyPr wrap="square" rtlCol="0">
            <a:spAutoFit/>
          </a:bodyPr>
          <a:lstStyle/>
          <a:p>
            <a:r>
              <a:rPr kumimoji="1" lang="ja-JP" altLang="en-US" sz="2000"/>
              <a:t>固体中の原子は，規則的な配列を保ちながら小さく振動している</a:t>
            </a:r>
          </a:p>
        </p:txBody>
      </p:sp>
      <p:cxnSp>
        <p:nvCxnSpPr>
          <p:cNvPr id="13" name="直線矢印コネクタ 12">
            <a:extLst>
              <a:ext uri="{FF2B5EF4-FFF2-40B4-BE49-F238E27FC236}">
                <a16:creationId xmlns:a16="http://schemas.microsoft.com/office/drawing/2014/main" id="{0B7CE105-A75E-4B79-6FFD-DBC30428579C}"/>
              </a:ext>
            </a:extLst>
          </p:cNvPr>
          <p:cNvCxnSpPr>
            <a:cxnSpLocks/>
            <a:stCxn id="8" idx="3"/>
          </p:cNvCxnSpPr>
          <p:nvPr/>
        </p:nvCxnSpPr>
        <p:spPr>
          <a:xfrm>
            <a:off x="8399721" y="2458552"/>
            <a:ext cx="75743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字幕 2">
            <a:extLst>
              <a:ext uri="{FF2B5EF4-FFF2-40B4-BE49-F238E27FC236}">
                <a16:creationId xmlns:a16="http://schemas.microsoft.com/office/drawing/2014/main" id="{451D27E2-09A6-CFA4-C9FF-225BE86F5100}"/>
              </a:ext>
            </a:extLst>
          </p:cNvPr>
          <p:cNvSpPr txBox="1">
            <a:spLocks/>
          </p:cNvSpPr>
          <p:nvPr/>
        </p:nvSpPr>
        <p:spPr>
          <a:xfrm>
            <a:off x="9501279" y="6445735"/>
            <a:ext cx="2675224" cy="372971"/>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8223036　栗山淳</a:t>
            </a:r>
            <a:endParaRPr lang="ja-JP" altLang="en-US"/>
          </a:p>
        </p:txBody>
      </p:sp>
      <p:pic>
        <p:nvPicPr>
          <p:cNvPr id="19" name="図 18" descr="座る, テーブル, ボックス, 光 が含まれている画像&#10;&#10;AI 生成コンテンツは誤りを含む可能性があります。">
            <a:extLst>
              <a:ext uri="{FF2B5EF4-FFF2-40B4-BE49-F238E27FC236}">
                <a16:creationId xmlns:a16="http://schemas.microsoft.com/office/drawing/2014/main" id="{5DD57156-CC83-55E9-7C18-C7421C7FA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19" y="3205020"/>
            <a:ext cx="3036050" cy="3036050"/>
          </a:xfrm>
          <a:prstGeom prst="rect">
            <a:avLst/>
          </a:prstGeom>
        </p:spPr>
      </p:pic>
      <p:pic>
        <p:nvPicPr>
          <p:cNvPr id="21" name="図 20" descr="図形&#10;&#10;AI 生成コンテンツは誤りを含む可能性があります。">
            <a:extLst>
              <a:ext uri="{FF2B5EF4-FFF2-40B4-BE49-F238E27FC236}">
                <a16:creationId xmlns:a16="http://schemas.microsoft.com/office/drawing/2014/main" id="{28C2429F-1733-834C-4A0E-5E957F9D9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9584" y="39294"/>
            <a:ext cx="3238500" cy="3238500"/>
          </a:xfrm>
          <a:prstGeom prst="rect">
            <a:avLst/>
          </a:prstGeom>
        </p:spPr>
      </p:pic>
      <p:sp>
        <p:nvSpPr>
          <p:cNvPr id="22" name="テキスト ボックス 21">
            <a:extLst>
              <a:ext uri="{FF2B5EF4-FFF2-40B4-BE49-F238E27FC236}">
                <a16:creationId xmlns:a16="http://schemas.microsoft.com/office/drawing/2014/main" id="{CD680FBA-73D1-7237-A0A3-C985177B6696}"/>
              </a:ext>
            </a:extLst>
          </p:cNvPr>
          <p:cNvSpPr txBox="1"/>
          <p:nvPr/>
        </p:nvSpPr>
        <p:spPr>
          <a:xfrm>
            <a:off x="1219200" y="1324830"/>
            <a:ext cx="1414130" cy="461665"/>
          </a:xfrm>
          <a:prstGeom prst="rect">
            <a:avLst/>
          </a:prstGeom>
          <a:noFill/>
        </p:spPr>
        <p:txBody>
          <a:bodyPr wrap="square" rtlCol="0">
            <a:spAutoFit/>
          </a:bodyPr>
          <a:lstStyle/>
          <a:p>
            <a:r>
              <a:rPr kumimoji="1" lang="ja-JP" altLang="en-US" sz="2400"/>
              <a:t>実際には</a:t>
            </a:r>
          </a:p>
        </p:txBody>
      </p:sp>
      <p:pic>
        <p:nvPicPr>
          <p:cNvPr id="34" name="図 33" descr="テキスト&#10;&#10;AI 生成コンテンツは誤りを含む可能性があります。">
            <a:extLst>
              <a:ext uri="{FF2B5EF4-FFF2-40B4-BE49-F238E27FC236}">
                <a16:creationId xmlns:a16="http://schemas.microsoft.com/office/drawing/2014/main" id="{B3FB3022-3D52-4146-4731-C11B0D6E3C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01" y="3205020"/>
            <a:ext cx="3388657" cy="2541493"/>
          </a:xfrm>
          <a:prstGeom prst="rect">
            <a:avLst/>
          </a:prstGeom>
        </p:spPr>
      </p:pic>
    </p:spTree>
    <p:extLst>
      <p:ext uri="{BB962C8B-B14F-4D97-AF65-F5344CB8AC3E}">
        <p14:creationId xmlns:p14="http://schemas.microsoft.com/office/powerpoint/2010/main" val="2277840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
                                        </p:tgtEl>
                                      </p:cBhvr>
                                    </p:animEffect>
                                    <p:set>
                                      <p:cBhvr>
                                        <p:cTn id="10" dur="1" fill="hold">
                                          <p:stCondLst>
                                            <p:cond delay="499"/>
                                          </p:stCondLst>
                                        </p:cTn>
                                        <p:tgtEl>
                                          <p:spTgt spid="2"/>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2" grpId="0"/>
      <p:bldP spid="2" grpId="0"/>
      <p:bldP spid="8"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9D6B6FE-4C60-A1FC-CAA5-C5C5EADC4A6A}"/>
              </a:ext>
            </a:extLst>
          </p:cNvPr>
          <p:cNvSpPr txBox="1"/>
          <p:nvPr/>
        </p:nvSpPr>
        <p:spPr>
          <a:xfrm>
            <a:off x="136299" y="162910"/>
            <a:ext cx="9608288" cy="584775"/>
          </a:xfrm>
          <a:prstGeom prst="rect">
            <a:avLst/>
          </a:prstGeom>
          <a:noFill/>
        </p:spPr>
        <p:txBody>
          <a:bodyPr wrap="square" rtlCol="0">
            <a:spAutoFit/>
          </a:bodyPr>
          <a:lstStyle/>
          <a:p>
            <a:r>
              <a:rPr kumimoji="1" lang="en-US" altLang="ja-JP" sz="3200" b="1"/>
              <a:t>1</a:t>
            </a:r>
            <a:r>
              <a:rPr kumimoji="1" lang="ja-JP" altLang="en-US" sz="3200" b="1"/>
              <a:t>次元</a:t>
            </a:r>
            <a:r>
              <a:rPr lang="ja-JP" altLang="en-US" sz="3200" b="1"/>
              <a:t>結晶の格子振動：単一原子鎖モデル</a:t>
            </a:r>
            <a:r>
              <a:rPr lang="en-US" altLang="ja-JP" sz="3200" b="1"/>
              <a:t>(1)</a:t>
            </a:r>
            <a:endParaRPr kumimoji="1" lang="ja-JP" altLang="en-US" sz="3200" b="1"/>
          </a:p>
        </p:txBody>
      </p:sp>
      <p:sp>
        <p:nvSpPr>
          <p:cNvPr id="8" name="テキスト ボックス 7">
            <a:extLst>
              <a:ext uri="{FF2B5EF4-FFF2-40B4-BE49-F238E27FC236}">
                <a16:creationId xmlns:a16="http://schemas.microsoft.com/office/drawing/2014/main" id="{F5C513F7-D2F7-85E0-B3DC-81B6A1777D54}"/>
              </a:ext>
            </a:extLst>
          </p:cNvPr>
          <p:cNvSpPr txBox="1"/>
          <p:nvPr/>
        </p:nvSpPr>
        <p:spPr>
          <a:xfrm>
            <a:off x="35989" y="1687853"/>
            <a:ext cx="3430226" cy="461665"/>
          </a:xfrm>
          <a:prstGeom prst="rect">
            <a:avLst/>
          </a:prstGeom>
          <a:noFill/>
        </p:spPr>
        <p:txBody>
          <a:bodyPr wrap="square" lIns="91440" tIns="45720" rIns="91440" bIns="45720" rtlCol="0" anchor="t">
            <a:spAutoFit/>
          </a:bodyPr>
          <a:lstStyle/>
          <a:p>
            <a:r>
              <a:rPr kumimoji="1" lang="ja-JP" altLang="en-US" sz="2400">
                <a:ea typeface="游ゴシック"/>
              </a:rPr>
              <a:t>・最も簡単な結晶　→</a:t>
            </a:r>
          </a:p>
        </p:txBody>
      </p:sp>
      <p:sp>
        <p:nvSpPr>
          <p:cNvPr id="9" name="テキスト ボックス 8">
            <a:extLst>
              <a:ext uri="{FF2B5EF4-FFF2-40B4-BE49-F238E27FC236}">
                <a16:creationId xmlns:a16="http://schemas.microsoft.com/office/drawing/2014/main" id="{8D79D52E-E881-79F1-45D3-FAA18075C632}"/>
              </a:ext>
            </a:extLst>
          </p:cNvPr>
          <p:cNvSpPr txBox="1"/>
          <p:nvPr/>
        </p:nvSpPr>
        <p:spPr>
          <a:xfrm>
            <a:off x="152400" y="5170147"/>
            <a:ext cx="6512312" cy="461665"/>
          </a:xfrm>
          <a:prstGeom prst="rect">
            <a:avLst/>
          </a:prstGeom>
          <a:noFill/>
        </p:spPr>
        <p:txBody>
          <a:bodyPr wrap="square" rtlCol="0">
            <a:spAutoFit/>
          </a:bodyPr>
          <a:lstStyle/>
          <a:p>
            <a:r>
              <a:rPr kumimoji="1" lang="ja-JP" altLang="en-US" sz="2400"/>
              <a:t>・</a:t>
            </a:r>
            <a:r>
              <a:rPr kumimoji="1" lang="en-US" altLang="ja-JP" sz="2400"/>
              <a:t>a</a:t>
            </a:r>
            <a:r>
              <a:rPr kumimoji="1" lang="ja-JP" altLang="en-US" sz="2400"/>
              <a:t>が平衡状態での間隔</a:t>
            </a:r>
          </a:p>
        </p:txBody>
      </p:sp>
      <p:sp>
        <p:nvSpPr>
          <p:cNvPr id="10" name="テキスト ボックス 9">
            <a:extLst>
              <a:ext uri="{FF2B5EF4-FFF2-40B4-BE49-F238E27FC236}">
                <a16:creationId xmlns:a16="http://schemas.microsoft.com/office/drawing/2014/main" id="{3DA420B8-ED31-1791-AC5E-D7289955CA7D}"/>
              </a:ext>
            </a:extLst>
          </p:cNvPr>
          <p:cNvSpPr txBox="1"/>
          <p:nvPr/>
        </p:nvSpPr>
        <p:spPr>
          <a:xfrm>
            <a:off x="152400" y="3776245"/>
            <a:ext cx="4589721" cy="830997"/>
          </a:xfrm>
          <a:prstGeom prst="rect">
            <a:avLst/>
          </a:prstGeom>
          <a:noFill/>
        </p:spPr>
        <p:txBody>
          <a:bodyPr wrap="square" rtlCol="0">
            <a:spAutoFit/>
          </a:bodyPr>
          <a:lstStyle/>
          <a:p>
            <a:r>
              <a:rPr kumimoji="1" lang="ja-JP" altLang="en-US" sz="2400"/>
              <a:t>・</a:t>
            </a:r>
            <a:r>
              <a:rPr lang="ja-JP" altLang="en-US" sz="2400"/>
              <a:t>原子は鎖に平行な方向にだけ　　動くことができる</a:t>
            </a:r>
            <a:endParaRPr kumimoji="1" lang="ja-JP" altLang="en-US" sz="2400"/>
          </a:p>
        </p:txBody>
      </p:sp>
      <p:sp>
        <p:nvSpPr>
          <p:cNvPr id="12" name="テキスト ボックス 11">
            <a:extLst>
              <a:ext uri="{FF2B5EF4-FFF2-40B4-BE49-F238E27FC236}">
                <a16:creationId xmlns:a16="http://schemas.microsoft.com/office/drawing/2014/main" id="{08DABBCE-F300-4F12-370A-85290ED89BE0}"/>
              </a:ext>
            </a:extLst>
          </p:cNvPr>
          <p:cNvSpPr txBox="1"/>
          <p:nvPr/>
        </p:nvSpPr>
        <p:spPr>
          <a:xfrm>
            <a:off x="152400" y="2732049"/>
            <a:ext cx="6512312" cy="461665"/>
          </a:xfrm>
          <a:prstGeom prst="rect">
            <a:avLst/>
          </a:prstGeom>
          <a:noFill/>
        </p:spPr>
        <p:txBody>
          <a:bodyPr wrap="square" rtlCol="0">
            <a:spAutoFit/>
          </a:bodyPr>
          <a:lstStyle/>
          <a:p>
            <a:r>
              <a:rPr kumimoji="1" lang="ja-JP" altLang="en-US" sz="2400"/>
              <a:t>・原子間の力は</a:t>
            </a:r>
            <a:r>
              <a:rPr kumimoji="1" lang="ja-JP" altLang="en-US" sz="2400" b="1">
                <a:solidFill>
                  <a:srgbClr val="FF0000"/>
                </a:solidFill>
              </a:rPr>
              <a:t>再隣接原子間のみ</a:t>
            </a:r>
            <a:r>
              <a:rPr kumimoji="1" lang="ja-JP" altLang="en-US" sz="2400"/>
              <a:t>に働く</a:t>
            </a:r>
          </a:p>
        </p:txBody>
      </p:sp>
      <p:pic>
        <p:nvPicPr>
          <p:cNvPr id="15" name="図 14" descr="ダイアグラム, 概略図&#10;&#10;AI 生成コンテンツは誤りを含む可能性があります。">
            <a:extLst>
              <a:ext uri="{FF2B5EF4-FFF2-40B4-BE49-F238E27FC236}">
                <a16:creationId xmlns:a16="http://schemas.microsoft.com/office/drawing/2014/main" id="{A7B52D7F-6829-01B4-3F4B-6AA94AE9D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9696" y="3329159"/>
            <a:ext cx="6842304" cy="3204318"/>
          </a:xfrm>
          <a:prstGeom prst="rect">
            <a:avLst/>
          </a:prstGeom>
        </p:spPr>
      </p:pic>
      <p:sp>
        <p:nvSpPr>
          <p:cNvPr id="2" name="字幕 2">
            <a:extLst>
              <a:ext uri="{FF2B5EF4-FFF2-40B4-BE49-F238E27FC236}">
                <a16:creationId xmlns:a16="http://schemas.microsoft.com/office/drawing/2014/main" id="{BA5BDA27-7F8C-0FDE-6E2E-33A955946D94}"/>
              </a:ext>
            </a:extLst>
          </p:cNvPr>
          <p:cNvSpPr txBox="1">
            <a:spLocks/>
          </p:cNvSpPr>
          <p:nvPr/>
        </p:nvSpPr>
        <p:spPr>
          <a:xfrm>
            <a:off x="9501279" y="6445735"/>
            <a:ext cx="2675224" cy="372971"/>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8223036　栗山淳</a:t>
            </a:r>
            <a:endParaRPr lang="ja-JP" altLang="en-US"/>
          </a:p>
        </p:txBody>
      </p:sp>
      <p:sp>
        <p:nvSpPr>
          <p:cNvPr id="5" name="テキスト ボックス 4">
            <a:extLst>
              <a:ext uri="{FF2B5EF4-FFF2-40B4-BE49-F238E27FC236}">
                <a16:creationId xmlns:a16="http://schemas.microsoft.com/office/drawing/2014/main" id="{52BBAC91-2203-B3EA-F923-762EC352FD0F}"/>
              </a:ext>
            </a:extLst>
          </p:cNvPr>
          <p:cNvSpPr txBox="1"/>
          <p:nvPr/>
        </p:nvSpPr>
        <p:spPr>
          <a:xfrm>
            <a:off x="3408556" y="1666864"/>
            <a:ext cx="9038560" cy="461665"/>
          </a:xfrm>
          <a:prstGeom prst="rect">
            <a:avLst/>
          </a:prstGeom>
          <a:noFill/>
          <a:ln w="38100">
            <a:noFill/>
          </a:ln>
        </p:spPr>
        <p:txBody>
          <a:bodyPr wrap="square">
            <a:spAutoFit/>
          </a:bodyPr>
          <a:lstStyle/>
          <a:p>
            <a:r>
              <a:rPr kumimoji="1" lang="ja-JP" altLang="en-US" sz="2400">
                <a:ea typeface="游ゴシック"/>
              </a:rPr>
              <a:t>質量</a:t>
            </a:r>
            <a:r>
              <a:rPr kumimoji="1" lang="en-US" altLang="ja-JP" sz="2400">
                <a:ea typeface="游ゴシック"/>
              </a:rPr>
              <a:t>M</a:t>
            </a:r>
            <a:r>
              <a:rPr kumimoji="1" lang="ja-JP" altLang="en-US" sz="2400">
                <a:ea typeface="游ゴシック"/>
              </a:rPr>
              <a:t>の原子がべね定数</a:t>
            </a:r>
            <a:r>
              <a:rPr lang="ja-JP" altLang="en-US" sz="2400">
                <a:ea typeface="游ゴシック"/>
              </a:rPr>
              <a:t>k</a:t>
            </a:r>
            <a:r>
              <a:rPr kumimoji="1" lang="ja-JP" altLang="en-US" sz="2400">
                <a:ea typeface="游ゴシック"/>
              </a:rPr>
              <a:t>のばねで一列に繋がった</a:t>
            </a:r>
            <a:r>
              <a:rPr kumimoji="1" lang="en-US" altLang="ja-JP" sz="2400">
                <a:ea typeface="游ゴシック"/>
              </a:rPr>
              <a:t>1</a:t>
            </a:r>
            <a:r>
              <a:rPr kumimoji="1" lang="ja-JP" altLang="en-US" sz="2400">
                <a:ea typeface="游ゴシック"/>
              </a:rPr>
              <a:t>次元の鎖</a:t>
            </a:r>
            <a:endParaRPr lang="ja-JP" altLang="en-US" sz="2400"/>
          </a:p>
        </p:txBody>
      </p:sp>
      <p:sp>
        <p:nvSpPr>
          <p:cNvPr id="6" name="四角形: 角を丸くする 5">
            <a:extLst>
              <a:ext uri="{FF2B5EF4-FFF2-40B4-BE49-F238E27FC236}">
                <a16:creationId xmlns:a16="http://schemas.microsoft.com/office/drawing/2014/main" id="{15BD1E7E-6403-A80B-E623-33C989A33FA2}"/>
              </a:ext>
            </a:extLst>
          </p:cNvPr>
          <p:cNvSpPr/>
          <p:nvPr/>
        </p:nvSpPr>
        <p:spPr>
          <a:xfrm>
            <a:off x="3408555" y="1606340"/>
            <a:ext cx="8489277" cy="50228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B40E0B0B-C507-78D8-E6AA-7E11475D8BBF}"/>
              </a:ext>
            </a:extLst>
          </p:cNvPr>
          <p:cNvSpPr/>
          <p:nvPr/>
        </p:nvSpPr>
        <p:spPr>
          <a:xfrm>
            <a:off x="3310271" y="1513440"/>
            <a:ext cx="8743506" cy="68808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270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5" grpId="0"/>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10;&#10;AI 生成コンテンツは誤りを含む可能性があります。">
            <a:extLst>
              <a:ext uri="{FF2B5EF4-FFF2-40B4-BE49-F238E27FC236}">
                <a16:creationId xmlns:a16="http://schemas.microsoft.com/office/drawing/2014/main" id="{6361DEBF-F089-9C14-C88E-84B7A2622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1590" y="3574647"/>
            <a:ext cx="5788147" cy="2567832"/>
          </a:xfrm>
          <a:prstGeom prst="rect">
            <a:avLst/>
          </a:prstGeom>
        </p:spPr>
      </p:pic>
      <p:sp>
        <p:nvSpPr>
          <p:cNvPr id="2" name="テキスト ボックス 1">
            <a:extLst>
              <a:ext uri="{FF2B5EF4-FFF2-40B4-BE49-F238E27FC236}">
                <a16:creationId xmlns:a16="http://schemas.microsoft.com/office/drawing/2014/main" id="{9FDB2848-AE4B-29C8-5FA7-012B65A9E7D0}"/>
              </a:ext>
            </a:extLst>
          </p:cNvPr>
          <p:cNvSpPr txBox="1"/>
          <p:nvPr/>
        </p:nvSpPr>
        <p:spPr>
          <a:xfrm>
            <a:off x="72464" y="119126"/>
            <a:ext cx="770536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a:ea typeface="游ゴシック"/>
              </a:rPr>
              <a:t>n番目の原子に働く力の運動方程式</a:t>
            </a:r>
          </a:p>
        </p:txBody>
      </p:sp>
      <p:sp>
        <p:nvSpPr>
          <p:cNvPr id="7" name="テキスト ボックス 6">
            <a:extLst>
              <a:ext uri="{FF2B5EF4-FFF2-40B4-BE49-F238E27FC236}">
                <a16:creationId xmlns:a16="http://schemas.microsoft.com/office/drawing/2014/main" id="{E049B7CA-6AA9-112B-2B8D-E6EF5A1FDDA0}"/>
              </a:ext>
            </a:extLst>
          </p:cNvPr>
          <p:cNvSpPr txBox="1"/>
          <p:nvPr/>
        </p:nvSpPr>
        <p:spPr>
          <a:xfrm>
            <a:off x="1324919" y="3786271"/>
            <a:ext cx="4986670" cy="400110"/>
          </a:xfrm>
          <a:prstGeom prst="rect">
            <a:avLst/>
          </a:prstGeom>
          <a:noFill/>
        </p:spPr>
        <p:txBody>
          <a:bodyPr wrap="square" rtlCol="0">
            <a:spAutoFit/>
          </a:bodyPr>
          <a:lstStyle/>
          <a:p>
            <a:r>
              <a:rPr lang="ja-JP" altLang="en-US" sz="2000"/>
              <a:t>全ての原子の運動方程式は等しい</a:t>
            </a:r>
            <a:endParaRPr kumimoji="1" lang="ja-JP" altLang="en-US" sz="2000"/>
          </a:p>
        </p:txBody>
      </p:sp>
      <p:grpSp>
        <p:nvGrpSpPr>
          <p:cNvPr id="22" name="グループ化 21">
            <a:extLst>
              <a:ext uri="{FF2B5EF4-FFF2-40B4-BE49-F238E27FC236}">
                <a16:creationId xmlns:a16="http://schemas.microsoft.com/office/drawing/2014/main" id="{370FD744-CBA9-C9C3-02D1-E95F7DCAFE4B}"/>
              </a:ext>
            </a:extLst>
          </p:cNvPr>
          <p:cNvGrpSpPr/>
          <p:nvPr/>
        </p:nvGrpSpPr>
        <p:grpSpPr>
          <a:xfrm>
            <a:off x="1133253" y="4634058"/>
            <a:ext cx="6097772" cy="1153367"/>
            <a:chOff x="1133253" y="4634058"/>
            <a:chExt cx="6097772" cy="1153367"/>
          </a:xfrm>
        </p:grpSpPr>
        <p:sp>
          <p:nvSpPr>
            <p:cNvPr id="8" name="テキスト ボックス 7">
              <a:extLst>
                <a:ext uri="{FF2B5EF4-FFF2-40B4-BE49-F238E27FC236}">
                  <a16:creationId xmlns:a16="http://schemas.microsoft.com/office/drawing/2014/main" id="{F343AEEF-FEF5-B51C-29DE-5C7FEA6AF290}"/>
                </a:ext>
              </a:extLst>
            </p:cNvPr>
            <p:cNvSpPr txBox="1"/>
            <p:nvPr/>
          </p:nvSpPr>
          <p:spPr>
            <a:xfrm>
              <a:off x="1324920" y="4634058"/>
              <a:ext cx="5472120" cy="400110"/>
            </a:xfrm>
            <a:prstGeom prst="rect">
              <a:avLst/>
            </a:prstGeom>
            <a:noFill/>
          </p:spPr>
          <p:txBody>
            <a:bodyPr wrap="square" rtlCol="0">
              <a:spAutoFit/>
            </a:bodyPr>
            <a:lstStyle/>
            <a:p>
              <a:r>
                <a:rPr kumimoji="1" lang="ja-JP" altLang="en-US" sz="2000"/>
                <a:t>全ての原子が同じ振幅</a:t>
              </a:r>
              <a:r>
                <a:rPr kumimoji="1" lang="en-US" altLang="ja-JP" sz="2000"/>
                <a:t>A</a:t>
              </a:r>
              <a:r>
                <a:rPr kumimoji="1" lang="ja-JP" altLang="en-US" sz="2000"/>
                <a:t>で振動する波動と仮定</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4FC7C76-A506-D9C8-4953-09958495F0B8}"/>
                    </a:ext>
                  </a:extLst>
                </p:cNvPr>
                <p:cNvSpPr txBox="1"/>
                <p:nvPr/>
              </p:nvSpPr>
              <p:spPr>
                <a:xfrm>
                  <a:off x="1133253" y="5198225"/>
                  <a:ext cx="6097772" cy="5892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2800" i="1">
                            <a:solidFill>
                              <a:srgbClr val="836967"/>
                            </a:solidFill>
                            <a:latin typeface="Cambria Math" panose="02040503050406030204" pitchFamily="18" charset="0"/>
                          </a:rPr>
                          <m:t>波動解</m:t>
                        </m:r>
                        <m:r>
                          <a:rPr lang="ja-JP" altLang="en-US" sz="2800" i="1" smtClean="0">
                            <a:solidFill>
                              <a:srgbClr val="836967"/>
                            </a:solidFill>
                            <a:latin typeface="Cambria Math" panose="02040503050406030204" pitchFamily="18" charset="0"/>
                          </a:rPr>
                          <m:t>：</m:t>
                        </m:r>
                        <m:sSub>
                          <m:sSubPr>
                            <m:ctrlPr>
                              <a:rPr lang="ja-JP" altLang="en-US" sz="2800" i="1" smtClean="0">
                                <a:solidFill>
                                  <a:srgbClr val="836967"/>
                                </a:solidFill>
                                <a:latin typeface="Cambria Math" panose="02040503050406030204" pitchFamily="18" charset="0"/>
                              </a:rPr>
                            </m:ctrlPr>
                          </m:sSubPr>
                          <m:e>
                            <m:r>
                              <a:rPr lang="ja-JP" altLang="en-US" sz="2800" i="1">
                                <a:latin typeface="Cambria Math" panose="02040503050406030204" pitchFamily="18" charset="0"/>
                              </a:rPr>
                              <m:t>𝑢</m:t>
                            </m:r>
                          </m:e>
                          <m:sub>
                            <m:r>
                              <a:rPr lang="ja-JP" altLang="en-US" sz="2800" i="1">
                                <a:latin typeface="Cambria Math" panose="02040503050406030204" pitchFamily="18" charset="0"/>
                              </a:rPr>
                              <m:t>𝑛</m:t>
                            </m:r>
                          </m:sub>
                        </m:sSub>
                        <m:r>
                          <a:rPr lang="ja-JP" altLang="en-US" sz="2800" i="0">
                            <a:latin typeface="Cambria Math" panose="02040503050406030204" pitchFamily="18" charset="0"/>
                          </a:rPr>
                          <m:t>=</m:t>
                        </m:r>
                        <m:r>
                          <a:rPr lang="ja-JP" altLang="en-US" sz="2800" i="1">
                            <a:latin typeface="Cambria Math" panose="02040503050406030204" pitchFamily="18" charset="0"/>
                          </a:rPr>
                          <m:t>𝐴</m:t>
                        </m:r>
                        <m:sSup>
                          <m:sSupPr>
                            <m:ctrlPr>
                              <a:rPr lang="ja-JP" altLang="en-US" sz="2800" i="1">
                                <a:solidFill>
                                  <a:srgbClr val="836967"/>
                                </a:solidFill>
                                <a:latin typeface="Cambria Math" panose="02040503050406030204" pitchFamily="18" charset="0"/>
                              </a:rPr>
                            </m:ctrlPr>
                          </m:sSupPr>
                          <m:e>
                            <m:r>
                              <a:rPr lang="ja-JP" altLang="en-US" sz="2800" i="1">
                                <a:latin typeface="Cambria Math" panose="02040503050406030204" pitchFamily="18" charset="0"/>
                              </a:rPr>
                              <m:t>𝑒</m:t>
                            </m:r>
                          </m:e>
                          <m:sup>
                            <m:r>
                              <a:rPr lang="ja-JP" altLang="en-US" sz="2800" i="1">
                                <a:latin typeface="Cambria Math" panose="02040503050406030204" pitchFamily="18" charset="0"/>
                              </a:rPr>
                              <m:t>𝑖</m:t>
                            </m:r>
                            <m:d>
                              <m:dPr>
                                <m:ctrlPr>
                                  <a:rPr lang="ja-JP" altLang="en-US" sz="2800" i="1">
                                    <a:solidFill>
                                      <a:srgbClr val="836967"/>
                                    </a:solidFill>
                                    <a:latin typeface="Cambria Math" panose="02040503050406030204" pitchFamily="18" charset="0"/>
                                  </a:rPr>
                                </m:ctrlPr>
                              </m:dPr>
                              <m:e>
                                <m:r>
                                  <a:rPr lang="ja-JP" altLang="en-US" sz="2800" i="1">
                                    <a:latin typeface="Cambria Math" panose="02040503050406030204" pitchFamily="18" charset="0"/>
                                  </a:rPr>
                                  <m:t>𝑘</m:t>
                                </m:r>
                                <m:sSubSup>
                                  <m:sSubSupPr>
                                    <m:ctrlPr>
                                      <a:rPr lang="ja-JP" altLang="en-US" sz="2800" i="1">
                                        <a:solidFill>
                                          <a:srgbClr val="836967"/>
                                        </a:solidFill>
                                        <a:latin typeface="Cambria Math" panose="02040503050406030204" pitchFamily="18" charset="0"/>
                                      </a:rPr>
                                    </m:ctrlPr>
                                  </m:sSubSupPr>
                                  <m:e>
                                    <m:r>
                                      <a:rPr lang="ja-JP" altLang="en-US" sz="2800" i="1">
                                        <a:latin typeface="Cambria Math" panose="02040503050406030204" pitchFamily="18" charset="0"/>
                                      </a:rPr>
                                      <m:t>𝑥</m:t>
                                    </m:r>
                                  </m:e>
                                  <m:sub>
                                    <m:r>
                                      <a:rPr lang="ja-JP" altLang="en-US" sz="2800" i="1">
                                        <a:latin typeface="Cambria Math" panose="02040503050406030204" pitchFamily="18" charset="0"/>
                                      </a:rPr>
                                      <m:t>𝑛</m:t>
                                    </m:r>
                                  </m:sub>
                                  <m:sup>
                                    <m:r>
                                      <a:rPr lang="ja-JP" altLang="en-US" sz="2800" i="0">
                                        <a:latin typeface="Cambria Math" panose="02040503050406030204" pitchFamily="18" charset="0"/>
                                      </a:rPr>
                                      <m:t>0</m:t>
                                    </m:r>
                                  </m:sup>
                                </m:sSubSup>
                                <m:r>
                                  <a:rPr lang="ja-JP" altLang="en-US" sz="2800" i="0">
                                    <a:latin typeface="Cambria Math" panose="02040503050406030204" pitchFamily="18" charset="0"/>
                                  </a:rPr>
                                  <m:t>−</m:t>
                                </m:r>
                                <m:r>
                                  <a:rPr lang="ja-JP" altLang="en-US" sz="2800" i="1">
                                    <a:latin typeface="Cambria Math" panose="02040503050406030204" pitchFamily="18" charset="0"/>
                                  </a:rPr>
                                  <m:t>𝜔</m:t>
                                </m:r>
                                <m:r>
                                  <a:rPr lang="ja-JP" altLang="en-US" sz="2800" i="1">
                                    <a:latin typeface="Cambria Math" panose="02040503050406030204" pitchFamily="18" charset="0"/>
                                  </a:rPr>
                                  <m:t>𝑡</m:t>
                                </m:r>
                              </m:e>
                            </m:d>
                          </m:sup>
                        </m:sSup>
                      </m:oMath>
                    </m:oMathPara>
                  </a14:m>
                  <a:endParaRPr lang="ja-JP" altLang="en-US" sz="2800"/>
                </a:p>
              </p:txBody>
            </p:sp>
          </mc:Choice>
          <mc:Fallback xmlns="">
            <p:sp>
              <p:nvSpPr>
                <p:cNvPr id="10" name="テキスト ボックス 9">
                  <a:extLst>
                    <a:ext uri="{FF2B5EF4-FFF2-40B4-BE49-F238E27FC236}">
                      <a16:creationId xmlns:a16="http://schemas.microsoft.com/office/drawing/2014/main" id="{74FC7C76-A506-D9C8-4953-09958495F0B8}"/>
                    </a:ext>
                  </a:extLst>
                </p:cNvPr>
                <p:cNvSpPr txBox="1">
                  <a:spLocks noRot="1" noChangeAspect="1" noMove="1" noResize="1" noEditPoints="1" noAdjustHandles="1" noChangeArrowheads="1" noChangeShapeType="1" noTextEdit="1"/>
                </p:cNvSpPr>
                <p:nvPr/>
              </p:nvSpPr>
              <p:spPr>
                <a:xfrm>
                  <a:off x="1133253" y="5198225"/>
                  <a:ext cx="6097772" cy="589200"/>
                </a:xfrm>
                <a:prstGeom prst="rect">
                  <a:avLst/>
                </a:prstGeom>
                <a:blipFill>
                  <a:blip r:embed="rId3"/>
                  <a:stretch>
                    <a:fillRect/>
                  </a:stretch>
                </a:blipFill>
              </p:spPr>
              <p:txBody>
                <a:bodyPr/>
                <a:lstStyle/>
                <a:p>
                  <a:r>
                    <a:rPr lang="en-US">
                      <a:noFill/>
                    </a:rPr>
                    <a:t> </a:t>
                  </a:r>
                </a:p>
              </p:txBody>
            </p:sp>
          </mc:Fallback>
        </mc:AlternateContent>
      </p:grpSp>
      <p:sp>
        <p:nvSpPr>
          <p:cNvPr id="9" name="字幕 2">
            <a:extLst>
              <a:ext uri="{FF2B5EF4-FFF2-40B4-BE49-F238E27FC236}">
                <a16:creationId xmlns:a16="http://schemas.microsoft.com/office/drawing/2014/main" id="{588F98FF-5A38-F6D7-D0DC-5D59ECCA2C4F}"/>
              </a:ext>
            </a:extLst>
          </p:cNvPr>
          <p:cNvSpPr txBox="1">
            <a:spLocks/>
          </p:cNvSpPr>
          <p:nvPr/>
        </p:nvSpPr>
        <p:spPr>
          <a:xfrm>
            <a:off x="9501279" y="6445735"/>
            <a:ext cx="2675224" cy="372971"/>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8223036　栗山淳</a:t>
            </a:r>
            <a:endParaRPr lang="ja-JP" altLang="en-US"/>
          </a:p>
        </p:txBody>
      </p:sp>
      <p:grpSp>
        <p:nvGrpSpPr>
          <p:cNvPr id="21" name="グループ化 20">
            <a:extLst>
              <a:ext uri="{FF2B5EF4-FFF2-40B4-BE49-F238E27FC236}">
                <a16:creationId xmlns:a16="http://schemas.microsoft.com/office/drawing/2014/main" id="{36C031F3-3DBD-7052-2F74-9846539DAA21}"/>
              </a:ext>
            </a:extLst>
          </p:cNvPr>
          <p:cNvGrpSpPr/>
          <p:nvPr/>
        </p:nvGrpSpPr>
        <p:grpSpPr>
          <a:xfrm>
            <a:off x="586451" y="990078"/>
            <a:ext cx="10529155" cy="1848693"/>
            <a:chOff x="586451" y="990078"/>
            <a:chExt cx="10529155" cy="1848693"/>
          </a:xfrm>
        </p:grpSpPr>
        <p:pic>
          <p:nvPicPr>
            <p:cNvPr id="5" name="図 4" descr="テキスト, 手紙&#10;&#10;AI 生成コンテンツは間違っている可能性があります。">
              <a:extLst>
                <a:ext uri="{FF2B5EF4-FFF2-40B4-BE49-F238E27FC236}">
                  <a16:creationId xmlns:a16="http://schemas.microsoft.com/office/drawing/2014/main" id="{54AD2F4F-5502-CD45-9294-3EA380F1C2C7}"/>
                </a:ext>
              </a:extLst>
            </p:cNvPr>
            <p:cNvPicPr>
              <a:picLocks noChangeAspect="1"/>
            </p:cNvPicPr>
            <p:nvPr/>
          </p:nvPicPr>
          <p:blipFill>
            <a:blip r:embed="rId4"/>
            <a:stretch>
              <a:fillRect/>
            </a:stretch>
          </p:blipFill>
          <p:spPr>
            <a:xfrm>
              <a:off x="586451" y="1286196"/>
              <a:ext cx="7191375" cy="1552575"/>
            </a:xfrm>
            <a:prstGeom prst="rect">
              <a:avLst/>
            </a:prstGeom>
          </p:spPr>
        </p:pic>
        <p:grpSp>
          <p:nvGrpSpPr>
            <p:cNvPr id="20" name="グループ化 19">
              <a:extLst>
                <a:ext uri="{FF2B5EF4-FFF2-40B4-BE49-F238E27FC236}">
                  <a16:creationId xmlns:a16="http://schemas.microsoft.com/office/drawing/2014/main" id="{80813C93-9E92-35EF-84A0-D3DEEF988CAB}"/>
                </a:ext>
              </a:extLst>
            </p:cNvPr>
            <p:cNvGrpSpPr/>
            <p:nvPr/>
          </p:nvGrpSpPr>
          <p:grpSpPr>
            <a:xfrm>
              <a:off x="2534093" y="990078"/>
              <a:ext cx="8581513" cy="753029"/>
              <a:chOff x="2534093" y="990078"/>
              <a:chExt cx="8581513" cy="753029"/>
            </a:xfrm>
          </p:grpSpPr>
          <p:sp>
            <p:nvSpPr>
              <p:cNvPr id="4" name="テキスト ボックス 3">
                <a:extLst>
                  <a:ext uri="{FF2B5EF4-FFF2-40B4-BE49-F238E27FC236}">
                    <a16:creationId xmlns:a16="http://schemas.microsoft.com/office/drawing/2014/main" id="{9EA68CA8-76CF-D677-E8E8-1159C2CA8299}"/>
                  </a:ext>
                </a:extLst>
              </p:cNvPr>
              <p:cNvSpPr txBox="1"/>
              <p:nvPr/>
            </p:nvSpPr>
            <p:spPr>
              <a:xfrm>
                <a:off x="7394211" y="990078"/>
                <a:ext cx="3721395" cy="369332"/>
              </a:xfrm>
              <a:prstGeom prst="rect">
                <a:avLst/>
              </a:prstGeom>
              <a:noFill/>
            </p:spPr>
            <p:txBody>
              <a:bodyPr wrap="square" rtlCol="0">
                <a:spAutoFit/>
              </a:bodyPr>
              <a:lstStyle/>
              <a:p>
                <a:r>
                  <a:rPr kumimoji="1" lang="ja-JP" altLang="en-US"/>
                  <a:t>右側のばねが及ぼす右側へ働く力</a:t>
                </a:r>
              </a:p>
            </p:txBody>
          </p:sp>
          <p:sp>
            <p:nvSpPr>
              <p:cNvPr id="6" name="テキスト ボックス 5">
                <a:extLst>
                  <a:ext uri="{FF2B5EF4-FFF2-40B4-BE49-F238E27FC236}">
                    <a16:creationId xmlns:a16="http://schemas.microsoft.com/office/drawing/2014/main" id="{4DCCEE72-A3EE-2F4E-3F4E-63E1AB4E28D6}"/>
                  </a:ext>
                </a:extLst>
              </p:cNvPr>
              <p:cNvSpPr txBox="1"/>
              <p:nvPr/>
            </p:nvSpPr>
            <p:spPr>
              <a:xfrm>
                <a:off x="2534093" y="990078"/>
                <a:ext cx="3721395" cy="369332"/>
              </a:xfrm>
              <a:prstGeom prst="rect">
                <a:avLst/>
              </a:prstGeom>
              <a:noFill/>
            </p:spPr>
            <p:txBody>
              <a:bodyPr wrap="square" rtlCol="0">
                <a:spAutoFit/>
              </a:bodyPr>
              <a:lstStyle/>
              <a:p>
                <a:r>
                  <a:rPr kumimoji="1" lang="ja-JP" altLang="en-US"/>
                  <a:t>左側のばねが及ぼす左側へ働く力</a:t>
                </a:r>
              </a:p>
            </p:txBody>
          </p:sp>
          <p:cxnSp>
            <p:nvCxnSpPr>
              <p:cNvPr id="12" name="直線矢印コネクタ 11">
                <a:extLst>
                  <a:ext uri="{FF2B5EF4-FFF2-40B4-BE49-F238E27FC236}">
                    <a16:creationId xmlns:a16="http://schemas.microsoft.com/office/drawing/2014/main" id="{93FCEA4D-CAD4-2E95-B013-0D9437DCD38F}"/>
                  </a:ext>
                </a:extLst>
              </p:cNvPr>
              <p:cNvCxnSpPr>
                <a:cxnSpLocks/>
                <a:stCxn id="6" idx="2"/>
              </p:cNvCxnSpPr>
              <p:nvPr/>
            </p:nvCxnSpPr>
            <p:spPr>
              <a:xfrm>
                <a:off x="4394791" y="1359410"/>
                <a:ext cx="49618" cy="3311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直線矢印コネクタ 12">
                <a:extLst>
                  <a:ext uri="{FF2B5EF4-FFF2-40B4-BE49-F238E27FC236}">
                    <a16:creationId xmlns:a16="http://schemas.microsoft.com/office/drawing/2014/main" id="{D2512D9F-9801-E6C8-DC68-D7A91FF7B597}"/>
                  </a:ext>
                </a:extLst>
              </p:cNvPr>
              <p:cNvCxnSpPr>
                <a:cxnSpLocks/>
                <a:stCxn id="4" idx="2"/>
              </p:cNvCxnSpPr>
              <p:nvPr/>
            </p:nvCxnSpPr>
            <p:spPr>
              <a:xfrm flipH="1">
                <a:off x="7081284" y="1359410"/>
                <a:ext cx="2173625" cy="383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sp>
        <p:nvSpPr>
          <p:cNvPr id="23" name="四角形: 角を丸くする 22">
            <a:extLst>
              <a:ext uri="{FF2B5EF4-FFF2-40B4-BE49-F238E27FC236}">
                <a16:creationId xmlns:a16="http://schemas.microsoft.com/office/drawing/2014/main" id="{EBBFBD3B-5963-9C32-5586-F95C9D8D591F}"/>
              </a:ext>
            </a:extLst>
          </p:cNvPr>
          <p:cNvSpPr/>
          <p:nvPr/>
        </p:nvSpPr>
        <p:spPr>
          <a:xfrm>
            <a:off x="480060" y="785930"/>
            <a:ext cx="10858500" cy="2433663"/>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5266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47113DC-A9A7-F169-785D-D67F75824C43}"/>
              </a:ext>
            </a:extLst>
          </p:cNvPr>
          <p:cNvSpPr txBox="1"/>
          <p:nvPr/>
        </p:nvSpPr>
        <p:spPr>
          <a:xfrm>
            <a:off x="425302" y="796326"/>
            <a:ext cx="3763926" cy="369332"/>
          </a:xfrm>
          <a:prstGeom prst="rect">
            <a:avLst/>
          </a:prstGeom>
          <a:noFill/>
        </p:spPr>
        <p:txBody>
          <a:bodyPr wrap="square" rtlCol="0">
            <a:spAutoFit/>
          </a:bodyPr>
          <a:lstStyle/>
          <a:p>
            <a:r>
              <a:rPr kumimoji="1" lang="ja-JP" altLang="en-US"/>
              <a:t>波動解を運動方程式に代入すると</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AE22029-4853-45A6-A28C-C1F2BB92CF78}"/>
                  </a:ext>
                </a:extLst>
              </p:cNvPr>
              <p:cNvSpPr txBox="1"/>
              <p:nvPr/>
            </p:nvSpPr>
            <p:spPr>
              <a:xfrm>
                <a:off x="425302" y="4725590"/>
                <a:ext cx="6725094" cy="584775"/>
              </a:xfrm>
              <a:prstGeom prst="rect">
                <a:avLst/>
              </a:prstGeom>
              <a:noFill/>
            </p:spPr>
            <p:txBody>
              <a:bodyPr wrap="square" rtlCol="0">
                <a:spAutoFit/>
              </a:bodyPr>
              <a:lstStyle/>
              <a:p>
                <a:r>
                  <a:rPr lang="ja-JP" altLang="en-US" sz="2400"/>
                  <a:t>振動数</a:t>
                </a:r>
                <a14:m>
                  <m:oMath xmlns:m="http://schemas.openxmlformats.org/officeDocument/2006/math">
                    <m:r>
                      <a:rPr lang="ja-JP" altLang="en-US" sz="2400" i="1" smtClean="0">
                        <a:latin typeface="Cambria Math" panose="02040503050406030204" pitchFamily="18" charset="0"/>
                      </a:rPr>
                      <m:t>𝜔</m:t>
                    </m:r>
                  </m:oMath>
                </a14:m>
                <a:r>
                  <a:rPr kumimoji="1" lang="ja-JP" altLang="en-US" sz="2400"/>
                  <a:t>と波数</a:t>
                </a:r>
                <a14:m>
                  <m:oMath xmlns:m="http://schemas.openxmlformats.org/officeDocument/2006/math">
                    <m:r>
                      <m:rPr>
                        <m:sty m:val="p"/>
                      </m:rPr>
                      <a:rPr lang="en-US" altLang="ja-JP" sz="2400" i="1" dirty="0">
                        <a:latin typeface="Cambria Math" panose="02040503050406030204" pitchFamily="18" charset="0"/>
                      </a:rPr>
                      <m:t>k</m:t>
                    </m:r>
                  </m:oMath>
                </a14:m>
                <a:r>
                  <a:rPr kumimoji="1" lang="ja-JP" altLang="en-US" sz="2400"/>
                  <a:t>の関係式　</a:t>
                </a:r>
                <a:r>
                  <a:rPr lang="ja-JP" altLang="en-US"/>
                  <a:t>→　</a:t>
                </a:r>
                <a:r>
                  <a:rPr lang="ja-JP" altLang="en-US" sz="3200" b="1"/>
                  <a:t>分散関係</a:t>
                </a:r>
                <a:endParaRPr kumimoji="1" lang="ja-JP" altLang="en-US" sz="3200" b="1"/>
              </a:p>
            </p:txBody>
          </p:sp>
        </mc:Choice>
        <mc:Fallback xmlns="">
          <p:sp>
            <p:nvSpPr>
              <p:cNvPr id="3" name="テキスト ボックス 2">
                <a:extLst>
                  <a:ext uri="{FF2B5EF4-FFF2-40B4-BE49-F238E27FC236}">
                    <a16:creationId xmlns:a16="http://schemas.microsoft.com/office/drawing/2014/main" id="{EAE22029-4853-45A6-A28C-C1F2BB92CF78}"/>
                  </a:ext>
                </a:extLst>
              </p:cNvPr>
              <p:cNvSpPr txBox="1">
                <a:spLocks noRot="1" noChangeAspect="1" noMove="1" noResize="1" noEditPoints="1" noAdjustHandles="1" noChangeArrowheads="1" noChangeShapeType="1" noTextEdit="1"/>
              </p:cNvSpPr>
              <p:nvPr/>
            </p:nvSpPr>
            <p:spPr>
              <a:xfrm>
                <a:off x="425302" y="4725590"/>
                <a:ext cx="6725094" cy="584775"/>
              </a:xfrm>
              <a:prstGeom prst="rect">
                <a:avLst/>
              </a:prstGeom>
              <a:blipFill>
                <a:blip r:embed="rId2"/>
                <a:stretch>
                  <a:fillRect l="-1451" t="-13542"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D1563DC-876B-E558-15DC-6E2C7E783F18}"/>
                  </a:ext>
                </a:extLst>
              </p:cNvPr>
              <p:cNvSpPr txBox="1"/>
              <p:nvPr/>
            </p:nvSpPr>
            <p:spPr>
              <a:xfrm>
                <a:off x="425302" y="5670369"/>
                <a:ext cx="6725094" cy="718658"/>
              </a:xfrm>
              <a:prstGeom prst="rect">
                <a:avLst/>
              </a:prstGeom>
              <a:noFill/>
            </p:spPr>
            <p:txBody>
              <a:bodyPr wrap="square" rtlCol="0">
                <a:spAutoFit/>
              </a:bodyPr>
              <a:lstStyle/>
              <a:p>
                <a:r>
                  <a:rPr kumimoji="1" lang="ja-JP" altLang="en-US" sz="2000"/>
                  <a:t>可能な振動</a:t>
                </a:r>
                <a:r>
                  <a:rPr lang="ja-JP" altLang="en-US" sz="2000"/>
                  <a:t>数には上限がある</a:t>
                </a:r>
                <a:r>
                  <a:rPr lang="en-US" altLang="ja-JP" sz="2000"/>
                  <a:t>(</a:t>
                </a:r>
                <a:r>
                  <a:rPr lang="ja-JP" altLang="en-US" sz="2000"/>
                  <a:t>最大の振動数は</a:t>
                </a:r>
                <a14:m>
                  <m:oMath xmlns:m="http://schemas.openxmlformats.org/officeDocument/2006/math">
                    <m:r>
                      <a:rPr lang="en-US" altLang="ja-JP" sz="2000" i="1" dirty="0">
                        <a:latin typeface="Cambria Math" panose="02040503050406030204" pitchFamily="18" charset="0"/>
                      </a:rPr>
                      <m:t>2</m:t>
                    </m:r>
                    <m:rad>
                      <m:radPr>
                        <m:degHide m:val="on"/>
                        <m:ctrlPr>
                          <a:rPr lang="ja-JP" altLang="en-US" sz="2000" i="1" smtClean="0">
                            <a:latin typeface="Cambria Math" panose="02040503050406030204" pitchFamily="18" charset="0"/>
                          </a:rPr>
                        </m:ctrlPr>
                      </m:radPr>
                      <m:deg/>
                      <m:e>
                        <m:f>
                          <m:fPr>
                            <m:ctrlPr>
                              <a:rPr lang="en-US" altLang="ja-JP" sz="2000" i="1" smtClean="0">
                                <a:latin typeface="Cambria Math" panose="02040503050406030204" pitchFamily="18" charset="0"/>
                              </a:rPr>
                            </m:ctrlPr>
                          </m:fPr>
                          <m:num>
                            <m:r>
                              <m:rPr>
                                <m:sty m:val="p"/>
                              </m:rPr>
                              <a:rPr lang="en-US" altLang="ja-JP" sz="2000" i="1">
                                <a:latin typeface="Cambria Math" panose="02040503050406030204" pitchFamily="18" charset="0"/>
                              </a:rPr>
                              <m:t>K</m:t>
                            </m:r>
                          </m:num>
                          <m:den>
                            <m:r>
                              <m:rPr>
                                <m:sty m:val="p"/>
                              </m:rPr>
                              <a:rPr lang="en-US" altLang="ja-JP" sz="2000" i="1">
                                <a:latin typeface="Cambria Math" panose="02040503050406030204" pitchFamily="18" charset="0"/>
                              </a:rPr>
                              <m:t>M</m:t>
                            </m:r>
                          </m:den>
                        </m:f>
                      </m:e>
                    </m:rad>
                  </m:oMath>
                </a14:m>
                <a:r>
                  <a:rPr kumimoji="1" lang="en-US" altLang="ja-JP" sz="2000"/>
                  <a:t>)</a:t>
                </a:r>
                <a:endParaRPr kumimoji="1" lang="ja-JP" altLang="en-US" sz="2000"/>
              </a:p>
            </p:txBody>
          </p:sp>
        </mc:Choice>
        <mc:Fallback xmlns="">
          <p:sp>
            <p:nvSpPr>
              <p:cNvPr id="6" name="テキスト ボックス 5">
                <a:extLst>
                  <a:ext uri="{FF2B5EF4-FFF2-40B4-BE49-F238E27FC236}">
                    <a16:creationId xmlns:a16="http://schemas.microsoft.com/office/drawing/2014/main" id="{5D1563DC-876B-E558-15DC-6E2C7E783F18}"/>
                  </a:ext>
                </a:extLst>
              </p:cNvPr>
              <p:cNvSpPr txBox="1">
                <a:spLocks noRot="1" noChangeAspect="1" noMove="1" noResize="1" noEditPoints="1" noAdjustHandles="1" noChangeArrowheads="1" noChangeShapeType="1" noTextEdit="1"/>
              </p:cNvSpPr>
              <p:nvPr/>
            </p:nvSpPr>
            <p:spPr>
              <a:xfrm>
                <a:off x="425302" y="5670369"/>
                <a:ext cx="6725094" cy="718658"/>
              </a:xfrm>
              <a:prstGeom prst="rect">
                <a:avLst/>
              </a:prstGeom>
              <a:blipFill>
                <a:blip r:embed="rId3"/>
                <a:stretch>
                  <a:fillRect l="-9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4017B08-8A9E-9FC1-3254-C78D12A03F97}"/>
                  </a:ext>
                </a:extLst>
              </p:cNvPr>
              <p:cNvSpPr txBox="1"/>
              <p:nvPr/>
            </p:nvSpPr>
            <p:spPr>
              <a:xfrm>
                <a:off x="344948" y="1199275"/>
                <a:ext cx="8559209" cy="3397405"/>
              </a:xfrm>
              <a:prstGeom prst="rect">
                <a:avLst/>
              </a:prstGeom>
              <a:noFill/>
            </p:spPr>
            <p:txBody>
              <a:bodyPr wrap="square">
                <a:spAutoFit/>
              </a:bodyPr>
              <a:lstStyle/>
              <a:p>
                <a:pPr algn="just">
                  <a:buNone/>
                </a:pPr>
                <a14:m>
                  <m:oMathPara xmlns:m="http://schemas.openxmlformats.org/officeDocument/2006/math">
                    <m:oMathParaPr>
                      <m:jc m:val="centerGroup"/>
                    </m:oMathParaPr>
                    <m:oMath xmlns:m="http://schemas.openxmlformats.org/officeDocument/2006/math">
                      <m:r>
                        <a:rPr lang="en-US" altLang="ja-JP" sz="2000" i="1" kern="100" smtClean="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𝜔</m:t>
                          </m:r>
                        </m:e>
                        <m: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2</m:t>
                          </m:r>
                        </m:sup>
                      </m:s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𝑀𝐴</m:t>
                      </m:r>
                      <m:sSup>
                        <m:sSup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𝑒</m:t>
                          </m:r>
                        </m:e>
                        <m: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𝑖</m:t>
                          </m:r>
                          <m:d>
                            <m:dPr>
                              <m:begChr m:val="["/>
                              <m:endChr m:val="]"/>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𝑘𝑛𝑎</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𝜔</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𝑡</m:t>
                              </m:r>
                            </m:e>
                          </m:d>
                        </m:sup>
                      </m:s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𝐾𝐴</m:t>
                      </m:r>
                      <m:d>
                        <m:d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𝑒</m:t>
                              </m:r>
                            </m:e>
                            <m: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𝑖</m:t>
                              </m:r>
                              <m:d>
                                <m:dPr>
                                  <m:begChr m:val="["/>
                                  <m:endChr m:val="]"/>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𝑘</m:t>
                                  </m:r>
                                  <m:d>
                                    <m:d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𝑛</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+1</m:t>
                                      </m:r>
                                    </m:e>
                                  </m:d>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𝑎</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𝜔</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𝑡</m:t>
                                  </m:r>
                                </m:e>
                              </m:d>
                            </m:sup>
                          </m:s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−2</m:t>
                          </m:r>
                          <m:sSup>
                            <m:sSup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𝑒</m:t>
                              </m:r>
                            </m:e>
                            <m: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𝑖</m:t>
                              </m:r>
                              <m:d>
                                <m:dPr>
                                  <m:begChr m:val="["/>
                                  <m:endChr m:val="]"/>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𝑘𝑛𝑎</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𝜔</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𝑡</m:t>
                                  </m:r>
                                </m:e>
                              </m:d>
                            </m:sup>
                          </m:s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𝑒</m:t>
                              </m:r>
                            </m:e>
                            <m: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𝑖</m:t>
                              </m:r>
                              <m:d>
                                <m:dPr>
                                  <m:begChr m:val="["/>
                                  <m:endChr m:val="]"/>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𝑘</m:t>
                                  </m:r>
                                  <m:d>
                                    <m:d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𝑛</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−1</m:t>
                                      </m:r>
                                    </m:e>
                                  </m:d>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𝑎</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𝜔</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𝑡</m:t>
                                  </m:r>
                                </m:e>
                              </m:d>
                            </m:sup>
                          </m:sSup>
                        </m:e>
                      </m:d>
                    </m:oMath>
                  </m:oMathPara>
                </a14:m>
                <a:endParaRPr lang="en-US" altLang="ja-JP" sz="20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buNone/>
                </a:pPr>
                <a:endParaRPr lang="ja-JP" altLang="ja-JP"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buNone/>
                </a:pPr>
                <a14:m>
                  <m:oMath xmlns:m="http://schemas.openxmlformats.org/officeDocument/2006/math">
                    <m:sSup>
                      <m:sSup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i="1" kern="100">
                            <a:effectLst/>
                            <a:latin typeface="Cambria Math" panose="02040503050406030204" pitchFamily="18" charset="0"/>
                            <a:ea typeface="游明朝" panose="02020400000000000000" pitchFamily="18" charset="-128"/>
                            <a:cs typeface="Times New Roman" panose="02020603050405020304" pitchFamily="18" charset="0"/>
                          </a:rPr>
                          <m:t>𝑒</m:t>
                        </m:r>
                      </m:e>
                      <m:sup>
                        <m:r>
                          <a:rPr lang="en-US" altLang="ja-JP" i="1" kern="100">
                            <a:effectLst/>
                            <a:latin typeface="Cambria Math" panose="02040503050406030204" pitchFamily="18" charset="0"/>
                            <a:ea typeface="游明朝" panose="02020400000000000000" pitchFamily="18" charset="-128"/>
                            <a:cs typeface="Times New Roman" panose="02020603050405020304" pitchFamily="18" charset="0"/>
                          </a:rPr>
                          <m:t>𝑖</m:t>
                        </m:r>
                        <m:d>
                          <m:dPr>
                            <m:ctrlPr>
                              <a:rPr lang="ja-JP" altLang="ja-JP"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i="1" kern="100">
                                <a:effectLst/>
                                <a:latin typeface="Cambria Math" panose="02040503050406030204" pitchFamily="18" charset="0"/>
                                <a:ea typeface="游明朝" panose="02020400000000000000" pitchFamily="18" charset="-128"/>
                                <a:cs typeface="Times New Roman" panose="02020603050405020304" pitchFamily="18" charset="0"/>
                              </a:rPr>
                              <m:t>𝑘𝑛𝑎</m:t>
                            </m:r>
                            <m:r>
                              <a:rPr lang="en-US" altLang="ja-JP"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i="1" kern="100">
                                <a:effectLst/>
                                <a:latin typeface="Cambria Math" panose="02040503050406030204" pitchFamily="18" charset="0"/>
                                <a:ea typeface="游明朝" panose="02020400000000000000" pitchFamily="18" charset="-128"/>
                                <a:cs typeface="Times New Roman" panose="02020603050405020304" pitchFamily="18" charset="0"/>
                              </a:rPr>
                              <m:t>𝜔</m:t>
                            </m:r>
                            <m:r>
                              <a:rPr lang="en-US" altLang="ja-JP" i="1" kern="100">
                                <a:effectLst/>
                                <a:latin typeface="Cambria Math" panose="02040503050406030204" pitchFamily="18" charset="0"/>
                                <a:ea typeface="游明朝" panose="02020400000000000000" pitchFamily="18" charset="-128"/>
                                <a:cs typeface="Times New Roman" panose="02020603050405020304" pitchFamily="18" charset="0"/>
                              </a:rPr>
                              <m:t>𝑡</m:t>
                            </m:r>
                          </m:e>
                        </m:d>
                      </m:sup>
                    </m:sSup>
                  </m:oMath>
                </a14:m>
                <a:r>
                  <a:rPr lang="ja-JP" altLang="ja-JP" kern="100">
                    <a:effectLst/>
                    <a:latin typeface="游明朝" panose="02020400000000000000" pitchFamily="18" charset="-128"/>
                    <a:ea typeface="游明朝" panose="02020400000000000000" pitchFamily="18" charset="-128"/>
                    <a:cs typeface="Times New Roman" panose="02020603050405020304" pitchFamily="18" charset="0"/>
                  </a:rPr>
                  <a:t>を各項から消去して</a:t>
                </a:r>
                <a:endParaRPr lang="en-US" altLang="ja-JP"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buNone/>
                </a:pPr>
                <a:endParaRPr lang="ja-JP" altLang="ja-JP"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buNone/>
                </a:pPr>
                <a14:m>
                  <m:oMathPara xmlns:m="http://schemas.openxmlformats.org/officeDocument/2006/math">
                    <m:oMathParaPr>
                      <m:jc m:val="centerGroup"/>
                    </m:oMathParaPr>
                    <m:oMath xmlns:m="http://schemas.openxmlformats.org/officeDocument/2006/math">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𝜔</m:t>
                          </m:r>
                        </m:e>
                        <m: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2</m:t>
                          </m:r>
                        </m:sup>
                      </m:s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𝑀</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𝐾</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𝑒</m:t>
                          </m:r>
                        </m:e>
                        <m: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𝑖𝑘𝑎</m:t>
                          </m:r>
                        </m:sup>
                      </m:s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−2+</m:t>
                      </m:r>
                      <m:sSup>
                        <m:sSup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𝑒</m:t>
                          </m:r>
                        </m:e>
                        <m: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𝑖𝑘𝑎</m:t>
                          </m:r>
                        </m:sup>
                      </m:sSup>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oMath>
                  </m:oMathPara>
                </a14:m>
                <a:endParaRPr lang="ja-JP" altLang="ja-JP" sz="20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buNone/>
                </a:pPr>
                <a14:m>
                  <m:oMathPara xmlns:m="http://schemas.openxmlformats.org/officeDocument/2006/math">
                    <m:oMathParaPr>
                      <m:jc m:val="centerGroup"/>
                    </m:oMathParaPr>
                    <m:oMath xmlns:m="http://schemas.openxmlformats.org/officeDocument/2006/math">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=2</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𝐾</m:t>
                      </m:r>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m:t>
                      </m:r>
                      <m:func>
                        <m:func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ja-JP" sz="2000" kern="100">
                              <a:effectLst/>
                              <a:latin typeface="Cambria Math" panose="02040503050406030204" pitchFamily="18" charset="0"/>
                              <a:ea typeface="游明朝" panose="02020400000000000000" pitchFamily="18" charset="-128"/>
                              <a:cs typeface="Times New Roman" panose="02020603050405020304" pitchFamily="18" charset="0"/>
                            </a:rPr>
                            <m:t>cos</m:t>
                          </m:r>
                        </m:fName>
                        <m:e>
                          <m:d>
                            <m:d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𝑘𝑎</m:t>
                              </m:r>
                            </m:e>
                          </m:d>
                        </m:e>
                      </m:func>
                      <m:r>
                        <a:rPr lang="en-US" altLang="ja-JP" sz="2000" i="1" kern="100">
                          <a:effectLst/>
                          <a:latin typeface="Cambria Math" panose="02040503050406030204" pitchFamily="18" charset="0"/>
                          <a:ea typeface="游明朝" panose="02020400000000000000" pitchFamily="18" charset="-128"/>
                          <a:cs typeface="Times New Roman" panose="02020603050405020304" pitchFamily="18" charset="0"/>
                        </a:rPr>
                        <m:t>−1)</m:t>
                      </m:r>
                    </m:oMath>
                  </m:oMathPara>
                </a14:m>
                <a:endParaRPr lang="ja-JP" altLang="ja-JP" sz="2000"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buNone/>
                </a:pPr>
                <a:r>
                  <a:rPr lang="ja-JP" altLang="ja-JP" kern="100">
                    <a:effectLst/>
                    <a:latin typeface="游明朝" panose="02020400000000000000" pitchFamily="18" charset="-128"/>
                    <a:ea typeface="游明朝" panose="02020400000000000000" pitchFamily="18" charset="-128"/>
                    <a:cs typeface="Times New Roman" panose="02020603050405020304" pitchFamily="18" charset="0"/>
                  </a:rPr>
                  <a:t>これより</a:t>
                </a:r>
                <a:endParaRPr lang="en-US" altLang="ja-JP" kern="100">
                  <a:latin typeface="游明朝" panose="02020400000000000000" pitchFamily="18" charset="-128"/>
                  <a:ea typeface="游明朝" panose="02020400000000000000" pitchFamily="18" charset="-128"/>
                  <a:cs typeface="Times New Roman" panose="02020603050405020304" pitchFamily="18" charset="0"/>
                </a:endParaRPr>
              </a:p>
              <a:p>
                <a:pPr algn="just">
                  <a:buNone/>
                </a:pPr>
                <a:endParaRPr lang="en-US" altLang="ja-JP" sz="2400" i="1" kern="100">
                  <a:effectLst/>
                  <a:latin typeface="游明朝" panose="02020400000000000000" pitchFamily="18" charset="-128"/>
                  <a:ea typeface="游明朝" panose="02020400000000000000" pitchFamily="18" charset="-128"/>
                  <a:cs typeface="Times New Roman" panose="02020603050405020304" pitchFamily="18" charset="0"/>
                </a:endParaRPr>
              </a:p>
              <a:p>
                <a:pPr algn="just">
                  <a:buNone/>
                </a:pPr>
                <a14:m>
                  <m:oMathPara xmlns:m="http://schemas.openxmlformats.org/officeDocument/2006/math">
                    <m:oMathParaPr>
                      <m:jc m:val="centerGroup"/>
                    </m:oMathParaPr>
                    <m:oMath xmlns:m="http://schemas.openxmlformats.org/officeDocument/2006/math">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𝜔</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2</m:t>
                          </m:r>
                        </m:sup>
                      </m:s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𝑀</m:t>
                      </m:r>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=4</m:t>
                      </m:r>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𝐾𝑠𝑖</m:t>
                      </m:r>
                      <m:sSup>
                        <m:sSup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𝑛</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2</m:t>
                          </m:r>
                        </m:sup>
                      </m:sSup>
                      <m:d>
                        <m:d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f>
                            <m:f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1</m:t>
                              </m:r>
                            </m:num>
                            <m:den>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2</m:t>
                              </m:r>
                            </m:den>
                          </m:f>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𝑘𝑎</m:t>
                          </m:r>
                        </m:e>
                      </m:d>
                    </m:oMath>
                  </m:oMathPara>
                </a14:m>
                <a:endParaRPr lang="ja-JP" altLang="ja-JP" sz="2400" kern="100">
                  <a:effectLst/>
                  <a:latin typeface="游明朝" panose="02020400000000000000" pitchFamily="18" charset="-128"/>
                  <a:ea typeface="游明朝" panose="02020400000000000000" pitchFamily="18" charset="-128"/>
                  <a:cs typeface="Times New Roman" panose="02020603050405020304" pitchFamily="18" charset="0"/>
                </a:endParaRPr>
              </a:p>
            </p:txBody>
          </p:sp>
        </mc:Choice>
        <mc:Fallback xmlns="">
          <p:sp>
            <p:nvSpPr>
              <p:cNvPr id="7" name="テキスト ボックス 6">
                <a:extLst>
                  <a:ext uri="{FF2B5EF4-FFF2-40B4-BE49-F238E27FC236}">
                    <a16:creationId xmlns:a16="http://schemas.microsoft.com/office/drawing/2014/main" id="{A4017B08-8A9E-9FC1-3254-C78D12A03F97}"/>
                  </a:ext>
                </a:extLst>
              </p:cNvPr>
              <p:cNvSpPr txBox="1">
                <a:spLocks noRot="1" noChangeAspect="1" noMove="1" noResize="1" noEditPoints="1" noAdjustHandles="1" noChangeArrowheads="1" noChangeShapeType="1" noTextEdit="1"/>
              </p:cNvSpPr>
              <p:nvPr/>
            </p:nvSpPr>
            <p:spPr>
              <a:xfrm>
                <a:off x="344948" y="1199275"/>
                <a:ext cx="8559209" cy="3397405"/>
              </a:xfrm>
              <a:prstGeom prst="rect">
                <a:avLst/>
              </a:prstGeom>
              <a:blipFill>
                <a:blip r:embed="rId4"/>
                <a:stretch>
                  <a:fillRect l="-641"/>
                </a:stretch>
              </a:blipFill>
            </p:spPr>
            <p:txBody>
              <a:bodyPr/>
              <a:lstStyle/>
              <a:p>
                <a:r>
                  <a:rPr lang="en-US">
                    <a:noFill/>
                  </a:rPr>
                  <a:t> </a:t>
                </a:r>
              </a:p>
            </p:txBody>
          </p:sp>
        </mc:Fallback>
      </mc:AlternateContent>
      <p:pic>
        <p:nvPicPr>
          <p:cNvPr id="10" name="図 9" descr="ダイアグラム&#10;&#10;AI 生成コンテンツは誤りを含む可能性があります。">
            <a:extLst>
              <a:ext uri="{FF2B5EF4-FFF2-40B4-BE49-F238E27FC236}">
                <a16:creationId xmlns:a16="http://schemas.microsoft.com/office/drawing/2014/main" id="{D45D45C2-893B-914E-CFA6-77C4854588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9725" y="2364017"/>
            <a:ext cx="5227327" cy="3665681"/>
          </a:xfrm>
          <a:prstGeom prst="rect">
            <a:avLst/>
          </a:prstGeom>
        </p:spPr>
      </p:pic>
      <p:sp>
        <p:nvSpPr>
          <p:cNvPr id="11" name="字幕 2">
            <a:extLst>
              <a:ext uri="{FF2B5EF4-FFF2-40B4-BE49-F238E27FC236}">
                <a16:creationId xmlns:a16="http://schemas.microsoft.com/office/drawing/2014/main" id="{C52B3C67-2168-1AE7-4FA7-9FA4D82660CB}"/>
              </a:ext>
            </a:extLst>
          </p:cNvPr>
          <p:cNvSpPr txBox="1">
            <a:spLocks/>
          </p:cNvSpPr>
          <p:nvPr/>
        </p:nvSpPr>
        <p:spPr>
          <a:xfrm>
            <a:off x="9501279" y="6445735"/>
            <a:ext cx="2675224" cy="372971"/>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8223036　栗山淳</a:t>
            </a:r>
            <a:endParaRPr lang="ja-JP" altLang="en-US"/>
          </a:p>
        </p:txBody>
      </p:sp>
      <p:sp>
        <p:nvSpPr>
          <p:cNvPr id="12" name="テキスト ボックス 11">
            <a:extLst>
              <a:ext uri="{FF2B5EF4-FFF2-40B4-BE49-F238E27FC236}">
                <a16:creationId xmlns:a16="http://schemas.microsoft.com/office/drawing/2014/main" id="{DDF073D0-AA52-B676-D6CC-A1D243D9BE28}"/>
              </a:ext>
            </a:extLst>
          </p:cNvPr>
          <p:cNvSpPr txBox="1"/>
          <p:nvPr/>
        </p:nvSpPr>
        <p:spPr>
          <a:xfrm>
            <a:off x="188854" y="120416"/>
            <a:ext cx="715191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b="1">
                <a:ea typeface="游ゴシック"/>
              </a:rPr>
              <a:t>単一原子鎖モデルの分散関係</a:t>
            </a:r>
          </a:p>
        </p:txBody>
      </p:sp>
      <p:sp>
        <p:nvSpPr>
          <p:cNvPr id="13" name="四角形: 角を丸くする 12">
            <a:extLst>
              <a:ext uri="{FF2B5EF4-FFF2-40B4-BE49-F238E27FC236}">
                <a16:creationId xmlns:a16="http://schemas.microsoft.com/office/drawing/2014/main" id="{87ECC6DA-ADD1-09BE-F571-CE2FDFEC170F}"/>
              </a:ext>
            </a:extLst>
          </p:cNvPr>
          <p:cNvSpPr/>
          <p:nvPr/>
        </p:nvSpPr>
        <p:spPr>
          <a:xfrm>
            <a:off x="2918460" y="3589020"/>
            <a:ext cx="3413406" cy="1088985"/>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082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67D82C7-EDAB-BBA9-8310-88777742A1C1}"/>
              </a:ext>
            </a:extLst>
          </p:cNvPr>
          <p:cNvSpPr txBox="1"/>
          <p:nvPr/>
        </p:nvSpPr>
        <p:spPr>
          <a:xfrm>
            <a:off x="152400" y="132132"/>
            <a:ext cx="7456306" cy="584775"/>
          </a:xfrm>
          <a:prstGeom prst="rect">
            <a:avLst/>
          </a:prstGeom>
          <a:noFill/>
        </p:spPr>
        <p:txBody>
          <a:bodyPr wrap="square" rtlCol="0">
            <a:spAutoFit/>
          </a:bodyPr>
          <a:lstStyle/>
          <a:p>
            <a:r>
              <a:rPr lang="en-US" altLang="ja-JP" sz="3200" b="1"/>
              <a:t>2</a:t>
            </a:r>
            <a:r>
              <a:rPr lang="ja-JP" altLang="en-US" sz="3200" b="1"/>
              <a:t>種類の原子からなる格子振動</a:t>
            </a:r>
            <a:endParaRPr kumimoji="1" lang="ja-JP" altLang="en-US" sz="3200" b="1"/>
          </a:p>
        </p:txBody>
      </p:sp>
      <p:pic>
        <p:nvPicPr>
          <p:cNvPr id="4" name="図 3" descr="ロゴ が含まれている画像&#10;&#10;AI 生成コンテンツは誤りを含む可能性があります。">
            <a:extLst>
              <a:ext uri="{FF2B5EF4-FFF2-40B4-BE49-F238E27FC236}">
                <a16:creationId xmlns:a16="http://schemas.microsoft.com/office/drawing/2014/main" id="{F08A9A40-3E0F-9D28-8A70-315CDF660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004" y="424520"/>
            <a:ext cx="5721996" cy="4334644"/>
          </a:xfrm>
          <a:prstGeom prst="rect">
            <a:avLst/>
          </a:prstGeom>
        </p:spPr>
      </p:pic>
      <p:sp>
        <p:nvSpPr>
          <p:cNvPr id="5" name="テキスト ボックス 4">
            <a:extLst>
              <a:ext uri="{FF2B5EF4-FFF2-40B4-BE49-F238E27FC236}">
                <a16:creationId xmlns:a16="http://schemas.microsoft.com/office/drawing/2014/main" id="{4BF5BE22-BC83-5401-E279-B1526DE7A25F}"/>
              </a:ext>
            </a:extLst>
          </p:cNvPr>
          <p:cNvSpPr txBox="1"/>
          <p:nvPr/>
        </p:nvSpPr>
        <p:spPr>
          <a:xfrm>
            <a:off x="531628" y="1233377"/>
            <a:ext cx="6156251" cy="369332"/>
          </a:xfrm>
          <a:prstGeom prst="rect">
            <a:avLst/>
          </a:prstGeom>
          <a:noFill/>
        </p:spPr>
        <p:txBody>
          <a:bodyPr wrap="square" rtlCol="0">
            <a:spAutoFit/>
          </a:bodyPr>
          <a:lstStyle/>
          <a:p>
            <a:r>
              <a:rPr kumimoji="1" lang="en-US" altLang="ja-JP"/>
              <a:t>M</a:t>
            </a:r>
            <a:r>
              <a:rPr kumimoji="1" lang="ja-JP" altLang="en-US"/>
              <a:t>と</a:t>
            </a:r>
            <a:r>
              <a:rPr kumimoji="1" lang="en-US" altLang="ja-JP"/>
              <a:t>m</a:t>
            </a:r>
            <a:r>
              <a:rPr kumimoji="1" lang="ja-JP" altLang="en-US"/>
              <a:t>の異なる</a:t>
            </a:r>
            <a:r>
              <a:rPr kumimoji="1" lang="en-US" altLang="ja-JP"/>
              <a:t>2</a:t>
            </a:r>
            <a:r>
              <a:rPr kumimoji="1" lang="ja-JP" altLang="en-US"/>
              <a:t>種類の原子が交互に並んだ鎖でも考える</a:t>
            </a:r>
            <a:endParaRPr kumimoji="1" lang="en-US" altLang="ja-JP"/>
          </a:p>
        </p:txBody>
      </p:sp>
      <p:cxnSp>
        <p:nvCxnSpPr>
          <p:cNvPr id="7" name="直線矢印コネクタ 6">
            <a:extLst>
              <a:ext uri="{FF2B5EF4-FFF2-40B4-BE49-F238E27FC236}">
                <a16:creationId xmlns:a16="http://schemas.microsoft.com/office/drawing/2014/main" id="{EF0BAF81-D8E5-EBA3-A321-E3FB4936A42A}"/>
              </a:ext>
            </a:extLst>
          </p:cNvPr>
          <p:cNvCxnSpPr>
            <a:cxnSpLocks/>
            <a:endCxn id="12" idx="1"/>
          </p:cNvCxnSpPr>
          <p:nvPr/>
        </p:nvCxnSpPr>
        <p:spPr>
          <a:xfrm>
            <a:off x="1090870" y="1609059"/>
            <a:ext cx="1622960" cy="752107"/>
          </a:xfrm>
          <a:prstGeom prst="bentConnector3">
            <a:avLst>
              <a:gd name="adj1" fmla="val 70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テキスト ボックス 11">
            <a:extLst>
              <a:ext uri="{FF2B5EF4-FFF2-40B4-BE49-F238E27FC236}">
                <a16:creationId xmlns:a16="http://schemas.microsoft.com/office/drawing/2014/main" id="{C475CAC3-F861-6FE8-F945-EFA41B379D3F}"/>
              </a:ext>
            </a:extLst>
          </p:cNvPr>
          <p:cNvSpPr txBox="1"/>
          <p:nvPr/>
        </p:nvSpPr>
        <p:spPr>
          <a:xfrm>
            <a:off x="2713830" y="2161111"/>
            <a:ext cx="2711609" cy="400110"/>
          </a:xfrm>
          <a:prstGeom prst="rect">
            <a:avLst/>
          </a:prstGeom>
          <a:noFill/>
        </p:spPr>
        <p:txBody>
          <a:bodyPr wrap="square" rtlCol="0">
            <a:spAutoFit/>
          </a:bodyPr>
          <a:lstStyle/>
          <a:p>
            <a:r>
              <a:rPr kumimoji="1" lang="ja-JP" altLang="en-US" sz="2000"/>
              <a:t>運動方程式が</a:t>
            </a:r>
            <a:r>
              <a:rPr kumimoji="1" lang="en-US" altLang="ja-JP" sz="2000"/>
              <a:t>2</a:t>
            </a:r>
            <a:r>
              <a:rPr kumimoji="1" lang="ja-JP" altLang="en-US" sz="2000"/>
              <a:t>つ必要</a:t>
            </a:r>
            <a:endParaRPr kumimoji="1" lang="en-US" altLang="ja-JP" sz="2000"/>
          </a:p>
        </p:txBody>
      </p:sp>
      <p:grpSp>
        <p:nvGrpSpPr>
          <p:cNvPr id="27" name="グループ化 26">
            <a:extLst>
              <a:ext uri="{FF2B5EF4-FFF2-40B4-BE49-F238E27FC236}">
                <a16:creationId xmlns:a16="http://schemas.microsoft.com/office/drawing/2014/main" id="{EE98D000-DE4D-6846-1E96-2C477AB1B736}"/>
              </a:ext>
            </a:extLst>
          </p:cNvPr>
          <p:cNvGrpSpPr/>
          <p:nvPr/>
        </p:nvGrpSpPr>
        <p:grpSpPr>
          <a:xfrm>
            <a:off x="445691" y="3011320"/>
            <a:ext cx="6483748" cy="818595"/>
            <a:chOff x="445691" y="3244334"/>
            <a:chExt cx="6483748" cy="818595"/>
          </a:xfrm>
        </p:grpSpPr>
        <p:sp>
          <p:nvSpPr>
            <p:cNvPr id="13" name="テキスト ボックス 12">
              <a:extLst>
                <a:ext uri="{FF2B5EF4-FFF2-40B4-BE49-F238E27FC236}">
                  <a16:creationId xmlns:a16="http://schemas.microsoft.com/office/drawing/2014/main" id="{C5362073-54DB-78FF-A4D6-D1FB47CBEDF3}"/>
                </a:ext>
              </a:extLst>
            </p:cNvPr>
            <p:cNvSpPr txBox="1"/>
            <p:nvPr/>
          </p:nvSpPr>
          <p:spPr>
            <a:xfrm>
              <a:off x="445691" y="3244334"/>
              <a:ext cx="4711100" cy="400110"/>
            </a:xfrm>
            <a:prstGeom prst="rect">
              <a:avLst/>
            </a:prstGeom>
            <a:noFill/>
          </p:spPr>
          <p:txBody>
            <a:bodyPr wrap="square" rtlCol="0">
              <a:spAutoFit/>
            </a:bodyPr>
            <a:lstStyle/>
            <a:p>
              <a:r>
                <a:rPr lang="ja-JP" altLang="en-US" sz="2000"/>
                <a:t>質量</a:t>
              </a:r>
              <a:r>
                <a:rPr lang="en-US" altLang="ja-JP" sz="2000"/>
                <a:t>M</a:t>
              </a:r>
              <a:r>
                <a:rPr lang="ja-JP" altLang="en-US" sz="2000"/>
                <a:t>の原子に対する運動方程式</a:t>
              </a:r>
              <a:endParaRPr kumimoji="1" lang="en-US" altLang="ja-JP" sz="2000"/>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BA3588C-D426-93F8-7618-6EF895AE6B61}"/>
                    </a:ext>
                  </a:extLst>
                </p:cNvPr>
                <p:cNvSpPr txBox="1"/>
                <p:nvPr/>
              </p:nvSpPr>
              <p:spPr>
                <a:xfrm>
                  <a:off x="831667" y="3601264"/>
                  <a:ext cx="609777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𝑀</m:t>
                        </m:r>
                        <m:acc>
                          <m:accPr>
                            <m:chr m:val="̈"/>
                            <m:ctrlPr>
                              <a:rPr lang="ja-JP" altLang="en-US" sz="2400" i="1">
                                <a:solidFill>
                                  <a:srgbClr val="836967"/>
                                </a:solidFill>
                                <a:latin typeface="Cambria Math" panose="02040503050406030204" pitchFamily="18" charset="0"/>
                              </a:rPr>
                            </m:ctrlPr>
                          </m:accPr>
                          <m:e>
                            <m:sSub>
                              <m:sSubPr>
                                <m:ctrlPr>
                                  <a:rPr lang="ja-JP" altLang="en-US" sz="2400" i="1">
                                    <a:solidFill>
                                      <a:srgbClr val="836967"/>
                                    </a:solidFill>
                                    <a:latin typeface="Cambria Math" panose="02040503050406030204" pitchFamily="18" charset="0"/>
                                  </a:rPr>
                                </m:ctrlPr>
                              </m:sSubPr>
                              <m:e>
                                <m:r>
                                  <a:rPr lang="ja-JP" altLang="en-US" sz="2400" i="1">
                                    <a:latin typeface="Cambria Math" panose="02040503050406030204" pitchFamily="18" charset="0"/>
                                  </a:rPr>
                                  <m:t>𝑢</m:t>
                                </m:r>
                              </m:e>
                              <m:sub>
                                <m:r>
                                  <a:rPr lang="ja-JP" altLang="en-US" sz="2400" i="1">
                                    <a:latin typeface="Cambria Math" panose="02040503050406030204" pitchFamily="18" charset="0"/>
                                  </a:rPr>
                                  <m:t>𝑛</m:t>
                                </m:r>
                              </m:sub>
                            </m:sSub>
                          </m:e>
                        </m:acc>
                        <m:r>
                          <a:rPr lang="ja-JP" altLang="en-US" sz="2400" i="0">
                            <a:latin typeface="Cambria Math" panose="02040503050406030204" pitchFamily="18" charset="0"/>
                          </a:rPr>
                          <m:t>=</m:t>
                        </m:r>
                        <m:r>
                          <a:rPr lang="ja-JP" altLang="en-US" sz="2400" i="1">
                            <a:latin typeface="Cambria Math" panose="02040503050406030204" pitchFamily="18" charset="0"/>
                          </a:rPr>
                          <m:t>𝐾</m:t>
                        </m:r>
                        <m:d>
                          <m:dPr>
                            <m:ctrlPr>
                              <a:rPr lang="ja-JP" altLang="en-US" sz="2400" i="1">
                                <a:solidFill>
                                  <a:srgbClr val="836967"/>
                                </a:solidFill>
                                <a:latin typeface="Cambria Math" panose="02040503050406030204" pitchFamily="18" charset="0"/>
                              </a:rPr>
                            </m:ctrlPr>
                          </m:dPr>
                          <m:e>
                            <m:sSub>
                              <m:sSubPr>
                                <m:ctrlPr>
                                  <a:rPr lang="ja-JP" altLang="en-US" sz="2400" i="1">
                                    <a:solidFill>
                                      <a:srgbClr val="836967"/>
                                    </a:solidFill>
                                    <a:latin typeface="Cambria Math" panose="02040503050406030204" pitchFamily="18" charset="0"/>
                                  </a:rPr>
                                </m:ctrlPr>
                              </m:sSubPr>
                              <m:e>
                                <m:r>
                                  <a:rPr lang="ja-JP" altLang="en-US" sz="2400" i="1">
                                    <a:latin typeface="Cambria Math" panose="02040503050406030204" pitchFamily="18" charset="0"/>
                                  </a:rPr>
                                  <m:t>𝑢</m:t>
                                </m:r>
                              </m:e>
                              <m:sub>
                                <m:r>
                                  <a:rPr lang="ja-JP" altLang="en-US" sz="2400" i="1">
                                    <a:latin typeface="Cambria Math" panose="02040503050406030204" pitchFamily="18" charset="0"/>
                                  </a:rPr>
                                  <m:t>𝑛</m:t>
                                </m:r>
                                <m:r>
                                  <a:rPr lang="ja-JP" altLang="en-US" sz="2400" i="0">
                                    <a:latin typeface="Cambria Math" panose="02040503050406030204" pitchFamily="18" charset="0"/>
                                  </a:rPr>
                                  <m:t>+1</m:t>
                                </m:r>
                              </m:sub>
                            </m:sSub>
                            <m:r>
                              <a:rPr lang="ja-JP" altLang="en-US" sz="2400" i="0">
                                <a:latin typeface="Cambria Math" panose="02040503050406030204" pitchFamily="18" charset="0"/>
                              </a:rPr>
                              <m:t>−2</m:t>
                            </m:r>
                            <m:sSub>
                              <m:sSubPr>
                                <m:ctrlPr>
                                  <a:rPr lang="ja-JP" altLang="en-US" sz="2400" i="1">
                                    <a:solidFill>
                                      <a:srgbClr val="836967"/>
                                    </a:solidFill>
                                    <a:latin typeface="Cambria Math" panose="02040503050406030204" pitchFamily="18" charset="0"/>
                                  </a:rPr>
                                </m:ctrlPr>
                              </m:sSubPr>
                              <m:e>
                                <m:r>
                                  <a:rPr lang="ja-JP" altLang="en-US" sz="2400" i="1">
                                    <a:latin typeface="Cambria Math" panose="02040503050406030204" pitchFamily="18" charset="0"/>
                                  </a:rPr>
                                  <m:t>𝑢</m:t>
                                </m:r>
                              </m:e>
                              <m:sub>
                                <m:r>
                                  <a:rPr lang="ja-JP" altLang="en-US" sz="2400" i="1">
                                    <a:latin typeface="Cambria Math" panose="02040503050406030204" pitchFamily="18" charset="0"/>
                                  </a:rPr>
                                  <m:t>𝑛</m:t>
                                </m:r>
                              </m:sub>
                            </m:sSub>
                            <m:r>
                              <a:rPr lang="ja-JP" altLang="en-US" sz="2400" i="0">
                                <a:latin typeface="Cambria Math" panose="02040503050406030204" pitchFamily="18" charset="0"/>
                              </a:rPr>
                              <m:t>+</m:t>
                            </m:r>
                            <m:sSub>
                              <m:sSubPr>
                                <m:ctrlPr>
                                  <a:rPr lang="ja-JP" altLang="en-US" sz="2400" i="1">
                                    <a:solidFill>
                                      <a:srgbClr val="836967"/>
                                    </a:solidFill>
                                    <a:latin typeface="Cambria Math" panose="02040503050406030204" pitchFamily="18" charset="0"/>
                                  </a:rPr>
                                </m:ctrlPr>
                              </m:sSubPr>
                              <m:e>
                                <m:r>
                                  <a:rPr lang="ja-JP" altLang="en-US" sz="2400" i="1">
                                    <a:latin typeface="Cambria Math" panose="02040503050406030204" pitchFamily="18" charset="0"/>
                                  </a:rPr>
                                  <m:t>𝑢</m:t>
                                </m:r>
                              </m:e>
                              <m:sub>
                                <m:r>
                                  <a:rPr lang="ja-JP" altLang="en-US" sz="2400" i="1">
                                    <a:latin typeface="Cambria Math" panose="02040503050406030204" pitchFamily="18" charset="0"/>
                                  </a:rPr>
                                  <m:t>𝑛</m:t>
                                </m:r>
                                <m:r>
                                  <a:rPr lang="ja-JP" altLang="en-US" sz="2400" i="0">
                                    <a:latin typeface="Cambria Math" panose="02040503050406030204" pitchFamily="18" charset="0"/>
                                  </a:rPr>
                                  <m:t>−1</m:t>
                                </m:r>
                              </m:sub>
                            </m:sSub>
                          </m:e>
                        </m:d>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CBA3588C-D426-93F8-7618-6EF895AE6B61}"/>
                    </a:ext>
                  </a:extLst>
                </p:cNvPr>
                <p:cNvSpPr txBox="1">
                  <a:spLocks noRot="1" noChangeAspect="1" noMove="1" noResize="1" noEditPoints="1" noAdjustHandles="1" noChangeArrowheads="1" noChangeShapeType="1" noTextEdit="1"/>
                </p:cNvSpPr>
                <p:nvPr/>
              </p:nvSpPr>
              <p:spPr>
                <a:xfrm>
                  <a:off x="831667" y="3601264"/>
                  <a:ext cx="6097772" cy="461665"/>
                </a:xfrm>
                <a:prstGeom prst="rect">
                  <a:avLst/>
                </a:prstGeom>
                <a:blipFill>
                  <a:blip r:embed="rId3"/>
                  <a:stretch>
                    <a:fillRect b="-1333"/>
                  </a:stretch>
                </a:blipFill>
              </p:spPr>
              <p:txBody>
                <a:bodyPr/>
                <a:lstStyle/>
                <a:p>
                  <a:r>
                    <a:rPr lang="en-US">
                      <a:noFill/>
                    </a:rPr>
                    <a:t> </a:t>
                  </a:r>
                </a:p>
              </p:txBody>
            </p:sp>
          </mc:Fallback>
        </mc:AlternateContent>
      </p:grpSp>
      <p:grpSp>
        <p:nvGrpSpPr>
          <p:cNvPr id="28" name="グループ化 27">
            <a:extLst>
              <a:ext uri="{FF2B5EF4-FFF2-40B4-BE49-F238E27FC236}">
                <a16:creationId xmlns:a16="http://schemas.microsoft.com/office/drawing/2014/main" id="{F5120227-E2A2-32AD-1CF6-A0806FC2FC09}"/>
              </a:ext>
            </a:extLst>
          </p:cNvPr>
          <p:cNvGrpSpPr/>
          <p:nvPr/>
        </p:nvGrpSpPr>
        <p:grpSpPr>
          <a:xfrm>
            <a:off x="531628" y="4097274"/>
            <a:ext cx="6397811" cy="818595"/>
            <a:chOff x="531628" y="4307000"/>
            <a:chExt cx="6397811" cy="818595"/>
          </a:xfrm>
        </p:grpSpPr>
        <p:sp>
          <p:nvSpPr>
            <p:cNvPr id="16" name="テキスト ボックス 15">
              <a:extLst>
                <a:ext uri="{FF2B5EF4-FFF2-40B4-BE49-F238E27FC236}">
                  <a16:creationId xmlns:a16="http://schemas.microsoft.com/office/drawing/2014/main" id="{3F85A576-2675-C193-CBDA-719FBA13647F}"/>
                </a:ext>
              </a:extLst>
            </p:cNvPr>
            <p:cNvSpPr txBox="1"/>
            <p:nvPr/>
          </p:nvSpPr>
          <p:spPr>
            <a:xfrm>
              <a:off x="531628" y="4307000"/>
              <a:ext cx="4711100" cy="400110"/>
            </a:xfrm>
            <a:prstGeom prst="rect">
              <a:avLst/>
            </a:prstGeom>
            <a:noFill/>
          </p:spPr>
          <p:txBody>
            <a:bodyPr wrap="square" rtlCol="0">
              <a:spAutoFit/>
            </a:bodyPr>
            <a:lstStyle/>
            <a:p>
              <a:r>
                <a:rPr lang="ja-JP" altLang="en-US" sz="2000"/>
                <a:t>質量</a:t>
              </a:r>
              <a:r>
                <a:rPr lang="en-US" altLang="ja-JP" sz="2000"/>
                <a:t>m</a:t>
              </a:r>
              <a:r>
                <a:rPr lang="ja-JP" altLang="en-US" sz="2000"/>
                <a:t>の原子に対する運動方程式</a:t>
              </a:r>
              <a:endParaRPr kumimoji="1" lang="en-US" altLang="ja-JP" sz="20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FD1968DE-F27D-E7A2-B0A3-4BB736081DDB}"/>
                    </a:ext>
                  </a:extLst>
                </p:cNvPr>
                <p:cNvSpPr txBox="1"/>
                <p:nvPr/>
              </p:nvSpPr>
              <p:spPr>
                <a:xfrm>
                  <a:off x="831667" y="4663930"/>
                  <a:ext cx="609777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sz="2400" i="1" smtClean="0">
                            <a:latin typeface="Cambria Math" panose="02040503050406030204" pitchFamily="18" charset="0"/>
                          </a:rPr>
                          <m:t>𝑚</m:t>
                        </m:r>
                        <m:sSub>
                          <m:sSubPr>
                            <m:ctrlPr>
                              <a:rPr lang="ja-JP" altLang="en-US" sz="2400" i="1">
                                <a:solidFill>
                                  <a:srgbClr val="836967"/>
                                </a:solidFill>
                                <a:latin typeface="Cambria Math" panose="02040503050406030204" pitchFamily="18" charset="0"/>
                              </a:rPr>
                            </m:ctrlPr>
                          </m:sSubPr>
                          <m:e>
                            <m:acc>
                              <m:accPr>
                                <m:chr m:val="̈"/>
                                <m:ctrlPr>
                                  <a:rPr lang="ja-JP" altLang="en-US" sz="2400" i="1">
                                    <a:solidFill>
                                      <a:srgbClr val="836967"/>
                                    </a:solidFill>
                                    <a:latin typeface="Cambria Math" panose="02040503050406030204" pitchFamily="18" charset="0"/>
                                  </a:rPr>
                                </m:ctrlPr>
                              </m:accPr>
                              <m:e>
                                <m:r>
                                  <a:rPr lang="ja-JP" altLang="en-US" sz="2400" i="1">
                                    <a:latin typeface="Cambria Math" panose="02040503050406030204" pitchFamily="18" charset="0"/>
                                  </a:rPr>
                                  <m:t>𝑢</m:t>
                                </m:r>
                              </m:e>
                            </m:acc>
                          </m:e>
                          <m:sub>
                            <m:r>
                              <a:rPr lang="ja-JP" altLang="en-US" sz="2400" i="1">
                                <a:latin typeface="Cambria Math" panose="02040503050406030204" pitchFamily="18" charset="0"/>
                              </a:rPr>
                              <m:t>𝑛</m:t>
                            </m:r>
                            <m:r>
                              <a:rPr lang="ja-JP" altLang="en-US" sz="2400" i="0">
                                <a:latin typeface="Cambria Math" panose="02040503050406030204" pitchFamily="18" charset="0"/>
                              </a:rPr>
                              <m:t>−1</m:t>
                            </m:r>
                          </m:sub>
                        </m:sSub>
                        <m:r>
                          <a:rPr lang="ja-JP" altLang="en-US" sz="2400" i="0">
                            <a:latin typeface="Cambria Math" panose="02040503050406030204" pitchFamily="18" charset="0"/>
                          </a:rPr>
                          <m:t>=</m:t>
                        </m:r>
                        <m:r>
                          <a:rPr lang="ja-JP" altLang="en-US" sz="2400" i="1">
                            <a:latin typeface="Cambria Math" panose="02040503050406030204" pitchFamily="18" charset="0"/>
                          </a:rPr>
                          <m:t>𝐾</m:t>
                        </m:r>
                        <m:d>
                          <m:dPr>
                            <m:ctrlPr>
                              <a:rPr lang="ja-JP" altLang="en-US" sz="2400" i="1">
                                <a:solidFill>
                                  <a:srgbClr val="836967"/>
                                </a:solidFill>
                                <a:latin typeface="Cambria Math" panose="02040503050406030204" pitchFamily="18" charset="0"/>
                              </a:rPr>
                            </m:ctrlPr>
                          </m:dPr>
                          <m:e>
                            <m:sSub>
                              <m:sSubPr>
                                <m:ctrlPr>
                                  <a:rPr lang="ja-JP" altLang="en-US" sz="2400" i="1">
                                    <a:solidFill>
                                      <a:srgbClr val="836967"/>
                                    </a:solidFill>
                                    <a:latin typeface="Cambria Math" panose="02040503050406030204" pitchFamily="18" charset="0"/>
                                  </a:rPr>
                                </m:ctrlPr>
                              </m:sSubPr>
                              <m:e>
                                <m:r>
                                  <a:rPr lang="ja-JP" altLang="en-US" sz="2400" i="1">
                                    <a:latin typeface="Cambria Math" panose="02040503050406030204" pitchFamily="18" charset="0"/>
                                  </a:rPr>
                                  <m:t>𝑢</m:t>
                                </m:r>
                              </m:e>
                              <m:sub>
                                <m:r>
                                  <a:rPr lang="ja-JP" altLang="en-US" sz="2400" i="1">
                                    <a:latin typeface="Cambria Math" panose="02040503050406030204" pitchFamily="18" charset="0"/>
                                  </a:rPr>
                                  <m:t>𝑛</m:t>
                                </m:r>
                              </m:sub>
                            </m:sSub>
                            <m:r>
                              <a:rPr lang="ja-JP" altLang="en-US" sz="2400" i="0">
                                <a:latin typeface="Cambria Math" panose="02040503050406030204" pitchFamily="18" charset="0"/>
                              </a:rPr>
                              <m:t>−2</m:t>
                            </m:r>
                            <m:sSub>
                              <m:sSubPr>
                                <m:ctrlPr>
                                  <a:rPr lang="ja-JP" altLang="en-US" sz="2400" i="1">
                                    <a:solidFill>
                                      <a:srgbClr val="836967"/>
                                    </a:solidFill>
                                    <a:latin typeface="Cambria Math" panose="02040503050406030204" pitchFamily="18" charset="0"/>
                                  </a:rPr>
                                </m:ctrlPr>
                              </m:sSubPr>
                              <m:e>
                                <m:r>
                                  <a:rPr lang="ja-JP" altLang="en-US" sz="2400" i="1">
                                    <a:latin typeface="Cambria Math" panose="02040503050406030204" pitchFamily="18" charset="0"/>
                                  </a:rPr>
                                  <m:t>𝑢</m:t>
                                </m:r>
                              </m:e>
                              <m:sub>
                                <m:r>
                                  <a:rPr lang="ja-JP" altLang="en-US" sz="2400" i="1">
                                    <a:latin typeface="Cambria Math" panose="02040503050406030204" pitchFamily="18" charset="0"/>
                                  </a:rPr>
                                  <m:t>𝑛</m:t>
                                </m:r>
                                <m:r>
                                  <a:rPr lang="ja-JP" altLang="en-US" sz="2400" i="0">
                                    <a:latin typeface="Cambria Math" panose="02040503050406030204" pitchFamily="18" charset="0"/>
                                  </a:rPr>
                                  <m:t>−1</m:t>
                                </m:r>
                              </m:sub>
                            </m:sSub>
                            <m:r>
                              <a:rPr lang="ja-JP" altLang="en-US" sz="2400" i="0">
                                <a:latin typeface="Cambria Math" panose="02040503050406030204" pitchFamily="18" charset="0"/>
                              </a:rPr>
                              <m:t>+</m:t>
                            </m:r>
                            <m:sSub>
                              <m:sSubPr>
                                <m:ctrlPr>
                                  <a:rPr lang="ja-JP" altLang="en-US" sz="2400" i="1">
                                    <a:solidFill>
                                      <a:srgbClr val="836967"/>
                                    </a:solidFill>
                                    <a:latin typeface="Cambria Math" panose="02040503050406030204" pitchFamily="18" charset="0"/>
                                  </a:rPr>
                                </m:ctrlPr>
                              </m:sSubPr>
                              <m:e>
                                <m:r>
                                  <a:rPr lang="ja-JP" altLang="en-US" sz="2400" i="1">
                                    <a:latin typeface="Cambria Math" panose="02040503050406030204" pitchFamily="18" charset="0"/>
                                  </a:rPr>
                                  <m:t>𝑢</m:t>
                                </m:r>
                              </m:e>
                              <m:sub>
                                <m:r>
                                  <a:rPr lang="ja-JP" altLang="en-US" sz="2400" i="1">
                                    <a:latin typeface="Cambria Math" panose="02040503050406030204" pitchFamily="18" charset="0"/>
                                  </a:rPr>
                                  <m:t>𝑛</m:t>
                                </m:r>
                                <m:r>
                                  <a:rPr lang="ja-JP" altLang="en-US" sz="2400" i="0">
                                    <a:latin typeface="Cambria Math" panose="02040503050406030204" pitchFamily="18" charset="0"/>
                                  </a:rPr>
                                  <m:t>−2</m:t>
                                </m:r>
                              </m:sub>
                            </m:sSub>
                          </m:e>
                        </m:d>
                      </m:oMath>
                    </m:oMathPara>
                  </a14:m>
                  <a:endParaRPr lang="ja-JP" altLang="en-US" sz="2400"/>
                </a:p>
              </p:txBody>
            </p:sp>
          </mc:Choice>
          <mc:Fallback xmlns="">
            <p:sp>
              <p:nvSpPr>
                <p:cNvPr id="18" name="テキスト ボックス 17">
                  <a:extLst>
                    <a:ext uri="{FF2B5EF4-FFF2-40B4-BE49-F238E27FC236}">
                      <a16:creationId xmlns:a16="http://schemas.microsoft.com/office/drawing/2014/main" id="{FD1968DE-F27D-E7A2-B0A3-4BB736081DDB}"/>
                    </a:ext>
                  </a:extLst>
                </p:cNvPr>
                <p:cNvSpPr txBox="1">
                  <a:spLocks noRot="1" noChangeAspect="1" noMove="1" noResize="1" noEditPoints="1" noAdjustHandles="1" noChangeArrowheads="1" noChangeShapeType="1" noTextEdit="1"/>
                </p:cNvSpPr>
                <p:nvPr/>
              </p:nvSpPr>
              <p:spPr>
                <a:xfrm>
                  <a:off x="831667" y="4663930"/>
                  <a:ext cx="6097772" cy="461665"/>
                </a:xfrm>
                <a:prstGeom prst="rect">
                  <a:avLst/>
                </a:prstGeom>
                <a:blipFill>
                  <a:blip r:embed="rId4"/>
                  <a:stretch>
                    <a:fillRect/>
                  </a:stretch>
                </a:blipFill>
              </p:spPr>
              <p:txBody>
                <a:bodyPr/>
                <a:lstStyle/>
                <a:p>
                  <a:r>
                    <a:rPr lang="en-US">
                      <a:noFill/>
                    </a:rPr>
                    <a:t> </a:t>
                  </a:r>
                </a:p>
              </p:txBody>
            </p:sp>
          </mc:Fallback>
        </mc:AlternateContent>
      </p:grpSp>
      <p:sp>
        <p:nvSpPr>
          <p:cNvPr id="19" name="テキスト ボックス 18">
            <a:extLst>
              <a:ext uri="{FF2B5EF4-FFF2-40B4-BE49-F238E27FC236}">
                <a16:creationId xmlns:a16="http://schemas.microsoft.com/office/drawing/2014/main" id="{BE9CD3CE-3DE3-F938-9E05-B7E359091F07}"/>
              </a:ext>
            </a:extLst>
          </p:cNvPr>
          <p:cNvSpPr txBox="1"/>
          <p:nvPr/>
        </p:nvSpPr>
        <p:spPr>
          <a:xfrm>
            <a:off x="531628" y="5048042"/>
            <a:ext cx="4711100" cy="369332"/>
          </a:xfrm>
          <a:prstGeom prst="rect">
            <a:avLst/>
          </a:prstGeom>
          <a:noFill/>
        </p:spPr>
        <p:txBody>
          <a:bodyPr wrap="square" rtlCol="0">
            <a:spAutoFit/>
          </a:bodyPr>
          <a:lstStyle/>
          <a:p>
            <a:r>
              <a:rPr kumimoji="1" lang="ja-JP" altLang="en-US"/>
              <a:t>同様に波動解を仮定し，計算すると</a:t>
            </a:r>
            <a:endParaRPr kumimoji="1" lang="en-US" altLang="ja-JP"/>
          </a:p>
        </p:txBody>
      </p:sp>
      <p:sp>
        <p:nvSpPr>
          <p:cNvPr id="22" name="字幕 2">
            <a:extLst>
              <a:ext uri="{FF2B5EF4-FFF2-40B4-BE49-F238E27FC236}">
                <a16:creationId xmlns:a16="http://schemas.microsoft.com/office/drawing/2014/main" id="{AABD8681-C371-C7D3-2461-60BC86C01FE5}"/>
              </a:ext>
            </a:extLst>
          </p:cNvPr>
          <p:cNvSpPr txBox="1">
            <a:spLocks/>
          </p:cNvSpPr>
          <p:nvPr/>
        </p:nvSpPr>
        <p:spPr>
          <a:xfrm>
            <a:off x="9501279" y="6445735"/>
            <a:ext cx="2675224" cy="372971"/>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8223036　栗山淳</a:t>
            </a:r>
            <a:endParaRPr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3FCC3EF-41E8-81F5-F905-3EB251EF62F4}"/>
                  </a:ext>
                </a:extLst>
              </p:cNvPr>
              <p:cNvSpPr txBox="1"/>
              <p:nvPr/>
            </p:nvSpPr>
            <p:spPr>
              <a:xfrm>
                <a:off x="1550012" y="5466527"/>
                <a:ext cx="7780990" cy="1262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ja-JP" altLang="en-US" sz="2400" i="1" smtClean="0">
                              <a:solidFill>
                                <a:srgbClr val="836967"/>
                              </a:solidFill>
                              <a:latin typeface="Cambria Math" panose="02040503050406030204" pitchFamily="18" charset="0"/>
                            </a:rPr>
                          </m:ctrlPr>
                        </m:sSupPr>
                        <m:e>
                          <m:r>
                            <a:rPr lang="ja-JP" altLang="en-US" sz="2400" i="1">
                              <a:latin typeface="Cambria Math" panose="02040503050406030204" pitchFamily="18" charset="0"/>
                            </a:rPr>
                            <m:t>𝜔</m:t>
                          </m:r>
                        </m:e>
                        <m:sup>
                          <m:r>
                            <a:rPr lang="ja-JP" altLang="en-US" sz="2400" i="0">
                              <a:latin typeface="Cambria Math" panose="02040503050406030204" pitchFamily="18" charset="0"/>
                            </a:rPr>
                            <m:t>2</m:t>
                          </m:r>
                        </m:sup>
                      </m:sSup>
                      <m:r>
                        <a:rPr lang="ja-JP" altLang="en-US" sz="2400" i="0">
                          <a:latin typeface="Cambria Math" panose="02040503050406030204" pitchFamily="18" charset="0"/>
                        </a:rPr>
                        <m:t>=</m:t>
                      </m:r>
                      <m:f>
                        <m:fPr>
                          <m:ctrlPr>
                            <a:rPr lang="ja-JP" altLang="en-US" sz="2400" i="1">
                              <a:solidFill>
                                <a:srgbClr val="836967"/>
                              </a:solidFill>
                              <a:latin typeface="Cambria Math" panose="02040503050406030204" pitchFamily="18" charset="0"/>
                            </a:rPr>
                          </m:ctrlPr>
                        </m:fPr>
                        <m:num>
                          <m:r>
                            <a:rPr lang="ja-JP" altLang="en-US" sz="2400" i="1">
                              <a:latin typeface="Cambria Math" panose="02040503050406030204" pitchFamily="18" charset="0"/>
                            </a:rPr>
                            <m:t>𝐾</m:t>
                          </m:r>
                          <m:d>
                            <m:dPr>
                              <m:ctrlPr>
                                <a:rPr lang="ja-JP" altLang="en-US" sz="2400" i="1">
                                  <a:solidFill>
                                    <a:srgbClr val="836967"/>
                                  </a:solidFill>
                                  <a:latin typeface="Cambria Math" panose="02040503050406030204" pitchFamily="18" charset="0"/>
                                </a:rPr>
                              </m:ctrlPr>
                            </m:dPr>
                            <m:e>
                              <m:r>
                                <a:rPr lang="ja-JP" altLang="en-US" sz="2400" i="1">
                                  <a:latin typeface="Cambria Math" panose="02040503050406030204" pitchFamily="18" charset="0"/>
                                </a:rPr>
                                <m:t>𝑀</m:t>
                              </m:r>
                              <m:r>
                                <a:rPr lang="ja-JP" altLang="en-US" sz="2400" i="0">
                                  <a:latin typeface="Cambria Math" panose="02040503050406030204" pitchFamily="18" charset="0"/>
                                </a:rPr>
                                <m:t>+</m:t>
                              </m:r>
                              <m:r>
                                <a:rPr lang="ja-JP" altLang="en-US" sz="2400" i="1">
                                  <a:latin typeface="Cambria Math" panose="02040503050406030204" pitchFamily="18" charset="0"/>
                                </a:rPr>
                                <m:t>𝑚</m:t>
                              </m:r>
                            </m:e>
                          </m:d>
                        </m:num>
                        <m:den>
                          <m:r>
                            <a:rPr lang="ja-JP" altLang="en-US" sz="2400" i="1">
                              <a:latin typeface="Cambria Math" panose="02040503050406030204" pitchFamily="18" charset="0"/>
                            </a:rPr>
                            <m:t>𝑀𝑚</m:t>
                          </m:r>
                        </m:den>
                      </m:f>
                      <m:r>
                        <a:rPr lang="ja-JP" altLang="en-US" sz="2400" i="0">
                          <a:latin typeface="Cambria Math" panose="02040503050406030204" pitchFamily="18" charset="0"/>
                        </a:rPr>
                        <m:t>±</m:t>
                      </m:r>
                      <m:r>
                        <a:rPr lang="ja-JP" altLang="en-US" sz="2400" i="1">
                          <a:latin typeface="Cambria Math" panose="02040503050406030204" pitchFamily="18" charset="0"/>
                        </a:rPr>
                        <m:t>𝐾</m:t>
                      </m:r>
                      <m:sSup>
                        <m:sSupPr>
                          <m:ctrlPr>
                            <a:rPr lang="ja-JP" altLang="en-US" sz="2400" i="1">
                              <a:solidFill>
                                <a:srgbClr val="836967"/>
                              </a:solidFill>
                              <a:latin typeface="Cambria Math" panose="02040503050406030204" pitchFamily="18" charset="0"/>
                            </a:rPr>
                          </m:ctrlPr>
                        </m:sSupPr>
                        <m:e>
                          <m:d>
                            <m:dPr>
                              <m:begChr m:val="["/>
                              <m:endChr m:val="]"/>
                              <m:ctrlPr>
                                <a:rPr lang="ja-JP" altLang="en-US" sz="2400" i="1">
                                  <a:solidFill>
                                    <a:srgbClr val="836967"/>
                                  </a:solidFill>
                                  <a:latin typeface="Cambria Math" panose="02040503050406030204" pitchFamily="18" charset="0"/>
                                </a:rPr>
                              </m:ctrlPr>
                            </m:dPr>
                            <m:e>
                              <m:sSup>
                                <m:sSupPr>
                                  <m:ctrlPr>
                                    <a:rPr lang="ja-JP" altLang="en-US" sz="2400" i="1">
                                      <a:solidFill>
                                        <a:srgbClr val="836967"/>
                                      </a:solidFill>
                                      <a:latin typeface="Cambria Math" panose="02040503050406030204" pitchFamily="18" charset="0"/>
                                    </a:rPr>
                                  </m:ctrlPr>
                                </m:sSupPr>
                                <m:e>
                                  <m:d>
                                    <m:dPr>
                                      <m:ctrlPr>
                                        <a:rPr lang="ja-JP" altLang="en-US" sz="2400" i="1">
                                          <a:solidFill>
                                            <a:srgbClr val="836967"/>
                                          </a:solidFill>
                                          <a:latin typeface="Cambria Math" panose="02040503050406030204" pitchFamily="18" charset="0"/>
                                        </a:rPr>
                                      </m:ctrlPr>
                                    </m:dPr>
                                    <m:e>
                                      <m:f>
                                        <m:fPr>
                                          <m:ctrlPr>
                                            <a:rPr lang="ja-JP" altLang="en-US" sz="2400" i="1">
                                              <a:solidFill>
                                                <a:srgbClr val="836967"/>
                                              </a:solidFill>
                                              <a:latin typeface="Cambria Math" panose="02040503050406030204" pitchFamily="18" charset="0"/>
                                            </a:rPr>
                                          </m:ctrlPr>
                                        </m:fPr>
                                        <m:num>
                                          <m:r>
                                            <a:rPr lang="ja-JP" altLang="en-US" sz="2400" i="1">
                                              <a:latin typeface="Cambria Math" panose="02040503050406030204" pitchFamily="18" charset="0"/>
                                            </a:rPr>
                                            <m:t>𝑀</m:t>
                                          </m:r>
                                          <m:r>
                                            <a:rPr lang="ja-JP" altLang="en-US" sz="2400" i="0">
                                              <a:latin typeface="Cambria Math" panose="02040503050406030204" pitchFamily="18" charset="0"/>
                                            </a:rPr>
                                            <m:t>+</m:t>
                                          </m:r>
                                          <m:r>
                                            <a:rPr lang="ja-JP" altLang="en-US" sz="2400" i="1">
                                              <a:latin typeface="Cambria Math" panose="02040503050406030204" pitchFamily="18" charset="0"/>
                                            </a:rPr>
                                            <m:t>𝑚</m:t>
                                          </m:r>
                                        </m:num>
                                        <m:den>
                                          <m:r>
                                            <a:rPr lang="ja-JP" altLang="en-US" sz="2400" i="1">
                                              <a:latin typeface="Cambria Math" panose="02040503050406030204" pitchFamily="18" charset="0"/>
                                            </a:rPr>
                                            <m:t>𝑀𝑚</m:t>
                                          </m:r>
                                        </m:den>
                                      </m:f>
                                    </m:e>
                                  </m:d>
                                </m:e>
                                <m:sup>
                                  <m:r>
                                    <a:rPr lang="ja-JP" altLang="en-US" sz="2400" i="0">
                                      <a:latin typeface="Cambria Math" panose="02040503050406030204" pitchFamily="18" charset="0"/>
                                    </a:rPr>
                                    <m:t>2</m:t>
                                  </m:r>
                                </m:sup>
                              </m:sSup>
                              <m:r>
                                <a:rPr lang="ja-JP" altLang="en-US" sz="2400" i="0">
                                  <a:latin typeface="Cambria Math" panose="02040503050406030204" pitchFamily="18" charset="0"/>
                                </a:rPr>
                                <m:t>−</m:t>
                              </m:r>
                              <m:f>
                                <m:fPr>
                                  <m:ctrlPr>
                                    <a:rPr lang="ja-JP" altLang="en-US" sz="2400" i="1">
                                      <a:solidFill>
                                        <a:srgbClr val="836967"/>
                                      </a:solidFill>
                                      <a:latin typeface="Cambria Math" panose="02040503050406030204" pitchFamily="18" charset="0"/>
                                    </a:rPr>
                                  </m:ctrlPr>
                                </m:fPr>
                                <m:num>
                                  <m:r>
                                    <a:rPr lang="ja-JP" altLang="en-US" sz="2400" i="0">
                                      <a:latin typeface="Cambria Math" panose="02040503050406030204" pitchFamily="18" charset="0"/>
                                    </a:rPr>
                                    <m:t>4</m:t>
                                  </m:r>
                                </m:num>
                                <m:den>
                                  <m:r>
                                    <a:rPr lang="ja-JP" altLang="en-US" sz="2400" i="1">
                                      <a:latin typeface="Cambria Math" panose="02040503050406030204" pitchFamily="18" charset="0"/>
                                    </a:rPr>
                                    <m:t>𝑀𝑚</m:t>
                                  </m:r>
                                </m:den>
                              </m:f>
                              <m:func>
                                <m:funcPr>
                                  <m:ctrlPr>
                                    <a:rPr lang="ja-JP" altLang="en-US" sz="2400" i="1">
                                      <a:latin typeface="Cambria Math" panose="02040503050406030204" pitchFamily="18" charset="0"/>
                                    </a:rPr>
                                  </m:ctrlPr>
                                </m:funcPr>
                                <m:fName>
                                  <m:sSup>
                                    <m:sSupPr>
                                      <m:ctrlPr>
                                        <a:rPr lang="ja-JP" altLang="en-US" sz="2400" i="1">
                                          <a:solidFill>
                                            <a:srgbClr val="836967"/>
                                          </a:solidFill>
                                          <a:latin typeface="Cambria Math" panose="02040503050406030204" pitchFamily="18" charset="0"/>
                                        </a:rPr>
                                      </m:ctrlPr>
                                    </m:sSupPr>
                                    <m:e>
                                      <m:r>
                                        <m:rPr>
                                          <m:sty m:val="p"/>
                                        </m:rPr>
                                        <a:rPr lang="ja-JP" altLang="en-US" sz="2400" i="0">
                                          <a:latin typeface="Cambria Math" panose="02040503050406030204" pitchFamily="18" charset="0"/>
                                        </a:rPr>
                                        <m:t>sin</m:t>
                                      </m:r>
                                    </m:e>
                                    <m:sup>
                                      <m:r>
                                        <a:rPr lang="ja-JP" altLang="en-US" sz="2400" i="0">
                                          <a:latin typeface="Cambria Math" panose="02040503050406030204" pitchFamily="18" charset="0"/>
                                        </a:rPr>
                                        <m:t>2</m:t>
                                      </m:r>
                                    </m:sup>
                                  </m:sSup>
                                </m:fName>
                                <m:e>
                                  <m:d>
                                    <m:dPr>
                                      <m:ctrlPr>
                                        <a:rPr lang="ja-JP" altLang="en-US" sz="2400" i="1">
                                          <a:solidFill>
                                            <a:srgbClr val="836967"/>
                                          </a:solidFill>
                                          <a:latin typeface="Cambria Math" panose="02040503050406030204" pitchFamily="18" charset="0"/>
                                        </a:rPr>
                                      </m:ctrlPr>
                                    </m:dPr>
                                    <m:e>
                                      <m:f>
                                        <m:fPr>
                                          <m:ctrlPr>
                                            <a:rPr lang="ja-JP" altLang="en-US" sz="2400" i="1">
                                              <a:solidFill>
                                                <a:srgbClr val="836967"/>
                                              </a:solidFill>
                                              <a:latin typeface="Cambria Math" panose="02040503050406030204" pitchFamily="18" charset="0"/>
                                            </a:rPr>
                                          </m:ctrlPr>
                                        </m:fPr>
                                        <m:num>
                                          <m:r>
                                            <a:rPr lang="ja-JP" altLang="en-US" sz="2400" i="0">
                                              <a:latin typeface="Cambria Math" panose="02040503050406030204" pitchFamily="18" charset="0"/>
                                            </a:rPr>
                                            <m:t>1</m:t>
                                          </m:r>
                                        </m:num>
                                        <m:den>
                                          <m:r>
                                            <a:rPr lang="ja-JP" altLang="en-US" sz="2400" i="0">
                                              <a:latin typeface="Cambria Math" panose="02040503050406030204" pitchFamily="18" charset="0"/>
                                            </a:rPr>
                                            <m:t>2</m:t>
                                          </m:r>
                                        </m:den>
                                      </m:f>
                                      <m:r>
                                        <a:rPr lang="ja-JP" altLang="en-US" sz="2400" i="1">
                                          <a:latin typeface="Cambria Math" panose="02040503050406030204" pitchFamily="18" charset="0"/>
                                        </a:rPr>
                                        <m:t>𝑘𝑎</m:t>
                                      </m:r>
                                    </m:e>
                                  </m:d>
                                </m:e>
                              </m:func>
                            </m:e>
                          </m:d>
                        </m:e>
                        <m:sup>
                          <m:f>
                            <m:fPr>
                              <m:ctrlPr>
                                <a:rPr lang="ja-JP" altLang="en-US" sz="2400" i="1">
                                  <a:solidFill>
                                    <a:srgbClr val="836967"/>
                                  </a:solidFill>
                                  <a:latin typeface="Cambria Math" panose="02040503050406030204" pitchFamily="18" charset="0"/>
                                </a:rPr>
                              </m:ctrlPr>
                            </m:fPr>
                            <m:num>
                              <m:r>
                                <a:rPr lang="ja-JP" altLang="en-US" sz="2400" i="0">
                                  <a:latin typeface="Cambria Math" panose="02040503050406030204" pitchFamily="18" charset="0"/>
                                </a:rPr>
                                <m:t>1</m:t>
                              </m:r>
                            </m:num>
                            <m:den>
                              <m:r>
                                <a:rPr lang="ja-JP" altLang="en-US" sz="2400" i="0">
                                  <a:latin typeface="Cambria Math" panose="02040503050406030204" pitchFamily="18" charset="0"/>
                                </a:rPr>
                                <m:t>2</m:t>
                              </m:r>
                            </m:den>
                          </m:f>
                        </m:sup>
                      </m:sSup>
                    </m:oMath>
                  </m:oMathPara>
                </a14:m>
                <a:endParaRPr lang="ja-JP" altLang="en-US" sz="2400"/>
              </a:p>
            </p:txBody>
          </p:sp>
        </mc:Choice>
        <mc:Fallback xmlns="">
          <p:sp>
            <p:nvSpPr>
              <p:cNvPr id="21" name="テキスト ボックス 20">
                <a:extLst>
                  <a:ext uri="{FF2B5EF4-FFF2-40B4-BE49-F238E27FC236}">
                    <a16:creationId xmlns:a16="http://schemas.microsoft.com/office/drawing/2014/main" id="{C3FCC3EF-41E8-81F5-F905-3EB251EF62F4}"/>
                  </a:ext>
                </a:extLst>
              </p:cNvPr>
              <p:cNvSpPr txBox="1">
                <a:spLocks noRot="1" noChangeAspect="1" noMove="1" noResize="1" noEditPoints="1" noAdjustHandles="1" noChangeArrowheads="1" noChangeShapeType="1" noTextEdit="1"/>
              </p:cNvSpPr>
              <p:nvPr/>
            </p:nvSpPr>
            <p:spPr>
              <a:xfrm>
                <a:off x="1550012" y="5466527"/>
                <a:ext cx="7780990" cy="1262846"/>
              </a:xfrm>
              <a:prstGeom prst="rect">
                <a:avLst/>
              </a:prstGeom>
              <a:blipFill>
                <a:blip r:embed="rId5"/>
                <a:stretch>
                  <a:fillRect/>
                </a:stretch>
              </a:blipFill>
            </p:spPr>
            <p:txBody>
              <a:bodyPr/>
              <a:lstStyle/>
              <a:p>
                <a:r>
                  <a:rPr lang="en-US">
                    <a:noFill/>
                  </a:rPr>
                  <a:t> </a:t>
                </a:r>
              </a:p>
            </p:txBody>
          </p:sp>
        </mc:Fallback>
      </mc:AlternateContent>
      <p:sp>
        <p:nvSpPr>
          <p:cNvPr id="29" name="四角形: 角を丸くする 28">
            <a:extLst>
              <a:ext uri="{FF2B5EF4-FFF2-40B4-BE49-F238E27FC236}">
                <a16:creationId xmlns:a16="http://schemas.microsoft.com/office/drawing/2014/main" id="{A402F822-5840-D129-9E32-04DC65088F2B}"/>
              </a:ext>
            </a:extLst>
          </p:cNvPr>
          <p:cNvSpPr/>
          <p:nvPr/>
        </p:nvSpPr>
        <p:spPr>
          <a:xfrm>
            <a:off x="1550012" y="5409318"/>
            <a:ext cx="7693048" cy="1391473"/>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mc:Choice Requires="p14">
          <p:contentPart p14:bwMode="auto" r:id="rId6">
            <p14:nvContentPartPr>
              <p14:cNvPr id="31" name="インク 30">
                <a:extLst>
                  <a:ext uri="{FF2B5EF4-FFF2-40B4-BE49-F238E27FC236}">
                    <a16:creationId xmlns:a16="http://schemas.microsoft.com/office/drawing/2014/main" id="{39DEE267-F3C3-C34B-5E64-45E64F1310D2}"/>
                  </a:ext>
                </a:extLst>
              </p14:cNvPr>
              <p14:cNvContentPartPr/>
              <p14:nvPr/>
            </p14:nvContentPartPr>
            <p14:xfrm>
              <a:off x="4091640" y="6404460"/>
              <a:ext cx="394560" cy="99720"/>
            </p14:xfrm>
          </p:contentPart>
        </mc:Choice>
        <mc:Fallback xmlns="">
          <p:pic>
            <p:nvPicPr>
              <p:cNvPr id="31" name="インク 30">
                <a:extLst>
                  <a:ext uri="{FF2B5EF4-FFF2-40B4-BE49-F238E27FC236}">
                    <a16:creationId xmlns:a16="http://schemas.microsoft.com/office/drawing/2014/main" id="{39DEE267-F3C3-C34B-5E64-45E64F1310D2}"/>
                  </a:ext>
                </a:extLst>
              </p:cNvPr>
              <p:cNvPicPr/>
              <p:nvPr/>
            </p:nvPicPr>
            <p:blipFill>
              <a:blip r:embed="rId7"/>
              <a:stretch>
                <a:fillRect/>
              </a:stretch>
            </p:blipFill>
            <p:spPr>
              <a:xfrm>
                <a:off x="4055640" y="6368460"/>
                <a:ext cx="46620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2" name="インク 31">
                <a:extLst>
                  <a:ext uri="{FF2B5EF4-FFF2-40B4-BE49-F238E27FC236}">
                    <a16:creationId xmlns:a16="http://schemas.microsoft.com/office/drawing/2014/main" id="{663DE275-2E53-9DB0-E28E-4F3F7CE211B4}"/>
                  </a:ext>
                </a:extLst>
              </p14:cNvPr>
              <p14:cNvContentPartPr/>
              <p14:nvPr/>
            </p14:nvContentPartPr>
            <p14:xfrm>
              <a:off x="4072200" y="6587340"/>
              <a:ext cx="436320" cy="65160"/>
            </p14:xfrm>
          </p:contentPart>
        </mc:Choice>
        <mc:Fallback xmlns="">
          <p:pic>
            <p:nvPicPr>
              <p:cNvPr id="32" name="インク 31">
                <a:extLst>
                  <a:ext uri="{FF2B5EF4-FFF2-40B4-BE49-F238E27FC236}">
                    <a16:creationId xmlns:a16="http://schemas.microsoft.com/office/drawing/2014/main" id="{663DE275-2E53-9DB0-E28E-4F3F7CE211B4}"/>
                  </a:ext>
                </a:extLst>
              </p:cNvPr>
              <p:cNvPicPr/>
              <p:nvPr/>
            </p:nvPicPr>
            <p:blipFill>
              <a:blip r:embed="rId9"/>
              <a:stretch>
                <a:fillRect/>
              </a:stretch>
            </p:blipFill>
            <p:spPr>
              <a:xfrm>
                <a:off x="4036200" y="6551538"/>
                <a:ext cx="507960" cy="136406"/>
              </a:xfrm>
              <a:prstGeom prst="rect">
                <a:avLst/>
              </a:prstGeom>
            </p:spPr>
          </p:pic>
        </mc:Fallback>
      </mc:AlternateContent>
    </p:spTree>
    <p:extLst>
      <p:ext uri="{BB962C8B-B14F-4D97-AF65-F5344CB8AC3E}">
        <p14:creationId xmlns:p14="http://schemas.microsoft.com/office/powerpoint/2010/main" val="195232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par>
                                <p:cTn id="24" presetID="10" presetClass="entr" presetSubtype="0" fill="hold" nodeType="with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fad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CD8AF8C-DCF0-16DF-C8EF-EBF2C397C770}"/>
              </a:ext>
            </a:extLst>
          </p:cNvPr>
          <p:cNvSpPr txBox="1"/>
          <p:nvPr/>
        </p:nvSpPr>
        <p:spPr>
          <a:xfrm>
            <a:off x="23368" y="60517"/>
            <a:ext cx="7456306" cy="584775"/>
          </a:xfrm>
          <a:prstGeom prst="rect">
            <a:avLst/>
          </a:prstGeom>
          <a:noFill/>
        </p:spPr>
        <p:txBody>
          <a:bodyPr wrap="square" rtlCol="0">
            <a:spAutoFit/>
          </a:bodyPr>
          <a:lstStyle/>
          <a:p>
            <a:r>
              <a:rPr kumimoji="1" lang="ja-JP" altLang="en-US" sz="3200" b="1"/>
              <a:t>音響モードと光源モード</a:t>
            </a:r>
            <a:endParaRPr kumimoji="1" lang="en-US" altLang="ja-JP" sz="3200" b="1"/>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8A2DA6-31E8-F74B-8296-43909CD26085}"/>
                  </a:ext>
                </a:extLst>
              </p:cNvPr>
              <p:cNvSpPr txBox="1"/>
              <p:nvPr/>
            </p:nvSpPr>
            <p:spPr>
              <a:xfrm>
                <a:off x="4812321" y="780881"/>
                <a:ext cx="4688958" cy="375552"/>
              </a:xfrm>
              <a:prstGeom prst="rect">
                <a:avLst/>
              </a:prstGeom>
              <a:noFill/>
            </p:spPr>
            <p:txBody>
              <a:bodyPr wrap="square" rtlCol="0">
                <a:spAutoFit/>
              </a:bodyPr>
              <a:lstStyle/>
              <a:p>
                <a14:m>
                  <m:oMath xmlns:m="http://schemas.openxmlformats.org/officeDocument/2006/math">
                    <m:sSup>
                      <m:sSupPr>
                        <m:ctrlPr>
                          <a:rPr lang="ja-JP" altLang="ja-JP" i="1">
                            <a:latin typeface="Cambria Math" panose="02040503050406030204" pitchFamily="18" charset="0"/>
                          </a:rPr>
                        </m:ctrlPr>
                      </m:sSupPr>
                      <m:e>
                        <m:r>
                          <a:rPr lang="en-US" altLang="ja-JP" i="1">
                            <a:latin typeface="Cambria Math" panose="02040503050406030204" pitchFamily="18" charset="0"/>
                          </a:rPr>
                          <m:t>𝜔</m:t>
                        </m:r>
                      </m:e>
                      <m:sup>
                        <m:r>
                          <a:rPr lang="en-US" altLang="ja-JP" i="1">
                            <a:latin typeface="Cambria Math" panose="02040503050406030204" pitchFamily="18" charset="0"/>
                          </a:rPr>
                          <m:t>2</m:t>
                        </m:r>
                      </m:sup>
                    </m:sSup>
                    <m:r>
                      <a:rPr lang="ja-JP" altLang="en-US" i="1">
                        <a:latin typeface="Cambria Math" panose="02040503050406030204" pitchFamily="18" charset="0"/>
                      </a:rPr>
                      <m:t>に関する</m:t>
                    </m:r>
                  </m:oMath>
                </a14:m>
                <a:r>
                  <a:rPr lang="en-US" altLang="ja-JP"/>
                  <a:t>2</a:t>
                </a:r>
                <a:r>
                  <a:rPr lang="ja-JP" altLang="en-US"/>
                  <a:t>つの解が存在する</a:t>
                </a:r>
                <a:endParaRPr lang="ja-JP" altLang="ja-JP"/>
              </a:p>
            </p:txBody>
          </p:sp>
        </mc:Choice>
        <mc:Fallback xmlns="">
          <p:sp>
            <p:nvSpPr>
              <p:cNvPr id="3" name="テキスト ボックス 2">
                <a:extLst>
                  <a:ext uri="{FF2B5EF4-FFF2-40B4-BE49-F238E27FC236}">
                    <a16:creationId xmlns:a16="http://schemas.microsoft.com/office/drawing/2014/main" id="{A98A2DA6-31E8-F74B-8296-43909CD26085}"/>
                  </a:ext>
                </a:extLst>
              </p:cNvPr>
              <p:cNvSpPr txBox="1">
                <a:spLocks noRot="1" noChangeAspect="1" noMove="1" noResize="1" noEditPoints="1" noAdjustHandles="1" noChangeArrowheads="1" noChangeShapeType="1" noTextEdit="1"/>
              </p:cNvSpPr>
              <p:nvPr/>
            </p:nvSpPr>
            <p:spPr>
              <a:xfrm>
                <a:off x="4812321" y="780881"/>
                <a:ext cx="4688958" cy="375552"/>
              </a:xfrm>
              <a:prstGeom prst="rect">
                <a:avLst/>
              </a:prstGeom>
              <a:blipFill>
                <a:blip r:embed="rId2"/>
                <a:stretch>
                  <a:fillRect t="-6452" b="-24194"/>
                </a:stretch>
              </a:blipFill>
            </p:spPr>
            <p:txBody>
              <a:bodyPr/>
              <a:lstStyle/>
              <a:p>
                <a:r>
                  <a:rPr lang="en-US">
                    <a:noFill/>
                  </a:rPr>
                  <a:t> </a:t>
                </a:r>
              </a:p>
            </p:txBody>
          </p:sp>
        </mc:Fallback>
      </mc:AlternateContent>
      <p:pic>
        <p:nvPicPr>
          <p:cNvPr id="11" name="図 10" descr="ダイアグラム&#10;&#10;AI 生成コンテンツは誤りを含む可能性があります。">
            <a:extLst>
              <a:ext uri="{FF2B5EF4-FFF2-40B4-BE49-F238E27FC236}">
                <a16:creationId xmlns:a16="http://schemas.microsoft.com/office/drawing/2014/main" id="{0144CB5B-E102-E789-E3EF-1B3581C9F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63" y="2094409"/>
            <a:ext cx="5315395" cy="4180854"/>
          </a:xfrm>
          <a:prstGeom prst="rect">
            <a:avLst/>
          </a:prstGeom>
        </p:spPr>
      </p:pic>
      <p:sp>
        <p:nvSpPr>
          <p:cNvPr id="12" name="字幕 2">
            <a:extLst>
              <a:ext uri="{FF2B5EF4-FFF2-40B4-BE49-F238E27FC236}">
                <a16:creationId xmlns:a16="http://schemas.microsoft.com/office/drawing/2014/main" id="{1C70EF09-44E8-C589-BD79-F86B566273E9}"/>
              </a:ext>
            </a:extLst>
          </p:cNvPr>
          <p:cNvSpPr txBox="1">
            <a:spLocks/>
          </p:cNvSpPr>
          <p:nvPr/>
        </p:nvSpPr>
        <p:spPr>
          <a:xfrm>
            <a:off x="9501279" y="6445735"/>
            <a:ext cx="2675224" cy="372971"/>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8223036　栗山淳</a:t>
            </a:r>
            <a:endParaRPr lang="ja-JP" altLang="en-US"/>
          </a:p>
        </p:txBody>
      </p:sp>
      <p:grpSp>
        <p:nvGrpSpPr>
          <p:cNvPr id="20" name="グループ化 19">
            <a:extLst>
              <a:ext uri="{FF2B5EF4-FFF2-40B4-BE49-F238E27FC236}">
                <a16:creationId xmlns:a16="http://schemas.microsoft.com/office/drawing/2014/main" id="{F29DB331-4942-0FC6-5486-ABFCD1A9B761}"/>
              </a:ext>
            </a:extLst>
          </p:cNvPr>
          <p:cNvGrpSpPr/>
          <p:nvPr/>
        </p:nvGrpSpPr>
        <p:grpSpPr>
          <a:xfrm>
            <a:off x="86203" y="4174949"/>
            <a:ext cx="6097772" cy="2430136"/>
            <a:chOff x="23368" y="1394460"/>
            <a:chExt cx="6097772" cy="2506980"/>
          </a:xfrm>
        </p:grpSpPr>
        <p:sp>
          <p:nvSpPr>
            <p:cNvPr id="5" name="テキスト ボックス 4">
              <a:extLst>
                <a:ext uri="{FF2B5EF4-FFF2-40B4-BE49-F238E27FC236}">
                  <a16:creationId xmlns:a16="http://schemas.microsoft.com/office/drawing/2014/main" id="{17925350-2A8A-722C-E988-9B5CCD222487}"/>
                </a:ext>
              </a:extLst>
            </p:cNvPr>
            <p:cNvSpPr txBox="1"/>
            <p:nvPr/>
          </p:nvSpPr>
          <p:spPr>
            <a:xfrm>
              <a:off x="23368" y="1475457"/>
              <a:ext cx="6097772" cy="523220"/>
            </a:xfrm>
            <a:prstGeom prst="rect">
              <a:avLst/>
            </a:prstGeom>
            <a:noFill/>
          </p:spPr>
          <p:txBody>
            <a:bodyPr wrap="square">
              <a:spAutoFit/>
            </a:bodyPr>
            <a:lstStyle/>
            <a:p>
              <a:pPr algn="ctr"/>
              <a:r>
                <a:rPr lang="ja-JP" altLang="en-US" sz="2800" b="1"/>
                <a:t>音響モード</a:t>
              </a:r>
            </a:p>
          </p:txBody>
        </p:sp>
        <p:sp>
          <p:nvSpPr>
            <p:cNvPr id="8" name="テキスト ボックス 7">
              <a:extLst>
                <a:ext uri="{FF2B5EF4-FFF2-40B4-BE49-F238E27FC236}">
                  <a16:creationId xmlns:a16="http://schemas.microsoft.com/office/drawing/2014/main" id="{6B760FF9-5563-3B9B-ED53-806C7F752B60}"/>
                </a:ext>
              </a:extLst>
            </p:cNvPr>
            <p:cNvSpPr txBox="1"/>
            <p:nvPr/>
          </p:nvSpPr>
          <p:spPr>
            <a:xfrm>
              <a:off x="591964" y="2218722"/>
              <a:ext cx="5272687" cy="369332"/>
            </a:xfrm>
            <a:prstGeom prst="rect">
              <a:avLst/>
            </a:prstGeom>
            <a:noFill/>
          </p:spPr>
          <p:txBody>
            <a:bodyPr wrap="square">
              <a:spAutoFit/>
            </a:bodyPr>
            <a:lstStyle/>
            <a:p>
              <a:pPr algn="ctr"/>
              <a:r>
                <a:rPr lang="ja-JP" altLang="en-US"/>
                <a:t>・原子全体が</a:t>
              </a:r>
              <a:r>
                <a:rPr lang="ja-JP" altLang="en-US" b="1"/>
                <a:t>同じ方向</a:t>
              </a:r>
              <a:r>
                <a:rPr lang="ja-JP" altLang="en-US"/>
                <a:t>に流れる音波のような振動</a:t>
              </a:r>
            </a:p>
          </p:txBody>
        </p:sp>
        <p:sp>
          <p:nvSpPr>
            <p:cNvPr id="13" name="四角形: 角を丸くする 12">
              <a:extLst>
                <a:ext uri="{FF2B5EF4-FFF2-40B4-BE49-F238E27FC236}">
                  <a16:creationId xmlns:a16="http://schemas.microsoft.com/office/drawing/2014/main" id="{7308A3D5-3718-2896-9FEF-6B38D6CF0CEC}"/>
                </a:ext>
              </a:extLst>
            </p:cNvPr>
            <p:cNvSpPr/>
            <p:nvPr/>
          </p:nvSpPr>
          <p:spPr>
            <a:xfrm>
              <a:off x="76642" y="1394460"/>
              <a:ext cx="5892211" cy="250698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321F7F0-DB75-E9D2-B154-AF9891ED4F2E}"/>
                </a:ext>
              </a:extLst>
            </p:cNvPr>
            <p:cNvSpPr txBox="1"/>
            <p:nvPr/>
          </p:nvSpPr>
          <p:spPr>
            <a:xfrm>
              <a:off x="681581" y="2914418"/>
              <a:ext cx="4030472" cy="369332"/>
            </a:xfrm>
            <a:prstGeom prst="rect">
              <a:avLst/>
            </a:prstGeom>
            <a:noFill/>
          </p:spPr>
          <p:txBody>
            <a:bodyPr wrap="square">
              <a:spAutoFit/>
            </a:bodyPr>
            <a:lstStyle/>
            <a:p>
              <a:pPr algn="ctr"/>
              <a:r>
                <a:rPr lang="ja-JP" altLang="en-US"/>
                <a:t>・波数</a:t>
              </a:r>
              <a:r>
                <a:rPr lang="en-US" altLang="ja-JP"/>
                <a:t>k=0</a:t>
              </a:r>
              <a:r>
                <a:rPr lang="ja-JP" altLang="en-US"/>
                <a:t>では，振動数</a:t>
              </a:r>
              <a:r>
                <a:rPr lang="en-US" altLang="ja-JP"/>
                <a:t>ω</a:t>
              </a:r>
              <a:r>
                <a:rPr lang="ja-JP" altLang="en-US"/>
                <a:t>＝０となる</a:t>
              </a:r>
            </a:p>
          </p:txBody>
        </p:sp>
      </p:grpSp>
      <p:grpSp>
        <p:nvGrpSpPr>
          <p:cNvPr id="19" name="グループ化 18">
            <a:extLst>
              <a:ext uri="{FF2B5EF4-FFF2-40B4-BE49-F238E27FC236}">
                <a16:creationId xmlns:a16="http://schemas.microsoft.com/office/drawing/2014/main" id="{51711DAB-AFC8-794E-420A-EBC83F117806}"/>
              </a:ext>
            </a:extLst>
          </p:cNvPr>
          <p:cNvGrpSpPr/>
          <p:nvPr/>
        </p:nvGrpSpPr>
        <p:grpSpPr>
          <a:xfrm>
            <a:off x="-119883" y="1424005"/>
            <a:ext cx="6140302" cy="2430136"/>
            <a:chOff x="55377" y="4139467"/>
            <a:chExt cx="6140302" cy="2506980"/>
          </a:xfrm>
        </p:grpSpPr>
        <p:sp>
          <p:nvSpPr>
            <p:cNvPr id="7" name="テキスト ボックス 6">
              <a:extLst>
                <a:ext uri="{FF2B5EF4-FFF2-40B4-BE49-F238E27FC236}">
                  <a16:creationId xmlns:a16="http://schemas.microsoft.com/office/drawing/2014/main" id="{CFAA0CA4-CAF7-0223-A591-0C9E3D7EAC5C}"/>
                </a:ext>
              </a:extLst>
            </p:cNvPr>
            <p:cNvSpPr txBox="1"/>
            <p:nvPr/>
          </p:nvSpPr>
          <p:spPr>
            <a:xfrm>
              <a:off x="55377" y="4184836"/>
              <a:ext cx="6140302" cy="523220"/>
            </a:xfrm>
            <a:prstGeom prst="rect">
              <a:avLst/>
            </a:prstGeom>
            <a:noFill/>
          </p:spPr>
          <p:txBody>
            <a:bodyPr wrap="square">
              <a:spAutoFit/>
            </a:bodyPr>
            <a:lstStyle/>
            <a:p>
              <a:pPr algn="ctr"/>
              <a:r>
                <a:rPr lang="ja-JP" altLang="en-US" sz="2800" b="1"/>
                <a:t>光学モード</a:t>
              </a:r>
            </a:p>
          </p:txBody>
        </p:sp>
        <p:sp>
          <p:nvSpPr>
            <p:cNvPr id="9" name="テキスト ボックス 8">
              <a:extLst>
                <a:ext uri="{FF2B5EF4-FFF2-40B4-BE49-F238E27FC236}">
                  <a16:creationId xmlns:a16="http://schemas.microsoft.com/office/drawing/2014/main" id="{27363D59-D8AA-E6E8-CABD-196FDCB19633}"/>
                </a:ext>
              </a:extLst>
            </p:cNvPr>
            <p:cNvSpPr txBox="1"/>
            <p:nvPr/>
          </p:nvSpPr>
          <p:spPr>
            <a:xfrm>
              <a:off x="681581" y="5006697"/>
              <a:ext cx="5257537" cy="369332"/>
            </a:xfrm>
            <a:prstGeom prst="rect">
              <a:avLst/>
            </a:prstGeom>
            <a:noFill/>
          </p:spPr>
          <p:txBody>
            <a:bodyPr wrap="square">
              <a:spAutoFit/>
            </a:bodyPr>
            <a:lstStyle/>
            <a:p>
              <a:pPr algn="ctr"/>
              <a:r>
                <a:rPr lang="ja-JP" altLang="en-US"/>
                <a:t>・異なる種類の原子が互いに</a:t>
              </a:r>
              <a:r>
                <a:rPr lang="ja-JP" altLang="en-US" b="1"/>
                <a:t>逆方向</a:t>
              </a:r>
              <a:r>
                <a:rPr lang="ja-JP" altLang="en-US"/>
                <a:t>に揺れる振動</a:t>
              </a:r>
            </a:p>
          </p:txBody>
        </p:sp>
        <p:sp>
          <p:nvSpPr>
            <p:cNvPr id="15" name="四角形: 角を丸くする 14">
              <a:extLst>
                <a:ext uri="{FF2B5EF4-FFF2-40B4-BE49-F238E27FC236}">
                  <a16:creationId xmlns:a16="http://schemas.microsoft.com/office/drawing/2014/main" id="{721DCB1E-0B86-BD40-B7A8-089A12E855A3}"/>
                </a:ext>
              </a:extLst>
            </p:cNvPr>
            <p:cNvSpPr/>
            <p:nvPr/>
          </p:nvSpPr>
          <p:spPr>
            <a:xfrm>
              <a:off x="282203" y="4139467"/>
              <a:ext cx="5892211" cy="2506980"/>
            </a:xfrm>
            <a:prstGeom prst="round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A0ACD17-6C81-CE1D-5F7D-8D6D8ED4890A}"/>
                </a:ext>
              </a:extLst>
            </p:cNvPr>
            <p:cNvSpPr txBox="1"/>
            <p:nvPr/>
          </p:nvSpPr>
          <p:spPr>
            <a:xfrm>
              <a:off x="681581" y="5679708"/>
              <a:ext cx="3852647" cy="369332"/>
            </a:xfrm>
            <a:prstGeom prst="rect">
              <a:avLst/>
            </a:prstGeom>
            <a:noFill/>
          </p:spPr>
          <p:txBody>
            <a:bodyPr wrap="square">
              <a:spAutoFit/>
            </a:bodyPr>
            <a:lstStyle/>
            <a:p>
              <a:pPr algn="ctr"/>
              <a:r>
                <a:rPr lang="ja-JP" altLang="en-US"/>
                <a:t>・波数</a:t>
              </a:r>
              <a:r>
                <a:rPr lang="en-US" altLang="ja-JP"/>
                <a:t>k=0</a:t>
              </a:r>
              <a:r>
                <a:rPr lang="ja-JP" altLang="en-US"/>
                <a:t>でも有限の振動数を持つ</a:t>
              </a:r>
            </a:p>
          </p:txBody>
        </p:sp>
      </p:grpSp>
      <p:cxnSp>
        <p:nvCxnSpPr>
          <p:cNvPr id="22" name="直線矢印コネクタ 21">
            <a:extLst>
              <a:ext uri="{FF2B5EF4-FFF2-40B4-BE49-F238E27FC236}">
                <a16:creationId xmlns:a16="http://schemas.microsoft.com/office/drawing/2014/main" id="{6D017502-AB48-B43B-7A54-5CF268247CA5}"/>
              </a:ext>
            </a:extLst>
          </p:cNvPr>
          <p:cNvCxnSpPr/>
          <p:nvPr/>
        </p:nvCxnSpPr>
        <p:spPr>
          <a:xfrm flipV="1">
            <a:off x="6256020" y="5128260"/>
            <a:ext cx="1767840" cy="32004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線矢印コネクタ 22">
            <a:extLst>
              <a:ext uri="{FF2B5EF4-FFF2-40B4-BE49-F238E27FC236}">
                <a16:creationId xmlns:a16="http://schemas.microsoft.com/office/drawing/2014/main" id="{15107FDE-074B-B71D-4661-73BBE357150E}"/>
              </a:ext>
            </a:extLst>
          </p:cNvPr>
          <p:cNvCxnSpPr>
            <a:cxnSpLocks/>
            <a:stCxn id="15" idx="3"/>
          </p:cNvCxnSpPr>
          <p:nvPr/>
        </p:nvCxnSpPr>
        <p:spPr>
          <a:xfrm>
            <a:off x="5999154" y="2639073"/>
            <a:ext cx="2299026" cy="36521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003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39A9C1-D9FC-6CEE-D6CA-FBEF4810C7C4}"/>
              </a:ext>
            </a:extLst>
          </p:cNvPr>
          <p:cNvSpPr txBox="1"/>
          <p:nvPr/>
        </p:nvSpPr>
        <p:spPr>
          <a:xfrm>
            <a:off x="1041990" y="956931"/>
            <a:ext cx="8955450" cy="400110"/>
          </a:xfrm>
          <a:prstGeom prst="rect">
            <a:avLst/>
          </a:prstGeom>
          <a:noFill/>
        </p:spPr>
        <p:txBody>
          <a:bodyPr wrap="square" rtlCol="0">
            <a:spAutoFit/>
          </a:bodyPr>
          <a:lstStyle/>
          <a:p>
            <a:r>
              <a:rPr kumimoji="1" lang="ja-JP" altLang="en-US" sz="2000"/>
              <a:t>結晶のなかの原子は常に振動しており，その振動には様々なモードがある</a:t>
            </a:r>
          </a:p>
        </p:txBody>
      </p:sp>
      <p:sp>
        <p:nvSpPr>
          <p:cNvPr id="5" name="テキスト ボックス 4">
            <a:extLst>
              <a:ext uri="{FF2B5EF4-FFF2-40B4-BE49-F238E27FC236}">
                <a16:creationId xmlns:a16="http://schemas.microsoft.com/office/drawing/2014/main" id="{C0B85269-8AA9-4062-0661-E7DE2D38D989}"/>
              </a:ext>
            </a:extLst>
          </p:cNvPr>
          <p:cNvSpPr txBox="1"/>
          <p:nvPr/>
        </p:nvSpPr>
        <p:spPr>
          <a:xfrm>
            <a:off x="927688" y="5080757"/>
            <a:ext cx="8442251" cy="400110"/>
          </a:xfrm>
          <a:prstGeom prst="rect">
            <a:avLst/>
          </a:prstGeom>
          <a:noFill/>
        </p:spPr>
        <p:txBody>
          <a:bodyPr wrap="square" rtlCol="0">
            <a:spAutoFit/>
          </a:bodyPr>
          <a:lstStyle/>
          <a:p>
            <a:r>
              <a:rPr lang="ja-JP" altLang="en-US" sz="2000"/>
              <a:t>これらの振動は，結晶の熱的な性質に深くかかわっている</a:t>
            </a:r>
            <a:endParaRPr kumimoji="1" lang="ja-JP" altLang="en-US" sz="2000"/>
          </a:p>
        </p:txBody>
      </p:sp>
      <p:sp>
        <p:nvSpPr>
          <p:cNvPr id="6" name="テキスト ボックス 5">
            <a:extLst>
              <a:ext uri="{FF2B5EF4-FFF2-40B4-BE49-F238E27FC236}">
                <a16:creationId xmlns:a16="http://schemas.microsoft.com/office/drawing/2014/main" id="{63BA67D6-DB7E-4D93-5182-C63B2135F44D}"/>
              </a:ext>
            </a:extLst>
          </p:cNvPr>
          <p:cNvSpPr txBox="1"/>
          <p:nvPr/>
        </p:nvSpPr>
        <p:spPr>
          <a:xfrm>
            <a:off x="0" y="46643"/>
            <a:ext cx="7456306" cy="584775"/>
          </a:xfrm>
          <a:prstGeom prst="rect">
            <a:avLst/>
          </a:prstGeom>
          <a:noFill/>
        </p:spPr>
        <p:txBody>
          <a:bodyPr wrap="square" rtlCol="0">
            <a:spAutoFit/>
          </a:bodyPr>
          <a:lstStyle/>
          <a:p>
            <a:r>
              <a:rPr lang="ja-JP" altLang="en-US" sz="3200" b="1"/>
              <a:t>格子振動のまとめ</a:t>
            </a:r>
            <a:endParaRPr kumimoji="1" lang="en-US" altLang="ja-JP" sz="3200" b="1"/>
          </a:p>
        </p:txBody>
      </p:sp>
      <p:sp>
        <p:nvSpPr>
          <p:cNvPr id="7" name="字幕 2">
            <a:extLst>
              <a:ext uri="{FF2B5EF4-FFF2-40B4-BE49-F238E27FC236}">
                <a16:creationId xmlns:a16="http://schemas.microsoft.com/office/drawing/2014/main" id="{8366F1CE-7361-0C45-D3EE-AEF24E4A25E5}"/>
              </a:ext>
            </a:extLst>
          </p:cNvPr>
          <p:cNvSpPr txBox="1">
            <a:spLocks/>
          </p:cNvSpPr>
          <p:nvPr/>
        </p:nvSpPr>
        <p:spPr>
          <a:xfrm>
            <a:off x="9501279" y="6445735"/>
            <a:ext cx="2675224" cy="372971"/>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a:ea typeface="游ゴシック"/>
              </a:rPr>
              <a:t>8223036　栗山淳</a:t>
            </a:r>
            <a:endParaRPr lang="ja-JP" altLang="en-US"/>
          </a:p>
        </p:txBody>
      </p:sp>
      <p:grpSp>
        <p:nvGrpSpPr>
          <p:cNvPr id="9" name="グループ化 8">
            <a:extLst>
              <a:ext uri="{FF2B5EF4-FFF2-40B4-BE49-F238E27FC236}">
                <a16:creationId xmlns:a16="http://schemas.microsoft.com/office/drawing/2014/main" id="{A9E7F102-CC7E-0F82-C400-9C797CF0F156}"/>
              </a:ext>
            </a:extLst>
          </p:cNvPr>
          <p:cNvGrpSpPr/>
          <p:nvPr/>
        </p:nvGrpSpPr>
        <p:grpSpPr>
          <a:xfrm>
            <a:off x="548640" y="1790700"/>
            <a:ext cx="9507100" cy="2564434"/>
            <a:chOff x="548640" y="1790700"/>
            <a:chExt cx="9507100" cy="2564434"/>
          </a:xfrm>
        </p:grpSpPr>
        <p:sp>
          <p:nvSpPr>
            <p:cNvPr id="3" name="テキスト ボックス 2">
              <a:extLst>
                <a:ext uri="{FF2B5EF4-FFF2-40B4-BE49-F238E27FC236}">
                  <a16:creationId xmlns:a16="http://schemas.microsoft.com/office/drawing/2014/main" id="{068D2671-3C56-3719-F177-B10716BB3B01}"/>
                </a:ext>
              </a:extLst>
            </p:cNvPr>
            <p:cNvSpPr txBox="1"/>
            <p:nvPr/>
          </p:nvSpPr>
          <p:spPr>
            <a:xfrm>
              <a:off x="1555189" y="2235923"/>
              <a:ext cx="8442251" cy="523220"/>
            </a:xfrm>
            <a:prstGeom prst="rect">
              <a:avLst/>
            </a:prstGeom>
            <a:noFill/>
          </p:spPr>
          <p:txBody>
            <a:bodyPr wrap="square" rtlCol="0">
              <a:spAutoFit/>
            </a:bodyPr>
            <a:lstStyle/>
            <a:p>
              <a:r>
                <a:rPr lang="ja-JP" altLang="en-US" sz="2800"/>
                <a:t>単原子鎖　→　音響モードのみ</a:t>
              </a:r>
              <a:endParaRPr kumimoji="1" lang="ja-JP" altLang="en-US" sz="2800"/>
            </a:p>
          </p:txBody>
        </p:sp>
        <p:sp>
          <p:nvSpPr>
            <p:cNvPr id="4" name="テキスト ボックス 3">
              <a:extLst>
                <a:ext uri="{FF2B5EF4-FFF2-40B4-BE49-F238E27FC236}">
                  <a16:creationId xmlns:a16="http://schemas.microsoft.com/office/drawing/2014/main" id="{91C0C831-C365-A95D-5761-A1AA113E0049}"/>
                </a:ext>
              </a:extLst>
            </p:cNvPr>
            <p:cNvSpPr txBox="1"/>
            <p:nvPr/>
          </p:nvSpPr>
          <p:spPr>
            <a:xfrm>
              <a:off x="1613489" y="3429000"/>
              <a:ext cx="8442251" cy="523220"/>
            </a:xfrm>
            <a:prstGeom prst="rect">
              <a:avLst/>
            </a:prstGeom>
            <a:noFill/>
          </p:spPr>
          <p:txBody>
            <a:bodyPr wrap="square" rtlCol="0">
              <a:spAutoFit/>
            </a:bodyPr>
            <a:lstStyle/>
            <a:p>
              <a:r>
                <a:rPr kumimoji="1" lang="en-US" altLang="ja-JP" sz="2800"/>
                <a:t>2</a:t>
              </a:r>
              <a:r>
                <a:rPr kumimoji="1" lang="ja-JP" altLang="en-US" sz="2800"/>
                <a:t>原子鎖　→　音響モードと光学モード</a:t>
              </a:r>
            </a:p>
          </p:txBody>
        </p:sp>
        <p:sp>
          <p:nvSpPr>
            <p:cNvPr id="8" name="四角形: 角を丸くする 7">
              <a:extLst>
                <a:ext uri="{FF2B5EF4-FFF2-40B4-BE49-F238E27FC236}">
                  <a16:creationId xmlns:a16="http://schemas.microsoft.com/office/drawing/2014/main" id="{944C3BC8-1696-531A-923F-932B19DD406C}"/>
                </a:ext>
              </a:extLst>
            </p:cNvPr>
            <p:cNvSpPr/>
            <p:nvPr/>
          </p:nvSpPr>
          <p:spPr>
            <a:xfrm>
              <a:off x="548640" y="1790700"/>
              <a:ext cx="8952639" cy="2564434"/>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80284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1931</Words>
  <Application>Microsoft Office PowerPoint</Application>
  <PresentationFormat>ワイド画面</PresentationFormat>
  <Paragraphs>323</Paragraphs>
  <Slides>28</Slides>
  <Notes>12</Notes>
  <HiddenSlides>0</HiddenSlides>
  <MMClips>0</MMClips>
  <ScaleCrop>false</ScaleCrop>
  <HeadingPairs>
    <vt:vector size="4" baseType="variant">
      <vt:variant>
        <vt:lpstr>テーマ</vt:lpstr>
      </vt:variant>
      <vt:variant>
        <vt:i4>1</vt:i4>
      </vt:variant>
      <vt:variant>
        <vt:lpstr>スライド タイトル</vt:lpstr>
      </vt:variant>
      <vt:variant>
        <vt:i4>28</vt:i4>
      </vt:variant>
    </vt:vector>
  </HeadingPairs>
  <TitlesOfParts>
    <vt:vector size="29" baseType="lpstr">
      <vt:lpstr>Office テーマ</vt:lpstr>
      <vt:lpstr>格子振動から熱伝導</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格子振動から熱伝導</dc:title>
  <dc:creator>清水　康太郎</dc:creator>
  <cp:lastModifiedBy>鶴田　開土</cp:lastModifiedBy>
  <cp:revision>3</cp:revision>
  <dcterms:created xsi:type="dcterms:W3CDTF">2025-06-06T06:33:31Z</dcterms:created>
  <dcterms:modified xsi:type="dcterms:W3CDTF">2025-07-04T09:57:03Z</dcterms:modified>
</cp:coreProperties>
</file>