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0" r:id="rId5"/>
    <p:sldId id="259" r:id="rId6"/>
    <p:sldId id="258" r:id="rId7"/>
    <p:sldId id="264" r:id="rId8"/>
    <p:sldId id="265" r:id="rId9"/>
    <p:sldId id="266" r:id="rId10"/>
    <p:sldId id="261" r:id="rId11"/>
    <p:sldId id="263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>
        <p:scale>
          <a:sx n="44" d="100"/>
          <a:sy n="44" d="100"/>
        </p:scale>
        <p:origin x="51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A0C958-E864-8859-0EA9-63DDF4C9B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9201595-5036-76E0-048A-60979D071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D22546-1500-9BAB-225A-0E7447926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041A1-A8BA-45EB-880D-6351EB8DEE7B}" type="datetimeFigureOut">
              <a:rPr kumimoji="1" lang="ja-JP" altLang="en-US" smtClean="0"/>
              <a:t>2025/4/24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3DBD77-D06D-0038-35DB-EA4146F7C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E247DA-303F-4E27-31FA-28AF33E1C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6222-8EDE-416D-A127-54E96E16A7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1375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F66C19-3473-5CA6-71D3-269C9DFEE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BDA3F36-1DC8-B16F-A766-CA2A6DC32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227B96-4723-6FEF-52A9-4795E217D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041A1-A8BA-45EB-880D-6351EB8DEE7B}" type="datetimeFigureOut">
              <a:rPr kumimoji="1" lang="ja-JP" altLang="en-US" smtClean="0"/>
              <a:t>2025/4/24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6F1FF8-51D0-ADAC-2A0C-7F0A2C80D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37A68D-3EAF-3A51-C59B-0394172C1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6222-8EDE-416D-A127-54E96E16A7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3106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3C4959C-05BB-0469-CEE5-12C8F658E1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B726489-6B85-32EC-3AD2-8D598F039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CB03E8-FA34-008D-014E-F4FFB96EB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041A1-A8BA-45EB-880D-6351EB8DEE7B}" type="datetimeFigureOut">
              <a:rPr kumimoji="1" lang="ja-JP" altLang="en-US" smtClean="0"/>
              <a:t>2025/4/24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FD4D66-1E84-E6B3-0B5C-ACFABA33C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A6E6EB-4CD3-CF84-AFCC-CC338644E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6222-8EDE-416D-A127-54E96E16A7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856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233D22-86DC-3046-7889-206A0E885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B50534-6DA9-23E2-1609-7011514F3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DB8C5E-0EA6-F01C-5DA0-756322709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041A1-A8BA-45EB-880D-6351EB8DEE7B}" type="datetimeFigureOut">
              <a:rPr kumimoji="1" lang="ja-JP" altLang="en-US" smtClean="0"/>
              <a:t>2025/4/24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1FE4DE-004D-EF9B-F5AE-609B59B8F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0E012E-DC65-5232-0F9A-AADF372E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6222-8EDE-416D-A127-54E96E16A7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673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0C0081-1E26-7BAD-A640-28374477E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45074D2-ADAE-7105-E218-331BEAB0A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2FEF59-4D15-7686-6EFB-6845A2791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041A1-A8BA-45EB-880D-6351EB8DEE7B}" type="datetimeFigureOut">
              <a:rPr kumimoji="1" lang="ja-JP" altLang="en-US" smtClean="0"/>
              <a:t>2025/4/24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C63144-5B93-F721-27F6-0E1B7BADF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57B6C6-3DC9-911F-6C59-AE27CA46B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6222-8EDE-416D-A127-54E96E16A7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4438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1341D8-19D0-DE75-5608-753ABEB71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7DD07F-94BD-70F1-4DE4-DFFA6074EF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8F77018-1601-5B64-19C8-358218CCC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A5A1CC-FF9B-5EFE-CD6D-39E4F8642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041A1-A8BA-45EB-880D-6351EB8DEE7B}" type="datetimeFigureOut">
              <a:rPr kumimoji="1" lang="ja-JP" altLang="en-US" smtClean="0"/>
              <a:t>2025/4/24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9644F92-29D9-2AF8-6427-871D5E449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1AA55A5-CDEE-071B-398E-E8F84CF57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6222-8EDE-416D-A127-54E96E16A7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76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C73031-21C1-A6A8-1473-B908846AD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BB44909-7C4F-5CD1-45DC-0D11FFDF5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EA4EA47-BF3A-8159-93E2-6EB6735A8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0FC39E5-568A-A51E-4769-FBDFC074C5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46C3B4C-DEB1-7D47-3360-886B1ABF73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0E1DAE4-28C0-D4D4-9F69-F9DC85495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041A1-A8BA-45EB-880D-6351EB8DEE7B}" type="datetimeFigureOut">
              <a:rPr kumimoji="1" lang="ja-JP" altLang="en-US" smtClean="0"/>
              <a:t>2025/4/24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B96CF6C-9E95-4F73-7E17-E4DA9FE4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3EB880F-3CAF-35B1-2C44-7E367214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6222-8EDE-416D-A127-54E96E16A7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9098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7CEFA6-B5C5-BB3F-B82F-3AAF3ABD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0CABBCF-ECE5-1109-2155-F3BB39F83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041A1-A8BA-45EB-880D-6351EB8DEE7B}" type="datetimeFigureOut">
              <a:rPr kumimoji="1" lang="ja-JP" altLang="en-US" smtClean="0"/>
              <a:t>2025/4/24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59B2580-9BB6-6959-5A73-B052FA5F1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D873E5F-9946-3F05-3431-478698B4A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6222-8EDE-416D-A127-54E96E16A7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394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F1CDFEF-B43B-374C-DE17-F82B8467B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041A1-A8BA-45EB-880D-6351EB8DEE7B}" type="datetimeFigureOut">
              <a:rPr kumimoji="1" lang="ja-JP" altLang="en-US" smtClean="0"/>
              <a:t>2025/4/24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037EBBB-4D2D-5A85-8080-AA3D3D63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A42CA5E-52A8-4A07-7AC5-DF904FDA7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6222-8EDE-416D-A127-54E96E16A7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613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ECCCEC-8D46-E1F8-7C31-8392EA41B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400E4B-C3A8-8FE1-E80C-E1C0D181F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13466CE-D764-67D7-0812-60EB0A4AD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DE40700-80A5-37D6-3489-532F5EB6E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041A1-A8BA-45EB-880D-6351EB8DEE7B}" type="datetimeFigureOut">
              <a:rPr kumimoji="1" lang="ja-JP" altLang="en-US" smtClean="0"/>
              <a:t>2025/4/24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8150C2-ED8E-0BAD-6676-626F33F15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1C4015-1D91-4416-5C5E-689F33D22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6222-8EDE-416D-A127-54E96E16A7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118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ADE7D2-B554-9EEC-BDA9-D1B119ADD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D6249A7-B78E-AC63-0489-142371A6C0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E41852-D8C3-E033-B845-5781DC9FE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75A194F-CF8D-E483-AD91-53136E373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041A1-A8BA-45EB-880D-6351EB8DEE7B}" type="datetimeFigureOut">
              <a:rPr kumimoji="1" lang="ja-JP" altLang="en-US" smtClean="0"/>
              <a:t>2025/4/24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B1A61DF-9FF3-C1AB-BDDC-F28A4896E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6543C7-7CE9-576C-4642-D21F2CA5E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6222-8EDE-416D-A127-54E96E16A7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5400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AD4FCA0-54C2-EAFB-8F2A-889A67EC1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CF120F8-E579-900B-8B24-60303BC8C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ED1D97-84D1-CBA6-3B55-43A1CF94AD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C041A1-A8BA-45EB-880D-6351EB8DEE7B}" type="datetimeFigureOut">
              <a:rPr kumimoji="1" lang="ja-JP" altLang="en-US" smtClean="0"/>
              <a:t>2025/4/24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F591EA-00BB-95D4-5A0D-6621B0ABDC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A7E2A4-CC17-C452-5088-349831360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F66222-8EDE-416D-A127-54E96E16A7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2957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vort.jp/article/photodiode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tonarism.co.jp/media/media_detail.php?b_id=30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tail-infomation.com/diode-typ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ricity-magnetism.org/ja/&#12501;&#12457;&#12488;&#12480;&#12452;&#12458;&#12540;&#12489;/" TargetMode="External"/><Relationship Id="rId2" Type="http://schemas.openxmlformats.org/officeDocument/2006/relationships/hyperlink" Target="https://evort.jp/article/photodiode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utsurimemo.com/pn-junction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hegtel.com/handotai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utsurimemo.com/pn-junction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hegtel.com/handotai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nalogista.jp/photo-diode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berlabs.co.jp/tech-explan/about-pd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berlabs.co.jp/tech-explan/about-pd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berlabs.co.jp/tech-explan/about-pd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19FA04-EB70-1D25-36A0-2E151E6A52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フォトダイオード</a:t>
            </a:r>
          </a:p>
        </p:txBody>
      </p:sp>
    </p:spTree>
    <p:extLst>
      <p:ext uri="{BB962C8B-B14F-4D97-AF65-F5344CB8AC3E}">
        <p14:creationId xmlns:p14="http://schemas.microsoft.com/office/powerpoint/2010/main" val="2982081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F338C3D-2570-9817-C5E9-B2ADF358F75F}"/>
              </a:ext>
            </a:extLst>
          </p:cNvPr>
          <p:cNvSpPr txBox="1"/>
          <p:nvPr/>
        </p:nvSpPr>
        <p:spPr>
          <a:xfrm>
            <a:off x="598714" y="511629"/>
            <a:ext cx="542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フォトダイオードセンサ</a:t>
            </a:r>
            <a:r>
              <a:rPr kumimoji="1" lang="en-US" altLang="ja-JP" dirty="0"/>
              <a:t>(</a:t>
            </a:r>
            <a:r>
              <a:rPr kumimoji="1" lang="ja-JP" altLang="en-US" dirty="0"/>
              <a:t>実例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12B0E2A-F155-6AD1-8FC7-573D10A3D543}"/>
              </a:ext>
            </a:extLst>
          </p:cNvPr>
          <p:cNvSpPr txBox="1"/>
          <p:nvPr/>
        </p:nvSpPr>
        <p:spPr>
          <a:xfrm>
            <a:off x="1992085" y="167679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875"/>
              </a:spcAft>
            </a:pPr>
            <a:r>
              <a:rPr lang="ja-JP" altLang="en-US" b="1" i="0" dirty="0">
                <a:solidFill>
                  <a:srgbClr val="2E2E2E"/>
                </a:solidFill>
                <a:effectLst/>
                <a:latin typeface="Poppins" panose="00000500000000000000" pitchFamily="2" charset="0"/>
              </a:rPr>
              <a:t>分析装置や測定器における光信号検出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53B5480-5D95-DB13-78F1-45ED130D36D1}"/>
              </a:ext>
            </a:extLst>
          </p:cNvPr>
          <p:cNvSpPr txBox="1"/>
          <p:nvPr/>
        </p:nvSpPr>
        <p:spPr>
          <a:xfrm>
            <a:off x="1992085" y="258030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875"/>
              </a:spcAft>
            </a:pPr>
            <a:r>
              <a:rPr lang="ja-JP" altLang="en-US" b="1" i="0" dirty="0">
                <a:solidFill>
                  <a:srgbClr val="2E2E2E"/>
                </a:solidFill>
                <a:effectLst/>
                <a:latin typeface="Poppins" panose="00000500000000000000" pitchFamily="2" charset="0"/>
              </a:rPr>
              <a:t>光通信の受信機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31C0C6B-783E-27B7-D001-318862FD4013}"/>
              </a:ext>
            </a:extLst>
          </p:cNvPr>
          <p:cNvSpPr txBox="1"/>
          <p:nvPr/>
        </p:nvSpPr>
        <p:spPr>
          <a:xfrm>
            <a:off x="1992085" y="348381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875"/>
              </a:spcAft>
            </a:pPr>
            <a:r>
              <a:rPr lang="ja-JP" altLang="en-US" b="1" i="0" dirty="0">
                <a:solidFill>
                  <a:srgbClr val="2E2E2E"/>
                </a:solidFill>
                <a:effectLst/>
                <a:latin typeface="Poppins" panose="00000500000000000000" pitchFamily="2" charset="0"/>
              </a:rPr>
              <a:t>医療分野や産業分野のセンシング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0A1445D-7D8D-BE8A-626D-8D43BB08686A}"/>
              </a:ext>
            </a:extLst>
          </p:cNvPr>
          <p:cNvSpPr txBox="1"/>
          <p:nvPr/>
        </p:nvSpPr>
        <p:spPr>
          <a:xfrm>
            <a:off x="4180115" y="518120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hlinkClick r:id="rId2"/>
              </a:rPr>
              <a:t>https://evort.jp/article/photodiode</a:t>
            </a:r>
            <a:endParaRPr lang="en-US" altLang="ja-JP" dirty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78655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6149374-B00E-3E1F-B938-4B4376D15645}"/>
              </a:ext>
            </a:extLst>
          </p:cNvPr>
          <p:cNvSpPr txBox="1"/>
          <p:nvPr/>
        </p:nvSpPr>
        <p:spPr>
          <a:xfrm>
            <a:off x="664029" y="315686"/>
            <a:ext cx="490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光センサーの種類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5FDECF5-4790-22AD-A2DC-C550EDEB905E}"/>
              </a:ext>
            </a:extLst>
          </p:cNvPr>
          <p:cNvSpPr txBox="1"/>
          <p:nvPr/>
        </p:nvSpPr>
        <p:spPr>
          <a:xfrm>
            <a:off x="522514" y="685018"/>
            <a:ext cx="11527971" cy="5586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 latinLnBrk="1">
              <a:buNone/>
            </a:pPr>
            <a:r>
              <a:rPr lang="ja-JP" altLang="en-US" sz="1050" b="1" i="0" dirty="0">
                <a:solidFill>
                  <a:srgbClr val="262626"/>
                </a:solidFill>
                <a:effectLst/>
                <a:latin typeface="DM Sans" panose="020F0502020204030204" pitchFamily="2" charset="0"/>
              </a:rPr>
              <a:t>フォトダイオード</a:t>
            </a:r>
            <a:endParaRPr lang="ja-JP" altLang="en-US" sz="1050" b="0" i="0" dirty="0">
              <a:solidFill>
                <a:srgbClr val="262626"/>
              </a:solidFill>
              <a:effectLst/>
              <a:latin typeface="DM Sans" panose="020F0502020204030204" pitchFamily="2" charset="0"/>
            </a:endParaRPr>
          </a:p>
          <a:p>
            <a:pPr algn="l" fontAlgn="base" latinLnBrk="1">
              <a:buNone/>
            </a:pPr>
            <a:r>
              <a:rPr lang="ja-JP" altLang="en-US" sz="1050" b="0" i="0" dirty="0">
                <a:solidFill>
                  <a:srgbClr val="262626"/>
                </a:solidFill>
                <a:effectLst/>
                <a:latin typeface="DM Sans" panose="020F0502020204030204" pitchFamily="2" charset="0"/>
              </a:rPr>
              <a:t>フォトダイオードは、光エネルギーを電気信号に変換する半導体デバイスです。光が当たると内部で電子と正孔の対が生成され、それが電流として外部に出力されます。光が当たると電流が流れるため、これで光の強度を測定します。</a:t>
            </a:r>
          </a:p>
          <a:p>
            <a:pPr algn="l" fontAlgn="base" latinLnBrk="1">
              <a:buNone/>
            </a:pPr>
            <a:r>
              <a:rPr lang="ja-JP" altLang="en-US" sz="1050" b="0" i="0" dirty="0">
                <a:solidFill>
                  <a:srgbClr val="262626"/>
                </a:solidFill>
                <a:effectLst/>
                <a:latin typeface="DM Sans" panose="020F0502020204030204" pitchFamily="2" charset="0"/>
              </a:rPr>
              <a:t>好感度かつ高速応答が求められる用途に使用され、赤外線の検出に適しています。</a:t>
            </a:r>
          </a:p>
          <a:p>
            <a:pPr algn="l" fontAlgn="base" latinLnBrk="1">
              <a:buNone/>
            </a:pPr>
            <a:r>
              <a:rPr lang="ja-JP" altLang="en-US" sz="1050" b="0" i="0" dirty="0">
                <a:solidFill>
                  <a:srgbClr val="262626"/>
                </a:solidFill>
                <a:effectLst/>
                <a:latin typeface="DM Sans" panose="020F0502020204030204" pitchFamily="2" charset="0"/>
              </a:rPr>
              <a:t> </a:t>
            </a:r>
          </a:p>
          <a:p>
            <a:pPr algn="l" fontAlgn="base" latinLnBrk="1">
              <a:buNone/>
            </a:pPr>
            <a:r>
              <a:rPr lang="ja-JP" altLang="en-US" sz="1050" b="0" i="0" dirty="0">
                <a:solidFill>
                  <a:srgbClr val="262626"/>
                </a:solidFill>
                <a:effectLst/>
                <a:latin typeface="DM Sans" panose="020F0502020204030204" pitchFamily="2" charset="0"/>
              </a:rPr>
              <a:t>用途：自動照明（街灯・屋内）</a:t>
            </a:r>
          </a:p>
          <a:p>
            <a:pPr algn="l" fontAlgn="base" latinLnBrk="1">
              <a:buNone/>
            </a:pPr>
            <a:r>
              <a:rPr lang="ja-JP" altLang="en-US" sz="1050" b="0" i="0" dirty="0">
                <a:solidFill>
                  <a:srgbClr val="262626"/>
                </a:solidFill>
                <a:effectLst/>
                <a:latin typeface="DM Sans" panose="020F0502020204030204" pitchFamily="2" charset="0"/>
              </a:rPr>
              <a:t> </a:t>
            </a:r>
          </a:p>
          <a:p>
            <a:pPr algn="l" fontAlgn="base" latinLnBrk="1">
              <a:buNone/>
            </a:pPr>
            <a:r>
              <a:rPr lang="ja-JP" altLang="en-US" sz="1050" b="1" i="0" dirty="0">
                <a:solidFill>
                  <a:srgbClr val="262626"/>
                </a:solidFill>
                <a:effectLst/>
                <a:latin typeface="DM Sans" panose="020F0502020204030204" pitchFamily="2" charset="0"/>
              </a:rPr>
              <a:t>フォトトランジスタ</a:t>
            </a:r>
            <a:endParaRPr lang="ja-JP" altLang="en-US" sz="1050" b="0" i="0" dirty="0">
              <a:solidFill>
                <a:srgbClr val="262626"/>
              </a:solidFill>
              <a:effectLst/>
              <a:latin typeface="DM Sans" panose="020F0502020204030204" pitchFamily="2" charset="0"/>
            </a:endParaRPr>
          </a:p>
          <a:p>
            <a:pPr algn="l" fontAlgn="base" latinLnBrk="1">
              <a:buNone/>
            </a:pPr>
            <a:r>
              <a:rPr lang="ja-JP" altLang="en-US" sz="1050" b="0" i="0" dirty="0">
                <a:solidFill>
                  <a:srgbClr val="262626"/>
                </a:solidFill>
                <a:effectLst/>
                <a:latin typeface="DM Sans" panose="020F0502020204030204" pitchFamily="2" charset="0"/>
              </a:rPr>
              <a:t>フォトトランジスタは、フォトダイオードとトランジスタが一体化しており、フォトダイオードで出力した電流をトランジスタで増幅してから出力します。</a:t>
            </a:r>
          </a:p>
          <a:p>
            <a:pPr algn="l" fontAlgn="base" latinLnBrk="1">
              <a:buNone/>
            </a:pPr>
            <a:r>
              <a:rPr lang="ja-JP" altLang="en-US" sz="1050" b="0" i="0" dirty="0">
                <a:solidFill>
                  <a:srgbClr val="262626"/>
                </a:solidFill>
                <a:effectLst/>
                <a:latin typeface="DM Sans" panose="020F0502020204030204" pitchFamily="2" charset="0"/>
              </a:rPr>
              <a:t>フォトダイオードに比べて感度が高く、より微細な光の変化を検出できますが、応答速度はフォトダイオードよりも遅いのが特徴です。</a:t>
            </a:r>
          </a:p>
          <a:p>
            <a:pPr algn="l" fontAlgn="base" latinLnBrk="1">
              <a:buNone/>
            </a:pPr>
            <a:r>
              <a:rPr lang="ja-JP" altLang="en-US" sz="1050" b="0" i="0" dirty="0">
                <a:solidFill>
                  <a:srgbClr val="262626"/>
                </a:solidFill>
                <a:effectLst/>
                <a:latin typeface="DM Sans" panose="020F0502020204030204" pitchFamily="2" charset="0"/>
              </a:rPr>
              <a:t> </a:t>
            </a:r>
          </a:p>
          <a:p>
            <a:pPr algn="l" fontAlgn="base" latinLnBrk="1">
              <a:buNone/>
            </a:pPr>
            <a:r>
              <a:rPr lang="ja-JP" altLang="en-US" sz="1050" b="0" i="0" dirty="0">
                <a:solidFill>
                  <a:srgbClr val="262626"/>
                </a:solidFill>
                <a:effectLst/>
                <a:latin typeface="DM Sans" panose="020F0502020204030204" pitchFamily="2" charset="0"/>
              </a:rPr>
              <a:t>用途：電子機器のスイッチング</a:t>
            </a:r>
          </a:p>
          <a:p>
            <a:pPr algn="l" fontAlgn="base" latinLnBrk="1">
              <a:buNone/>
            </a:pPr>
            <a:r>
              <a:rPr lang="ja-JP" altLang="en-US" sz="1050" b="0" i="0" dirty="0">
                <a:solidFill>
                  <a:srgbClr val="262626"/>
                </a:solidFill>
                <a:effectLst/>
                <a:latin typeface="DM Sans" panose="020F0502020204030204" pitchFamily="2" charset="0"/>
              </a:rPr>
              <a:t> </a:t>
            </a:r>
          </a:p>
          <a:p>
            <a:pPr algn="l" fontAlgn="base" latinLnBrk="1">
              <a:buNone/>
            </a:pPr>
            <a:r>
              <a:rPr lang="ja-JP" altLang="en-US" sz="1050" b="1" i="0" dirty="0">
                <a:solidFill>
                  <a:srgbClr val="262626"/>
                </a:solidFill>
                <a:effectLst/>
                <a:latin typeface="DM Sans" panose="020F0502020204030204" pitchFamily="2" charset="0"/>
              </a:rPr>
              <a:t>フォトレジスタ</a:t>
            </a:r>
            <a:endParaRPr lang="ja-JP" altLang="en-US" sz="1050" b="0" i="0" dirty="0">
              <a:solidFill>
                <a:srgbClr val="262626"/>
              </a:solidFill>
              <a:effectLst/>
              <a:latin typeface="DM Sans" panose="020F0502020204030204" pitchFamily="2" charset="0"/>
            </a:endParaRPr>
          </a:p>
          <a:p>
            <a:pPr algn="l" fontAlgn="base" latinLnBrk="1">
              <a:buNone/>
            </a:pPr>
            <a:r>
              <a:rPr lang="ja-JP" altLang="en-US" sz="1050" b="0" i="0" dirty="0">
                <a:solidFill>
                  <a:srgbClr val="262626"/>
                </a:solidFill>
                <a:effectLst/>
                <a:latin typeface="DM Sans" panose="020F0502020204030204" pitchFamily="2" charset="0"/>
              </a:rPr>
              <a:t>高抵抗の半導体でできているフォトレジスタは、光が当たると抵抗値が変化するセンサです。明るい環境では抵抗が低くなり、暗い環境では抵抗が高くなります。感度は高くないものの、コストが安価で広く利用されており、主に照度や明るさの測定に使われます。</a:t>
            </a:r>
          </a:p>
          <a:p>
            <a:pPr algn="l" fontAlgn="base" latinLnBrk="1">
              <a:buNone/>
            </a:pPr>
            <a:r>
              <a:rPr lang="ja-JP" altLang="en-US" sz="1050" b="0" i="0" dirty="0">
                <a:solidFill>
                  <a:srgbClr val="262626"/>
                </a:solidFill>
                <a:effectLst/>
                <a:latin typeface="DM Sans" panose="020F0502020204030204" pitchFamily="2" charset="0"/>
              </a:rPr>
              <a:t> </a:t>
            </a:r>
          </a:p>
          <a:p>
            <a:pPr algn="l" fontAlgn="base" latinLnBrk="1">
              <a:buNone/>
            </a:pPr>
            <a:r>
              <a:rPr lang="ja-JP" altLang="en-US" sz="1050" b="0" i="0" dirty="0">
                <a:solidFill>
                  <a:srgbClr val="262626"/>
                </a:solidFill>
                <a:effectLst/>
                <a:latin typeface="DM Sans" panose="020F0502020204030204" pitchFamily="2" charset="0"/>
              </a:rPr>
              <a:t>用途：スマートフォンの自動輝度調整</a:t>
            </a:r>
          </a:p>
          <a:p>
            <a:pPr algn="l" fontAlgn="base" latinLnBrk="1">
              <a:buNone/>
            </a:pPr>
            <a:r>
              <a:rPr lang="ja-JP" altLang="en-US" sz="1050" b="0" i="0" dirty="0">
                <a:solidFill>
                  <a:srgbClr val="262626"/>
                </a:solidFill>
                <a:effectLst/>
                <a:latin typeface="DM Sans" panose="020F0502020204030204" pitchFamily="2" charset="0"/>
              </a:rPr>
              <a:t> </a:t>
            </a:r>
          </a:p>
          <a:p>
            <a:pPr algn="l" fontAlgn="base" latinLnBrk="1">
              <a:buNone/>
            </a:pPr>
            <a:r>
              <a:rPr lang="ja-JP" altLang="en-US" sz="1050" b="1" i="0" dirty="0">
                <a:solidFill>
                  <a:srgbClr val="262626"/>
                </a:solidFill>
                <a:effectLst/>
                <a:latin typeface="DM Sans" panose="020F0502020204030204" pitchFamily="2" charset="0"/>
              </a:rPr>
              <a:t>分光センサ</a:t>
            </a:r>
            <a:endParaRPr lang="ja-JP" altLang="en-US" sz="1050" b="0" i="0" dirty="0">
              <a:solidFill>
                <a:srgbClr val="262626"/>
              </a:solidFill>
              <a:effectLst/>
              <a:latin typeface="DM Sans" panose="020F0502020204030204" pitchFamily="2" charset="0"/>
            </a:endParaRPr>
          </a:p>
          <a:p>
            <a:pPr algn="l" fontAlgn="base" latinLnBrk="1">
              <a:buNone/>
            </a:pPr>
            <a:r>
              <a:rPr lang="ja-JP" altLang="en-US" sz="1050" b="0" i="0" dirty="0">
                <a:solidFill>
                  <a:srgbClr val="262626"/>
                </a:solidFill>
                <a:effectLst/>
                <a:latin typeface="DM Sans" panose="020F0502020204030204" pitchFamily="2" charset="0"/>
              </a:rPr>
              <a:t>分光センサは、特定の光エネルギーを選択的に検出するセンサです。 光学フィルタを使用して、特定の特性を持った光だけを通過させ、その光の強度を測定します。食品や環境、科学研究の分析機器などに応用されています。</a:t>
            </a:r>
          </a:p>
          <a:p>
            <a:pPr algn="l" fontAlgn="base" latinLnBrk="1">
              <a:buNone/>
            </a:pPr>
            <a:r>
              <a:rPr lang="ja-JP" altLang="en-US" sz="1050" b="0" i="0" dirty="0">
                <a:solidFill>
                  <a:srgbClr val="262626"/>
                </a:solidFill>
                <a:effectLst/>
                <a:latin typeface="DM Sans" panose="020F0502020204030204" pitchFamily="2" charset="0"/>
              </a:rPr>
              <a:t> </a:t>
            </a:r>
          </a:p>
          <a:p>
            <a:pPr algn="l" fontAlgn="base" latinLnBrk="1">
              <a:buNone/>
            </a:pPr>
            <a:r>
              <a:rPr lang="ja-JP" altLang="en-US" sz="1050" b="0" i="0" dirty="0">
                <a:solidFill>
                  <a:srgbClr val="262626"/>
                </a:solidFill>
                <a:effectLst/>
                <a:latin typeface="DM Sans" panose="020F0502020204030204" pitchFamily="2" charset="0"/>
              </a:rPr>
              <a:t>用途：太陽光発電のモニタリング、食品の品質管理（異物検出）、環境モニタリング（紫外線・可視光・赤外線測定）</a:t>
            </a:r>
          </a:p>
          <a:p>
            <a:pPr algn="l" fontAlgn="base" latinLnBrk="1">
              <a:buNone/>
            </a:pPr>
            <a:r>
              <a:rPr lang="ja-JP" altLang="en-US" sz="1050" b="0" i="0" dirty="0">
                <a:solidFill>
                  <a:srgbClr val="262626"/>
                </a:solidFill>
                <a:effectLst/>
                <a:latin typeface="DM Sans" panose="020F0502020204030204" pitchFamily="2" charset="0"/>
              </a:rPr>
              <a:t> </a:t>
            </a:r>
          </a:p>
          <a:p>
            <a:pPr algn="l" fontAlgn="base" latinLnBrk="1">
              <a:buNone/>
            </a:pPr>
            <a:r>
              <a:rPr lang="ja-JP" altLang="en-US" sz="1050" b="1" i="0" dirty="0">
                <a:solidFill>
                  <a:srgbClr val="262626"/>
                </a:solidFill>
                <a:effectLst/>
                <a:latin typeface="DM Sans" panose="020F0502020204030204" pitchFamily="2" charset="0"/>
              </a:rPr>
              <a:t>太陽電池</a:t>
            </a:r>
            <a:endParaRPr lang="ja-JP" altLang="en-US" sz="1050" b="0" i="0" dirty="0">
              <a:solidFill>
                <a:srgbClr val="262626"/>
              </a:solidFill>
              <a:effectLst/>
              <a:latin typeface="DM Sans" panose="020F0502020204030204" pitchFamily="2" charset="0"/>
            </a:endParaRPr>
          </a:p>
          <a:p>
            <a:pPr algn="l" fontAlgn="base" latinLnBrk="1">
              <a:buNone/>
            </a:pPr>
            <a:r>
              <a:rPr lang="ja-JP" altLang="en-US" sz="1050" b="0" i="0" dirty="0">
                <a:solidFill>
                  <a:srgbClr val="262626"/>
                </a:solidFill>
                <a:effectLst/>
                <a:latin typeface="DM Sans" panose="020F0502020204030204" pitchFamily="2" charset="0"/>
              </a:rPr>
              <a:t>太陽電池も光センサの一種と考えられます。光が当たることで発電し、その電力を利用します。発生する電流は光の強さに依存しており、太陽光の強度を測定する際に使用されることもあります。</a:t>
            </a:r>
          </a:p>
          <a:p>
            <a:pPr algn="l" fontAlgn="base" latinLnBrk="1">
              <a:buNone/>
            </a:pPr>
            <a:r>
              <a:rPr lang="ja-JP" altLang="en-US" sz="1050" b="0" i="0" dirty="0">
                <a:solidFill>
                  <a:srgbClr val="262626"/>
                </a:solidFill>
                <a:effectLst/>
                <a:latin typeface="DM Sans" panose="020F0502020204030204" pitchFamily="2" charset="0"/>
              </a:rPr>
              <a:t> </a:t>
            </a:r>
          </a:p>
          <a:p>
            <a:pPr algn="l" fontAlgn="base" latinLnBrk="1">
              <a:buNone/>
            </a:pPr>
            <a:r>
              <a:rPr lang="ja-JP" altLang="en-US" sz="1050" b="1" i="0" dirty="0">
                <a:solidFill>
                  <a:srgbClr val="262626"/>
                </a:solidFill>
                <a:effectLst/>
                <a:latin typeface="DM Sans" panose="020F0502020204030204" pitchFamily="2" charset="0"/>
              </a:rPr>
              <a:t>光ファイバーセンサ</a:t>
            </a:r>
            <a:endParaRPr lang="ja-JP" altLang="en-US" sz="1050" b="0" i="0" dirty="0">
              <a:solidFill>
                <a:srgbClr val="262626"/>
              </a:solidFill>
              <a:effectLst/>
              <a:latin typeface="DM Sans" panose="020F0502020204030204" pitchFamily="2" charset="0"/>
            </a:endParaRPr>
          </a:p>
          <a:p>
            <a:pPr algn="l" fontAlgn="base" latinLnBrk="1">
              <a:buNone/>
            </a:pPr>
            <a:r>
              <a:rPr lang="ja-JP" altLang="en-US" sz="1050" b="0" i="0" dirty="0">
                <a:solidFill>
                  <a:srgbClr val="262626"/>
                </a:solidFill>
                <a:effectLst/>
                <a:latin typeface="DM Sans" panose="020F0502020204030204" pitchFamily="2" charset="0"/>
              </a:rPr>
              <a:t>光ファイバーセンサは、光ファイバーを用いて光信号の変化を検出するセンサです。光ファイバー内を通過する光の強度や位置などが周囲の物理的条件（温度・圧力・変形など）によって応答します。遠隔測定が可能で、高精度が特徴です。</a:t>
            </a:r>
          </a:p>
          <a:p>
            <a:pPr algn="l" fontAlgn="base" latinLnBrk="1">
              <a:buNone/>
            </a:pPr>
            <a:r>
              <a:rPr lang="ja-JP" altLang="en-US" sz="1050" b="0" i="0" dirty="0">
                <a:solidFill>
                  <a:srgbClr val="262626"/>
                </a:solidFill>
                <a:effectLst/>
                <a:latin typeface="DM Sans" panose="020F0502020204030204" pitchFamily="2" charset="0"/>
              </a:rPr>
              <a:t> </a:t>
            </a:r>
          </a:p>
          <a:p>
            <a:pPr algn="l" fontAlgn="base" latinLnBrk="1"/>
            <a:r>
              <a:rPr lang="ja-JP" altLang="en-US" sz="1050" b="0" i="0" dirty="0">
                <a:solidFill>
                  <a:srgbClr val="262626"/>
                </a:solidFill>
                <a:effectLst/>
                <a:latin typeface="DM Sans" panose="020F0502020204030204" pitchFamily="2" charset="0"/>
              </a:rPr>
              <a:t>用途：高層ビルや歴史的建造物の変形測定、生体信号の計測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0892731-1622-13F9-9A4E-9DA23EEC9966}"/>
              </a:ext>
            </a:extLst>
          </p:cNvPr>
          <p:cNvSpPr txBox="1"/>
          <p:nvPr/>
        </p:nvSpPr>
        <p:spPr>
          <a:xfrm>
            <a:off x="4452256" y="6211669"/>
            <a:ext cx="72934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hlinkClick r:id="rId2"/>
              </a:rPr>
              <a:t>https://tonarism.co.jp/media/media_detail.php?b_id=30</a:t>
            </a:r>
            <a:endParaRPr lang="en-US" altLang="ja-JP" dirty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6144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99E31A4-BCB7-9235-01FD-FE45959CCD4F}"/>
              </a:ext>
            </a:extLst>
          </p:cNvPr>
          <p:cNvSpPr txBox="1"/>
          <p:nvPr/>
        </p:nvSpPr>
        <p:spPr>
          <a:xfrm>
            <a:off x="239486" y="185057"/>
            <a:ext cx="585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フォトダイオードとは</a:t>
            </a:r>
          </a:p>
        </p:txBody>
      </p:sp>
      <p:pic>
        <p:nvPicPr>
          <p:cNvPr id="4" name="図 3" descr="ダイア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802876B3-42FA-51C3-B7B3-D019090D8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336" y="845820"/>
            <a:ext cx="7427237" cy="459486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8B419DB-59BF-C874-7E87-8AD9DE4F1FCE}"/>
              </a:ext>
            </a:extLst>
          </p:cNvPr>
          <p:cNvSpPr txBox="1"/>
          <p:nvPr/>
        </p:nvSpPr>
        <p:spPr>
          <a:xfrm>
            <a:off x="3298371" y="5802086"/>
            <a:ext cx="7728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参考サイト：</a:t>
            </a:r>
            <a:r>
              <a:rPr kumimoji="1" lang="es-ES" altLang="ja-JP" dirty="0">
                <a:hlinkClick r:id="rId3"/>
              </a:rPr>
              <a:t>https://detail-infomation.com/diode-type/</a:t>
            </a:r>
            <a:endParaRPr lang="en-US" altLang="ja-JP" dirty="0"/>
          </a:p>
          <a:p>
            <a:endParaRPr kumimoji="1" lang="es-E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C015A9A-1904-BEA6-8454-C49DB7F5EBD5}"/>
              </a:ext>
            </a:extLst>
          </p:cNvPr>
          <p:cNvSpPr txBox="1"/>
          <p:nvPr/>
        </p:nvSpPr>
        <p:spPr>
          <a:xfrm>
            <a:off x="5802086" y="554389"/>
            <a:ext cx="549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0" i="0" dirty="0">
                <a:solidFill>
                  <a:srgbClr val="2E2E2E"/>
                </a:solidFill>
                <a:effectLst/>
                <a:latin typeface="yugothic"/>
              </a:rPr>
              <a:t>光を電気信号に変換する光電子デバイス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96747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C553A89-E46E-744E-03DF-D8E3D33E7ED9}"/>
              </a:ext>
            </a:extLst>
          </p:cNvPr>
          <p:cNvSpPr txBox="1"/>
          <p:nvPr/>
        </p:nvSpPr>
        <p:spPr>
          <a:xfrm>
            <a:off x="598714" y="293914"/>
            <a:ext cx="4822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フォトダイオードの特性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E38ECE7-1C24-D769-48B0-98C4ABAAF3BE}"/>
              </a:ext>
            </a:extLst>
          </p:cNvPr>
          <p:cNvSpPr txBox="1"/>
          <p:nvPr/>
        </p:nvSpPr>
        <p:spPr>
          <a:xfrm>
            <a:off x="1393371" y="881743"/>
            <a:ext cx="77397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ja-JP" altLang="en-US" b="0" i="0" dirty="0">
                <a:solidFill>
                  <a:srgbClr val="101528"/>
                </a:solidFill>
                <a:effectLst/>
                <a:latin typeface="Poppins" panose="020B0502040204020203" pitchFamily="2" charset="0"/>
              </a:rPr>
              <a:t>高感度：微弱な光でも電流を生成できます。</a:t>
            </a:r>
          </a:p>
          <a:p>
            <a:pPr algn="l">
              <a:buFont typeface="+mj-lt"/>
              <a:buAutoNum type="arabicPeriod"/>
            </a:pPr>
            <a:r>
              <a:rPr lang="ja-JP" altLang="en-US" b="0" i="0" dirty="0">
                <a:solidFill>
                  <a:srgbClr val="101528"/>
                </a:solidFill>
                <a:effectLst/>
                <a:latin typeface="Poppins" panose="020B0502040204020203" pitchFamily="2" charset="0"/>
              </a:rPr>
              <a:t>高速応答：迅速な光変化に対しても即座に応答することができます。</a:t>
            </a:r>
          </a:p>
          <a:p>
            <a:pPr algn="l">
              <a:buFont typeface="+mj-lt"/>
              <a:buAutoNum type="arabicPeriod"/>
            </a:pPr>
            <a:r>
              <a:rPr lang="ja-JP" altLang="en-US" b="0" i="0" dirty="0">
                <a:solidFill>
                  <a:srgbClr val="101528"/>
                </a:solidFill>
                <a:effectLst/>
                <a:latin typeface="Poppins" panose="020B0502040204020203" pitchFamily="2" charset="0"/>
              </a:rPr>
              <a:t>低電力消費：センサとして使用する際に、消費電力が少ないのが特徴です。</a:t>
            </a:r>
          </a:p>
          <a:p>
            <a:pPr algn="l">
              <a:buFont typeface="+mj-lt"/>
              <a:buAutoNum type="arabicPeriod"/>
            </a:pPr>
            <a:r>
              <a:rPr lang="ja-JP" altLang="en-US" b="0" i="0" dirty="0">
                <a:solidFill>
                  <a:srgbClr val="101528"/>
                </a:solidFill>
                <a:effectLst/>
                <a:latin typeface="Poppins" panose="020B0502040204020203" pitchFamily="2" charset="0"/>
              </a:rPr>
              <a:t>コンパクト：小さいサイズで、多様な電子機器に組み込むことが可能です。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425AEBD-23C5-FDC6-E523-C1D5406008B7}"/>
              </a:ext>
            </a:extLst>
          </p:cNvPr>
          <p:cNvSpPr txBox="1"/>
          <p:nvPr/>
        </p:nvSpPr>
        <p:spPr>
          <a:xfrm>
            <a:off x="582385" y="2870767"/>
            <a:ext cx="11027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参考サイト：</a:t>
            </a:r>
            <a:r>
              <a:rPr lang="en-US" altLang="ja-JP" dirty="0">
                <a:hlinkClick r:id="rId2"/>
              </a:rPr>
              <a:t>https://evort.jp/article/photodiode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kumimoji="1" lang="es-E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2459482-3E07-ADF0-3FB7-6DD199B23BDF}"/>
              </a:ext>
            </a:extLst>
          </p:cNvPr>
          <p:cNvSpPr txBox="1"/>
          <p:nvPr/>
        </p:nvSpPr>
        <p:spPr>
          <a:xfrm>
            <a:off x="598714" y="4098804"/>
            <a:ext cx="11027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参考サイト：</a:t>
            </a:r>
            <a:r>
              <a:rPr kumimoji="1" lang="es-ES" altLang="ja-JP" dirty="0">
                <a:hlinkClick r:id="rId3"/>
              </a:rPr>
              <a:t>https://www.electricity-magnetism.org/ja/</a:t>
            </a:r>
            <a:r>
              <a:rPr kumimoji="1" lang="ja-JP" altLang="en-US" dirty="0">
                <a:hlinkClick r:id="rId3"/>
              </a:rPr>
              <a:t>フォトダイオード</a:t>
            </a:r>
            <a:r>
              <a:rPr kumimoji="1" lang="en-US" altLang="ja-JP" dirty="0">
                <a:hlinkClick r:id="rId3"/>
              </a:rPr>
              <a:t>/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s-ES" altLang="ja-JP" dirty="0"/>
          </a:p>
        </p:txBody>
      </p:sp>
    </p:spTree>
    <p:extLst>
      <p:ext uri="{BB962C8B-B14F-4D97-AF65-F5344CB8AC3E}">
        <p14:creationId xmlns:p14="http://schemas.microsoft.com/office/powerpoint/2010/main" val="2786196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D3A1722-0B06-EACF-B320-2A6BDBEC2096}"/>
              </a:ext>
            </a:extLst>
          </p:cNvPr>
          <p:cNvSpPr txBox="1"/>
          <p:nvPr/>
        </p:nvSpPr>
        <p:spPr>
          <a:xfrm>
            <a:off x="653143" y="261257"/>
            <a:ext cx="5366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n</a:t>
            </a:r>
            <a:r>
              <a:rPr kumimoji="1" lang="ja-JP" altLang="en-US" dirty="0"/>
              <a:t>型半導体</a:t>
            </a:r>
          </a:p>
        </p:txBody>
      </p:sp>
      <p:pic>
        <p:nvPicPr>
          <p:cNvPr id="4" name="図 3" descr="図形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11B6B82E-7F15-4595-9F31-D4C9B02A2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788" y="964353"/>
            <a:ext cx="8014423" cy="4202007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33A74DE-9984-E6AD-FE07-FC5835DBEDF3}"/>
              </a:ext>
            </a:extLst>
          </p:cNvPr>
          <p:cNvSpPr txBox="1"/>
          <p:nvPr/>
        </p:nvSpPr>
        <p:spPr>
          <a:xfrm>
            <a:off x="2264229" y="5693229"/>
            <a:ext cx="93072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参考サイト：</a:t>
            </a:r>
            <a:r>
              <a:rPr kumimoji="1" lang="es-ES" altLang="ja-JP" dirty="0">
                <a:hlinkClick r:id="rId3"/>
              </a:rPr>
              <a:t>https://butsurimemo.com/pn-junction/</a:t>
            </a:r>
            <a:endParaRPr kumimoji="1" lang="es-ES" altLang="ja-JP" dirty="0"/>
          </a:p>
          <a:p>
            <a:r>
              <a:rPr lang="es-ES" altLang="ja-JP" dirty="0"/>
              <a:t>                     </a:t>
            </a:r>
            <a:r>
              <a:rPr lang="es-ES" altLang="ja-JP" dirty="0">
                <a:hlinkClick r:id="rId4"/>
              </a:rPr>
              <a:t>https://hegtel.com/handotai.html</a:t>
            </a:r>
            <a:endParaRPr lang="es-ES" altLang="ja-JP" dirty="0"/>
          </a:p>
          <a:p>
            <a:endParaRPr kumimoji="1" lang="es-E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8358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EDC4595-8852-FCB9-1251-4882FAE7CC02}"/>
              </a:ext>
            </a:extLst>
          </p:cNvPr>
          <p:cNvSpPr txBox="1"/>
          <p:nvPr/>
        </p:nvSpPr>
        <p:spPr>
          <a:xfrm>
            <a:off x="653143" y="261257"/>
            <a:ext cx="5366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p</a:t>
            </a:r>
            <a:r>
              <a:rPr kumimoji="1" lang="ja-JP" altLang="en-US" dirty="0"/>
              <a:t>型半導体</a:t>
            </a:r>
          </a:p>
        </p:txBody>
      </p:sp>
      <p:pic>
        <p:nvPicPr>
          <p:cNvPr id="4" name="図 3" descr="図形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61E7F2A4-03AE-491D-2A98-E32317502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790" y="942340"/>
            <a:ext cx="8958469" cy="42926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3F80135-767A-8C57-555E-68F5E1CBB01C}"/>
              </a:ext>
            </a:extLst>
          </p:cNvPr>
          <p:cNvSpPr txBox="1"/>
          <p:nvPr/>
        </p:nvSpPr>
        <p:spPr>
          <a:xfrm>
            <a:off x="2264229" y="5693229"/>
            <a:ext cx="9307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参考サイト：</a:t>
            </a:r>
            <a:r>
              <a:rPr kumimoji="1" lang="es-ES" altLang="ja-JP" dirty="0">
                <a:hlinkClick r:id="rId3"/>
              </a:rPr>
              <a:t>https://butsurimemo.com/pn-junction/</a:t>
            </a:r>
            <a:endParaRPr kumimoji="1" lang="es-ES" altLang="ja-JP" dirty="0"/>
          </a:p>
          <a:p>
            <a:r>
              <a:rPr kumimoji="1" lang="ja-JP" altLang="en-US" dirty="0"/>
              <a:t>                     </a:t>
            </a:r>
            <a:r>
              <a:rPr kumimoji="1" lang="es-ES" altLang="ja-JP" dirty="0">
                <a:hlinkClick r:id="rId4"/>
              </a:rPr>
              <a:t>https://hegtel.com/handotai.html</a:t>
            </a:r>
            <a:endParaRPr kumimoji="1" lang="es-ES" altLang="ja-JP" dirty="0"/>
          </a:p>
          <a:p>
            <a:endParaRPr kumimoji="1" lang="es-ES" altLang="ja-JP" dirty="0"/>
          </a:p>
        </p:txBody>
      </p:sp>
    </p:spTree>
    <p:extLst>
      <p:ext uri="{BB962C8B-B14F-4D97-AF65-F5344CB8AC3E}">
        <p14:creationId xmlns:p14="http://schemas.microsoft.com/office/powerpoint/2010/main" val="3809180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F155324-2A5F-C22A-7E9D-E5A2D68AF80D}"/>
              </a:ext>
            </a:extLst>
          </p:cNvPr>
          <p:cNvSpPr txBox="1"/>
          <p:nvPr/>
        </p:nvSpPr>
        <p:spPr>
          <a:xfrm>
            <a:off x="261257" y="250371"/>
            <a:ext cx="574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フォトダイオードの原理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E1C28CA-CBC5-680C-3E62-083A0CB44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739" y="619703"/>
            <a:ext cx="6256521" cy="4763318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5B75574-FE9A-B9DA-62E6-C8E5D5AD6E35}"/>
              </a:ext>
            </a:extLst>
          </p:cNvPr>
          <p:cNvSpPr txBox="1"/>
          <p:nvPr/>
        </p:nvSpPr>
        <p:spPr>
          <a:xfrm>
            <a:off x="2699657" y="5932714"/>
            <a:ext cx="9710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参考サイト：</a:t>
            </a:r>
            <a:r>
              <a:rPr kumimoji="1" lang="es-ES" altLang="ja-JP" dirty="0">
                <a:hlinkClick r:id="rId3"/>
              </a:rPr>
              <a:t>https://analogista.jp/photo-diode/</a:t>
            </a:r>
            <a:endParaRPr kumimoji="1" lang="es-E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6295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ダイア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30E3464C-86EC-1B6A-5A21-B1F3D460B2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4" y="1605753"/>
            <a:ext cx="11669486" cy="3490216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6583052-0F9B-1A30-76F7-1680892619DD}"/>
              </a:ext>
            </a:extLst>
          </p:cNvPr>
          <p:cNvSpPr txBox="1"/>
          <p:nvPr/>
        </p:nvSpPr>
        <p:spPr>
          <a:xfrm>
            <a:off x="696686" y="59910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1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PN</a:t>
            </a:r>
            <a:r>
              <a:rPr lang="ja-JP" altLang="en-US" b="1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型フォトダイオード</a:t>
            </a:r>
            <a:r>
              <a:rPr lang="en-US" altLang="ja-JP" b="1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(PD)</a:t>
            </a:r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7243CFE-A701-666F-84F6-72DFA307F1B3}"/>
              </a:ext>
            </a:extLst>
          </p:cNvPr>
          <p:cNvSpPr txBox="1"/>
          <p:nvPr/>
        </p:nvSpPr>
        <p:spPr>
          <a:xfrm>
            <a:off x="4093029" y="554861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hlinkClick r:id="rId3"/>
              </a:rPr>
              <a:t>https://www.fiberlabs.co.jp/tech-explan/about-pd/</a:t>
            </a:r>
            <a:endParaRPr lang="en-US" altLang="ja-JP" dirty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3114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ィカル ユーザー インターフェイス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914990AD-C96D-A262-E89B-40776425D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9019"/>
            <a:ext cx="12192000" cy="3795906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F437360-D449-A32F-E998-A672AD8B686C}"/>
              </a:ext>
            </a:extLst>
          </p:cNvPr>
          <p:cNvSpPr txBox="1"/>
          <p:nvPr/>
        </p:nvSpPr>
        <p:spPr>
          <a:xfrm>
            <a:off x="478972" y="49024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1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PIN</a:t>
            </a:r>
            <a:r>
              <a:rPr lang="ja-JP" altLang="en-US" b="1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型フォトダイオード</a:t>
            </a:r>
            <a:r>
              <a:rPr lang="en-US" altLang="ja-JP" b="1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(PD)</a:t>
            </a:r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3E65A04-02B0-E4F7-16B4-6DA2343AD23D}"/>
              </a:ext>
            </a:extLst>
          </p:cNvPr>
          <p:cNvSpPr txBox="1"/>
          <p:nvPr/>
        </p:nvSpPr>
        <p:spPr>
          <a:xfrm>
            <a:off x="4419600" y="599842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hlinkClick r:id="rId3"/>
              </a:rPr>
              <a:t>https://www.fiberlabs.co.jp/tech-explan/about-pd/</a:t>
            </a:r>
            <a:endParaRPr lang="en-US" altLang="ja-JP" dirty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27164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ダイア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ACF76BDD-D8ED-20C1-77DB-BF09287B3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4551"/>
            <a:ext cx="12192000" cy="3728898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4E3E651-97FC-4338-E9DC-B50CADA2BADF}"/>
              </a:ext>
            </a:extLst>
          </p:cNvPr>
          <p:cNvSpPr txBox="1"/>
          <p:nvPr/>
        </p:nvSpPr>
        <p:spPr>
          <a:xfrm>
            <a:off x="424543" y="4684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アバランシェフォトダイオード</a:t>
            </a:r>
            <a:r>
              <a:rPr lang="en-US" altLang="ja-JP" b="1" i="0" dirty="0">
                <a:solidFill>
                  <a:srgbClr val="333333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(APD)</a:t>
            </a:r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4B32331-1778-3654-15B3-AB24907CE4BB}"/>
              </a:ext>
            </a:extLst>
          </p:cNvPr>
          <p:cNvSpPr txBox="1"/>
          <p:nvPr/>
        </p:nvSpPr>
        <p:spPr>
          <a:xfrm>
            <a:off x="4735286" y="556299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hlinkClick r:id="rId3"/>
              </a:rPr>
              <a:t>https://www.fiberlabs.co.jp/tech-explan/about-pd/</a:t>
            </a:r>
            <a:endParaRPr lang="en-US" altLang="ja-JP" dirty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4999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755</Words>
  <Application>Microsoft Office PowerPoint</Application>
  <PresentationFormat>ワイド画面</PresentationFormat>
  <Paragraphs>62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9" baseType="lpstr">
      <vt:lpstr>yugothic</vt:lpstr>
      <vt:lpstr>メイリオ</vt:lpstr>
      <vt:lpstr>游ゴシック</vt:lpstr>
      <vt:lpstr>游ゴシック Light</vt:lpstr>
      <vt:lpstr>Arial</vt:lpstr>
      <vt:lpstr>DM Sans</vt:lpstr>
      <vt:lpstr>Poppins</vt:lpstr>
      <vt:lpstr>Office テーマ</vt:lpstr>
      <vt:lpstr>フォトダイオード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淳 栗山</dc:creator>
  <cp:lastModifiedBy>淳 栗山</cp:lastModifiedBy>
  <cp:revision>2</cp:revision>
  <dcterms:created xsi:type="dcterms:W3CDTF">2025-04-24T01:37:06Z</dcterms:created>
  <dcterms:modified xsi:type="dcterms:W3CDTF">2025-04-24T06:15:12Z</dcterms:modified>
</cp:coreProperties>
</file>