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omments/modernComment_102_2D1600D7.xml" ContentType="application/vnd.ms-powerpoint.comments+xml"/>
  <Override PartName="/ppt/comments/modernComment_103_D1321B8F.xml" ContentType="application/vnd.ms-powerpoint.comments+xml"/>
  <Override PartName="/ppt/comments/modernComment_104_4C770430.xml" ContentType="application/vnd.ms-powerpoint.comments+xml"/>
  <Override PartName="/ppt/comments/modernComment_105_F433691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71" r:id="rId4"/>
    <p:sldId id="260" r:id="rId5"/>
    <p:sldId id="272" r:id="rId6"/>
    <p:sldId id="270" r:id="rId7"/>
    <p:sldId id="266" r:id="rId8"/>
    <p:sldId id="261" r:id="rId9"/>
    <p:sldId id="268" r:id="rId10"/>
    <p:sldId id="263" r:id="rId11"/>
    <p:sldId id="267" r:id="rId12"/>
    <p:sldId id="262"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251F20-1B73-8A61-53CC-9E280E417599}" name="新井　優太郎" initials="新井　優太郎" userId="新井　優太郎"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2_2D1600D7.xml><?xml version="1.0" encoding="utf-8"?>
<p188:cmLst xmlns:a="http://schemas.openxmlformats.org/drawingml/2006/main" xmlns:r="http://schemas.openxmlformats.org/officeDocument/2006/relationships" xmlns:p188="http://schemas.microsoft.com/office/powerpoint/2018/8/main">
  <p188:cm id="{0FE07712-F72C-4E6C-9AA9-49CA4044DA02}" authorId="{0B251F20-1B73-8A61-53CC-9E280E417599}" created="2022-07-21T07:52:36.234">
    <pc:sldMkLst xmlns:pc="http://schemas.microsoft.com/office/powerpoint/2013/main/command">
      <pc:docMk/>
      <pc:sldMk cId="756416727" sldId="258"/>
    </pc:sldMkLst>
    <p188:txBody>
      <a:bodyPr/>
      <a:lstStyle/>
      <a:p>
        <a:r>
          <a:rPr lang="ja-JP" altLang="en-US"/>
          <a:t>ここに記載されているコメントは本番では削除しましょう。</a:t>
        </a:r>
      </a:p>
    </p188:txBody>
  </p188:cm>
  <p188:cm id="{53323F4B-FBA5-4521-A656-BEA94965CCC3}" authorId="{0B251F20-1B73-8A61-53CC-9E280E417599}" created="2022-07-21T07:52:59.433">
    <pc:sldMkLst xmlns:pc="http://schemas.microsoft.com/office/powerpoint/2013/main/command">
      <pc:docMk/>
      <pc:sldMk cId="756416727" sldId="258"/>
    </pc:sldMkLst>
    <p188:txBody>
      <a:bodyPr/>
      <a:lstStyle/>
      <a:p>
        <a:r>
          <a:rPr lang="ja-JP" altLang="en-US"/>
          <a:t>赤字の部分は自分の題目に併せて編集してください</a:t>
        </a:r>
      </a:p>
    </p188:txBody>
  </p188:cm>
  <p188:cm id="{FDB4B664-6EC2-49CC-912F-911144B7AD43}" authorId="{0B251F20-1B73-8A61-53CC-9E280E417599}" created="2022-07-21T07:53:12.329">
    <pc:sldMkLst xmlns:pc="http://schemas.microsoft.com/office/powerpoint/2013/main/command">
      <pc:docMk/>
      <pc:sldMk cId="756416727" sldId="258"/>
    </pc:sldMkLst>
    <p188:txBody>
      <a:bodyPr/>
      <a:lstStyle/>
      <a:p>
        <a:r>
          <a:rPr lang="ja-JP" altLang="en-US"/>
          <a:t>文字の大きさや配置などは参考にしましょう</a:t>
        </a:r>
      </a:p>
    </p188:txBody>
  </p188:cm>
  <p188:cm id="{2F6AA553-ACF6-4F6E-B8D1-E725202461E6}" authorId="{0B251F20-1B73-8A61-53CC-9E280E417599}" created="2022-07-21T08:38:21.140">
    <pc:sldMkLst xmlns:pc="http://schemas.microsoft.com/office/powerpoint/2013/main/command">
      <pc:docMk/>
      <pc:sldMk cId="756416727" sldId="258"/>
    </pc:sldMkLst>
    <p188:txBody>
      <a:bodyPr/>
      <a:lstStyle/>
      <a:p>
        <a:r>
          <a:rPr lang="ja-JP" altLang="en-US"/>
          <a:t>内容に関しては色をつけるなどわかりやすくする工夫をしましょう。</a:t>
        </a:r>
      </a:p>
    </p188:txBody>
  </p188:cm>
</p188:cmLst>
</file>

<file path=ppt/comments/modernComment_103_D1321B8F.xml><?xml version="1.0" encoding="utf-8"?>
<p188:cmLst xmlns:a="http://schemas.openxmlformats.org/drawingml/2006/main" xmlns:r="http://schemas.openxmlformats.org/officeDocument/2006/relationships" xmlns:p188="http://schemas.microsoft.com/office/powerpoint/2018/8/main">
  <p188:cm id="{59E44E07-CA8C-401B-81F4-269456F61DB2}" authorId="{0B251F20-1B73-8A61-53CC-9E280E417599}" created="2022-07-21T07:58:56.259">
    <pc:sldMkLst xmlns:pc="http://schemas.microsoft.com/office/powerpoint/2013/main/command">
      <pc:docMk/>
      <pc:sldMk cId="3509721999" sldId="259"/>
    </pc:sldMkLst>
    <p188:txBody>
      <a:bodyPr/>
      <a:lstStyle/>
      <a:p>
        <a:r>
          <a:rPr lang="ja-JP" altLang="en-US"/>
          <a:t>スライドの配置は一例です
これが唯一正しいというわけではありません。
図と文章の配分を参考にする程度だとおもってください。</a:t>
        </a:r>
      </a:p>
    </p188:txBody>
  </p188:cm>
  <p188:cm id="{71AFB6BB-A1B8-4BC9-BCE4-414C6940626D}" authorId="{0B251F20-1B73-8A61-53CC-9E280E417599}" created="2022-07-21T08:32:28.191">
    <pc:sldMkLst xmlns:pc="http://schemas.microsoft.com/office/powerpoint/2013/main/command">
      <pc:docMk/>
      <pc:sldMk cId="3509721999" sldId="259"/>
    </pc:sldMkLst>
    <p188:txBody>
      <a:bodyPr/>
      <a:lstStyle/>
      <a:p>
        <a:r>
          <a:rPr lang="ja-JP" altLang="en-US"/>
          <a:t>自分で説明する場合は文字が多い方が楽だとお思いますが，スライドは人に伝えるツールです。
図を適切に使用して作成しましょう。</a:t>
        </a:r>
      </a:p>
    </p188:txBody>
  </p188:cm>
  <p188:cm id="{09058DC0-EC2A-442B-A4AC-190213B782FF}" authorId="{0B251F20-1B73-8A61-53CC-9E280E417599}" created="2022-07-21T08:33:50.280">
    <pc:sldMkLst xmlns:pc="http://schemas.microsoft.com/office/powerpoint/2013/main/command">
      <pc:docMk/>
      <pc:sldMk cId="3509721999" sldId="259"/>
    </pc:sldMkLst>
    <p188:txBody>
      <a:bodyPr/>
      <a:lstStyle/>
      <a:p>
        <a:r>
          <a:rPr lang="ja-JP" altLang="en-US"/>
          <a:t>あくまで参考ですが，実践は図，点線は文字を書くスペースです</a:t>
        </a:r>
      </a:p>
    </p188:txBody>
  </p188:cm>
</p188:cmLst>
</file>

<file path=ppt/comments/modernComment_104_4C770430.xml><?xml version="1.0" encoding="utf-8"?>
<p188:cmLst xmlns:a="http://schemas.openxmlformats.org/drawingml/2006/main" xmlns:r="http://schemas.openxmlformats.org/officeDocument/2006/relationships" xmlns:p188="http://schemas.microsoft.com/office/powerpoint/2018/8/main">
  <p188:cm id="{2B6BBE71-35F7-4A78-AB1B-A47DA68CAD90}" authorId="{0B251F20-1B73-8A61-53CC-9E280E417599}" created="2022-07-21T08:35:05.487">
    <pc:sldMkLst xmlns:pc="http://schemas.microsoft.com/office/powerpoint/2013/main/command">
      <pc:docMk/>
      <pc:sldMk cId="1282868272" sldId="260"/>
    </pc:sldMkLst>
    <p188:txBody>
      <a:bodyPr/>
      <a:lstStyle/>
      <a:p>
        <a:r>
          <a:rPr lang="ja-JP" altLang="en-US"/>
          <a:t>方法は1ページにまとめましょう。</a:t>
        </a:r>
      </a:p>
    </p188:txBody>
  </p188:cm>
</p188:cmLst>
</file>

<file path=ppt/comments/modernComment_105_F4336917.xml><?xml version="1.0" encoding="utf-8"?>
<p188:cmLst xmlns:a="http://schemas.openxmlformats.org/drawingml/2006/main" xmlns:r="http://schemas.openxmlformats.org/officeDocument/2006/relationships" xmlns:p188="http://schemas.microsoft.com/office/powerpoint/2018/8/main">
  <p188:cm id="{F9B18A53-B15F-440F-AE12-DFBF4A1AF904}" authorId="{0B251F20-1B73-8A61-53CC-9E280E417599}" created="2022-07-21T08:35:58.666">
    <pc:sldMkLst xmlns:pc="http://schemas.microsoft.com/office/powerpoint/2013/main/command">
      <pc:docMk/>
      <pc:sldMk cId="4097009943" sldId="261"/>
    </pc:sldMkLst>
    <p188:txBody>
      <a:bodyPr/>
      <a:lstStyle/>
      <a:p>
        <a:r>
          <a:rPr lang="ja-JP" altLang="en-US"/>
          <a:t>結果と考察が併せて4枚あります。2枚ずつになっていますが，配分は変えても構いません。どちらかが無しにするのはやめてください。</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CCEC74FE-1D19-4D25-AB6B-BA4A192128FE}" type="datetimeFigureOut">
              <a:rPr kumimoji="1" lang="ja-JP" altLang="en-US" smtClean="0"/>
              <a:t>2025/9/15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37704-9B46-4ACF-B03B-3A9E814EA64A}" type="slidenum">
              <a:rPr kumimoji="1" lang="ja-JP" altLang="en-US" smtClean="0"/>
              <a:t>‹#›</a:t>
            </a:fld>
            <a:endParaRPr kumimoji="1" lang="ja-JP" altLang="en-US" dirty="0"/>
          </a:p>
        </p:txBody>
      </p:sp>
    </p:spTree>
    <p:extLst>
      <p:ext uri="{BB962C8B-B14F-4D97-AF65-F5344CB8AC3E}">
        <p14:creationId xmlns:p14="http://schemas.microsoft.com/office/powerpoint/2010/main" val="7571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CEC74FE-1D19-4D25-AB6B-BA4A192128FE}" type="datetimeFigureOut">
              <a:rPr kumimoji="1" lang="ja-JP" altLang="en-US" smtClean="0"/>
              <a:t>2025/9/15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25778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C74FE-1D19-4D25-AB6B-BA4A192128FE}" type="datetimeFigureOut">
              <a:rPr kumimoji="1" lang="ja-JP" altLang="en-US" smtClean="0"/>
              <a:t>2025/9/15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2958133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9967" y="18256"/>
            <a:ext cx="7886700" cy="662781"/>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C74FE-1D19-4D25-AB6B-BA4A192128FE}" type="datetimeFigureOut">
              <a:rPr kumimoji="1" lang="ja-JP" altLang="en-US" smtClean="0"/>
              <a:t>2025/9/15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4191468196"/>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Lst>
  <p:txStyles>
    <p:title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2_2D1600D7.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3_D1321B8F.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4_4C7704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5_F43369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EC8EC45-2162-0AB8-73A7-3CE0F6C83BD3}"/>
              </a:ext>
            </a:extLst>
          </p:cNvPr>
          <p:cNvSpPr txBox="1"/>
          <p:nvPr/>
        </p:nvSpPr>
        <p:spPr>
          <a:xfrm>
            <a:off x="2941504" y="138499"/>
            <a:ext cx="6202496" cy="369332"/>
          </a:xfrm>
          <a:prstGeom prst="rect">
            <a:avLst/>
          </a:prstGeom>
          <a:noFill/>
        </p:spPr>
        <p:txBody>
          <a:bodyPr wrap="square" rtlCol="0">
            <a:spAutoFit/>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2025</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年度マテリアル工学実験 </a:t>
            </a: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3 </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4 3AM </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プレゼンテーション</a:t>
            </a:r>
          </a:p>
        </p:txBody>
      </p:sp>
      <p:sp>
        <p:nvSpPr>
          <p:cNvPr id="5" name="テキスト ボックス 4">
            <a:extLst>
              <a:ext uri="{FF2B5EF4-FFF2-40B4-BE49-F238E27FC236}">
                <a16:creationId xmlns:a16="http://schemas.microsoft.com/office/drawing/2014/main" id="{426FA61E-5355-C2D0-78CA-07DB784FA06E}"/>
              </a:ext>
            </a:extLst>
          </p:cNvPr>
          <p:cNvSpPr txBox="1"/>
          <p:nvPr/>
        </p:nvSpPr>
        <p:spPr>
          <a:xfrm>
            <a:off x="134224" y="138499"/>
            <a:ext cx="1338828" cy="369332"/>
          </a:xfrm>
          <a:prstGeom prst="rect">
            <a:avLst/>
          </a:prstGeom>
          <a:noFill/>
        </p:spPr>
        <p:txBody>
          <a:bodyPr wrap="none" rtlCol="0">
            <a:spAutoFit/>
          </a:bodyPr>
          <a:lstStyle/>
          <a:p>
            <a:r>
              <a:rPr kumimoji="1" lang="en-US" altLang="ja-JP" dirty="0"/>
              <a:t>2025/09/16</a:t>
            </a:r>
            <a:endParaRPr kumimoji="1" lang="ja-JP" altLang="en-US" dirty="0"/>
          </a:p>
        </p:txBody>
      </p:sp>
      <p:sp>
        <p:nvSpPr>
          <p:cNvPr id="6" name="テキスト ボックス 5">
            <a:extLst>
              <a:ext uri="{FF2B5EF4-FFF2-40B4-BE49-F238E27FC236}">
                <a16:creationId xmlns:a16="http://schemas.microsoft.com/office/drawing/2014/main" id="{18E8B1FA-D2A1-C441-58D7-BE7B4FE2CB72}"/>
              </a:ext>
            </a:extLst>
          </p:cNvPr>
          <p:cNvSpPr txBox="1"/>
          <p:nvPr/>
        </p:nvSpPr>
        <p:spPr>
          <a:xfrm>
            <a:off x="755047" y="1928856"/>
            <a:ext cx="2007281" cy="584775"/>
          </a:xfrm>
          <a:prstGeom prst="rect">
            <a:avLst/>
          </a:prstGeom>
          <a:noFill/>
        </p:spPr>
        <p:txBody>
          <a:bodyPr wrap="none" rtlCol="0">
            <a:spAutoFit/>
          </a:bodyPr>
          <a:lstStyle/>
          <a:p>
            <a:r>
              <a:rPr kumimoji="1" lang="en-US" altLang="ja-JP" sz="3200" dirty="0">
                <a:solidFill>
                  <a:srgbClr val="FF0000"/>
                </a:solidFill>
              </a:rPr>
              <a:t>3AM 16</a:t>
            </a:r>
            <a:r>
              <a:rPr kumimoji="1" lang="ja-JP" altLang="en-US" sz="3200" dirty="0">
                <a:solidFill>
                  <a:srgbClr val="FF0000"/>
                </a:solidFill>
              </a:rPr>
              <a:t>班</a:t>
            </a:r>
          </a:p>
        </p:txBody>
      </p:sp>
      <p:sp>
        <p:nvSpPr>
          <p:cNvPr id="7" name="テキスト ボックス 6">
            <a:extLst>
              <a:ext uri="{FF2B5EF4-FFF2-40B4-BE49-F238E27FC236}">
                <a16:creationId xmlns:a16="http://schemas.microsoft.com/office/drawing/2014/main" id="{0154C52E-C11A-4A70-B9AD-30AB4A914BEE}"/>
              </a:ext>
            </a:extLst>
          </p:cNvPr>
          <p:cNvSpPr txBox="1"/>
          <p:nvPr/>
        </p:nvSpPr>
        <p:spPr>
          <a:xfrm>
            <a:off x="301438" y="2836018"/>
            <a:ext cx="8541121" cy="523220"/>
          </a:xfrm>
          <a:prstGeom prst="rect">
            <a:avLst/>
          </a:prstGeom>
          <a:noFill/>
        </p:spPr>
        <p:txBody>
          <a:bodyPr wrap="none" rtlCol="0">
            <a:spAutoFit/>
          </a:bodyPr>
          <a:lstStyle/>
          <a:p>
            <a:r>
              <a:rPr kumimoji="1" lang="en-US" altLang="ja-JP" sz="2800" dirty="0">
                <a:solidFill>
                  <a:srgbClr val="FF0000"/>
                </a:solidFill>
              </a:rPr>
              <a:t>B1.</a:t>
            </a:r>
            <a:r>
              <a:rPr kumimoji="1" lang="ja-JP" altLang="en-US" sz="2800" dirty="0">
                <a:solidFill>
                  <a:srgbClr val="FF0000"/>
                </a:solidFill>
              </a:rPr>
              <a:t> 機械学習を用いた金属材料の組織解析と物性評価</a:t>
            </a:r>
          </a:p>
        </p:txBody>
      </p:sp>
      <p:sp>
        <p:nvSpPr>
          <p:cNvPr id="8" name="テキスト ボックス 7">
            <a:extLst>
              <a:ext uri="{FF2B5EF4-FFF2-40B4-BE49-F238E27FC236}">
                <a16:creationId xmlns:a16="http://schemas.microsoft.com/office/drawing/2014/main" id="{F0680EA0-119F-32B1-BA19-4CB4994648A6}"/>
              </a:ext>
            </a:extLst>
          </p:cNvPr>
          <p:cNvSpPr txBox="1"/>
          <p:nvPr/>
        </p:nvSpPr>
        <p:spPr>
          <a:xfrm>
            <a:off x="2156113" y="5442227"/>
            <a:ext cx="4831772" cy="830997"/>
          </a:xfrm>
          <a:prstGeom prst="rect">
            <a:avLst/>
          </a:prstGeom>
          <a:noFill/>
        </p:spPr>
        <p:txBody>
          <a:bodyPr wrap="none" rtlCol="0">
            <a:spAutoFit/>
          </a:bodyPr>
          <a:lstStyle/>
          <a:p>
            <a:pPr algn="ctr"/>
            <a:r>
              <a:rPr kumimoji="1" lang="ja-JP" altLang="en-US" sz="2400" dirty="0"/>
              <a:t>先進工学部マテリアル創成工学科　</a:t>
            </a:r>
            <a:endParaRPr kumimoji="1" lang="en-US" altLang="ja-JP" sz="2400" dirty="0"/>
          </a:p>
          <a:p>
            <a:pPr algn="ctr"/>
            <a:r>
              <a:rPr kumimoji="1" lang="en-US" altLang="ja-JP" sz="2400" dirty="0">
                <a:solidFill>
                  <a:srgbClr val="FF0000"/>
                </a:solidFill>
              </a:rPr>
              <a:t>8223036</a:t>
            </a:r>
            <a:r>
              <a:rPr kumimoji="1" lang="ja-JP" altLang="en-US" sz="2400" dirty="0">
                <a:solidFill>
                  <a:srgbClr val="FF0000"/>
                </a:solidFill>
              </a:rPr>
              <a:t>　栗山淳</a:t>
            </a:r>
            <a:endParaRPr kumimoji="1" lang="en-US" altLang="ja-JP" sz="2400" dirty="0">
              <a:solidFill>
                <a:srgbClr val="FF0000"/>
              </a:solidFill>
            </a:endParaRPr>
          </a:p>
        </p:txBody>
      </p:sp>
    </p:spTree>
    <p:extLst>
      <p:ext uri="{BB962C8B-B14F-4D97-AF65-F5344CB8AC3E}">
        <p14:creationId xmlns:p14="http://schemas.microsoft.com/office/powerpoint/2010/main" val="756416727"/>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AFACB-99F5-B647-9E91-3CACD52332DF}"/>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結果</a:t>
            </a:r>
          </a:p>
        </p:txBody>
      </p:sp>
      <p:sp>
        <p:nvSpPr>
          <p:cNvPr id="7" name="正方形/長方形 6">
            <a:extLst>
              <a:ext uri="{FF2B5EF4-FFF2-40B4-BE49-F238E27FC236}">
                <a16:creationId xmlns:a16="http://schemas.microsoft.com/office/drawing/2014/main" id="{D2134F22-2061-DF46-2ECD-C9FCC2CFAA9B}"/>
              </a:ext>
            </a:extLst>
          </p:cNvPr>
          <p:cNvSpPr/>
          <p:nvPr/>
        </p:nvSpPr>
        <p:spPr>
          <a:xfrm>
            <a:off x="1494637" y="5648764"/>
            <a:ext cx="7036324" cy="106534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D880CF3-6A08-F51D-B424-4C89CA5C98B4}"/>
              </a:ext>
            </a:extLst>
          </p:cNvPr>
          <p:cNvSpPr txBox="1"/>
          <p:nvPr/>
        </p:nvSpPr>
        <p:spPr>
          <a:xfrm>
            <a:off x="2920201" y="5996770"/>
            <a:ext cx="4023858" cy="369332"/>
          </a:xfrm>
          <a:prstGeom prst="rect">
            <a:avLst/>
          </a:prstGeom>
          <a:noFill/>
        </p:spPr>
        <p:txBody>
          <a:bodyPr wrap="none" rtlCol="0">
            <a:spAutoFit/>
          </a:bodyPr>
          <a:lstStyle/>
          <a:p>
            <a:r>
              <a:rPr kumimoji="1" lang="ja-JP" altLang="en-US" dirty="0">
                <a:solidFill>
                  <a:srgbClr val="FF0000"/>
                </a:solidFill>
              </a:rPr>
              <a:t>グラフや表から読み取れる事実を記載</a:t>
            </a:r>
          </a:p>
        </p:txBody>
      </p:sp>
      <p:grpSp>
        <p:nvGrpSpPr>
          <p:cNvPr id="11" name="グループ化 10">
            <a:extLst>
              <a:ext uri="{FF2B5EF4-FFF2-40B4-BE49-F238E27FC236}">
                <a16:creationId xmlns:a16="http://schemas.microsoft.com/office/drawing/2014/main" id="{83020802-2D7C-6E91-4C0C-1F48B4172A66}"/>
              </a:ext>
            </a:extLst>
          </p:cNvPr>
          <p:cNvGrpSpPr/>
          <p:nvPr/>
        </p:nvGrpSpPr>
        <p:grpSpPr>
          <a:xfrm>
            <a:off x="1679712" y="208254"/>
            <a:ext cx="3044851" cy="2733487"/>
            <a:chOff x="1381540" y="1027174"/>
            <a:chExt cx="3529164" cy="2984693"/>
          </a:xfrm>
        </p:grpSpPr>
        <p:pic>
          <p:nvPicPr>
            <p:cNvPr id="3" name="図 2" descr="グラフ, 散布図&#10;&#10;AI 生成コンテンツは誤りを含む可能性があります。">
              <a:extLst>
                <a:ext uri="{FF2B5EF4-FFF2-40B4-BE49-F238E27FC236}">
                  <a16:creationId xmlns:a16="http://schemas.microsoft.com/office/drawing/2014/main" id="{EF63E68B-7BA0-0C00-F3C0-6376EE0AE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540" y="1027174"/>
              <a:ext cx="3529164" cy="2646873"/>
            </a:xfrm>
            <a:prstGeom prst="rect">
              <a:avLst/>
            </a:prstGeom>
          </p:spPr>
        </p:pic>
        <p:sp>
          <p:nvSpPr>
            <p:cNvPr id="5" name="テキスト ボックス 3">
              <a:extLst>
                <a:ext uri="{FF2B5EF4-FFF2-40B4-BE49-F238E27FC236}">
                  <a16:creationId xmlns:a16="http://schemas.microsoft.com/office/drawing/2014/main" id="{39656489-AEA1-3D4E-DF4E-81C32B1ED563}"/>
                </a:ext>
              </a:extLst>
            </p:cNvPr>
            <p:cNvSpPr txBox="1"/>
            <p:nvPr/>
          </p:nvSpPr>
          <p:spPr>
            <a:xfrm>
              <a:off x="1581799" y="3674047"/>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.1</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線形回帰モデルの予測結果</a:t>
              </a:r>
            </a:p>
          </p:txBody>
        </p:sp>
      </p:grpSp>
      <p:grpSp>
        <p:nvGrpSpPr>
          <p:cNvPr id="14" name="グループ化 13">
            <a:extLst>
              <a:ext uri="{FF2B5EF4-FFF2-40B4-BE49-F238E27FC236}">
                <a16:creationId xmlns:a16="http://schemas.microsoft.com/office/drawing/2014/main" id="{ED24DB87-CE40-216A-E41F-C7D16AEBA91B}"/>
              </a:ext>
            </a:extLst>
          </p:cNvPr>
          <p:cNvGrpSpPr/>
          <p:nvPr/>
        </p:nvGrpSpPr>
        <p:grpSpPr>
          <a:xfrm>
            <a:off x="5014292" y="208254"/>
            <a:ext cx="3009588" cy="2733487"/>
            <a:chOff x="4932130" y="1027174"/>
            <a:chExt cx="3739286" cy="3169105"/>
          </a:xfrm>
        </p:grpSpPr>
        <p:pic>
          <p:nvPicPr>
            <p:cNvPr id="12" name="図 11" descr="グラフ, 散布図&#10;&#10;AI 生成コンテンツは誤りを含む可能性があります。">
              <a:extLst>
                <a:ext uri="{FF2B5EF4-FFF2-40B4-BE49-F238E27FC236}">
                  <a16:creationId xmlns:a16="http://schemas.microsoft.com/office/drawing/2014/main" id="{4AF1D540-0F40-F831-F9D8-2A20A6B94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130" y="1027174"/>
              <a:ext cx="3739286" cy="2804712"/>
            </a:xfrm>
            <a:prstGeom prst="rect">
              <a:avLst/>
            </a:prstGeom>
          </p:spPr>
        </p:pic>
        <p:sp>
          <p:nvSpPr>
            <p:cNvPr id="13" name="テキスト ボックス 3">
              <a:extLst>
                <a:ext uri="{FF2B5EF4-FFF2-40B4-BE49-F238E27FC236}">
                  <a16:creationId xmlns:a16="http://schemas.microsoft.com/office/drawing/2014/main" id="{2C5A445C-3C45-BD28-9CC5-C630281C7A30}"/>
                </a:ext>
              </a:extLst>
            </p:cNvPr>
            <p:cNvSpPr txBox="1"/>
            <p:nvPr/>
          </p:nvSpPr>
          <p:spPr>
            <a:xfrm>
              <a:off x="5237450" y="3858459"/>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.2</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Ridge</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回帰モデルの予測結果</a:t>
              </a:r>
            </a:p>
          </p:txBody>
        </p:sp>
      </p:grpSp>
      <p:pic>
        <p:nvPicPr>
          <p:cNvPr id="15" name="図 14" descr="グラフ&#10;&#10;AI 生成コンテンツは誤りを含む可能性があります。">
            <a:extLst>
              <a:ext uri="{FF2B5EF4-FFF2-40B4-BE49-F238E27FC236}">
                <a16:creationId xmlns:a16="http://schemas.microsoft.com/office/drawing/2014/main" id="{1892792B-EE95-A76C-8611-8DE57D423A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8810" y="2844694"/>
            <a:ext cx="3399538" cy="2550009"/>
          </a:xfrm>
          <a:prstGeom prst="rect">
            <a:avLst/>
          </a:prstGeom>
        </p:spPr>
      </p:pic>
      <p:sp>
        <p:nvSpPr>
          <p:cNvPr id="16" name="テキスト ボックス 3">
            <a:extLst>
              <a:ext uri="{FF2B5EF4-FFF2-40B4-BE49-F238E27FC236}">
                <a16:creationId xmlns:a16="http://schemas.microsoft.com/office/drawing/2014/main" id="{A27CC415-73CF-2054-F19F-74C3E8BE4226}"/>
              </a:ext>
            </a:extLst>
          </p:cNvPr>
          <p:cNvSpPr txBox="1"/>
          <p:nvPr/>
        </p:nvSpPr>
        <p:spPr>
          <a:xfrm>
            <a:off x="1637814" y="5284481"/>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.3</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FFT</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処理後の画像</a:t>
            </a:r>
          </a:p>
        </p:txBody>
      </p:sp>
      <p:pic>
        <p:nvPicPr>
          <p:cNvPr id="18" name="図 17" descr="グラフ, 散布図&#10;&#10;AI 生成コンテンツは誤りを含む可能性があります。">
            <a:extLst>
              <a:ext uri="{FF2B5EF4-FFF2-40B4-BE49-F238E27FC236}">
                <a16:creationId xmlns:a16="http://schemas.microsoft.com/office/drawing/2014/main" id="{DE4E5D19-FF7E-DE3C-A7C5-F33A483455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7273" y="2820592"/>
            <a:ext cx="3093776" cy="2320712"/>
          </a:xfrm>
          <a:prstGeom prst="rect">
            <a:avLst/>
          </a:prstGeom>
        </p:spPr>
      </p:pic>
      <p:sp>
        <p:nvSpPr>
          <p:cNvPr id="24" name="テキスト ボックス 3">
            <a:extLst>
              <a:ext uri="{FF2B5EF4-FFF2-40B4-BE49-F238E27FC236}">
                <a16:creationId xmlns:a16="http://schemas.microsoft.com/office/drawing/2014/main" id="{F21C1DD4-97A8-54A2-072B-8D641B4635F0}"/>
              </a:ext>
            </a:extLst>
          </p:cNvPr>
          <p:cNvSpPr txBox="1"/>
          <p:nvPr/>
        </p:nvSpPr>
        <p:spPr>
          <a:xfrm>
            <a:off x="4583126" y="5212618"/>
            <a:ext cx="3862070"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FFT</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処理後の</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Ridge</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回帰モデルの予測結果</a:t>
            </a:r>
          </a:p>
        </p:txBody>
      </p:sp>
    </p:spTree>
    <p:extLst>
      <p:ext uri="{BB962C8B-B14F-4D97-AF65-F5344CB8AC3E}">
        <p14:creationId xmlns:p14="http://schemas.microsoft.com/office/powerpoint/2010/main" val="364317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2FDC4C60-12BB-ABA8-55D3-251BC524446B}"/>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結果</a:t>
            </a:r>
          </a:p>
        </p:txBody>
      </p:sp>
      <p:sp>
        <p:nvSpPr>
          <p:cNvPr id="12" name="正方形/長方形 11">
            <a:extLst>
              <a:ext uri="{FF2B5EF4-FFF2-40B4-BE49-F238E27FC236}">
                <a16:creationId xmlns:a16="http://schemas.microsoft.com/office/drawing/2014/main" id="{F1FC716D-2CE3-4996-7596-0F9CD01F6B90}"/>
              </a:ext>
            </a:extLst>
          </p:cNvPr>
          <p:cNvSpPr/>
          <p:nvPr/>
        </p:nvSpPr>
        <p:spPr>
          <a:xfrm>
            <a:off x="1333479" y="5781127"/>
            <a:ext cx="7036324" cy="106534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C2AAB42-AA27-C103-FE94-38471C654002}"/>
              </a:ext>
            </a:extLst>
          </p:cNvPr>
          <p:cNvSpPr txBox="1"/>
          <p:nvPr/>
        </p:nvSpPr>
        <p:spPr>
          <a:xfrm>
            <a:off x="2965531" y="6129133"/>
            <a:ext cx="4023858" cy="369332"/>
          </a:xfrm>
          <a:prstGeom prst="rect">
            <a:avLst/>
          </a:prstGeom>
          <a:noFill/>
        </p:spPr>
        <p:txBody>
          <a:bodyPr wrap="none" rtlCol="0">
            <a:spAutoFit/>
          </a:bodyPr>
          <a:lstStyle/>
          <a:p>
            <a:r>
              <a:rPr kumimoji="1" lang="ja-JP" altLang="en-US" dirty="0">
                <a:solidFill>
                  <a:srgbClr val="FF0000"/>
                </a:solidFill>
              </a:rPr>
              <a:t>グラフや表から読み取れる事実を記載</a:t>
            </a:r>
          </a:p>
        </p:txBody>
      </p:sp>
      <p:grpSp>
        <p:nvGrpSpPr>
          <p:cNvPr id="18" name="グループ化 17">
            <a:extLst>
              <a:ext uri="{FF2B5EF4-FFF2-40B4-BE49-F238E27FC236}">
                <a16:creationId xmlns:a16="http://schemas.microsoft.com/office/drawing/2014/main" id="{6C793528-3117-02B7-D5EE-EB0627B75648}"/>
              </a:ext>
            </a:extLst>
          </p:cNvPr>
          <p:cNvGrpSpPr/>
          <p:nvPr/>
        </p:nvGrpSpPr>
        <p:grpSpPr>
          <a:xfrm>
            <a:off x="1592770" y="0"/>
            <a:ext cx="3384690" cy="2876612"/>
            <a:chOff x="1062661" y="246159"/>
            <a:chExt cx="4429125" cy="3182841"/>
          </a:xfrm>
        </p:grpSpPr>
        <p:pic>
          <p:nvPicPr>
            <p:cNvPr id="7" name="図 6">
              <a:extLst>
                <a:ext uri="{FF2B5EF4-FFF2-40B4-BE49-F238E27FC236}">
                  <a16:creationId xmlns:a16="http://schemas.microsoft.com/office/drawing/2014/main" id="{42974007-0648-F8BF-A18C-163E0499A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271" y="246159"/>
              <a:ext cx="3805907" cy="2854850"/>
            </a:xfrm>
            <a:prstGeom prst="rect">
              <a:avLst/>
            </a:prstGeom>
          </p:spPr>
        </p:pic>
        <p:sp>
          <p:nvSpPr>
            <p:cNvPr id="14" name="テキスト ボックス 3">
              <a:extLst>
                <a:ext uri="{FF2B5EF4-FFF2-40B4-BE49-F238E27FC236}">
                  <a16:creationId xmlns:a16="http://schemas.microsoft.com/office/drawing/2014/main" id="{255F1D47-FD3F-C6C6-F68B-EC0DD555FDAF}"/>
                </a:ext>
              </a:extLst>
            </p:cNvPr>
            <p:cNvSpPr txBox="1"/>
            <p:nvPr/>
          </p:nvSpPr>
          <p:spPr>
            <a:xfrm>
              <a:off x="1062661" y="3091180"/>
              <a:ext cx="442912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.6</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のデフォルトモデルでの学習曲線</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(1)</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19" name="グループ化 18">
            <a:extLst>
              <a:ext uri="{FF2B5EF4-FFF2-40B4-BE49-F238E27FC236}">
                <a16:creationId xmlns:a16="http://schemas.microsoft.com/office/drawing/2014/main" id="{3657A273-D237-F407-ACAF-FE6C99069721}"/>
              </a:ext>
            </a:extLst>
          </p:cNvPr>
          <p:cNvGrpSpPr/>
          <p:nvPr/>
        </p:nvGrpSpPr>
        <p:grpSpPr>
          <a:xfrm>
            <a:off x="4977460" y="21549"/>
            <a:ext cx="3376440" cy="2855063"/>
            <a:chOff x="4981367" y="252891"/>
            <a:chExt cx="4429125" cy="3196124"/>
          </a:xfrm>
        </p:grpSpPr>
        <p:pic>
          <p:nvPicPr>
            <p:cNvPr id="15" name="図 14" descr="グラフ, 散布図&#10;&#10;AI 生成コンテンツは誤りを含む可能性があります。">
              <a:extLst>
                <a:ext uri="{FF2B5EF4-FFF2-40B4-BE49-F238E27FC236}">
                  <a16:creationId xmlns:a16="http://schemas.microsoft.com/office/drawing/2014/main" id="{B4BEB1A4-5725-1C93-D169-DF3CC8FE9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861" y="252891"/>
              <a:ext cx="3896139" cy="2922381"/>
            </a:xfrm>
            <a:prstGeom prst="rect">
              <a:avLst/>
            </a:prstGeom>
          </p:spPr>
        </p:pic>
        <p:sp>
          <p:nvSpPr>
            <p:cNvPr id="16" name="テキスト ボックス 3">
              <a:extLst>
                <a:ext uri="{FF2B5EF4-FFF2-40B4-BE49-F238E27FC236}">
                  <a16:creationId xmlns:a16="http://schemas.microsoft.com/office/drawing/2014/main" id="{4E270DE0-FC69-64F0-6A59-BFFE50BB9DE0}"/>
                </a:ext>
              </a:extLst>
            </p:cNvPr>
            <p:cNvSpPr txBox="1"/>
            <p:nvPr/>
          </p:nvSpPr>
          <p:spPr>
            <a:xfrm>
              <a:off x="4981367" y="3111195"/>
              <a:ext cx="442912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.7</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のデフォルトモデルでの予測結果</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(2)</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23" name="グループ化 22">
            <a:extLst>
              <a:ext uri="{FF2B5EF4-FFF2-40B4-BE49-F238E27FC236}">
                <a16:creationId xmlns:a16="http://schemas.microsoft.com/office/drawing/2014/main" id="{C1398B15-15AA-CC80-DAAD-D5C5BCF2ACD0}"/>
              </a:ext>
            </a:extLst>
          </p:cNvPr>
          <p:cNvGrpSpPr/>
          <p:nvPr/>
        </p:nvGrpSpPr>
        <p:grpSpPr>
          <a:xfrm>
            <a:off x="1419366" y="2828781"/>
            <a:ext cx="3731498" cy="2822484"/>
            <a:chOff x="1165132" y="3291020"/>
            <a:chExt cx="4752975" cy="2822484"/>
          </a:xfrm>
        </p:grpSpPr>
        <p:pic>
          <p:nvPicPr>
            <p:cNvPr id="17" name="図 16" descr="グラフ, ヒストグラム&#10;&#10;AI 生成コンテンツは誤りを含む可能性があります。">
              <a:extLst>
                <a:ext uri="{FF2B5EF4-FFF2-40B4-BE49-F238E27FC236}">
                  <a16:creationId xmlns:a16="http://schemas.microsoft.com/office/drawing/2014/main" id="{87579F42-BB18-BF07-EF03-63EAF5E11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2476" y="3291020"/>
              <a:ext cx="3394706" cy="2546278"/>
            </a:xfrm>
            <a:prstGeom prst="rect">
              <a:avLst/>
            </a:prstGeom>
          </p:spPr>
        </p:pic>
        <p:sp>
          <p:nvSpPr>
            <p:cNvPr id="21" name="テキスト ボックス 3">
              <a:extLst>
                <a:ext uri="{FF2B5EF4-FFF2-40B4-BE49-F238E27FC236}">
                  <a16:creationId xmlns:a16="http://schemas.microsoft.com/office/drawing/2014/main" id="{BC775043-8AC5-EDE7-4F67-A0CD4F9A0584}"/>
                </a:ext>
              </a:extLst>
            </p:cNvPr>
            <p:cNvSpPr txBox="1"/>
            <p:nvPr/>
          </p:nvSpPr>
          <p:spPr>
            <a:xfrm>
              <a:off x="1165132" y="5775684"/>
              <a:ext cx="475297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.8</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のハイパーパラメータを変化させた時の</a:t>
              </a:r>
              <a:endPar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予測結果</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p>
            <a:p>
              <a:pPr algn="ctr">
                <a:buNone/>
              </a:pP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AAEA5859-F4C8-24BA-0F0F-1CE194E867C1}"/>
              </a:ext>
            </a:extLst>
          </p:cNvPr>
          <p:cNvGrpSpPr/>
          <p:nvPr/>
        </p:nvGrpSpPr>
        <p:grpSpPr>
          <a:xfrm>
            <a:off x="4844071" y="2755230"/>
            <a:ext cx="3844314" cy="2896035"/>
            <a:chOff x="4780833" y="3142903"/>
            <a:chExt cx="4752975" cy="2970601"/>
          </a:xfrm>
        </p:grpSpPr>
        <p:pic>
          <p:nvPicPr>
            <p:cNvPr id="20" name="図 19" descr="グラフ, 散布図&#10;&#10;AI 生成コンテンツは誤りを含む可能性があります。">
              <a:extLst>
                <a:ext uri="{FF2B5EF4-FFF2-40B4-BE49-F238E27FC236}">
                  <a16:creationId xmlns:a16="http://schemas.microsoft.com/office/drawing/2014/main" id="{9D622DB0-797C-6464-8B2D-BE25AA6A55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1300" y="3142903"/>
              <a:ext cx="3592042" cy="2694395"/>
            </a:xfrm>
            <a:prstGeom prst="rect">
              <a:avLst/>
            </a:prstGeom>
          </p:spPr>
        </p:pic>
        <p:sp>
          <p:nvSpPr>
            <p:cNvPr id="22" name="テキスト ボックス 3">
              <a:extLst>
                <a:ext uri="{FF2B5EF4-FFF2-40B4-BE49-F238E27FC236}">
                  <a16:creationId xmlns:a16="http://schemas.microsoft.com/office/drawing/2014/main" id="{351D4E8F-D395-E6F9-6735-F005235AD423}"/>
                </a:ext>
              </a:extLst>
            </p:cNvPr>
            <p:cNvSpPr txBox="1"/>
            <p:nvPr/>
          </p:nvSpPr>
          <p:spPr>
            <a:xfrm>
              <a:off x="4780833" y="5775684"/>
              <a:ext cx="475297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.9</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のハイパーパラメータを変化させた時の</a:t>
              </a:r>
              <a:endPar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予測結果</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p>
            <a:p>
              <a:pPr algn="ctr">
                <a:buNone/>
              </a:pP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grpSp>
    </p:spTree>
    <p:extLst>
      <p:ext uri="{BB962C8B-B14F-4D97-AF65-F5344CB8AC3E}">
        <p14:creationId xmlns:p14="http://schemas.microsoft.com/office/powerpoint/2010/main" val="44944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36CEE0-64D0-1F1B-E6A0-2269F582C145}"/>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考察</a:t>
            </a:r>
            <a:r>
              <a:rPr lang="en-US" altLang="ja-JP" dirty="0"/>
              <a:t>(</a:t>
            </a:r>
            <a:r>
              <a:rPr lang="ja-JP" altLang="en-US" dirty="0"/>
              <a:t>教師あり学習</a:t>
            </a:r>
            <a:r>
              <a:rPr lang="en-US" altLang="ja-JP" dirty="0"/>
              <a:t>CNN</a:t>
            </a:r>
            <a:r>
              <a:rPr lang="ja-JP" altLang="en-US" dirty="0"/>
              <a:t>以外</a:t>
            </a:r>
            <a:r>
              <a:rPr lang="en-US" altLang="ja-JP" dirty="0"/>
              <a:t>)</a:t>
            </a:r>
          </a:p>
        </p:txBody>
      </p:sp>
      <p:sp>
        <p:nvSpPr>
          <p:cNvPr id="3" name="正方形/長方形 2">
            <a:extLst>
              <a:ext uri="{FF2B5EF4-FFF2-40B4-BE49-F238E27FC236}">
                <a16:creationId xmlns:a16="http://schemas.microsoft.com/office/drawing/2014/main" id="{6DBC0515-F1E1-3D75-A847-AD39EFFA7248}"/>
              </a:ext>
            </a:extLst>
          </p:cNvPr>
          <p:cNvSpPr/>
          <p:nvPr/>
        </p:nvSpPr>
        <p:spPr>
          <a:xfrm>
            <a:off x="286621" y="570449"/>
            <a:ext cx="4226655" cy="597296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E82646A-321F-1486-9030-7A2767318ABA}"/>
              </a:ext>
            </a:extLst>
          </p:cNvPr>
          <p:cNvSpPr txBox="1"/>
          <p:nvPr/>
        </p:nvSpPr>
        <p:spPr>
          <a:xfrm>
            <a:off x="4905036" y="2356793"/>
            <a:ext cx="3560413" cy="646331"/>
          </a:xfrm>
          <a:prstGeom prst="rect">
            <a:avLst/>
          </a:prstGeom>
          <a:noFill/>
        </p:spPr>
        <p:txBody>
          <a:bodyPr wrap="square" rtlCol="0">
            <a:spAutoFit/>
          </a:bodyPr>
          <a:lstStyle/>
          <a:p>
            <a:r>
              <a:rPr kumimoji="1" lang="en-US" altLang="ja-JP" dirty="0">
                <a:solidFill>
                  <a:srgbClr val="FF0000"/>
                </a:solidFill>
              </a:rPr>
              <a:t>Ridge</a:t>
            </a:r>
            <a:r>
              <a:rPr kumimoji="1" lang="ja-JP" altLang="en-US" dirty="0">
                <a:solidFill>
                  <a:srgbClr val="FF0000"/>
                </a:solidFill>
              </a:rPr>
              <a:t>回帰モデルが上手にエネルギー予測できなかったことについて</a:t>
            </a:r>
            <a:endParaRPr kumimoji="1" lang="en-US" altLang="ja-JP" dirty="0">
              <a:solidFill>
                <a:srgbClr val="FF0000"/>
              </a:solidFill>
            </a:endParaRPr>
          </a:p>
        </p:txBody>
      </p:sp>
      <p:sp>
        <p:nvSpPr>
          <p:cNvPr id="5" name="正方形/長方形 4">
            <a:extLst>
              <a:ext uri="{FF2B5EF4-FFF2-40B4-BE49-F238E27FC236}">
                <a16:creationId xmlns:a16="http://schemas.microsoft.com/office/drawing/2014/main" id="{B5929077-40B4-EB30-3171-533FCB8614F0}"/>
              </a:ext>
            </a:extLst>
          </p:cNvPr>
          <p:cNvSpPr/>
          <p:nvPr/>
        </p:nvSpPr>
        <p:spPr>
          <a:xfrm>
            <a:off x="4625548" y="570449"/>
            <a:ext cx="4344103" cy="597296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350BAF0-D415-9AF7-DFB0-A3F46F1CD186}"/>
              </a:ext>
            </a:extLst>
          </p:cNvPr>
          <p:cNvSpPr txBox="1"/>
          <p:nvPr/>
        </p:nvSpPr>
        <p:spPr>
          <a:xfrm>
            <a:off x="594005" y="3244334"/>
            <a:ext cx="3254417" cy="1200329"/>
          </a:xfrm>
          <a:prstGeom prst="rect">
            <a:avLst/>
          </a:prstGeom>
          <a:noFill/>
        </p:spPr>
        <p:txBody>
          <a:bodyPr wrap="none" rtlCol="0">
            <a:spAutoFit/>
          </a:bodyPr>
          <a:lstStyle/>
          <a:p>
            <a:r>
              <a:rPr kumimoji="1" lang="ja-JP" altLang="en-US" dirty="0">
                <a:solidFill>
                  <a:srgbClr val="FF0000"/>
                </a:solidFill>
              </a:rPr>
              <a:t>線形回帰モデル</a:t>
            </a:r>
            <a:endParaRPr kumimoji="1" lang="en-US" altLang="ja-JP" dirty="0">
              <a:solidFill>
                <a:srgbClr val="FF0000"/>
              </a:solidFill>
            </a:endParaRPr>
          </a:p>
          <a:p>
            <a:r>
              <a:rPr kumimoji="1" lang="en-US" altLang="ja-JP" dirty="0">
                <a:solidFill>
                  <a:srgbClr val="FF0000"/>
                </a:solidFill>
              </a:rPr>
              <a:t>Ridge</a:t>
            </a:r>
            <a:r>
              <a:rPr kumimoji="1" lang="ja-JP" altLang="en-US" dirty="0">
                <a:solidFill>
                  <a:srgbClr val="FF0000"/>
                </a:solidFill>
              </a:rPr>
              <a:t>回帰モデル</a:t>
            </a:r>
            <a:endParaRPr kumimoji="1" lang="en-US" altLang="ja-JP" dirty="0">
              <a:solidFill>
                <a:srgbClr val="FF0000"/>
              </a:solidFill>
            </a:endParaRPr>
          </a:p>
          <a:p>
            <a:r>
              <a:rPr kumimoji="1" lang="en-US" altLang="ja-JP" dirty="0">
                <a:solidFill>
                  <a:srgbClr val="FF0000"/>
                </a:solidFill>
              </a:rPr>
              <a:t>FFT</a:t>
            </a:r>
            <a:r>
              <a:rPr kumimoji="1" lang="ja-JP" altLang="en-US" dirty="0">
                <a:solidFill>
                  <a:srgbClr val="FF0000"/>
                </a:solidFill>
              </a:rPr>
              <a:t>処理後の</a:t>
            </a:r>
            <a:r>
              <a:rPr kumimoji="1" lang="en-US" altLang="ja-JP" dirty="0">
                <a:solidFill>
                  <a:srgbClr val="FF0000"/>
                </a:solidFill>
              </a:rPr>
              <a:t>Ridge</a:t>
            </a:r>
            <a:r>
              <a:rPr kumimoji="1" lang="ja-JP" altLang="en-US" dirty="0">
                <a:solidFill>
                  <a:srgbClr val="FF0000"/>
                </a:solidFill>
              </a:rPr>
              <a:t>回帰モデル</a:t>
            </a:r>
            <a:endParaRPr kumimoji="1" lang="en-US" altLang="ja-JP" dirty="0">
              <a:solidFill>
                <a:srgbClr val="FF0000"/>
              </a:solidFill>
            </a:endParaRPr>
          </a:p>
          <a:p>
            <a:r>
              <a:rPr kumimoji="1" lang="ja-JP" altLang="en-US" dirty="0">
                <a:solidFill>
                  <a:srgbClr val="FF0000"/>
                </a:solidFill>
              </a:rPr>
              <a:t>予測結果の</a:t>
            </a:r>
            <a:r>
              <a:rPr kumimoji="1" lang="en-US" altLang="ja-JP" dirty="0">
                <a:solidFill>
                  <a:srgbClr val="FF0000"/>
                </a:solidFill>
              </a:rPr>
              <a:t>3</a:t>
            </a:r>
            <a:r>
              <a:rPr kumimoji="1" lang="ja-JP" altLang="en-US" dirty="0">
                <a:solidFill>
                  <a:srgbClr val="FF0000"/>
                </a:solidFill>
              </a:rPr>
              <a:t>つのグラフ</a:t>
            </a:r>
          </a:p>
        </p:txBody>
      </p:sp>
      <p:sp>
        <p:nvSpPr>
          <p:cNvPr id="6" name="テキスト ボックス 5">
            <a:extLst>
              <a:ext uri="{FF2B5EF4-FFF2-40B4-BE49-F238E27FC236}">
                <a16:creationId xmlns:a16="http://schemas.microsoft.com/office/drawing/2014/main" id="{7C5DEC96-B13F-3B88-B07E-23BF427F560C}"/>
              </a:ext>
            </a:extLst>
          </p:cNvPr>
          <p:cNvSpPr txBox="1"/>
          <p:nvPr/>
        </p:nvSpPr>
        <p:spPr>
          <a:xfrm>
            <a:off x="4625548" y="3670211"/>
            <a:ext cx="4379725" cy="369332"/>
          </a:xfrm>
          <a:prstGeom prst="rect">
            <a:avLst/>
          </a:prstGeom>
          <a:noFill/>
        </p:spPr>
        <p:txBody>
          <a:bodyPr wrap="none" rtlCol="0">
            <a:spAutoFit/>
          </a:bodyPr>
          <a:lstStyle/>
          <a:p>
            <a:r>
              <a:rPr kumimoji="1" lang="ja-JP" altLang="en-US" dirty="0">
                <a:solidFill>
                  <a:srgbClr val="FF0000"/>
                </a:solidFill>
              </a:rPr>
              <a:t>線形回帰と</a:t>
            </a:r>
            <a:r>
              <a:rPr kumimoji="1" lang="en-US" altLang="ja-JP" dirty="0">
                <a:solidFill>
                  <a:srgbClr val="FF0000"/>
                </a:solidFill>
              </a:rPr>
              <a:t>Ridge</a:t>
            </a:r>
            <a:r>
              <a:rPr kumimoji="1" lang="ja-JP" altLang="en-US" dirty="0">
                <a:solidFill>
                  <a:srgbClr val="FF0000"/>
                </a:solidFill>
              </a:rPr>
              <a:t>回帰の結果の違いを考察</a:t>
            </a:r>
            <a:endParaRPr kumimoji="1" lang="en-US" altLang="ja-JP" dirty="0">
              <a:solidFill>
                <a:srgbClr val="FF0000"/>
              </a:solidFill>
            </a:endParaRPr>
          </a:p>
        </p:txBody>
      </p:sp>
    </p:spTree>
    <p:extLst>
      <p:ext uri="{BB962C8B-B14F-4D97-AF65-F5344CB8AC3E}">
        <p14:creationId xmlns:p14="http://schemas.microsoft.com/office/powerpoint/2010/main" val="76464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C787B-9D7B-0BCF-1026-B17B4D051C0E}"/>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考察</a:t>
            </a:r>
          </a:p>
        </p:txBody>
      </p:sp>
      <p:sp>
        <p:nvSpPr>
          <p:cNvPr id="3" name="正方形/長方形 2">
            <a:extLst>
              <a:ext uri="{FF2B5EF4-FFF2-40B4-BE49-F238E27FC236}">
                <a16:creationId xmlns:a16="http://schemas.microsoft.com/office/drawing/2014/main" id="{32C1D8BF-05EF-816C-0A65-4E24E1787EDD}"/>
              </a:ext>
            </a:extLst>
          </p:cNvPr>
          <p:cNvSpPr/>
          <p:nvPr/>
        </p:nvSpPr>
        <p:spPr>
          <a:xfrm>
            <a:off x="286621" y="570449"/>
            <a:ext cx="4226655" cy="614317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F436682-31F6-506E-9D41-639F3C625E14}"/>
              </a:ext>
            </a:extLst>
          </p:cNvPr>
          <p:cNvSpPr txBox="1"/>
          <p:nvPr/>
        </p:nvSpPr>
        <p:spPr>
          <a:xfrm>
            <a:off x="594005" y="2424335"/>
            <a:ext cx="3611886" cy="369332"/>
          </a:xfrm>
          <a:prstGeom prst="rect">
            <a:avLst/>
          </a:prstGeom>
          <a:noFill/>
        </p:spPr>
        <p:txBody>
          <a:bodyPr wrap="none" rtlCol="0">
            <a:spAutoFit/>
          </a:bodyPr>
          <a:lstStyle/>
          <a:p>
            <a:r>
              <a:rPr kumimoji="1" lang="ja-JP" altLang="en-US" dirty="0">
                <a:solidFill>
                  <a:srgbClr val="FF0000"/>
                </a:solidFill>
              </a:rPr>
              <a:t>考察を支持する図を作製・引用する</a:t>
            </a:r>
          </a:p>
        </p:txBody>
      </p:sp>
      <p:sp>
        <p:nvSpPr>
          <p:cNvPr id="5" name="正方形/長方形 4">
            <a:extLst>
              <a:ext uri="{FF2B5EF4-FFF2-40B4-BE49-F238E27FC236}">
                <a16:creationId xmlns:a16="http://schemas.microsoft.com/office/drawing/2014/main" id="{8694B480-6C8B-D5A4-CAA8-68C3C3BDA5CC}"/>
              </a:ext>
            </a:extLst>
          </p:cNvPr>
          <p:cNvSpPr/>
          <p:nvPr/>
        </p:nvSpPr>
        <p:spPr>
          <a:xfrm>
            <a:off x="4625548" y="570448"/>
            <a:ext cx="4344103" cy="618167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CB3A6F3-6000-3B10-C9A1-7680401899DB}"/>
              </a:ext>
            </a:extLst>
          </p:cNvPr>
          <p:cNvSpPr txBox="1"/>
          <p:nvPr/>
        </p:nvSpPr>
        <p:spPr>
          <a:xfrm>
            <a:off x="4930925" y="3180370"/>
            <a:ext cx="3503776" cy="923330"/>
          </a:xfrm>
          <a:prstGeom prst="rect">
            <a:avLst/>
          </a:prstGeom>
          <a:noFill/>
        </p:spPr>
        <p:txBody>
          <a:bodyPr wrap="square" rtlCol="0">
            <a:spAutoFit/>
          </a:bodyPr>
          <a:lstStyle/>
          <a:p>
            <a:r>
              <a:rPr kumimoji="1" lang="en-US" altLang="ja-JP" dirty="0">
                <a:solidFill>
                  <a:srgbClr val="FF0000"/>
                </a:solidFill>
              </a:rPr>
              <a:t>FFT</a:t>
            </a:r>
            <a:r>
              <a:rPr kumimoji="1" lang="ja-JP" altLang="en-US" dirty="0">
                <a:solidFill>
                  <a:srgbClr val="FF0000"/>
                </a:solidFill>
              </a:rPr>
              <a:t>を実行したものと実行していないものの結果を比較し，</a:t>
            </a:r>
            <a:r>
              <a:rPr kumimoji="1" lang="en-US" altLang="ja-JP" dirty="0">
                <a:solidFill>
                  <a:srgbClr val="FF0000"/>
                </a:solidFill>
              </a:rPr>
              <a:t>FFT</a:t>
            </a:r>
            <a:r>
              <a:rPr kumimoji="1" lang="ja-JP" altLang="en-US" dirty="0">
                <a:solidFill>
                  <a:srgbClr val="FF0000"/>
                </a:solidFill>
              </a:rPr>
              <a:t>によって抽出できる特徴を考察</a:t>
            </a:r>
            <a:endParaRPr kumimoji="1" lang="en-US" altLang="ja-JP" dirty="0">
              <a:solidFill>
                <a:srgbClr val="FF0000"/>
              </a:solidFill>
            </a:endParaRPr>
          </a:p>
        </p:txBody>
      </p:sp>
    </p:spTree>
    <p:extLst>
      <p:ext uri="{BB962C8B-B14F-4D97-AF65-F5344CB8AC3E}">
        <p14:creationId xmlns:p14="http://schemas.microsoft.com/office/powerpoint/2010/main" val="351933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CF3A3-98E4-ECA8-A372-765614C7C6A6}"/>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結論</a:t>
            </a:r>
          </a:p>
        </p:txBody>
      </p:sp>
      <p:sp>
        <p:nvSpPr>
          <p:cNvPr id="3" name="テキスト ボックス 2">
            <a:extLst>
              <a:ext uri="{FF2B5EF4-FFF2-40B4-BE49-F238E27FC236}">
                <a16:creationId xmlns:a16="http://schemas.microsoft.com/office/drawing/2014/main" id="{93FB5F2B-6FFC-B0F1-1F3B-94ABA4C05B8E}"/>
              </a:ext>
            </a:extLst>
          </p:cNvPr>
          <p:cNvSpPr txBox="1"/>
          <p:nvPr/>
        </p:nvSpPr>
        <p:spPr>
          <a:xfrm>
            <a:off x="1213084" y="1731181"/>
            <a:ext cx="5868914" cy="369332"/>
          </a:xfrm>
          <a:prstGeom prst="rect">
            <a:avLst/>
          </a:prstGeom>
          <a:noFill/>
        </p:spPr>
        <p:txBody>
          <a:bodyPr wrap="none" rtlCol="0">
            <a:spAutoFit/>
          </a:bodyPr>
          <a:lstStyle/>
          <a:p>
            <a:r>
              <a:rPr kumimoji="1" lang="ja-JP" altLang="en-US" dirty="0"/>
              <a:t>・解析の手法によってそれぞれの解析法の特徴が分かった</a:t>
            </a:r>
          </a:p>
        </p:txBody>
      </p:sp>
      <p:sp>
        <p:nvSpPr>
          <p:cNvPr id="4" name="テキスト ボックス 3">
            <a:extLst>
              <a:ext uri="{FF2B5EF4-FFF2-40B4-BE49-F238E27FC236}">
                <a16:creationId xmlns:a16="http://schemas.microsoft.com/office/drawing/2014/main" id="{7547601B-4C8C-D3BD-350B-9B6954BC479D}"/>
              </a:ext>
            </a:extLst>
          </p:cNvPr>
          <p:cNvSpPr txBox="1"/>
          <p:nvPr/>
        </p:nvSpPr>
        <p:spPr>
          <a:xfrm>
            <a:off x="1213084" y="2722739"/>
            <a:ext cx="6127753" cy="662781"/>
          </a:xfrm>
          <a:prstGeom prst="rect">
            <a:avLst/>
          </a:prstGeom>
          <a:noFill/>
        </p:spPr>
        <p:txBody>
          <a:bodyPr wrap="square" rtlCol="0">
            <a:spAutoFit/>
          </a:bodyPr>
          <a:lstStyle/>
          <a:p>
            <a:r>
              <a:rPr kumimoji="1" lang="ja-JP" altLang="en-US" dirty="0"/>
              <a:t>・教師なし学習ではエルボー法を用いることでデータを的確にグループ分けできることが分かった</a:t>
            </a:r>
          </a:p>
        </p:txBody>
      </p:sp>
      <p:sp>
        <p:nvSpPr>
          <p:cNvPr id="5" name="テキスト ボックス 4">
            <a:extLst>
              <a:ext uri="{FF2B5EF4-FFF2-40B4-BE49-F238E27FC236}">
                <a16:creationId xmlns:a16="http://schemas.microsoft.com/office/drawing/2014/main" id="{9D8E3E28-E9A1-2358-18CD-77A72864D24F}"/>
              </a:ext>
            </a:extLst>
          </p:cNvPr>
          <p:cNvSpPr txBox="1"/>
          <p:nvPr/>
        </p:nvSpPr>
        <p:spPr>
          <a:xfrm>
            <a:off x="1213084" y="3714297"/>
            <a:ext cx="6785779" cy="662781"/>
          </a:xfrm>
          <a:prstGeom prst="rect">
            <a:avLst/>
          </a:prstGeom>
          <a:noFill/>
        </p:spPr>
        <p:txBody>
          <a:bodyPr wrap="square" rtlCol="0">
            <a:spAutoFit/>
          </a:bodyPr>
          <a:lstStyle/>
          <a:p>
            <a:r>
              <a:rPr kumimoji="1" lang="ja-JP" altLang="en-US" dirty="0"/>
              <a:t>・教師あり学習では</a:t>
            </a:r>
            <a:r>
              <a:rPr kumimoji="1" lang="en-US" altLang="ja-JP" dirty="0"/>
              <a:t>FFT</a:t>
            </a:r>
            <a:r>
              <a:rPr kumimoji="1" lang="ja-JP" altLang="en-US" dirty="0"/>
              <a:t>と</a:t>
            </a:r>
            <a:r>
              <a:rPr kumimoji="1" lang="en-US" altLang="ja-JP" dirty="0"/>
              <a:t>Ridge</a:t>
            </a:r>
            <a:r>
              <a:rPr kumimoji="1" lang="ja-JP" altLang="en-US" dirty="0"/>
              <a:t>回帰に加え，</a:t>
            </a:r>
            <a:r>
              <a:rPr kumimoji="1" lang="en-US" altLang="ja-JP" dirty="0"/>
              <a:t>CNN</a:t>
            </a:r>
            <a:r>
              <a:rPr kumimoji="1" lang="ja-JP" altLang="en-US" dirty="0"/>
              <a:t>を用いた解析法が特に高精度に物性値を予測できることが分かった</a:t>
            </a:r>
          </a:p>
        </p:txBody>
      </p:sp>
    </p:spTree>
    <p:extLst>
      <p:ext uri="{BB962C8B-B14F-4D97-AF65-F5344CB8AC3E}">
        <p14:creationId xmlns:p14="http://schemas.microsoft.com/office/powerpoint/2010/main" val="276248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7CF40EA0-2B80-94B1-D18B-8C31AB7444FF}"/>
              </a:ext>
            </a:extLst>
          </p:cNvPr>
          <p:cNvSpPr/>
          <p:nvPr/>
        </p:nvSpPr>
        <p:spPr>
          <a:xfrm>
            <a:off x="0" y="0"/>
            <a:ext cx="2075290" cy="96343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154D3118-1B1C-D715-11AF-1BE291BC9AB0}"/>
              </a:ext>
            </a:extLst>
          </p:cNvPr>
          <p:cNvSpPr/>
          <p:nvPr/>
        </p:nvSpPr>
        <p:spPr>
          <a:xfrm>
            <a:off x="2075290" y="-1"/>
            <a:ext cx="7068710" cy="963434"/>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432EB6A-E91B-F059-75C8-F8FDB9574DB0}"/>
              </a:ext>
            </a:extLst>
          </p:cNvPr>
          <p:cNvSpPr>
            <a:spLocks noGrp="1"/>
          </p:cNvSpPr>
          <p:nvPr>
            <p:ph type="title"/>
          </p:nvPr>
        </p:nvSpPr>
        <p:spPr>
          <a:xfrm>
            <a:off x="-109821" y="14081"/>
            <a:ext cx="2294932" cy="932655"/>
          </a:xfrm>
        </p:spPr>
        <p:txBody>
          <a:bodyPr>
            <a:noAutofit/>
          </a:bodyPr>
          <a:lstStyle/>
          <a:p>
            <a:pPr algn="l"/>
            <a:r>
              <a:rPr kumimoji="1" lang="ja-JP" altLang="en-US" sz="4000" dirty="0"/>
              <a:t>研究背景</a:t>
            </a:r>
          </a:p>
        </p:txBody>
      </p:sp>
      <p:sp>
        <p:nvSpPr>
          <p:cNvPr id="4" name="テキスト ボックス 3">
            <a:extLst>
              <a:ext uri="{FF2B5EF4-FFF2-40B4-BE49-F238E27FC236}">
                <a16:creationId xmlns:a16="http://schemas.microsoft.com/office/drawing/2014/main" id="{ECA278AC-E57F-7C95-5DB1-4B10E6C49D2C}"/>
              </a:ext>
            </a:extLst>
          </p:cNvPr>
          <p:cNvSpPr txBox="1"/>
          <p:nvPr/>
        </p:nvSpPr>
        <p:spPr>
          <a:xfrm>
            <a:off x="503394" y="1244797"/>
            <a:ext cx="2125598" cy="400110"/>
          </a:xfrm>
          <a:prstGeom prst="rect">
            <a:avLst/>
          </a:prstGeom>
          <a:noFill/>
        </p:spPr>
        <p:txBody>
          <a:bodyPr wrap="square" rtlCol="0">
            <a:spAutoFit/>
          </a:bodyPr>
          <a:lstStyle/>
          <a:p>
            <a:r>
              <a:rPr kumimoji="1" lang="ja-JP" altLang="en-US" sz="2000" b="1" dirty="0"/>
              <a:t>従来の材料開発</a:t>
            </a:r>
          </a:p>
        </p:txBody>
      </p:sp>
      <p:sp>
        <p:nvSpPr>
          <p:cNvPr id="10" name="タイトル 1">
            <a:extLst>
              <a:ext uri="{FF2B5EF4-FFF2-40B4-BE49-F238E27FC236}">
                <a16:creationId xmlns:a16="http://schemas.microsoft.com/office/drawing/2014/main" id="{B9369851-C2FD-A038-740C-EDD348500717}"/>
              </a:ext>
            </a:extLst>
          </p:cNvPr>
          <p:cNvSpPr txBox="1">
            <a:spLocks/>
          </p:cNvSpPr>
          <p:nvPr/>
        </p:nvSpPr>
        <p:spPr>
          <a:xfrm>
            <a:off x="2980490" y="102210"/>
            <a:ext cx="5251493" cy="6627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sz="3600" dirty="0"/>
              <a:t>革新的な材料開発の加速</a:t>
            </a:r>
          </a:p>
        </p:txBody>
      </p:sp>
      <p:sp>
        <p:nvSpPr>
          <p:cNvPr id="19" name="テキスト ボックス 18">
            <a:extLst>
              <a:ext uri="{FF2B5EF4-FFF2-40B4-BE49-F238E27FC236}">
                <a16:creationId xmlns:a16="http://schemas.microsoft.com/office/drawing/2014/main" id="{B067CA7E-3CEC-8680-3AB9-4E17FA11FB52}"/>
              </a:ext>
            </a:extLst>
          </p:cNvPr>
          <p:cNvSpPr txBox="1"/>
          <p:nvPr/>
        </p:nvSpPr>
        <p:spPr>
          <a:xfrm>
            <a:off x="431533" y="1782474"/>
            <a:ext cx="2156804" cy="369332"/>
          </a:xfrm>
          <a:prstGeom prst="rect">
            <a:avLst/>
          </a:prstGeom>
          <a:noFill/>
        </p:spPr>
        <p:txBody>
          <a:bodyPr wrap="square" rtlCol="0">
            <a:spAutoFit/>
          </a:bodyPr>
          <a:lstStyle/>
          <a:p>
            <a:pPr algn="ctr"/>
            <a:r>
              <a:rPr kumimoji="1" lang="ja-JP" altLang="en-US" dirty="0"/>
              <a:t>新材料の目標設定</a:t>
            </a:r>
          </a:p>
        </p:txBody>
      </p:sp>
      <p:sp>
        <p:nvSpPr>
          <p:cNvPr id="20" name="矢印: 下 19">
            <a:extLst>
              <a:ext uri="{FF2B5EF4-FFF2-40B4-BE49-F238E27FC236}">
                <a16:creationId xmlns:a16="http://schemas.microsoft.com/office/drawing/2014/main" id="{AC58D486-EDC9-20F3-DBF7-1EE7CE5E76EC}"/>
              </a:ext>
            </a:extLst>
          </p:cNvPr>
          <p:cNvSpPr/>
          <p:nvPr/>
        </p:nvSpPr>
        <p:spPr>
          <a:xfrm>
            <a:off x="1331829" y="2205437"/>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0711BE31-9DF7-4D0D-7720-9B0A991D2641}"/>
              </a:ext>
            </a:extLst>
          </p:cNvPr>
          <p:cNvSpPr txBox="1"/>
          <p:nvPr/>
        </p:nvSpPr>
        <p:spPr>
          <a:xfrm>
            <a:off x="358971" y="2879331"/>
            <a:ext cx="2301126" cy="646331"/>
          </a:xfrm>
          <a:prstGeom prst="rect">
            <a:avLst/>
          </a:prstGeom>
          <a:noFill/>
        </p:spPr>
        <p:txBody>
          <a:bodyPr wrap="square" rtlCol="0">
            <a:spAutoFit/>
          </a:bodyPr>
          <a:lstStyle/>
          <a:p>
            <a:pPr algn="ctr"/>
            <a:r>
              <a:rPr kumimoji="1" lang="ja-JP" altLang="en-US" b="1" dirty="0"/>
              <a:t>研究者の経験や勘</a:t>
            </a:r>
            <a:r>
              <a:rPr kumimoji="1" lang="ja-JP" altLang="en-US" dirty="0"/>
              <a:t>で材料を設計</a:t>
            </a:r>
          </a:p>
        </p:txBody>
      </p:sp>
      <p:sp>
        <p:nvSpPr>
          <p:cNvPr id="22" name="矢印: 下 21">
            <a:extLst>
              <a:ext uri="{FF2B5EF4-FFF2-40B4-BE49-F238E27FC236}">
                <a16:creationId xmlns:a16="http://schemas.microsoft.com/office/drawing/2014/main" id="{2D03DB0F-0B9B-40B3-42A0-351E62D009EF}"/>
              </a:ext>
            </a:extLst>
          </p:cNvPr>
          <p:cNvSpPr/>
          <p:nvPr/>
        </p:nvSpPr>
        <p:spPr>
          <a:xfrm>
            <a:off x="1331829" y="3558657"/>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ECF0155-C87F-16BC-EE7B-B76342DC54D2}"/>
              </a:ext>
            </a:extLst>
          </p:cNvPr>
          <p:cNvSpPr txBox="1"/>
          <p:nvPr/>
        </p:nvSpPr>
        <p:spPr>
          <a:xfrm>
            <a:off x="272507" y="4260629"/>
            <a:ext cx="2674238" cy="646331"/>
          </a:xfrm>
          <a:prstGeom prst="rect">
            <a:avLst/>
          </a:prstGeom>
          <a:noFill/>
        </p:spPr>
        <p:txBody>
          <a:bodyPr wrap="square" rtlCol="0">
            <a:spAutoFit/>
          </a:bodyPr>
          <a:lstStyle/>
          <a:p>
            <a:pPr algn="ctr"/>
            <a:r>
              <a:rPr kumimoji="1" lang="ja-JP" altLang="en-US" b="1" dirty="0">
                <a:solidFill>
                  <a:srgbClr val="FF0000"/>
                </a:solidFill>
              </a:rPr>
              <a:t>全ての候補材料</a:t>
            </a:r>
            <a:r>
              <a:rPr kumimoji="1" lang="ja-JP" altLang="en-US" dirty="0"/>
              <a:t>に対してシミュレーション</a:t>
            </a:r>
          </a:p>
        </p:txBody>
      </p:sp>
      <p:sp>
        <p:nvSpPr>
          <p:cNvPr id="24" name="矢印: 下 23">
            <a:extLst>
              <a:ext uri="{FF2B5EF4-FFF2-40B4-BE49-F238E27FC236}">
                <a16:creationId xmlns:a16="http://schemas.microsoft.com/office/drawing/2014/main" id="{62CFF64C-6A6A-D522-A94A-DD40CAFBF3A7}"/>
              </a:ext>
            </a:extLst>
          </p:cNvPr>
          <p:cNvSpPr/>
          <p:nvPr/>
        </p:nvSpPr>
        <p:spPr>
          <a:xfrm>
            <a:off x="1323877" y="4958110"/>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4E22BA0-C84A-CEF9-D65D-64D7D53F1205}"/>
              </a:ext>
            </a:extLst>
          </p:cNvPr>
          <p:cNvSpPr txBox="1"/>
          <p:nvPr/>
        </p:nvSpPr>
        <p:spPr>
          <a:xfrm>
            <a:off x="431533" y="5665837"/>
            <a:ext cx="2301126" cy="646331"/>
          </a:xfrm>
          <a:prstGeom prst="rect">
            <a:avLst/>
          </a:prstGeom>
          <a:noFill/>
        </p:spPr>
        <p:txBody>
          <a:bodyPr wrap="square" rtlCol="0">
            <a:spAutoFit/>
          </a:bodyPr>
          <a:lstStyle/>
          <a:p>
            <a:pPr algn="ctr"/>
            <a:r>
              <a:rPr kumimoji="1" lang="ja-JP" altLang="en-US" dirty="0">
                <a:solidFill>
                  <a:srgbClr val="FF0000"/>
                </a:solidFill>
              </a:rPr>
              <a:t>全ての候補材料</a:t>
            </a:r>
            <a:r>
              <a:rPr kumimoji="1" lang="ja-JP" altLang="en-US" dirty="0"/>
              <a:t>での</a:t>
            </a:r>
            <a:endParaRPr kumimoji="1" lang="en-US" altLang="ja-JP" dirty="0"/>
          </a:p>
          <a:p>
            <a:pPr algn="ctr"/>
            <a:r>
              <a:rPr kumimoji="1" lang="ja-JP" altLang="en-US" dirty="0"/>
              <a:t>性能評価</a:t>
            </a:r>
          </a:p>
        </p:txBody>
      </p:sp>
      <p:sp>
        <p:nvSpPr>
          <p:cNvPr id="26" name="テキスト ボックス 25">
            <a:extLst>
              <a:ext uri="{FF2B5EF4-FFF2-40B4-BE49-F238E27FC236}">
                <a16:creationId xmlns:a16="http://schemas.microsoft.com/office/drawing/2014/main" id="{C41EFEB3-9F7C-4238-7EAB-29D54DAFF349}"/>
              </a:ext>
            </a:extLst>
          </p:cNvPr>
          <p:cNvSpPr txBox="1"/>
          <p:nvPr/>
        </p:nvSpPr>
        <p:spPr>
          <a:xfrm>
            <a:off x="5326258" y="1330983"/>
            <a:ext cx="3636333" cy="400110"/>
          </a:xfrm>
          <a:prstGeom prst="rect">
            <a:avLst/>
          </a:prstGeom>
          <a:noFill/>
        </p:spPr>
        <p:txBody>
          <a:bodyPr wrap="square" rtlCol="0">
            <a:spAutoFit/>
          </a:bodyPr>
          <a:lstStyle/>
          <a:p>
            <a:r>
              <a:rPr kumimoji="1" lang="ja-JP" altLang="en-US" sz="2000" b="1" dirty="0"/>
              <a:t>マテリアルズ・インフォマティクス</a:t>
            </a:r>
          </a:p>
        </p:txBody>
      </p:sp>
      <p:sp>
        <p:nvSpPr>
          <p:cNvPr id="27" name="テキスト ボックス 26">
            <a:extLst>
              <a:ext uri="{FF2B5EF4-FFF2-40B4-BE49-F238E27FC236}">
                <a16:creationId xmlns:a16="http://schemas.microsoft.com/office/drawing/2014/main" id="{1364576C-7547-5058-88CE-E5BFD3C9D794}"/>
              </a:ext>
            </a:extLst>
          </p:cNvPr>
          <p:cNvSpPr txBox="1"/>
          <p:nvPr/>
        </p:nvSpPr>
        <p:spPr>
          <a:xfrm>
            <a:off x="6014984" y="1719864"/>
            <a:ext cx="2156804" cy="369332"/>
          </a:xfrm>
          <a:prstGeom prst="rect">
            <a:avLst/>
          </a:prstGeom>
          <a:noFill/>
        </p:spPr>
        <p:txBody>
          <a:bodyPr wrap="square" rtlCol="0">
            <a:spAutoFit/>
          </a:bodyPr>
          <a:lstStyle/>
          <a:p>
            <a:pPr algn="ctr"/>
            <a:r>
              <a:rPr kumimoji="1" lang="ja-JP" altLang="en-US" dirty="0"/>
              <a:t>新材料の目標設定</a:t>
            </a:r>
          </a:p>
        </p:txBody>
      </p:sp>
      <p:sp>
        <p:nvSpPr>
          <p:cNvPr id="28" name="矢印: 下 27">
            <a:extLst>
              <a:ext uri="{FF2B5EF4-FFF2-40B4-BE49-F238E27FC236}">
                <a16:creationId xmlns:a16="http://schemas.microsoft.com/office/drawing/2014/main" id="{D78ADB27-3761-C72C-DC1D-C4F0CF27FA5B}"/>
              </a:ext>
            </a:extLst>
          </p:cNvPr>
          <p:cNvSpPr/>
          <p:nvPr/>
        </p:nvSpPr>
        <p:spPr>
          <a:xfrm>
            <a:off x="6898379" y="2214059"/>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1030DB6-441F-DC01-FCFF-26ABE01C8344}"/>
              </a:ext>
            </a:extLst>
          </p:cNvPr>
          <p:cNvSpPr txBox="1"/>
          <p:nvPr/>
        </p:nvSpPr>
        <p:spPr>
          <a:xfrm>
            <a:off x="5876798" y="2849716"/>
            <a:ext cx="2561594" cy="646331"/>
          </a:xfrm>
          <a:prstGeom prst="rect">
            <a:avLst/>
          </a:prstGeom>
          <a:noFill/>
        </p:spPr>
        <p:txBody>
          <a:bodyPr wrap="square" rtlCol="0">
            <a:spAutoFit/>
          </a:bodyPr>
          <a:lstStyle/>
          <a:p>
            <a:pPr algn="ctr"/>
            <a:r>
              <a:rPr kumimoji="1" lang="ja-JP" altLang="en-US" b="1" dirty="0"/>
              <a:t>機械学習等</a:t>
            </a:r>
            <a:r>
              <a:rPr kumimoji="1" lang="ja-JP" altLang="en-US" dirty="0"/>
              <a:t>により</a:t>
            </a:r>
            <a:endParaRPr kumimoji="1" lang="en-US" altLang="ja-JP" dirty="0"/>
          </a:p>
          <a:p>
            <a:pPr algn="ctr"/>
            <a:r>
              <a:rPr kumimoji="1" lang="ja-JP" altLang="en-US" dirty="0"/>
              <a:t>候補になる材料の選定</a:t>
            </a:r>
          </a:p>
        </p:txBody>
      </p:sp>
      <p:sp>
        <p:nvSpPr>
          <p:cNvPr id="30" name="矢印: 下 29">
            <a:extLst>
              <a:ext uri="{FF2B5EF4-FFF2-40B4-BE49-F238E27FC236}">
                <a16:creationId xmlns:a16="http://schemas.microsoft.com/office/drawing/2014/main" id="{8CCD13B8-6F89-87F5-AF9F-F1480D47C637}"/>
              </a:ext>
            </a:extLst>
          </p:cNvPr>
          <p:cNvSpPr/>
          <p:nvPr/>
        </p:nvSpPr>
        <p:spPr>
          <a:xfrm>
            <a:off x="6915279" y="3562102"/>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24407D67-53DD-6A1C-6351-C752B123004A}"/>
              </a:ext>
            </a:extLst>
          </p:cNvPr>
          <p:cNvSpPr txBox="1"/>
          <p:nvPr/>
        </p:nvSpPr>
        <p:spPr>
          <a:xfrm>
            <a:off x="6007032" y="4249169"/>
            <a:ext cx="2301126" cy="646331"/>
          </a:xfrm>
          <a:prstGeom prst="rect">
            <a:avLst/>
          </a:prstGeom>
          <a:noFill/>
        </p:spPr>
        <p:txBody>
          <a:bodyPr wrap="square" rtlCol="0">
            <a:spAutoFit/>
          </a:bodyPr>
          <a:lstStyle/>
          <a:p>
            <a:pPr algn="ctr"/>
            <a:r>
              <a:rPr kumimoji="1" lang="ja-JP" altLang="en-US" b="1" dirty="0">
                <a:solidFill>
                  <a:srgbClr val="FF0000"/>
                </a:solidFill>
              </a:rPr>
              <a:t>選定された材料</a:t>
            </a:r>
            <a:r>
              <a:rPr kumimoji="1" lang="ja-JP" altLang="en-US" dirty="0"/>
              <a:t>でのシミュレーション</a:t>
            </a:r>
          </a:p>
        </p:txBody>
      </p:sp>
      <p:sp>
        <p:nvSpPr>
          <p:cNvPr id="32" name="矢印: 下 31">
            <a:extLst>
              <a:ext uri="{FF2B5EF4-FFF2-40B4-BE49-F238E27FC236}">
                <a16:creationId xmlns:a16="http://schemas.microsoft.com/office/drawing/2014/main" id="{B0D95C3D-3B04-F10F-50A9-F2394D2ACDE2}"/>
              </a:ext>
            </a:extLst>
          </p:cNvPr>
          <p:cNvSpPr/>
          <p:nvPr/>
        </p:nvSpPr>
        <p:spPr>
          <a:xfrm>
            <a:off x="6915279" y="4964736"/>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9B3E34C3-45B7-4BC3-3F7C-401FEF0BED5F}"/>
              </a:ext>
            </a:extLst>
          </p:cNvPr>
          <p:cNvSpPr txBox="1"/>
          <p:nvPr/>
        </p:nvSpPr>
        <p:spPr>
          <a:xfrm>
            <a:off x="6007032" y="5693727"/>
            <a:ext cx="2301126" cy="646331"/>
          </a:xfrm>
          <a:prstGeom prst="rect">
            <a:avLst/>
          </a:prstGeom>
          <a:noFill/>
        </p:spPr>
        <p:txBody>
          <a:bodyPr wrap="square" rtlCol="0">
            <a:spAutoFit/>
          </a:bodyPr>
          <a:lstStyle/>
          <a:p>
            <a:pPr algn="ctr"/>
            <a:r>
              <a:rPr kumimoji="1" lang="ja-JP" altLang="en-US" b="1" dirty="0">
                <a:solidFill>
                  <a:srgbClr val="FF0000"/>
                </a:solidFill>
              </a:rPr>
              <a:t>選定された材料</a:t>
            </a:r>
            <a:r>
              <a:rPr kumimoji="1" lang="ja-JP" altLang="en-US" dirty="0"/>
              <a:t>のみ性能評価</a:t>
            </a:r>
          </a:p>
        </p:txBody>
      </p:sp>
      <p:sp>
        <p:nvSpPr>
          <p:cNvPr id="35" name="正方形/長方形 34">
            <a:extLst>
              <a:ext uri="{FF2B5EF4-FFF2-40B4-BE49-F238E27FC236}">
                <a16:creationId xmlns:a16="http://schemas.microsoft.com/office/drawing/2014/main" id="{93703B5A-B876-F2E3-A391-50C006B1C670}"/>
              </a:ext>
            </a:extLst>
          </p:cNvPr>
          <p:cNvSpPr/>
          <p:nvPr/>
        </p:nvSpPr>
        <p:spPr>
          <a:xfrm>
            <a:off x="431533" y="1775107"/>
            <a:ext cx="2156804" cy="38718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0CE6F37F-DB4C-88FC-3643-E831B5BA1B02}"/>
              </a:ext>
            </a:extLst>
          </p:cNvPr>
          <p:cNvSpPr/>
          <p:nvPr/>
        </p:nvSpPr>
        <p:spPr>
          <a:xfrm>
            <a:off x="431533" y="2910683"/>
            <a:ext cx="2156804" cy="60489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F63B752-DF91-93AA-6DC3-E1BF92F3BE39}"/>
              </a:ext>
            </a:extLst>
          </p:cNvPr>
          <p:cNvSpPr/>
          <p:nvPr/>
        </p:nvSpPr>
        <p:spPr>
          <a:xfrm>
            <a:off x="358971" y="4260627"/>
            <a:ext cx="2476455" cy="64633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469808B5-642F-4137-999C-81E86F9A939D}"/>
              </a:ext>
            </a:extLst>
          </p:cNvPr>
          <p:cNvSpPr/>
          <p:nvPr/>
        </p:nvSpPr>
        <p:spPr>
          <a:xfrm>
            <a:off x="371398" y="5665835"/>
            <a:ext cx="2476455" cy="64633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DAE099B0-30C5-E170-0E24-DB0C624A2744}"/>
              </a:ext>
            </a:extLst>
          </p:cNvPr>
          <p:cNvSpPr/>
          <p:nvPr/>
        </p:nvSpPr>
        <p:spPr>
          <a:xfrm>
            <a:off x="5610194" y="1724921"/>
            <a:ext cx="3119944" cy="4124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939B28B-125D-DC7E-531D-048830007FFF}"/>
              </a:ext>
            </a:extLst>
          </p:cNvPr>
          <p:cNvSpPr/>
          <p:nvPr/>
        </p:nvSpPr>
        <p:spPr>
          <a:xfrm>
            <a:off x="5610194" y="2884887"/>
            <a:ext cx="3119944" cy="646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AD74F3F4-78F5-5395-4616-5A6BAC89236F}"/>
              </a:ext>
            </a:extLst>
          </p:cNvPr>
          <p:cNvSpPr/>
          <p:nvPr/>
        </p:nvSpPr>
        <p:spPr>
          <a:xfrm>
            <a:off x="5610194" y="4277482"/>
            <a:ext cx="3119943" cy="646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8A2784C9-D307-1A6A-D0C2-BC45E5ACBA26}"/>
              </a:ext>
            </a:extLst>
          </p:cNvPr>
          <p:cNvSpPr/>
          <p:nvPr/>
        </p:nvSpPr>
        <p:spPr>
          <a:xfrm>
            <a:off x="5610194" y="5722039"/>
            <a:ext cx="3119942" cy="646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五方向 44">
            <a:extLst>
              <a:ext uri="{FF2B5EF4-FFF2-40B4-BE49-F238E27FC236}">
                <a16:creationId xmlns:a16="http://schemas.microsoft.com/office/drawing/2014/main" id="{37A0B904-CAF0-676E-7BA5-9CC385583AA2}"/>
              </a:ext>
            </a:extLst>
          </p:cNvPr>
          <p:cNvSpPr/>
          <p:nvPr/>
        </p:nvSpPr>
        <p:spPr>
          <a:xfrm>
            <a:off x="3175637" y="3438296"/>
            <a:ext cx="2030821" cy="484632"/>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B7300CB8-D1F0-3720-7E0C-DDCB6D6C2FD0}"/>
              </a:ext>
            </a:extLst>
          </p:cNvPr>
          <p:cNvSpPr txBox="1"/>
          <p:nvPr/>
        </p:nvSpPr>
        <p:spPr>
          <a:xfrm>
            <a:off x="3215374" y="3513351"/>
            <a:ext cx="1813942" cy="369332"/>
          </a:xfrm>
          <a:prstGeom prst="rect">
            <a:avLst/>
          </a:prstGeom>
          <a:noFill/>
        </p:spPr>
        <p:txBody>
          <a:bodyPr wrap="square" rtlCol="0">
            <a:spAutoFit/>
          </a:bodyPr>
          <a:lstStyle/>
          <a:p>
            <a:r>
              <a:rPr kumimoji="1" lang="ja-JP" altLang="en-US" dirty="0"/>
              <a:t>開発期間の短縮</a:t>
            </a:r>
          </a:p>
        </p:txBody>
      </p:sp>
      <p:sp>
        <p:nvSpPr>
          <p:cNvPr id="47" name="四角形: 角を丸くする 46">
            <a:extLst>
              <a:ext uri="{FF2B5EF4-FFF2-40B4-BE49-F238E27FC236}">
                <a16:creationId xmlns:a16="http://schemas.microsoft.com/office/drawing/2014/main" id="{BA7FD259-E28F-6D1C-D986-5C117BDB381F}"/>
              </a:ext>
            </a:extLst>
          </p:cNvPr>
          <p:cNvSpPr/>
          <p:nvPr/>
        </p:nvSpPr>
        <p:spPr>
          <a:xfrm>
            <a:off x="60791" y="1173776"/>
            <a:ext cx="2972878" cy="546586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3F63D03C-4030-965D-DD44-C66E64765BC8}"/>
              </a:ext>
            </a:extLst>
          </p:cNvPr>
          <p:cNvSpPr/>
          <p:nvPr/>
        </p:nvSpPr>
        <p:spPr>
          <a:xfrm>
            <a:off x="5226114" y="1173776"/>
            <a:ext cx="3773782" cy="549830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9721999"/>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B261B9C-CD5F-F0AA-CCF1-A8B431F274E6}"/>
              </a:ext>
            </a:extLst>
          </p:cNvPr>
          <p:cNvSpPr txBox="1"/>
          <p:nvPr/>
        </p:nvSpPr>
        <p:spPr>
          <a:xfrm>
            <a:off x="413266" y="2302386"/>
            <a:ext cx="8486775" cy="2308324"/>
          </a:xfrm>
          <a:prstGeom prst="rect">
            <a:avLst/>
          </a:prstGeom>
          <a:noFill/>
        </p:spPr>
        <p:txBody>
          <a:bodyPr wrap="square" rtlCol="0">
            <a:spAutoFit/>
          </a:bodyPr>
          <a:lstStyle/>
          <a:p>
            <a:pPr algn="ctr"/>
            <a:r>
              <a:rPr kumimoji="1" lang="ja-JP" altLang="en-US" sz="3600" dirty="0"/>
              <a:t>金属組織画像から得られる情報を基に</a:t>
            </a:r>
            <a:endParaRPr kumimoji="1" lang="en-US" altLang="ja-JP" sz="3600" dirty="0"/>
          </a:p>
          <a:p>
            <a:pPr algn="ctr"/>
            <a:r>
              <a:rPr kumimoji="1" lang="ja-JP" altLang="en-US" sz="3600" dirty="0"/>
              <a:t>機械学習を行い，微細構造と材料特性を</a:t>
            </a:r>
            <a:endParaRPr kumimoji="1" lang="en-US" altLang="ja-JP" sz="3600" dirty="0"/>
          </a:p>
          <a:p>
            <a:pPr algn="ctr"/>
            <a:r>
              <a:rPr kumimoji="1" lang="ja-JP" altLang="en-US" sz="3600" dirty="0"/>
              <a:t>多様な手段で解析し，</a:t>
            </a:r>
            <a:endParaRPr kumimoji="1" lang="en-US" altLang="ja-JP" sz="3600" dirty="0"/>
          </a:p>
          <a:p>
            <a:pPr algn="ctr"/>
            <a:r>
              <a:rPr kumimoji="1" lang="ja-JP" altLang="en-US" sz="3600" dirty="0"/>
              <a:t>その有効性と予測精度を明確にする</a:t>
            </a:r>
          </a:p>
        </p:txBody>
      </p:sp>
      <p:sp>
        <p:nvSpPr>
          <p:cNvPr id="5" name="正方形/長方形 4">
            <a:extLst>
              <a:ext uri="{FF2B5EF4-FFF2-40B4-BE49-F238E27FC236}">
                <a16:creationId xmlns:a16="http://schemas.microsoft.com/office/drawing/2014/main" id="{675D45AF-583C-0D6F-5E72-2A5A8976F6C0}"/>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A73708A0-7A54-B601-3725-A5BED2189301}"/>
              </a:ext>
            </a:extLst>
          </p:cNvPr>
          <p:cNvSpPr txBox="1"/>
          <p:nvPr/>
        </p:nvSpPr>
        <p:spPr>
          <a:xfrm>
            <a:off x="3069024" y="96332"/>
            <a:ext cx="3005951" cy="769441"/>
          </a:xfrm>
          <a:prstGeom prst="rect">
            <a:avLst/>
          </a:prstGeom>
          <a:noFill/>
        </p:spPr>
        <p:txBody>
          <a:bodyPr wrap="none" rtlCol="0">
            <a:spAutoFit/>
          </a:bodyPr>
          <a:lstStyle/>
          <a:p>
            <a:pPr algn="ctr"/>
            <a:r>
              <a:rPr kumimoji="1" lang="ja-JP" altLang="en-US" sz="4400" dirty="0"/>
              <a:t>研究の目的</a:t>
            </a:r>
          </a:p>
        </p:txBody>
      </p:sp>
      <p:sp>
        <p:nvSpPr>
          <p:cNvPr id="6" name="四角形: 角を丸くする 5">
            <a:extLst>
              <a:ext uri="{FF2B5EF4-FFF2-40B4-BE49-F238E27FC236}">
                <a16:creationId xmlns:a16="http://schemas.microsoft.com/office/drawing/2014/main" id="{E4DD2BF5-8D99-EA8B-9B21-96FEC1BFE541}"/>
              </a:ext>
            </a:extLst>
          </p:cNvPr>
          <p:cNvSpPr/>
          <p:nvPr/>
        </p:nvSpPr>
        <p:spPr>
          <a:xfrm>
            <a:off x="413266" y="2200275"/>
            <a:ext cx="8317468" cy="269557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860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8E7367FB-1D26-AF65-84E1-6BA643746842}"/>
              </a:ext>
            </a:extLst>
          </p:cNvPr>
          <p:cNvGrpSpPr/>
          <p:nvPr/>
        </p:nvGrpSpPr>
        <p:grpSpPr>
          <a:xfrm>
            <a:off x="812646" y="1609344"/>
            <a:ext cx="7801342" cy="4688884"/>
            <a:chOff x="769967" y="1566672"/>
            <a:chExt cx="7421519" cy="4329220"/>
          </a:xfrm>
        </p:grpSpPr>
        <p:pic>
          <p:nvPicPr>
            <p:cNvPr id="4" name="図 3" descr="ダイアグラム&#10;&#10;AI 生成コンテンツは誤りを含む可能性があります。">
              <a:extLst>
                <a:ext uri="{FF2B5EF4-FFF2-40B4-BE49-F238E27FC236}">
                  <a16:creationId xmlns:a16="http://schemas.microsoft.com/office/drawing/2014/main" id="{AEFB640E-43D5-CA37-88CA-BB55D4E2C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67" y="1566672"/>
              <a:ext cx="7421519" cy="4329220"/>
            </a:xfrm>
            <a:prstGeom prst="rect">
              <a:avLst/>
            </a:prstGeom>
          </p:spPr>
        </p:pic>
        <p:sp>
          <p:nvSpPr>
            <p:cNvPr id="3" name="正方形/長方形 2">
              <a:extLst>
                <a:ext uri="{FF2B5EF4-FFF2-40B4-BE49-F238E27FC236}">
                  <a16:creationId xmlns:a16="http://schemas.microsoft.com/office/drawing/2014/main" id="{C2E4313F-9615-AE95-5663-BA66CF8AC8E7}"/>
                </a:ext>
              </a:extLst>
            </p:cNvPr>
            <p:cNvSpPr/>
            <p:nvPr/>
          </p:nvSpPr>
          <p:spPr>
            <a:xfrm>
              <a:off x="2573366" y="2735961"/>
              <a:ext cx="762000" cy="7905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mn-ea"/>
                </a:rPr>
                <a:t>PCA</a:t>
              </a:r>
              <a:endParaRPr kumimoji="1" lang="ja-JP" altLang="en-US" sz="2000" dirty="0">
                <a:solidFill>
                  <a:schemeClr val="tx1"/>
                </a:solidFill>
                <a:latin typeface="+mn-ea"/>
              </a:endParaRPr>
            </a:p>
          </p:txBody>
        </p:sp>
      </p:grpSp>
      <p:sp>
        <p:nvSpPr>
          <p:cNvPr id="8" name="タイトル 7">
            <a:extLst>
              <a:ext uri="{FF2B5EF4-FFF2-40B4-BE49-F238E27FC236}">
                <a16:creationId xmlns:a16="http://schemas.microsoft.com/office/drawing/2014/main" id="{99DD5611-2955-2978-5BBA-FBB5FF0F1D79}"/>
              </a:ext>
            </a:extLst>
          </p:cNvPr>
          <p:cNvSpPr>
            <a:spLocks noGrp="1"/>
          </p:cNvSpPr>
          <p:nvPr>
            <p:ph type="title"/>
          </p:nvPr>
        </p:nvSpPr>
        <p:spPr/>
        <p:txBody>
          <a:bodyPr/>
          <a:lstStyle/>
          <a:p>
            <a:endParaRPr lang="ja-JP" altLang="en-US"/>
          </a:p>
        </p:txBody>
      </p:sp>
      <p:sp>
        <p:nvSpPr>
          <p:cNvPr id="9" name="正方形/長方形 8">
            <a:extLst>
              <a:ext uri="{FF2B5EF4-FFF2-40B4-BE49-F238E27FC236}">
                <a16:creationId xmlns:a16="http://schemas.microsoft.com/office/drawing/2014/main" id="{623A16CA-92FA-5789-9E11-DA9CDFB6C63B}"/>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方法と原理</a:t>
            </a:r>
          </a:p>
        </p:txBody>
      </p:sp>
      <p:sp>
        <p:nvSpPr>
          <p:cNvPr id="11" name="テキスト ボックス 10">
            <a:extLst>
              <a:ext uri="{FF2B5EF4-FFF2-40B4-BE49-F238E27FC236}">
                <a16:creationId xmlns:a16="http://schemas.microsoft.com/office/drawing/2014/main" id="{19B68693-45BF-1722-0E2B-F4FCC85F1ABC}"/>
              </a:ext>
            </a:extLst>
          </p:cNvPr>
          <p:cNvSpPr txBox="1"/>
          <p:nvPr/>
        </p:nvSpPr>
        <p:spPr>
          <a:xfrm>
            <a:off x="95250" y="1123950"/>
            <a:ext cx="2087118" cy="523220"/>
          </a:xfrm>
          <a:prstGeom prst="rect">
            <a:avLst/>
          </a:prstGeom>
          <a:noFill/>
        </p:spPr>
        <p:txBody>
          <a:bodyPr wrap="square" rtlCol="0">
            <a:spAutoFit/>
          </a:bodyPr>
          <a:lstStyle/>
          <a:p>
            <a:r>
              <a:rPr kumimoji="1" lang="ja-JP" altLang="en-US" sz="2800" dirty="0"/>
              <a:t>実験の流れ</a:t>
            </a:r>
          </a:p>
        </p:txBody>
      </p:sp>
    </p:spTree>
    <p:extLst>
      <p:ext uri="{BB962C8B-B14F-4D97-AF65-F5344CB8AC3E}">
        <p14:creationId xmlns:p14="http://schemas.microsoft.com/office/powerpoint/2010/main" val="1282868272"/>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460A7B1-9EB0-DD4A-A625-728CDA6BB525}"/>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方法と原理</a:t>
            </a:r>
          </a:p>
        </p:txBody>
      </p:sp>
      <p:sp>
        <p:nvSpPr>
          <p:cNvPr id="4" name="テキスト ボックス 3">
            <a:extLst>
              <a:ext uri="{FF2B5EF4-FFF2-40B4-BE49-F238E27FC236}">
                <a16:creationId xmlns:a16="http://schemas.microsoft.com/office/drawing/2014/main" id="{43DED0B5-ECA2-AB12-A4BB-3C7658AB7BED}"/>
              </a:ext>
            </a:extLst>
          </p:cNvPr>
          <p:cNvSpPr txBox="1"/>
          <p:nvPr/>
        </p:nvSpPr>
        <p:spPr>
          <a:xfrm>
            <a:off x="95250" y="1123950"/>
            <a:ext cx="4476750" cy="523220"/>
          </a:xfrm>
          <a:prstGeom prst="rect">
            <a:avLst/>
          </a:prstGeom>
          <a:noFill/>
        </p:spPr>
        <p:txBody>
          <a:bodyPr wrap="square" rtlCol="0">
            <a:spAutoFit/>
          </a:bodyPr>
          <a:lstStyle/>
          <a:p>
            <a:r>
              <a:rPr kumimoji="1" lang="ja-JP" altLang="en-US" sz="2800" dirty="0"/>
              <a:t>フェーズフィールド法</a:t>
            </a:r>
          </a:p>
        </p:txBody>
      </p:sp>
      <p:sp>
        <p:nvSpPr>
          <p:cNvPr id="6" name="テキスト ボックス 5">
            <a:extLst>
              <a:ext uri="{FF2B5EF4-FFF2-40B4-BE49-F238E27FC236}">
                <a16:creationId xmlns:a16="http://schemas.microsoft.com/office/drawing/2014/main" id="{18D80428-D633-E414-3F0D-98CED6FB4253}"/>
              </a:ext>
            </a:extLst>
          </p:cNvPr>
          <p:cNvSpPr txBox="1"/>
          <p:nvPr/>
        </p:nvSpPr>
        <p:spPr>
          <a:xfrm>
            <a:off x="1771650" y="1647170"/>
            <a:ext cx="5600700" cy="400110"/>
          </a:xfrm>
          <a:prstGeom prst="rect">
            <a:avLst/>
          </a:prstGeom>
          <a:noFill/>
        </p:spPr>
        <p:txBody>
          <a:bodyPr wrap="square">
            <a:spAutoFit/>
          </a:bodyPr>
          <a:lstStyle/>
          <a:p>
            <a:r>
              <a:rPr lang="ja-JP" altLang="en-US" sz="2000" dirty="0"/>
              <a:t>金属組織の形成・成長を連続的な数値で表す手法</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0252EA6-DFCD-ECF1-B70F-DB7A3E9E72B7}"/>
                  </a:ext>
                </a:extLst>
              </p:cNvPr>
              <p:cNvSpPr txBox="1"/>
              <p:nvPr/>
            </p:nvSpPr>
            <p:spPr>
              <a:xfrm>
                <a:off x="3070098" y="2694129"/>
                <a:ext cx="4586286"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𝑡</m:t>
                          </m:r>
                        </m:num>
                        <m:den>
                          <m:r>
                            <a:rPr lang="en-US" altLang="ja-JP" i="1">
                              <a:latin typeface="Cambria Math" panose="02040503050406030204" pitchFamily="18" charset="0"/>
                            </a:rPr>
                            <m:t>𝜕𝜙</m:t>
                          </m:r>
                        </m:den>
                      </m:f>
                      <m:r>
                        <a:rPr lang="en-US" altLang="ja-JP" i="1">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m:t>
                      </m:r>
                      <m:d>
                        <m:dPr>
                          <m:begChr m:val="["/>
                          <m:endChr m:val="]"/>
                          <m:ctrlPr>
                            <a:rPr lang="ja-JP" altLang="ja-JP" i="1">
                              <a:latin typeface="Cambria Math" panose="02040503050406030204" pitchFamily="18" charset="0"/>
                            </a:rPr>
                          </m:ctrlPr>
                        </m:dPr>
                        <m:e>
                          <m:r>
                            <a:rPr lang="en-US" altLang="ja-JP" i="1">
                              <a:latin typeface="Cambria Math" panose="02040503050406030204" pitchFamily="18" charset="0"/>
                            </a:rPr>
                            <m:t>𝑀</m:t>
                          </m:r>
                          <m:r>
                            <a:rPr lang="en-US" altLang="ja-JP" i="1">
                              <a:latin typeface="Cambria Math" panose="02040503050406030204" pitchFamily="18" charset="0"/>
                            </a:rPr>
                            <m:t>𝛻</m:t>
                          </m:r>
                          <m:d>
                            <m:dPr>
                              <m:ctrlPr>
                                <a:rPr lang="ja-JP" altLang="ja-JP" i="1">
                                  <a:latin typeface="Cambria Math" panose="02040503050406030204" pitchFamily="18" charset="0"/>
                                </a:rPr>
                              </m:ctrlPr>
                            </m:dPr>
                            <m:e>
                              <m:f>
                                <m:fPr>
                                  <m:ctrlPr>
                                    <a:rPr lang="ja-JP" altLang="ja-JP" i="1">
                                      <a:latin typeface="Cambria Math" panose="02040503050406030204" pitchFamily="18" charset="0"/>
                                    </a:rPr>
                                  </m:ctrlPr>
                                </m:fPr>
                                <m:num>
                                  <m:r>
                                    <a:rPr lang="en-US" altLang="ja-JP" i="1">
                                      <a:latin typeface="Cambria Math" panose="02040503050406030204" pitchFamily="18" charset="0"/>
                                    </a:rPr>
                                    <m:t>𝑑</m:t>
                                  </m:r>
                                  <m:r>
                                    <a:rPr lang="en-US" altLang="ja-JP" i="1">
                                      <a:latin typeface="Cambria Math" panose="02040503050406030204" pitchFamily="18" charset="0"/>
                                    </a:rPr>
                                    <m:t>𝜙</m:t>
                                  </m:r>
                                </m:num>
                                <m:den>
                                  <m:r>
                                    <a:rPr lang="en-US" altLang="ja-JP" i="1">
                                      <a:latin typeface="Cambria Math" panose="02040503050406030204" pitchFamily="18" charset="0"/>
                                    </a:rPr>
                                    <m:t>𝑑𝑓</m:t>
                                  </m:r>
                                </m:den>
                              </m:f>
                              <m:r>
                                <a:rPr lang="en-US" altLang="ja-JP" i="1">
                                  <a:latin typeface="Cambria Math" panose="02040503050406030204" pitchFamily="18" charset="0"/>
                                </a:rPr>
                                <m:t> ​−</m:t>
                              </m:r>
                              <m:r>
                                <a:rPr lang="en-US" altLang="ja-JP" i="1">
                                  <a:latin typeface="Cambria Math" panose="02040503050406030204" pitchFamily="18" charset="0"/>
                                </a:rPr>
                                <m:t>𝜅</m:t>
                              </m:r>
                              <m:sSup>
                                <m:sSupPr>
                                  <m:ctrlPr>
                                    <a:rPr lang="ja-JP" altLang="ja-JP" i="1">
                                      <a:latin typeface="Cambria Math" panose="02040503050406030204" pitchFamily="18" charset="0"/>
                                    </a:rPr>
                                  </m:ctrlPr>
                                </m:sSupPr>
                                <m:e>
                                  <m:r>
                                    <a:rPr lang="en-US" altLang="ja-JP" i="1">
                                      <a:latin typeface="Cambria Math" panose="02040503050406030204" pitchFamily="18" charset="0"/>
                                    </a:rPr>
                                    <m:t>𝛻</m:t>
                                  </m:r>
                                </m:e>
                                <m:sup>
                                  <m:r>
                                    <a:rPr lang="en-US" altLang="ja-JP" i="1">
                                      <a:latin typeface="Cambria Math" panose="02040503050406030204" pitchFamily="18" charset="0"/>
                                    </a:rPr>
                                    <m:t>2</m:t>
                                  </m:r>
                                </m:sup>
                              </m:sSup>
                              <m:r>
                                <a:rPr lang="en-US" altLang="ja-JP" i="1">
                                  <a:latin typeface="Cambria Math" panose="02040503050406030204" pitchFamily="18" charset="0"/>
                                </a:rPr>
                                <m:t>𝜙</m:t>
                              </m:r>
                            </m:e>
                          </m:d>
                        </m:e>
                      </m:d>
                    </m:oMath>
                  </m:oMathPara>
                </a14:m>
                <a:endParaRPr lang="ja-JP" altLang="en-US" dirty="0"/>
              </a:p>
            </p:txBody>
          </p:sp>
        </mc:Choice>
        <mc:Fallback>
          <p:sp>
            <p:nvSpPr>
              <p:cNvPr id="8" name="テキスト ボックス 7">
                <a:extLst>
                  <a:ext uri="{FF2B5EF4-FFF2-40B4-BE49-F238E27FC236}">
                    <a16:creationId xmlns:a16="http://schemas.microsoft.com/office/drawing/2014/main" id="{30252EA6-DFCD-ECF1-B70F-DB7A3E9E72B7}"/>
                  </a:ext>
                </a:extLst>
              </p:cNvPr>
              <p:cNvSpPr txBox="1">
                <a:spLocks noRot="1" noChangeAspect="1" noMove="1" noResize="1" noEditPoints="1" noAdjustHandles="1" noChangeArrowheads="1" noChangeShapeType="1" noTextEdit="1"/>
              </p:cNvSpPr>
              <p:nvPr/>
            </p:nvSpPr>
            <p:spPr>
              <a:xfrm>
                <a:off x="3070098" y="2694129"/>
                <a:ext cx="4586286" cy="71468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D69CA1B3-71FC-DC91-74AB-7666E001282E}"/>
              </a:ext>
            </a:extLst>
          </p:cNvPr>
          <p:cNvSpPr txBox="1"/>
          <p:nvPr/>
        </p:nvSpPr>
        <p:spPr>
          <a:xfrm>
            <a:off x="3267456" y="2332232"/>
            <a:ext cx="2340864" cy="400110"/>
          </a:xfrm>
          <a:prstGeom prst="rect">
            <a:avLst/>
          </a:prstGeom>
          <a:noFill/>
        </p:spPr>
        <p:txBody>
          <a:bodyPr wrap="square">
            <a:spAutoFit/>
          </a:bodyPr>
          <a:lstStyle/>
          <a:p>
            <a:r>
              <a:rPr lang="en-US" altLang="ja-JP" sz="2000" i="0" dirty="0">
                <a:effectLst/>
                <a:latin typeface="+mn-ea"/>
              </a:rPr>
              <a:t>Cahn-Hilliard</a:t>
            </a:r>
            <a:r>
              <a:rPr lang="ja-JP" altLang="en-US" sz="2000" i="0" dirty="0">
                <a:effectLst/>
                <a:latin typeface="+mn-ea"/>
              </a:rPr>
              <a:t>方程式</a:t>
            </a:r>
            <a:endParaRPr lang="ja-JP" altLang="en-US" sz="2000" dirty="0">
              <a:latin typeface="+mn-ea"/>
            </a:endParaRP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6D65449F-B10E-EE0E-2319-2C0B8EF7303D}"/>
                  </a:ext>
                </a:extLst>
              </p:cNvPr>
              <p:cNvSpPr txBox="1"/>
              <p:nvPr/>
            </p:nvSpPr>
            <p:spPr>
              <a:xfrm>
                <a:off x="4144518" y="3779301"/>
                <a:ext cx="4745736" cy="400110"/>
              </a:xfrm>
              <a:prstGeom prst="rect">
                <a:avLst/>
              </a:prstGeom>
              <a:noFill/>
            </p:spPr>
            <p:txBody>
              <a:bodyPr wrap="square">
                <a:spAutoFit/>
              </a:bodyPr>
              <a:lstStyle/>
              <a:p>
                <a:pPr/>
                <a14:m>
                  <m:oMath xmlns:m="http://schemas.openxmlformats.org/officeDocument/2006/math">
                    <m:r>
                      <a:rPr lang="en-US" altLang="ja-JP" sz="2000" i="1" smtClean="0">
                        <a:latin typeface="Cambria Math" panose="02040503050406030204" pitchFamily="18" charset="0"/>
                      </a:rPr>
                      <m:t>𝑀</m:t>
                    </m:r>
                    <m:r>
                      <a:rPr lang="ja-JP" altLang="en-US" sz="2000" i="1">
                        <a:latin typeface="Cambria Math" panose="02040503050406030204" pitchFamily="18" charset="0"/>
                      </a:rPr>
                      <m:t>：</m:t>
                    </m:r>
                  </m:oMath>
                </a14:m>
                <a:r>
                  <a:rPr lang="ja-JP" altLang="en-US" sz="2000" dirty="0"/>
                  <a:t>界面の移動速度に影響するパラメータ</a:t>
                </a:r>
                <a:endParaRPr lang="ja-JP" altLang="en-US" dirty="0"/>
              </a:p>
            </p:txBody>
          </p:sp>
        </mc:Choice>
        <mc:Fallback>
          <p:sp>
            <p:nvSpPr>
              <p:cNvPr id="11" name="テキスト ボックス 10">
                <a:extLst>
                  <a:ext uri="{FF2B5EF4-FFF2-40B4-BE49-F238E27FC236}">
                    <a16:creationId xmlns:a16="http://schemas.microsoft.com/office/drawing/2014/main" id="{6D65449F-B10E-EE0E-2319-2C0B8EF7303D}"/>
                  </a:ext>
                </a:extLst>
              </p:cNvPr>
              <p:cNvSpPr txBox="1">
                <a:spLocks noRot="1" noChangeAspect="1" noMove="1" noResize="1" noEditPoints="1" noAdjustHandles="1" noChangeArrowheads="1" noChangeShapeType="1" noTextEdit="1"/>
              </p:cNvSpPr>
              <p:nvPr/>
            </p:nvSpPr>
            <p:spPr>
              <a:xfrm>
                <a:off x="4144518" y="3779301"/>
                <a:ext cx="4745736" cy="400110"/>
              </a:xfrm>
              <a:prstGeom prst="rect">
                <a:avLst/>
              </a:prstGeom>
              <a:blipFill>
                <a:blip r:embed="rId3"/>
                <a:stretch>
                  <a:fillRect t="-12121" b="-22727"/>
                </a:stretch>
              </a:blipFill>
            </p:spPr>
            <p:txBody>
              <a:bodyPr/>
              <a:lstStyle/>
              <a:p>
                <a:r>
                  <a:rPr lang="ja-JP" altLang="en-US">
                    <a:noFill/>
                  </a:rPr>
                  <a:t> </a:t>
                </a:r>
              </a:p>
            </p:txBody>
          </p:sp>
        </mc:Fallback>
      </mc:AlternateContent>
      <p:pic>
        <p:nvPicPr>
          <p:cNvPr id="13" name="図 12" descr="アイコン&#10;&#10;AI 生成コンテンツは誤りを含む可能性があります。">
            <a:extLst>
              <a:ext uri="{FF2B5EF4-FFF2-40B4-BE49-F238E27FC236}">
                <a16:creationId xmlns:a16="http://schemas.microsoft.com/office/drawing/2014/main" id="{BED148A0-FE91-DAAA-82FD-B62BC59B47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681" y="2237969"/>
            <a:ext cx="2417937" cy="2382062"/>
          </a:xfrm>
          <a:prstGeom prst="rect">
            <a:avLst/>
          </a:prstGeom>
        </p:spPr>
      </p:pic>
      <p:sp>
        <p:nvSpPr>
          <p:cNvPr id="15" name="テキスト ボックス 14">
            <a:extLst>
              <a:ext uri="{FF2B5EF4-FFF2-40B4-BE49-F238E27FC236}">
                <a16:creationId xmlns:a16="http://schemas.microsoft.com/office/drawing/2014/main" id="{97DCB5EB-9E2E-1F8A-B74F-08F0DAFD189E}"/>
              </a:ext>
            </a:extLst>
          </p:cNvPr>
          <p:cNvSpPr txBox="1"/>
          <p:nvPr/>
        </p:nvSpPr>
        <p:spPr>
          <a:xfrm>
            <a:off x="1152360" y="5140833"/>
            <a:ext cx="6571055" cy="1631216"/>
          </a:xfrm>
          <a:prstGeom prst="rect">
            <a:avLst/>
          </a:prstGeom>
          <a:noFill/>
        </p:spPr>
        <p:txBody>
          <a:bodyPr wrap="square" rtlCol="0">
            <a:spAutoFit/>
          </a:bodyPr>
          <a:lstStyle/>
          <a:p>
            <a:r>
              <a:rPr kumimoji="1" lang="ja-JP" altLang="en-US" sz="2000" dirty="0"/>
              <a:t>今回の実験のシミュレーション条件</a:t>
            </a:r>
            <a:r>
              <a:rPr kumimoji="1" lang="en-US" altLang="ja-JP" sz="2000" dirty="0"/>
              <a:t>(</a:t>
            </a:r>
            <a:r>
              <a:rPr kumimoji="1" lang="ja-JP" altLang="en-US" sz="2000" dirty="0"/>
              <a:t>フェーズフィールド法</a:t>
            </a:r>
            <a:r>
              <a:rPr kumimoji="1" lang="en-US" altLang="ja-JP" sz="2000" dirty="0"/>
              <a:t>)</a:t>
            </a:r>
          </a:p>
          <a:p>
            <a:r>
              <a:rPr kumimoji="1" lang="ja-JP" altLang="en-US" sz="2000" dirty="0"/>
              <a:t>・</a:t>
            </a:r>
            <a:r>
              <a:rPr lang="ja-JP" altLang="en-US" sz="2000" dirty="0"/>
              <a:t>初期濃度𝑐</a:t>
            </a:r>
            <a:r>
              <a:rPr lang="en-US" altLang="ja-JP" sz="2000" baseline="-25000" dirty="0"/>
              <a:t>0</a:t>
            </a:r>
            <a:r>
              <a:rPr lang="en-US" altLang="ja-JP" sz="2000" dirty="0"/>
              <a:t>=0.3~0.7</a:t>
            </a:r>
          </a:p>
          <a:p>
            <a:r>
              <a:rPr kumimoji="1" lang="ja-JP" altLang="en-US" sz="2000" dirty="0"/>
              <a:t>・</a:t>
            </a:r>
            <a:r>
              <a:rPr lang="ja-JP" altLang="en-US" sz="2000" dirty="0"/>
              <a:t>モビリティ𝑀</a:t>
            </a:r>
            <a:r>
              <a:rPr lang="en-US" altLang="ja-JP" sz="2000" dirty="0"/>
              <a:t>=1[</a:t>
            </a:r>
            <a:r>
              <a:rPr lang="ja-JP" altLang="en-US" sz="2000" dirty="0"/>
              <a:t>𝑚</a:t>
            </a:r>
            <a:r>
              <a:rPr lang="en-US" altLang="ja-JP" sz="2000" baseline="30000" dirty="0"/>
              <a:t>3</a:t>
            </a:r>
            <a:r>
              <a:rPr lang="en-US" altLang="ja-JP" sz="2000" dirty="0"/>
              <a:t> /</a:t>
            </a:r>
            <a:r>
              <a:rPr lang="en-US" altLang="ja-JP" sz="2000" dirty="0">
                <a:latin typeface="+mn-ea"/>
              </a:rPr>
              <a:t>J</a:t>
            </a:r>
            <a:r>
              <a:rPr lang="ja-JP" altLang="en-US" sz="2000" dirty="0"/>
              <a:t>∙𝑠</a:t>
            </a:r>
            <a:r>
              <a:rPr lang="en-US" altLang="ja-JP" sz="2000" dirty="0"/>
              <a:t>]</a:t>
            </a:r>
          </a:p>
          <a:p>
            <a:r>
              <a:rPr kumimoji="1" lang="ja-JP" altLang="en-US" sz="2000" dirty="0"/>
              <a:t>・</a:t>
            </a:r>
            <a:r>
              <a:rPr lang="ja-JP" altLang="en-US" sz="2000" dirty="0"/>
              <a:t>勾配エネルギー𝜅</a:t>
            </a:r>
            <a:r>
              <a:rPr lang="en-US" altLang="ja-JP" sz="2000" dirty="0"/>
              <a:t>= 0.5[</a:t>
            </a:r>
            <a:r>
              <a:rPr lang="ja-JP" altLang="en-US" sz="2000" dirty="0"/>
              <a:t>𝐽</a:t>
            </a:r>
            <a:r>
              <a:rPr lang="en-US" altLang="ja-JP" sz="2000" dirty="0"/>
              <a:t>/</a:t>
            </a:r>
            <a:r>
              <a:rPr lang="ja-JP" altLang="en-US" sz="2000" dirty="0"/>
              <a:t>𝑚</a:t>
            </a:r>
            <a:r>
              <a:rPr lang="en-US" altLang="ja-JP" sz="2000" baseline="30000" dirty="0"/>
              <a:t>3</a:t>
            </a:r>
            <a:r>
              <a:rPr lang="en-US" altLang="ja-JP" sz="2000" dirty="0"/>
              <a:t>]</a:t>
            </a:r>
          </a:p>
          <a:p>
            <a:r>
              <a:rPr kumimoji="1" lang="ja-JP" altLang="en-US" sz="2000" dirty="0"/>
              <a:t>・</a:t>
            </a:r>
            <a:r>
              <a:rPr lang="ja-JP" altLang="en-US" sz="2000" dirty="0"/>
              <a:t>エネルギー障壁の大きさ𝐴</a:t>
            </a:r>
            <a:r>
              <a:rPr lang="en-US" altLang="ja-JP" sz="2000" dirty="0"/>
              <a:t>=0.2~1.2[</a:t>
            </a:r>
            <a:r>
              <a:rPr lang="ja-JP" altLang="en-US" sz="2000" dirty="0"/>
              <a:t>𝐽</a:t>
            </a:r>
            <a:r>
              <a:rPr lang="en-US" altLang="ja-JP" sz="2000" dirty="0"/>
              <a:t>/</a:t>
            </a:r>
            <a:r>
              <a:rPr lang="ja-JP" altLang="en-US" sz="2000" dirty="0"/>
              <a:t>𝑚</a:t>
            </a:r>
            <a:r>
              <a:rPr lang="en-US" altLang="ja-JP" sz="2000" baseline="30000" dirty="0"/>
              <a:t>3</a:t>
            </a:r>
            <a:r>
              <a:rPr lang="en-US" altLang="ja-JP" sz="2000" dirty="0"/>
              <a:t>]</a:t>
            </a:r>
            <a:endParaRPr kumimoji="1" lang="en-US" altLang="ja-JP" dirty="0"/>
          </a:p>
        </p:txBody>
      </p:sp>
    </p:spTree>
    <p:extLst>
      <p:ext uri="{BB962C8B-B14F-4D97-AF65-F5344CB8AC3E}">
        <p14:creationId xmlns:p14="http://schemas.microsoft.com/office/powerpoint/2010/main" val="154608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D127B052-EDBB-EAC5-3404-A5265BA95E26}"/>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方法と原理</a:t>
            </a:r>
          </a:p>
        </p:txBody>
      </p:sp>
      <p:sp>
        <p:nvSpPr>
          <p:cNvPr id="6" name="正方形/長方形 5">
            <a:extLst>
              <a:ext uri="{FF2B5EF4-FFF2-40B4-BE49-F238E27FC236}">
                <a16:creationId xmlns:a16="http://schemas.microsoft.com/office/drawing/2014/main" id="{4AB376DA-88CC-1130-0D54-AE306722C554}"/>
              </a:ext>
            </a:extLst>
          </p:cNvPr>
          <p:cNvSpPr/>
          <p:nvPr/>
        </p:nvSpPr>
        <p:spPr>
          <a:xfrm>
            <a:off x="315014" y="2947709"/>
            <a:ext cx="2825579" cy="121005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2E21BE18-EF15-4C28-B435-ABB8E5CE5CA8}"/>
              </a:ext>
            </a:extLst>
          </p:cNvPr>
          <p:cNvSpPr txBox="1"/>
          <p:nvPr/>
        </p:nvSpPr>
        <p:spPr>
          <a:xfrm>
            <a:off x="315013" y="2947709"/>
            <a:ext cx="1787611" cy="461665"/>
          </a:xfrm>
          <a:prstGeom prst="rect">
            <a:avLst/>
          </a:prstGeom>
          <a:noFill/>
        </p:spPr>
        <p:txBody>
          <a:bodyPr wrap="square" rtlCol="0">
            <a:spAutoFit/>
          </a:bodyPr>
          <a:lstStyle/>
          <a:p>
            <a:r>
              <a:rPr kumimoji="1" lang="ja-JP" altLang="en-US" sz="2400" u="sng" dirty="0"/>
              <a:t>機械学習</a:t>
            </a:r>
          </a:p>
        </p:txBody>
      </p:sp>
      <p:grpSp>
        <p:nvGrpSpPr>
          <p:cNvPr id="23" name="グループ化 22">
            <a:extLst>
              <a:ext uri="{FF2B5EF4-FFF2-40B4-BE49-F238E27FC236}">
                <a16:creationId xmlns:a16="http://schemas.microsoft.com/office/drawing/2014/main" id="{BC653D76-6AFB-B9D5-1913-10FE71903805}"/>
              </a:ext>
            </a:extLst>
          </p:cNvPr>
          <p:cNvGrpSpPr/>
          <p:nvPr/>
        </p:nvGrpSpPr>
        <p:grpSpPr>
          <a:xfrm>
            <a:off x="4106713" y="4000861"/>
            <a:ext cx="4530811" cy="1210055"/>
            <a:chOff x="4106713" y="4000861"/>
            <a:chExt cx="4530811" cy="1210055"/>
          </a:xfrm>
        </p:grpSpPr>
        <p:sp>
          <p:nvSpPr>
            <p:cNvPr id="11" name="正方形/長方形 10">
              <a:extLst>
                <a:ext uri="{FF2B5EF4-FFF2-40B4-BE49-F238E27FC236}">
                  <a16:creationId xmlns:a16="http://schemas.microsoft.com/office/drawing/2014/main" id="{8466EC83-66D1-B645-68C7-C9410740F562}"/>
                </a:ext>
              </a:extLst>
            </p:cNvPr>
            <p:cNvSpPr/>
            <p:nvPr/>
          </p:nvSpPr>
          <p:spPr>
            <a:xfrm>
              <a:off x="4106713" y="4000861"/>
              <a:ext cx="4530811" cy="121005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775572FE-7D88-CC88-B0D7-8143C2C11298}"/>
                </a:ext>
              </a:extLst>
            </p:cNvPr>
            <p:cNvSpPr txBox="1"/>
            <p:nvPr/>
          </p:nvSpPr>
          <p:spPr>
            <a:xfrm>
              <a:off x="4173608" y="4022593"/>
              <a:ext cx="2274718" cy="400110"/>
            </a:xfrm>
            <a:prstGeom prst="rect">
              <a:avLst/>
            </a:prstGeom>
            <a:noFill/>
          </p:spPr>
          <p:txBody>
            <a:bodyPr wrap="square" rtlCol="0">
              <a:spAutoFit/>
            </a:bodyPr>
            <a:lstStyle/>
            <a:p>
              <a:r>
                <a:rPr kumimoji="1" lang="ja-JP" altLang="en-US" sz="2000" u="sng" dirty="0"/>
                <a:t>教師なし学習</a:t>
              </a:r>
            </a:p>
          </p:txBody>
        </p:sp>
      </p:grpSp>
      <p:cxnSp>
        <p:nvCxnSpPr>
          <p:cNvPr id="14" name="直線矢印コネクタ 13">
            <a:extLst>
              <a:ext uri="{FF2B5EF4-FFF2-40B4-BE49-F238E27FC236}">
                <a16:creationId xmlns:a16="http://schemas.microsoft.com/office/drawing/2014/main" id="{66EBB038-1E7C-AFD4-DB12-BA310C6ADA97}"/>
              </a:ext>
            </a:extLst>
          </p:cNvPr>
          <p:cNvCxnSpPr>
            <a:cxnSpLocks/>
            <a:stCxn id="6" idx="3"/>
            <a:endCxn id="11" idx="1"/>
          </p:cNvCxnSpPr>
          <p:nvPr/>
        </p:nvCxnSpPr>
        <p:spPr>
          <a:xfrm>
            <a:off x="3140593" y="3552737"/>
            <a:ext cx="966120" cy="105315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4">
            <a:extLst>
              <a:ext uri="{FF2B5EF4-FFF2-40B4-BE49-F238E27FC236}">
                <a16:creationId xmlns:a16="http://schemas.microsoft.com/office/drawing/2014/main" id="{ADA709EA-0BFC-D561-72EA-4DF62AD1193F}"/>
              </a:ext>
            </a:extLst>
          </p:cNvPr>
          <p:cNvCxnSpPr>
            <a:cxnSpLocks/>
            <a:stCxn id="6" idx="3"/>
            <a:endCxn id="25" idx="1"/>
          </p:cNvCxnSpPr>
          <p:nvPr/>
        </p:nvCxnSpPr>
        <p:spPr>
          <a:xfrm flipV="1">
            <a:off x="3140593" y="2556633"/>
            <a:ext cx="966119" cy="99610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7ECD203-5F99-56B5-6627-DBA59217BDE8}"/>
              </a:ext>
            </a:extLst>
          </p:cNvPr>
          <p:cNvSpPr txBox="1"/>
          <p:nvPr/>
        </p:nvSpPr>
        <p:spPr>
          <a:xfrm>
            <a:off x="465980" y="3409864"/>
            <a:ext cx="2572625" cy="646331"/>
          </a:xfrm>
          <a:prstGeom prst="rect">
            <a:avLst/>
          </a:prstGeom>
          <a:noFill/>
        </p:spPr>
        <p:txBody>
          <a:bodyPr wrap="square" rtlCol="0">
            <a:spAutoFit/>
          </a:bodyPr>
          <a:lstStyle/>
          <a:p>
            <a:r>
              <a:rPr kumimoji="1" lang="ja-JP" altLang="en-US" dirty="0"/>
              <a:t>・</a:t>
            </a:r>
            <a:r>
              <a:rPr lang="ja-JP" altLang="en-US" dirty="0"/>
              <a:t>データから規則を学び</a:t>
            </a:r>
            <a:endParaRPr lang="en-US" altLang="ja-JP" dirty="0"/>
          </a:p>
          <a:p>
            <a:r>
              <a:rPr lang="ja-JP" altLang="en-US" dirty="0"/>
              <a:t>　予測・分類する方法</a:t>
            </a:r>
            <a:endParaRPr kumimoji="1" lang="ja-JP" altLang="en-US" dirty="0"/>
          </a:p>
        </p:txBody>
      </p:sp>
      <p:grpSp>
        <p:nvGrpSpPr>
          <p:cNvPr id="24" name="グループ化 23">
            <a:extLst>
              <a:ext uri="{FF2B5EF4-FFF2-40B4-BE49-F238E27FC236}">
                <a16:creationId xmlns:a16="http://schemas.microsoft.com/office/drawing/2014/main" id="{7E1125F6-A581-1767-F125-592E9F7912F8}"/>
              </a:ext>
            </a:extLst>
          </p:cNvPr>
          <p:cNvGrpSpPr/>
          <p:nvPr/>
        </p:nvGrpSpPr>
        <p:grpSpPr>
          <a:xfrm>
            <a:off x="4106712" y="1734104"/>
            <a:ext cx="4530811" cy="1355441"/>
            <a:chOff x="4063230" y="1349386"/>
            <a:chExt cx="4530811" cy="1355441"/>
          </a:xfrm>
        </p:grpSpPr>
        <p:sp>
          <p:nvSpPr>
            <p:cNvPr id="9" name="正方形/長方形 8">
              <a:extLst>
                <a:ext uri="{FF2B5EF4-FFF2-40B4-BE49-F238E27FC236}">
                  <a16:creationId xmlns:a16="http://schemas.microsoft.com/office/drawing/2014/main" id="{8860DA18-54C3-1DF7-42E7-BDF184CEC0EB}"/>
                </a:ext>
              </a:extLst>
            </p:cNvPr>
            <p:cNvSpPr/>
            <p:nvPr/>
          </p:nvSpPr>
          <p:spPr>
            <a:xfrm>
              <a:off x="4063230" y="1349386"/>
              <a:ext cx="4530811" cy="13554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2FCD229A-5023-48D5-887B-D8F74C2B4104}"/>
                </a:ext>
              </a:extLst>
            </p:cNvPr>
            <p:cNvSpPr txBox="1"/>
            <p:nvPr/>
          </p:nvSpPr>
          <p:spPr>
            <a:xfrm>
              <a:off x="4173609" y="1395073"/>
              <a:ext cx="2112692" cy="400110"/>
            </a:xfrm>
            <a:prstGeom prst="rect">
              <a:avLst/>
            </a:prstGeom>
            <a:noFill/>
          </p:spPr>
          <p:txBody>
            <a:bodyPr wrap="square" rtlCol="0">
              <a:spAutoFit/>
            </a:bodyPr>
            <a:lstStyle/>
            <a:p>
              <a:r>
                <a:rPr kumimoji="1" lang="ja-JP" altLang="en-US" sz="2000" u="sng" dirty="0"/>
                <a:t>教師あり学習</a:t>
              </a:r>
            </a:p>
          </p:txBody>
        </p:sp>
        <p:sp>
          <p:nvSpPr>
            <p:cNvPr id="25" name="テキスト ボックス 24">
              <a:extLst>
                <a:ext uri="{FF2B5EF4-FFF2-40B4-BE49-F238E27FC236}">
                  <a16:creationId xmlns:a16="http://schemas.microsoft.com/office/drawing/2014/main" id="{2CF64BA6-17F8-9E59-69B1-31F33242C350}"/>
                </a:ext>
              </a:extLst>
            </p:cNvPr>
            <p:cNvSpPr txBox="1"/>
            <p:nvPr/>
          </p:nvSpPr>
          <p:spPr>
            <a:xfrm>
              <a:off x="4063230" y="1848749"/>
              <a:ext cx="4359176" cy="646331"/>
            </a:xfrm>
            <a:prstGeom prst="rect">
              <a:avLst/>
            </a:prstGeom>
            <a:noFill/>
          </p:spPr>
          <p:txBody>
            <a:bodyPr wrap="square" rtlCol="0">
              <a:spAutoFit/>
            </a:bodyPr>
            <a:lstStyle/>
            <a:p>
              <a:r>
                <a:rPr kumimoji="1" lang="ja-JP" altLang="en-US" dirty="0"/>
                <a:t>・入力データと出力データを与えて学習させ，</a:t>
              </a:r>
              <a:endParaRPr kumimoji="1" lang="en-US" altLang="ja-JP" dirty="0"/>
            </a:p>
            <a:p>
              <a:r>
                <a:rPr kumimoji="1" lang="ja-JP" altLang="en-US" dirty="0"/>
                <a:t>　予測・分類する方法</a:t>
              </a:r>
            </a:p>
          </p:txBody>
        </p:sp>
      </p:grpSp>
      <p:sp>
        <p:nvSpPr>
          <p:cNvPr id="26" name="テキスト ボックス 25">
            <a:extLst>
              <a:ext uri="{FF2B5EF4-FFF2-40B4-BE49-F238E27FC236}">
                <a16:creationId xmlns:a16="http://schemas.microsoft.com/office/drawing/2014/main" id="{E940E79A-113F-CF7F-81B6-B6679EE05CBA}"/>
              </a:ext>
            </a:extLst>
          </p:cNvPr>
          <p:cNvSpPr txBox="1"/>
          <p:nvPr/>
        </p:nvSpPr>
        <p:spPr>
          <a:xfrm>
            <a:off x="4106713" y="4468052"/>
            <a:ext cx="4359176" cy="646331"/>
          </a:xfrm>
          <a:prstGeom prst="rect">
            <a:avLst/>
          </a:prstGeom>
          <a:noFill/>
        </p:spPr>
        <p:txBody>
          <a:bodyPr wrap="square" rtlCol="0">
            <a:spAutoFit/>
          </a:bodyPr>
          <a:lstStyle/>
          <a:p>
            <a:r>
              <a:rPr kumimoji="1" lang="ja-JP" altLang="en-US" dirty="0"/>
              <a:t>・入力データのみを与えて学習させ，</a:t>
            </a:r>
            <a:endParaRPr kumimoji="1" lang="en-US" altLang="ja-JP" dirty="0"/>
          </a:p>
          <a:p>
            <a:r>
              <a:rPr kumimoji="1" lang="ja-JP" altLang="en-US" dirty="0"/>
              <a:t>　予測・分類する方法</a:t>
            </a:r>
          </a:p>
        </p:txBody>
      </p:sp>
      <p:sp>
        <p:nvSpPr>
          <p:cNvPr id="19" name="テキスト ボックス 18">
            <a:extLst>
              <a:ext uri="{FF2B5EF4-FFF2-40B4-BE49-F238E27FC236}">
                <a16:creationId xmlns:a16="http://schemas.microsoft.com/office/drawing/2014/main" id="{E9C0A9FD-0589-2051-51CE-01A0F17B5541}"/>
              </a:ext>
            </a:extLst>
          </p:cNvPr>
          <p:cNvSpPr txBox="1"/>
          <p:nvPr/>
        </p:nvSpPr>
        <p:spPr>
          <a:xfrm>
            <a:off x="95250" y="1123950"/>
            <a:ext cx="4476750" cy="523220"/>
          </a:xfrm>
          <a:prstGeom prst="rect">
            <a:avLst/>
          </a:prstGeom>
          <a:noFill/>
        </p:spPr>
        <p:txBody>
          <a:bodyPr wrap="square" rtlCol="0">
            <a:spAutoFit/>
          </a:bodyPr>
          <a:lstStyle/>
          <a:p>
            <a:r>
              <a:rPr kumimoji="1" lang="ja-JP" altLang="en-US" sz="2800" dirty="0"/>
              <a:t>機械学習の種類</a:t>
            </a:r>
          </a:p>
        </p:txBody>
      </p:sp>
    </p:spTree>
    <p:extLst>
      <p:ext uri="{BB962C8B-B14F-4D97-AF65-F5344CB8AC3E}">
        <p14:creationId xmlns:p14="http://schemas.microsoft.com/office/powerpoint/2010/main" val="17807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53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AFACB-99F5-B647-9E91-3CACD52332DF}"/>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結果</a:t>
            </a:r>
          </a:p>
        </p:txBody>
      </p:sp>
      <p:sp>
        <p:nvSpPr>
          <p:cNvPr id="7" name="正方形/長方形 6">
            <a:extLst>
              <a:ext uri="{FF2B5EF4-FFF2-40B4-BE49-F238E27FC236}">
                <a16:creationId xmlns:a16="http://schemas.microsoft.com/office/drawing/2014/main" id="{D2134F22-2061-DF46-2ECD-C9FCC2CFAA9B}"/>
              </a:ext>
            </a:extLst>
          </p:cNvPr>
          <p:cNvSpPr/>
          <p:nvPr/>
        </p:nvSpPr>
        <p:spPr>
          <a:xfrm>
            <a:off x="1023505" y="4707082"/>
            <a:ext cx="7975403" cy="12982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D880CF3-6A08-F51D-B424-4C89CA5C98B4}"/>
              </a:ext>
            </a:extLst>
          </p:cNvPr>
          <p:cNvSpPr txBox="1"/>
          <p:nvPr/>
        </p:nvSpPr>
        <p:spPr>
          <a:xfrm>
            <a:off x="3417135" y="5081801"/>
            <a:ext cx="4023858" cy="369332"/>
          </a:xfrm>
          <a:prstGeom prst="rect">
            <a:avLst/>
          </a:prstGeom>
          <a:noFill/>
        </p:spPr>
        <p:txBody>
          <a:bodyPr wrap="none" rtlCol="0">
            <a:spAutoFit/>
          </a:bodyPr>
          <a:lstStyle/>
          <a:p>
            <a:r>
              <a:rPr kumimoji="1" lang="ja-JP" altLang="en-US" dirty="0">
                <a:solidFill>
                  <a:srgbClr val="FF0000"/>
                </a:solidFill>
              </a:rPr>
              <a:t>グラフや表から読み取れる事実を記載</a:t>
            </a:r>
          </a:p>
        </p:txBody>
      </p:sp>
      <p:grpSp>
        <p:nvGrpSpPr>
          <p:cNvPr id="22" name="グループ化 21">
            <a:extLst>
              <a:ext uri="{FF2B5EF4-FFF2-40B4-BE49-F238E27FC236}">
                <a16:creationId xmlns:a16="http://schemas.microsoft.com/office/drawing/2014/main" id="{5E230AC1-4CBD-CE5E-589E-B87F24A4FD49}"/>
              </a:ext>
            </a:extLst>
          </p:cNvPr>
          <p:cNvGrpSpPr/>
          <p:nvPr/>
        </p:nvGrpSpPr>
        <p:grpSpPr>
          <a:xfrm>
            <a:off x="1091045" y="699593"/>
            <a:ext cx="3826704" cy="3590507"/>
            <a:chOff x="1299355" y="144671"/>
            <a:chExt cx="3624229" cy="2958780"/>
          </a:xfrm>
        </p:grpSpPr>
        <p:pic>
          <p:nvPicPr>
            <p:cNvPr id="20" name="図 19" descr="グラフ, 散布図&#10;&#10;AI 生成コンテンツは誤りを含む可能性があります。">
              <a:extLst>
                <a:ext uri="{FF2B5EF4-FFF2-40B4-BE49-F238E27FC236}">
                  <a16:creationId xmlns:a16="http://schemas.microsoft.com/office/drawing/2014/main" id="{86D1A1A9-BB14-B8FC-B93F-FAEF7DBE9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355" y="144671"/>
              <a:ext cx="3624229" cy="2718307"/>
            </a:xfrm>
            <a:prstGeom prst="rect">
              <a:avLst/>
            </a:prstGeom>
          </p:spPr>
        </p:pic>
        <p:sp>
          <p:nvSpPr>
            <p:cNvPr id="21" name="テキスト ボックス 3">
              <a:extLst>
                <a:ext uri="{FF2B5EF4-FFF2-40B4-BE49-F238E27FC236}">
                  <a16:creationId xmlns:a16="http://schemas.microsoft.com/office/drawing/2014/main" id="{FA36531C-871B-2A36-9CB2-F43E3EDDD51A}"/>
                </a:ext>
              </a:extLst>
            </p:cNvPr>
            <p:cNvSpPr txBox="1"/>
            <p:nvPr/>
          </p:nvSpPr>
          <p:spPr>
            <a:xfrm>
              <a:off x="1975771" y="2765631"/>
              <a:ext cx="227139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4.1.1</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PCA</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の結果散布図</a:t>
              </a:r>
            </a:p>
          </p:txBody>
        </p:sp>
      </p:grpSp>
      <p:grpSp>
        <p:nvGrpSpPr>
          <p:cNvPr id="25" name="グループ化 24">
            <a:extLst>
              <a:ext uri="{FF2B5EF4-FFF2-40B4-BE49-F238E27FC236}">
                <a16:creationId xmlns:a16="http://schemas.microsoft.com/office/drawing/2014/main" id="{805DC969-4FE0-166A-58D7-40B5E586B522}"/>
              </a:ext>
            </a:extLst>
          </p:cNvPr>
          <p:cNvGrpSpPr/>
          <p:nvPr/>
        </p:nvGrpSpPr>
        <p:grpSpPr>
          <a:xfrm>
            <a:off x="4940461" y="923235"/>
            <a:ext cx="3731226" cy="3429448"/>
            <a:chOff x="5005502" y="452898"/>
            <a:chExt cx="3635136" cy="2578990"/>
          </a:xfrm>
        </p:grpSpPr>
        <p:pic>
          <p:nvPicPr>
            <p:cNvPr id="23" name="図 22" descr="グラフ, 折れ線グラフ&#10;&#10;AI 生成コンテンツは誤りを含む可能性があります。">
              <a:extLst>
                <a:ext uri="{FF2B5EF4-FFF2-40B4-BE49-F238E27FC236}">
                  <a16:creationId xmlns:a16="http://schemas.microsoft.com/office/drawing/2014/main" id="{B06F9D46-FCC3-3333-F373-35526098B9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5502" y="452898"/>
              <a:ext cx="3635136" cy="2180972"/>
            </a:xfrm>
            <a:prstGeom prst="rect">
              <a:avLst/>
            </a:prstGeom>
          </p:spPr>
        </p:pic>
        <p:sp>
          <p:nvSpPr>
            <p:cNvPr id="24" name="テキスト ボックス 3">
              <a:extLst>
                <a:ext uri="{FF2B5EF4-FFF2-40B4-BE49-F238E27FC236}">
                  <a16:creationId xmlns:a16="http://schemas.microsoft.com/office/drawing/2014/main" id="{2C9AD41F-4D54-EC5A-A900-C1D1E27318EF}"/>
                </a:ext>
              </a:extLst>
            </p:cNvPr>
            <p:cNvSpPr txBox="1"/>
            <p:nvPr/>
          </p:nvSpPr>
          <p:spPr>
            <a:xfrm>
              <a:off x="5687372" y="2694068"/>
              <a:ext cx="227139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4.1.2</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各成分の寄与率</a:t>
              </a:r>
            </a:p>
          </p:txBody>
        </p:sp>
      </p:grpSp>
    </p:spTree>
    <p:extLst>
      <p:ext uri="{BB962C8B-B14F-4D97-AF65-F5344CB8AC3E}">
        <p14:creationId xmlns:p14="http://schemas.microsoft.com/office/powerpoint/2010/main" val="4097009943"/>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0DC4AE-9B29-045D-A744-AAF8BA16C416}"/>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結果</a:t>
            </a:r>
          </a:p>
        </p:txBody>
      </p:sp>
      <p:grpSp>
        <p:nvGrpSpPr>
          <p:cNvPr id="5" name="グループ化 4">
            <a:extLst>
              <a:ext uri="{FF2B5EF4-FFF2-40B4-BE49-F238E27FC236}">
                <a16:creationId xmlns:a16="http://schemas.microsoft.com/office/drawing/2014/main" id="{66157EB7-5C30-CC2A-ABCD-CC66F72BE45A}"/>
              </a:ext>
            </a:extLst>
          </p:cNvPr>
          <p:cNvGrpSpPr/>
          <p:nvPr/>
        </p:nvGrpSpPr>
        <p:grpSpPr>
          <a:xfrm>
            <a:off x="4657913" y="307596"/>
            <a:ext cx="4190525" cy="2852135"/>
            <a:chOff x="512124" y="1247194"/>
            <a:chExt cx="4190525" cy="2852135"/>
          </a:xfrm>
        </p:grpSpPr>
        <p:pic>
          <p:nvPicPr>
            <p:cNvPr id="3" name="図 2" descr="グラフ, 折れ線グラフ&#10;&#10;AI 生成コンテンツは誤りを含む可能性があります。">
              <a:extLst>
                <a:ext uri="{FF2B5EF4-FFF2-40B4-BE49-F238E27FC236}">
                  <a16:creationId xmlns:a16="http://schemas.microsoft.com/office/drawing/2014/main" id="{9C1F4391-AFE1-93B3-DF02-1B2F38EA4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24" y="1247194"/>
              <a:ext cx="4190525" cy="2514315"/>
            </a:xfrm>
            <a:prstGeom prst="rect">
              <a:avLst/>
            </a:prstGeom>
          </p:spPr>
        </p:pic>
        <p:sp>
          <p:nvSpPr>
            <p:cNvPr id="4" name="テキスト ボックス 3">
              <a:extLst>
                <a:ext uri="{FF2B5EF4-FFF2-40B4-BE49-F238E27FC236}">
                  <a16:creationId xmlns:a16="http://schemas.microsoft.com/office/drawing/2014/main" id="{0EC63142-E0A3-EB30-DED0-C2533D49089E}"/>
                </a:ext>
              </a:extLst>
            </p:cNvPr>
            <p:cNvSpPr txBox="1"/>
            <p:nvPr/>
          </p:nvSpPr>
          <p:spPr>
            <a:xfrm>
              <a:off x="902411" y="3761509"/>
              <a:ext cx="3409950"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4.1.4</a:t>
              </a:r>
              <a:r>
                <a:rPr lang="ja-JP" altLang="en-US" sz="1050" kern="100" dirty="0">
                  <a:latin typeface="游明朝" panose="02020400000000000000" pitchFamily="18" charset="-128"/>
                  <a:ea typeface="游明朝" panose="02020400000000000000" pitchFamily="18" charset="-128"/>
                  <a:cs typeface="Times New Roman" panose="02020603050405020304" pitchFamily="18" charset="0"/>
                </a:rPr>
                <a:t>　エルボー法でのグラフ</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28" name="グループ化 27">
            <a:extLst>
              <a:ext uri="{FF2B5EF4-FFF2-40B4-BE49-F238E27FC236}">
                <a16:creationId xmlns:a16="http://schemas.microsoft.com/office/drawing/2014/main" id="{B3239A6C-4B15-0693-257D-C586026464BB}"/>
              </a:ext>
            </a:extLst>
          </p:cNvPr>
          <p:cNvGrpSpPr/>
          <p:nvPr/>
        </p:nvGrpSpPr>
        <p:grpSpPr>
          <a:xfrm>
            <a:off x="1082951" y="307596"/>
            <a:ext cx="3592995" cy="2823063"/>
            <a:chOff x="1462701" y="2780533"/>
            <a:chExt cx="3377655" cy="2656492"/>
          </a:xfrm>
        </p:grpSpPr>
        <p:pic>
          <p:nvPicPr>
            <p:cNvPr id="26" name="図 25" descr="グラフ, 散布図&#10;&#10;AI 生成コンテンツは誤りを含む可能性があります。">
              <a:extLst>
                <a:ext uri="{FF2B5EF4-FFF2-40B4-BE49-F238E27FC236}">
                  <a16:creationId xmlns:a16="http://schemas.microsoft.com/office/drawing/2014/main" id="{371E2400-1438-F48E-D7C2-090C99E1C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529" y="2780533"/>
              <a:ext cx="3207827" cy="2405753"/>
            </a:xfrm>
            <a:prstGeom prst="rect">
              <a:avLst/>
            </a:prstGeom>
          </p:spPr>
        </p:pic>
        <p:sp>
          <p:nvSpPr>
            <p:cNvPr id="27" name="テキスト ボックス 3">
              <a:extLst>
                <a:ext uri="{FF2B5EF4-FFF2-40B4-BE49-F238E27FC236}">
                  <a16:creationId xmlns:a16="http://schemas.microsoft.com/office/drawing/2014/main" id="{75D489DF-26E6-5132-B10A-3AF41ABAE18D}"/>
                </a:ext>
              </a:extLst>
            </p:cNvPr>
            <p:cNvSpPr txBox="1"/>
            <p:nvPr/>
          </p:nvSpPr>
          <p:spPr>
            <a:xfrm>
              <a:off x="1462701" y="5099205"/>
              <a:ext cx="319087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4.1.3</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クラスター数が</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9</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での</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k-means</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の結果</a:t>
              </a:r>
            </a:p>
          </p:txBody>
        </p:sp>
      </p:grpSp>
      <p:pic>
        <p:nvPicPr>
          <p:cNvPr id="6" name="図 5" descr="グラフ, 散布図&#10;&#10;AI 生成コンテンツは誤りを含む可能性があります。">
            <a:extLst>
              <a:ext uri="{FF2B5EF4-FFF2-40B4-BE49-F238E27FC236}">
                <a16:creationId xmlns:a16="http://schemas.microsoft.com/office/drawing/2014/main" id="{BE83B1E1-EF5E-B89B-0E79-34EF3B9340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4678" y="3085176"/>
            <a:ext cx="3576023" cy="2681779"/>
          </a:xfrm>
          <a:prstGeom prst="rect">
            <a:avLst/>
          </a:prstGeom>
        </p:spPr>
      </p:pic>
      <p:sp>
        <p:nvSpPr>
          <p:cNvPr id="7" name="テキスト ボックス 3">
            <a:extLst>
              <a:ext uri="{FF2B5EF4-FFF2-40B4-BE49-F238E27FC236}">
                <a16:creationId xmlns:a16="http://schemas.microsoft.com/office/drawing/2014/main" id="{C332AA69-FF24-B8DE-A87E-8A9D53980060}"/>
              </a:ext>
            </a:extLst>
          </p:cNvPr>
          <p:cNvSpPr txBox="1"/>
          <p:nvPr/>
        </p:nvSpPr>
        <p:spPr>
          <a:xfrm>
            <a:off x="1215781" y="5742654"/>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4.1.5</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クラスター数が</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3</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での</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k-means</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の結果</a:t>
            </a:r>
          </a:p>
        </p:txBody>
      </p:sp>
      <p:sp>
        <p:nvSpPr>
          <p:cNvPr id="8" name="正方形/長方形 7">
            <a:extLst>
              <a:ext uri="{FF2B5EF4-FFF2-40B4-BE49-F238E27FC236}">
                <a16:creationId xmlns:a16="http://schemas.microsoft.com/office/drawing/2014/main" id="{E5045097-82A9-4B2C-31A5-30FAE2FADA0E}"/>
              </a:ext>
            </a:extLst>
          </p:cNvPr>
          <p:cNvSpPr/>
          <p:nvPr/>
        </p:nvSpPr>
        <p:spPr>
          <a:xfrm>
            <a:off x="4829598" y="3207157"/>
            <a:ext cx="4126790" cy="282306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3E62824-7C7B-06A0-B2F2-2944B307FEB4}"/>
              </a:ext>
            </a:extLst>
          </p:cNvPr>
          <p:cNvSpPr txBox="1"/>
          <p:nvPr/>
        </p:nvSpPr>
        <p:spPr>
          <a:xfrm>
            <a:off x="4962428" y="4241399"/>
            <a:ext cx="4023858" cy="369332"/>
          </a:xfrm>
          <a:prstGeom prst="rect">
            <a:avLst/>
          </a:prstGeom>
          <a:noFill/>
        </p:spPr>
        <p:txBody>
          <a:bodyPr wrap="none" rtlCol="0">
            <a:spAutoFit/>
          </a:bodyPr>
          <a:lstStyle/>
          <a:p>
            <a:r>
              <a:rPr kumimoji="1" lang="ja-JP" altLang="en-US" dirty="0">
                <a:solidFill>
                  <a:srgbClr val="FF0000"/>
                </a:solidFill>
              </a:rPr>
              <a:t>グラフや表から読み取れる事実を記載</a:t>
            </a:r>
          </a:p>
        </p:txBody>
      </p:sp>
    </p:spTree>
    <p:extLst>
      <p:ext uri="{BB962C8B-B14F-4D97-AF65-F5344CB8AC3E}">
        <p14:creationId xmlns:p14="http://schemas.microsoft.com/office/powerpoint/2010/main" val="321897624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Atemp">
      <a:majorFont>
        <a:latin typeface="Arial"/>
        <a:ea typeface="ＭＳ Ｐゴシック"/>
        <a:cs typeface=""/>
      </a:majorFont>
      <a:minorFont>
        <a:latin typeface="Arial"/>
        <a:ea typeface="ＭＳ Ｐ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1514</TotalTime>
  <Words>625</Words>
  <Application>Microsoft Office PowerPoint</Application>
  <PresentationFormat>画面に合わせる (4:3)</PresentationFormat>
  <Paragraphs>90</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游明朝</vt:lpstr>
      <vt:lpstr>Arial</vt:lpstr>
      <vt:lpstr>Cambria Math</vt:lpstr>
      <vt:lpstr>Office テーマ</vt:lpstr>
      <vt:lpstr>PowerPoint プレゼンテーション</vt:lpstr>
      <vt:lpstr>研究背景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新井　優太郎</dc:creator>
  <cp:lastModifiedBy>栗山　淳</cp:lastModifiedBy>
  <cp:revision>28</cp:revision>
  <dcterms:created xsi:type="dcterms:W3CDTF">2022-07-19T11:52:58Z</dcterms:created>
  <dcterms:modified xsi:type="dcterms:W3CDTF">2025-09-15T05:25:14Z</dcterms:modified>
</cp:coreProperties>
</file>