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44" d="100"/>
          <a:sy n="44" d="100"/>
        </p:scale>
        <p:origin x="1848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6A84AE-7BB1-C197-875E-7E51AD1D0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AC8B69-6A87-4B59-6923-6EBF71D3D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301D5-6231-3E36-11EC-3D3CC78C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27449-FC93-39C7-B99C-F799D4AC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331563-D8DB-0A18-9E27-C6CCA121D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8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EEADF-AF9A-78A8-1893-6E539506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F1384E-293A-765E-B9F8-339CD3C5F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E30B2C-D029-7FB7-3A13-C0F24A4A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1E4EA2-328B-70BD-2BC5-5747C2E9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CD5957-F68A-DD0E-8047-77744466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63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8D95427-C708-579D-0EF3-BD9EA6DE2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0D4712-DB67-5450-15A5-907A1551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C1076-C1B1-944C-FB6D-8F6CED69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2656B7-59CA-F3C9-9BD0-07A500CB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F876D5-6A33-DBBA-0AF1-57F85C14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27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1C2D5B-CF6E-3D2A-BA94-0C1F123B8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A427C-3481-AFD1-CDCA-B33430746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261946-C6B2-1FEB-CB98-02B09CE4B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8CD68-F0CE-BF46-B5E3-D446F893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745ED-5625-5D38-CEF3-C6E7D5B4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7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F21AC-6695-C3BE-BB19-46A4499A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888EFA-EE3F-8840-6DE1-04A79CFC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99B93A-62E0-34C0-B1A2-394AC640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F32C9A-C02E-7BF9-937E-C7440ABC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692D69-212B-2AC3-0496-01811D1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03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9ABC8-24C3-5EB9-9C2A-4B5C19201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E0A4B5-6B4C-BFEC-9660-E51E03A05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D575A-391E-5B04-E799-F62F114F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630CC4-30FE-BD44-2BE3-FD1C27B5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940437-28DE-7817-134E-A8D683452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6BCC10-6F33-4333-2016-BA073771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92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C95065-3087-13D7-69AB-E64890493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2ADC93-2912-C7F8-CDAC-01C3BF7A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649297-B5BE-531D-3B79-E8184D451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D502B7-8BC7-DCFC-97E5-172EB096E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E18AC97-DCBF-17D6-EBC3-F2AFA230C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A6E2DB8-A2A2-AABE-3C82-FC1D3D1E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C393FF-1C37-4B5D-0CE5-FBAA178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861411B-D0A7-A0AA-03B9-E8039C65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461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4491EC-5DE8-6AD1-8240-7D7E59D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83192CC-183A-0499-9B05-A846F3C4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24A2491-E68B-898C-8047-3CE1BEFA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F77396F-EEE5-54D9-4A8D-EBE7A76DD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897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C8B93B-466F-0BCC-1A2C-0BD7D00C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7D3B55B-72F8-DA13-4327-1C4FBC932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F3DD31-C105-D6D6-0856-ECB9A2D3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55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0D805E-CF7E-F5D7-0E5D-929F71348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0899EC-9DD5-BB1A-FB2A-B5359CD68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8CB6074-B212-AB05-C748-607A63788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F688FA-3AB7-51EE-4C52-5594577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463A14-24BD-2BCA-4219-3DF815667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B0E48F-9276-C62E-DBA8-91883386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33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882F5-9A93-65BE-115E-E62681807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18ABFA2-3DF3-2E93-FC12-959548449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A0056F-54DF-AD10-8DA5-B0F77ACC0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B44399-3449-CA0E-F30D-FE248576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E746BA-5442-313E-ABD9-94432C7C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2BBC32-BD43-0A79-A1C3-0A3FCBD2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10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D7B6F4-FE85-AFFD-0F66-DD1396B28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BC6EE-965A-7A67-58F2-81985CEBC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02231B-04FD-2BDD-57F9-5EBE06BCE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ADD5E-69E6-4D7C-8658-A98F007DAC0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06B431-FE8A-6B38-1EBD-E4B185064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7D17E-1516-98D1-F8ED-13EB7A856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00F00-EEE4-48E0-B2B5-D61AD5D40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87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ADA3B13-41B3-B765-C99C-8B5B8C85BC50}"/>
              </a:ext>
            </a:extLst>
          </p:cNvPr>
          <p:cNvSpPr txBox="1"/>
          <p:nvPr/>
        </p:nvSpPr>
        <p:spPr>
          <a:xfrm>
            <a:off x="548640" y="393895"/>
            <a:ext cx="291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試料</a:t>
            </a:r>
            <a:r>
              <a:rPr kumimoji="1" lang="ja-JP" altLang="en-US" u="sng" dirty="0"/>
              <a:t>に電極付け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測定準備</a:t>
            </a:r>
            <a:r>
              <a:rPr kumimoji="1" lang="en-US" altLang="ja-JP" u="sng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E7C6CA0-62E6-5CD7-9BD8-446786631187}"/>
                  </a:ext>
                </a:extLst>
              </p:cNvPr>
              <p:cNvSpPr txBox="1"/>
              <p:nvPr/>
            </p:nvSpPr>
            <p:spPr>
              <a:xfrm>
                <a:off x="548640" y="1217454"/>
                <a:ext cx="3402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u="sng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 u="sng">
                              <a:latin typeface="Cambria Math" panose="02040503050406030204" pitchFamily="18" charset="0"/>
                            </a:rPr>
                            <m:t>AB</m:t>
                          </m:r>
                        </m:sub>
                      </m:sSub>
                      <m:r>
                        <a:rPr lang="en-US" altLang="ja-JP" i="1" u="sng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 u="sng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u="sng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 u="sng">
                              <a:latin typeface="Cambria Math" panose="02040503050406030204" pitchFamily="18" charset="0"/>
                            </a:rPr>
                            <m:t>BC</m:t>
                          </m:r>
                        </m:sub>
                      </m:sSub>
                      <m:r>
                        <a:rPr lang="ja-JP" altLang="en-US" i="1" u="sng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kumimoji="1" lang="ja-JP" altLang="en-US" i="1" u="sng" dirty="0">
                          <a:latin typeface="Cambria Math" panose="02040503050406030204" pitchFamily="18" charset="0"/>
                        </a:rPr>
                        <m:t>印可し</m:t>
                      </m:r>
                      <m:r>
                        <a:rPr lang="en-US" altLang="ja-JP" i="1" u="sng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 u="sng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u="sng" dirty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 u="sng" dirty="0">
                              <a:latin typeface="Cambria Math" panose="02040503050406030204" pitchFamily="18" charset="0"/>
                            </a:rPr>
                            <m:t>CD</m:t>
                          </m:r>
                        </m:sub>
                      </m:sSub>
                      <m:r>
                        <a:rPr lang="en-US" altLang="ja-JP" i="1" u="sng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ja-JP" i="1" u="sng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ja-JP" i="1" u="sng" dirty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i="1" u="sng" dirty="0">
                              <a:latin typeface="Cambria Math" panose="02040503050406030204" pitchFamily="18" charset="0"/>
                            </a:rPr>
                            <m:t>DA</m:t>
                          </m:r>
                        </m:sub>
                      </m:sSub>
                      <m:r>
                        <a:rPr lang="ja-JP" altLang="en-US" i="1" u="sng" dirty="0">
                          <a:latin typeface="Cambria Math" panose="02040503050406030204" pitchFamily="18" charset="0"/>
                        </a:rPr>
                        <m:t>を</m:t>
                      </m:r>
                      <m:r>
                        <a:rPr kumimoji="1" lang="ja-JP" altLang="en-US" i="1" u="sng" dirty="0">
                          <a:latin typeface="Cambria Math" panose="02040503050406030204" pitchFamily="18" charset="0"/>
                        </a:rPr>
                        <m:t>測定</m:t>
                      </m:r>
                    </m:oMath>
                  </m:oMathPara>
                </a14:m>
                <a:endParaRPr kumimoji="1" lang="en-US" altLang="ja-JP" u="sng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E7C6CA0-62E6-5CD7-9BD8-44678663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217454"/>
                <a:ext cx="3402420" cy="369332"/>
              </a:xfrm>
              <a:prstGeom prst="rect">
                <a:avLst/>
              </a:prstGeom>
              <a:blipFill>
                <a:blip r:embed="rId2"/>
                <a:stretch>
                  <a:fillRect r="-179" b="-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28EE540-6075-8B9B-11AC-D0170B936B02}"/>
                  </a:ext>
                </a:extLst>
              </p:cNvPr>
              <p:cNvSpPr txBox="1"/>
              <p:nvPr/>
            </p:nvSpPr>
            <p:spPr>
              <a:xfrm>
                <a:off x="548640" y="2108817"/>
                <a:ext cx="6160504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u="sng" dirty="0"/>
                  <a:t>測定データから電気抵抗率</a:t>
                </a:r>
                <a:r>
                  <a:rPr kumimoji="1" lang="en-US" altLang="ja-JP" u="sng" dirty="0"/>
                  <a:t>ρ</a:t>
                </a:r>
                <a:r>
                  <a:rPr kumimoji="1" lang="ja-JP" altLang="en-US" u="sng" dirty="0"/>
                  <a:t>とシート抵抗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kumimoji="1" lang="en-US" altLang="ja-JP" b="0" i="1" u="sng" smtClean="0">
                            <a:latin typeface="Cambria Math" panose="02040503050406030204" pitchFamily="18" charset="0"/>
                          </a:rPr>
                          <m:t>𝑠h𝑒𝑒𝑡</m:t>
                        </m:r>
                      </m:sup>
                    </m:sSup>
                  </m:oMath>
                </a14:m>
                <a:r>
                  <a:rPr kumimoji="1" lang="ja-JP" altLang="en-US" u="sng" dirty="0"/>
                  <a:t>を求めた</a:t>
                </a:r>
                <a:endParaRPr kumimoji="1" lang="en-US" altLang="ja-JP" u="sng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28EE540-6075-8B9B-11AC-D0170B93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108817"/>
                <a:ext cx="6160504" cy="374270"/>
              </a:xfrm>
              <a:prstGeom prst="rect">
                <a:avLst/>
              </a:prstGeom>
              <a:blipFill>
                <a:blip r:embed="rId3"/>
                <a:stretch>
                  <a:fillRect l="-791" t="-655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D1B0EB9-FC2C-8235-A1D7-DC724962DC17}"/>
                  </a:ext>
                </a:extLst>
              </p:cNvPr>
              <p:cNvSpPr txBox="1"/>
              <p:nvPr/>
            </p:nvSpPr>
            <p:spPr>
              <a:xfrm>
                <a:off x="548640" y="2931068"/>
                <a:ext cx="4028676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AC</m:t>
                        </m:r>
                      </m:sub>
                    </m:sSub>
                    <m:r>
                      <a:rPr lang="ja-JP" altLang="en-US" i="1" u="sng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u="sng" dirty="0"/>
                  <a:t>印可し，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  <m:r>
                      <a:rPr lang="ja-JP" altLang="en-US" i="1" u="sng">
                        <a:latin typeface="Cambria Math" panose="02040503050406030204" pitchFamily="18" charset="0"/>
                      </a:rPr>
                      <m:t>を測定</m:t>
                    </m:r>
                  </m:oMath>
                </a14:m>
                <a:r>
                  <a:rPr kumimoji="1" lang="en-US" altLang="ja-JP" u="sng" dirty="0"/>
                  <a:t>(</a:t>
                </a:r>
                <a:r>
                  <a:rPr kumimoji="1" lang="ja-JP" altLang="en-US" u="sng" dirty="0"/>
                  <a:t>ゼロ磁場中</a:t>
                </a:r>
                <a:r>
                  <a:rPr kumimoji="1" lang="en-US" altLang="ja-JP" u="sng" dirty="0"/>
                  <a:t>)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D1B0EB9-FC2C-8235-A1D7-DC724962D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2931068"/>
                <a:ext cx="4028676" cy="374270"/>
              </a:xfrm>
              <a:prstGeom prst="rect">
                <a:avLst/>
              </a:prstGeom>
              <a:blipFill>
                <a:blip r:embed="rId4"/>
                <a:stretch>
                  <a:fillRect t="-8197" r="-1059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CAC343-0AD3-8E88-8274-6C72A271AE1F}"/>
              </a:ext>
            </a:extLst>
          </p:cNvPr>
          <p:cNvSpPr txBox="1"/>
          <p:nvPr/>
        </p:nvSpPr>
        <p:spPr>
          <a:xfrm>
            <a:off x="548639" y="3689524"/>
            <a:ext cx="5070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ファラデーセルの前に試料を設置</a:t>
            </a:r>
            <a:r>
              <a:rPr kumimoji="1" lang="en-US" altLang="ja-JP" u="sng" dirty="0"/>
              <a:t>(</a:t>
            </a:r>
            <a:r>
              <a:rPr lang="ja-JP" altLang="en-US" u="sng" dirty="0"/>
              <a:t>磁界⊥電流 </a:t>
            </a:r>
            <a:r>
              <a:rPr lang="en-US" altLang="ja-JP" u="sng" dirty="0"/>
              <a:t>)</a:t>
            </a:r>
            <a:endParaRPr kumimoji="1" lang="en-US" altLang="ja-JP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66BA43-262C-9BAF-8662-CCBC5216F4E7}"/>
                  </a:ext>
                </a:extLst>
              </p:cNvPr>
              <p:cNvSpPr txBox="1"/>
              <p:nvPr/>
            </p:nvSpPr>
            <p:spPr>
              <a:xfrm>
                <a:off x="548639" y="4401159"/>
                <a:ext cx="41881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AC</m:t>
                        </m:r>
                      </m:sub>
                    </m:sSub>
                    <m:r>
                      <a:rPr lang="ja-JP" altLang="en-US" i="1" u="sng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u="sng" dirty="0"/>
                  <a:t>印可し，面に垂直に磁場をかけた</a:t>
                </a:r>
                <a:endParaRPr kumimoji="1" lang="en-US" altLang="ja-JP" u="sng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66BA43-262C-9BAF-8662-CCBC5216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4401159"/>
                <a:ext cx="4188166" cy="369332"/>
              </a:xfrm>
              <a:prstGeom prst="rect">
                <a:avLst/>
              </a:prstGeom>
              <a:blipFill>
                <a:blip r:embed="rId5"/>
                <a:stretch>
                  <a:fillRect t="-8197" r="-43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67A45-C5A2-A76A-AD1F-E8B5B1779A2C}"/>
                  </a:ext>
                </a:extLst>
              </p:cNvPr>
              <p:cNvSpPr txBox="1"/>
              <p:nvPr/>
            </p:nvSpPr>
            <p:spPr>
              <a:xfrm>
                <a:off x="548639" y="5038744"/>
                <a:ext cx="4953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u="sng" dirty="0"/>
                  <a:t>試料を回転させ，最大のホール電圧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</m:oMath>
                </a14:m>
                <a:r>
                  <a:rPr kumimoji="1" lang="ja-JP" altLang="en-US" u="sng" dirty="0"/>
                  <a:t>を測定</a:t>
                </a:r>
                <a:endParaRPr kumimoji="1" lang="en-US" altLang="ja-JP" u="sng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F67A45-C5A2-A76A-AD1F-E8B5B1779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5038744"/>
                <a:ext cx="4953710" cy="369332"/>
              </a:xfrm>
              <a:prstGeom prst="rect">
                <a:avLst/>
              </a:prstGeom>
              <a:blipFill>
                <a:blip r:embed="rId6"/>
                <a:stretch>
                  <a:fillRect l="-984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05A7E6-C2F5-63DD-4913-3C56AD5CF20E}"/>
                  </a:ext>
                </a:extLst>
              </p:cNvPr>
              <p:cNvSpPr txBox="1"/>
              <p:nvPr/>
            </p:nvSpPr>
            <p:spPr>
              <a:xfrm>
                <a:off x="548639" y="5640546"/>
                <a:ext cx="40286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AC</m:t>
                        </m:r>
                      </m:sub>
                    </m:sSub>
                    <m:r>
                      <a:rPr lang="ja-JP" altLang="en-US" i="1" u="sng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lang="ja-JP" altLang="en-US" u="sng" dirty="0"/>
                  <a:t>印可し，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u="sng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</m:sSub>
                    <m:r>
                      <a:rPr lang="ja-JP" altLang="en-US" i="1" u="sng">
                        <a:latin typeface="Cambria Math" panose="02040503050406030204" pitchFamily="18" charset="0"/>
                      </a:rPr>
                      <m:t>を測定</m:t>
                    </m:r>
                  </m:oMath>
                </a14:m>
                <a:r>
                  <a:rPr lang="en-US" altLang="ja-JP" u="sng" dirty="0"/>
                  <a:t>(</a:t>
                </a:r>
                <a:r>
                  <a:rPr lang="ja-JP" altLang="en-US" u="sng" dirty="0"/>
                  <a:t>ゼロ磁場中</a:t>
                </a:r>
                <a:r>
                  <a:rPr lang="en-US" altLang="ja-JP" u="sng" dirty="0"/>
                  <a:t>)</a:t>
                </a:r>
                <a:endParaRPr kumimoji="1" lang="en-US" altLang="ja-JP" u="sng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705A7E6-C2F5-63DD-4913-3C56AD5C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" y="5640546"/>
                <a:ext cx="4028677" cy="369332"/>
              </a:xfrm>
              <a:prstGeom prst="rect">
                <a:avLst/>
              </a:prstGeom>
              <a:blipFill>
                <a:blip r:embed="rId7"/>
                <a:stretch>
                  <a:fillRect t="-6557" r="-1059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FD29346-E243-BA0B-5D11-A9D90576A9C9}"/>
                  </a:ext>
                </a:extLst>
              </p:cNvPr>
              <p:cNvSpPr txBox="1"/>
              <p:nvPr/>
            </p:nvSpPr>
            <p:spPr>
              <a:xfrm>
                <a:off x="548638" y="6203298"/>
                <a:ext cx="4028676" cy="393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u="sng" dirty="0"/>
                  <a:t>計算式よりホール電圧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BD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Hall</m:t>
                        </m:r>
                      </m:sup>
                    </m:sSubSup>
                  </m:oMath>
                </a14:m>
                <a:r>
                  <a:rPr kumimoji="1" lang="ja-JP" altLang="en-US" u="sng" dirty="0"/>
                  <a:t>を求めた</a:t>
                </a:r>
                <a:endParaRPr kumimoji="1" lang="en-US" altLang="ja-JP" u="sng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4FD29346-E243-BA0B-5D11-A9D90576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8" y="6203298"/>
                <a:ext cx="4028676" cy="393441"/>
              </a:xfrm>
              <a:prstGeom prst="rect">
                <a:avLst/>
              </a:prstGeom>
              <a:blipFill>
                <a:blip r:embed="rId8"/>
                <a:stretch>
                  <a:fillRect l="-1210" t="-1563" b="-265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76F1E8-8436-AE94-68AF-288A44B6CA61}"/>
                  </a:ext>
                </a:extLst>
              </p:cNvPr>
              <p:cNvSpPr txBox="1"/>
              <p:nvPr/>
            </p:nvSpPr>
            <p:spPr>
              <a:xfrm>
                <a:off x="548637" y="6858000"/>
                <a:ext cx="4704299" cy="39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AC</m:t>
                        </m:r>
                      </m:sub>
                    </m:sSub>
                    <m:r>
                      <a:rPr lang="ja-JP" altLang="en-US" i="1" u="sng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u="sng" dirty="0"/>
                  <a:t>印可し</a:t>
                </a:r>
                <a:r>
                  <a:rPr lang="ja-JP" altLang="en-US" u="sng" dirty="0"/>
                  <a:t>た時のホール電圧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CA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Hall</m:t>
                        </m:r>
                      </m:sup>
                    </m:sSubSup>
                  </m:oMath>
                </a14:m>
                <a:r>
                  <a:rPr lang="ja-JP" altLang="en-US" u="sng" dirty="0"/>
                  <a:t>を求めた</a:t>
                </a:r>
                <a:endParaRPr kumimoji="1" lang="en-US" altLang="ja-JP" u="sng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1F76F1E8-8436-AE94-68AF-288A44B6C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7" y="6858000"/>
                <a:ext cx="4704299" cy="396968"/>
              </a:xfrm>
              <a:prstGeom prst="rect">
                <a:avLst/>
              </a:prstGeom>
              <a:blipFill>
                <a:blip r:embed="rId9"/>
                <a:stretch>
                  <a:fillRect b="-24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F290B1-6A03-0DC6-B7D1-3B7E16B38A16}"/>
                  </a:ext>
                </a:extLst>
              </p:cNvPr>
              <p:cNvSpPr txBox="1"/>
              <p:nvPr/>
            </p:nvSpPr>
            <p:spPr>
              <a:xfrm>
                <a:off x="548636" y="7644381"/>
                <a:ext cx="55473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u="sng" dirty="0"/>
                  <a:t>2</a:t>
                </a:r>
                <a:r>
                  <a:rPr kumimoji="1" lang="ja-JP" altLang="en-US" u="sng" dirty="0"/>
                  <a:t>つのホール電圧の平均値をホール電圧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ja-JP" i="1" u="sng">
                            <a:latin typeface="Cambria Math" panose="02040503050406030204" pitchFamily="18" charset="0"/>
                          </a:rPr>
                          <m:t>Hall</m:t>
                        </m:r>
                      </m:sub>
                    </m:sSub>
                  </m:oMath>
                </a14:m>
                <a:r>
                  <a:rPr kumimoji="1" lang="ja-JP" altLang="en-US" u="sng" dirty="0"/>
                  <a:t>とした</a:t>
                </a:r>
                <a:endParaRPr kumimoji="1" lang="en-US" altLang="ja-JP" u="sng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DF290B1-6A03-0DC6-B7D1-3B7E16B38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6" y="7644381"/>
                <a:ext cx="5547364" cy="369332"/>
              </a:xfrm>
              <a:prstGeom prst="rect">
                <a:avLst/>
              </a:prstGeom>
              <a:blipFill>
                <a:blip r:embed="rId10"/>
                <a:stretch>
                  <a:fillRect l="-879"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8639B9A-F1D5-7E68-8FFA-3EC13085B12A}"/>
              </a:ext>
            </a:extLst>
          </p:cNvPr>
          <p:cNvSpPr txBox="1"/>
          <p:nvPr/>
        </p:nvSpPr>
        <p:spPr>
          <a:xfrm>
            <a:off x="547891" y="8294019"/>
            <a:ext cx="554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/>
              <a:t>ホール測定の結果よりキャリアタイプを考えた</a:t>
            </a:r>
            <a:endParaRPr kumimoji="1" lang="en-US" altLang="ja-JP" u="sng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045955-894B-58E4-5570-B566617D0729}"/>
              </a:ext>
            </a:extLst>
          </p:cNvPr>
          <p:cNvSpPr txBox="1"/>
          <p:nvPr/>
        </p:nvSpPr>
        <p:spPr>
          <a:xfrm>
            <a:off x="547891" y="9023559"/>
            <a:ext cx="389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ホール電圧からキャリア密度を計算</a:t>
            </a:r>
            <a:endParaRPr kumimoji="1" lang="en-US" altLang="ja-JP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577703-0200-381C-48A4-F274FD17FD8F}"/>
              </a:ext>
            </a:extLst>
          </p:cNvPr>
          <p:cNvSpPr txBox="1"/>
          <p:nvPr/>
        </p:nvSpPr>
        <p:spPr>
          <a:xfrm>
            <a:off x="547891" y="9714442"/>
            <a:ext cx="389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シートキャリア濃度を求めた</a:t>
            </a:r>
            <a:endParaRPr kumimoji="1" lang="en-US" altLang="ja-JP" u="sng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C7D4FE9-C5FE-27ED-C2EE-99ED0C579C2D}"/>
              </a:ext>
            </a:extLst>
          </p:cNvPr>
          <p:cNvSpPr txBox="1"/>
          <p:nvPr/>
        </p:nvSpPr>
        <p:spPr>
          <a:xfrm>
            <a:off x="547891" y="10360631"/>
            <a:ext cx="18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易動度を求めた</a:t>
            </a:r>
            <a:endParaRPr kumimoji="1" lang="en-US" altLang="ja-JP" u="sng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B900060-E1D2-B6F8-4E4A-46B4A4ABB5A7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008163" y="763227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D9F38F16-7E80-0452-8A6F-3352F99C2E17}"/>
              </a:ext>
            </a:extLst>
          </p:cNvPr>
          <p:cNvCxnSpPr>
            <a:cxnSpLocks/>
          </p:cNvCxnSpPr>
          <p:nvPr/>
        </p:nvCxnSpPr>
        <p:spPr>
          <a:xfrm>
            <a:off x="2008163" y="1657749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DE3643EB-E72A-350F-B740-F6B5078F65B3}"/>
              </a:ext>
            </a:extLst>
          </p:cNvPr>
          <p:cNvCxnSpPr>
            <a:cxnSpLocks/>
          </p:cNvCxnSpPr>
          <p:nvPr/>
        </p:nvCxnSpPr>
        <p:spPr>
          <a:xfrm>
            <a:off x="1988743" y="2565366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53DE28A-7D42-32F1-D6BC-810C104A2347}"/>
              </a:ext>
            </a:extLst>
          </p:cNvPr>
          <p:cNvCxnSpPr>
            <a:cxnSpLocks/>
          </p:cNvCxnSpPr>
          <p:nvPr/>
        </p:nvCxnSpPr>
        <p:spPr>
          <a:xfrm>
            <a:off x="2008163" y="3323822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E80F1A2-A941-FD83-062A-4EDB4FDB7DA6}"/>
              </a:ext>
            </a:extLst>
          </p:cNvPr>
          <p:cNvCxnSpPr>
            <a:cxnSpLocks/>
          </p:cNvCxnSpPr>
          <p:nvPr/>
        </p:nvCxnSpPr>
        <p:spPr>
          <a:xfrm>
            <a:off x="2015248" y="4058856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9517090-887B-866F-903D-D0475ECEC711}"/>
              </a:ext>
            </a:extLst>
          </p:cNvPr>
          <p:cNvCxnSpPr>
            <a:cxnSpLocks/>
          </p:cNvCxnSpPr>
          <p:nvPr/>
        </p:nvCxnSpPr>
        <p:spPr>
          <a:xfrm>
            <a:off x="2015248" y="4673042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0D7D34D8-CEE6-4216-E541-C5698AD46269}"/>
              </a:ext>
            </a:extLst>
          </p:cNvPr>
          <p:cNvCxnSpPr>
            <a:cxnSpLocks/>
          </p:cNvCxnSpPr>
          <p:nvPr/>
        </p:nvCxnSpPr>
        <p:spPr>
          <a:xfrm>
            <a:off x="2008163" y="5408076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5D9EA52-F985-204C-6567-E4AF9F9353F9}"/>
              </a:ext>
            </a:extLst>
          </p:cNvPr>
          <p:cNvCxnSpPr>
            <a:cxnSpLocks/>
          </p:cNvCxnSpPr>
          <p:nvPr/>
        </p:nvCxnSpPr>
        <p:spPr>
          <a:xfrm>
            <a:off x="2028959" y="6009878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E8338AA-8D5A-C36E-96A5-BC23CB867C1B}"/>
              </a:ext>
            </a:extLst>
          </p:cNvPr>
          <p:cNvCxnSpPr>
            <a:cxnSpLocks/>
          </p:cNvCxnSpPr>
          <p:nvPr/>
        </p:nvCxnSpPr>
        <p:spPr>
          <a:xfrm>
            <a:off x="2028959" y="6546591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264F8A5-B19D-8D9A-B6E6-3C739E6310BB}"/>
              </a:ext>
            </a:extLst>
          </p:cNvPr>
          <p:cNvCxnSpPr>
            <a:cxnSpLocks/>
          </p:cNvCxnSpPr>
          <p:nvPr/>
        </p:nvCxnSpPr>
        <p:spPr>
          <a:xfrm>
            <a:off x="2028959" y="7201016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F039D143-E53E-6CDB-4110-948DD6EED80B}"/>
              </a:ext>
            </a:extLst>
          </p:cNvPr>
          <p:cNvCxnSpPr>
            <a:cxnSpLocks/>
          </p:cNvCxnSpPr>
          <p:nvPr/>
        </p:nvCxnSpPr>
        <p:spPr>
          <a:xfrm>
            <a:off x="2056840" y="7928317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241FDCD-6F8D-887D-2131-8F114168BBDF}"/>
              </a:ext>
            </a:extLst>
          </p:cNvPr>
          <p:cNvCxnSpPr>
            <a:cxnSpLocks/>
          </p:cNvCxnSpPr>
          <p:nvPr/>
        </p:nvCxnSpPr>
        <p:spPr>
          <a:xfrm>
            <a:off x="2066219" y="8663351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0F37D3E7-01F7-0550-6730-473A49DF792C}"/>
              </a:ext>
            </a:extLst>
          </p:cNvPr>
          <p:cNvCxnSpPr>
            <a:cxnSpLocks/>
          </p:cNvCxnSpPr>
          <p:nvPr/>
        </p:nvCxnSpPr>
        <p:spPr>
          <a:xfrm>
            <a:off x="2066219" y="9392891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C1E5A00-23D0-8A35-9539-D3CDD92B699A}"/>
              </a:ext>
            </a:extLst>
          </p:cNvPr>
          <p:cNvCxnSpPr>
            <a:cxnSpLocks/>
          </p:cNvCxnSpPr>
          <p:nvPr/>
        </p:nvCxnSpPr>
        <p:spPr>
          <a:xfrm>
            <a:off x="2066219" y="9994929"/>
            <a:ext cx="0" cy="365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0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145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淳 栗山</cp:lastModifiedBy>
  <cp:revision>1</cp:revision>
  <dcterms:created xsi:type="dcterms:W3CDTF">2025-05-13T07:49:19Z</dcterms:created>
  <dcterms:modified xsi:type="dcterms:W3CDTF">2025-05-13T08:17:03Z</dcterms:modified>
</cp:coreProperties>
</file>