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2D1600D7.xml" ContentType="application/vnd.ms-powerpoint.comments+xml"/>
  <Override PartName="/ppt/notesSlides/notesSlide2.xml" ContentType="application/vnd.openxmlformats-officedocument.presentationml.notesSlide+xml"/>
  <Override PartName="/ppt/comments/modernComment_103_D1321B8F.xml" ContentType="application/vnd.ms-powerpoint.comments+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04_4C770430.xml" ContentType="application/vnd.ms-powerpoint.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omments/modernComment_105_F4336917.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8" r:id="rId2"/>
    <p:sldId id="259" r:id="rId3"/>
    <p:sldId id="271" r:id="rId4"/>
    <p:sldId id="260" r:id="rId5"/>
    <p:sldId id="272" r:id="rId6"/>
    <p:sldId id="266" r:id="rId7"/>
    <p:sldId id="273" r:id="rId8"/>
    <p:sldId id="274" r:id="rId9"/>
    <p:sldId id="275" r:id="rId10"/>
    <p:sldId id="261" r:id="rId11"/>
    <p:sldId id="268" r:id="rId12"/>
    <p:sldId id="263" r:id="rId13"/>
    <p:sldId id="267" r:id="rId14"/>
    <p:sldId id="262"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251F20-1B73-8A61-53CC-9E280E417599}" name="新井　優太郎" initials="新井　優太郎" userId="新井　優太郎"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0" autoAdjust="0"/>
    <p:restoredTop sz="94554" autoAdjust="0"/>
  </p:normalViewPr>
  <p:slideViewPr>
    <p:cSldViewPr snapToGrid="0">
      <p:cViewPr varScale="1">
        <p:scale>
          <a:sx n="96" d="100"/>
          <a:sy n="96" d="100"/>
        </p:scale>
        <p:origin x="813" y="63"/>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73" d="100"/>
          <a:sy n="73" d="100"/>
        </p:scale>
        <p:origin x="2694" y="2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omments/modernComment_102_2D1600D7.xml><?xml version="1.0" encoding="utf-8"?>
<p188:cmLst xmlns:a="http://schemas.openxmlformats.org/drawingml/2006/main" xmlns:r="http://schemas.openxmlformats.org/officeDocument/2006/relationships" xmlns:p188="http://schemas.microsoft.com/office/powerpoint/2018/8/main">
  <p188:cm id="{0FE07712-F72C-4E6C-9AA9-49CA4044DA02}" authorId="{0B251F20-1B73-8A61-53CC-9E280E417599}" created="2022-07-21T07:52:36.234">
    <pc:sldMkLst xmlns:pc="http://schemas.microsoft.com/office/powerpoint/2013/main/command">
      <pc:docMk/>
      <pc:sldMk cId="756416727" sldId="258"/>
    </pc:sldMkLst>
    <p188:txBody>
      <a:bodyPr/>
      <a:lstStyle/>
      <a:p>
        <a:r>
          <a:rPr lang="ja-JP" altLang="en-US"/>
          <a:t>ここに記載されているコメントは本番では削除しましょう。</a:t>
        </a:r>
      </a:p>
    </p188:txBody>
  </p188:cm>
  <p188:cm id="{53323F4B-FBA5-4521-A656-BEA94965CCC3}" authorId="{0B251F20-1B73-8A61-53CC-9E280E417599}" created="2022-07-21T07:52:59.433">
    <pc:sldMkLst xmlns:pc="http://schemas.microsoft.com/office/powerpoint/2013/main/command">
      <pc:docMk/>
      <pc:sldMk cId="756416727" sldId="258"/>
    </pc:sldMkLst>
    <p188:txBody>
      <a:bodyPr/>
      <a:lstStyle/>
      <a:p>
        <a:r>
          <a:rPr lang="ja-JP" altLang="en-US"/>
          <a:t>赤字の部分は自分の題目に併せて編集してください</a:t>
        </a:r>
      </a:p>
    </p188:txBody>
  </p188:cm>
  <p188:cm id="{FDB4B664-6EC2-49CC-912F-911144B7AD43}" authorId="{0B251F20-1B73-8A61-53CC-9E280E417599}" created="2022-07-21T07:53:12.329">
    <pc:sldMkLst xmlns:pc="http://schemas.microsoft.com/office/powerpoint/2013/main/command">
      <pc:docMk/>
      <pc:sldMk cId="756416727" sldId="258"/>
    </pc:sldMkLst>
    <p188:txBody>
      <a:bodyPr/>
      <a:lstStyle/>
      <a:p>
        <a:r>
          <a:rPr lang="ja-JP" altLang="en-US"/>
          <a:t>文字の大きさや配置などは参考にしましょう</a:t>
        </a:r>
      </a:p>
    </p188:txBody>
  </p188:cm>
  <p188:cm id="{2F6AA553-ACF6-4F6E-B8D1-E725202461E6}" authorId="{0B251F20-1B73-8A61-53CC-9E280E417599}" created="2022-07-21T08:38:21.140">
    <pc:sldMkLst xmlns:pc="http://schemas.microsoft.com/office/powerpoint/2013/main/command">
      <pc:docMk/>
      <pc:sldMk cId="756416727" sldId="258"/>
    </pc:sldMkLst>
    <p188:txBody>
      <a:bodyPr/>
      <a:lstStyle/>
      <a:p>
        <a:r>
          <a:rPr lang="ja-JP" altLang="en-US"/>
          <a:t>内容に関しては色をつけるなどわかりやすくする工夫をしましょう。</a:t>
        </a:r>
      </a:p>
    </p188:txBody>
  </p188:cm>
</p188:cmLst>
</file>

<file path=ppt/comments/modernComment_103_D1321B8F.xml><?xml version="1.0" encoding="utf-8"?>
<p188:cmLst xmlns:a="http://schemas.openxmlformats.org/drawingml/2006/main" xmlns:r="http://schemas.openxmlformats.org/officeDocument/2006/relationships" xmlns:p188="http://schemas.microsoft.com/office/powerpoint/2018/8/main">
  <p188:cm id="{59E44E07-CA8C-401B-81F4-269456F61DB2}" authorId="{0B251F20-1B73-8A61-53CC-9E280E417599}" created="2022-07-21T07:58:56.259">
    <pc:sldMkLst xmlns:pc="http://schemas.microsoft.com/office/powerpoint/2013/main/command">
      <pc:docMk/>
      <pc:sldMk cId="3509721999" sldId="259"/>
    </pc:sldMkLst>
    <p188:txBody>
      <a:bodyPr/>
      <a:lstStyle/>
      <a:p>
        <a:r>
          <a:rPr lang="ja-JP" altLang="en-US"/>
          <a:t>スライドの配置は一例です
これが唯一正しいというわけではありません。
図と文章の配分を参考にする程度だとおもってください。</a:t>
        </a:r>
      </a:p>
    </p188:txBody>
  </p188:cm>
  <p188:cm id="{71AFB6BB-A1B8-4BC9-BCE4-414C6940626D}" authorId="{0B251F20-1B73-8A61-53CC-9E280E417599}" created="2022-07-21T08:32:28.191">
    <pc:sldMkLst xmlns:pc="http://schemas.microsoft.com/office/powerpoint/2013/main/command">
      <pc:docMk/>
      <pc:sldMk cId="3509721999" sldId="259"/>
    </pc:sldMkLst>
    <p188:txBody>
      <a:bodyPr/>
      <a:lstStyle/>
      <a:p>
        <a:r>
          <a:rPr lang="ja-JP" altLang="en-US"/>
          <a:t>自分で説明する場合は文字が多い方が楽だとお思いますが，スライドは人に伝えるツールです。
図を適切に使用して作成しましょう。</a:t>
        </a:r>
      </a:p>
    </p188:txBody>
  </p188:cm>
  <p188:cm id="{09058DC0-EC2A-442B-A4AC-190213B782FF}" authorId="{0B251F20-1B73-8A61-53CC-9E280E417599}" created="2022-07-21T08:33:50.280">
    <pc:sldMkLst xmlns:pc="http://schemas.microsoft.com/office/powerpoint/2013/main/command">
      <pc:docMk/>
      <pc:sldMk cId="3509721999" sldId="259"/>
    </pc:sldMkLst>
    <p188:txBody>
      <a:bodyPr/>
      <a:lstStyle/>
      <a:p>
        <a:r>
          <a:rPr lang="ja-JP" altLang="en-US"/>
          <a:t>あくまで参考ですが，実践は図，点線は文字を書くスペースです</a:t>
        </a:r>
      </a:p>
    </p188:txBody>
  </p188:cm>
</p188:cmLst>
</file>

<file path=ppt/comments/modernComment_104_4C770430.xml><?xml version="1.0" encoding="utf-8"?>
<p188:cmLst xmlns:a="http://schemas.openxmlformats.org/drawingml/2006/main" xmlns:r="http://schemas.openxmlformats.org/officeDocument/2006/relationships" xmlns:p188="http://schemas.microsoft.com/office/powerpoint/2018/8/main">
  <p188:cm id="{2B6BBE71-35F7-4A78-AB1B-A47DA68CAD90}" authorId="{0B251F20-1B73-8A61-53CC-9E280E417599}" created="2022-07-21T08:35:05.487">
    <pc:sldMkLst xmlns:pc="http://schemas.microsoft.com/office/powerpoint/2013/main/command">
      <pc:docMk/>
      <pc:sldMk cId="1282868272" sldId="260"/>
    </pc:sldMkLst>
    <p188:txBody>
      <a:bodyPr/>
      <a:lstStyle/>
      <a:p>
        <a:r>
          <a:rPr lang="ja-JP" altLang="en-US"/>
          <a:t>方法は1ページにまとめましょう。</a:t>
        </a:r>
      </a:p>
    </p188:txBody>
  </p188:cm>
</p188:cmLst>
</file>

<file path=ppt/comments/modernComment_105_F4336917.xml><?xml version="1.0" encoding="utf-8"?>
<p188:cmLst xmlns:a="http://schemas.openxmlformats.org/drawingml/2006/main" xmlns:r="http://schemas.openxmlformats.org/officeDocument/2006/relationships" xmlns:p188="http://schemas.microsoft.com/office/powerpoint/2018/8/main">
  <p188:cm id="{F9B18A53-B15F-440F-AE12-DFBF4A1AF904}" authorId="{0B251F20-1B73-8A61-53CC-9E280E417599}" created="2022-07-21T08:35:58.666">
    <pc:sldMkLst xmlns:pc="http://schemas.microsoft.com/office/powerpoint/2013/main/command">
      <pc:docMk/>
      <pc:sldMk cId="4097009943" sldId="261"/>
    </pc:sldMkLst>
    <p188:txBody>
      <a:bodyPr/>
      <a:lstStyle/>
      <a:p>
        <a:r>
          <a:rPr lang="ja-JP" altLang="en-US"/>
          <a:t>結果と考察が併せて4枚あります。2枚ずつになっていますが，配分は変えても構いません。どちらかが無しにするのはやめてください。</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F6A9A-8290-401F-960F-B0EAFBA0789B}" type="datetimeFigureOut">
              <a:rPr kumimoji="1" lang="ja-JP" altLang="en-US" smtClean="0"/>
              <a:t>2025/9/16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267CD2-7C14-4D21-97D9-B0771B862410}" type="slidenum">
              <a:rPr kumimoji="1" lang="ja-JP" altLang="en-US" smtClean="0"/>
              <a:t>‹#›</a:t>
            </a:fld>
            <a:endParaRPr kumimoji="1" lang="ja-JP" altLang="en-US"/>
          </a:p>
        </p:txBody>
      </p:sp>
    </p:spTree>
    <p:extLst>
      <p:ext uri="{BB962C8B-B14F-4D97-AF65-F5344CB8AC3E}">
        <p14:creationId xmlns:p14="http://schemas.microsoft.com/office/powerpoint/2010/main" val="3231967158"/>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これから</a:t>
            </a:r>
            <a:r>
              <a:rPr kumimoji="1" lang="en-US" altLang="ja-JP" dirty="0"/>
              <a:t>B1</a:t>
            </a:r>
            <a:r>
              <a:rPr kumimoji="1" lang="ja-JP" altLang="en-US" dirty="0"/>
              <a:t>実験の発表を始めます。</a:t>
            </a:r>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1</a:t>
            </a:fld>
            <a:endParaRPr kumimoji="1" lang="ja-JP" altLang="en-US"/>
          </a:p>
        </p:txBody>
      </p:sp>
    </p:spTree>
    <p:extLst>
      <p:ext uri="{BB962C8B-B14F-4D97-AF65-F5344CB8AC3E}">
        <p14:creationId xmlns:p14="http://schemas.microsoft.com/office/powerpoint/2010/main" val="314631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PCA</a:t>
            </a:r>
            <a:r>
              <a:rPr kumimoji="1" lang="ja-JP" altLang="en-US" dirty="0"/>
              <a:t>では次のような結果が見られました。このグラフより，</a:t>
            </a:r>
            <a:r>
              <a:rPr kumimoji="1" lang="en-US" altLang="ja-JP" dirty="0"/>
              <a:t>PCA</a:t>
            </a:r>
            <a:r>
              <a:rPr kumimoji="1" lang="ja-JP" altLang="en-US" dirty="0"/>
              <a:t>はデータ点が第</a:t>
            </a:r>
            <a:r>
              <a:rPr kumimoji="1" lang="en-US" altLang="ja-JP" dirty="0"/>
              <a:t>1</a:t>
            </a:r>
            <a:r>
              <a:rPr kumimoji="1" lang="ja-JP" altLang="en-US" dirty="0"/>
              <a:t>主成分の</a:t>
            </a:r>
            <a:endParaRPr kumimoji="1" lang="en-US" altLang="ja-JP" dirty="0"/>
          </a:p>
          <a:p>
            <a:r>
              <a:rPr kumimoji="1" lang="ja-JP" altLang="en-US" dirty="0"/>
              <a:t>方向に沿って帯状に分布し，また寄与率のグラフから元のデータの中で第</a:t>
            </a:r>
            <a:r>
              <a:rPr kumimoji="1" lang="en-US" altLang="ja-JP" dirty="0"/>
              <a:t>1</a:t>
            </a:r>
            <a:r>
              <a:rPr kumimoji="1" lang="ja-JP" altLang="en-US" dirty="0"/>
              <a:t>成分が最も特徴をとらえていることが分かりました。</a:t>
            </a:r>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10</a:t>
            </a:fld>
            <a:endParaRPr kumimoji="1" lang="ja-JP" altLang="en-US"/>
          </a:p>
        </p:txBody>
      </p:sp>
    </p:spTree>
    <p:extLst>
      <p:ext uri="{BB962C8B-B14F-4D97-AF65-F5344CB8AC3E}">
        <p14:creationId xmlns:p14="http://schemas.microsoft.com/office/powerpoint/2010/main" val="42885798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k-means</a:t>
            </a:r>
            <a:r>
              <a:rPr kumimoji="1" lang="ja-JP" altLang="en-US" dirty="0"/>
              <a:t>クラスタリングでは次のような結果が見られました。目視でクラスタ数を</a:t>
            </a:r>
            <a:r>
              <a:rPr kumimoji="1" lang="en-US" altLang="ja-JP" dirty="0"/>
              <a:t>9</a:t>
            </a:r>
            <a:r>
              <a:rPr kumimoji="1" lang="ja-JP" altLang="en-US" dirty="0"/>
              <a:t>と仮定した場合はクラスタ同士を明瞭に分けることができないが，エルボー法で求めた最適なクラスタ数でグループ分けを行うとグループ同士で明瞭に分かれることが分かる。</a:t>
            </a:r>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11</a:t>
            </a:fld>
            <a:endParaRPr kumimoji="1" lang="ja-JP" altLang="en-US"/>
          </a:p>
        </p:txBody>
      </p:sp>
    </p:spTree>
    <p:extLst>
      <p:ext uri="{BB962C8B-B14F-4D97-AF65-F5344CB8AC3E}">
        <p14:creationId xmlns:p14="http://schemas.microsoft.com/office/powerpoint/2010/main" val="7144961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回帰モデルでは次のような結果が見られました。</a:t>
            </a:r>
            <a:r>
              <a:rPr lang="ja-JP" altLang="en-US" dirty="0"/>
              <a:t>線形回帰や</a:t>
            </a:r>
            <a:r>
              <a:rPr lang="en-US" altLang="ja-JP" dirty="0"/>
              <a:t>Ridge</a:t>
            </a:r>
            <a:r>
              <a:rPr lang="ja-JP" altLang="en-US" dirty="0"/>
              <a:t>回帰では予測精度が低く、</a:t>
            </a:r>
            <a:r>
              <a:rPr lang="en-US" altLang="ja-JP" dirty="0"/>
              <a:t>R²</a:t>
            </a:r>
            <a:r>
              <a:rPr lang="ja-JP" altLang="en-US" dirty="0"/>
              <a:t>値がマイナスとなってしまいました。しかし画像データを周波数情報に変換する</a:t>
            </a:r>
            <a:r>
              <a:rPr lang="en-US" altLang="ja-JP" dirty="0"/>
              <a:t>FFT</a:t>
            </a:r>
            <a:r>
              <a:rPr lang="ja-JP" altLang="en-US" dirty="0"/>
              <a:t>処理による特徴抽出を行うと</a:t>
            </a:r>
            <a:r>
              <a:rPr lang="en-US" altLang="ja-JP" dirty="0"/>
              <a:t>R²</a:t>
            </a:r>
            <a:r>
              <a:rPr lang="ja-JP" altLang="en-US" dirty="0"/>
              <a:t>値が</a:t>
            </a:r>
            <a:r>
              <a:rPr lang="en-US" altLang="ja-JP" dirty="0"/>
              <a:t>1</a:t>
            </a:r>
            <a:r>
              <a:rPr lang="ja-JP" altLang="en-US" dirty="0"/>
              <a:t>に近づき、予測精度が大幅に向上することが分かる。</a:t>
            </a:r>
            <a:endParaRPr kumimoji="1" lang="ja-JP" altLang="en-US" dirty="0"/>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12</a:t>
            </a:fld>
            <a:endParaRPr kumimoji="1" lang="ja-JP" altLang="en-US"/>
          </a:p>
        </p:txBody>
      </p:sp>
    </p:spTree>
    <p:extLst>
      <p:ext uri="{BB962C8B-B14F-4D97-AF65-F5344CB8AC3E}">
        <p14:creationId xmlns:p14="http://schemas.microsoft.com/office/powerpoint/2010/main" val="980501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更に</a:t>
            </a:r>
            <a:r>
              <a:rPr kumimoji="1" lang="en-US" altLang="ja-JP" dirty="0"/>
              <a:t>CNN</a:t>
            </a:r>
            <a:r>
              <a:rPr kumimoji="1" lang="ja-JP" altLang="en-US" dirty="0"/>
              <a:t>を用いた場合は次のような結果が見られました。</a:t>
            </a:r>
            <a:r>
              <a:rPr kumimoji="1" lang="en-US" altLang="ja-JP" dirty="0"/>
              <a:t>CNN</a:t>
            </a:r>
            <a:r>
              <a:rPr kumimoji="1" lang="ja-JP" altLang="en-US" dirty="0"/>
              <a:t>では学習率やハイパーパラメータを調整することで学習曲線の損失が小さくなり，より高い予測精度が得られることが分かる。</a:t>
            </a:r>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13</a:t>
            </a:fld>
            <a:endParaRPr kumimoji="1" lang="ja-JP" altLang="en-US"/>
          </a:p>
        </p:txBody>
      </p:sp>
    </p:spTree>
    <p:extLst>
      <p:ext uri="{BB962C8B-B14F-4D97-AF65-F5344CB8AC3E}">
        <p14:creationId xmlns:p14="http://schemas.microsoft.com/office/powerpoint/2010/main" val="153885196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教師あり学習の</a:t>
            </a:r>
            <a:r>
              <a:rPr kumimoji="1" lang="en-US" altLang="ja-JP" dirty="0"/>
              <a:t>CNN</a:t>
            </a:r>
            <a:r>
              <a:rPr kumimoji="1" lang="ja-JP" altLang="en-US" dirty="0"/>
              <a:t>以外の考察をしていきたいと思います。まず，線形回帰と</a:t>
            </a:r>
            <a:r>
              <a:rPr kumimoji="1" lang="en-US" altLang="ja-JP" dirty="0"/>
              <a:t>FFT</a:t>
            </a:r>
            <a:r>
              <a:rPr kumimoji="1" lang="ja-JP" altLang="en-US" dirty="0"/>
              <a:t>処理なしの</a:t>
            </a:r>
            <a:r>
              <a:rPr kumimoji="1" lang="en-US" altLang="ja-JP" dirty="0"/>
              <a:t>Ridge</a:t>
            </a:r>
            <a:r>
              <a:rPr kumimoji="1" lang="ja-JP" altLang="en-US" dirty="0"/>
              <a:t>回帰では</a:t>
            </a:r>
            <a:r>
              <a:rPr kumimoji="1" lang="en-US" altLang="ja-JP" dirty="0"/>
              <a:t>Ridge</a:t>
            </a:r>
            <a:r>
              <a:rPr kumimoji="1" lang="ja-JP" altLang="en-US" dirty="0"/>
              <a:t>回帰での正則化が線形回帰で生じた係数の肥大化を抑制し，モデルの複雑さをある程度軽減したため，</a:t>
            </a:r>
            <a:r>
              <a:rPr kumimoji="1" lang="en-US" altLang="ja-JP" dirty="0"/>
              <a:t>R</a:t>
            </a:r>
            <a:r>
              <a:rPr kumimoji="1" lang="ja-JP" altLang="en-US" dirty="0"/>
              <a:t>二乗地の値が改善したと考えられる。しかし，改善したといってもまだ精度が悪い。この理由は前処理を行わない画像データは多次元且つノイズが多いため，ノイズなどに過度に適合し，過学習を起こしたと考えられる。</a:t>
            </a:r>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14</a:t>
            </a:fld>
            <a:endParaRPr kumimoji="1" lang="ja-JP" altLang="en-US"/>
          </a:p>
        </p:txBody>
      </p:sp>
    </p:spTree>
    <p:extLst>
      <p:ext uri="{BB962C8B-B14F-4D97-AF65-F5344CB8AC3E}">
        <p14:creationId xmlns:p14="http://schemas.microsoft.com/office/powerpoint/2010/main" val="151040137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次に、</a:t>
            </a:r>
            <a:r>
              <a:rPr lang="en-US" altLang="ja-JP" dirty="0"/>
              <a:t>FFT</a:t>
            </a:r>
            <a:r>
              <a:rPr lang="ja-JP" altLang="en-US" dirty="0"/>
              <a:t>処理を行わない</a:t>
            </a:r>
            <a:r>
              <a:rPr lang="en-US" altLang="ja-JP" dirty="0"/>
              <a:t>Ridge</a:t>
            </a:r>
            <a:r>
              <a:rPr lang="ja-JP" altLang="en-US" dirty="0"/>
              <a:t>回帰モデルと</a:t>
            </a:r>
            <a:r>
              <a:rPr lang="en-US" altLang="ja-JP" dirty="0"/>
              <a:t>FFT</a:t>
            </a:r>
            <a:r>
              <a:rPr lang="ja-JP" altLang="en-US" dirty="0"/>
              <a:t>処理を行った</a:t>
            </a:r>
            <a:r>
              <a:rPr lang="en-US" altLang="ja-JP" dirty="0"/>
              <a:t>Ridge</a:t>
            </a:r>
            <a:r>
              <a:rPr lang="ja-JP" altLang="en-US" dirty="0"/>
              <a:t>回帰モデルを比較すると、</a:t>
            </a:r>
            <a:r>
              <a:rPr lang="en-US" altLang="ja-JP" dirty="0"/>
              <a:t>FFT</a:t>
            </a:r>
            <a:r>
              <a:rPr lang="ja-JP" altLang="en-US" dirty="0"/>
              <a:t>を行ったモデルでは予測精度が極めて高いことが分かった。</a:t>
            </a:r>
            <a:br>
              <a:rPr lang="ja-JP" altLang="en-US" dirty="0"/>
            </a:br>
            <a:r>
              <a:rPr lang="ja-JP" altLang="en-US" dirty="0"/>
              <a:t>この結果から、</a:t>
            </a:r>
            <a:r>
              <a:rPr lang="en-US" altLang="ja-JP" dirty="0"/>
              <a:t>FFT</a:t>
            </a:r>
            <a:r>
              <a:rPr lang="ja-JP" altLang="en-US" dirty="0"/>
              <a:t>によって抽出される特徴量が有効であることが明確になったといえる。</a:t>
            </a:r>
            <a:br>
              <a:rPr lang="ja-JP" altLang="en-US" dirty="0"/>
            </a:br>
            <a:r>
              <a:rPr lang="ja-JP" altLang="en-US" dirty="0"/>
              <a:t>すなわち、微細組織の周期性や方向性といった周波数領域の情報が、予測されるエネルギー値と強い相関を持つと考えられる。</a:t>
            </a:r>
            <a:br>
              <a:rPr lang="ja-JP" altLang="en-US" dirty="0"/>
            </a:br>
            <a:r>
              <a:rPr lang="ja-JP" altLang="en-US" dirty="0"/>
              <a:t>さらに、</a:t>
            </a:r>
            <a:r>
              <a:rPr lang="en-US" altLang="ja-JP" dirty="0"/>
              <a:t>FFT</a:t>
            </a:r>
            <a:r>
              <a:rPr lang="ja-JP" altLang="en-US" dirty="0"/>
              <a:t>は画像全体の構造的特徴を抽出できる有効な手法であると考えられる。</a:t>
            </a:r>
            <a:endParaRPr kumimoji="1" lang="ja-JP" altLang="en-US" dirty="0"/>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15</a:t>
            </a:fld>
            <a:endParaRPr kumimoji="1" lang="ja-JP" altLang="en-US"/>
          </a:p>
        </p:txBody>
      </p:sp>
    </p:spTree>
    <p:extLst>
      <p:ext uri="{BB962C8B-B14F-4D97-AF65-F5344CB8AC3E}">
        <p14:creationId xmlns:p14="http://schemas.microsoft.com/office/powerpoint/2010/main" val="40509490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結論として今回の実験から以下のことが分かりました。</a:t>
            </a:r>
            <a:r>
              <a:rPr kumimoji="1" lang="en-US" altLang="ja-JP" dirty="0"/>
              <a:t>	</a:t>
            </a:r>
          </a:p>
          <a:p>
            <a:r>
              <a:rPr lang="ja-JP" altLang="en-US" dirty="0"/>
              <a:t>教師なし学習では、エルボー法を用いた</a:t>
            </a:r>
            <a:r>
              <a:rPr lang="en-US" altLang="ja-JP" dirty="0"/>
              <a:t>k-means</a:t>
            </a:r>
            <a:r>
              <a:rPr lang="ja-JP" altLang="en-US" dirty="0"/>
              <a:t>が有効であること。</a:t>
            </a:r>
          </a:p>
          <a:p>
            <a:r>
              <a:rPr lang="ja-JP" altLang="en-US" dirty="0"/>
              <a:t>教師あり学習では、</a:t>
            </a:r>
            <a:r>
              <a:rPr lang="en-US" altLang="ja-JP" dirty="0"/>
              <a:t>FFT</a:t>
            </a:r>
            <a:r>
              <a:rPr lang="ja-JP" altLang="en-US" dirty="0"/>
              <a:t>による特徴抽出と</a:t>
            </a:r>
            <a:r>
              <a:rPr lang="en-US" altLang="ja-JP" dirty="0"/>
              <a:t>Ridge</a:t>
            </a:r>
            <a:r>
              <a:rPr lang="ja-JP" altLang="en-US" dirty="0"/>
              <a:t>回帰、そして</a:t>
            </a:r>
            <a:r>
              <a:rPr lang="en-US" altLang="ja-JP" dirty="0"/>
              <a:t>CNN</a:t>
            </a:r>
            <a:r>
              <a:rPr lang="ja-JP" altLang="en-US" dirty="0"/>
              <a:t>を組み合わせることで、特に高精度に物性値を予測できること。</a:t>
            </a:r>
          </a:p>
          <a:p>
            <a:r>
              <a:rPr kumimoji="1" lang="ja-JP" altLang="en-US" dirty="0"/>
              <a:t>が分かりました。</a:t>
            </a:r>
            <a:endParaRPr kumimoji="1" lang="en-US" altLang="ja-JP" dirty="0"/>
          </a:p>
          <a:p>
            <a:r>
              <a:rPr kumimoji="1" lang="ja-JP" altLang="en-US" dirty="0"/>
              <a:t>ご清聴ありがとうございました。</a:t>
            </a:r>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16</a:t>
            </a:fld>
            <a:endParaRPr kumimoji="1" lang="ja-JP" altLang="en-US"/>
          </a:p>
        </p:txBody>
      </p:sp>
    </p:spTree>
    <p:extLst>
      <p:ext uri="{BB962C8B-B14F-4D97-AF65-F5344CB8AC3E}">
        <p14:creationId xmlns:p14="http://schemas.microsoft.com/office/powerpoint/2010/main" val="13930693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まず研究の背景について説明します。従来の材料開発は研究者の経験や勘に頼って</a:t>
            </a:r>
            <a:r>
              <a:rPr lang="ja-JP" altLang="en-US" dirty="0"/>
              <a:t>設計を行い、多くの候補材料を一つ一つシミュレーション・評価していました。そのため時間もコストも大きくかかっていました。</a:t>
            </a:r>
          </a:p>
          <a:p>
            <a:r>
              <a:rPr lang="ja-JP" altLang="en-US" dirty="0"/>
              <a:t>一方、マテリアルズ・インフォマティクスを用いると、機械学習によって有望な候補材料を絞り込み、選ばれた材料だけを詳細にシミュレーション・評価できます。これにより開発期間を大幅に短縮できることが期待されています。</a:t>
            </a:r>
            <a:endParaRPr lang="en-US" altLang="ja-JP" dirty="0"/>
          </a:p>
          <a:p>
            <a:r>
              <a:rPr lang="ja-JP" altLang="en-US" dirty="0"/>
              <a:t>このように材料開発による機械学習の利用は材料開発の加速をもたらし近年の材料開発に使われています。</a:t>
            </a:r>
          </a:p>
          <a:p>
            <a:endParaRPr kumimoji="1" lang="ja-JP" altLang="en-US" dirty="0"/>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2</a:t>
            </a:fld>
            <a:endParaRPr kumimoji="1" lang="ja-JP" altLang="en-US"/>
          </a:p>
        </p:txBody>
      </p:sp>
    </p:spTree>
    <p:extLst>
      <p:ext uri="{BB962C8B-B14F-4D97-AF65-F5344CB8AC3E}">
        <p14:creationId xmlns:p14="http://schemas.microsoft.com/office/powerpoint/2010/main" val="34424648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今回の研究の目的は、金属組織画像から得られる情報をもとに機械学習を行い、微細構造と材料特性を多様な手法で解析することです。</a:t>
            </a:r>
            <a:br>
              <a:rPr lang="ja-JP" altLang="en-US" dirty="0"/>
            </a:br>
            <a:r>
              <a:rPr lang="ja-JP" altLang="en-US" dirty="0"/>
              <a:t>そして、それぞれの手法の有効性と予測精度を明らかにすることを目指しました。</a:t>
            </a:r>
            <a:endParaRPr kumimoji="1" lang="ja-JP" altLang="en-US" dirty="0"/>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3</a:t>
            </a:fld>
            <a:endParaRPr kumimoji="1" lang="ja-JP" altLang="en-US"/>
          </a:p>
        </p:txBody>
      </p:sp>
    </p:spTree>
    <p:extLst>
      <p:ext uri="{BB962C8B-B14F-4D97-AF65-F5344CB8AC3E}">
        <p14:creationId xmlns:p14="http://schemas.microsoft.com/office/powerpoint/2010/main" val="40504139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方法と原理について説明します。実験ではまず，フェーズフィールド法により金属組織による画像データを作成し，その後，機械学習を行いました。機械学習では入力データのみを与えて学習させ，予測・分類する方法である教師なし学習と入力データと出力データを与えて学習させ，予測・分類する方法である教師あり学習を行いました。教師なし学習では</a:t>
            </a:r>
            <a:r>
              <a:rPr kumimoji="1" lang="en-US" altLang="ja-JP" dirty="0"/>
              <a:t>PCA(</a:t>
            </a:r>
            <a:r>
              <a:rPr kumimoji="1" lang="ja-JP" altLang="en-US" dirty="0"/>
              <a:t> 主成分分析</a:t>
            </a:r>
            <a:r>
              <a:rPr kumimoji="1" lang="en-US" altLang="ja-JP" dirty="0"/>
              <a:t>)</a:t>
            </a:r>
            <a:r>
              <a:rPr kumimoji="1" lang="ja-JP" altLang="en-US" dirty="0"/>
              <a:t>と</a:t>
            </a:r>
            <a:r>
              <a:rPr kumimoji="1" lang="en-US" altLang="ja-JP" dirty="0"/>
              <a:t>k-means</a:t>
            </a:r>
            <a:r>
              <a:rPr kumimoji="1" lang="ja-JP" altLang="en-US" dirty="0"/>
              <a:t>を行い，教師あり学習では線形回帰と</a:t>
            </a:r>
            <a:r>
              <a:rPr kumimoji="1" lang="en-US" altLang="ja-JP" dirty="0"/>
              <a:t>Ridge</a:t>
            </a:r>
            <a:r>
              <a:rPr kumimoji="1" lang="ja-JP" altLang="en-US" dirty="0"/>
              <a:t>回帰，</a:t>
            </a:r>
            <a:r>
              <a:rPr kumimoji="1" lang="en-US" altLang="ja-JP" dirty="0"/>
              <a:t>CNN</a:t>
            </a:r>
            <a:r>
              <a:rPr kumimoji="1" lang="ja-JP" altLang="en-US" dirty="0"/>
              <a:t>を行い物性予測を行いました。</a:t>
            </a:r>
            <a:endParaRPr kumimoji="1" lang="en-US" altLang="ja-JP" dirty="0"/>
          </a:p>
          <a:p>
            <a:r>
              <a:rPr kumimoji="1" lang="ja-JP" altLang="en-US" dirty="0"/>
              <a:t>次のスライドではそれぞれの手法の原理について説明します。</a:t>
            </a:r>
            <a:endParaRPr kumimoji="1" lang="en-US" altLang="ja-JP" dirty="0"/>
          </a:p>
          <a:p>
            <a:endParaRPr kumimoji="1" lang="ja-JP" altLang="en-US" dirty="0"/>
          </a:p>
          <a:p>
            <a:endParaRPr kumimoji="1" lang="en-US" altLang="ja-JP" dirty="0"/>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4</a:t>
            </a:fld>
            <a:endParaRPr kumimoji="1" lang="ja-JP" altLang="en-US"/>
          </a:p>
        </p:txBody>
      </p:sp>
    </p:spTree>
    <p:extLst>
      <p:ext uri="{BB962C8B-B14F-4D97-AF65-F5344CB8AC3E}">
        <p14:creationId xmlns:p14="http://schemas.microsoft.com/office/powerpoint/2010/main" val="12605155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まず，フェーズフィールド法についてです。フェーズフィールド法は金属組織の形成・成長を連続的な数値で表す手法です。フェーズフィールド法はこのような式で表され，シミュレーションを行います。</a:t>
            </a:r>
            <a:endParaRPr kumimoji="1" lang="en-US" altLang="ja-JP" dirty="0"/>
          </a:p>
          <a:p>
            <a:r>
              <a:rPr kumimoji="1" lang="ja-JP" altLang="en-US" dirty="0"/>
              <a:t>今回の実験のシミュレーション条件はこのようになっています。</a:t>
            </a:r>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5</a:t>
            </a:fld>
            <a:endParaRPr kumimoji="1" lang="ja-JP" altLang="en-US"/>
          </a:p>
        </p:txBody>
      </p:sp>
    </p:spTree>
    <p:extLst>
      <p:ext uri="{BB962C8B-B14F-4D97-AF65-F5344CB8AC3E}">
        <p14:creationId xmlns:p14="http://schemas.microsoft.com/office/powerpoint/2010/main" val="823725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PCA(</a:t>
            </a:r>
            <a:r>
              <a:rPr kumimoji="1" lang="ja-JP" altLang="en-US" dirty="0"/>
              <a:t>主成分分析</a:t>
            </a:r>
            <a:r>
              <a:rPr kumimoji="1" lang="en-US" altLang="ja-JP" dirty="0"/>
              <a:t>)</a:t>
            </a:r>
            <a:r>
              <a:rPr kumimoji="1" lang="ja-JP" altLang="en-US" dirty="0"/>
              <a:t>について説明します。</a:t>
            </a:r>
            <a:r>
              <a:rPr kumimoji="1" lang="en-US" altLang="ja-JP" dirty="0"/>
              <a:t>PCA</a:t>
            </a:r>
            <a:r>
              <a:rPr kumimoji="1" lang="ja-JP" altLang="en-US" dirty="0"/>
              <a:t>はデータの次元を削減し，データの可視化を行う手法です。実際のイメージはスライドのような感じです。この手法のメリットとしてはデータの可視化が容易であり，データの相関をとらえやすいといったことが挙げられます。</a:t>
            </a:r>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6</a:t>
            </a:fld>
            <a:endParaRPr kumimoji="1" lang="ja-JP" altLang="en-US"/>
          </a:p>
        </p:txBody>
      </p:sp>
    </p:spTree>
    <p:extLst>
      <p:ext uri="{BB962C8B-B14F-4D97-AF65-F5344CB8AC3E}">
        <p14:creationId xmlns:p14="http://schemas.microsoft.com/office/powerpoint/2010/main" val="3831543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a:t>
            </a:r>
            <a:r>
              <a:rPr kumimoji="1" lang="en-US" altLang="ja-JP" dirty="0"/>
              <a:t>k-means</a:t>
            </a:r>
            <a:r>
              <a:rPr kumimoji="1" lang="ja-JP" altLang="en-US" dirty="0"/>
              <a:t>クラスタリングです。この手法はデータをｋ個の類似したデータのグループ，つまりクラスタに分割する手法であり，イメージとしてはこの図のようになっています。この手法の注意点としてはクラスタ数を事前に決める必要があるということです。データに最適なクラスタ数を見つけるための手法ではエルボー法などがあります。</a:t>
            </a:r>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7</a:t>
            </a:fld>
            <a:endParaRPr kumimoji="1" lang="ja-JP" altLang="en-US"/>
          </a:p>
        </p:txBody>
      </p:sp>
    </p:spTree>
    <p:extLst>
      <p:ext uri="{BB962C8B-B14F-4D97-AF65-F5344CB8AC3E}">
        <p14:creationId xmlns:p14="http://schemas.microsoft.com/office/powerpoint/2010/main" val="3631440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次に回帰モデルについて説明していきます。この手法では線形回帰と</a:t>
            </a:r>
            <a:r>
              <a:rPr kumimoji="1" lang="en-US" altLang="ja-JP" dirty="0"/>
              <a:t>Ridge</a:t>
            </a:r>
            <a:r>
              <a:rPr kumimoji="1" lang="ja-JP" altLang="en-US" dirty="0"/>
              <a:t>回帰があります。まず線形回帰について説明していくと線形回帰はデータ間の関係性を直線でモデル化し，数値を予測する手法です。予測式としてはこのようになっており，メリットとしてはシンプルかつ計算が高速であるが，過学習が起こりやすいといったデメリットもあります。このデメリットを克服したものが</a:t>
            </a:r>
            <a:r>
              <a:rPr kumimoji="1" lang="en-US" altLang="ja-JP" dirty="0"/>
              <a:t>Ridge</a:t>
            </a:r>
            <a:r>
              <a:rPr kumimoji="1" lang="ja-JP" altLang="en-US" dirty="0"/>
              <a:t>回帰です。</a:t>
            </a:r>
            <a:r>
              <a:rPr kumimoji="1" lang="en-US" altLang="ja-JP" dirty="0"/>
              <a:t>Ridge</a:t>
            </a:r>
            <a:r>
              <a:rPr kumimoji="1" lang="ja-JP" altLang="en-US" dirty="0"/>
              <a:t>回帰では正則化により過学習を防ぎ，モデルの複雑さを制御する手法であり，式で表すと次のようになります。</a:t>
            </a:r>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8</a:t>
            </a:fld>
            <a:endParaRPr kumimoji="1" lang="ja-JP" altLang="en-US"/>
          </a:p>
        </p:txBody>
      </p:sp>
    </p:spTree>
    <p:extLst>
      <p:ext uri="{BB962C8B-B14F-4D97-AF65-F5344CB8AC3E}">
        <p14:creationId xmlns:p14="http://schemas.microsoft.com/office/powerpoint/2010/main" val="34243266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最後に</a:t>
            </a:r>
            <a:r>
              <a:rPr kumimoji="1" lang="en-US" altLang="ja-JP" dirty="0"/>
              <a:t>CNN</a:t>
            </a:r>
            <a:r>
              <a:rPr kumimoji="1" lang="ja-JP" altLang="en-US" dirty="0"/>
              <a:t>についてです。</a:t>
            </a:r>
            <a:r>
              <a:rPr kumimoji="1" lang="en-US" altLang="ja-JP" dirty="0"/>
              <a:t>CNN</a:t>
            </a:r>
            <a:r>
              <a:rPr kumimoji="1" lang="ja-JP" altLang="en-US" dirty="0"/>
              <a:t>は画像のように多層のニューラルネットワークを用いてデータの特徴を自動的に学習する手法であり，特徴としては局所的な特徴を学習できることや画像サイズを縮小し，重要な情報を保持しながら学習できる点などがあります。</a:t>
            </a:r>
          </a:p>
        </p:txBody>
      </p:sp>
      <p:sp>
        <p:nvSpPr>
          <p:cNvPr id="4" name="スライド番号プレースホルダー 3"/>
          <p:cNvSpPr>
            <a:spLocks noGrp="1"/>
          </p:cNvSpPr>
          <p:nvPr>
            <p:ph type="sldNum" sz="quarter" idx="5"/>
          </p:nvPr>
        </p:nvSpPr>
        <p:spPr/>
        <p:txBody>
          <a:bodyPr/>
          <a:lstStyle/>
          <a:p>
            <a:fld id="{25267CD2-7C14-4D21-97D9-B0771B862410}" type="slidenum">
              <a:rPr kumimoji="1" lang="ja-JP" altLang="en-US" smtClean="0"/>
              <a:t>9</a:t>
            </a:fld>
            <a:endParaRPr kumimoji="1" lang="ja-JP" altLang="en-US"/>
          </a:p>
        </p:txBody>
      </p:sp>
    </p:spTree>
    <p:extLst>
      <p:ext uri="{BB962C8B-B14F-4D97-AF65-F5344CB8AC3E}">
        <p14:creationId xmlns:p14="http://schemas.microsoft.com/office/powerpoint/2010/main" val="852370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143000" y="3602038"/>
            <a:ext cx="6858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dirty="0"/>
              <a:t>マスター サブタイトルの書式設定</a:t>
            </a:r>
            <a:endParaRPr lang="en-US" dirty="0"/>
          </a:p>
        </p:txBody>
      </p:sp>
      <p:sp>
        <p:nvSpPr>
          <p:cNvPr id="4" name="Date Placeholder 3"/>
          <p:cNvSpPr>
            <a:spLocks noGrp="1"/>
          </p:cNvSpPr>
          <p:nvPr>
            <p:ph type="dt" sz="half" idx="10"/>
          </p:nvPr>
        </p:nvSpPr>
        <p:spPr/>
        <p:txBody>
          <a:bodyPr/>
          <a:lstStyle/>
          <a:p>
            <a:fld id="{CCEC74FE-1D19-4D25-AB6B-BA4A192128FE}" type="datetimeFigureOut">
              <a:rPr kumimoji="1" lang="ja-JP" altLang="en-US" smtClean="0"/>
              <a:t>2025/9/15</a:t>
            </a:fld>
            <a:endParaRPr kumimoji="1" lang="ja-JP" altLang="en-US" dirty="0"/>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5437704-9B46-4ACF-B03B-3A9E814EA64A}" type="slidenum">
              <a:rPr kumimoji="1" lang="ja-JP" altLang="en-US" smtClean="0"/>
              <a:t>‹#›</a:t>
            </a:fld>
            <a:endParaRPr kumimoji="1" lang="ja-JP" altLang="en-US" dirty="0"/>
          </a:p>
        </p:txBody>
      </p:sp>
    </p:spTree>
    <p:extLst>
      <p:ext uri="{BB962C8B-B14F-4D97-AF65-F5344CB8AC3E}">
        <p14:creationId xmlns:p14="http://schemas.microsoft.com/office/powerpoint/2010/main" val="75713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CCEC74FE-1D19-4D25-AB6B-BA4A192128FE}" type="datetimeFigureOut">
              <a:rPr kumimoji="1" lang="ja-JP" altLang="en-US" smtClean="0"/>
              <a:t>2025/9/15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5437704-9B46-4ACF-B03B-3A9E814EA64A}" type="slidenum">
              <a:rPr kumimoji="1" lang="ja-JP" altLang="en-US" smtClean="0"/>
              <a:t>‹#›</a:t>
            </a:fld>
            <a:endParaRPr kumimoji="1" lang="ja-JP" altLang="en-US"/>
          </a:p>
        </p:txBody>
      </p:sp>
    </p:spTree>
    <p:extLst>
      <p:ext uri="{BB962C8B-B14F-4D97-AF65-F5344CB8AC3E}">
        <p14:creationId xmlns:p14="http://schemas.microsoft.com/office/powerpoint/2010/main" val="25778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CEC74FE-1D19-4D25-AB6B-BA4A192128FE}" type="datetimeFigureOut">
              <a:rPr kumimoji="1" lang="ja-JP" altLang="en-US" smtClean="0"/>
              <a:t>2025/9/15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5437704-9B46-4ACF-B03B-3A9E814EA64A}" type="slidenum">
              <a:rPr kumimoji="1" lang="ja-JP" altLang="en-US" smtClean="0"/>
              <a:t>‹#›</a:t>
            </a:fld>
            <a:endParaRPr kumimoji="1" lang="ja-JP" altLang="en-US"/>
          </a:p>
        </p:txBody>
      </p:sp>
    </p:spTree>
    <p:extLst>
      <p:ext uri="{BB962C8B-B14F-4D97-AF65-F5344CB8AC3E}">
        <p14:creationId xmlns:p14="http://schemas.microsoft.com/office/powerpoint/2010/main" val="295813371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69967" y="18256"/>
            <a:ext cx="7886700" cy="662781"/>
          </a:xfrm>
          <a:prstGeom prst="rect">
            <a:avLst/>
          </a:prstGeom>
        </p:spPr>
        <p:txBody>
          <a:bodyPr vert="horz" lIns="91440" tIns="45720" rIns="91440" bIns="45720" rtlCol="0" anchor="ctr">
            <a:normAutofit/>
          </a:bodyPr>
          <a:lstStyle/>
          <a:p>
            <a:r>
              <a:rPr lang="ja-JP" altLang="en-US" dirty="0"/>
              <a:t>マスター タイトルの書式設定</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CEC74FE-1D19-4D25-AB6B-BA4A192128FE}" type="datetimeFigureOut">
              <a:rPr kumimoji="1" lang="ja-JP" altLang="en-US" smtClean="0"/>
              <a:t>2025/9/15</a:t>
            </a:fld>
            <a:endParaRPr kumimoji="1" lang="ja-JP"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5437704-9B46-4ACF-B03B-3A9E814EA64A}" type="slidenum">
              <a:rPr kumimoji="1" lang="ja-JP" altLang="en-US" smtClean="0"/>
              <a:t>‹#›</a:t>
            </a:fld>
            <a:endParaRPr kumimoji="1" lang="ja-JP" altLang="en-US"/>
          </a:p>
        </p:txBody>
      </p:sp>
    </p:spTree>
    <p:extLst>
      <p:ext uri="{BB962C8B-B14F-4D97-AF65-F5344CB8AC3E}">
        <p14:creationId xmlns:p14="http://schemas.microsoft.com/office/powerpoint/2010/main" val="4191468196"/>
      </p:ext>
    </p:extLst>
  </p:cSld>
  <p:clrMap bg1="lt1" tx1="dk1" bg2="lt2" tx2="dk2" accent1="accent1" accent2="accent2" accent3="accent3" accent4="accent4" accent5="accent5" accent6="accent6" hlink="hlink" folHlink="folHlink"/>
  <p:sldLayoutIdLst>
    <p:sldLayoutId id="2147483661" r:id="rId1"/>
    <p:sldLayoutId id="2147483666" r:id="rId2"/>
    <p:sldLayoutId id="2147483667" r:id="rId3"/>
  </p:sldLayoutIdLst>
  <p:txStyles>
    <p:title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02_2D1600D7.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5_F4336917.xml"/><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microsoft.com/office/2018/10/relationships/comments" Target="../comments/modernComment_103_D1321B8F.xm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microsoft.com/office/2018/10/relationships/comments" Target="../comments/modernComment_104_4C770430.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5EC8EC45-2162-0AB8-73A7-3CE0F6C83BD3}"/>
              </a:ext>
            </a:extLst>
          </p:cNvPr>
          <p:cNvSpPr txBox="1"/>
          <p:nvPr/>
        </p:nvSpPr>
        <p:spPr>
          <a:xfrm>
            <a:off x="2941504" y="138499"/>
            <a:ext cx="6202496" cy="369332"/>
          </a:xfrm>
          <a:prstGeom prst="rect">
            <a:avLst/>
          </a:prstGeom>
          <a:noFill/>
        </p:spPr>
        <p:txBody>
          <a:bodyPr wrap="square" rtlCol="0">
            <a:spAutoFit/>
          </a:bodyPr>
          <a:lstStyle/>
          <a:p>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2025</a:t>
            </a: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年度マテリアル工学実験 </a:t>
            </a: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3 </a:t>
            </a: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 </a:t>
            </a:r>
            <a:r>
              <a:rPr kumimoji="1" lang="en-US" altLang="ja-JP" dirty="0">
                <a:latin typeface="Arial" panose="020B0604020202020204" pitchFamily="34" charset="0"/>
                <a:ea typeface="ＭＳ Ｐゴシック" panose="020B0600070205080204" pitchFamily="50" charset="-128"/>
                <a:cs typeface="Arial" panose="020B0604020202020204" pitchFamily="34" charset="0"/>
              </a:rPr>
              <a:t>4 3AM </a:t>
            </a:r>
            <a:r>
              <a:rPr kumimoji="1" lang="ja-JP" altLang="en-US" dirty="0">
                <a:latin typeface="Arial" panose="020B0604020202020204" pitchFamily="34" charset="0"/>
                <a:ea typeface="ＭＳ Ｐゴシック" panose="020B0600070205080204" pitchFamily="50" charset="-128"/>
                <a:cs typeface="Arial" panose="020B0604020202020204" pitchFamily="34" charset="0"/>
              </a:rPr>
              <a:t>プレゼンテーション</a:t>
            </a:r>
          </a:p>
        </p:txBody>
      </p:sp>
      <p:sp>
        <p:nvSpPr>
          <p:cNvPr id="5" name="テキスト ボックス 4">
            <a:extLst>
              <a:ext uri="{FF2B5EF4-FFF2-40B4-BE49-F238E27FC236}">
                <a16:creationId xmlns:a16="http://schemas.microsoft.com/office/drawing/2014/main" id="{426FA61E-5355-C2D0-78CA-07DB784FA06E}"/>
              </a:ext>
            </a:extLst>
          </p:cNvPr>
          <p:cNvSpPr txBox="1"/>
          <p:nvPr/>
        </p:nvSpPr>
        <p:spPr>
          <a:xfrm>
            <a:off x="134224" y="138499"/>
            <a:ext cx="1338828" cy="369332"/>
          </a:xfrm>
          <a:prstGeom prst="rect">
            <a:avLst/>
          </a:prstGeom>
          <a:noFill/>
        </p:spPr>
        <p:txBody>
          <a:bodyPr wrap="none" rtlCol="0">
            <a:spAutoFit/>
          </a:bodyPr>
          <a:lstStyle/>
          <a:p>
            <a:r>
              <a:rPr kumimoji="1" lang="en-US" altLang="ja-JP" dirty="0"/>
              <a:t>2025/09/16</a:t>
            </a:r>
            <a:endParaRPr kumimoji="1" lang="ja-JP" altLang="en-US" dirty="0"/>
          </a:p>
        </p:txBody>
      </p:sp>
      <p:sp>
        <p:nvSpPr>
          <p:cNvPr id="6" name="テキスト ボックス 5">
            <a:extLst>
              <a:ext uri="{FF2B5EF4-FFF2-40B4-BE49-F238E27FC236}">
                <a16:creationId xmlns:a16="http://schemas.microsoft.com/office/drawing/2014/main" id="{18E8B1FA-D2A1-C441-58D7-BE7B4FE2CB72}"/>
              </a:ext>
            </a:extLst>
          </p:cNvPr>
          <p:cNvSpPr txBox="1"/>
          <p:nvPr/>
        </p:nvSpPr>
        <p:spPr>
          <a:xfrm>
            <a:off x="755047" y="1928856"/>
            <a:ext cx="2007281" cy="584775"/>
          </a:xfrm>
          <a:prstGeom prst="rect">
            <a:avLst/>
          </a:prstGeom>
          <a:noFill/>
        </p:spPr>
        <p:txBody>
          <a:bodyPr wrap="none" rtlCol="0">
            <a:spAutoFit/>
          </a:bodyPr>
          <a:lstStyle/>
          <a:p>
            <a:r>
              <a:rPr kumimoji="1" lang="en-US" altLang="ja-JP" sz="3200" dirty="0"/>
              <a:t>3AM 16</a:t>
            </a:r>
            <a:r>
              <a:rPr kumimoji="1" lang="ja-JP" altLang="en-US" sz="3200" dirty="0"/>
              <a:t>班</a:t>
            </a:r>
          </a:p>
        </p:txBody>
      </p:sp>
      <p:sp>
        <p:nvSpPr>
          <p:cNvPr id="7" name="テキスト ボックス 6">
            <a:extLst>
              <a:ext uri="{FF2B5EF4-FFF2-40B4-BE49-F238E27FC236}">
                <a16:creationId xmlns:a16="http://schemas.microsoft.com/office/drawing/2014/main" id="{0154C52E-C11A-4A70-B9AD-30AB4A914BEE}"/>
              </a:ext>
            </a:extLst>
          </p:cNvPr>
          <p:cNvSpPr txBox="1"/>
          <p:nvPr/>
        </p:nvSpPr>
        <p:spPr>
          <a:xfrm>
            <a:off x="301438" y="2836018"/>
            <a:ext cx="8541121" cy="523220"/>
          </a:xfrm>
          <a:prstGeom prst="rect">
            <a:avLst/>
          </a:prstGeom>
          <a:noFill/>
        </p:spPr>
        <p:txBody>
          <a:bodyPr wrap="none" rtlCol="0">
            <a:spAutoFit/>
          </a:bodyPr>
          <a:lstStyle/>
          <a:p>
            <a:r>
              <a:rPr kumimoji="1" lang="en-US" altLang="ja-JP" sz="2800" dirty="0"/>
              <a:t>B1.</a:t>
            </a:r>
            <a:r>
              <a:rPr kumimoji="1" lang="ja-JP" altLang="en-US" sz="2800" dirty="0"/>
              <a:t> 機械学習を用いた金属材料の組織解析と物性評価</a:t>
            </a:r>
          </a:p>
        </p:txBody>
      </p:sp>
      <p:sp>
        <p:nvSpPr>
          <p:cNvPr id="8" name="テキスト ボックス 7">
            <a:extLst>
              <a:ext uri="{FF2B5EF4-FFF2-40B4-BE49-F238E27FC236}">
                <a16:creationId xmlns:a16="http://schemas.microsoft.com/office/drawing/2014/main" id="{F0680EA0-119F-32B1-BA19-4CB4994648A6}"/>
              </a:ext>
            </a:extLst>
          </p:cNvPr>
          <p:cNvSpPr txBox="1"/>
          <p:nvPr/>
        </p:nvSpPr>
        <p:spPr>
          <a:xfrm>
            <a:off x="2156113" y="5442227"/>
            <a:ext cx="4831772" cy="830997"/>
          </a:xfrm>
          <a:prstGeom prst="rect">
            <a:avLst/>
          </a:prstGeom>
          <a:noFill/>
        </p:spPr>
        <p:txBody>
          <a:bodyPr wrap="none" rtlCol="0">
            <a:spAutoFit/>
          </a:bodyPr>
          <a:lstStyle/>
          <a:p>
            <a:pPr algn="ctr"/>
            <a:r>
              <a:rPr kumimoji="1" lang="ja-JP" altLang="en-US" sz="2400" dirty="0"/>
              <a:t>先進工学部マテリアル創成工学科　</a:t>
            </a:r>
            <a:endParaRPr kumimoji="1" lang="en-US" altLang="ja-JP" sz="2400" dirty="0"/>
          </a:p>
          <a:p>
            <a:pPr algn="ctr"/>
            <a:r>
              <a:rPr kumimoji="1" lang="en-US" altLang="ja-JP" sz="2400" dirty="0"/>
              <a:t>8223036</a:t>
            </a:r>
            <a:r>
              <a:rPr kumimoji="1" lang="ja-JP" altLang="en-US" sz="2400" dirty="0"/>
              <a:t>　栗山淳</a:t>
            </a:r>
            <a:endParaRPr kumimoji="1" lang="en-US" altLang="ja-JP" sz="2400" dirty="0"/>
          </a:p>
        </p:txBody>
      </p:sp>
    </p:spTree>
    <p:extLst>
      <p:ext uri="{BB962C8B-B14F-4D97-AF65-F5344CB8AC3E}">
        <p14:creationId xmlns:p14="http://schemas.microsoft.com/office/powerpoint/2010/main" val="756416727"/>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2134F22-2061-DF46-2ECD-C9FCC2CFAA9B}"/>
              </a:ext>
            </a:extLst>
          </p:cNvPr>
          <p:cNvSpPr/>
          <p:nvPr/>
        </p:nvSpPr>
        <p:spPr>
          <a:xfrm>
            <a:off x="713405" y="5200063"/>
            <a:ext cx="7975403" cy="1298208"/>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D880CF3-6A08-F51D-B424-4C89CA5C98B4}"/>
              </a:ext>
            </a:extLst>
          </p:cNvPr>
          <p:cNvSpPr txBox="1"/>
          <p:nvPr/>
        </p:nvSpPr>
        <p:spPr>
          <a:xfrm>
            <a:off x="993420" y="5371281"/>
            <a:ext cx="7273145" cy="369332"/>
          </a:xfrm>
          <a:prstGeom prst="rect">
            <a:avLst/>
          </a:prstGeom>
          <a:noFill/>
        </p:spPr>
        <p:txBody>
          <a:bodyPr wrap="none" rtlCol="0">
            <a:spAutoFit/>
          </a:bodyPr>
          <a:lstStyle/>
          <a:p>
            <a:r>
              <a:rPr kumimoji="1" lang="ja-JP" altLang="en-US" dirty="0"/>
              <a:t>・データ点が</a:t>
            </a:r>
            <a:r>
              <a:rPr kumimoji="1" lang="en-US" altLang="ja-JP" dirty="0"/>
              <a:t>PC1</a:t>
            </a:r>
            <a:r>
              <a:rPr kumimoji="1" lang="ja-JP" altLang="en-US" dirty="0"/>
              <a:t>方向に沿って縦に細長い帯状に密集して分布している</a:t>
            </a:r>
          </a:p>
        </p:txBody>
      </p:sp>
      <p:grpSp>
        <p:nvGrpSpPr>
          <p:cNvPr id="22" name="グループ化 21">
            <a:extLst>
              <a:ext uri="{FF2B5EF4-FFF2-40B4-BE49-F238E27FC236}">
                <a16:creationId xmlns:a16="http://schemas.microsoft.com/office/drawing/2014/main" id="{5E230AC1-4CBD-CE5E-589E-B87F24A4FD49}"/>
              </a:ext>
            </a:extLst>
          </p:cNvPr>
          <p:cNvGrpSpPr/>
          <p:nvPr/>
        </p:nvGrpSpPr>
        <p:grpSpPr>
          <a:xfrm>
            <a:off x="713405" y="1325081"/>
            <a:ext cx="4245914" cy="3874982"/>
            <a:chOff x="1299355" y="144671"/>
            <a:chExt cx="3624229" cy="2958780"/>
          </a:xfrm>
        </p:grpSpPr>
        <p:pic>
          <p:nvPicPr>
            <p:cNvPr id="20" name="図 19" descr="グラフ, 散布図&#10;&#10;AI 生成コンテンツは誤りを含む可能性があります。">
              <a:extLst>
                <a:ext uri="{FF2B5EF4-FFF2-40B4-BE49-F238E27FC236}">
                  <a16:creationId xmlns:a16="http://schemas.microsoft.com/office/drawing/2014/main" id="{86D1A1A9-BB14-B8FC-B93F-FAEF7DBE90B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99355" y="144671"/>
              <a:ext cx="3624229" cy="2718307"/>
            </a:xfrm>
            <a:prstGeom prst="rect">
              <a:avLst/>
            </a:prstGeom>
          </p:spPr>
        </p:pic>
        <p:sp>
          <p:nvSpPr>
            <p:cNvPr id="21" name="テキスト ボックス 3">
              <a:extLst>
                <a:ext uri="{FF2B5EF4-FFF2-40B4-BE49-F238E27FC236}">
                  <a16:creationId xmlns:a16="http://schemas.microsoft.com/office/drawing/2014/main" id="{FA36531C-871B-2A36-9CB2-F43E3EDDD51A}"/>
                </a:ext>
              </a:extLst>
            </p:cNvPr>
            <p:cNvSpPr txBox="1"/>
            <p:nvPr/>
          </p:nvSpPr>
          <p:spPr>
            <a:xfrm>
              <a:off x="1975771" y="2765631"/>
              <a:ext cx="227139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4.1.1</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PCA</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の結果散布図</a:t>
              </a:r>
            </a:p>
          </p:txBody>
        </p:sp>
      </p:grpSp>
      <p:grpSp>
        <p:nvGrpSpPr>
          <p:cNvPr id="25" name="グループ化 24">
            <a:extLst>
              <a:ext uri="{FF2B5EF4-FFF2-40B4-BE49-F238E27FC236}">
                <a16:creationId xmlns:a16="http://schemas.microsoft.com/office/drawing/2014/main" id="{805DC969-4FE0-166A-58D7-40B5E586B522}"/>
              </a:ext>
            </a:extLst>
          </p:cNvPr>
          <p:cNvGrpSpPr/>
          <p:nvPr/>
        </p:nvGrpSpPr>
        <p:grpSpPr>
          <a:xfrm>
            <a:off x="4701106" y="1360204"/>
            <a:ext cx="4245914" cy="4091549"/>
            <a:chOff x="5005502" y="474848"/>
            <a:chExt cx="3635136" cy="2557040"/>
          </a:xfrm>
        </p:grpSpPr>
        <p:pic>
          <p:nvPicPr>
            <p:cNvPr id="23" name="図 22" descr="グラフ, 折れ線グラフ&#10;&#10;AI 生成コンテンツは誤りを含む可能性があります。">
              <a:extLst>
                <a:ext uri="{FF2B5EF4-FFF2-40B4-BE49-F238E27FC236}">
                  <a16:creationId xmlns:a16="http://schemas.microsoft.com/office/drawing/2014/main" id="{B06F9D46-FCC3-3333-F373-35526098B96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05502" y="474848"/>
              <a:ext cx="3635136" cy="2180972"/>
            </a:xfrm>
            <a:prstGeom prst="rect">
              <a:avLst/>
            </a:prstGeom>
          </p:spPr>
        </p:pic>
        <p:sp>
          <p:nvSpPr>
            <p:cNvPr id="24" name="テキスト ボックス 3">
              <a:extLst>
                <a:ext uri="{FF2B5EF4-FFF2-40B4-BE49-F238E27FC236}">
                  <a16:creationId xmlns:a16="http://schemas.microsoft.com/office/drawing/2014/main" id="{2C9AD41F-4D54-EC5A-A900-C1D1E27318EF}"/>
                </a:ext>
              </a:extLst>
            </p:cNvPr>
            <p:cNvSpPr txBox="1"/>
            <p:nvPr/>
          </p:nvSpPr>
          <p:spPr>
            <a:xfrm>
              <a:off x="5687372" y="2694068"/>
              <a:ext cx="227139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4.1.2</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各成分の寄与率</a:t>
              </a:r>
            </a:p>
          </p:txBody>
        </p:sp>
      </p:grpSp>
      <p:sp>
        <p:nvSpPr>
          <p:cNvPr id="3" name="正方形/長方形 2">
            <a:extLst>
              <a:ext uri="{FF2B5EF4-FFF2-40B4-BE49-F238E27FC236}">
                <a16:creationId xmlns:a16="http://schemas.microsoft.com/office/drawing/2014/main" id="{4D763A06-B66F-9A34-AC06-0F9A26221D7C}"/>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結果</a:t>
            </a:r>
            <a:r>
              <a:rPr kumimoji="1" lang="en-US" altLang="ja-JP" sz="4400" dirty="0">
                <a:solidFill>
                  <a:schemeClr val="tx1"/>
                </a:solidFill>
              </a:rPr>
              <a:t>(PCA)</a:t>
            </a:r>
            <a:endParaRPr kumimoji="1" lang="ja-JP" altLang="en-US" sz="4400" dirty="0">
              <a:solidFill>
                <a:schemeClr val="tx1"/>
              </a:solidFill>
            </a:endParaRPr>
          </a:p>
        </p:txBody>
      </p:sp>
      <p:sp>
        <p:nvSpPr>
          <p:cNvPr id="5" name="テキスト ボックス 4">
            <a:extLst>
              <a:ext uri="{FF2B5EF4-FFF2-40B4-BE49-F238E27FC236}">
                <a16:creationId xmlns:a16="http://schemas.microsoft.com/office/drawing/2014/main" id="{EB100C82-E8D9-20FA-12EE-8A577220D6F5}"/>
              </a:ext>
            </a:extLst>
          </p:cNvPr>
          <p:cNvSpPr txBox="1"/>
          <p:nvPr/>
        </p:nvSpPr>
        <p:spPr>
          <a:xfrm>
            <a:off x="993420" y="6004849"/>
            <a:ext cx="6489277" cy="369332"/>
          </a:xfrm>
          <a:prstGeom prst="rect">
            <a:avLst/>
          </a:prstGeom>
          <a:noFill/>
        </p:spPr>
        <p:txBody>
          <a:bodyPr wrap="none" rtlCol="0">
            <a:spAutoFit/>
          </a:bodyPr>
          <a:lstStyle/>
          <a:p>
            <a:r>
              <a:rPr kumimoji="1" lang="ja-JP" altLang="en-US" dirty="0"/>
              <a:t>・元の微細組織データにおいて第</a:t>
            </a:r>
            <a:r>
              <a:rPr kumimoji="1" lang="en-US" altLang="ja-JP" dirty="0"/>
              <a:t>1</a:t>
            </a:r>
            <a:r>
              <a:rPr kumimoji="1" lang="ja-JP" altLang="en-US" dirty="0"/>
              <a:t>成分が最も特徴をとらえている</a:t>
            </a:r>
          </a:p>
        </p:txBody>
      </p:sp>
    </p:spTree>
    <p:extLst>
      <p:ext uri="{BB962C8B-B14F-4D97-AF65-F5344CB8AC3E}">
        <p14:creationId xmlns:p14="http://schemas.microsoft.com/office/powerpoint/2010/main" val="4097009943"/>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66157EB7-5C30-CC2A-ABCD-CC66F72BE45A}"/>
              </a:ext>
            </a:extLst>
          </p:cNvPr>
          <p:cNvGrpSpPr/>
          <p:nvPr/>
        </p:nvGrpSpPr>
        <p:grpSpPr>
          <a:xfrm>
            <a:off x="4538689" y="932438"/>
            <a:ext cx="4190525" cy="2852135"/>
            <a:chOff x="512124" y="1247194"/>
            <a:chExt cx="4190525" cy="2852135"/>
          </a:xfrm>
        </p:grpSpPr>
        <p:pic>
          <p:nvPicPr>
            <p:cNvPr id="3" name="図 2" descr="グラフ, 折れ線グラフ&#10;&#10;AI 生成コンテンツは誤りを含む可能性があります。">
              <a:extLst>
                <a:ext uri="{FF2B5EF4-FFF2-40B4-BE49-F238E27FC236}">
                  <a16:creationId xmlns:a16="http://schemas.microsoft.com/office/drawing/2014/main" id="{9C1F4391-AFE1-93B3-DF02-1B2F38EA4B5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2124" y="1247194"/>
              <a:ext cx="4190525" cy="2514315"/>
            </a:xfrm>
            <a:prstGeom prst="rect">
              <a:avLst/>
            </a:prstGeom>
          </p:spPr>
        </p:pic>
        <p:sp>
          <p:nvSpPr>
            <p:cNvPr id="4" name="テキスト ボックス 3">
              <a:extLst>
                <a:ext uri="{FF2B5EF4-FFF2-40B4-BE49-F238E27FC236}">
                  <a16:creationId xmlns:a16="http://schemas.microsoft.com/office/drawing/2014/main" id="{0EC63142-E0A3-EB30-DED0-C2533D49089E}"/>
                </a:ext>
              </a:extLst>
            </p:cNvPr>
            <p:cNvSpPr txBox="1"/>
            <p:nvPr/>
          </p:nvSpPr>
          <p:spPr>
            <a:xfrm>
              <a:off x="902411" y="3761509"/>
              <a:ext cx="3409950"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4.1.4</a:t>
              </a:r>
              <a:r>
                <a:rPr lang="ja-JP" altLang="en-US" sz="1050" kern="100" dirty="0">
                  <a:latin typeface="游明朝" panose="02020400000000000000" pitchFamily="18" charset="-128"/>
                  <a:ea typeface="游明朝" panose="02020400000000000000" pitchFamily="18" charset="-128"/>
                  <a:cs typeface="Times New Roman" panose="02020603050405020304" pitchFamily="18" charset="0"/>
                </a:rPr>
                <a:t>　エルボー法でのグラフ</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nvGrpSpPr>
          <p:cNvPr id="28" name="グループ化 27">
            <a:extLst>
              <a:ext uri="{FF2B5EF4-FFF2-40B4-BE49-F238E27FC236}">
                <a16:creationId xmlns:a16="http://schemas.microsoft.com/office/drawing/2014/main" id="{B3239A6C-4B15-0693-257D-C586026464BB}"/>
              </a:ext>
            </a:extLst>
          </p:cNvPr>
          <p:cNvGrpSpPr/>
          <p:nvPr/>
        </p:nvGrpSpPr>
        <p:grpSpPr>
          <a:xfrm>
            <a:off x="390112" y="703409"/>
            <a:ext cx="3949973" cy="3369534"/>
            <a:chOff x="1462701" y="2780533"/>
            <a:chExt cx="3377655" cy="2656492"/>
          </a:xfrm>
        </p:grpSpPr>
        <p:pic>
          <p:nvPicPr>
            <p:cNvPr id="26" name="図 25" descr="グラフ, 散布図&#10;&#10;AI 生成コンテンツは誤りを含む可能性があります。">
              <a:extLst>
                <a:ext uri="{FF2B5EF4-FFF2-40B4-BE49-F238E27FC236}">
                  <a16:creationId xmlns:a16="http://schemas.microsoft.com/office/drawing/2014/main" id="{371E2400-1438-F48E-D7C2-090C99E1CAA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32529" y="2780533"/>
              <a:ext cx="3207827" cy="2405753"/>
            </a:xfrm>
            <a:prstGeom prst="rect">
              <a:avLst/>
            </a:prstGeom>
          </p:spPr>
        </p:pic>
        <p:sp>
          <p:nvSpPr>
            <p:cNvPr id="27" name="テキスト ボックス 3">
              <a:extLst>
                <a:ext uri="{FF2B5EF4-FFF2-40B4-BE49-F238E27FC236}">
                  <a16:creationId xmlns:a16="http://schemas.microsoft.com/office/drawing/2014/main" id="{75D489DF-26E6-5132-B10A-3AF41ABAE18D}"/>
                </a:ext>
              </a:extLst>
            </p:cNvPr>
            <p:cNvSpPr txBox="1"/>
            <p:nvPr/>
          </p:nvSpPr>
          <p:spPr>
            <a:xfrm>
              <a:off x="1462701" y="5099205"/>
              <a:ext cx="319087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4.1.3</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クラスター数が</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9</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での</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k-means</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の結果</a:t>
              </a:r>
            </a:p>
          </p:txBody>
        </p:sp>
      </p:grpSp>
      <p:grpSp>
        <p:nvGrpSpPr>
          <p:cNvPr id="12" name="グループ化 11">
            <a:extLst>
              <a:ext uri="{FF2B5EF4-FFF2-40B4-BE49-F238E27FC236}">
                <a16:creationId xmlns:a16="http://schemas.microsoft.com/office/drawing/2014/main" id="{B3397D71-039D-19F7-88E6-DFC1FDE2406F}"/>
              </a:ext>
            </a:extLst>
          </p:cNvPr>
          <p:cNvGrpSpPr/>
          <p:nvPr/>
        </p:nvGrpSpPr>
        <p:grpSpPr>
          <a:xfrm>
            <a:off x="588716" y="3814242"/>
            <a:ext cx="3682446" cy="3158057"/>
            <a:chOff x="1215781" y="3085176"/>
            <a:chExt cx="3594920" cy="2995298"/>
          </a:xfrm>
        </p:grpSpPr>
        <p:pic>
          <p:nvPicPr>
            <p:cNvPr id="6" name="図 5" descr="グラフ, 散布図&#10;&#10;AI 生成コンテンツは誤りを含む可能性があります。">
              <a:extLst>
                <a:ext uri="{FF2B5EF4-FFF2-40B4-BE49-F238E27FC236}">
                  <a16:creationId xmlns:a16="http://schemas.microsoft.com/office/drawing/2014/main" id="{BE83B1E1-EF5E-B89B-0E79-34EF3B93407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34678" y="3085176"/>
              <a:ext cx="3576023" cy="2681779"/>
            </a:xfrm>
            <a:prstGeom prst="rect">
              <a:avLst/>
            </a:prstGeom>
          </p:spPr>
        </p:pic>
        <p:sp>
          <p:nvSpPr>
            <p:cNvPr id="7" name="テキスト ボックス 3">
              <a:extLst>
                <a:ext uri="{FF2B5EF4-FFF2-40B4-BE49-F238E27FC236}">
                  <a16:creationId xmlns:a16="http://schemas.microsoft.com/office/drawing/2014/main" id="{C332AA69-FF24-B8DE-A87E-8A9D53980060}"/>
                </a:ext>
              </a:extLst>
            </p:cNvPr>
            <p:cNvSpPr txBox="1"/>
            <p:nvPr/>
          </p:nvSpPr>
          <p:spPr>
            <a:xfrm>
              <a:off x="1215781" y="5742654"/>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4.1.5</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クラスター数が</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3</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での</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k-means</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の結果</a:t>
              </a:r>
            </a:p>
          </p:txBody>
        </p:sp>
      </p:grpSp>
      <p:sp>
        <p:nvSpPr>
          <p:cNvPr id="8" name="正方形/長方形 7">
            <a:extLst>
              <a:ext uri="{FF2B5EF4-FFF2-40B4-BE49-F238E27FC236}">
                <a16:creationId xmlns:a16="http://schemas.microsoft.com/office/drawing/2014/main" id="{E5045097-82A9-4B2C-31A5-30FAE2FADA0E}"/>
              </a:ext>
            </a:extLst>
          </p:cNvPr>
          <p:cNvSpPr/>
          <p:nvPr/>
        </p:nvSpPr>
        <p:spPr>
          <a:xfrm>
            <a:off x="4538689" y="3814243"/>
            <a:ext cx="4126790" cy="2823063"/>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D3E62824-7C7B-06A0-B2F2-2944B307FEB4}"/>
              </a:ext>
            </a:extLst>
          </p:cNvPr>
          <p:cNvSpPr txBox="1"/>
          <p:nvPr/>
        </p:nvSpPr>
        <p:spPr>
          <a:xfrm>
            <a:off x="4700622" y="4072943"/>
            <a:ext cx="3964857" cy="923330"/>
          </a:xfrm>
          <a:prstGeom prst="rect">
            <a:avLst/>
          </a:prstGeom>
          <a:noFill/>
        </p:spPr>
        <p:txBody>
          <a:bodyPr wrap="square" rtlCol="0">
            <a:spAutoFit/>
          </a:bodyPr>
          <a:lstStyle/>
          <a:p>
            <a:r>
              <a:rPr kumimoji="1" lang="ja-JP" altLang="en-US" dirty="0"/>
              <a:t>・クラスタ数を</a:t>
            </a:r>
            <a:r>
              <a:rPr kumimoji="1" lang="en-US" altLang="ja-JP" dirty="0"/>
              <a:t>9</a:t>
            </a:r>
            <a:r>
              <a:rPr kumimoji="1" lang="ja-JP" altLang="en-US" dirty="0"/>
              <a:t>にするとそのグループでクラスタ同士を明瞭に分けることができない</a:t>
            </a:r>
          </a:p>
        </p:txBody>
      </p:sp>
      <p:sp>
        <p:nvSpPr>
          <p:cNvPr id="11" name="正方形/長方形 10">
            <a:extLst>
              <a:ext uri="{FF2B5EF4-FFF2-40B4-BE49-F238E27FC236}">
                <a16:creationId xmlns:a16="http://schemas.microsoft.com/office/drawing/2014/main" id="{03970BF4-6A39-62FF-D2D5-B8A4CBB9C791}"/>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結果</a:t>
            </a:r>
            <a:r>
              <a:rPr kumimoji="1" lang="en-US" altLang="ja-JP" sz="4400" dirty="0">
                <a:solidFill>
                  <a:schemeClr val="tx1"/>
                </a:solidFill>
              </a:rPr>
              <a:t>(k-means)</a:t>
            </a:r>
            <a:endParaRPr kumimoji="1" lang="ja-JP" altLang="en-US" sz="4400" dirty="0">
              <a:solidFill>
                <a:schemeClr val="tx1"/>
              </a:solidFill>
            </a:endParaRPr>
          </a:p>
        </p:txBody>
      </p:sp>
      <p:sp>
        <p:nvSpPr>
          <p:cNvPr id="13" name="テキスト ボックス 12">
            <a:extLst>
              <a:ext uri="{FF2B5EF4-FFF2-40B4-BE49-F238E27FC236}">
                <a16:creationId xmlns:a16="http://schemas.microsoft.com/office/drawing/2014/main" id="{0AB544DC-ED34-F17B-5A93-CD3B7DCCEC5F}"/>
              </a:ext>
            </a:extLst>
          </p:cNvPr>
          <p:cNvSpPr txBox="1"/>
          <p:nvPr/>
        </p:nvSpPr>
        <p:spPr>
          <a:xfrm>
            <a:off x="4700622" y="5316265"/>
            <a:ext cx="3964857" cy="923330"/>
          </a:xfrm>
          <a:prstGeom prst="rect">
            <a:avLst/>
          </a:prstGeom>
          <a:noFill/>
        </p:spPr>
        <p:txBody>
          <a:bodyPr wrap="square" rtlCol="0">
            <a:spAutoFit/>
          </a:bodyPr>
          <a:lstStyle/>
          <a:p>
            <a:r>
              <a:rPr kumimoji="1" lang="ja-JP" altLang="en-US" dirty="0"/>
              <a:t>・エルボー法で求めた最適なクラスタ数でグループ化するとクラスタ同士が明瞭に分かれる</a:t>
            </a:r>
          </a:p>
        </p:txBody>
      </p:sp>
    </p:spTree>
    <p:extLst>
      <p:ext uri="{BB962C8B-B14F-4D97-AF65-F5344CB8AC3E}">
        <p14:creationId xmlns:p14="http://schemas.microsoft.com/office/powerpoint/2010/main" val="3218976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正方形/長方形 6">
            <a:extLst>
              <a:ext uri="{FF2B5EF4-FFF2-40B4-BE49-F238E27FC236}">
                <a16:creationId xmlns:a16="http://schemas.microsoft.com/office/drawing/2014/main" id="{D2134F22-2061-DF46-2ECD-C9FCC2CFAA9B}"/>
              </a:ext>
            </a:extLst>
          </p:cNvPr>
          <p:cNvSpPr/>
          <p:nvPr/>
        </p:nvSpPr>
        <p:spPr>
          <a:xfrm>
            <a:off x="1413341" y="4485990"/>
            <a:ext cx="6189801" cy="2065384"/>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D880CF3-6A08-F51D-B424-4C89CA5C98B4}"/>
              </a:ext>
            </a:extLst>
          </p:cNvPr>
          <p:cNvSpPr txBox="1"/>
          <p:nvPr/>
        </p:nvSpPr>
        <p:spPr>
          <a:xfrm>
            <a:off x="1630017" y="4567827"/>
            <a:ext cx="5880136" cy="923330"/>
          </a:xfrm>
          <a:prstGeom prst="rect">
            <a:avLst/>
          </a:prstGeom>
          <a:noFill/>
        </p:spPr>
        <p:txBody>
          <a:bodyPr wrap="none" rtlCol="0">
            <a:spAutoFit/>
          </a:bodyPr>
          <a:lstStyle/>
          <a:p>
            <a:r>
              <a:rPr kumimoji="1" lang="ja-JP" altLang="en-US" dirty="0"/>
              <a:t>・線形回帰モデルと</a:t>
            </a:r>
            <a:r>
              <a:rPr kumimoji="1" lang="en-US" altLang="ja-JP" dirty="0"/>
              <a:t>Ridge</a:t>
            </a:r>
            <a:r>
              <a:rPr kumimoji="1" lang="ja-JP" altLang="en-US" dirty="0"/>
              <a:t>回帰モデルの予測結果の</a:t>
            </a:r>
            <a:r>
              <a:rPr kumimoji="1" lang="en-US" altLang="ja-JP" dirty="0"/>
              <a:t>R</a:t>
            </a:r>
            <a:r>
              <a:rPr kumimoji="1" lang="en-US" altLang="ja-JP" baseline="30000" dirty="0"/>
              <a:t>2</a:t>
            </a:r>
            <a:r>
              <a:rPr kumimoji="1" lang="ja-JP" altLang="en-US" dirty="0"/>
              <a:t>値が</a:t>
            </a:r>
            <a:endParaRPr kumimoji="1" lang="en-US" altLang="ja-JP" dirty="0"/>
          </a:p>
          <a:p>
            <a:r>
              <a:rPr kumimoji="1" lang="ja-JP" altLang="en-US" dirty="0"/>
              <a:t>　ー</a:t>
            </a:r>
            <a:r>
              <a:rPr kumimoji="1" lang="en-US" altLang="ja-JP" dirty="0"/>
              <a:t>40</a:t>
            </a:r>
            <a:r>
              <a:rPr kumimoji="1" lang="ja-JP" altLang="en-US" dirty="0"/>
              <a:t>，</a:t>
            </a:r>
            <a:r>
              <a:rPr kumimoji="1" lang="en-US" altLang="ja-JP" dirty="0"/>
              <a:t>-7</a:t>
            </a:r>
            <a:r>
              <a:rPr kumimoji="1" lang="ja-JP" altLang="en-US" dirty="0"/>
              <a:t>という値を示しており，</a:t>
            </a:r>
            <a:endParaRPr kumimoji="1" lang="en-US" altLang="ja-JP" dirty="0"/>
          </a:p>
          <a:p>
            <a:r>
              <a:rPr kumimoji="1" lang="ja-JP" altLang="en-US" dirty="0"/>
              <a:t>　データの予測値の精度が悪いことが分かる</a:t>
            </a:r>
            <a:endParaRPr kumimoji="1" lang="ja-JP" altLang="en-US" baseline="30000" dirty="0"/>
          </a:p>
        </p:txBody>
      </p:sp>
      <p:grpSp>
        <p:nvGrpSpPr>
          <p:cNvPr id="11" name="グループ化 10">
            <a:extLst>
              <a:ext uri="{FF2B5EF4-FFF2-40B4-BE49-F238E27FC236}">
                <a16:creationId xmlns:a16="http://schemas.microsoft.com/office/drawing/2014/main" id="{83020802-2D7C-6E91-4C0C-1F48B4172A66}"/>
              </a:ext>
            </a:extLst>
          </p:cNvPr>
          <p:cNvGrpSpPr/>
          <p:nvPr/>
        </p:nvGrpSpPr>
        <p:grpSpPr>
          <a:xfrm>
            <a:off x="0" y="1277390"/>
            <a:ext cx="3260035" cy="2912947"/>
            <a:chOff x="1381540" y="1027174"/>
            <a:chExt cx="3529164" cy="2984693"/>
          </a:xfrm>
        </p:grpSpPr>
        <p:pic>
          <p:nvPicPr>
            <p:cNvPr id="3" name="図 2" descr="グラフ, 散布図&#10;&#10;AI 生成コンテンツは誤りを含む可能性があります。">
              <a:extLst>
                <a:ext uri="{FF2B5EF4-FFF2-40B4-BE49-F238E27FC236}">
                  <a16:creationId xmlns:a16="http://schemas.microsoft.com/office/drawing/2014/main" id="{EF63E68B-7BA0-0C00-F3C0-6376EE0AE2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540" y="1027174"/>
              <a:ext cx="3529164" cy="2646873"/>
            </a:xfrm>
            <a:prstGeom prst="rect">
              <a:avLst/>
            </a:prstGeom>
          </p:spPr>
        </p:pic>
        <p:sp>
          <p:nvSpPr>
            <p:cNvPr id="5" name="テキスト ボックス 3">
              <a:extLst>
                <a:ext uri="{FF2B5EF4-FFF2-40B4-BE49-F238E27FC236}">
                  <a16:creationId xmlns:a16="http://schemas.microsoft.com/office/drawing/2014/main" id="{39656489-AEA1-3D4E-DF4E-81C32B1ED563}"/>
                </a:ext>
              </a:extLst>
            </p:cNvPr>
            <p:cNvSpPr txBox="1"/>
            <p:nvPr/>
          </p:nvSpPr>
          <p:spPr>
            <a:xfrm>
              <a:off x="1581799" y="3674047"/>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.1</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線形回帰モデルの予測結果</a:t>
              </a:r>
            </a:p>
          </p:txBody>
        </p:sp>
      </p:grpSp>
      <p:grpSp>
        <p:nvGrpSpPr>
          <p:cNvPr id="14" name="グループ化 13">
            <a:extLst>
              <a:ext uri="{FF2B5EF4-FFF2-40B4-BE49-F238E27FC236}">
                <a16:creationId xmlns:a16="http://schemas.microsoft.com/office/drawing/2014/main" id="{ED24DB87-CE40-216A-E41F-C7D16AEBA91B}"/>
              </a:ext>
            </a:extLst>
          </p:cNvPr>
          <p:cNvGrpSpPr/>
          <p:nvPr/>
        </p:nvGrpSpPr>
        <p:grpSpPr>
          <a:xfrm>
            <a:off x="2941983" y="1305483"/>
            <a:ext cx="3260034" cy="2912947"/>
            <a:chOff x="4932130" y="1027174"/>
            <a:chExt cx="3739286" cy="3169105"/>
          </a:xfrm>
        </p:grpSpPr>
        <p:pic>
          <p:nvPicPr>
            <p:cNvPr id="12" name="図 11" descr="グラフ, 散布図&#10;&#10;AI 生成コンテンツは誤りを含む可能性があります。">
              <a:extLst>
                <a:ext uri="{FF2B5EF4-FFF2-40B4-BE49-F238E27FC236}">
                  <a16:creationId xmlns:a16="http://schemas.microsoft.com/office/drawing/2014/main" id="{4AF1D540-0F40-F831-F9D8-2A20A6B94A4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130" y="1027174"/>
              <a:ext cx="3739286" cy="2804712"/>
            </a:xfrm>
            <a:prstGeom prst="rect">
              <a:avLst/>
            </a:prstGeom>
          </p:spPr>
        </p:pic>
        <p:sp>
          <p:nvSpPr>
            <p:cNvPr id="13" name="テキスト ボックス 3">
              <a:extLst>
                <a:ext uri="{FF2B5EF4-FFF2-40B4-BE49-F238E27FC236}">
                  <a16:creationId xmlns:a16="http://schemas.microsoft.com/office/drawing/2014/main" id="{2C5A445C-3C45-BD28-9CC5-C630281C7A30}"/>
                </a:ext>
              </a:extLst>
            </p:cNvPr>
            <p:cNvSpPr txBox="1"/>
            <p:nvPr/>
          </p:nvSpPr>
          <p:spPr>
            <a:xfrm>
              <a:off x="5237450" y="3858459"/>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.2</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Ridge</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回帰モデルの予測結果</a:t>
              </a:r>
            </a:p>
          </p:txBody>
        </p:sp>
      </p:grpSp>
      <p:grpSp>
        <p:nvGrpSpPr>
          <p:cNvPr id="9" name="グループ化 8">
            <a:extLst>
              <a:ext uri="{FF2B5EF4-FFF2-40B4-BE49-F238E27FC236}">
                <a16:creationId xmlns:a16="http://schemas.microsoft.com/office/drawing/2014/main" id="{6E063AFA-1F80-4A7B-F2AB-7180A14522B9}"/>
              </a:ext>
            </a:extLst>
          </p:cNvPr>
          <p:cNvGrpSpPr/>
          <p:nvPr/>
        </p:nvGrpSpPr>
        <p:grpSpPr>
          <a:xfrm>
            <a:off x="5557962" y="1277390"/>
            <a:ext cx="3975653" cy="2994784"/>
            <a:chOff x="4583126" y="2820592"/>
            <a:chExt cx="3862070" cy="2729846"/>
          </a:xfrm>
        </p:grpSpPr>
        <p:pic>
          <p:nvPicPr>
            <p:cNvPr id="18" name="図 17" descr="グラフ, 散布図&#10;&#10;AI 生成コンテンツは誤りを含む可能性があります。">
              <a:extLst>
                <a:ext uri="{FF2B5EF4-FFF2-40B4-BE49-F238E27FC236}">
                  <a16:creationId xmlns:a16="http://schemas.microsoft.com/office/drawing/2014/main" id="{DE4E5D19-FF7E-DE3C-A7C5-F33A483455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967273" y="2820592"/>
              <a:ext cx="3093776" cy="2320712"/>
            </a:xfrm>
            <a:prstGeom prst="rect">
              <a:avLst/>
            </a:prstGeom>
          </p:spPr>
        </p:pic>
        <p:sp>
          <p:nvSpPr>
            <p:cNvPr id="24" name="テキスト ボックス 3">
              <a:extLst>
                <a:ext uri="{FF2B5EF4-FFF2-40B4-BE49-F238E27FC236}">
                  <a16:creationId xmlns:a16="http://schemas.microsoft.com/office/drawing/2014/main" id="{F21C1DD4-97A8-54A2-072B-8D641B4635F0}"/>
                </a:ext>
              </a:extLst>
            </p:cNvPr>
            <p:cNvSpPr txBox="1"/>
            <p:nvPr/>
          </p:nvSpPr>
          <p:spPr>
            <a:xfrm>
              <a:off x="4583126" y="5212618"/>
              <a:ext cx="3862070"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FFT</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処理後の</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Ridge</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回帰モデルの予測結果</a:t>
              </a:r>
            </a:p>
          </p:txBody>
        </p:sp>
      </p:grpSp>
      <p:sp>
        <p:nvSpPr>
          <p:cNvPr id="4" name="正方形/長方形 3">
            <a:extLst>
              <a:ext uri="{FF2B5EF4-FFF2-40B4-BE49-F238E27FC236}">
                <a16:creationId xmlns:a16="http://schemas.microsoft.com/office/drawing/2014/main" id="{EEF0DC24-596A-8A3B-95A7-C448AA7DBBE9}"/>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結果</a:t>
            </a:r>
            <a:r>
              <a:rPr kumimoji="1" lang="en-US" altLang="ja-JP" sz="4400" dirty="0">
                <a:solidFill>
                  <a:schemeClr val="tx1"/>
                </a:solidFill>
              </a:rPr>
              <a:t>(</a:t>
            </a:r>
            <a:r>
              <a:rPr kumimoji="1" lang="ja-JP" altLang="en-US" sz="4400" dirty="0">
                <a:solidFill>
                  <a:schemeClr val="tx1"/>
                </a:solidFill>
              </a:rPr>
              <a:t>回帰モデル</a:t>
            </a:r>
            <a:r>
              <a:rPr kumimoji="1" lang="en-US" altLang="ja-JP" sz="4400" dirty="0">
                <a:solidFill>
                  <a:schemeClr val="tx1"/>
                </a:solidFill>
              </a:rPr>
              <a:t>)</a:t>
            </a:r>
            <a:endParaRPr kumimoji="1" lang="ja-JP" altLang="en-US" sz="4400" dirty="0">
              <a:solidFill>
                <a:schemeClr val="tx1"/>
              </a:solidFill>
            </a:endParaRPr>
          </a:p>
        </p:txBody>
      </p:sp>
      <p:sp>
        <p:nvSpPr>
          <p:cNvPr id="10" name="テキスト ボックス 9">
            <a:extLst>
              <a:ext uri="{FF2B5EF4-FFF2-40B4-BE49-F238E27FC236}">
                <a16:creationId xmlns:a16="http://schemas.microsoft.com/office/drawing/2014/main" id="{8A222B11-53D9-B431-5BE1-B8404D4914B5}"/>
              </a:ext>
            </a:extLst>
          </p:cNvPr>
          <p:cNvSpPr txBox="1"/>
          <p:nvPr/>
        </p:nvSpPr>
        <p:spPr>
          <a:xfrm>
            <a:off x="1630017" y="5698100"/>
            <a:ext cx="5428089" cy="646331"/>
          </a:xfrm>
          <a:prstGeom prst="rect">
            <a:avLst/>
          </a:prstGeom>
          <a:noFill/>
        </p:spPr>
        <p:txBody>
          <a:bodyPr wrap="none" rtlCol="0">
            <a:spAutoFit/>
          </a:bodyPr>
          <a:lstStyle/>
          <a:p>
            <a:r>
              <a:rPr kumimoji="1" lang="ja-JP" altLang="en-US" dirty="0"/>
              <a:t>・</a:t>
            </a:r>
            <a:r>
              <a:rPr kumimoji="1" lang="en-US" altLang="ja-JP" dirty="0"/>
              <a:t>FFT</a:t>
            </a:r>
            <a:r>
              <a:rPr kumimoji="1" lang="ja-JP" altLang="en-US" dirty="0"/>
              <a:t>処理をした予測結果は</a:t>
            </a:r>
            <a:r>
              <a:rPr kumimoji="1" lang="en-US" altLang="ja-JP" dirty="0"/>
              <a:t>R</a:t>
            </a:r>
            <a:r>
              <a:rPr kumimoji="1" lang="en-US" altLang="ja-JP" baseline="30000" dirty="0"/>
              <a:t>2</a:t>
            </a:r>
            <a:r>
              <a:rPr kumimoji="1" lang="ja-JP" altLang="en-US" dirty="0"/>
              <a:t>値が</a:t>
            </a:r>
            <a:r>
              <a:rPr kumimoji="1" lang="en-US" altLang="ja-JP" dirty="0"/>
              <a:t>1</a:t>
            </a:r>
            <a:r>
              <a:rPr kumimoji="1" lang="ja-JP" altLang="en-US" dirty="0"/>
              <a:t>に近く，</a:t>
            </a:r>
            <a:endParaRPr kumimoji="1" lang="en-US" altLang="ja-JP" dirty="0"/>
          </a:p>
          <a:p>
            <a:r>
              <a:rPr kumimoji="1" lang="ja-JP" altLang="en-US" dirty="0"/>
              <a:t>　データの予測値の精度や信頼性が高いことが分かる</a:t>
            </a:r>
            <a:endParaRPr kumimoji="1" lang="ja-JP" altLang="en-US" baseline="30000" dirty="0"/>
          </a:p>
        </p:txBody>
      </p:sp>
    </p:spTree>
    <p:extLst>
      <p:ext uri="{BB962C8B-B14F-4D97-AF65-F5344CB8AC3E}">
        <p14:creationId xmlns:p14="http://schemas.microsoft.com/office/powerpoint/2010/main" val="3643179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正方形/長方形 11">
            <a:extLst>
              <a:ext uri="{FF2B5EF4-FFF2-40B4-BE49-F238E27FC236}">
                <a16:creationId xmlns:a16="http://schemas.microsoft.com/office/drawing/2014/main" id="{F1FC716D-2CE3-4996-7596-0F9CD01F6B90}"/>
              </a:ext>
            </a:extLst>
          </p:cNvPr>
          <p:cNvSpPr/>
          <p:nvPr/>
        </p:nvSpPr>
        <p:spPr>
          <a:xfrm>
            <a:off x="1009816" y="5741371"/>
            <a:ext cx="7736619" cy="1065345"/>
          </a:xfrm>
          <a:prstGeom prst="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3C2AAB42-AA27-C103-FE94-38471C654002}"/>
              </a:ext>
            </a:extLst>
          </p:cNvPr>
          <p:cNvSpPr txBox="1"/>
          <p:nvPr/>
        </p:nvSpPr>
        <p:spPr>
          <a:xfrm>
            <a:off x="1165514" y="5988486"/>
            <a:ext cx="7580921" cy="646331"/>
          </a:xfrm>
          <a:prstGeom prst="rect">
            <a:avLst/>
          </a:prstGeom>
          <a:noFill/>
        </p:spPr>
        <p:txBody>
          <a:bodyPr wrap="none" rtlCol="0">
            <a:spAutoFit/>
          </a:bodyPr>
          <a:lstStyle/>
          <a:p>
            <a:r>
              <a:rPr kumimoji="1" lang="ja-JP" altLang="en-US" dirty="0"/>
              <a:t>・ハイパーパラメータを変化させると訓練とテストで学習曲線の損失は少なく，</a:t>
            </a:r>
            <a:endParaRPr kumimoji="1" lang="en-US" altLang="ja-JP" dirty="0"/>
          </a:p>
          <a:p>
            <a:r>
              <a:rPr kumimoji="1" lang="ja-JP" altLang="en-US" dirty="0"/>
              <a:t>　予測結果の精度もより高い予測精度を持つことが分かる</a:t>
            </a:r>
          </a:p>
        </p:txBody>
      </p:sp>
      <p:grpSp>
        <p:nvGrpSpPr>
          <p:cNvPr id="18" name="グループ化 17">
            <a:extLst>
              <a:ext uri="{FF2B5EF4-FFF2-40B4-BE49-F238E27FC236}">
                <a16:creationId xmlns:a16="http://schemas.microsoft.com/office/drawing/2014/main" id="{6C793528-3117-02B7-D5EE-EB0627B75648}"/>
              </a:ext>
            </a:extLst>
          </p:cNvPr>
          <p:cNvGrpSpPr/>
          <p:nvPr/>
        </p:nvGrpSpPr>
        <p:grpSpPr>
          <a:xfrm>
            <a:off x="870825" y="674554"/>
            <a:ext cx="3750386" cy="2428021"/>
            <a:chOff x="1062661" y="246159"/>
            <a:chExt cx="4429125" cy="3182841"/>
          </a:xfrm>
        </p:grpSpPr>
        <p:pic>
          <p:nvPicPr>
            <p:cNvPr id="7" name="図 6">
              <a:extLst>
                <a:ext uri="{FF2B5EF4-FFF2-40B4-BE49-F238E27FC236}">
                  <a16:creationId xmlns:a16="http://schemas.microsoft.com/office/drawing/2014/main" id="{42974007-0648-F8BF-A18C-163E0499AA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4271" y="246159"/>
              <a:ext cx="3805907" cy="2854850"/>
            </a:xfrm>
            <a:prstGeom prst="rect">
              <a:avLst/>
            </a:prstGeom>
          </p:spPr>
        </p:pic>
        <p:sp>
          <p:nvSpPr>
            <p:cNvPr id="14" name="テキスト ボックス 3">
              <a:extLst>
                <a:ext uri="{FF2B5EF4-FFF2-40B4-BE49-F238E27FC236}">
                  <a16:creationId xmlns:a16="http://schemas.microsoft.com/office/drawing/2014/main" id="{255F1D47-FD3F-C6C6-F68B-EC0DD555FDAF}"/>
                </a:ext>
              </a:extLst>
            </p:cNvPr>
            <p:cNvSpPr txBox="1"/>
            <p:nvPr/>
          </p:nvSpPr>
          <p:spPr>
            <a:xfrm>
              <a:off x="1062661" y="3091180"/>
              <a:ext cx="442912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.6</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CNN</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のデフォルトモデルでの学習曲線</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(1)</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nvGrpSpPr>
          <p:cNvPr id="23" name="グループ化 22">
            <a:extLst>
              <a:ext uri="{FF2B5EF4-FFF2-40B4-BE49-F238E27FC236}">
                <a16:creationId xmlns:a16="http://schemas.microsoft.com/office/drawing/2014/main" id="{C1398B15-15AA-CC80-DAAD-D5C5BCF2ACD0}"/>
              </a:ext>
            </a:extLst>
          </p:cNvPr>
          <p:cNvGrpSpPr/>
          <p:nvPr/>
        </p:nvGrpSpPr>
        <p:grpSpPr>
          <a:xfrm>
            <a:off x="492079" y="3066936"/>
            <a:ext cx="4507878" cy="2480333"/>
            <a:chOff x="1165132" y="3291020"/>
            <a:chExt cx="4752975" cy="2822484"/>
          </a:xfrm>
        </p:grpSpPr>
        <p:pic>
          <p:nvPicPr>
            <p:cNvPr id="17" name="図 16" descr="グラフ, ヒストグラム&#10;&#10;AI 生成コンテンツは誤りを含む可能性があります。">
              <a:extLst>
                <a:ext uri="{FF2B5EF4-FFF2-40B4-BE49-F238E27FC236}">
                  <a16:creationId xmlns:a16="http://schemas.microsoft.com/office/drawing/2014/main" id="{87579F42-BB18-BF07-EF03-63EAF5E1154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32476" y="3291020"/>
              <a:ext cx="3394706" cy="2546278"/>
            </a:xfrm>
            <a:prstGeom prst="rect">
              <a:avLst/>
            </a:prstGeom>
          </p:spPr>
        </p:pic>
        <p:sp>
          <p:nvSpPr>
            <p:cNvPr id="21" name="テキスト ボックス 3">
              <a:extLst>
                <a:ext uri="{FF2B5EF4-FFF2-40B4-BE49-F238E27FC236}">
                  <a16:creationId xmlns:a16="http://schemas.microsoft.com/office/drawing/2014/main" id="{BC775043-8AC5-EDE7-4F67-A0CD4F9A0584}"/>
                </a:ext>
              </a:extLst>
            </p:cNvPr>
            <p:cNvSpPr txBox="1"/>
            <p:nvPr/>
          </p:nvSpPr>
          <p:spPr>
            <a:xfrm>
              <a:off x="1165132" y="5775684"/>
              <a:ext cx="475297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.8</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CNN</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のハイパーパラメータを変化させた時の</a:t>
              </a:r>
              <a:endPar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ctr">
                <a:buNone/>
              </a:pPr>
              <a:r>
                <a:rPr lang="ja-JP" altLang="en-US" sz="1050" kern="100" dirty="0">
                  <a:latin typeface="游明朝" panose="02020400000000000000" pitchFamily="18" charset="-128"/>
                  <a:ea typeface="游明朝" panose="02020400000000000000" pitchFamily="18" charset="-128"/>
                  <a:cs typeface="Times New Roman" panose="02020603050405020304" pitchFamily="18" charset="0"/>
                </a:rPr>
                <a:t>学習曲線</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(1)</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p>
            <a:p>
              <a:pPr algn="ctr">
                <a:buNone/>
              </a:pP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nvGrpSpPr>
          <p:cNvPr id="24" name="グループ化 23">
            <a:extLst>
              <a:ext uri="{FF2B5EF4-FFF2-40B4-BE49-F238E27FC236}">
                <a16:creationId xmlns:a16="http://schemas.microsoft.com/office/drawing/2014/main" id="{AAEA5859-F4C8-24BA-0F0F-1CE194E867C1}"/>
              </a:ext>
            </a:extLst>
          </p:cNvPr>
          <p:cNvGrpSpPr/>
          <p:nvPr/>
        </p:nvGrpSpPr>
        <p:grpSpPr>
          <a:xfrm>
            <a:off x="4193337" y="2933290"/>
            <a:ext cx="4379070" cy="2628900"/>
            <a:chOff x="4780833" y="3142903"/>
            <a:chExt cx="4752975" cy="2970601"/>
          </a:xfrm>
        </p:grpSpPr>
        <p:pic>
          <p:nvPicPr>
            <p:cNvPr id="20" name="図 19" descr="グラフ, 散布図&#10;&#10;AI 生成コンテンツは誤りを含む可能性があります。">
              <a:extLst>
                <a:ext uri="{FF2B5EF4-FFF2-40B4-BE49-F238E27FC236}">
                  <a16:creationId xmlns:a16="http://schemas.microsoft.com/office/drawing/2014/main" id="{9D622DB0-797C-6464-8B2D-BE25AA6A55B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61300" y="3142903"/>
              <a:ext cx="3592042" cy="2694395"/>
            </a:xfrm>
            <a:prstGeom prst="rect">
              <a:avLst/>
            </a:prstGeom>
          </p:spPr>
        </p:pic>
        <p:sp>
          <p:nvSpPr>
            <p:cNvPr id="22" name="テキスト ボックス 3">
              <a:extLst>
                <a:ext uri="{FF2B5EF4-FFF2-40B4-BE49-F238E27FC236}">
                  <a16:creationId xmlns:a16="http://schemas.microsoft.com/office/drawing/2014/main" id="{351D4E8F-D395-E6F9-6735-F005235AD423}"/>
                </a:ext>
              </a:extLst>
            </p:cNvPr>
            <p:cNvSpPr txBox="1"/>
            <p:nvPr/>
          </p:nvSpPr>
          <p:spPr>
            <a:xfrm>
              <a:off x="4780833" y="5775684"/>
              <a:ext cx="475297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.9</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CNN</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のハイパーパラメータを変化させた時の</a:t>
              </a:r>
              <a:endParaRPr lang="en-US" alt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予測結果</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p>
            <a:p>
              <a:pPr algn="ctr">
                <a:buNone/>
              </a:pP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 </a:t>
              </a:r>
              <a:endParaRPr lang="ja-JP" sz="105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grpSp>
      <p:grpSp>
        <p:nvGrpSpPr>
          <p:cNvPr id="19" name="グループ化 18">
            <a:extLst>
              <a:ext uri="{FF2B5EF4-FFF2-40B4-BE49-F238E27FC236}">
                <a16:creationId xmlns:a16="http://schemas.microsoft.com/office/drawing/2014/main" id="{3657A273-D237-F407-ACAF-FE6C99069721}"/>
              </a:ext>
            </a:extLst>
          </p:cNvPr>
          <p:cNvGrpSpPr/>
          <p:nvPr/>
        </p:nvGrpSpPr>
        <p:grpSpPr>
          <a:xfrm>
            <a:off x="4682431" y="546348"/>
            <a:ext cx="3554010" cy="2556227"/>
            <a:chOff x="4981367" y="252891"/>
            <a:chExt cx="4429125" cy="3196124"/>
          </a:xfrm>
        </p:grpSpPr>
        <p:pic>
          <p:nvPicPr>
            <p:cNvPr id="15" name="図 14" descr="グラフ, 散布図&#10;&#10;AI 生成コンテンツは誤りを含む可能性があります。">
              <a:extLst>
                <a:ext uri="{FF2B5EF4-FFF2-40B4-BE49-F238E27FC236}">
                  <a16:creationId xmlns:a16="http://schemas.microsoft.com/office/drawing/2014/main" id="{B4BEB1A4-5725-1C93-D169-DF3CC8FE9DB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247861" y="252891"/>
              <a:ext cx="3896139" cy="2922381"/>
            </a:xfrm>
            <a:prstGeom prst="rect">
              <a:avLst/>
            </a:prstGeom>
          </p:spPr>
        </p:pic>
        <p:sp>
          <p:nvSpPr>
            <p:cNvPr id="16" name="テキスト ボックス 3">
              <a:extLst>
                <a:ext uri="{FF2B5EF4-FFF2-40B4-BE49-F238E27FC236}">
                  <a16:creationId xmlns:a16="http://schemas.microsoft.com/office/drawing/2014/main" id="{4E270DE0-FC69-64F0-6A59-BFFE50BB9DE0}"/>
                </a:ext>
              </a:extLst>
            </p:cNvPr>
            <p:cNvSpPr txBox="1"/>
            <p:nvPr/>
          </p:nvSpPr>
          <p:spPr>
            <a:xfrm>
              <a:off x="4981367" y="3111195"/>
              <a:ext cx="442912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.7</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CNN</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のデフォルトモデルでの予測結果</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(2)</a:t>
              </a:r>
              <a:endParaRPr lang="ja-JP" sz="1050" kern="100">
                <a:effectLst/>
                <a:latin typeface="游明朝" panose="02020400000000000000" pitchFamily="18" charset="-128"/>
                <a:ea typeface="游明朝" panose="02020400000000000000" pitchFamily="18" charset="-128"/>
                <a:cs typeface="Times New Roman" panose="02020603050405020304" pitchFamily="18" charset="0"/>
              </a:endParaRPr>
            </a:p>
          </p:txBody>
        </p:sp>
      </p:grpSp>
      <p:sp>
        <p:nvSpPr>
          <p:cNvPr id="2" name="正方形/長方形 1">
            <a:extLst>
              <a:ext uri="{FF2B5EF4-FFF2-40B4-BE49-F238E27FC236}">
                <a16:creationId xmlns:a16="http://schemas.microsoft.com/office/drawing/2014/main" id="{F3BC61A3-6BB9-B023-EDFF-79B764B794AC}"/>
              </a:ext>
            </a:extLst>
          </p:cNvPr>
          <p:cNvSpPr/>
          <p:nvPr/>
        </p:nvSpPr>
        <p:spPr>
          <a:xfrm>
            <a:off x="0" y="-1"/>
            <a:ext cx="9144000" cy="805071"/>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結果</a:t>
            </a:r>
            <a:r>
              <a:rPr kumimoji="1" lang="en-US" altLang="ja-JP" sz="4400" dirty="0">
                <a:solidFill>
                  <a:schemeClr val="tx1"/>
                </a:solidFill>
              </a:rPr>
              <a:t>(CNN)</a:t>
            </a:r>
            <a:endParaRPr kumimoji="1" lang="ja-JP" altLang="en-US" sz="4400" dirty="0">
              <a:solidFill>
                <a:schemeClr val="tx1"/>
              </a:solidFill>
            </a:endParaRPr>
          </a:p>
        </p:txBody>
      </p:sp>
    </p:spTree>
    <p:extLst>
      <p:ext uri="{BB962C8B-B14F-4D97-AF65-F5344CB8AC3E}">
        <p14:creationId xmlns:p14="http://schemas.microsoft.com/office/powerpoint/2010/main" val="44944839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36CEE0-64D0-1F1B-E6A0-2269F582C145}"/>
              </a:ext>
            </a:extLst>
          </p:cNvPr>
          <p:cNvSpPr txBox="1">
            <a:spLocks/>
          </p:cNvSpPr>
          <p:nvPr/>
        </p:nvSpPr>
        <p:spPr>
          <a:xfrm>
            <a:off x="770697" y="-1712957"/>
            <a:ext cx="7886700" cy="662781"/>
          </a:xfrm>
          <a:prstGeom prst="rect">
            <a:avLst/>
          </a:prstGeom>
        </p:spPr>
        <p:txBody>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endParaRPr lang="en-US" altLang="ja-JP" dirty="0"/>
          </a:p>
        </p:txBody>
      </p:sp>
      <p:sp>
        <p:nvSpPr>
          <p:cNvPr id="6" name="テキスト ボックス 5">
            <a:extLst>
              <a:ext uri="{FF2B5EF4-FFF2-40B4-BE49-F238E27FC236}">
                <a16:creationId xmlns:a16="http://schemas.microsoft.com/office/drawing/2014/main" id="{7C5DEC96-B13F-3B88-B07E-23BF427F560C}"/>
              </a:ext>
            </a:extLst>
          </p:cNvPr>
          <p:cNvSpPr txBox="1"/>
          <p:nvPr/>
        </p:nvSpPr>
        <p:spPr>
          <a:xfrm>
            <a:off x="4385513" y="4246598"/>
            <a:ext cx="3943267" cy="1200329"/>
          </a:xfrm>
          <a:prstGeom prst="rect">
            <a:avLst/>
          </a:prstGeom>
          <a:noFill/>
        </p:spPr>
        <p:txBody>
          <a:bodyPr wrap="square" rtlCol="0">
            <a:spAutoFit/>
          </a:bodyPr>
          <a:lstStyle/>
          <a:p>
            <a:r>
              <a:rPr kumimoji="1" lang="ja-JP" altLang="en-US" dirty="0"/>
              <a:t>・前処理を行わない画像データは，</a:t>
            </a:r>
            <a:endParaRPr kumimoji="1" lang="en-US" altLang="ja-JP" dirty="0"/>
          </a:p>
          <a:p>
            <a:r>
              <a:rPr kumimoji="1" lang="ja-JP" altLang="en-US" dirty="0"/>
              <a:t>　多次元且つノイズが多いため，</a:t>
            </a:r>
            <a:endParaRPr kumimoji="1" lang="en-US" altLang="ja-JP" dirty="0"/>
          </a:p>
          <a:p>
            <a:r>
              <a:rPr kumimoji="1" lang="ja-JP" altLang="en-US" dirty="0"/>
              <a:t>　ノイズなどに過度に適合し，</a:t>
            </a:r>
            <a:endParaRPr kumimoji="1" lang="en-US" altLang="ja-JP" dirty="0"/>
          </a:p>
          <a:p>
            <a:r>
              <a:rPr kumimoji="1" lang="ja-JP" altLang="en-US" dirty="0"/>
              <a:t>　過学習を起こしたと考えられる。</a:t>
            </a:r>
            <a:endParaRPr kumimoji="1" lang="en-US" altLang="ja-JP" dirty="0"/>
          </a:p>
        </p:txBody>
      </p:sp>
      <p:grpSp>
        <p:nvGrpSpPr>
          <p:cNvPr id="10" name="グループ化 9">
            <a:extLst>
              <a:ext uri="{FF2B5EF4-FFF2-40B4-BE49-F238E27FC236}">
                <a16:creationId xmlns:a16="http://schemas.microsoft.com/office/drawing/2014/main" id="{A89FEF75-B5F7-61D7-97F1-52E0B6CBB2EC}"/>
              </a:ext>
            </a:extLst>
          </p:cNvPr>
          <p:cNvGrpSpPr/>
          <p:nvPr/>
        </p:nvGrpSpPr>
        <p:grpSpPr>
          <a:xfrm>
            <a:off x="574573" y="749538"/>
            <a:ext cx="3407975" cy="3073795"/>
            <a:chOff x="1381540" y="1027174"/>
            <a:chExt cx="3529164" cy="2984693"/>
          </a:xfrm>
        </p:grpSpPr>
        <p:pic>
          <p:nvPicPr>
            <p:cNvPr id="11" name="図 10" descr="グラフ, 散布図&#10;&#10;AI 生成コンテンツは誤りを含む可能性があります。">
              <a:extLst>
                <a:ext uri="{FF2B5EF4-FFF2-40B4-BE49-F238E27FC236}">
                  <a16:creationId xmlns:a16="http://schemas.microsoft.com/office/drawing/2014/main" id="{26930752-6A92-4618-306D-D02719B162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1540" y="1027174"/>
              <a:ext cx="3529164" cy="2646873"/>
            </a:xfrm>
            <a:prstGeom prst="rect">
              <a:avLst/>
            </a:prstGeom>
          </p:spPr>
        </p:pic>
        <p:sp>
          <p:nvSpPr>
            <p:cNvPr id="12" name="テキスト ボックス 3">
              <a:extLst>
                <a:ext uri="{FF2B5EF4-FFF2-40B4-BE49-F238E27FC236}">
                  <a16:creationId xmlns:a16="http://schemas.microsoft.com/office/drawing/2014/main" id="{A9B77BE6-08DF-E7FB-196C-0386448EE452}"/>
                </a:ext>
              </a:extLst>
            </p:cNvPr>
            <p:cNvSpPr txBox="1"/>
            <p:nvPr/>
          </p:nvSpPr>
          <p:spPr>
            <a:xfrm>
              <a:off x="1581799" y="3674047"/>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.1</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線形回帰モデルの予測結果</a:t>
              </a:r>
            </a:p>
          </p:txBody>
        </p:sp>
      </p:grpSp>
      <p:grpSp>
        <p:nvGrpSpPr>
          <p:cNvPr id="13" name="グループ化 12">
            <a:extLst>
              <a:ext uri="{FF2B5EF4-FFF2-40B4-BE49-F238E27FC236}">
                <a16:creationId xmlns:a16="http://schemas.microsoft.com/office/drawing/2014/main" id="{5EB91B62-96A1-F19A-EB04-B1963E32E3D5}"/>
              </a:ext>
            </a:extLst>
          </p:cNvPr>
          <p:cNvGrpSpPr/>
          <p:nvPr/>
        </p:nvGrpSpPr>
        <p:grpSpPr>
          <a:xfrm>
            <a:off x="508884" y="3670211"/>
            <a:ext cx="3473664" cy="3187789"/>
            <a:chOff x="4932130" y="1027174"/>
            <a:chExt cx="3739286" cy="3169105"/>
          </a:xfrm>
        </p:grpSpPr>
        <p:pic>
          <p:nvPicPr>
            <p:cNvPr id="14" name="図 13" descr="グラフ, 散布図&#10;&#10;AI 生成コンテンツは誤りを含む可能性があります。">
              <a:extLst>
                <a:ext uri="{FF2B5EF4-FFF2-40B4-BE49-F238E27FC236}">
                  <a16:creationId xmlns:a16="http://schemas.microsoft.com/office/drawing/2014/main" id="{F83942C9-E142-1A6D-29CD-B1DB53C511F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130" y="1027174"/>
              <a:ext cx="3739286" cy="2804712"/>
            </a:xfrm>
            <a:prstGeom prst="rect">
              <a:avLst/>
            </a:prstGeom>
          </p:spPr>
        </p:pic>
        <p:sp>
          <p:nvSpPr>
            <p:cNvPr id="15" name="テキスト ボックス 3">
              <a:extLst>
                <a:ext uri="{FF2B5EF4-FFF2-40B4-BE49-F238E27FC236}">
                  <a16:creationId xmlns:a16="http://schemas.microsoft.com/office/drawing/2014/main" id="{F91D183B-2887-1C2D-6D02-90AB63106F13}"/>
                </a:ext>
              </a:extLst>
            </p:cNvPr>
            <p:cNvSpPr txBox="1"/>
            <p:nvPr/>
          </p:nvSpPr>
          <p:spPr>
            <a:xfrm>
              <a:off x="5237450" y="3858459"/>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.2</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Ridge</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回帰モデルの予測結果</a:t>
              </a:r>
            </a:p>
          </p:txBody>
        </p:sp>
      </p:grpSp>
      <p:sp>
        <p:nvSpPr>
          <p:cNvPr id="7" name="正方形/長方形 6">
            <a:extLst>
              <a:ext uri="{FF2B5EF4-FFF2-40B4-BE49-F238E27FC236}">
                <a16:creationId xmlns:a16="http://schemas.microsoft.com/office/drawing/2014/main" id="{522C68F4-86B8-5800-0864-EFB549136F15}"/>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考察</a:t>
            </a:r>
            <a:r>
              <a:rPr kumimoji="1" lang="en-US" altLang="ja-JP" sz="4400" dirty="0">
                <a:solidFill>
                  <a:schemeClr val="tx1"/>
                </a:solidFill>
              </a:rPr>
              <a:t>(</a:t>
            </a:r>
            <a:r>
              <a:rPr kumimoji="1" lang="ja-JP" altLang="en-US" sz="4400" dirty="0">
                <a:solidFill>
                  <a:schemeClr val="tx1"/>
                </a:solidFill>
              </a:rPr>
              <a:t>教師あり学習</a:t>
            </a:r>
            <a:r>
              <a:rPr kumimoji="1" lang="en-US" altLang="ja-JP" sz="4400" dirty="0">
                <a:solidFill>
                  <a:schemeClr val="tx1"/>
                </a:solidFill>
              </a:rPr>
              <a:t>CNN</a:t>
            </a:r>
            <a:r>
              <a:rPr kumimoji="1" lang="ja-JP" altLang="en-US" sz="4400" dirty="0">
                <a:solidFill>
                  <a:schemeClr val="tx1"/>
                </a:solidFill>
              </a:rPr>
              <a:t>以外</a:t>
            </a:r>
            <a:r>
              <a:rPr kumimoji="1" lang="en-US" altLang="ja-JP" sz="4400" dirty="0">
                <a:solidFill>
                  <a:schemeClr val="tx1"/>
                </a:solidFill>
              </a:rPr>
              <a:t>)</a:t>
            </a:r>
          </a:p>
        </p:txBody>
      </p:sp>
      <p:sp>
        <p:nvSpPr>
          <p:cNvPr id="19" name="テキスト ボックス 18">
            <a:extLst>
              <a:ext uri="{FF2B5EF4-FFF2-40B4-BE49-F238E27FC236}">
                <a16:creationId xmlns:a16="http://schemas.microsoft.com/office/drawing/2014/main" id="{308CB961-9E75-E0EE-AAB5-2C6360E19A3F}"/>
              </a:ext>
            </a:extLst>
          </p:cNvPr>
          <p:cNvSpPr txBox="1"/>
          <p:nvPr/>
        </p:nvSpPr>
        <p:spPr>
          <a:xfrm>
            <a:off x="4385513" y="1998100"/>
            <a:ext cx="5052685" cy="1477328"/>
          </a:xfrm>
          <a:prstGeom prst="rect">
            <a:avLst/>
          </a:prstGeom>
          <a:noFill/>
        </p:spPr>
        <p:txBody>
          <a:bodyPr wrap="square" rtlCol="0">
            <a:spAutoFit/>
          </a:bodyPr>
          <a:lstStyle/>
          <a:p>
            <a:r>
              <a:rPr kumimoji="1" lang="ja-JP" altLang="en-US" dirty="0"/>
              <a:t>・線形回帰と前処理なしの</a:t>
            </a:r>
            <a:r>
              <a:rPr kumimoji="1" lang="en-US" altLang="ja-JP" dirty="0"/>
              <a:t>Ridge</a:t>
            </a:r>
            <a:r>
              <a:rPr kumimoji="1" lang="ja-JP" altLang="en-US" dirty="0"/>
              <a:t>回帰では</a:t>
            </a:r>
            <a:endParaRPr kumimoji="1" lang="en-US" altLang="ja-JP" dirty="0"/>
          </a:p>
          <a:p>
            <a:r>
              <a:rPr kumimoji="1" lang="ja-JP" altLang="en-US" dirty="0"/>
              <a:t>　</a:t>
            </a:r>
            <a:r>
              <a:rPr kumimoji="1" lang="en-US" altLang="ja-JP" dirty="0"/>
              <a:t>Ridge</a:t>
            </a:r>
            <a:r>
              <a:rPr kumimoji="1" lang="ja-JP" altLang="en-US" dirty="0"/>
              <a:t>回帰での正則化が線形回帰で</a:t>
            </a:r>
            <a:endParaRPr kumimoji="1" lang="en-US" altLang="ja-JP" dirty="0"/>
          </a:p>
          <a:p>
            <a:r>
              <a:rPr kumimoji="1" lang="ja-JP" altLang="en-US" dirty="0"/>
              <a:t>　生じた係数の肥大を抑制し</a:t>
            </a:r>
            <a:endParaRPr kumimoji="1" lang="en-US" altLang="ja-JP" dirty="0"/>
          </a:p>
          <a:p>
            <a:r>
              <a:rPr kumimoji="1" lang="ja-JP" altLang="en-US" dirty="0"/>
              <a:t>　モデルの複雑さをある程度軽減したため，</a:t>
            </a:r>
            <a:r>
              <a:rPr kumimoji="1" lang="en-US" altLang="ja-JP" dirty="0"/>
              <a:t> </a:t>
            </a:r>
          </a:p>
          <a:p>
            <a:r>
              <a:rPr kumimoji="1" lang="ja-JP" altLang="en-US" dirty="0"/>
              <a:t>　</a:t>
            </a:r>
            <a:r>
              <a:rPr kumimoji="1" lang="en-US" altLang="ja-JP" dirty="0"/>
              <a:t>R</a:t>
            </a:r>
            <a:r>
              <a:rPr kumimoji="1" lang="en-US" altLang="ja-JP" baseline="30000" dirty="0"/>
              <a:t>2</a:t>
            </a:r>
            <a:r>
              <a:rPr kumimoji="1" lang="ja-JP" altLang="en-US" dirty="0"/>
              <a:t>値の値が改善したと考えられる。</a:t>
            </a:r>
            <a:endParaRPr kumimoji="1" lang="en-US" altLang="ja-JP" dirty="0"/>
          </a:p>
        </p:txBody>
      </p:sp>
    </p:spTree>
    <p:extLst>
      <p:ext uri="{BB962C8B-B14F-4D97-AF65-F5344CB8AC3E}">
        <p14:creationId xmlns:p14="http://schemas.microsoft.com/office/powerpoint/2010/main" val="7646445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グループ化 12">
            <a:extLst>
              <a:ext uri="{FF2B5EF4-FFF2-40B4-BE49-F238E27FC236}">
                <a16:creationId xmlns:a16="http://schemas.microsoft.com/office/drawing/2014/main" id="{F159D3A3-084B-DB57-3080-42A41CF2AAC8}"/>
              </a:ext>
            </a:extLst>
          </p:cNvPr>
          <p:cNvGrpSpPr/>
          <p:nvPr/>
        </p:nvGrpSpPr>
        <p:grpSpPr>
          <a:xfrm>
            <a:off x="413466" y="3512266"/>
            <a:ext cx="4158533" cy="3429000"/>
            <a:chOff x="4583126" y="2820592"/>
            <a:chExt cx="3862070" cy="2729846"/>
          </a:xfrm>
        </p:grpSpPr>
        <p:pic>
          <p:nvPicPr>
            <p:cNvPr id="14" name="図 13" descr="グラフ, 散布図&#10;&#10;AI 生成コンテンツは誤りを含む可能性があります。">
              <a:extLst>
                <a:ext uri="{FF2B5EF4-FFF2-40B4-BE49-F238E27FC236}">
                  <a16:creationId xmlns:a16="http://schemas.microsoft.com/office/drawing/2014/main" id="{90ED287B-CDA6-E14C-8DC7-D85219A81F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67273" y="2820592"/>
              <a:ext cx="3093776" cy="2320712"/>
            </a:xfrm>
            <a:prstGeom prst="rect">
              <a:avLst/>
            </a:prstGeom>
          </p:spPr>
        </p:pic>
        <p:sp>
          <p:nvSpPr>
            <p:cNvPr id="15" name="テキスト ボックス 3">
              <a:extLst>
                <a:ext uri="{FF2B5EF4-FFF2-40B4-BE49-F238E27FC236}">
                  <a16:creationId xmlns:a16="http://schemas.microsoft.com/office/drawing/2014/main" id="{121F4487-BB13-CBDC-8A21-0FADA1E1CEAA}"/>
                </a:ext>
              </a:extLst>
            </p:cNvPr>
            <p:cNvSpPr txBox="1"/>
            <p:nvPr/>
          </p:nvSpPr>
          <p:spPr>
            <a:xfrm>
              <a:off x="4583126" y="5212618"/>
              <a:ext cx="3862070"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.5</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FFT</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処理後の</a:t>
              </a:r>
              <a:r>
                <a:rPr lang="en-US" sz="1050" kern="100" dirty="0">
                  <a:effectLst/>
                  <a:latin typeface="游明朝" panose="02020400000000000000" pitchFamily="18" charset="-128"/>
                  <a:ea typeface="游明朝" panose="02020400000000000000" pitchFamily="18" charset="-128"/>
                  <a:cs typeface="Times New Roman" panose="02020603050405020304" pitchFamily="18" charset="0"/>
                </a:rPr>
                <a:t>Ridge</a:t>
              </a:r>
              <a:r>
                <a:rPr lang="ja-JP" sz="1050" kern="100" dirty="0">
                  <a:effectLst/>
                  <a:latin typeface="游明朝" panose="02020400000000000000" pitchFamily="18" charset="-128"/>
                  <a:ea typeface="游明朝" panose="02020400000000000000" pitchFamily="18" charset="-128"/>
                  <a:cs typeface="Times New Roman" panose="02020603050405020304" pitchFamily="18" charset="0"/>
                </a:rPr>
                <a:t>回帰モデルの予測結果</a:t>
              </a:r>
            </a:p>
          </p:txBody>
        </p:sp>
      </p:grpSp>
      <p:grpSp>
        <p:nvGrpSpPr>
          <p:cNvPr id="10" name="グループ化 9">
            <a:extLst>
              <a:ext uri="{FF2B5EF4-FFF2-40B4-BE49-F238E27FC236}">
                <a16:creationId xmlns:a16="http://schemas.microsoft.com/office/drawing/2014/main" id="{332FACE6-6ED8-26DB-ACE7-B16F9286D13D}"/>
              </a:ext>
            </a:extLst>
          </p:cNvPr>
          <p:cNvGrpSpPr/>
          <p:nvPr/>
        </p:nvGrpSpPr>
        <p:grpSpPr>
          <a:xfrm>
            <a:off x="783598" y="680013"/>
            <a:ext cx="3314900" cy="3200224"/>
            <a:chOff x="4932130" y="1027174"/>
            <a:chExt cx="3739286" cy="3169105"/>
          </a:xfrm>
        </p:grpSpPr>
        <p:pic>
          <p:nvPicPr>
            <p:cNvPr id="11" name="図 10" descr="グラフ, 散布図&#10;&#10;AI 生成コンテンツは誤りを含む可能性があります。">
              <a:extLst>
                <a:ext uri="{FF2B5EF4-FFF2-40B4-BE49-F238E27FC236}">
                  <a16:creationId xmlns:a16="http://schemas.microsoft.com/office/drawing/2014/main" id="{95D17F7C-4CDE-5D93-6FB5-391451195F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32130" y="1027174"/>
              <a:ext cx="3739286" cy="2804712"/>
            </a:xfrm>
            <a:prstGeom prst="rect">
              <a:avLst/>
            </a:prstGeom>
          </p:spPr>
        </p:pic>
        <p:sp>
          <p:nvSpPr>
            <p:cNvPr id="12" name="テキスト ボックス 3">
              <a:extLst>
                <a:ext uri="{FF2B5EF4-FFF2-40B4-BE49-F238E27FC236}">
                  <a16:creationId xmlns:a16="http://schemas.microsoft.com/office/drawing/2014/main" id="{A22F20EE-4BE7-D105-55F9-96B43BD030A0}"/>
                </a:ext>
              </a:extLst>
            </p:cNvPr>
            <p:cNvSpPr txBox="1"/>
            <p:nvPr/>
          </p:nvSpPr>
          <p:spPr>
            <a:xfrm>
              <a:off x="5237450" y="3858459"/>
              <a:ext cx="3128645" cy="337820"/>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buNone/>
              </a:pP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図</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4.</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２</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.2</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　</a:t>
              </a:r>
              <a:r>
                <a:rPr lang="en-US" sz="1050" kern="100">
                  <a:effectLst/>
                  <a:latin typeface="游明朝" panose="02020400000000000000" pitchFamily="18" charset="-128"/>
                  <a:ea typeface="游明朝" panose="02020400000000000000" pitchFamily="18" charset="-128"/>
                  <a:cs typeface="Times New Roman" panose="02020603050405020304" pitchFamily="18" charset="0"/>
                </a:rPr>
                <a:t>Ridge</a:t>
              </a:r>
              <a:r>
                <a:rPr lang="ja-JP" sz="1050" kern="100">
                  <a:effectLst/>
                  <a:latin typeface="游明朝" panose="02020400000000000000" pitchFamily="18" charset="-128"/>
                  <a:ea typeface="游明朝" panose="02020400000000000000" pitchFamily="18" charset="-128"/>
                  <a:cs typeface="Times New Roman" panose="02020603050405020304" pitchFamily="18" charset="0"/>
                </a:rPr>
                <a:t>回帰モデルの予測結果</a:t>
              </a:r>
            </a:p>
          </p:txBody>
        </p:sp>
      </p:grpSp>
      <p:sp>
        <p:nvSpPr>
          <p:cNvPr id="9" name="正方形/長方形 8">
            <a:extLst>
              <a:ext uri="{FF2B5EF4-FFF2-40B4-BE49-F238E27FC236}">
                <a16:creationId xmlns:a16="http://schemas.microsoft.com/office/drawing/2014/main" id="{199DC0E4-B613-6000-B231-B42C846FCD02}"/>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考察</a:t>
            </a:r>
            <a:r>
              <a:rPr kumimoji="1" lang="en-US" altLang="ja-JP" sz="4400" dirty="0">
                <a:solidFill>
                  <a:schemeClr val="tx1"/>
                </a:solidFill>
              </a:rPr>
              <a:t>(</a:t>
            </a:r>
            <a:r>
              <a:rPr kumimoji="1" lang="ja-JP" altLang="en-US" sz="4400" dirty="0">
                <a:solidFill>
                  <a:schemeClr val="tx1"/>
                </a:solidFill>
              </a:rPr>
              <a:t>教師あり学習</a:t>
            </a:r>
            <a:r>
              <a:rPr kumimoji="1" lang="en-US" altLang="ja-JP" sz="4400" dirty="0">
                <a:solidFill>
                  <a:schemeClr val="tx1"/>
                </a:solidFill>
              </a:rPr>
              <a:t>CNN</a:t>
            </a:r>
            <a:r>
              <a:rPr kumimoji="1" lang="ja-JP" altLang="en-US" sz="4400" dirty="0">
                <a:solidFill>
                  <a:schemeClr val="tx1"/>
                </a:solidFill>
              </a:rPr>
              <a:t>以外</a:t>
            </a:r>
            <a:r>
              <a:rPr kumimoji="1" lang="en-US" altLang="ja-JP" sz="4400" dirty="0">
                <a:solidFill>
                  <a:schemeClr val="tx1"/>
                </a:solidFill>
              </a:rPr>
              <a:t>)</a:t>
            </a:r>
          </a:p>
        </p:txBody>
      </p:sp>
      <p:sp>
        <p:nvSpPr>
          <p:cNvPr id="16" name="テキスト ボックス 15">
            <a:extLst>
              <a:ext uri="{FF2B5EF4-FFF2-40B4-BE49-F238E27FC236}">
                <a16:creationId xmlns:a16="http://schemas.microsoft.com/office/drawing/2014/main" id="{E694F2A8-99A4-1B5A-0DFA-892FCC4284B7}"/>
              </a:ext>
            </a:extLst>
          </p:cNvPr>
          <p:cNvSpPr txBox="1"/>
          <p:nvPr/>
        </p:nvSpPr>
        <p:spPr>
          <a:xfrm>
            <a:off x="4305232" y="1634474"/>
            <a:ext cx="4457105" cy="923330"/>
          </a:xfrm>
          <a:prstGeom prst="rect">
            <a:avLst/>
          </a:prstGeom>
          <a:noFill/>
        </p:spPr>
        <p:txBody>
          <a:bodyPr wrap="square" rtlCol="0">
            <a:spAutoFit/>
          </a:bodyPr>
          <a:lstStyle/>
          <a:p>
            <a:r>
              <a:rPr kumimoji="1" lang="ja-JP" altLang="en-US" dirty="0"/>
              <a:t>・</a:t>
            </a:r>
            <a:r>
              <a:rPr kumimoji="1" lang="en-US" altLang="ja-JP" dirty="0"/>
              <a:t>FFT</a:t>
            </a:r>
            <a:r>
              <a:rPr kumimoji="1" lang="ja-JP" altLang="en-US" dirty="0"/>
              <a:t>を実行した場合とそうでない場合では</a:t>
            </a:r>
            <a:endParaRPr kumimoji="1" lang="en-US" altLang="ja-JP" dirty="0"/>
          </a:p>
          <a:p>
            <a:r>
              <a:rPr kumimoji="1" lang="ja-JP" altLang="en-US" dirty="0"/>
              <a:t>　</a:t>
            </a:r>
            <a:r>
              <a:rPr kumimoji="1" lang="en-US" altLang="ja-JP" dirty="0"/>
              <a:t>FFT</a:t>
            </a:r>
            <a:r>
              <a:rPr kumimoji="1" lang="ja-JP" altLang="en-US" dirty="0"/>
              <a:t>によって抽出できる特徴量の有効性が</a:t>
            </a:r>
            <a:endParaRPr kumimoji="1" lang="en-US" altLang="ja-JP" dirty="0"/>
          </a:p>
          <a:p>
            <a:r>
              <a:rPr kumimoji="1" lang="ja-JP" altLang="en-US" dirty="0"/>
              <a:t>　明確であることが考えられる</a:t>
            </a:r>
            <a:endParaRPr kumimoji="1" lang="en-US" altLang="ja-JP" dirty="0"/>
          </a:p>
        </p:txBody>
      </p:sp>
      <p:sp>
        <p:nvSpPr>
          <p:cNvPr id="17" name="矢印: 下 16">
            <a:extLst>
              <a:ext uri="{FF2B5EF4-FFF2-40B4-BE49-F238E27FC236}">
                <a16:creationId xmlns:a16="http://schemas.microsoft.com/office/drawing/2014/main" id="{461FC776-8457-4286-3295-A3E26B99DF78}"/>
              </a:ext>
            </a:extLst>
          </p:cNvPr>
          <p:cNvSpPr/>
          <p:nvPr/>
        </p:nvSpPr>
        <p:spPr>
          <a:xfrm>
            <a:off x="6291468" y="3023062"/>
            <a:ext cx="484632" cy="978408"/>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80C961EF-930D-EB40-1DD8-30ACCABB8079}"/>
              </a:ext>
            </a:extLst>
          </p:cNvPr>
          <p:cNvSpPr txBox="1"/>
          <p:nvPr/>
        </p:nvSpPr>
        <p:spPr>
          <a:xfrm>
            <a:off x="4305231" y="4391365"/>
            <a:ext cx="4655889" cy="923330"/>
          </a:xfrm>
          <a:prstGeom prst="rect">
            <a:avLst/>
          </a:prstGeom>
          <a:noFill/>
        </p:spPr>
        <p:txBody>
          <a:bodyPr wrap="square" rtlCol="0">
            <a:spAutoFit/>
          </a:bodyPr>
          <a:lstStyle/>
          <a:p>
            <a:r>
              <a:rPr kumimoji="1" lang="ja-JP" altLang="en-US" dirty="0"/>
              <a:t>・微細組織の周期性や方向性といった</a:t>
            </a:r>
            <a:endParaRPr kumimoji="1" lang="en-US" altLang="ja-JP" dirty="0"/>
          </a:p>
          <a:p>
            <a:r>
              <a:rPr kumimoji="1" lang="ja-JP" altLang="en-US" dirty="0"/>
              <a:t>　周波数領域の情報が予測のエネルギー値と</a:t>
            </a:r>
            <a:endParaRPr kumimoji="1" lang="en-US" altLang="ja-JP" dirty="0"/>
          </a:p>
          <a:p>
            <a:r>
              <a:rPr kumimoji="1" lang="ja-JP" altLang="en-US" dirty="0"/>
              <a:t>　強い相関を持つことが考えられる。</a:t>
            </a:r>
            <a:endParaRPr kumimoji="1" lang="en-US" altLang="ja-JP" dirty="0"/>
          </a:p>
        </p:txBody>
      </p:sp>
      <p:sp>
        <p:nvSpPr>
          <p:cNvPr id="19" name="テキスト ボックス 18">
            <a:extLst>
              <a:ext uri="{FF2B5EF4-FFF2-40B4-BE49-F238E27FC236}">
                <a16:creationId xmlns:a16="http://schemas.microsoft.com/office/drawing/2014/main" id="{F6CC09C1-7565-2A33-8318-EEFAA3087CEA}"/>
              </a:ext>
            </a:extLst>
          </p:cNvPr>
          <p:cNvSpPr txBox="1"/>
          <p:nvPr/>
        </p:nvSpPr>
        <p:spPr>
          <a:xfrm>
            <a:off x="4305230" y="5404273"/>
            <a:ext cx="4655889" cy="646331"/>
          </a:xfrm>
          <a:prstGeom prst="rect">
            <a:avLst/>
          </a:prstGeom>
          <a:noFill/>
        </p:spPr>
        <p:txBody>
          <a:bodyPr wrap="square" rtlCol="0">
            <a:spAutoFit/>
          </a:bodyPr>
          <a:lstStyle/>
          <a:p>
            <a:r>
              <a:rPr kumimoji="1" lang="ja-JP" altLang="en-US" dirty="0"/>
              <a:t>・</a:t>
            </a:r>
            <a:r>
              <a:rPr kumimoji="1" lang="en-US" altLang="ja-JP" dirty="0"/>
              <a:t>FFT</a:t>
            </a:r>
            <a:r>
              <a:rPr kumimoji="1" lang="ja-JP" altLang="en-US" dirty="0"/>
              <a:t>は画像全体の構造的な特徴を</a:t>
            </a:r>
            <a:endParaRPr kumimoji="1" lang="en-US" altLang="ja-JP" dirty="0"/>
          </a:p>
          <a:p>
            <a:r>
              <a:rPr kumimoji="1" lang="ja-JP" altLang="en-US" dirty="0"/>
              <a:t>　抽出することができると考えられる。</a:t>
            </a:r>
            <a:endParaRPr kumimoji="1" lang="en-US" altLang="ja-JP" dirty="0"/>
          </a:p>
        </p:txBody>
      </p:sp>
    </p:spTree>
    <p:extLst>
      <p:ext uri="{BB962C8B-B14F-4D97-AF65-F5344CB8AC3E}">
        <p14:creationId xmlns:p14="http://schemas.microsoft.com/office/powerpoint/2010/main" val="3519332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7547601B-4C8C-D3BD-350B-9B6954BC479D}"/>
              </a:ext>
            </a:extLst>
          </p:cNvPr>
          <p:cNvSpPr txBox="1"/>
          <p:nvPr/>
        </p:nvSpPr>
        <p:spPr>
          <a:xfrm>
            <a:off x="552824" y="2489479"/>
            <a:ext cx="8002478" cy="830997"/>
          </a:xfrm>
          <a:prstGeom prst="rect">
            <a:avLst/>
          </a:prstGeom>
          <a:noFill/>
        </p:spPr>
        <p:txBody>
          <a:bodyPr wrap="square" rtlCol="0">
            <a:spAutoFit/>
          </a:bodyPr>
          <a:lstStyle/>
          <a:p>
            <a:r>
              <a:rPr kumimoji="1" lang="ja-JP" altLang="en-US" sz="2400" dirty="0"/>
              <a:t>・教師なし学習ではエルボー法を用いることでデータを的確にグループ分けできることが分かった</a:t>
            </a:r>
          </a:p>
        </p:txBody>
      </p:sp>
      <p:sp>
        <p:nvSpPr>
          <p:cNvPr id="5" name="テキスト ボックス 4">
            <a:extLst>
              <a:ext uri="{FF2B5EF4-FFF2-40B4-BE49-F238E27FC236}">
                <a16:creationId xmlns:a16="http://schemas.microsoft.com/office/drawing/2014/main" id="{9D8E3E28-E9A1-2358-18CD-77A72864D24F}"/>
              </a:ext>
            </a:extLst>
          </p:cNvPr>
          <p:cNvSpPr txBox="1"/>
          <p:nvPr/>
        </p:nvSpPr>
        <p:spPr>
          <a:xfrm>
            <a:off x="552824" y="4135716"/>
            <a:ext cx="8861821" cy="1200329"/>
          </a:xfrm>
          <a:prstGeom prst="rect">
            <a:avLst/>
          </a:prstGeom>
          <a:noFill/>
        </p:spPr>
        <p:txBody>
          <a:bodyPr wrap="square" rtlCol="0">
            <a:spAutoFit/>
          </a:bodyPr>
          <a:lstStyle/>
          <a:p>
            <a:r>
              <a:rPr kumimoji="1" lang="ja-JP" altLang="en-US" sz="2400" dirty="0"/>
              <a:t>・教師あり学習では</a:t>
            </a:r>
            <a:r>
              <a:rPr kumimoji="1" lang="en-US" altLang="ja-JP" sz="2400" dirty="0"/>
              <a:t>FFT</a:t>
            </a:r>
            <a:r>
              <a:rPr kumimoji="1" lang="ja-JP" altLang="en-US" sz="2400" dirty="0"/>
              <a:t>と</a:t>
            </a:r>
            <a:r>
              <a:rPr kumimoji="1" lang="en-US" altLang="ja-JP" sz="2400" dirty="0"/>
              <a:t>Ridge</a:t>
            </a:r>
            <a:r>
              <a:rPr kumimoji="1" lang="ja-JP" altLang="en-US" sz="2400" dirty="0"/>
              <a:t>回帰に加え，</a:t>
            </a:r>
            <a:endParaRPr kumimoji="1" lang="en-US" altLang="ja-JP" sz="2400" dirty="0"/>
          </a:p>
          <a:p>
            <a:r>
              <a:rPr kumimoji="1" lang="en-US" altLang="ja-JP" sz="2400" dirty="0"/>
              <a:t>CNN</a:t>
            </a:r>
            <a:r>
              <a:rPr kumimoji="1" lang="ja-JP" altLang="en-US" sz="2400" dirty="0"/>
              <a:t>を用いた解析法が特に高精度に物性値を予測できることが</a:t>
            </a:r>
            <a:endParaRPr kumimoji="1" lang="en-US" altLang="ja-JP" sz="2400" dirty="0"/>
          </a:p>
          <a:p>
            <a:r>
              <a:rPr kumimoji="1" lang="ja-JP" altLang="en-US" sz="2400" dirty="0"/>
              <a:t>分かった</a:t>
            </a:r>
          </a:p>
        </p:txBody>
      </p:sp>
      <p:sp>
        <p:nvSpPr>
          <p:cNvPr id="6" name="正方形/長方形 5">
            <a:extLst>
              <a:ext uri="{FF2B5EF4-FFF2-40B4-BE49-F238E27FC236}">
                <a16:creationId xmlns:a16="http://schemas.microsoft.com/office/drawing/2014/main" id="{6A5C57CC-E21B-EF12-CD72-0DE20469A5DB}"/>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結論</a:t>
            </a:r>
            <a:endParaRPr kumimoji="1" lang="en-US" altLang="ja-JP" sz="4400" dirty="0">
              <a:solidFill>
                <a:schemeClr val="tx1"/>
              </a:solidFill>
            </a:endParaRPr>
          </a:p>
        </p:txBody>
      </p:sp>
    </p:spTree>
    <p:extLst>
      <p:ext uri="{BB962C8B-B14F-4D97-AF65-F5344CB8AC3E}">
        <p14:creationId xmlns:p14="http://schemas.microsoft.com/office/powerpoint/2010/main" val="27624872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7CF40EA0-2B80-94B1-D18B-8C31AB7444FF}"/>
              </a:ext>
            </a:extLst>
          </p:cNvPr>
          <p:cNvSpPr/>
          <p:nvPr/>
        </p:nvSpPr>
        <p:spPr>
          <a:xfrm>
            <a:off x="0" y="0"/>
            <a:ext cx="2075290" cy="963433"/>
          </a:xfrm>
          <a:prstGeom prst="rect">
            <a:avLst/>
          </a:prstGeom>
          <a:solidFill>
            <a:schemeClr val="accent6">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a:extLst>
              <a:ext uri="{FF2B5EF4-FFF2-40B4-BE49-F238E27FC236}">
                <a16:creationId xmlns:a16="http://schemas.microsoft.com/office/drawing/2014/main" id="{154D3118-1B1C-D715-11AF-1BE291BC9AB0}"/>
              </a:ext>
            </a:extLst>
          </p:cNvPr>
          <p:cNvSpPr/>
          <p:nvPr/>
        </p:nvSpPr>
        <p:spPr>
          <a:xfrm>
            <a:off x="2075290" y="-1"/>
            <a:ext cx="7068710" cy="963434"/>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2432EB6A-E91B-F059-75C8-F8FDB9574DB0}"/>
              </a:ext>
            </a:extLst>
          </p:cNvPr>
          <p:cNvSpPr>
            <a:spLocks noGrp="1"/>
          </p:cNvSpPr>
          <p:nvPr>
            <p:ph type="title"/>
          </p:nvPr>
        </p:nvSpPr>
        <p:spPr>
          <a:xfrm>
            <a:off x="-109821" y="14081"/>
            <a:ext cx="2294932" cy="932655"/>
          </a:xfrm>
        </p:spPr>
        <p:txBody>
          <a:bodyPr>
            <a:noAutofit/>
          </a:bodyPr>
          <a:lstStyle/>
          <a:p>
            <a:pPr algn="l"/>
            <a:r>
              <a:rPr kumimoji="1" lang="ja-JP" altLang="en-US" sz="4000" dirty="0"/>
              <a:t>研究背景</a:t>
            </a:r>
          </a:p>
        </p:txBody>
      </p:sp>
      <p:sp>
        <p:nvSpPr>
          <p:cNvPr id="4" name="テキスト ボックス 3">
            <a:extLst>
              <a:ext uri="{FF2B5EF4-FFF2-40B4-BE49-F238E27FC236}">
                <a16:creationId xmlns:a16="http://schemas.microsoft.com/office/drawing/2014/main" id="{ECA278AC-E57F-7C95-5DB1-4B10E6C49D2C}"/>
              </a:ext>
            </a:extLst>
          </p:cNvPr>
          <p:cNvSpPr txBox="1"/>
          <p:nvPr/>
        </p:nvSpPr>
        <p:spPr>
          <a:xfrm>
            <a:off x="503394" y="1244797"/>
            <a:ext cx="2125598" cy="400110"/>
          </a:xfrm>
          <a:prstGeom prst="rect">
            <a:avLst/>
          </a:prstGeom>
          <a:noFill/>
        </p:spPr>
        <p:txBody>
          <a:bodyPr wrap="square" rtlCol="0">
            <a:spAutoFit/>
          </a:bodyPr>
          <a:lstStyle/>
          <a:p>
            <a:r>
              <a:rPr kumimoji="1" lang="ja-JP" altLang="en-US" sz="2000" b="1" dirty="0"/>
              <a:t>従来の材料開発</a:t>
            </a:r>
          </a:p>
        </p:txBody>
      </p:sp>
      <p:sp>
        <p:nvSpPr>
          <p:cNvPr id="10" name="タイトル 1">
            <a:extLst>
              <a:ext uri="{FF2B5EF4-FFF2-40B4-BE49-F238E27FC236}">
                <a16:creationId xmlns:a16="http://schemas.microsoft.com/office/drawing/2014/main" id="{B9369851-C2FD-A038-740C-EDD348500717}"/>
              </a:ext>
            </a:extLst>
          </p:cNvPr>
          <p:cNvSpPr txBox="1">
            <a:spLocks/>
          </p:cNvSpPr>
          <p:nvPr/>
        </p:nvSpPr>
        <p:spPr>
          <a:xfrm>
            <a:off x="2980490" y="102210"/>
            <a:ext cx="5251493" cy="662781"/>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kumimoji="1" sz="3200" kern="1200">
                <a:solidFill>
                  <a:schemeClr val="tx1"/>
                </a:solidFill>
                <a:latin typeface="+mj-lt"/>
                <a:ea typeface="+mj-ea"/>
                <a:cs typeface="+mj-cs"/>
              </a:defRPr>
            </a:lvl1pPr>
          </a:lstStyle>
          <a:p>
            <a:pPr algn="l"/>
            <a:r>
              <a:rPr lang="ja-JP" altLang="en-US" sz="3600" dirty="0"/>
              <a:t>革新的な材料開発の加速</a:t>
            </a:r>
          </a:p>
        </p:txBody>
      </p:sp>
      <p:sp>
        <p:nvSpPr>
          <p:cNvPr id="19" name="テキスト ボックス 18">
            <a:extLst>
              <a:ext uri="{FF2B5EF4-FFF2-40B4-BE49-F238E27FC236}">
                <a16:creationId xmlns:a16="http://schemas.microsoft.com/office/drawing/2014/main" id="{B067CA7E-3CEC-8680-3AB9-4E17FA11FB52}"/>
              </a:ext>
            </a:extLst>
          </p:cNvPr>
          <p:cNvSpPr txBox="1"/>
          <p:nvPr/>
        </p:nvSpPr>
        <p:spPr>
          <a:xfrm>
            <a:off x="431533" y="1782474"/>
            <a:ext cx="2156804" cy="369332"/>
          </a:xfrm>
          <a:prstGeom prst="rect">
            <a:avLst/>
          </a:prstGeom>
          <a:noFill/>
        </p:spPr>
        <p:txBody>
          <a:bodyPr wrap="square" rtlCol="0">
            <a:spAutoFit/>
          </a:bodyPr>
          <a:lstStyle/>
          <a:p>
            <a:pPr algn="ctr"/>
            <a:r>
              <a:rPr kumimoji="1" lang="ja-JP" altLang="en-US" dirty="0"/>
              <a:t>新材料の目標設定</a:t>
            </a:r>
          </a:p>
        </p:txBody>
      </p:sp>
      <p:sp>
        <p:nvSpPr>
          <p:cNvPr id="20" name="矢印: 下 19">
            <a:extLst>
              <a:ext uri="{FF2B5EF4-FFF2-40B4-BE49-F238E27FC236}">
                <a16:creationId xmlns:a16="http://schemas.microsoft.com/office/drawing/2014/main" id="{AC58D486-EDC9-20F3-DBF7-1EE7CE5E76EC}"/>
              </a:ext>
            </a:extLst>
          </p:cNvPr>
          <p:cNvSpPr/>
          <p:nvPr/>
        </p:nvSpPr>
        <p:spPr>
          <a:xfrm>
            <a:off x="1331829" y="2205437"/>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0711BE31-9DF7-4D0D-7720-9B0A991D2641}"/>
              </a:ext>
            </a:extLst>
          </p:cNvPr>
          <p:cNvSpPr txBox="1"/>
          <p:nvPr/>
        </p:nvSpPr>
        <p:spPr>
          <a:xfrm>
            <a:off x="358971" y="2879331"/>
            <a:ext cx="2301126" cy="646331"/>
          </a:xfrm>
          <a:prstGeom prst="rect">
            <a:avLst/>
          </a:prstGeom>
          <a:noFill/>
        </p:spPr>
        <p:txBody>
          <a:bodyPr wrap="square" rtlCol="0">
            <a:spAutoFit/>
          </a:bodyPr>
          <a:lstStyle/>
          <a:p>
            <a:pPr algn="ctr"/>
            <a:r>
              <a:rPr kumimoji="1" lang="ja-JP" altLang="en-US" b="1" dirty="0"/>
              <a:t>研究者の経験や勘</a:t>
            </a:r>
            <a:r>
              <a:rPr kumimoji="1" lang="ja-JP" altLang="en-US" dirty="0"/>
              <a:t>で材料を設計</a:t>
            </a:r>
          </a:p>
        </p:txBody>
      </p:sp>
      <p:sp>
        <p:nvSpPr>
          <p:cNvPr id="22" name="矢印: 下 21">
            <a:extLst>
              <a:ext uri="{FF2B5EF4-FFF2-40B4-BE49-F238E27FC236}">
                <a16:creationId xmlns:a16="http://schemas.microsoft.com/office/drawing/2014/main" id="{2D03DB0F-0B9B-40B3-42A0-351E62D009EF}"/>
              </a:ext>
            </a:extLst>
          </p:cNvPr>
          <p:cNvSpPr/>
          <p:nvPr/>
        </p:nvSpPr>
        <p:spPr>
          <a:xfrm>
            <a:off x="1331829" y="3558657"/>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0ECF0155-C87F-16BC-EE7B-B76342DC54D2}"/>
              </a:ext>
            </a:extLst>
          </p:cNvPr>
          <p:cNvSpPr txBox="1"/>
          <p:nvPr/>
        </p:nvSpPr>
        <p:spPr>
          <a:xfrm>
            <a:off x="272507" y="4260629"/>
            <a:ext cx="2674238" cy="646331"/>
          </a:xfrm>
          <a:prstGeom prst="rect">
            <a:avLst/>
          </a:prstGeom>
          <a:noFill/>
        </p:spPr>
        <p:txBody>
          <a:bodyPr wrap="square" rtlCol="0">
            <a:spAutoFit/>
          </a:bodyPr>
          <a:lstStyle/>
          <a:p>
            <a:pPr algn="ctr"/>
            <a:r>
              <a:rPr kumimoji="1" lang="ja-JP" altLang="en-US" b="1" dirty="0">
                <a:solidFill>
                  <a:srgbClr val="FF0000"/>
                </a:solidFill>
              </a:rPr>
              <a:t>全ての候補材料</a:t>
            </a:r>
            <a:r>
              <a:rPr kumimoji="1" lang="ja-JP" altLang="en-US" dirty="0"/>
              <a:t>に対してシミュレーション</a:t>
            </a:r>
          </a:p>
        </p:txBody>
      </p:sp>
      <p:sp>
        <p:nvSpPr>
          <p:cNvPr id="24" name="矢印: 下 23">
            <a:extLst>
              <a:ext uri="{FF2B5EF4-FFF2-40B4-BE49-F238E27FC236}">
                <a16:creationId xmlns:a16="http://schemas.microsoft.com/office/drawing/2014/main" id="{62CFF64C-6A6A-D522-A94A-DD40CAFBF3A7}"/>
              </a:ext>
            </a:extLst>
          </p:cNvPr>
          <p:cNvSpPr/>
          <p:nvPr/>
        </p:nvSpPr>
        <p:spPr>
          <a:xfrm>
            <a:off x="1323877" y="4958110"/>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C4E22BA0-C84A-CEF9-D65D-64D7D53F1205}"/>
              </a:ext>
            </a:extLst>
          </p:cNvPr>
          <p:cNvSpPr txBox="1"/>
          <p:nvPr/>
        </p:nvSpPr>
        <p:spPr>
          <a:xfrm>
            <a:off x="431533" y="5665837"/>
            <a:ext cx="2301126" cy="646331"/>
          </a:xfrm>
          <a:prstGeom prst="rect">
            <a:avLst/>
          </a:prstGeom>
          <a:noFill/>
        </p:spPr>
        <p:txBody>
          <a:bodyPr wrap="square" rtlCol="0">
            <a:spAutoFit/>
          </a:bodyPr>
          <a:lstStyle/>
          <a:p>
            <a:pPr algn="ctr"/>
            <a:r>
              <a:rPr kumimoji="1" lang="ja-JP" altLang="en-US" dirty="0">
                <a:solidFill>
                  <a:srgbClr val="FF0000"/>
                </a:solidFill>
              </a:rPr>
              <a:t>全ての候補材料</a:t>
            </a:r>
            <a:r>
              <a:rPr kumimoji="1" lang="ja-JP" altLang="en-US" dirty="0"/>
              <a:t>での</a:t>
            </a:r>
            <a:endParaRPr kumimoji="1" lang="en-US" altLang="ja-JP" dirty="0"/>
          </a:p>
          <a:p>
            <a:pPr algn="ctr"/>
            <a:r>
              <a:rPr kumimoji="1" lang="ja-JP" altLang="en-US" dirty="0"/>
              <a:t>性能評価</a:t>
            </a:r>
          </a:p>
        </p:txBody>
      </p:sp>
      <p:sp>
        <p:nvSpPr>
          <p:cNvPr id="26" name="テキスト ボックス 25">
            <a:extLst>
              <a:ext uri="{FF2B5EF4-FFF2-40B4-BE49-F238E27FC236}">
                <a16:creationId xmlns:a16="http://schemas.microsoft.com/office/drawing/2014/main" id="{C41EFEB3-9F7C-4238-7EAB-29D54DAFF349}"/>
              </a:ext>
            </a:extLst>
          </p:cNvPr>
          <p:cNvSpPr txBox="1"/>
          <p:nvPr/>
        </p:nvSpPr>
        <p:spPr>
          <a:xfrm>
            <a:off x="5326258" y="1330983"/>
            <a:ext cx="3636333" cy="400110"/>
          </a:xfrm>
          <a:prstGeom prst="rect">
            <a:avLst/>
          </a:prstGeom>
          <a:noFill/>
        </p:spPr>
        <p:txBody>
          <a:bodyPr wrap="square" rtlCol="0">
            <a:spAutoFit/>
          </a:bodyPr>
          <a:lstStyle/>
          <a:p>
            <a:r>
              <a:rPr kumimoji="1" lang="ja-JP" altLang="en-US" sz="2000" b="1" dirty="0"/>
              <a:t>マテリアルズ・インフォマティクス</a:t>
            </a:r>
          </a:p>
        </p:txBody>
      </p:sp>
      <p:sp>
        <p:nvSpPr>
          <p:cNvPr id="27" name="テキスト ボックス 26">
            <a:extLst>
              <a:ext uri="{FF2B5EF4-FFF2-40B4-BE49-F238E27FC236}">
                <a16:creationId xmlns:a16="http://schemas.microsoft.com/office/drawing/2014/main" id="{1364576C-7547-5058-88CE-E5BFD3C9D794}"/>
              </a:ext>
            </a:extLst>
          </p:cNvPr>
          <p:cNvSpPr txBox="1"/>
          <p:nvPr/>
        </p:nvSpPr>
        <p:spPr>
          <a:xfrm>
            <a:off x="6014984" y="1719864"/>
            <a:ext cx="2156804" cy="369332"/>
          </a:xfrm>
          <a:prstGeom prst="rect">
            <a:avLst/>
          </a:prstGeom>
          <a:noFill/>
        </p:spPr>
        <p:txBody>
          <a:bodyPr wrap="square" rtlCol="0">
            <a:spAutoFit/>
          </a:bodyPr>
          <a:lstStyle/>
          <a:p>
            <a:pPr algn="ctr"/>
            <a:r>
              <a:rPr kumimoji="1" lang="ja-JP" altLang="en-US" dirty="0"/>
              <a:t>新材料の目標設定</a:t>
            </a:r>
          </a:p>
        </p:txBody>
      </p:sp>
      <p:sp>
        <p:nvSpPr>
          <p:cNvPr id="28" name="矢印: 下 27">
            <a:extLst>
              <a:ext uri="{FF2B5EF4-FFF2-40B4-BE49-F238E27FC236}">
                <a16:creationId xmlns:a16="http://schemas.microsoft.com/office/drawing/2014/main" id="{D78ADB27-3761-C72C-DC1D-C4F0CF27FA5B}"/>
              </a:ext>
            </a:extLst>
          </p:cNvPr>
          <p:cNvSpPr/>
          <p:nvPr/>
        </p:nvSpPr>
        <p:spPr>
          <a:xfrm>
            <a:off x="6898379" y="2214059"/>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B1030DB6-441F-DC01-FCFF-26ABE01C8344}"/>
              </a:ext>
            </a:extLst>
          </p:cNvPr>
          <p:cNvSpPr txBox="1"/>
          <p:nvPr/>
        </p:nvSpPr>
        <p:spPr>
          <a:xfrm>
            <a:off x="5876798" y="2849716"/>
            <a:ext cx="2561594" cy="646331"/>
          </a:xfrm>
          <a:prstGeom prst="rect">
            <a:avLst/>
          </a:prstGeom>
          <a:noFill/>
        </p:spPr>
        <p:txBody>
          <a:bodyPr wrap="square" rtlCol="0">
            <a:spAutoFit/>
          </a:bodyPr>
          <a:lstStyle/>
          <a:p>
            <a:pPr algn="ctr"/>
            <a:r>
              <a:rPr kumimoji="1" lang="ja-JP" altLang="en-US" b="1" dirty="0"/>
              <a:t>機械学習等</a:t>
            </a:r>
            <a:r>
              <a:rPr kumimoji="1" lang="ja-JP" altLang="en-US" dirty="0"/>
              <a:t>により</a:t>
            </a:r>
            <a:endParaRPr kumimoji="1" lang="en-US" altLang="ja-JP" dirty="0"/>
          </a:p>
          <a:p>
            <a:pPr algn="ctr"/>
            <a:r>
              <a:rPr kumimoji="1" lang="ja-JP" altLang="en-US" dirty="0"/>
              <a:t>候補になる材料の選定</a:t>
            </a:r>
          </a:p>
        </p:txBody>
      </p:sp>
      <p:sp>
        <p:nvSpPr>
          <p:cNvPr id="30" name="矢印: 下 29">
            <a:extLst>
              <a:ext uri="{FF2B5EF4-FFF2-40B4-BE49-F238E27FC236}">
                <a16:creationId xmlns:a16="http://schemas.microsoft.com/office/drawing/2014/main" id="{8CCD13B8-6F89-87F5-AF9F-F1480D47C637}"/>
              </a:ext>
            </a:extLst>
          </p:cNvPr>
          <p:cNvSpPr/>
          <p:nvPr/>
        </p:nvSpPr>
        <p:spPr>
          <a:xfrm>
            <a:off x="6915279" y="3562102"/>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テキスト ボックス 30">
            <a:extLst>
              <a:ext uri="{FF2B5EF4-FFF2-40B4-BE49-F238E27FC236}">
                <a16:creationId xmlns:a16="http://schemas.microsoft.com/office/drawing/2014/main" id="{24407D67-53DD-6A1C-6351-C752B123004A}"/>
              </a:ext>
            </a:extLst>
          </p:cNvPr>
          <p:cNvSpPr txBox="1"/>
          <p:nvPr/>
        </p:nvSpPr>
        <p:spPr>
          <a:xfrm>
            <a:off x="6007032" y="4249169"/>
            <a:ext cx="2301126" cy="646331"/>
          </a:xfrm>
          <a:prstGeom prst="rect">
            <a:avLst/>
          </a:prstGeom>
          <a:noFill/>
        </p:spPr>
        <p:txBody>
          <a:bodyPr wrap="square" rtlCol="0">
            <a:spAutoFit/>
          </a:bodyPr>
          <a:lstStyle/>
          <a:p>
            <a:pPr algn="ctr"/>
            <a:r>
              <a:rPr kumimoji="1" lang="ja-JP" altLang="en-US" b="1" dirty="0">
                <a:solidFill>
                  <a:srgbClr val="FF0000"/>
                </a:solidFill>
              </a:rPr>
              <a:t>選定された材料</a:t>
            </a:r>
            <a:r>
              <a:rPr kumimoji="1" lang="ja-JP" altLang="en-US" dirty="0"/>
              <a:t>でのシミュレーション</a:t>
            </a:r>
          </a:p>
        </p:txBody>
      </p:sp>
      <p:sp>
        <p:nvSpPr>
          <p:cNvPr id="32" name="矢印: 下 31">
            <a:extLst>
              <a:ext uri="{FF2B5EF4-FFF2-40B4-BE49-F238E27FC236}">
                <a16:creationId xmlns:a16="http://schemas.microsoft.com/office/drawing/2014/main" id="{B0D95C3D-3B04-F10F-50A9-F2394D2ACDE2}"/>
              </a:ext>
            </a:extLst>
          </p:cNvPr>
          <p:cNvSpPr/>
          <p:nvPr/>
        </p:nvSpPr>
        <p:spPr>
          <a:xfrm>
            <a:off x="6915279" y="4964736"/>
            <a:ext cx="484632" cy="658755"/>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9B3E34C3-45B7-4BC3-3F7C-401FEF0BED5F}"/>
              </a:ext>
            </a:extLst>
          </p:cNvPr>
          <p:cNvSpPr txBox="1"/>
          <p:nvPr/>
        </p:nvSpPr>
        <p:spPr>
          <a:xfrm>
            <a:off x="6007032" y="5693727"/>
            <a:ext cx="2301126" cy="646331"/>
          </a:xfrm>
          <a:prstGeom prst="rect">
            <a:avLst/>
          </a:prstGeom>
          <a:noFill/>
        </p:spPr>
        <p:txBody>
          <a:bodyPr wrap="square" rtlCol="0">
            <a:spAutoFit/>
          </a:bodyPr>
          <a:lstStyle/>
          <a:p>
            <a:pPr algn="ctr"/>
            <a:r>
              <a:rPr kumimoji="1" lang="ja-JP" altLang="en-US" b="1" dirty="0">
                <a:solidFill>
                  <a:srgbClr val="FF0000"/>
                </a:solidFill>
              </a:rPr>
              <a:t>選定された材料</a:t>
            </a:r>
            <a:r>
              <a:rPr kumimoji="1" lang="ja-JP" altLang="en-US" dirty="0"/>
              <a:t>のみ性能評価</a:t>
            </a:r>
          </a:p>
        </p:txBody>
      </p:sp>
      <p:sp>
        <p:nvSpPr>
          <p:cNvPr id="35" name="正方形/長方形 34">
            <a:extLst>
              <a:ext uri="{FF2B5EF4-FFF2-40B4-BE49-F238E27FC236}">
                <a16:creationId xmlns:a16="http://schemas.microsoft.com/office/drawing/2014/main" id="{93703B5A-B876-F2E3-A391-50C006B1C670}"/>
              </a:ext>
            </a:extLst>
          </p:cNvPr>
          <p:cNvSpPr/>
          <p:nvPr/>
        </p:nvSpPr>
        <p:spPr>
          <a:xfrm>
            <a:off x="431533" y="1775107"/>
            <a:ext cx="2156804" cy="387186"/>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a:extLst>
              <a:ext uri="{FF2B5EF4-FFF2-40B4-BE49-F238E27FC236}">
                <a16:creationId xmlns:a16="http://schemas.microsoft.com/office/drawing/2014/main" id="{0CE6F37F-DB4C-88FC-3643-E831B5BA1B02}"/>
              </a:ext>
            </a:extLst>
          </p:cNvPr>
          <p:cNvSpPr/>
          <p:nvPr/>
        </p:nvSpPr>
        <p:spPr>
          <a:xfrm>
            <a:off x="431533" y="2910683"/>
            <a:ext cx="2156804" cy="60489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a:extLst>
              <a:ext uri="{FF2B5EF4-FFF2-40B4-BE49-F238E27FC236}">
                <a16:creationId xmlns:a16="http://schemas.microsoft.com/office/drawing/2014/main" id="{8F63B752-DF91-93AA-6DC3-E1BF92F3BE39}"/>
              </a:ext>
            </a:extLst>
          </p:cNvPr>
          <p:cNvSpPr/>
          <p:nvPr/>
        </p:nvSpPr>
        <p:spPr>
          <a:xfrm>
            <a:off x="358971" y="4260627"/>
            <a:ext cx="2476455" cy="64633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a:extLst>
              <a:ext uri="{FF2B5EF4-FFF2-40B4-BE49-F238E27FC236}">
                <a16:creationId xmlns:a16="http://schemas.microsoft.com/office/drawing/2014/main" id="{469808B5-642F-4137-999C-81E86F9A939D}"/>
              </a:ext>
            </a:extLst>
          </p:cNvPr>
          <p:cNvSpPr/>
          <p:nvPr/>
        </p:nvSpPr>
        <p:spPr>
          <a:xfrm>
            <a:off x="371398" y="5665835"/>
            <a:ext cx="2476455" cy="646331"/>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a:extLst>
              <a:ext uri="{FF2B5EF4-FFF2-40B4-BE49-F238E27FC236}">
                <a16:creationId xmlns:a16="http://schemas.microsoft.com/office/drawing/2014/main" id="{DAE099B0-30C5-E170-0E24-DB0C624A2744}"/>
              </a:ext>
            </a:extLst>
          </p:cNvPr>
          <p:cNvSpPr/>
          <p:nvPr/>
        </p:nvSpPr>
        <p:spPr>
          <a:xfrm>
            <a:off x="5610194" y="1724921"/>
            <a:ext cx="3119944" cy="412409"/>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a:extLst>
              <a:ext uri="{FF2B5EF4-FFF2-40B4-BE49-F238E27FC236}">
                <a16:creationId xmlns:a16="http://schemas.microsoft.com/office/drawing/2014/main" id="{7939B28B-125D-DC7E-531D-048830007FFF}"/>
              </a:ext>
            </a:extLst>
          </p:cNvPr>
          <p:cNvSpPr/>
          <p:nvPr/>
        </p:nvSpPr>
        <p:spPr>
          <a:xfrm>
            <a:off x="5610194" y="2884887"/>
            <a:ext cx="3119944" cy="646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正方形/長方形 40">
            <a:extLst>
              <a:ext uri="{FF2B5EF4-FFF2-40B4-BE49-F238E27FC236}">
                <a16:creationId xmlns:a16="http://schemas.microsoft.com/office/drawing/2014/main" id="{AD74F3F4-78F5-5395-4616-5A6BAC89236F}"/>
              </a:ext>
            </a:extLst>
          </p:cNvPr>
          <p:cNvSpPr/>
          <p:nvPr/>
        </p:nvSpPr>
        <p:spPr>
          <a:xfrm>
            <a:off x="5610194" y="4277482"/>
            <a:ext cx="3119943" cy="646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a:extLst>
              <a:ext uri="{FF2B5EF4-FFF2-40B4-BE49-F238E27FC236}">
                <a16:creationId xmlns:a16="http://schemas.microsoft.com/office/drawing/2014/main" id="{8A2784C9-D307-1A6A-D0C2-BC45E5ACBA26}"/>
              </a:ext>
            </a:extLst>
          </p:cNvPr>
          <p:cNvSpPr/>
          <p:nvPr/>
        </p:nvSpPr>
        <p:spPr>
          <a:xfrm>
            <a:off x="5610194" y="5722039"/>
            <a:ext cx="3119942" cy="64633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矢印: 五方向 44">
            <a:extLst>
              <a:ext uri="{FF2B5EF4-FFF2-40B4-BE49-F238E27FC236}">
                <a16:creationId xmlns:a16="http://schemas.microsoft.com/office/drawing/2014/main" id="{37A0B904-CAF0-676E-7BA5-9CC385583AA2}"/>
              </a:ext>
            </a:extLst>
          </p:cNvPr>
          <p:cNvSpPr/>
          <p:nvPr/>
        </p:nvSpPr>
        <p:spPr>
          <a:xfrm>
            <a:off x="3175637" y="3438296"/>
            <a:ext cx="2030821" cy="484632"/>
          </a:xfrm>
          <a:prstGeom prst="homePlat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B7300CB8-D1F0-3720-7E0C-DDCB6D6C2FD0}"/>
              </a:ext>
            </a:extLst>
          </p:cNvPr>
          <p:cNvSpPr txBox="1"/>
          <p:nvPr/>
        </p:nvSpPr>
        <p:spPr>
          <a:xfrm>
            <a:off x="3215374" y="3513351"/>
            <a:ext cx="1813942" cy="369332"/>
          </a:xfrm>
          <a:prstGeom prst="rect">
            <a:avLst/>
          </a:prstGeom>
          <a:noFill/>
        </p:spPr>
        <p:txBody>
          <a:bodyPr wrap="square" rtlCol="0">
            <a:spAutoFit/>
          </a:bodyPr>
          <a:lstStyle/>
          <a:p>
            <a:r>
              <a:rPr kumimoji="1" lang="ja-JP" altLang="en-US" dirty="0"/>
              <a:t>開発期間の短縮</a:t>
            </a:r>
          </a:p>
        </p:txBody>
      </p:sp>
      <p:sp>
        <p:nvSpPr>
          <p:cNvPr id="47" name="四角形: 角を丸くする 46">
            <a:extLst>
              <a:ext uri="{FF2B5EF4-FFF2-40B4-BE49-F238E27FC236}">
                <a16:creationId xmlns:a16="http://schemas.microsoft.com/office/drawing/2014/main" id="{BA7FD259-E28F-6D1C-D986-5C117BDB381F}"/>
              </a:ext>
            </a:extLst>
          </p:cNvPr>
          <p:cNvSpPr/>
          <p:nvPr/>
        </p:nvSpPr>
        <p:spPr>
          <a:xfrm>
            <a:off x="60791" y="1173776"/>
            <a:ext cx="2972878" cy="5465866"/>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四角形: 角を丸くする 47">
            <a:extLst>
              <a:ext uri="{FF2B5EF4-FFF2-40B4-BE49-F238E27FC236}">
                <a16:creationId xmlns:a16="http://schemas.microsoft.com/office/drawing/2014/main" id="{3F63D03C-4030-965D-DD44-C66E64765BC8}"/>
              </a:ext>
            </a:extLst>
          </p:cNvPr>
          <p:cNvSpPr/>
          <p:nvPr/>
        </p:nvSpPr>
        <p:spPr>
          <a:xfrm>
            <a:off x="5226114" y="1173776"/>
            <a:ext cx="3773782" cy="549830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09721999"/>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8B261B9C-CD5F-F0AA-CCF1-A8B431F274E6}"/>
              </a:ext>
            </a:extLst>
          </p:cNvPr>
          <p:cNvSpPr txBox="1"/>
          <p:nvPr/>
        </p:nvSpPr>
        <p:spPr>
          <a:xfrm>
            <a:off x="413266" y="2302386"/>
            <a:ext cx="8486775" cy="2308324"/>
          </a:xfrm>
          <a:prstGeom prst="rect">
            <a:avLst/>
          </a:prstGeom>
          <a:noFill/>
        </p:spPr>
        <p:txBody>
          <a:bodyPr wrap="square" rtlCol="0">
            <a:spAutoFit/>
          </a:bodyPr>
          <a:lstStyle/>
          <a:p>
            <a:pPr algn="ctr"/>
            <a:r>
              <a:rPr kumimoji="1" lang="ja-JP" altLang="en-US" sz="3600" dirty="0"/>
              <a:t>金属組織画像から得られる情報を基に</a:t>
            </a:r>
            <a:endParaRPr kumimoji="1" lang="en-US" altLang="ja-JP" sz="3600" dirty="0"/>
          </a:p>
          <a:p>
            <a:pPr algn="ctr"/>
            <a:r>
              <a:rPr kumimoji="1" lang="ja-JP" altLang="en-US" sz="3600" dirty="0"/>
              <a:t>機械学習を行い，微細構造と材料特性を</a:t>
            </a:r>
            <a:endParaRPr kumimoji="1" lang="en-US" altLang="ja-JP" sz="3600" dirty="0"/>
          </a:p>
          <a:p>
            <a:pPr algn="ctr"/>
            <a:r>
              <a:rPr kumimoji="1" lang="ja-JP" altLang="en-US" sz="3600" dirty="0"/>
              <a:t>多様な手段で解析し，</a:t>
            </a:r>
            <a:endParaRPr kumimoji="1" lang="en-US" altLang="ja-JP" sz="3600" dirty="0"/>
          </a:p>
          <a:p>
            <a:pPr algn="ctr"/>
            <a:r>
              <a:rPr kumimoji="1" lang="ja-JP" altLang="en-US" sz="3600" dirty="0"/>
              <a:t>その有効性と予測精度を明確にする</a:t>
            </a:r>
          </a:p>
        </p:txBody>
      </p:sp>
      <p:sp>
        <p:nvSpPr>
          <p:cNvPr id="5" name="正方形/長方形 4">
            <a:extLst>
              <a:ext uri="{FF2B5EF4-FFF2-40B4-BE49-F238E27FC236}">
                <a16:creationId xmlns:a16="http://schemas.microsoft.com/office/drawing/2014/main" id="{675D45AF-583C-0D6F-5E72-2A5A8976F6C0}"/>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a:extLst>
              <a:ext uri="{FF2B5EF4-FFF2-40B4-BE49-F238E27FC236}">
                <a16:creationId xmlns:a16="http://schemas.microsoft.com/office/drawing/2014/main" id="{A73708A0-7A54-B601-3725-A5BED2189301}"/>
              </a:ext>
            </a:extLst>
          </p:cNvPr>
          <p:cNvSpPr txBox="1"/>
          <p:nvPr/>
        </p:nvSpPr>
        <p:spPr>
          <a:xfrm>
            <a:off x="3069024" y="96332"/>
            <a:ext cx="3005951" cy="769441"/>
          </a:xfrm>
          <a:prstGeom prst="rect">
            <a:avLst/>
          </a:prstGeom>
          <a:noFill/>
        </p:spPr>
        <p:txBody>
          <a:bodyPr wrap="none" rtlCol="0">
            <a:spAutoFit/>
          </a:bodyPr>
          <a:lstStyle/>
          <a:p>
            <a:pPr algn="ctr"/>
            <a:r>
              <a:rPr kumimoji="1" lang="ja-JP" altLang="en-US" sz="4400" dirty="0"/>
              <a:t>研究の目的</a:t>
            </a:r>
          </a:p>
        </p:txBody>
      </p:sp>
      <p:sp>
        <p:nvSpPr>
          <p:cNvPr id="6" name="四角形: 角を丸くする 5">
            <a:extLst>
              <a:ext uri="{FF2B5EF4-FFF2-40B4-BE49-F238E27FC236}">
                <a16:creationId xmlns:a16="http://schemas.microsoft.com/office/drawing/2014/main" id="{E4DD2BF5-8D99-EA8B-9B21-96FEC1BFE541}"/>
              </a:ext>
            </a:extLst>
          </p:cNvPr>
          <p:cNvSpPr/>
          <p:nvPr/>
        </p:nvSpPr>
        <p:spPr>
          <a:xfrm>
            <a:off x="413266" y="2200275"/>
            <a:ext cx="8317468" cy="2695575"/>
          </a:xfrm>
          <a:prstGeom prst="round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18860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グループ化 4">
            <a:extLst>
              <a:ext uri="{FF2B5EF4-FFF2-40B4-BE49-F238E27FC236}">
                <a16:creationId xmlns:a16="http://schemas.microsoft.com/office/drawing/2014/main" id="{8E7367FB-1D26-AF65-84E1-6BA643746842}"/>
              </a:ext>
            </a:extLst>
          </p:cNvPr>
          <p:cNvGrpSpPr/>
          <p:nvPr/>
        </p:nvGrpSpPr>
        <p:grpSpPr>
          <a:xfrm>
            <a:off x="812646" y="1609344"/>
            <a:ext cx="7801342" cy="4688884"/>
            <a:chOff x="769967" y="1566672"/>
            <a:chExt cx="7421519" cy="4329220"/>
          </a:xfrm>
        </p:grpSpPr>
        <p:pic>
          <p:nvPicPr>
            <p:cNvPr id="4" name="図 3" descr="ダイアグラム&#10;&#10;AI 生成コンテンツは誤りを含む可能性があります。">
              <a:extLst>
                <a:ext uri="{FF2B5EF4-FFF2-40B4-BE49-F238E27FC236}">
                  <a16:creationId xmlns:a16="http://schemas.microsoft.com/office/drawing/2014/main" id="{AEFB640E-43D5-CA37-88CA-BB55D4E2C47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967" y="1566672"/>
              <a:ext cx="7421519" cy="4329220"/>
            </a:xfrm>
            <a:prstGeom prst="rect">
              <a:avLst/>
            </a:prstGeom>
          </p:spPr>
        </p:pic>
        <p:sp>
          <p:nvSpPr>
            <p:cNvPr id="3" name="正方形/長方形 2">
              <a:extLst>
                <a:ext uri="{FF2B5EF4-FFF2-40B4-BE49-F238E27FC236}">
                  <a16:creationId xmlns:a16="http://schemas.microsoft.com/office/drawing/2014/main" id="{C2E4313F-9615-AE95-5663-BA66CF8AC8E7}"/>
                </a:ext>
              </a:extLst>
            </p:cNvPr>
            <p:cNvSpPr/>
            <p:nvPr/>
          </p:nvSpPr>
          <p:spPr>
            <a:xfrm>
              <a:off x="2573366" y="2735961"/>
              <a:ext cx="762000" cy="79057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000" dirty="0">
                  <a:solidFill>
                    <a:schemeClr val="tx1"/>
                  </a:solidFill>
                  <a:latin typeface="+mn-ea"/>
                </a:rPr>
                <a:t>PCA</a:t>
              </a:r>
              <a:endParaRPr kumimoji="1" lang="ja-JP" altLang="en-US" sz="2000" dirty="0">
                <a:solidFill>
                  <a:schemeClr val="tx1"/>
                </a:solidFill>
                <a:latin typeface="+mn-ea"/>
              </a:endParaRPr>
            </a:p>
          </p:txBody>
        </p:sp>
      </p:grpSp>
      <p:sp>
        <p:nvSpPr>
          <p:cNvPr id="8" name="タイトル 7">
            <a:extLst>
              <a:ext uri="{FF2B5EF4-FFF2-40B4-BE49-F238E27FC236}">
                <a16:creationId xmlns:a16="http://schemas.microsoft.com/office/drawing/2014/main" id="{99DD5611-2955-2978-5BBA-FBB5FF0F1D79}"/>
              </a:ext>
            </a:extLst>
          </p:cNvPr>
          <p:cNvSpPr>
            <a:spLocks noGrp="1"/>
          </p:cNvSpPr>
          <p:nvPr>
            <p:ph type="title"/>
          </p:nvPr>
        </p:nvSpPr>
        <p:spPr/>
        <p:txBody>
          <a:bodyPr/>
          <a:lstStyle/>
          <a:p>
            <a:endParaRPr lang="ja-JP" altLang="en-US"/>
          </a:p>
        </p:txBody>
      </p:sp>
      <p:sp>
        <p:nvSpPr>
          <p:cNvPr id="9" name="正方形/長方形 8">
            <a:extLst>
              <a:ext uri="{FF2B5EF4-FFF2-40B4-BE49-F238E27FC236}">
                <a16:creationId xmlns:a16="http://schemas.microsoft.com/office/drawing/2014/main" id="{623A16CA-92FA-5789-9E11-DA9CDFB6C63B}"/>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方法と原理</a:t>
            </a:r>
          </a:p>
        </p:txBody>
      </p:sp>
      <p:sp>
        <p:nvSpPr>
          <p:cNvPr id="11" name="テキスト ボックス 10">
            <a:extLst>
              <a:ext uri="{FF2B5EF4-FFF2-40B4-BE49-F238E27FC236}">
                <a16:creationId xmlns:a16="http://schemas.microsoft.com/office/drawing/2014/main" id="{19B68693-45BF-1722-0E2B-F4FCC85F1ABC}"/>
              </a:ext>
            </a:extLst>
          </p:cNvPr>
          <p:cNvSpPr txBox="1"/>
          <p:nvPr/>
        </p:nvSpPr>
        <p:spPr>
          <a:xfrm>
            <a:off x="95250" y="1123950"/>
            <a:ext cx="2087118" cy="523220"/>
          </a:xfrm>
          <a:prstGeom prst="rect">
            <a:avLst/>
          </a:prstGeom>
          <a:noFill/>
        </p:spPr>
        <p:txBody>
          <a:bodyPr wrap="square" rtlCol="0">
            <a:spAutoFit/>
          </a:bodyPr>
          <a:lstStyle/>
          <a:p>
            <a:r>
              <a:rPr kumimoji="1" lang="ja-JP" altLang="en-US" sz="2800" dirty="0"/>
              <a:t>実験の流れ</a:t>
            </a:r>
          </a:p>
        </p:txBody>
      </p:sp>
    </p:spTree>
    <p:extLst>
      <p:ext uri="{BB962C8B-B14F-4D97-AF65-F5344CB8AC3E}">
        <p14:creationId xmlns:p14="http://schemas.microsoft.com/office/powerpoint/2010/main" val="1282868272"/>
      </p:ext>
    </p:extLst>
  </p:cSld>
  <p:clrMapOvr>
    <a:masterClrMapping/>
  </p:clrMapOvr>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3460A7B1-9EB0-DD4A-A625-728CDA6BB525}"/>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方法と原理</a:t>
            </a:r>
          </a:p>
        </p:txBody>
      </p:sp>
      <p:sp>
        <p:nvSpPr>
          <p:cNvPr id="4" name="テキスト ボックス 3">
            <a:extLst>
              <a:ext uri="{FF2B5EF4-FFF2-40B4-BE49-F238E27FC236}">
                <a16:creationId xmlns:a16="http://schemas.microsoft.com/office/drawing/2014/main" id="{43DED0B5-ECA2-AB12-A4BB-3C7658AB7BED}"/>
              </a:ext>
            </a:extLst>
          </p:cNvPr>
          <p:cNvSpPr txBox="1"/>
          <p:nvPr/>
        </p:nvSpPr>
        <p:spPr>
          <a:xfrm>
            <a:off x="95250" y="1123950"/>
            <a:ext cx="4476750" cy="523220"/>
          </a:xfrm>
          <a:prstGeom prst="rect">
            <a:avLst/>
          </a:prstGeom>
          <a:noFill/>
        </p:spPr>
        <p:txBody>
          <a:bodyPr wrap="square" rtlCol="0">
            <a:spAutoFit/>
          </a:bodyPr>
          <a:lstStyle/>
          <a:p>
            <a:r>
              <a:rPr kumimoji="1" lang="ja-JP" altLang="en-US" sz="2800" dirty="0"/>
              <a:t>フェーズフィールド法</a:t>
            </a:r>
          </a:p>
        </p:txBody>
      </p:sp>
      <p:sp>
        <p:nvSpPr>
          <p:cNvPr id="6" name="テキスト ボックス 5">
            <a:extLst>
              <a:ext uri="{FF2B5EF4-FFF2-40B4-BE49-F238E27FC236}">
                <a16:creationId xmlns:a16="http://schemas.microsoft.com/office/drawing/2014/main" id="{18D80428-D633-E414-3F0D-98CED6FB4253}"/>
              </a:ext>
            </a:extLst>
          </p:cNvPr>
          <p:cNvSpPr txBox="1"/>
          <p:nvPr/>
        </p:nvSpPr>
        <p:spPr>
          <a:xfrm>
            <a:off x="1771650" y="1647170"/>
            <a:ext cx="5600700" cy="400110"/>
          </a:xfrm>
          <a:prstGeom prst="rect">
            <a:avLst/>
          </a:prstGeom>
          <a:noFill/>
        </p:spPr>
        <p:txBody>
          <a:bodyPr wrap="square">
            <a:spAutoFit/>
          </a:bodyPr>
          <a:lstStyle/>
          <a:p>
            <a:r>
              <a:rPr lang="ja-JP" altLang="en-US" sz="2000" dirty="0"/>
              <a:t>金属組織の形成・成長を連続的な数値で表す手法</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30252EA6-DFCD-ECF1-B70F-DB7A3E9E72B7}"/>
                  </a:ext>
                </a:extLst>
              </p:cNvPr>
              <p:cNvSpPr txBox="1"/>
              <p:nvPr/>
            </p:nvSpPr>
            <p:spPr>
              <a:xfrm>
                <a:off x="3070098" y="2694129"/>
                <a:ext cx="4586286" cy="7146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ja-JP"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𝑡</m:t>
                          </m:r>
                        </m:num>
                        <m:den>
                          <m:r>
                            <a:rPr lang="en-US" altLang="ja-JP" i="1">
                              <a:latin typeface="Cambria Math" panose="02040503050406030204" pitchFamily="18" charset="0"/>
                            </a:rPr>
                            <m:t>𝜕𝜙</m:t>
                          </m:r>
                        </m:den>
                      </m:f>
                      <m:r>
                        <a:rPr lang="en-US" altLang="ja-JP" i="1">
                          <a:latin typeface="Cambria Math" panose="02040503050406030204" pitchFamily="18" charset="0"/>
                        </a:rPr>
                        <m:t>​=</m:t>
                      </m:r>
                      <m:r>
                        <a:rPr lang="en-US" altLang="ja-JP" i="1">
                          <a:latin typeface="Cambria Math" panose="02040503050406030204" pitchFamily="18" charset="0"/>
                        </a:rPr>
                        <m:t>𝛻</m:t>
                      </m:r>
                      <m:r>
                        <a:rPr lang="en-US" altLang="ja-JP" i="1">
                          <a:latin typeface="Cambria Math" panose="02040503050406030204" pitchFamily="18" charset="0"/>
                        </a:rPr>
                        <m:t>⋅</m:t>
                      </m:r>
                      <m:d>
                        <m:dPr>
                          <m:begChr m:val="["/>
                          <m:endChr m:val="]"/>
                          <m:ctrlPr>
                            <a:rPr lang="ja-JP" altLang="ja-JP" i="1">
                              <a:latin typeface="Cambria Math" panose="02040503050406030204" pitchFamily="18" charset="0"/>
                            </a:rPr>
                          </m:ctrlPr>
                        </m:dPr>
                        <m:e>
                          <m:r>
                            <a:rPr lang="en-US" altLang="ja-JP" i="1">
                              <a:latin typeface="Cambria Math" panose="02040503050406030204" pitchFamily="18" charset="0"/>
                            </a:rPr>
                            <m:t>𝑀</m:t>
                          </m:r>
                          <m:r>
                            <a:rPr lang="en-US" altLang="ja-JP" i="1">
                              <a:latin typeface="Cambria Math" panose="02040503050406030204" pitchFamily="18" charset="0"/>
                            </a:rPr>
                            <m:t>𝛻</m:t>
                          </m:r>
                          <m:d>
                            <m:dPr>
                              <m:ctrlPr>
                                <a:rPr lang="ja-JP" altLang="ja-JP" i="1">
                                  <a:latin typeface="Cambria Math" panose="02040503050406030204" pitchFamily="18" charset="0"/>
                                </a:rPr>
                              </m:ctrlPr>
                            </m:dPr>
                            <m:e>
                              <m:f>
                                <m:fPr>
                                  <m:ctrlPr>
                                    <a:rPr lang="ja-JP" altLang="ja-JP" i="1">
                                      <a:latin typeface="Cambria Math" panose="02040503050406030204" pitchFamily="18" charset="0"/>
                                    </a:rPr>
                                  </m:ctrlPr>
                                </m:fPr>
                                <m:num>
                                  <m:r>
                                    <a:rPr lang="en-US" altLang="ja-JP" i="1">
                                      <a:latin typeface="Cambria Math" panose="02040503050406030204" pitchFamily="18" charset="0"/>
                                    </a:rPr>
                                    <m:t>𝑑</m:t>
                                  </m:r>
                                  <m:r>
                                    <a:rPr lang="en-US" altLang="ja-JP" i="1">
                                      <a:latin typeface="Cambria Math" panose="02040503050406030204" pitchFamily="18" charset="0"/>
                                    </a:rPr>
                                    <m:t>𝜙</m:t>
                                  </m:r>
                                </m:num>
                                <m:den>
                                  <m:r>
                                    <a:rPr lang="en-US" altLang="ja-JP" i="1">
                                      <a:latin typeface="Cambria Math" panose="02040503050406030204" pitchFamily="18" charset="0"/>
                                    </a:rPr>
                                    <m:t>𝑑𝑓</m:t>
                                  </m:r>
                                </m:den>
                              </m:f>
                              <m:r>
                                <a:rPr lang="en-US" altLang="ja-JP" i="1">
                                  <a:latin typeface="Cambria Math" panose="02040503050406030204" pitchFamily="18" charset="0"/>
                                </a:rPr>
                                <m:t> ​−</m:t>
                              </m:r>
                              <m:r>
                                <a:rPr lang="en-US" altLang="ja-JP" i="1">
                                  <a:latin typeface="Cambria Math" panose="02040503050406030204" pitchFamily="18" charset="0"/>
                                </a:rPr>
                                <m:t>𝜅</m:t>
                              </m:r>
                              <m:sSup>
                                <m:sSupPr>
                                  <m:ctrlPr>
                                    <a:rPr lang="ja-JP" altLang="ja-JP" i="1">
                                      <a:latin typeface="Cambria Math" panose="02040503050406030204" pitchFamily="18" charset="0"/>
                                    </a:rPr>
                                  </m:ctrlPr>
                                </m:sSupPr>
                                <m:e>
                                  <m:r>
                                    <a:rPr lang="en-US" altLang="ja-JP" i="1">
                                      <a:latin typeface="Cambria Math" panose="02040503050406030204" pitchFamily="18" charset="0"/>
                                    </a:rPr>
                                    <m:t>𝛻</m:t>
                                  </m:r>
                                </m:e>
                                <m:sup>
                                  <m:r>
                                    <a:rPr lang="en-US" altLang="ja-JP" i="1">
                                      <a:latin typeface="Cambria Math" panose="02040503050406030204" pitchFamily="18" charset="0"/>
                                    </a:rPr>
                                    <m:t>2</m:t>
                                  </m:r>
                                </m:sup>
                              </m:sSup>
                              <m:r>
                                <a:rPr lang="en-US" altLang="ja-JP" i="1">
                                  <a:latin typeface="Cambria Math" panose="02040503050406030204" pitchFamily="18" charset="0"/>
                                </a:rPr>
                                <m:t>𝜙</m:t>
                              </m:r>
                            </m:e>
                          </m:d>
                        </m:e>
                      </m:d>
                    </m:oMath>
                  </m:oMathPara>
                </a14:m>
                <a:endParaRPr lang="ja-JP" altLang="en-US" dirty="0"/>
              </a:p>
            </p:txBody>
          </p:sp>
        </mc:Choice>
        <mc:Fallback xmlns="">
          <p:sp>
            <p:nvSpPr>
              <p:cNvPr id="8" name="テキスト ボックス 7">
                <a:extLst>
                  <a:ext uri="{FF2B5EF4-FFF2-40B4-BE49-F238E27FC236}">
                    <a16:creationId xmlns:a16="http://schemas.microsoft.com/office/drawing/2014/main" id="{30252EA6-DFCD-ECF1-B70F-DB7A3E9E72B7}"/>
                  </a:ext>
                </a:extLst>
              </p:cNvPr>
              <p:cNvSpPr txBox="1">
                <a:spLocks noRot="1" noChangeAspect="1" noMove="1" noResize="1" noEditPoints="1" noAdjustHandles="1" noChangeArrowheads="1" noChangeShapeType="1" noTextEdit="1"/>
              </p:cNvSpPr>
              <p:nvPr/>
            </p:nvSpPr>
            <p:spPr>
              <a:xfrm>
                <a:off x="3070098" y="2694129"/>
                <a:ext cx="4586286" cy="714683"/>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D69CA1B3-71FC-DC91-74AB-7666E001282E}"/>
              </a:ext>
            </a:extLst>
          </p:cNvPr>
          <p:cNvSpPr txBox="1"/>
          <p:nvPr/>
        </p:nvSpPr>
        <p:spPr>
          <a:xfrm>
            <a:off x="3267456" y="2332232"/>
            <a:ext cx="2340864" cy="400110"/>
          </a:xfrm>
          <a:prstGeom prst="rect">
            <a:avLst/>
          </a:prstGeom>
          <a:noFill/>
        </p:spPr>
        <p:txBody>
          <a:bodyPr wrap="square">
            <a:spAutoFit/>
          </a:bodyPr>
          <a:lstStyle/>
          <a:p>
            <a:r>
              <a:rPr lang="en-US" altLang="ja-JP" sz="2000" i="0" dirty="0">
                <a:effectLst/>
                <a:latin typeface="+mn-ea"/>
              </a:rPr>
              <a:t>Cahn-Hilliard</a:t>
            </a:r>
            <a:r>
              <a:rPr lang="ja-JP" altLang="en-US" sz="2000" i="0" dirty="0">
                <a:effectLst/>
                <a:latin typeface="+mn-ea"/>
              </a:rPr>
              <a:t>方程式</a:t>
            </a:r>
            <a:endParaRPr lang="ja-JP" altLang="en-US" sz="2000" dirty="0">
              <a:latin typeface="+mn-ea"/>
            </a:endParaRP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6D65449F-B10E-EE0E-2319-2C0B8EF7303D}"/>
                  </a:ext>
                </a:extLst>
              </p:cNvPr>
              <p:cNvSpPr txBox="1"/>
              <p:nvPr/>
            </p:nvSpPr>
            <p:spPr>
              <a:xfrm>
                <a:off x="4144518" y="3779301"/>
                <a:ext cx="4745736" cy="400110"/>
              </a:xfrm>
              <a:prstGeom prst="rect">
                <a:avLst/>
              </a:prstGeom>
              <a:noFill/>
            </p:spPr>
            <p:txBody>
              <a:bodyPr wrap="square">
                <a:spAutoFit/>
              </a:bodyPr>
              <a:lstStyle/>
              <a:p>
                <a14:m>
                  <m:oMath xmlns:m="http://schemas.openxmlformats.org/officeDocument/2006/math">
                    <m:r>
                      <a:rPr lang="en-US" altLang="ja-JP" sz="2000" i="1" smtClean="0">
                        <a:latin typeface="Cambria Math" panose="02040503050406030204" pitchFamily="18" charset="0"/>
                      </a:rPr>
                      <m:t>𝑀</m:t>
                    </m:r>
                    <m:r>
                      <a:rPr lang="ja-JP" altLang="en-US" sz="2000" i="1">
                        <a:latin typeface="Cambria Math" panose="02040503050406030204" pitchFamily="18" charset="0"/>
                      </a:rPr>
                      <m:t>：</m:t>
                    </m:r>
                  </m:oMath>
                </a14:m>
                <a:r>
                  <a:rPr lang="ja-JP" altLang="en-US" sz="2000" dirty="0"/>
                  <a:t>界面の移動速度に影響するパラメータ</a:t>
                </a:r>
                <a:endParaRPr lang="ja-JP" altLang="en-US" dirty="0"/>
              </a:p>
            </p:txBody>
          </p:sp>
        </mc:Choice>
        <mc:Fallback xmlns="">
          <p:sp>
            <p:nvSpPr>
              <p:cNvPr id="11" name="テキスト ボックス 10">
                <a:extLst>
                  <a:ext uri="{FF2B5EF4-FFF2-40B4-BE49-F238E27FC236}">
                    <a16:creationId xmlns:a16="http://schemas.microsoft.com/office/drawing/2014/main" id="{6D65449F-B10E-EE0E-2319-2C0B8EF7303D}"/>
                  </a:ext>
                </a:extLst>
              </p:cNvPr>
              <p:cNvSpPr txBox="1">
                <a:spLocks noRot="1" noChangeAspect="1" noMove="1" noResize="1" noEditPoints="1" noAdjustHandles="1" noChangeArrowheads="1" noChangeShapeType="1" noTextEdit="1"/>
              </p:cNvSpPr>
              <p:nvPr/>
            </p:nvSpPr>
            <p:spPr>
              <a:xfrm>
                <a:off x="4144518" y="3779301"/>
                <a:ext cx="4745736" cy="400110"/>
              </a:xfrm>
              <a:prstGeom prst="rect">
                <a:avLst/>
              </a:prstGeom>
              <a:blipFill>
                <a:blip r:embed="rId4"/>
                <a:stretch>
                  <a:fillRect t="-12121" b="-22727"/>
                </a:stretch>
              </a:blipFill>
            </p:spPr>
            <p:txBody>
              <a:bodyPr/>
              <a:lstStyle/>
              <a:p>
                <a:r>
                  <a:rPr lang="ja-JP" altLang="en-US">
                    <a:noFill/>
                  </a:rPr>
                  <a:t> </a:t>
                </a:r>
              </a:p>
            </p:txBody>
          </p:sp>
        </mc:Fallback>
      </mc:AlternateContent>
      <p:pic>
        <p:nvPicPr>
          <p:cNvPr id="13" name="図 12" descr="アイコン&#10;&#10;AI 生成コンテンツは誤りを含む可能性があります。">
            <a:extLst>
              <a:ext uri="{FF2B5EF4-FFF2-40B4-BE49-F238E27FC236}">
                <a16:creationId xmlns:a16="http://schemas.microsoft.com/office/drawing/2014/main" id="{BED148A0-FE91-DAAA-82FD-B62BC59B47F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62681" y="2237969"/>
            <a:ext cx="2417937" cy="2382062"/>
          </a:xfrm>
          <a:prstGeom prst="rect">
            <a:avLst/>
          </a:prstGeom>
        </p:spPr>
      </p:pic>
      <p:sp>
        <p:nvSpPr>
          <p:cNvPr id="15" name="テキスト ボックス 14">
            <a:extLst>
              <a:ext uri="{FF2B5EF4-FFF2-40B4-BE49-F238E27FC236}">
                <a16:creationId xmlns:a16="http://schemas.microsoft.com/office/drawing/2014/main" id="{97DCB5EB-9E2E-1F8A-B74F-08F0DAFD189E}"/>
              </a:ext>
            </a:extLst>
          </p:cNvPr>
          <p:cNvSpPr txBox="1"/>
          <p:nvPr/>
        </p:nvSpPr>
        <p:spPr>
          <a:xfrm>
            <a:off x="1152360" y="4981928"/>
            <a:ext cx="6571055" cy="1631216"/>
          </a:xfrm>
          <a:prstGeom prst="rect">
            <a:avLst/>
          </a:prstGeom>
          <a:noFill/>
        </p:spPr>
        <p:txBody>
          <a:bodyPr wrap="square" rtlCol="0">
            <a:spAutoFit/>
          </a:bodyPr>
          <a:lstStyle/>
          <a:p>
            <a:r>
              <a:rPr kumimoji="1" lang="ja-JP" altLang="en-US" sz="2000" dirty="0"/>
              <a:t>今回の実験のシミュレーション条件</a:t>
            </a:r>
            <a:r>
              <a:rPr kumimoji="1" lang="en-US" altLang="ja-JP" sz="2000" dirty="0"/>
              <a:t>(</a:t>
            </a:r>
            <a:r>
              <a:rPr kumimoji="1" lang="ja-JP" altLang="en-US" sz="2000" dirty="0"/>
              <a:t>フェーズフィールド法</a:t>
            </a:r>
            <a:r>
              <a:rPr kumimoji="1" lang="en-US" altLang="ja-JP" sz="2000" dirty="0"/>
              <a:t>)</a:t>
            </a:r>
          </a:p>
          <a:p>
            <a:r>
              <a:rPr kumimoji="1" lang="ja-JP" altLang="en-US" sz="2000" dirty="0"/>
              <a:t>・</a:t>
            </a:r>
            <a:r>
              <a:rPr lang="ja-JP" altLang="en-US" sz="2000" dirty="0"/>
              <a:t>初期濃度𝑐</a:t>
            </a:r>
            <a:r>
              <a:rPr lang="en-US" altLang="ja-JP" sz="2000" baseline="-25000" dirty="0"/>
              <a:t>0</a:t>
            </a:r>
            <a:r>
              <a:rPr lang="en-US" altLang="ja-JP" sz="2000" dirty="0"/>
              <a:t>=0.3~0.7</a:t>
            </a:r>
          </a:p>
          <a:p>
            <a:r>
              <a:rPr kumimoji="1" lang="ja-JP" altLang="en-US" sz="2000" dirty="0"/>
              <a:t>・</a:t>
            </a:r>
            <a:r>
              <a:rPr lang="ja-JP" altLang="en-US" sz="2000" dirty="0"/>
              <a:t>モビリティ𝑀</a:t>
            </a:r>
            <a:r>
              <a:rPr lang="en-US" altLang="ja-JP" sz="2000" dirty="0"/>
              <a:t>=1[</a:t>
            </a:r>
            <a:r>
              <a:rPr lang="ja-JP" altLang="en-US" sz="2000" dirty="0"/>
              <a:t>𝑚</a:t>
            </a:r>
            <a:r>
              <a:rPr lang="en-US" altLang="ja-JP" sz="2000" baseline="30000" dirty="0"/>
              <a:t>3</a:t>
            </a:r>
            <a:r>
              <a:rPr lang="en-US" altLang="ja-JP" sz="2000" dirty="0"/>
              <a:t> /</a:t>
            </a:r>
            <a:r>
              <a:rPr lang="en-US" altLang="ja-JP" sz="2000" dirty="0">
                <a:latin typeface="+mn-ea"/>
              </a:rPr>
              <a:t>J</a:t>
            </a:r>
            <a:r>
              <a:rPr lang="ja-JP" altLang="en-US" sz="2000" dirty="0"/>
              <a:t>∙𝑠</a:t>
            </a:r>
            <a:r>
              <a:rPr lang="en-US" altLang="ja-JP" sz="2000" dirty="0"/>
              <a:t>]</a:t>
            </a:r>
          </a:p>
          <a:p>
            <a:r>
              <a:rPr kumimoji="1" lang="ja-JP" altLang="en-US" sz="2000" dirty="0"/>
              <a:t>・</a:t>
            </a:r>
            <a:r>
              <a:rPr lang="ja-JP" altLang="en-US" sz="2000" dirty="0"/>
              <a:t>勾配エネルギー𝜅</a:t>
            </a:r>
            <a:r>
              <a:rPr lang="en-US" altLang="ja-JP" sz="2000" dirty="0"/>
              <a:t>= 0.5[</a:t>
            </a:r>
            <a:r>
              <a:rPr lang="ja-JP" altLang="en-US" sz="2000" dirty="0"/>
              <a:t>𝐽</a:t>
            </a:r>
            <a:r>
              <a:rPr lang="en-US" altLang="ja-JP" sz="2000" dirty="0"/>
              <a:t>/</a:t>
            </a:r>
            <a:r>
              <a:rPr lang="ja-JP" altLang="en-US" sz="2000" dirty="0"/>
              <a:t>𝑚</a:t>
            </a:r>
            <a:r>
              <a:rPr lang="en-US" altLang="ja-JP" sz="2000" baseline="30000" dirty="0"/>
              <a:t>3</a:t>
            </a:r>
            <a:r>
              <a:rPr lang="en-US" altLang="ja-JP" sz="2000" dirty="0"/>
              <a:t>]</a:t>
            </a:r>
          </a:p>
          <a:p>
            <a:r>
              <a:rPr kumimoji="1" lang="ja-JP" altLang="en-US" sz="2000" dirty="0"/>
              <a:t>・</a:t>
            </a:r>
            <a:r>
              <a:rPr lang="ja-JP" altLang="en-US" sz="2000" dirty="0"/>
              <a:t>エネルギー障壁の大きさ𝐴</a:t>
            </a:r>
            <a:r>
              <a:rPr lang="en-US" altLang="ja-JP" sz="2000" dirty="0"/>
              <a:t>=0.2~1.2[</a:t>
            </a:r>
            <a:r>
              <a:rPr lang="ja-JP" altLang="en-US" sz="2000" dirty="0"/>
              <a:t>𝐽</a:t>
            </a:r>
            <a:r>
              <a:rPr lang="en-US" altLang="ja-JP" sz="2000" dirty="0"/>
              <a:t>/</a:t>
            </a:r>
            <a:r>
              <a:rPr lang="ja-JP" altLang="en-US" sz="2000" dirty="0"/>
              <a:t>𝑚</a:t>
            </a:r>
            <a:r>
              <a:rPr lang="en-US" altLang="ja-JP" sz="2000" baseline="30000" dirty="0"/>
              <a:t>3</a:t>
            </a:r>
            <a:r>
              <a:rPr lang="en-US" altLang="ja-JP" sz="2000" dirty="0"/>
              <a:t>]</a:t>
            </a:r>
            <a:endParaRPr kumimoji="1" lang="en-US" altLang="ja-JP" dirty="0"/>
          </a:p>
        </p:txBody>
      </p:sp>
    </p:spTree>
    <p:extLst>
      <p:ext uri="{BB962C8B-B14F-4D97-AF65-F5344CB8AC3E}">
        <p14:creationId xmlns:p14="http://schemas.microsoft.com/office/powerpoint/2010/main" val="1546085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A1499F73-E70F-3BA5-75F8-20F462006C86}"/>
              </a:ext>
            </a:extLst>
          </p:cNvPr>
          <p:cNvSpPr/>
          <p:nvPr/>
        </p:nvSpPr>
        <p:spPr>
          <a:xfrm>
            <a:off x="0" y="-1"/>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方法と原理</a:t>
            </a:r>
          </a:p>
        </p:txBody>
      </p:sp>
      <p:sp>
        <p:nvSpPr>
          <p:cNvPr id="3" name="テキスト ボックス 2">
            <a:extLst>
              <a:ext uri="{FF2B5EF4-FFF2-40B4-BE49-F238E27FC236}">
                <a16:creationId xmlns:a16="http://schemas.microsoft.com/office/drawing/2014/main" id="{9450E8A5-D8A1-6C22-23AB-32E5ECECA493}"/>
              </a:ext>
            </a:extLst>
          </p:cNvPr>
          <p:cNvSpPr txBox="1"/>
          <p:nvPr/>
        </p:nvSpPr>
        <p:spPr>
          <a:xfrm>
            <a:off x="95250" y="1100096"/>
            <a:ext cx="4691436" cy="523220"/>
          </a:xfrm>
          <a:prstGeom prst="rect">
            <a:avLst/>
          </a:prstGeom>
          <a:noFill/>
        </p:spPr>
        <p:txBody>
          <a:bodyPr wrap="square" rtlCol="0">
            <a:spAutoFit/>
          </a:bodyPr>
          <a:lstStyle/>
          <a:p>
            <a:r>
              <a:rPr kumimoji="1" lang="en-US" altLang="ja-JP" sz="2800" dirty="0"/>
              <a:t>PCA(</a:t>
            </a:r>
            <a:r>
              <a:rPr kumimoji="1" lang="ja-JP" altLang="en-US" sz="2800" dirty="0"/>
              <a:t>主成分分析</a:t>
            </a:r>
            <a:r>
              <a:rPr kumimoji="1" lang="en-US" altLang="ja-JP" sz="2800" dirty="0"/>
              <a:t>)</a:t>
            </a:r>
            <a:endParaRPr kumimoji="1" lang="ja-JP" altLang="en-US" sz="2800" dirty="0"/>
          </a:p>
        </p:txBody>
      </p:sp>
      <p:sp>
        <p:nvSpPr>
          <p:cNvPr id="4" name="テキスト ボックス 3">
            <a:extLst>
              <a:ext uri="{FF2B5EF4-FFF2-40B4-BE49-F238E27FC236}">
                <a16:creationId xmlns:a16="http://schemas.microsoft.com/office/drawing/2014/main" id="{E09C6655-9E44-53E7-0C15-D06EE1FDCBD9}"/>
              </a:ext>
            </a:extLst>
          </p:cNvPr>
          <p:cNvSpPr txBox="1"/>
          <p:nvPr/>
        </p:nvSpPr>
        <p:spPr>
          <a:xfrm>
            <a:off x="1771650" y="1847029"/>
            <a:ext cx="5600700" cy="400110"/>
          </a:xfrm>
          <a:prstGeom prst="rect">
            <a:avLst/>
          </a:prstGeom>
          <a:noFill/>
        </p:spPr>
        <p:txBody>
          <a:bodyPr wrap="square">
            <a:spAutoFit/>
          </a:bodyPr>
          <a:lstStyle/>
          <a:p>
            <a:r>
              <a:rPr lang="ja-JP" altLang="en-US" sz="2000" dirty="0"/>
              <a:t>データの次元を削減し，データの可視化を行う手法</a:t>
            </a:r>
          </a:p>
        </p:txBody>
      </p:sp>
      <p:grpSp>
        <p:nvGrpSpPr>
          <p:cNvPr id="22" name="グループ化 21">
            <a:extLst>
              <a:ext uri="{FF2B5EF4-FFF2-40B4-BE49-F238E27FC236}">
                <a16:creationId xmlns:a16="http://schemas.microsoft.com/office/drawing/2014/main" id="{61881E9F-AEB6-7914-E6B9-AF43742C3524}"/>
              </a:ext>
            </a:extLst>
          </p:cNvPr>
          <p:cNvGrpSpPr/>
          <p:nvPr/>
        </p:nvGrpSpPr>
        <p:grpSpPr>
          <a:xfrm>
            <a:off x="962025" y="2581274"/>
            <a:ext cx="6505575" cy="638175"/>
            <a:chOff x="962025" y="2581274"/>
            <a:chExt cx="6505575" cy="638175"/>
          </a:xfrm>
        </p:grpSpPr>
        <p:grpSp>
          <p:nvGrpSpPr>
            <p:cNvPr id="15" name="グループ化 14">
              <a:extLst>
                <a:ext uri="{FF2B5EF4-FFF2-40B4-BE49-F238E27FC236}">
                  <a16:creationId xmlns:a16="http://schemas.microsoft.com/office/drawing/2014/main" id="{F66D346A-D664-B63F-5623-AC159CA63D9E}"/>
                </a:ext>
              </a:extLst>
            </p:cNvPr>
            <p:cNvGrpSpPr/>
            <p:nvPr/>
          </p:nvGrpSpPr>
          <p:grpSpPr>
            <a:xfrm>
              <a:off x="962025" y="2581274"/>
              <a:ext cx="942975" cy="638175"/>
              <a:chOff x="962025" y="2581275"/>
              <a:chExt cx="942975" cy="638175"/>
            </a:xfrm>
          </p:grpSpPr>
          <p:sp>
            <p:nvSpPr>
              <p:cNvPr id="5" name="四角形: 角を丸くする 4">
                <a:extLst>
                  <a:ext uri="{FF2B5EF4-FFF2-40B4-BE49-F238E27FC236}">
                    <a16:creationId xmlns:a16="http://schemas.microsoft.com/office/drawing/2014/main" id="{4072CCAA-0013-FAC7-E56C-A1D902FF8848}"/>
                  </a:ext>
                </a:extLst>
              </p:cNvPr>
              <p:cNvSpPr/>
              <p:nvPr/>
            </p:nvSpPr>
            <p:spPr>
              <a:xfrm>
                <a:off x="962025" y="2581275"/>
                <a:ext cx="942975" cy="63817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27B6984C-5C53-DA96-467B-ECF3029E1B54}"/>
                  </a:ext>
                </a:extLst>
              </p:cNvPr>
              <p:cNvSpPr txBox="1"/>
              <p:nvPr/>
            </p:nvSpPr>
            <p:spPr>
              <a:xfrm>
                <a:off x="1019174" y="2715696"/>
                <a:ext cx="828675" cy="369332"/>
              </a:xfrm>
              <a:prstGeom prst="rect">
                <a:avLst/>
              </a:prstGeom>
              <a:noFill/>
            </p:spPr>
            <p:txBody>
              <a:bodyPr wrap="square" rtlCol="0">
                <a:spAutoFit/>
              </a:bodyPr>
              <a:lstStyle/>
              <a:p>
                <a:r>
                  <a:rPr kumimoji="1" lang="ja-JP" altLang="en-US" dirty="0"/>
                  <a:t>要素１</a:t>
                </a:r>
              </a:p>
            </p:txBody>
          </p:sp>
        </p:grpSp>
        <p:grpSp>
          <p:nvGrpSpPr>
            <p:cNvPr id="16" name="グループ化 15">
              <a:extLst>
                <a:ext uri="{FF2B5EF4-FFF2-40B4-BE49-F238E27FC236}">
                  <a16:creationId xmlns:a16="http://schemas.microsoft.com/office/drawing/2014/main" id="{DAD00D38-DCF5-89DA-AB2F-5758747AC345}"/>
                </a:ext>
              </a:extLst>
            </p:cNvPr>
            <p:cNvGrpSpPr/>
            <p:nvPr/>
          </p:nvGrpSpPr>
          <p:grpSpPr>
            <a:xfrm>
              <a:off x="2352675" y="2581274"/>
              <a:ext cx="942975" cy="638175"/>
              <a:chOff x="2257425" y="2581275"/>
              <a:chExt cx="942975" cy="638175"/>
            </a:xfrm>
          </p:grpSpPr>
          <p:sp>
            <p:nvSpPr>
              <p:cNvPr id="7" name="四角形: 角を丸くする 6">
                <a:extLst>
                  <a:ext uri="{FF2B5EF4-FFF2-40B4-BE49-F238E27FC236}">
                    <a16:creationId xmlns:a16="http://schemas.microsoft.com/office/drawing/2014/main" id="{0D99C218-DF4C-8BE4-62B0-B71C792A7526}"/>
                  </a:ext>
                </a:extLst>
              </p:cNvPr>
              <p:cNvSpPr/>
              <p:nvPr/>
            </p:nvSpPr>
            <p:spPr>
              <a:xfrm>
                <a:off x="2257425" y="2581275"/>
                <a:ext cx="942975" cy="63817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0A22271A-3057-23D3-8F58-EF6FB70FF540}"/>
                  </a:ext>
                </a:extLst>
              </p:cNvPr>
              <p:cNvSpPr txBox="1"/>
              <p:nvPr/>
            </p:nvSpPr>
            <p:spPr>
              <a:xfrm>
                <a:off x="2314574" y="2715696"/>
                <a:ext cx="828675" cy="369332"/>
              </a:xfrm>
              <a:prstGeom prst="rect">
                <a:avLst/>
              </a:prstGeom>
              <a:noFill/>
            </p:spPr>
            <p:txBody>
              <a:bodyPr wrap="square" rtlCol="0">
                <a:spAutoFit/>
              </a:bodyPr>
              <a:lstStyle/>
              <a:p>
                <a:r>
                  <a:rPr kumimoji="1" lang="ja-JP" altLang="en-US" dirty="0"/>
                  <a:t>要素２</a:t>
                </a:r>
              </a:p>
            </p:txBody>
          </p:sp>
        </p:grpSp>
        <p:grpSp>
          <p:nvGrpSpPr>
            <p:cNvPr id="18" name="グループ化 17">
              <a:extLst>
                <a:ext uri="{FF2B5EF4-FFF2-40B4-BE49-F238E27FC236}">
                  <a16:creationId xmlns:a16="http://schemas.microsoft.com/office/drawing/2014/main" id="{A76880D9-C810-BBBE-292A-F35F8E23A38C}"/>
                </a:ext>
              </a:extLst>
            </p:cNvPr>
            <p:cNvGrpSpPr/>
            <p:nvPr/>
          </p:nvGrpSpPr>
          <p:grpSpPr>
            <a:xfrm>
              <a:off x="3743325" y="2581274"/>
              <a:ext cx="942975" cy="638175"/>
              <a:chOff x="3629025" y="2581275"/>
              <a:chExt cx="942975" cy="638175"/>
            </a:xfrm>
          </p:grpSpPr>
          <p:sp>
            <p:nvSpPr>
              <p:cNvPr id="9" name="四角形: 角を丸くする 8">
                <a:extLst>
                  <a:ext uri="{FF2B5EF4-FFF2-40B4-BE49-F238E27FC236}">
                    <a16:creationId xmlns:a16="http://schemas.microsoft.com/office/drawing/2014/main" id="{24F73E46-24C6-86FF-9FC8-5C5C07F41C94}"/>
                  </a:ext>
                </a:extLst>
              </p:cNvPr>
              <p:cNvSpPr/>
              <p:nvPr/>
            </p:nvSpPr>
            <p:spPr>
              <a:xfrm>
                <a:off x="3629025" y="2581275"/>
                <a:ext cx="942975" cy="63817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E441C947-79EF-0A46-D3CB-020B3C4185B7}"/>
                  </a:ext>
                </a:extLst>
              </p:cNvPr>
              <p:cNvSpPr txBox="1"/>
              <p:nvPr/>
            </p:nvSpPr>
            <p:spPr>
              <a:xfrm>
                <a:off x="3686174" y="2715696"/>
                <a:ext cx="828675" cy="369332"/>
              </a:xfrm>
              <a:prstGeom prst="rect">
                <a:avLst/>
              </a:prstGeom>
              <a:noFill/>
            </p:spPr>
            <p:txBody>
              <a:bodyPr wrap="square" rtlCol="0">
                <a:spAutoFit/>
              </a:bodyPr>
              <a:lstStyle/>
              <a:p>
                <a:r>
                  <a:rPr kumimoji="1" lang="ja-JP" altLang="en-US" dirty="0"/>
                  <a:t>要素３</a:t>
                </a:r>
              </a:p>
            </p:txBody>
          </p:sp>
        </p:grpSp>
        <p:grpSp>
          <p:nvGrpSpPr>
            <p:cNvPr id="20" name="グループ化 19">
              <a:extLst>
                <a:ext uri="{FF2B5EF4-FFF2-40B4-BE49-F238E27FC236}">
                  <a16:creationId xmlns:a16="http://schemas.microsoft.com/office/drawing/2014/main" id="{359805FD-5359-23EF-AC4B-C364C7F10334}"/>
                </a:ext>
              </a:extLst>
            </p:cNvPr>
            <p:cNvGrpSpPr/>
            <p:nvPr/>
          </p:nvGrpSpPr>
          <p:grpSpPr>
            <a:xfrm>
              <a:off x="5133975" y="2581274"/>
              <a:ext cx="942975" cy="638175"/>
              <a:chOff x="5153025" y="2581275"/>
              <a:chExt cx="942975" cy="638175"/>
            </a:xfrm>
          </p:grpSpPr>
          <p:sp>
            <p:nvSpPr>
              <p:cNvPr id="11" name="四角形: 角を丸くする 10">
                <a:extLst>
                  <a:ext uri="{FF2B5EF4-FFF2-40B4-BE49-F238E27FC236}">
                    <a16:creationId xmlns:a16="http://schemas.microsoft.com/office/drawing/2014/main" id="{CF425A76-61E1-7CDB-B7DC-B1EF43A7E660}"/>
                  </a:ext>
                </a:extLst>
              </p:cNvPr>
              <p:cNvSpPr/>
              <p:nvPr/>
            </p:nvSpPr>
            <p:spPr>
              <a:xfrm>
                <a:off x="5153025" y="2581275"/>
                <a:ext cx="942975" cy="63817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D0BE54F8-2D17-8679-861E-74EFE43818CF}"/>
                  </a:ext>
                </a:extLst>
              </p:cNvPr>
              <p:cNvSpPr txBox="1"/>
              <p:nvPr/>
            </p:nvSpPr>
            <p:spPr>
              <a:xfrm>
                <a:off x="5210174" y="2715696"/>
                <a:ext cx="828675" cy="369332"/>
              </a:xfrm>
              <a:prstGeom prst="rect">
                <a:avLst/>
              </a:prstGeom>
              <a:noFill/>
            </p:spPr>
            <p:txBody>
              <a:bodyPr wrap="square" rtlCol="0">
                <a:spAutoFit/>
              </a:bodyPr>
              <a:lstStyle/>
              <a:p>
                <a:r>
                  <a:rPr kumimoji="1" lang="ja-JP" altLang="en-US" dirty="0"/>
                  <a:t>要素</a:t>
                </a:r>
                <a:r>
                  <a:rPr kumimoji="1" lang="en-US" altLang="ja-JP" dirty="0"/>
                  <a:t>4</a:t>
                </a:r>
                <a:endParaRPr kumimoji="1" lang="ja-JP" altLang="en-US" dirty="0"/>
              </a:p>
            </p:txBody>
          </p:sp>
        </p:grpSp>
        <p:grpSp>
          <p:nvGrpSpPr>
            <p:cNvPr id="21" name="グループ化 20">
              <a:extLst>
                <a:ext uri="{FF2B5EF4-FFF2-40B4-BE49-F238E27FC236}">
                  <a16:creationId xmlns:a16="http://schemas.microsoft.com/office/drawing/2014/main" id="{C35E1DC8-2A90-7521-436B-26FB921A8FF0}"/>
                </a:ext>
              </a:extLst>
            </p:cNvPr>
            <p:cNvGrpSpPr/>
            <p:nvPr/>
          </p:nvGrpSpPr>
          <p:grpSpPr>
            <a:xfrm>
              <a:off x="6524625" y="2581274"/>
              <a:ext cx="942975" cy="638175"/>
              <a:chOff x="6543675" y="2581275"/>
              <a:chExt cx="942975" cy="638175"/>
            </a:xfrm>
          </p:grpSpPr>
          <p:sp>
            <p:nvSpPr>
              <p:cNvPr id="13" name="四角形: 角を丸くする 12">
                <a:extLst>
                  <a:ext uri="{FF2B5EF4-FFF2-40B4-BE49-F238E27FC236}">
                    <a16:creationId xmlns:a16="http://schemas.microsoft.com/office/drawing/2014/main" id="{C7FF7AB0-CEE8-95B7-4C0C-AF1E9C462B0E}"/>
                  </a:ext>
                </a:extLst>
              </p:cNvPr>
              <p:cNvSpPr/>
              <p:nvPr/>
            </p:nvSpPr>
            <p:spPr>
              <a:xfrm>
                <a:off x="6543675" y="2581275"/>
                <a:ext cx="942975" cy="638175"/>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7B7B8950-AFCE-7BD1-C314-F45DB2D1B9B1}"/>
                  </a:ext>
                </a:extLst>
              </p:cNvPr>
              <p:cNvSpPr txBox="1"/>
              <p:nvPr/>
            </p:nvSpPr>
            <p:spPr>
              <a:xfrm>
                <a:off x="6600824" y="2715696"/>
                <a:ext cx="828675" cy="369332"/>
              </a:xfrm>
              <a:prstGeom prst="rect">
                <a:avLst/>
              </a:prstGeom>
              <a:noFill/>
            </p:spPr>
            <p:txBody>
              <a:bodyPr wrap="square" rtlCol="0">
                <a:spAutoFit/>
              </a:bodyPr>
              <a:lstStyle/>
              <a:p>
                <a:r>
                  <a:rPr kumimoji="1" lang="ja-JP" altLang="en-US" dirty="0"/>
                  <a:t>要素５</a:t>
                </a:r>
              </a:p>
            </p:txBody>
          </p:sp>
        </p:grpSp>
      </p:grpSp>
      <p:sp>
        <p:nvSpPr>
          <p:cNvPr id="24" name="矢印: 下 23">
            <a:extLst>
              <a:ext uri="{FF2B5EF4-FFF2-40B4-BE49-F238E27FC236}">
                <a16:creationId xmlns:a16="http://schemas.microsoft.com/office/drawing/2014/main" id="{D64F71E9-88B3-9B01-CDF3-34F7F08E2E1A}"/>
              </a:ext>
            </a:extLst>
          </p:cNvPr>
          <p:cNvSpPr/>
          <p:nvPr/>
        </p:nvSpPr>
        <p:spPr>
          <a:xfrm>
            <a:off x="3711504" y="3429000"/>
            <a:ext cx="1075182" cy="562003"/>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 name="グループ化 26">
            <a:extLst>
              <a:ext uri="{FF2B5EF4-FFF2-40B4-BE49-F238E27FC236}">
                <a16:creationId xmlns:a16="http://schemas.microsoft.com/office/drawing/2014/main" id="{D3EC98F8-DB78-5CA5-F191-E47A95534F01}"/>
              </a:ext>
            </a:extLst>
          </p:cNvPr>
          <p:cNvGrpSpPr/>
          <p:nvPr/>
        </p:nvGrpSpPr>
        <p:grpSpPr>
          <a:xfrm>
            <a:off x="2352675" y="4257647"/>
            <a:ext cx="1524000" cy="562003"/>
            <a:chOff x="2352675" y="4257647"/>
            <a:chExt cx="1524000" cy="562003"/>
          </a:xfrm>
        </p:grpSpPr>
        <p:sp>
          <p:nvSpPr>
            <p:cNvPr id="25" name="四角形: 角を丸くする 24">
              <a:extLst>
                <a:ext uri="{FF2B5EF4-FFF2-40B4-BE49-F238E27FC236}">
                  <a16:creationId xmlns:a16="http://schemas.microsoft.com/office/drawing/2014/main" id="{D688DC3C-6BE8-1601-B52A-0CA468321285}"/>
                </a:ext>
              </a:extLst>
            </p:cNvPr>
            <p:cNvSpPr/>
            <p:nvPr/>
          </p:nvSpPr>
          <p:spPr>
            <a:xfrm>
              <a:off x="2352675" y="4257647"/>
              <a:ext cx="1524000" cy="56200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テキスト ボックス 25">
              <a:extLst>
                <a:ext uri="{FF2B5EF4-FFF2-40B4-BE49-F238E27FC236}">
                  <a16:creationId xmlns:a16="http://schemas.microsoft.com/office/drawing/2014/main" id="{078C0AC4-D894-9693-B975-806088B91463}"/>
                </a:ext>
              </a:extLst>
            </p:cNvPr>
            <p:cNvSpPr txBox="1"/>
            <p:nvPr/>
          </p:nvSpPr>
          <p:spPr>
            <a:xfrm>
              <a:off x="2471612" y="4353982"/>
              <a:ext cx="1286126" cy="369332"/>
            </a:xfrm>
            <a:prstGeom prst="rect">
              <a:avLst/>
            </a:prstGeom>
            <a:noFill/>
          </p:spPr>
          <p:txBody>
            <a:bodyPr wrap="square" rtlCol="0">
              <a:spAutoFit/>
            </a:bodyPr>
            <a:lstStyle/>
            <a:p>
              <a:r>
                <a:rPr kumimoji="1" lang="ja-JP" altLang="en-US" dirty="0"/>
                <a:t>主要要素１</a:t>
              </a:r>
            </a:p>
          </p:txBody>
        </p:sp>
      </p:grpSp>
      <p:grpSp>
        <p:nvGrpSpPr>
          <p:cNvPr id="28" name="グループ化 27">
            <a:extLst>
              <a:ext uri="{FF2B5EF4-FFF2-40B4-BE49-F238E27FC236}">
                <a16:creationId xmlns:a16="http://schemas.microsoft.com/office/drawing/2014/main" id="{CFA3C4FB-067E-9A43-B212-0F33A2F5341B}"/>
              </a:ext>
            </a:extLst>
          </p:cNvPr>
          <p:cNvGrpSpPr/>
          <p:nvPr/>
        </p:nvGrpSpPr>
        <p:grpSpPr>
          <a:xfrm>
            <a:off x="4429124" y="4257646"/>
            <a:ext cx="1524000" cy="562003"/>
            <a:chOff x="2352675" y="4257647"/>
            <a:chExt cx="1524000" cy="562003"/>
          </a:xfrm>
        </p:grpSpPr>
        <p:sp>
          <p:nvSpPr>
            <p:cNvPr id="29" name="四角形: 角を丸くする 28">
              <a:extLst>
                <a:ext uri="{FF2B5EF4-FFF2-40B4-BE49-F238E27FC236}">
                  <a16:creationId xmlns:a16="http://schemas.microsoft.com/office/drawing/2014/main" id="{EF50BDBF-A884-96F1-7241-C5B271174408}"/>
                </a:ext>
              </a:extLst>
            </p:cNvPr>
            <p:cNvSpPr/>
            <p:nvPr/>
          </p:nvSpPr>
          <p:spPr>
            <a:xfrm>
              <a:off x="2352675" y="4257647"/>
              <a:ext cx="1524000" cy="562003"/>
            </a:xfrm>
            <a:prstGeom prst="round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テキスト ボックス 29">
              <a:extLst>
                <a:ext uri="{FF2B5EF4-FFF2-40B4-BE49-F238E27FC236}">
                  <a16:creationId xmlns:a16="http://schemas.microsoft.com/office/drawing/2014/main" id="{1C20F1EA-6DFD-8ABE-64E7-85AA57BC4DF5}"/>
                </a:ext>
              </a:extLst>
            </p:cNvPr>
            <p:cNvSpPr txBox="1"/>
            <p:nvPr/>
          </p:nvSpPr>
          <p:spPr>
            <a:xfrm>
              <a:off x="2471612" y="4353982"/>
              <a:ext cx="1286126" cy="369332"/>
            </a:xfrm>
            <a:prstGeom prst="rect">
              <a:avLst/>
            </a:prstGeom>
            <a:noFill/>
          </p:spPr>
          <p:txBody>
            <a:bodyPr wrap="square" rtlCol="0">
              <a:spAutoFit/>
            </a:bodyPr>
            <a:lstStyle/>
            <a:p>
              <a:r>
                <a:rPr kumimoji="1" lang="ja-JP" altLang="en-US" dirty="0"/>
                <a:t>主要要素２</a:t>
              </a:r>
            </a:p>
          </p:txBody>
        </p:sp>
      </p:grpSp>
      <p:sp>
        <p:nvSpPr>
          <p:cNvPr id="31" name="テキスト ボックス 30">
            <a:extLst>
              <a:ext uri="{FF2B5EF4-FFF2-40B4-BE49-F238E27FC236}">
                <a16:creationId xmlns:a16="http://schemas.microsoft.com/office/drawing/2014/main" id="{36E4D8FA-FE7E-BB3E-4732-90CCCEBAB269}"/>
              </a:ext>
            </a:extLst>
          </p:cNvPr>
          <p:cNvSpPr txBox="1"/>
          <p:nvPr/>
        </p:nvSpPr>
        <p:spPr>
          <a:xfrm>
            <a:off x="1552575" y="5286375"/>
            <a:ext cx="919037" cy="369332"/>
          </a:xfrm>
          <a:prstGeom prst="rect">
            <a:avLst/>
          </a:prstGeom>
          <a:noFill/>
        </p:spPr>
        <p:txBody>
          <a:bodyPr wrap="square" rtlCol="0">
            <a:spAutoFit/>
          </a:bodyPr>
          <a:lstStyle/>
          <a:p>
            <a:r>
              <a:rPr kumimoji="1" lang="ja-JP" altLang="en-US" dirty="0"/>
              <a:t>メリット</a:t>
            </a:r>
          </a:p>
        </p:txBody>
      </p:sp>
      <p:sp>
        <p:nvSpPr>
          <p:cNvPr id="32" name="テキスト ボックス 31">
            <a:extLst>
              <a:ext uri="{FF2B5EF4-FFF2-40B4-BE49-F238E27FC236}">
                <a16:creationId xmlns:a16="http://schemas.microsoft.com/office/drawing/2014/main" id="{880A1F49-F7FA-7F98-4D4A-65B319D32539}"/>
              </a:ext>
            </a:extLst>
          </p:cNvPr>
          <p:cNvSpPr txBox="1"/>
          <p:nvPr/>
        </p:nvSpPr>
        <p:spPr>
          <a:xfrm>
            <a:off x="2552700" y="5286375"/>
            <a:ext cx="2990850" cy="369332"/>
          </a:xfrm>
          <a:prstGeom prst="rect">
            <a:avLst/>
          </a:prstGeom>
          <a:noFill/>
        </p:spPr>
        <p:txBody>
          <a:bodyPr wrap="square" rtlCol="0">
            <a:spAutoFit/>
          </a:bodyPr>
          <a:lstStyle/>
          <a:p>
            <a:r>
              <a:rPr kumimoji="1" lang="ja-JP" altLang="en-US" dirty="0"/>
              <a:t>・データの可視化が容易</a:t>
            </a:r>
          </a:p>
        </p:txBody>
      </p:sp>
      <p:sp>
        <p:nvSpPr>
          <p:cNvPr id="33" name="テキスト ボックス 32">
            <a:extLst>
              <a:ext uri="{FF2B5EF4-FFF2-40B4-BE49-F238E27FC236}">
                <a16:creationId xmlns:a16="http://schemas.microsoft.com/office/drawing/2014/main" id="{89BD9EE7-120D-B09C-F836-B75405DB70A1}"/>
              </a:ext>
            </a:extLst>
          </p:cNvPr>
          <p:cNvSpPr txBox="1"/>
          <p:nvPr/>
        </p:nvSpPr>
        <p:spPr>
          <a:xfrm>
            <a:off x="2552700" y="5816844"/>
            <a:ext cx="3524250" cy="369332"/>
          </a:xfrm>
          <a:prstGeom prst="rect">
            <a:avLst/>
          </a:prstGeom>
          <a:noFill/>
        </p:spPr>
        <p:txBody>
          <a:bodyPr wrap="square" rtlCol="0">
            <a:spAutoFit/>
          </a:bodyPr>
          <a:lstStyle/>
          <a:p>
            <a:r>
              <a:rPr kumimoji="1" lang="ja-JP" altLang="en-US" dirty="0"/>
              <a:t>・データの相関をとらえやすい</a:t>
            </a:r>
          </a:p>
        </p:txBody>
      </p:sp>
    </p:spTree>
    <p:extLst>
      <p:ext uri="{BB962C8B-B14F-4D97-AF65-F5344CB8AC3E}">
        <p14:creationId xmlns:p14="http://schemas.microsoft.com/office/powerpoint/2010/main" val="3582537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楕円 49">
            <a:extLst>
              <a:ext uri="{FF2B5EF4-FFF2-40B4-BE49-F238E27FC236}">
                <a16:creationId xmlns:a16="http://schemas.microsoft.com/office/drawing/2014/main" id="{CEFE9697-447C-E6B6-D9A6-5E269859EC91}"/>
              </a:ext>
            </a:extLst>
          </p:cNvPr>
          <p:cNvSpPr/>
          <p:nvPr/>
        </p:nvSpPr>
        <p:spPr>
          <a:xfrm>
            <a:off x="5349375" y="2713318"/>
            <a:ext cx="1040629" cy="627376"/>
          </a:xfrm>
          <a:prstGeom prst="ellipse">
            <a:avLst/>
          </a:prstGeom>
          <a:solidFill>
            <a:schemeClr val="accent1">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楕円 51">
            <a:extLst>
              <a:ext uri="{FF2B5EF4-FFF2-40B4-BE49-F238E27FC236}">
                <a16:creationId xmlns:a16="http://schemas.microsoft.com/office/drawing/2014/main" id="{B96864FA-FDA6-3CBF-1FB6-BB1734E5DE3D}"/>
              </a:ext>
            </a:extLst>
          </p:cNvPr>
          <p:cNvSpPr/>
          <p:nvPr/>
        </p:nvSpPr>
        <p:spPr>
          <a:xfrm>
            <a:off x="6246005" y="3203477"/>
            <a:ext cx="902218" cy="746330"/>
          </a:xfrm>
          <a:prstGeom prst="ellipse">
            <a:avLst/>
          </a:prstGeom>
          <a:solidFill>
            <a:schemeClr val="accent2">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楕円 50">
            <a:extLst>
              <a:ext uri="{FF2B5EF4-FFF2-40B4-BE49-F238E27FC236}">
                <a16:creationId xmlns:a16="http://schemas.microsoft.com/office/drawing/2014/main" id="{1F434B1C-D0E0-1884-399F-EF74FD085DAC}"/>
              </a:ext>
            </a:extLst>
          </p:cNvPr>
          <p:cNvSpPr/>
          <p:nvPr/>
        </p:nvSpPr>
        <p:spPr>
          <a:xfrm>
            <a:off x="5444960" y="3633323"/>
            <a:ext cx="835966" cy="627376"/>
          </a:xfrm>
          <a:prstGeom prst="ellipse">
            <a:avLst/>
          </a:prstGeom>
          <a:solidFill>
            <a:schemeClr val="accent6">
              <a:lumMod val="60000"/>
              <a:lumOff val="40000"/>
            </a:schemeClr>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a:extLst>
              <a:ext uri="{FF2B5EF4-FFF2-40B4-BE49-F238E27FC236}">
                <a16:creationId xmlns:a16="http://schemas.microsoft.com/office/drawing/2014/main" id="{6D297670-BA1C-0688-552F-41FFFE4B6B23}"/>
              </a:ext>
            </a:extLst>
          </p:cNvPr>
          <p:cNvSpPr/>
          <p:nvPr/>
        </p:nvSpPr>
        <p:spPr>
          <a:xfrm>
            <a:off x="0" y="0"/>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方法と原理</a:t>
            </a:r>
          </a:p>
        </p:txBody>
      </p:sp>
      <p:sp>
        <p:nvSpPr>
          <p:cNvPr id="3" name="テキスト ボックス 2">
            <a:extLst>
              <a:ext uri="{FF2B5EF4-FFF2-40B4-BE49-F238E27FC236}">
                <a16:creationId xmlns:a16="http://schemas.microsoft.com/office/drawing/2014/main" id="{A530968D-1A25-9060-2AD1-85DAE084475F}"/>
              </a:ext>
            </a:extLst>
          </p:cNvPr>
          <p:cNvSpPr txBox="1"/>
          <p:nvPr/>
        </p:nvSpPr>
        <p:spPr>
          <a:xfrm>
            <a:off x="95250" y="1100096"/>
            <a:ext cx="4691436" cy="523220"/>
          </a:xfrm>
          <a:prstGeom prst="rect">
            <a:avLst/>
          </a:prstGeom>
          <a:noFill/>
        </p:spPr>
        <p:txBody>
          <a:bodyPr wrap="square" rtlCol="0">
            <a:spAutoFit/>
          </a:bodyPr>
          <a:lstStyle/>
          <a:p>
            <a:r>
              <a:rPr kumimoji="1" lang="en-US" altLang="ja-JP" sz="2800" dirty="0"/>
              <a:t>k-means</a:t>
            </a:r>
            <a:r>
              <a:rPr kumimoji="1" lang="ja-JP" altLang="en-US" sz="2800" dirty="0"/>
              <a:t>クラスタリング</a:t>
            </a:r>
          </a:p>
        </p:txBody>
      </p:sp>
      <p:sp>
        <p:nvSpPr>
          <p:cNvPr id="4" name="テキスト ボックス 3">
            <a:extLst>
              <a:ext uri="{FF2B5EF4-FFF2-40B4-BE49-F238E27FC236}">
                <a16:creationId xmlns:a16="http://schemas.microsoft.com/office/drawing/2014/main" id="{33EE778B-80FA-BC8B-8F79-87767CF43FB0}"/>
              </a:ext>
            </a:extLst>
          </p:cNvPr>
          <p:cNvSpPr txBox="1"/>
          <p:nvPr/>
        </p:nvSpPr>
        <p:spPr>
          <a:xfrm>
            <a:off x="1100511" y="1717881"/>
            <a:ext cx="7372350" cy="400110"/>
          </a:xfrm>
          <a:prstGeom prst="rect">
            <a:avLst/>
          </a:prstGeom>
          <a:noFill/>
        </p:spPr>
        <p:txBody>
          <a:bodyPr wrap="square">
            <a:spAutoFit/>
          </a:bodyPr>
          <a:lstStyle/>
          <a:p>
            <a:r>
              <a:rPr lang="ja-JP" altLang="en-US" sz="2000" dirty="0"/>
              <a:t>データを</a:t>
            </a:r>
            <a:r>
              <a:rPr lang="en-US" altLang="ja-JP" sz="2000" dirty="0"/>
              <a:t>k</a:t>
            </a:r>
            <a:r>
              <a:rPr lang="ja-JP" altLang="en-US" sz="2000" dirty="0"/>
              <a:t>個のクラスタ</a:t>
            </a:r>
            <a:r>
              <a:rPr lang="en-US" altLang="ja-JP" sz="2000" dirty="0"/>
              <a:t>(</a:t>
            </a:r>
            <a:r>
              <a:rPr lang="ja-JP" altLang="en-US" sz="2000" dirty="0"/>
              <a:t>類似したデータのグループ</a:t>
            </a:r>
            <a:r>
              <a:rPr lang="en-US" altLang="ja-JP" sz="2000" dirty="0"/>
              <a:t>)</a:t>
            </a:r>
            <a:r>
              <a:rPr lang="ja-JP" altLang="en-US" sz="2000" dirty="0"/>
              <a:t>に分割する手法</a:t>
            </a:r>
            <a:endParaRPr lang="en-US" altLang="ja-JP" sz="2000" dirty="0"/>
          </a:p>
        </p:txBody>
      </p:sp>
      <p:sp>
        <p:nvSpPr>
          <p:cNvPr id="5" name="正方形/長方形 4">
            <a:extLst>
              <a:ext uri="{FF2B5EF4-FFF2-40B4-BE49-F238E27FC236}">
                <a16:creationId xmlns:a16="http://schemas.microsoft.com/office/drawing/2014/main" id="{9C778DE6-6372-EBB7-904C-04B3BDEA103A}"/>
              </a:ext>
            </a:extLst>
          </p:cNvPr>
          <p:cNvSpPr/>
          <p:nvPr/>
        </p:nvSpPr>
        <p:spPr>
          <a:xfrm>
            <a:off x="1538580" y="2637121"/>
            <a:ext cx="2114550" cy="184785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B7D26D06-FCDC-685F-C124-F40A19C0D5E3}"/>
              </a:ext>
            </a:extLst>
          </p:cNvPr>
          <p:cNvSpPr/>
          <p:nvPr/>
        </p:nvSpPr>
        <p:spPr>
          <a:xfrm>
            <a:off x="1990696" y="4055072"/>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楕円 11">
            <a:extLst>
              <a:ext uri="{FF2B5EF4-FFF2-40B4-BE49-F238E27FC236}">
                <a16:creationId xmlns:a16="http://schemas.microsoft.com/office/drawing/2014/main" id="{08BB0F06-C14B-6490-2FFA-81160EE3F189}"/>
              </a:ext>
            </a:extLst>
          </p:cNvPr>
          <p:cNvSpPr/>
          <p:nvPr/>
        </p:nvSpPr>
        <p:spPr>
          <a:xfrm>
            <a:off x="2092706" y="3763452"/>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256AE9B8-8A25-096D-9414-CE1588097062}"/>
              </a:ext>
            </a:extLst>
          </p:cNvPr>
          <p:cNvSpPr/>
          <p:nvPr/>
        </p:nvSpPr>
        <p:spPr>
          <a:xfrm>
            <a:off x="2186765" y="3949190"/>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56A9F2B9-7929-0F39-B2FB-ECFAF1BAEA26}"/>
              </a:ext>
            </a:extLst>
          </p:cNvPr>
          <p:cNvSpPr/>
          <p:nvPr/>
        </p:nvSpPr>
        <p:spPr>
          <a:xfrm>
            <a:off x="2214938" y="3813779"/>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楕円 14">
            <a:extLst>
              <a:ext uri="{FF2B5EF4-FFF2-40B4-BE49-F238E27FC236}">
                <a16:creationId xmlns:a16="http://schemas.microsoft.com/office/drawing/2014/main" id="{E31E58D4-5099-58AC-4DDD-BE3ED8A6B330}"/>
              </a:ext>
            </a:extLst>
          </p:cNvPr>
          <p:cNvSpPr/>
          <p:nvPr/>
        </p:nvSpPr>
        <p:spPr>
          <a:xfrm>
            <a:off x="2214937" y="2911774"/>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63B72B28-5ADB-8E95-E50F-FB0FFBD2F5CD}"/>
              </a:ext>
            </a:extLst>
          </p:cNvPr>
          <p:cNvSpPr/>
          <p:nvPr/>
        </p:nvSpPr>
        <p:spPr>
          <a:xfrm>
            <a:off x="2077116" y="2933045"/>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楕円 16">
            <a:extLst>
              <a:ext uri="{FF2B5EF4-FFF2-40B4-BE49-F238E27FC236}">
                <a16:creationId xmlns:a16="http://schemas.microsoft.com/office/drawing/2014/main" id="{0F32C5F9-A803-936A-7A7E-8D12E02DB76F}"/>
              </a:ext>
            </a:extLst>
          </p:cNvPr>
          <p:cNvSpPr/>
          <p:nvPr/>
        </p:nvSpPr>
        <p:spPr>
          <a:xfrm>
            <a:off x="2233794" y="3110608"/>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2ACF40D2-59AC-FB9A-8500-24FEEEAE181C}"/>
              </a:ext>
            </a:extLst>
          </p:cNvPr>
          <p:cNvSpPr/>
          <p:nvPr/>
        </p:nvSpPr>
        <p:spPr>
          <a:xfrm>
            <a:off x="2092706" y="3091940"/>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301D41A0-A241-7212-4BD6-DC90A7D9E4E9}"/>
              </a:ext>
            </a:extLst>
          </p:cNvPr>
          <p:cNvSpPr/>
          <p:nvPr/>
        </p:nvSpPr>
        <p:spPr>
          <a:xfrm>
            <a:off x="2374882" y="3004643"/>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楕円 19">
            <a:extLst>
              <a:ext uri="{FF2B5EF4-FFF2-40B4-BE49-F238E27FC236}">
                <a16:creationId xmlns:a16="http://schemas.microsoft.com/office/drawing/2014/main" id="{BA666A5D-7EFF-8F36-AAD2-C60A0BF1602B}"/>
              </a:ext>
            </a:extLst>
          </p:cNvPr>
          <p:cNvSpPr/>
          <p:nvPr/>
        </p:nvSpPr>
        <p:spPr>
          <a:xfrm>
            <a:off x="2817664" y="3381261"/>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ED814982-8C1B-C0A3-4BB9-3517A3BB5777}"/>
              </a:ext>
            </a:extLst>
          </p:cNvPr>
          <p:cNvSpPr/>
          <p:nvPr/>
        </p:nvSpPr>
        <p:spPr>
          <a:xfrm>
            <a:off x="1896637" y="3856321"/>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楕円 21">
            <a:extLst>
              <a:ext uri="{FF2B5EF4-FFF2-40B4-BE49-F238E27FC236}">
                <a16:creationId xmlns:a16="http://schemas.microsoft.com/office/drawing/2014/main" id="{25119D90-B0E1-27E5-740E-02070BEC21E4}"/>
              </a:ext>
            </a:extLst>
          </p:cNvPr>
          <p:cNvSpPr/>
          <p:nvPr/>
        </p:nvSpPr>
        <p:spPr>
          <a:xfrm>
            <a:off x="2784550" y="3561044"/>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楕円 22">
            <a:extLst>
              <a:ext uri="{FF2B5EF4-FFF2-40B4-BE49-F238E27FC236}">
                <a16:creationId xmlns:a16="http://schemas.microsoft.com/office/drawing/2014/main" id="{618058E9-BC59-D5FB-7C03-AA18DD138ACA}"/>
              </a:ext>
            </a:extLst>
          </p:cNvPr>
          <p:cNvSpPr/>
          <p:nvPr/>
        </p:nvSpPr>
        <p:spPr>
          <a:xfrm>
            <a:off x="3201311" y="3514610"/>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楕円 23">
            <a:extLst>
              <a:ext uri="{FF2B5EF4-FFF2-40B4-BE49-F238E27FC236}">
                <a16:creationId xmlns:a16="http://schemas.microsoft.com/office/drawing/2014/main" id="{5C67D3EB-AEB7-8BEA-9B41-98451A9340B9}"/>
              </a:ext>
            </a:extLst>
          </p:cNvPr>
          <p:cNvSpPr/>
          <p:nvPr/>
        </p:nvSpPr>
        <p:spPr>
          <a:xfrm>
            <a:off x="2969416" y="3514611"/>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楕円 24">
            <a:extLst>
              <a:ext uri="{FF2B5EF4-FFF2-40B4-BE49-F238E27FC236}">
                <a16:creationId xmlns:a16="http://schemas.microsoft.com/office/drawing/2014/main" id="{1623933D-938E-6711-6587-53E26273E206}"/>
              </a:ext>
            </a:extLst>
          </p:cNvPr>
          <p:cNvSpPr/>
          <p:nvPr/>
        </p:nvSpPr>
        <p:spPr>
          <a:xfrm>
            <a:off x="3016446" y="3356071"/>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C4321F7C-0A4E-CE3E-30F0-2D9BCD7F3531}"/>
              </a:ext>
            </a:extLst>
          </p:cNvPr>
          <p:cNvSpPr/>
          <p:nvPr/>
        </p:nvSpPr>
        <p:spPr>
          <a:xfrm>
            <a:off x="2887004" y="3793791"/>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CF155BD5-6967-9D5D-3F62-764CC0A483E9}"/>
              </a:ext>
            </a:extLst>
          </p:cNvPr>
          <p:cNvSpPr/>
          <p:nvPr/>
        </p:nvSpPr>
        <p:spPr>
          <a:xfrm>
            <a:off x="3063475" y="3626716"/>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楕円 27">
            <a:extLst>
              <a:ext uri="{FF2B5EF4-FFF2-40B4-BE49-F238E27FC236}">
                <a16:creationId xmlns:a16="http://schemas.microsoft.com/office/drawing/2014/main" id="{F57C683A-2595-6398-2FD2-A8492B66070E}"/>
              </a:ext>
            </a:extLst>
          </p:cNvPr>
          <p:cNvSpPr/>
          <p:nvPr/>
        </p:nvSpPr>
        <p:spPr>
          <a:xfrm>
            <a:off x="2280823" y="4112621"/>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楕円 28">
            <a:extLst>
              <a:ext uri="{FF2B5EF4-FFF2-40B4-BE49-F238E27FC236}">
                <a16:creationId xmlns:a16="http://schemas.microsoft.com/office/drawing/2014/main" id="{A6A30736-B2E0-E1BA-C345-2086276BE75E}"/>
              </a:ext>
            </a:extLst>
          </p:cNvPr>
          <p:cNvSpPr/>
          <p:nvPr/>
        </p:nvSpPr>
        <p:spPr>
          <a:xfrm>
            <a:off x="1839158" y="3074277"/>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a:extLst>
              <a:ext uri="{FF2B5EF4-FFF2-40B4-BE49-F238E27FC236}">
                <a16:creationId xmlns:a16="http://schemas.microsoft.com/office/drawing/2014/main" id="{9D4C35A0-CBC2-81FB-316B-18ACB54B0DDB}"/>
              </a:ext>
            </a:extLst>
          </p:cNvPr>
          <p:cNvSpPr/>
          <p:nvPr/>
        </p:nvSpPr>
        <p:spPr>
          <a:xfrm>
            <a:off x="5221505" y="2638425"/>
            <a:ext cx="2114550" cy="1847850"/>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楕円 30">
            <a:extLst>
              <a:ext uri="{FF2B5EF4-FFF2-40B4-BE49-F238E27FC236}">
                <a16:creationId xmlns:a16="http://schemas.microsoft.com/office/drawing/2014/main" id="{8231C2CA-AA08-E005-01CA-E6F952DE391B}"/>
              </a:ext>
            </a:extLst>
          </p:cNvPr>
          <p:cNvSpPr/>
          <p:nvPr/>
        </p:nvSpPr>
        <p:spPr>
          <a:xfrm>
            <a:off x="5673621" y="4056376"/>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楕円 31">
            <a:extLst>
              <a:ext uri="{FF2B5EF4-FFF2-40B4-BE49-F238E27FC236}">
                <a16:creationId xmlns:a16="http://schemas.microsoft.com/office/drawing/2014/main" id="{202D65F3-3569-B1B2-39A0-089A8FAF844F}"/>
              </a:ext>
            </a:extLst>
          </p:cNvPr>
          <p:cNvSpPr/>
          <p:nvPr/>
        </p:nvSpPr>
        <p:spPr>
          <a:xfrm>
            <a:off x="5775631" y="3764756"/>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楕円 32">
            <a:extLst>
              <a:ext uri="{FF2B5EF4-FFF2-40B4-BE49-F238E27FC236}">
                <a16:creationId xmlns:a16="http://schemas.microsoft.com/office/drawing/2014/main" id="{7A5E65A4-C6A4-3D57-2E95-915EF7761850}"/>
              </a:ext>
            </a:extLst>
          </p:cNvPr>
          <p:cNvSpPr/>
          <p:nvPr/>
        </p:nvSpPr>
        <p:spPr>
          <a:xfrm>
            <a:off x="5869690" y="3950494"/>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楕円 33">
            <a:extLst>
              <a:ext uri="{FF2B5EF4-FFF2-40B4-BE49-F238E27FC236}">
                <a16:creationId xmlns:a16="http://schemas.microsoft.com/office/drawing/2014/main" id="{74DBEA68-90EF-9CB6-80B1-848C48D8073E}"/>
              </a:ext>
            </a:extLst>
          </p:cNvPr>
          <p:cNvSpPr/>
          <p:nvPr/>
        </p:nvSpPr>
        <p:spPr>
          <a:xfrm>
            <a:off x="5897863" y="3815083"/>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楕円 35">
            <a:extLst>
              <a:ext uri="{FF2B5EF4-FFF2-40B4-BE49-F238E27FC236}">
                <a16:creationId xmlns:a16="http://schemas.microsoft.com/office/drawing/2014/main" id="{08D3095A-EFBB-FD51-6034-B2888BD18502}"/>
              </a:ext>
            </a:extLst>
          </p:cNvPr>
          <p:cNvSpPr/>
          <p:nvPr/>
        </p:nvSpPr>
        <p:spPr>
          <a:xfrm>
            <a:off x="5760041" y="2934349"/>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楕円 36">
            <a:extLst>
              <a:ext uri="{FF2B5EF4-FFF2-40B4-BE49-F238E27FC236}">
                <a16:creationId xmlns:a16="http://schemas.microsoft.com/office/drawing/2014/main" id="{65B5DF02-09C3-BF83-FDE9-C282C701F585}"/>
              </a:ext>
            </a:extLst>
          </p:cNvPr>
          <p:cNvSpPr/>
          <p:nvPr/>
        </p:nvSpPr>
        <p:spPr>
          <a:xfrm>
            <a:off x="5916719" y="3111912"/>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C42C2864-00F5-B428-9135-C137C1FA347F}"/>
              </a:ext>
            </a:extLst>
          </p:cNvPr>
          <p:cNvSpPr/>
          <p:nvPr/>
        </p:nvSpPr>
        <p:spPr>
          <a:xfrm>
            <a:off x="5775631" y="3093244"/>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楕円 38">
            <a:extLst>
              <a:ext uri="{FF2B5EF4-FFF2-40B4-BE49-F238E27FC236}">
                <a16:creationId xmlns:a16="http://schemas.microsoft.com/office/drawing/2014/main" id="{86BDE3A2-35B4-8D6B-67CA-53F60B3051A5}"/>
              </a:ext>
            </a:extLst>
          </p:cNvPr>
          <p:cNvSpPr/>
          <p:nvPr/>
        </p:nvSpPr>
        <p:spPr>
          <a:xfrm>
            <a:off x="6057807" y="3005947"/>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楕円 39">
            <a:extLst>
              <a:ext uri="{FF2B5EF4-FFF2-40B4-BE49-F238E27FC236}">
                <a16:creationId xmlns:a16="http://schemas.microsoft.com/office/drawing/2014/main" id="{9B75094E-83C5-0953-3027-D2E32D6F7D6D}"/>
              </a:ext>
            </a:extLst>
          </p:cNvPr>
          <p:cNvSpPr/>
          <p:nvPr/>
        </p:nvSpPr>
        <p:spPr>
          <a:xfrm>
            <a:off x="6500589" y="3382565"/>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楕円 40">
            <a:extLst>
              <a:ext uri="{FF2B5EF4-FFF2-40B4-BE49-F238E27FC236}">
                <a16:creationId xmlns:a16="http://schemas.microsoft.com/office/drawing/2014/main" id="{E682DCF3-25B2-5450-4894-F6CED3B67185}"/>
              </a:ext>
            </a:extLst>
          </p:cNvPr>
          <p:cNvSpPr/>
          <p:nvPr/>
        </p:nvSpPr>
        <p:spPr>
          <a:xfrm>
            <a:off x="5579562" y="3857625"/>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楕円 41">
            <a:extLst>
              <a:ext uri="{FF2B5EF4-FFF2-40B4-BE49-F238E27FC236}">
                <a16:creationId xmlns:a16="http://schemas.microsoft.com/office/drawing/2014/main" id="{76629A58-AE0E-5903-283D-6EAACBA07B0D}"/>
              </a:ext>
            </a:extLst>
          </p:cNvPr>
          <p:cNvSpPr/>
          <p:nvPr/>
        </p:nvSpPr>
        <p:spPr>
          <a:xfrm>
            <a:off x="6467475" y="3562348"/>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楕円 42">
            <a:extLst>
              <a:ext uri="{FF2B5EF4-FFF2-40B4-BE49-F238E27FC236}">
                <a16:creationId xmlns:a16="http://schemas.microsoft.com/office/drawing/2014/main" id="{D3EC545E-1D17-AF62-0733-8503E907F048}"/>
              </a:ext>
            </a:extLst>
          </p:cNvPr>
          <p:cNvSpPr/>
          <p:nvPr/>
        </p:nvSpPr>
        <p:spPr>
          <a:xfrm>
            <a:off x="6884236" y="3515914"/>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楕円 43">
            <a:extLst>
              <a:ext uri="{FF2B5EF4-FFF2-40B4-BE49-F238E27FC236}">
                <a16:creationId xmlns:a16="http://schemas.microsoft.com/office/drawing/2014/main" id="{1E7380AC-EF55-C2DA-EEC4-CCAA84E7DFA2}"/>
              </a:ext>
            </a:extLst>
          </p:cNvPr>
          <p:cNvSpPr/>
          <p:nvPr/>
        </p:nvSpPr>
        <p:spPr>
          <a:xfrm>
            <a:off x="6652341" y="3515915"/>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楕円 44">
            <a:extLst>
              <a:ext uri="{FF2B5EF4-FFF2-40B4-BE49-F238E27FC236}">
                <a16:creationId xmlns:a16="http://schemas.microsoft.com/office/drawing/2014/main" id="{DF90BD03-5589-B226-6B61-67967B41D48D}"/>
              </a:ext>
            </a:extLst>
          </p:cNvPr>
          <p:cNvSpPr/>
          <p:nvPr/>
        </p:nvSpPr>
        <p:spPr>
          <a:xfrm>
            <a:off x="6699371" y="3357375"/>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楕円 45">
            <a:extLst>
              <a:ext uri="{FF2B5EF4-FFF2-40B4-BE49-F238E27FC236}">
                <a16:creationId xmlns:a16="http://schemas.microsoft.com/office/drawing/2014/main" id="{BE60E3DA-E730-939C-FA00-C398A335A1D1}"/>
              </a:ext>
            </a:extLst>
          </p:cNvPr>
          <p:cNvSpPr/>
          <p:nvPr/>
        </p:nvSpPr>
        <p:spPr>
          <a:xfrm>
            <a:off x="6569929" y="3795095"/>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楕円 46">
            <a:extLst>
              <a:ext uri="{FF2B5EF4-FFF2-40B4-BE49-F238E27FC236}">
                <a16:creationId xmlns:a16="http://schemas.microsoft.com/office/drawing/2014/main" id="{7718EC61-320A-8602-6313-43F58DF66D83}"/>
              </a:ext>
            </a:extLst>
          </p:cNvPr>
          <p:cNvSpPr/>
          <p:nvPr/>
        </p:nvSpPr>
        <p:spPr>
          <a:xfrm>
            <a:off x="6746400" y="3628020"/>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楕円 47">
            <a:extLst>
              <a:ext uri="{FF2B5EF4-FFF2-40B4-BE49-F238E27FC236}">
                <a16:creationId xmlns:a16="http://schemas.microsoft.com/office/drawing/2014/main" id="{E32E81AD-9C1E-4182-4FB2-3A8D84427C15}"/>
              </a:ext>
            </a:extLst>
          </p:cNvPr>
          <p:cNvSpPr/>
          <p:nvPr/>
        </p:nvSpPr>
        <p:spPr>
          <a:xfrm>
            <a:off x="5963748" y="4113925"/>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楕円 48">
            <a:extLst>
              <a:ext uri="{FF2B5EF4-FFF2-40B4-BE49-F238E27FC236}">
                <a16:creationId xmlns:a16="http://schemas.microsoft.com/office/drawing/2014/main" id="{B033DDF9-803D-634A-BD39-AA5AFDBE522A}"/>
              </a:ext>
            </a:extLst>
          </p:cNvPr>
          <p:cNvSpPr/>
          <p:nvPr/>
        </p:nvSpPr>
        <p:spPr>
          <a:xfrm>
            <a:off x="5522083" y="3075581"/>
            <a:ext cx="94059" cy="92869"/>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楕円 34">
            <a:extLst>
              <a:ext uri="{FF2B5EF4-FFF2-40B4-BE49-F238E27FC236}">
                <a16:creationId xmlns:a16="http://schemas.microsoft.com/office/drawing/2014/main" id="{DCE0DBF0-D21F-5456-16E7-A2C3FA7061B1}"/>
              </a:ext>
            </a:extLst>
          </p:cNvPr>
          <p:cNvSpPr/>
          <p:nvPr/>
        </p:nvSpPr>
        <p:spPr>
          <a:xfrm>
            <a:off x="5916719" y="2840176"/>
            <a:ext cx="94059" cy="92869"/>
          </a:xfrm>
          <a:prstGeom prst="ellipse">
            <a:avLst/>
          </a:prstGeom>
          <a:solidFill>
            <a:schemeClr val="tx1"/>
          </a:solidFill>
          <a:ln>
            <a:solidFill>
              <a:schemeClr val="accent1">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矢印: 右 52">
            <a:extLst>
              <a:ext uri="{FF2B5EF4-FFF2-40B4-BE49-F238E27FC236}">
                <a16:creationId xmlns:a16="http://schemas.microsoft.com/office/drawing/2014/main" id="{61CB1657-161E-DB32-5285-AC9A558ECCF0}"/>
              </a:ext>
            </a:extLst>
          </p:cNvPr>
          <p:cNvSpPr/>
          <p:nvPr/>
        </p:nvSpPr>
        <p:spPr>
          <a:xfrm>
            <a:off x="3942676" y="3225861"/>
            <a:ext cx="978408" cy="484632"/>
          </a:xfrm>
          <a:prstGeom prst="right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テキスト ボックス 53">
            <a:extLst>
              <a:ext uri="{FF2B5EF4-FFF2-40B4-BE49-F238E27FC236}">
                <a16:creationId xmlns:a16="http://schemas.microsoft.com/office/drawing/2014/main" id="{DE327857-D741-55CC-433D-4F42CA032621}"/>
              </a:ext>
            </a:extLst>
          </p:cNvPr>
          <p:cNvSpPr txBox="1"/>
          <p:nvPr/>
        </p:nvSpPr>
        <p:spPr>
          <a:xfrm>
            <a:off x="3863285" y="2819977"/>
            <a:ext cx="1181779" cy="369332"/>
          </a:xfrm>
          <a:prstGeom prst="rect">
            <a:avLst/>
          </a:prstGeom>
          <a:noFill/>
        </p:spPr>
        <p:txBody>
          <a:bodyPr wrap="square" rtlCol="0">
            <a:spAutoFit/>
          </a:bodyPr>
          <a:lstStyle/>
          <a:p>
            <a:r>
              <a:rPr kumimoji="1" lang="en-US" altLang="ja-JP"/>
              <a:t>k-means</a:t>
            </a:r>
            <a:endParaRPr kumimoji="1" lang="ja-JP" altLang="en-US" dirty="0"/>
          </a:p>
        </p:txBody>
      </p:sp>
      <p:sp>
        <p:nvSpPr>
          <p:cNvPr id="55" name="テキスト ボックス 54">
            <a:extLst>
              <a:ext uri="{FF2B5EF4-FFF2-40B4-BE49-F238E27FC236}">
                <a16:creationId xmlns:a16="http://schemas.microsoft.com/office/drawing/2014/main" id="{DC455310-0AD2-06DF-FDDD-25835FE2655F}"/>
              </a:ext>
            </a:extLst>
          </p:cNvPr>
          <p:cNvSpPr txBox="1"/>
          <p:nvPr/>
        </p:nvSpPr>
        <p:spPr>
          <a:xfrm>
            <a:off x="1233124" y="4922127"/>
            <a:ext cx="919037" cy="369332"/>
          </a:xfrm>
          <a:prstGeom prst="rect">
            <a:avLst/>
          </a:prstGeom>
          <a:noFill/>
        </p:spPr>
        <p:txBody>
          <a:bodyPr wrap="square" rtlCol="0">
            <a:spAutoFit/>
          </a:bodyPr>
          <a:lstStyle/>
          <a:p>
            <a:r>
              <a:rPr kumimoji="1" lang="ja-JP" altLang="en-US" dirty="0"/>
              <a:t>注意点</a:t>
            </a:r>
          </a:p>
        </p:txBody>
      </p:sp>
      <p:sp>
        <p:nvSpPr>
          <p:cNvPr id="56" name="テキスト ボックス 55">
            <a:extLst>
              <a:ext uri="{FF2B5EF4-FFF2-40B4-BE49-F238E27FC236}">
                <a16:creationId xmlns:a16="http://schemas.microsoft.com/office/drawing/2014/main" id="{D4D33B25-7993-4FFD-609E-A7C702419CCA}"/>
              </a:ext>
            </a:extLst>
          </p:cNvPr>
          <p:cNvSpPr txBox="1"/>
          <p:nvPr/>
        </p:nvSpPr>
        <p:spPr>
          <a:xfrm>
            <a:off x="2588712" y="4922127"/>
            <a:ext cx="4295524" cy="369332"/>
          </a:xfrm>
          <a:prstGeom prst="rect">
            <a:avLst/>
          </a:prstGeom>
          <a:noFill/>
        </p:spPr>
        <p:txBody>
          <a:bodyPr wrap="square" rtlCol="0">
            <a:spAutoFit/>
          </a:bodyPr>
          <a:lstStyle/>
          <a:p>
            <a:r>
              <a:rPr kumimoji="1" lang="ja-JP" altLang="en-US" dirty="0"/>
              <a:t>・クラスタの数を事前に決める必要がある</a:t>
            </a:r>
          </a:p>
        </p:txBody>
      </p:sp>
      <p:sp>
        <p:nvSpPr>
          <p:cNvPr id="57" name="正方形/長方形 56">
            <a:extLst>
              <a:ext uri="{FF2B5EF4-FFF2-40B4-BE49-F238E27FC236}">
                <a16:creationId xmlns:a16="http://schemas.microsoft.com/office/drawing/2014/main" id="{EC7EBC3E-C90D-9851-50D4-31D5FE58A01D}"/>
              </a:ext>
            </a:extLst>
          </p:cNvPr>
          <p:cNvSpPr/>
          <p:nvPr/>
        </p:nvSpPr>
        <p:spPr>
          <a:xfrm>
            <a:off x="1257743" y="4879272"/>
            <a:ext cx="5513276" cy="432001"/>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矢印: 下 57">
            <a:extLst>
              <a:ext uri="{FF2B5EF4-FFF2-40B4-BE49-F238E27FC236}">
                <a16:creationId xmlns:a16="http://schemas.microsoft.com/office/drawing/2014/main" id="{A671A518-8C2A-12BF-750B-38AB86D00E0D}"/>
              </a:ext>
            </a:extLst>
          </p:cNvPr>
          <p:cNvSpPr/>
          <p:nvPr/>
        </p:nvSpPr>
        <p:spPr>
          <a:xfrm>
            <a:off x="3496818" y="5466123"/>
            <a:ext cx="1075182" cy="562003"/>
          </a:xfrm>
          <a:prstGeom prst="downArrow">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テキスト ボックス 58">
            <a:extLst>
              <a:ext uri="{FF2B5EF4-FFF2-40B4-BE49-F238E27FC236}">
                <a16:creationId xmlns:a16="http://schemas.microsoft.com/office/drawing/2014/main" id="{07408DF6-E7CD-D82F-9C88-8D67B416FD10}"/>
              </a:ext>
            </a:extLst>
          </p:cNvPr>
          <p:cNvSpPr txBox="1"/>
          <p:nvPr/>
        </p:nvSpPr>
        <p:spPr>
          <a:xfrm>
            <a:off x="3175781" y="6111793"/>
            <a:ext cx="1717255" cy="461665"/>
          </a:xfrm>
          <a:prstGeom prst="rect">
            <a:avLst/>
          </a:prstGeom>
          <a:noFill/>
        </p:spPr>
        <p:txBody>
          <a:bodyPr wrap="square" rtlCol="0">
            <a:spAutoFit/>
          </a:bodyPr>
          <a:lstStyle/>
          <a:p>
            <a:r>
              <a:rPr kumimoji="1" lang="ja-JP" altLang="en-US" sz="2400" dirty="0"/>
              <a:t>エルボー法</a:t>
            </a:r>
          </a:p>
        </p:txBody>
      </p:sp>
    </p:spTree>
    <p:extLst>
      <p:ext uri="{BB962C8B-B14F-4D97-AF65-F5344CB8AC3E}">
        <p14:creationId xmlns:p14="http://schemas.microsoft.com/office/powerpoint/2010/main" val="8534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19273653-8C06-C416-6DC1-9ADFDEB6C575}"/>
              </a:ext>
            </a:extLst>
          </p:cNvPr>
          <p:cNvSpPr/>
          <p:nvPr/>
        </p:nvSpPr>
        <p:spPr>
          <a:xfrm>
            <a:off x="0" y="0"/>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方法と原理</a:t>
            </a:r>
          </a:p>
        </p:txBody>
      </p:sp>
      <p:sp>
        <p:nvSpPr>
          <p:cNvPr id="3" name="テキスト ボックス 2">
            <a:extLst>
              <a:ext uri="{FF2B5EF4-FFF2-40B4-BE49-F238E27FC236}">
                <a16:creationId xmlns:a16="http://schemas.microsoft.com/office/drawing/2014/main" id="{5EB70F98-B69D-9AC4-874F-B7D8DDCC7349}"/>
              </a:ext>
            </a:extLst>
          </p:cNvPr>
          <p:cNvSpPr txBox="1"/>
          <p:nvPr/>
        </p:nvSpPr>
        <p:spPr>
          <a:xfrm>
            <a:off x="95250" y="1100096"/>
            <a:ext cx="4691436" cy="523220"/>
          </a:xfrm>
          <a:prstGeom prst="rect">
            <a:avLst/>
          </a:prstGeom>
          <a:noFill/>
        </p:spPr>
        <p:txBody>
          <a:bodyPr wrap="square" rtlCol="0">
            <a:spAutoFit/>
          </a:bodyPr>
          <a:lstStyle/>
          <a:p>
            <a:r>
              <a:rPr kumimoji="1" lang="ja-JP" altLang="en-US" sz="2800" dirty="0"/>
              <a:t>回帰</a:t>
            </a:r>
          </a:p>
        </p:txBody>
      </p:sp>
      <p:sp>
        <p:nvSpPr>
          <p:cNvPr id="4" name="テキスト ボックス 3">
            <a:extLst>
              <a:ext uri="{FF2B5EF4-FFF2-40B4-BE49-F238E27FC236}">
                <a16:creationId xmlns:a16="http://schemas.microsoft.com/office/drawing/2014/main" id="{EF60840C-DC49-D0F7-6185-89C3691B9B5D}"/>
              </a:ext>
            </a:extLst>
          </p:cNvPr>
          <p:cNvSpPr txBox="1"/>
          <p:nvPr/>
        </p:nvSpPr>
        <p:spPr>
          <a:xfrm>
            <a:off x="961942" y="1623316"/>
            <a:ext cx="1479026" cy="461665"/>
          </a:xfrm>
          <a:prstGeom prst="rect">
            <a:avLst/>
          </a:prstGeom>
          <a:noFill/>
        </p:spPr>
        <p:txBody>
          <a:bodyPr wrap="square" rtlCol="0">
            <a:spAutoFit/>
          </a:bodyPr>
          <a:lstStyle/>
          <a:p>
            <a:r>
              <a:rPr kumimoji="1" lang="ja-JP" altLang="en-US" sz="2400" u="sng" dirty="0"/>
              <a:t>線形回帰</a:t>
            </a:r>
          </a:p>
        </p:txBody>
      </p:sp>
      <p:sp>
        <p:nvSpPr>
          <p:cNvPr id="5" name="テキスト ボックス 4">
            <a:extLst>
              <a:ext uri="{FF2B5EF4-FFF2-40B4-BE49-F238E27FC236}">
                <a16:creationId xmlns:a16="http://schemas.microsoft.com/office/drawing/2014/main" id="{6FD8673D-C2E1-4A99-84C7-C6AF727DC09C}"/>
              </a:ext>
            </a:extLst>
          </p:cNvPr>
          <p:cNvSpPr txBox="1"/>
          <p:nvPr/>
        </p:nvSpPr>
        <p:spPr>
          <a:xfrm>
            <a:off x="1230092" y="2086720"/>
            <a:ext cx="6683816" cy="400110"/>
          </a:xfrm>
          <a:prstGeom prst="rect">
            <a:avLst/>
          </a:prstGeom>
          <a:noFill/>
        </p:spPr>
        <p:txBody>
          <a:bodyPr wrap="square">
            <a:spAutoFit/>
          </a:bodyPr>
          <a:lstStyle/>
          <a:p>
            <a:r>
              <a:rPr lang="ja-JP" altLang="en-US" sz="2000" dirty="0"/>
              <a:t>データ間の関係性を直線でモデル化し，数値を予測する手法</a:t>
            </a:r>
            <a:endParaRPr lang="en-US" altLang="ja-JP" sz="2000" dirty="0"/>
          </a:p>
        </p:txBody>
      </p:sp>
      <p:sp>
        <p:nvSpPr>
          <p:cNvPr id="6" name="テキスト ボックス 5">
            <a:extLst>
              <a:ext uri="{FF2B5EF4-FFF2-40B4-BE49-F238E27FC236}">
                <a16:creationId xmlns:a16="http://schemas.microsoft.com/office/drawing/2014/main" id="{6FCC14C7-9F3B-52B8-2CF9-5E56957A1834}"/>
              </a:ext>
            </a:extLst>
          </p:cNvPr>
          <p:cNvSpPr txBox="1"/>
          <p:nvPr/>
        </p:nvSpPr>
        <p:spPr>
          <a:xfrm>
            <a:off x="961942" y="4542187"/>
            <a:ext cx="1701745" cy="461665"/>
          </a:xfrm>
          <a:prstGeom prst="rect">
            <a:avLst/>
          </a:prstGeom>
          <a:noFill/>
        </p:spPr>
        <p:txBody>
          <a:bodyPr wrap="square" rtlCol="0">
            <a:spAutoFit/>
          </a:bodyPr>
          <a:lstStyle/>
          <a:p>
            <a:r>
              <a:rPr kumimoji="1" lang="en-US" altLang="ja-JP" sz="2400" u="sng" dirty="0"/>
              <a:t>Ridge</a:t>
            </a:r>
            <a:r>
              <a:rPr kumimoji="1" lang="ja-JP" altLang="en-US" sz="2400" u="sng" dirty="0"/>
              <a:t>回帰</a:t>
            </a:r>
          </a:p>
        </p:txBody>
      </p:sp>
      <p:sp>
        <p:nvSpPr>
          <p:cNvPr id="7" name="Rectangle 1">
            <a:extLst>
              <a:ext uri="{FF2B5EF4-FFF2-40B4-BE49-F238E27FC236}">
                <a16:creationId xmlns:a16="http://schemas.microsoft.com/office/drawing/2014/main" id="{D56963E6-5053-11F5-3344-47C6102C329A}"/>
              </a:ext>
            </a:extLst>
          </p:cNvPr>
          <p:cNvSpPr>
            <a:spLocks noChangeArrowheads="1"/>
          </p:cNvSpPr>
          <p:nvPr/>
        </p:nvSpPr>
        <p:spPr bwMode="auto">
          <a:xfrm>
            <a:off x="4060925" y="2750179"/>
            <a:ext cx="304121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ja-JP" sz="2000" b="0" u="none" strike="noStrike" cap="none" normalizeH="0" baseline="0" dirty="0">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y=a</a:t>
            </a:r>
            <a:r>
              <a:rPr kumimoji="0" lang="en-US" altLang="ja-JP" sz="2000" b="0" u="none" strike="noStrike" cap="none" normalizeH="0" baseline="-25000" dirty="0">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0</a:t>
            </a:r>
            <a:r>
              <a:rPr kumimoji="0" lang="en-US" altLang="ja-JP" sz="2000" b="0" u="none" strike="noStrike" cap="none" normalizeH="0" baseline="0" dirty="0">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+a</a:t>
            </a:r>
            <a:r>
              <a:rPr kumimoji="0" lang="en-US" altLang="ja-JP" sz="2000" b="0" u="none" strike="noStrike" cap="none" normalizeH="0" baseline="-25000" dirty="0">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1</a:t>
            </a:r>
            <a:r>
              <a:rPr kumimoji="0" lang="en-US" altLang="ja-JP" sz="2000" b="0" u="none" strike="noStrike" cap="none" normalizeH="0" baseline="0" dirty="0">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x</a:t>
            </a:r>
            <a:r>
              <a:rPr kumimoji="0" lang="en-US" altLang="ja-JP" sz="2000" b="0" u="none" strike="noStrike" cap="none" normalizeH="0" baseline="-25000" dirty="0">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1</a:t>
            </a:r>
            <a:r>
              <a:rPr kumimoji="0" lang="en-US" altLang="ja-JP" sz="2000" b="0" u="none" strike="noStrike" cap="none" normalizeH="0" baseline="0" dirty="0">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+a</a:t>
            </a:r>
            <a:r>
              <a:rPr kumimoji="0" lang="en-US" altLang="ja-JP" sz="2000" b="0" u="none" strike="noStrike" cap="none" normalizeH="0" baseline="-25000" dirty="0">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2</a:t>
            </a:r>
            <a:r>
              <a:rPr kumimoji="0" lang="en-US" altLang="ja-JP" sz="2000" b="0" u="none" strike="noStrike" cap="none" normalizeH="0" baseline="0" dirty="0">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x</a:t>
            </a:r>
            <a:r>
              <a:rPr kumimoji="0" lang="en-US" altLang="ja-JP" sz="2000" b="0" u="none" strike="noStrike" cap="none" normalizeH="0" baseline="-25000" dirty="0">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2</a:t>
            </a:r>
            <a:r>
              <a:rPr kumimoji="0" lang="en-US" altLang="ja-JP" sz="2000" b="0" u="none" strike="noStrike" cap="none" normalizeH="0" baseline="0" dirty="0">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a:t>
            </a:r>
            <a:r>
              <a:rPr lang="en-US" altLang="ja-JP" sz="2000" dirty="0" err="1">
                <a:latin typeface="Cambria Math" panose="02040503050406030204" pitchFamily="18" charset="0"/>
                <a:ea typeface="游明朝" panose="02020400000000000000" pitchFamily="18" charset="-128"/>
                <a:cs typeface="Times New Roman" panose="02020603050405020304" pitchFamily="18" charset="0"/>
              </a:rPr>
              <a:t>a</a:t>
            </a:r>
            <a:r>
              <a:rPr kumimoji="0" lang="en-US" altLang="ja-JP" sz="2000" b="0" u="none" strike="noStrike" cap="none" normalizeH="0" baseline="-25000" dirty="0" err="1">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n</a:t>
            </a:r>
            <a:r>
              <a:rPr kumimoji="0" lang="en-US" altLang="ja-JP" sz="2000" b="0" u="none" strike="noStrike" cap="none" normalizeH="0" baseline="0" dirty="0" err="1">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x</a:t>
            </a:r>
            <a:r>
              <a:rPr kumimoji="0" lang="en-US" altLang="ja-JP" sz="2000" b="0" u="none" strike="noStrike" cap="none" normalizeH="0" baseline="-25000" dirty="0" err="1">
                <a:ln>
                  <a:noFill/>
                </a:ln>
                <a:solidFill>
                  <a:schemeClr val="tx1"/>
                </a:solidFill>
                <a:effectLst/>
                <a:latin typeface="Cambria Math" panose="02040503050406030204" pitchFamily="18" charset="0"/>
                <a:ea typeface="游明朝" panose="02020400000000000000" pitchFamily="18" charset="-128"/>
                <a:cs typeface="Times New Roman" panose="02020603050405020304" pitchFamily="18" charset="0"/>
              </a:rPr>
              <a:t>n</a:t>
            </a:r>
            <a:r>
              <a:rPr kumimoji="0" lang="en-US" altLang="ja-JP" sz="1050" b="0" u="none" strike="noStrike" cap="none" normalizeH="0" baseline="0" dirty="0">
                <a:ln>
                  <a:noFill/>
                </a:ln>
                <a:solidFill>
                  <a:schemeClr val="tx1"/>
                </a:solidFill>
                <a:effectLst/>
              </a:rPr>
              <a:t> </a:t>
            </a:r>
            <a:endParaRPr kumimoji="0" lang="en-US" altLang="ja-JP" sz="4400" b="0" u="none" strike="noStrike" cap="none" normalizeH="0" baseline="0" dirty="0">
              <a:ln>
                <a:noFill/>
              </a:ln>
              <a:solidFill>
                <a:schemeClr val="tx1"/>
              </a:solidFill>
              <a:effectLst/>
              <a:latin typeface="Arial" panose="020B0604020202020204" pitchFamily="34" charset="0"/>
            </a:endParaRPr>
          </a:p>
        </p:txBody>
      </p:sp>
      <p:sp>
        <p:nvSpPr>
          <p:cNvPr id="8" name="テキスト ボックス 7">
            <a:extLst>
              <a:ext uri="{FF2B5EF4-FFF2-40B4-BE49-F238E27FC236}">
                <a16:creationId xmlns:a16="http://schemas.microsoft.com/office/drawing/2014/main" id="{3324A006-1A96-4880-9F45-BDBBF15982B7}"/>
              </a:ext>
            </a:extLst>
          </p:cNvPr>
          <p:cNvSpPr txBox="1"/>
          <p:nvPr/>
        </p:nvSpPr>
        <p:spPr>
          <a:xfrm>
            <a:off x="2519529" y="2750179"/>
            <a:ext cx="971094" cy="400110"/>
          </a:xfrm>
          <a:prstGeom prst="rect">
            <a:avLst/>
          </a:prstGeom>
          <a:noFill/>
        </p:spPr>
        <p:txBody>
          <a:bodyPr wrap="square">
            <a:spAutoFit/>
          </a:bodyPr>
          <a:lstStyle/>
          <a:p>
            <a:r>
              <a:rPr lang="ja-JP" altLang="en-US" sz="2000" dirty="0"/>
              <a:t>予測式</a:t>
            </a:r>
            <a:endParaRPr lang="en-US" altLang="ja-JP" sz="2000" dirty="0"/>
          </a:p>
        </p:txBody>
      </p:sp>
      <p:sp>
        <p:nvSpPr>
          <p:cNvPr id="9" name="テキスト ボックス 8">
            <a:extLst>
              <a:ext uri="{FF2B5EF4-FFF2-40B4-BE49-F238E27FC236}">
                <a16:creationId xmlns:a16="http://schemas.microsoft.com/office/drawing/2014/main" id="{EB92EE0F-5B81-14B4-8035-D8CCEA106492}"/>
              </a:ext>
            </a:extLst>
          </p:cNvPr>
          <p:cNvSpPr txBox="1"/>
          <p:nvPr/>
        </p:nvSpPr>
        <p:spPr>
          <a:xfrm>
            <a:off x="1957595" y="3416188"/>
            <a:ext cx="919037" cy="369332"/>
          </a:xfrm>
          <a:prstGeom prst="rect">
            <a:avLst/>
          </a:prstGeom>
          <a:noFill/>
        </p:spPr>
        <p:txBody>
          <a:bodyPr wrap="square" rtlCol="0">
            <a:spAutoFit/>
          </a:bodyPr>
          <a:lstStyle/>
          <a:p>
            <a:r>
              <a:rPr kumimoji="1" lang="ja-JP" altLang="en-US" dirty="0"/>
              <a:t>メリット</a:t>
            </a:r>
          </a:p>
        </p:txBody>
      </p:sp>
      <p:sp>
        <p:nvSpPr>
          <p:cNvPr id="10" name="テキスト ボックス 9">
            <a:extLst>
              <a:ext uri="{FF2B5EF4-FFF2-40B4-BE49-F238E27FC236}">
                <a16:creationId xmlns:a16="http://schemas.microsoft.com/office/drawing/2014/main" id="{57E6E2BE-E01A-4F9D-8014-96DB9ECCE08A}"/>
              </a:ext>
            </a:extLst>
          </p:cNvPr>
          <p:cNvSpPr txBox="1"/>
          <p:nvPr/>
        </p:nvSpPr>
        <p:spPr>
          <a:xfrm>
            <a:off x="3299791" y="3413638"/>
            <a:ext cx="4397072" cy="369332"/>
          </a:xfrm>
          <a:prstGeom prst="rect">
            <a:avLst/>
          </a:prstGeom>
          <a:noFill/>
        </p:spPr>
        <p:txBody>
          <a:bodyPr wrap="square" rtlCol="0">
            <a:spAutoFit/>
          </a:bodyPr>
          <a:lstStyle/>
          <a:p>
            <a:r>
              <a:rPr kumimoji="1" lang="ja-JP" altLang="en-US" dirty="0"/>
              <a:t>シンプルかつ計算が高速</a:t>
            </a:r>
          </a:p>
        </p:txBody>
      </p:sp>
      <p:sp>
        <p:nvSpPr>
          <p:cNvPr id="11" name="テキスト ボックス 10">
            <a:extLst>
              <a:ext uri="{FF2B5EF4-FFF2-40B4-BE49-F238E27FC236}">
                <a16:creationId xmlns:a16="http://schemas.microsoft.com/office/drawing/2014/main" id="{6AC7643B-4722-96F6-DD57-3B54AE09DC25}"/>
              </a:ext>
            </a:extLst>
          </p:cNvPr>
          <p:cNvSpPr txBox="1"/>
          <p:nvPr/>
        </p:nvSpPr>
        <p:spPr>
          <a:xfrm>
            <a:off x="1957594" y="4051419"/>
            <a:ext cx="1191123" cy="369332"/>
          </a:xfrm>
          <a:prstGeom prst="rect">
            <a:avLst/>
          </a:prstGeom>
          <a:noFill/>
        </p:spPr>
        <p:txBody>
          <a:bodyPr wrap="square" rtlCol="0">
            <a:spAutoFit/>
          </a:bodyPr>
          <a:lstStyle/>
          <a:p>
            <a:r>
              <a:rPr kumimoji="1" lang="ja-JP" altLang="en-US" dirty="0"/>
              <a:t>デメリット</a:t>
            </a:r>
          </a:p>
        </p:txBody>
      </p:sp>
      <p:sp>
        <p:nvSpPr>
          <p:cNvPr id="12" name="テキスト ボックス 11">
            <a:extLst>
              <a:ext uri="{FF2B5EF4-FFF2-40B4-BE49-F238E27FC236}">
                <a16:creationId xmlns:a16="http://schemas.microsoft.com/office/drawing/2014/main" id="{B9898874-CB5F-EB4B-D880-A3DEDB805ED1}"/>
              </a:ext>
            </a:extLst>
          </p:cNvPr>
          <p:cNvSpPr txBox="1"/>
          <p:nvPr/>
        </p:nvSpPr>
        <p:spPr>
          <a:xfrm>
            <a:off x="3299791" y="4077097"/>
            <a:ext cx="4397072" cy="369332"/>
          </a:xfrm>
          <a:prstGeom prst="rect">
            <a:avLst/>
          </a:prstGeom>
          <a:noFill/>
        </p:spPr>
        <p:txBody>
          <a:bodyPr wrap="square" rtlCol="0">
            <a:spAutoFit/>
          </a:bodyPr>
          <a:lstStyle/>
          <a:p>
            <a:r>
              <a:rPr kumimoji="1" lang="ja-JP" altLang="en-US" dirty="0"/>
              <a:t>過学習がおきやすい</a:t>
            </a:r>
          </a:p>
        </p:txBody>
      </p:sp>
      <p:sp>
        <p:nvSpPr>
          <p:cNvPr id="17" name="テキスト ボックス 16">
            <a:extLst>
              <a:ext uri="{FF2B5EF4-FFF2-40B4-BE49-F238E27FC236}">
                <a16:creationId xmlns:a16="http://schemas.microsoft.com/office/drawing/2014/main" id="{BD817194-DC50-ADAA-9F2F-8FBFEBBCB692}"/>
              </a:ext>
            </a:extLst>
          </p:cNvPr>
          <p:cNvSpPr txBox="1"/>
          <p:nvPr/>
        </p:nvSpPr>
        <p:spPr>
          <a:xfrm>
            <a:off x="1405797" y="4989645"/>
            <a:ext cx="6761777" cy="400110"/>
          </a:xfrm>
          <a:prstGeom prst="rect">
            <a:avLst/>
          </a:prstGeom>
          <a:noFill/>
        </p:spPr>
        <p:txBody>
          <a:bodyPr wrap="square">
            <a:spAutoFit/>
          </a:bodyPr>
          <a:lstStyle/>
          <a:p>
            <a:r>
              <a:rPr lang="ja-JP" altLang="en-US" sz="2000" dirty="0"/>
              <a:t>正則化により過学習を防ぎ，モデルの複雑さを制御する手法</a:t>
            </a:r>
            <a:endParaRPr lang="en-US" altLang="ja-JP" sz="2000" dirty="0"/>
          </a:p>
        </p:txBody>
      </p:sp>
      <mc:AlternateContent xmlns:mc="http://schemas.openxmlformats.org/markup-compatibility/2006">
        <mc:Choice xmlns:a14="http://schemas.microsoft.com/office/drawing/2010/main" Requires="a14">
          <p:sp>
            <p:nvSpPr>
              <p:cNvPr id="23" name="テキスト ボックス 22">
                <a:extLst>
                  <a:ext uri="{FF2B5EF4-FFF2-40B4-BE49-F238E27FC236}">
                    <a16:creationId xmlns:a16="http://schemas.microsoft.com/office/drawing/2014/main" id="{2D8894B0-0A3E-6BB8-5EB6-806D9021E346}"/>
                  </a:ext>
                </a:extLst>
              </p:cNvPr>
              <p:cNvSpPr txBox="1"/>
              <p:nvPr/>
            </p:nvSpPr>
            <p:spPr>
              <a:xfrm>
                <a:off x="2507807" y="5415433"/>
                <a:ext cx="4128383" cy="10606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nary>
                        <m:naryPr>
                          <m:chr m:val="∑"/>
                          <m:ctrlPr>
                            <a:rPr lang="ja-JP" altLang="en-US" sz="1600" i="1">
                              <a:latin typeface="Cambria Math" panose="02040503050406030204" pitchFamily="18" charset="0"/>
                            </a:rPr>
                          </m:ctrlPr>
                        </m:naryPr>
                        <m:sub>
                          <m:r>
                            <m:rPr>
                              <m:brk m:alnAt="23"/>
                            </m:rPr>
                            <a:rPr lang="en-US" altLang="ja-JP" sz="1600" i="1">
                              <a:latin typeface="Cambria Math" panose="02040503050406030204" pitchFamily="18" charset="0"/>
                            </a:rPr>
                            <m:t>𝑖</m:t>
                          </m:r>
                        </m:sub>
                        <m:sup>
                          <m:r>
                            <m:rPr>
                              <m:sty m:val="p"/>
                            </m:rPr>
                            <a:rPr lang="en-US" altLang="ja-JP" sz="1600" i="1">
                              <a:latin typeface="Cambria Math" panose="02040503050406030204" pitchFamily="18" charset="0"/>
                            </a:rPr>
                            <m:t>N</m:t>
                          </m:r>
                        </m:sup>
                        <m:e>
                          <m:sSup>
                            <m:sSupPr>
                              <m:ctrlPr>
                                <a:rPr lang="ja-JP" altLang="en-US" sz="1600" i="1">
                                  <a:latin typeface="Cambria Math" panose="02040503050406030204" pitchFamily="18" charset="0"/>
                                </a:rPr>
                              </m:ctrlPr>
                            </m:sSupPr>
                            <m:e>
                              <m:d>
                                <m:dPr>
                                  <m:ctrlPr>
                                    <a:rPr lang="ja-JP" altLang="en-US" sz="1600" i="1">
                                      <a:latin typeface="Cambria Math" panose="02040503050406030204" pitchFamily="18" charset="0"/>
                                    </a:rPr>
                                  </m:ctrlPr>
                                </m:dPr>
                                <m:e>
                                  <m:sSub>
                                    <m:sSubPr>
                                      <m:ctrlPr>
                                        <a:rPr lang="ja-JP" altLang="en-US" sz="1600" i="1">
                                          <a:latin typeface="Cambria Math" panose="02040503050406030204" pitchFamily="18" charset="0"/>
                                        </a:rPr>
                                      </m:ctrlPr>
                                    </m:sSubPr>
                                    <m:e>
                                      <m:r>
                                        <a:rPr lang="ja-JP" altLang="en-US" sz="1600" i="1">
                                          <a:latin typeface="Cambria Math" panose="02040503050406030204" pitchFamily="18" charset="0"/>
                                        </a:rPr>
                                        <m:t>𝑦</m:t>
                                      </m:r>
                                    </m:e>
                                    <m:sub>
                                      <m:r>
                                        <a:rPr lang="ja-JP" altLang="en-US" sz="1600" i="1">
                                          <a:latin typeface="Cambria Math" panose="02040503050406030204" pitchFamily="18" charset="0"/>
                                        </a:rPr>
                                        <m:t>𝑖</m:t>
                                      </m:r>
                                    </m:sub>
                                  </m:sSub>
                                  <m:r>
                                    <a:rPr lang="ja-JP" altLang="en-US" sz="1600">
                                      <a:latin typeface="Cambria Math" panose="02040503050406030204" pitchFamily="18" charset="0"/>
                                    </a:rPr>
                                    <m:t>−</m:t>
                                  </m:r>
                                  <m:limUpp>
                                    <m:limUppPr>
                                      <m:ctrlPr>
                                        <a:rPr lang="ja-JP" altLang="en-US" sz="1600" i="1">
                                          <a:latin typeface="Cambria Math" panose="02040503050406030204" pitchFamily="18" charset="0"/>
                                        </a:rPr>
                                      </m:ctrlPr>
                                    </m:limUppPr>
                                    <m:e>
                                      <m:limLow>
                                        <m:limLowPr>
                                          <m:ctrlPr>
                                            <a:rPr lang="ja-JP" altLang="en-US" sz="1600" i="1">
                                              <a:latin typeface="Cambria Math" panose="02040503050406030204" pitchFamily="18" charset="0"/>
                                            </a:rPr>
                                          </m:ctrlPr>
                                        </m:limLowPr>
                                        <m:e>
                                          <m:nary>
                                            <m:naryPr>
                                              <m:chr m:val="∑"/>
                                              <m:grow m:val="on"/>
                                              <m:subHide m:val="on"/>
                                              <m:supHide m:val="on"/>
                                              <m:ctrlPr>
                                                <a:rPr lang="ja-JP" altLang="en-US" sz="1600" i="1">
                                                  <a:latin typeface="Cambria Math" panose="02040503050406030204" pitchFamily="18" charset="0"/>
                                                </a:rPr>
                                              </m:ctrlPr>
                                            </m:naryPr>
                                            <m:sub/>
                                            <m:sup/>
                                            <m:e>
                                              <m:sSub>
                                                <m:sSubPr>
                                                  <m:ctrlPr>
                                                    <a:rPr lang="ja-JP" altLang="en-US" sz="1600" i="1">
                                                      <a:latin typeface="Cambria Math" panose="02040503050406030204" pitchFamily="18" charset="0"/>
                                                    </a:rPr>
                                                  </m:ctrlPr>
                                                </m:sSubPr>
                                                <m:e>
                                                  <m:r>
                                                    <a:rPr lang="ja-JP" altLang="en-US" sz="1600" i="1">
                                                      <a:latin typeface="Cambria Math" panose="02040503050406030204" pitchFamily="18" charset="0"/>
                                                    </a:rPr>
                                                    <m:t>𝑎</m:t>
                                                  </m:r>
                                                </m:e>
                                                <m:sub>
                                                  <m:r>
                                                    <a:rPr lang="ja-JP" altLang="en-US" sz="1600" i="1">
                                                      <a:latin typeface="Cambria Math" panose="02040503050406030204" pitchFamily="18" charset="0"/>
                                                    </a:rPr>
                                                    <m:t>𝑗</m:t>
                                                  </m:r>
                                                </m:sub>
                                              </m:sSub>
                                              <m:sSub>
                                                <m:sSubPr>
                                                  <m:ctrlPr>
                                                    <a:rPr lang="ja-JP" altLang="en-US" sz="1600" i="1">
                                                      <a:latin typeface="Cambria Math" panose="02040503050406030204" pitchFamily="18" charset="0"/>
                                                    </a:rPr>
                                                  </m:ctrlPr>
                                                </m:sSubPr>
                                                <m:e>
                                                  <m:r>
                                                    <a:rPr lang="ja-JP" altLang="en-US" sz="1600" i="1">
                                                      <a:latin typeface="Cambria Math" panose="02040503050406030204" pitchFamily="18" charset="0"/>
                                                    </a:rPr>
                                                    <m:t>𝑥</m:t>
                                                  </m:r>
                                                </m:e>
                                                <m:sub>
                                                  <m:r>
                                                    <a:rPr lang="ja-JP" altLang="en-US" sz="1600" i="1">
                                                      <a:latin typeface="Cambria Math" panose="02040503050406030204" pitchFamily="18" charset="0"/>
                                                    </a:rPr>
                                                    <m:t>𝑖𝑗</m:t>
                                                  </m:r>
                                                </m:sub>
                                              </m:sSub>
                                            </m:e>
                                          </m:nary>
                                        </m:e>
                                        <m:lim>
                                          <m:r>
                                            <a:rPr lang="ja-JP" altLang="en-US" sz="1600" i="1">
                                              <a:latin typeface="Cambria Math" panose="02040503050406030204" pitchFamily="18" charset="0"/>
                                            </a:rPr>
                                            <m:t>𝑗</m:t>
                                          </m:r>
                                          <m:r>
                                            <a:rPr lang="ja-JP" altLang="en-US" sz="1600">
                                              <a:latin typeface="Cambria Math" panose="02040503050406030204" pitchFamily="18" charset="0"/>
                                            </a:rPr>
                                            <m:t>=1</m:t>
                                          </m:r>
                                        </m:lim>
                                      </m:limLow>
                                    </m:e>
                                    <m:lim>
                                      <m:r>
                                        <a:rPr lang="ja-JP" altLang="en-US" sz="1600" i="1">
                                          <a:latin typeface="Cambria Math" panose="02040503050406030204" pitchFamily="18" charset="0"/>
                                        </a:rPr>
                                        <m:t>𝑛</m:t>
                                      </m:r>
                                    </m:lim>
                                  </m:limUpp>
                                  <m:r>
                                    <a:rPr lang="ja-JP" altLang="en-US" sz="1600">
                                      <a:latin typeface="Cambria Math" panose="02040503050406030204" pitchFamily="18" charset="0"/>
                                    </a:rPr>
                                    <m:t> </m:t>
                                  </m:r>
                                </m:e>
                              </m:d>
                            </m:e>
                            <m:sup>
                              <m:r>
                                <a:rPr lang="ja-JP" altLang="en-US" sz="1600">
                                  <a:latin typeface="Cambria Math" panose="02040503050406030204" pitchFamily="18" charset="0"/>
                                </a:rPr>
                                <m:t>2</m:t>
                              </m:r>
                            </m:sup>
                          </m:sSup>
                          <m:r>
                            <a:rPr lang="en-US" altLang="ja-JP" sz="1600" i="1">
                              <a:latin typeface="Cambria Math" panose="02040503050406030204" pitchFamily="18" charset="0"/>
                            </a:rPr>
                            <m:t>      </m:t>
                          </m:r>
                        </m:e>
                      </m:nary>
                      <m:r>
                        <a:rPr lang="ja-JP" altLang="en-US" sz="1600" i="0">
                          <a:latin typeface="Cambria Math" panose="02040503050406030204" pitchFamily="18" charset="0"/>
                        </a:rPr>
                        <m:t>+</m:t>
                      </m:r>
                      <m:r>
                        <a:rPr lang="ja-JP" altLang="en-US" sz="1600" i="1">
                          <a:latin typeface="Cambria Math" panose="02040503050406030204" pitchFamily="18" charset="0"/>
                        </a:rPr>
                        <m:t>𝜆</m:t>
                      </m:r>
                      <m:limUpp>
                        <m:limUppPr>
                          <m:ctrlPr>
                            <a:rPr lang="ja-JP" altLang="en-US" sz="1600" i="1">
                              <a:latin typeface="Cambria Math" panose="02040503050406030204" pitchFamily="18" charset="0"/>
                            </a:rPr>
                          </m:ctrlPr>
                        </m:limUppPr>
                        <m:e>
                          <m:limLow>
                            <m:limLowPr>
                              <m:ctrlPr>
                                <a:rPr lang="ja-JP" altLang="en-US" sz="1600" i="1">
                                  <a:latin typeface="Cambria Math" panose="02040503050406030204" pitchFamily="18" charset="0"/>
                                </a:rPr>
                              </m:ctrlPr>
                            </m:limLowPr>
                            <m:e>
                              <m:nary>
                                <m:naryPr>
                                  <m:chr m:val="∑"/>
                                  <m:grow m:val="on"/>
                                  <m:subHide m:val="on"/>
                                  <m:supHide m:val="on"/>
                                  <m:ctrlPr>
                                    <a:rPr lang="ja-JP" altLang="en-US" sz="1600" i="1">
                                      <a:latin typeface="Cambria Math" panose="02040503050406030204" pitchFamily="18" charset="0"/>
                                    </a:rPr>
                                  </m:ctrlPr>
                                </m:naryPr>
                                <m:sub/>
                                <m:sup/>
                                <m:e>
                                  <m:sSubSup>
                                    <m:sSubSupPr>
                                      <m:ctrlPr>
                                        <a:rPr lang="ja-JP" altLang="en-US" sz="1600" i="1">
                                          <a:latin typeface="Cambria Math" panose="02040503050406030204" pitchFamily="18" charset="0"/>
                                        </a:rPr>
                                      </m:ctrlPr>
                                    </m:sSubSupPr>
                                    <m:e>
                                      <m:r>
                                        <a:rPr lang="ja-JP" altLang="en-US" sz="1600" i="1">
                                          <a:latin typeface="Cambria Math" panose="02040503050406030204" pitchFamily="18" charset="0"/>
                                        </a:rPr>
                                        <m:t>𝑎</m:t>
                                      </m:r>
                                    </m:e>
                                    <m:sub>
                                      <m:r>
                                        <a:rPr lang="ja-JP" altLang="en-US" sz="1600" i="1">
                                          <a:latin typeface="Cambria Math" panose="02040503050406030204" pitchFamily="18" charset="0"/>
                                        </a:rPr>
                                        <m:t>𝑗</m:t>
                                      </m:r>
                                    </m:sub>
                                    <m:sup>
                                      <m:r>
                                        <a:rPr lang="ja-JP" altLang="en-US" sz="1600">
                                          <a:latin typeface="Cambria Math" panose="02040503050406030204" pitchFamily="18" charset="0"/>
                                        </a:rPr>
                                        <m:t>2</m:t>
                                      </m:r>
                                    </m:sup>
                                  </m:sSubSup>
                                </m:e>
                              </m:nary>
                            </m:e>
                            <m:lim>
                              <m:r>
                                <a:rPr lang="ja-JP" altLang="en-US" sz="1600" i="1">
                                  <a:latin typeface="Cambria Math" panose="02040503050406030204" pitchFamily="18" charset="0"/>
                                </a:rPr>
                                <m:t>𝑗</m:t>
                              </m:r>
                              <m:r>
                                <a:rPr lang="ja-JP" altLang="en-US" sz="1600" i="0">
                                  <a:latin typeface="Cambria Math" panose="02040503050406030204" pitchFamily="18" charset="0"/>
                                </a:rPr>
                                <m:t>=1</m:t>
                              </m:r>
                            </m:lim>
                          </m:limLow>
                        </m:e>
                        <m:lim>
                          <m:r>
                            <a:rPr lang="ja-JP" altLang="en-US" sz="1600" i="1">
                              <a:latin typeface="Cambria Math" panose="02040503050406030204" pitchFamily="18" charset="0"/>
                            </a:rPr>
                            <m:t>𝑛</m:t>
                          </m:r>
                        </m:lim>
                      </m:limUpp>
                      <m:r>
                        <a:rPr lang="ja-JP" altLang="en-US" sz="1600" i="0">
                          <a:latin typeface="Cambria Math" panose="02040503050406030204" pitchFamily="18" charset="0"/>
                        </a:rPr>
                        <m:t> </m:t>
                      </m:r>
                    </m:oMath>
                  </m:oMathPara>
                </a14:m>
                <a:endParaRPr lang="ja-JP" altLang="en-US" dirty="0"/>
              </a:p>
            </p:txBody>
          </p:sp>
        </mc:Choice>
        <mc:Fallback>
          <p:sp>
            <p:nvSpPr>
              <p:cNvPr id="23" name="テキスト ボックス 22">
                <a:extLst>
                  <a:ext uri="{FF2B5EF4-FFF2-40B4-BE49-F238E27FC236}">
                    <a16:creationId xmlns:a16="http://schemas.microsoft.com/office/drawing/2014/main" id="{2D8894B0-0A3E-6BB8-5EB6-806D9021E346}"/>
                  </a:ext>
                </a:extLst>
              </p:cNvPr>
              <p:cNvSpPr txBox="1">
                <a:spLocks noRot="1" noChangeAspect="1" noMove="1" noResize="1" noEditPoints="1" noAdjustHandles="1" noChangeArrowheads="1" noChangeShapeType="1" noTextEdit="1"/>
              </p:cNvSpPr>
              <p:nvPr/>
            </p:nvSpPr>
            <p:spPr>
              <a:xfrm>
                <a:off x="2507807" y="5415433"/>
                <a:ext cx="4128383" cy="106067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2158853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4984F0ED-41B6-6C18-94A8-06D71255CCF7}"/>
              </a:ext>
            </a:extLst>
          </p:cNvPr>
          <p:cNvSpPr/>
          <p:nvPr/>
        </p:nvSpPr>
        <p:spPr>
          <a:xfrm>
            <a:off x="0" y="0"/>
            <a:ext cx="9144000" cy="962109"/>
          </a:xfrm>
          <a:prstGeom prst="rect">
            <a:avLst/>
          </a:prstGeom>
          <a:solidFill>
            <a:schemeClr val="accent6">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4400" dirty="0">
                <a:solidFill>
                  <a:schemeClr val="tx1"/>
                </a:solidFill>
              </a:rPr>
              <a:t>方法と原理</a:t>
            </a:r>
          </a:p>
        </p:txBody>
      </p:sp>
      <p:sp>
        <p:nvSpPr>
          <p:cNvPr id="3" name="テキスト ボックス 2">
            <a:extLst>
              <a:ext uri="{FF2B5EF4-FFF2-40B4-BE49-F238E27FC236}">
                <a16:creationId xmlns:a16="http://schemas.microsoft.com/office/drawing/2014/main" id="{084C40A6-75EF-2D29-93F7-D2A296A1912D}"/>
              </a:ext>
            </a:extLst>
          </p:cNvPr>
          <p:cNvSpPr txBox="1"/>
          <p:nvPr/>
        </p:nvSpPr>
        <p:spPr>
          <a:xfrm>
            <a:off x="95250" y="1100096"/>
            <a:ext cx="4691436" cy="523220"/>
          </a:xfrm>
          <a:prstGeom prst="rect">
            <a:avLst/>
          </a:prstGeom>
          <a:noFill/>
        </p:spPr>
        <p:txBody>
          <a:bodyPr wrap="square" rtlCol="0">
            <a:spAutoFit/>
          </a:bodyPr>
          <a:lstStyle/>
          <a:p>
            <a:r>
              <a:rPr kumimoji="1" lang="ja-JP" altLang="en-US" sz="2800" dirty="0"/>
              <a:t>深層学習</a:t>
            </a:r>
            <a:r>
              <a:rPr kumimoji="1" lang="en-US" altLang="ja-JP" sz="2800" dirty="0"/>
              <a:t>(CNN)</a:t>
            </a:r>
            <a:endParaRPr kumimoji="1" lang="ja-JP" altLang="en-US" sz="2800" dirty="0"/>
          </a:p>
        </p:txBody>
      </p:sp>
      <p:sp>
        <p:nvSpPr>
          <p:cNvPr id="4" name="テキスト ボックス 3">
            <a:extLst>
              <a:ext uri="{FF2B5EF4-FFF2-40B4-BE49-F238E27FC236}">
                <a16:creationId xmlns:a16="http://schemas.microsoft.com/office/drawing/2014/main" id="{41DC19CD-DAC6-8341-FD39-E107022526BD}"/>
              </a:ext>
            </a:extLst>
          </p:cNvPr>
          <p:cNvSpPr txBox="1"/>
          <p:nvPr/>
        </p:nvSpPr>
        <p:spPr>
          <a:xfrm>
            <a:off x="424214" y="1761303"/>
            <a:ext cx="8513052" cy="400110"/>
          </a:xfrm>
          <a:prstGeom prst="rect">
            <a:avLst/>
          </a:prstGeom>
          <a:noFill/>
        </p:spPr>
        <p:txBody>
          <a:bodyPr wrap="square">
            <a:spAutoFit/>
          </a:bodyPr>
          <a:lstStyle/>
          <a:p>
            <a:r>
              <a:rPr lang="ja-JP" altLang="en-US" sz="2000" dirty="0"/>
              <a:t>多層のニューラルネットワークを用いてデータの特徴を自動的に学習する手法</a:t>
            </a:r>
            <a:endParaRPr lang="en-US" altLang="ja-JP" sz="2000" dirty="0"/>
          </a:p>
        </p:txBody>
      </p:sp>
      <p:pic>
        <p:nvPicPr>
          <p:cNvPr id="6" name="図 5" descr="グラフ&#10;&#10;AI 生成コンテンツは誤りを含む可能性があります。">
            <a:extLst>
              <a:ext uri="{FF2B5EF4-FFF2-40B4-BE49-F238E27FC236}">
                <a16:creationId xmlns:a16="http://schemas.microsoft.com/office/drawing/2014/main" id="{61EEADC6-83DD-B812-06F3-55547A3B1B4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161413"/>
            <a:ext cx="9144000" cy="2875675"/>
          </a:xfrm>
          <a:prstGeom prst="rect">
            <a:avLst/>
          </a:prstGeom>
        </p:spPr>
      </p:pic>
      <p:sp>
        <p:nvSpPr>
          <p:cNvPr id="7" name="テキスト ボックス 6">
            <a:extLst>
              <a:ext uri="{FF2B5EF4-FFF2-40B4-BE49-F238E27FC236}">
                <a16:creationId xmlns:a16="http://schemas.microsoft.com/office/drawing/2014/main" id="{DAEE9B09-C844-C563-DC33-1714D157C67F}"/>
              </a:ext>
            </a:extLst>
          </p:cNvPr>
          <p:cNvSpPr txBox="1"/>
          <p:nvPr/>
        </p:nvSpPr>
        <p:spPr>
          <a:xfrm>
            <a:off x="947779" y="5388572"/>
            <a:ext cx="919037" cy="369332"/>
          </a:xfrm>
          <a:prstGeom prst="rect">
            <a:avLst/>
          </a:prstGeom>
          <a:noFill/>
        </p:spPr>
        <p:txBody>
          <a:bodyPr wrap="square" rtlCol="0">
            <a:spAutoFit/>
          </a:bodyPr>
          <a:lstStyle/>
          <a:p>
            <a:r>
              <a:rPr kumimoji="1" lang="ja-JP" altLang="en-US" dirty="0"/>
              <a:t>特長</a:t>
            </a:r>
            <a:endParaRPr kumimoji="1" lang="en-US" altLang="ja-JP" dirty="0"/>
          </a:p>
        </p:txBody>
      </p:sp>
      <p:sp>
        <p:nvSpPr>
          <p:cNvPr id="8" name="テキスト ボックス 7">
            <a:extLst>
              <a:ext uri="{FF2B5EF4-FFF2-40B4-BE49-F238E27FC236}">
                <a16:creationId xmlns:a16="http://schemas.microsoft.com/office/drawing/2014/main" id="{2A2925F4-3E39-135B-A784-C4ADCA817F5F}"/>
              </a:ext>
            </a:extLst>
          </p:cNvPr>
          <p:cNvSpPr txBox="1"/>
          <p:nvPr/>
        </p:nvSpPr>
        <p:spPr>
          <a:xfrm>
            <a:off x="2157702" y="5388572"/>
            <a:ext cx="2024684" cy="369332"/>
          </a:xfrm>
          <a:prstGeom prst="rect">
            <a:avLst/>
          </a:prstGeom>
          <a:noFill/>
        </p:spPr>
        <p:txBody>
          <a:bodyPr wrap="square" rtlCol="0">
            <a:spAutoFit/>
          </a:bodyPr>
          <a:lstStyle/>
          <a:p>
            <a:r>
              <a:rPr kumimoji="1" lang="ja-JP" altLang="en-US" dirty="0"/>
              <a:t>・局所特徴の抽出</a:t>
            </a:r>
          </a:p>
        </p:txBody>
      </p:sp>
      <p:sp>
        <p:nvSpPr>
          <p:cNvPr id="9" name="テキスト ボックス 8">
            <a:extLst>
              <a:ext uri="{FF2B5EF4-FFF2-40B4-BE49-F238E27FC236}">
                <a16:creationId xmlns:a16="http://schemas.microsoft.com/office/drawing/2014/main" id="{A8542067-3479-BC59-A500-BC5FE39C034E}"/>
              </a:ext>
            </a:extLst>
          </p:cNvPr>
          <p:cNvSpPr txBox="1"/>
          <p:nvPr/>
        </p:nvSpPr>
        <p:spPr>
          <a:xfrm>
            <a:off x="2157702" y="5740056"/>
            <a:ext cx="3925046" cy="369332"/>
          </a:xfrm>
          <a:prstGeom prst="rect">
            <a:avLst/>
          </a:prstGeom>
          <a:noFill/>
        </p:spPr>
        <p:txBody>
          <a:bodyPr wrap="square" rtlCol="0">
            <a:spAutoFit/>
          </a:bodyPr>
          <a:lstStyle/>
          <a:p>
            <a:r>
              <a:rPr kumimoji="1" lang="ja-JP" altLang="en-US" dirty="0"/>
              <a:t>・プーリング処理</a:t>
            </a:r>
            <a:r>
              <a:rPr kumimoji="1" lang="en-US" altLang="ja-JP" dirty="0"/>
              <a:t>(</a:t>
            </a:r>
            <a:r>
              <a:rPr kumimoji="1" lang="ja-JP" altLang="en-US" dirty="0"/>
              <a:t>画像サイズの縮小</a:t>
            </a:r>
            <a:r>
              <a:rPr kumimoji="1" lang="en-US" altLang="ja-JP" dirty="0"/>
              <a:t>)</a:t>
            </a:r>
            <a:endParaRPr kumimoji="1" lang="ja-JP" altLang="en-US" dirty="0"/>
          </a:p>
        </p:txBody>
      </p:sp>
      <p:sp>
        <p:nvSpPr>
          <p:cNvPr id="10" name="テキスト ボックス 9">
            <a:extLst>
              <a:ext uri="{FF2B5EF4-FFF2-40B4-BE49-F238E27FC236}">
                <a16:creationId xmlns:a16="http://schemas.microsoft.com/office/drawing/2014/main" id="{E2F88FCC-29A2-723A-6F0D-4BC9EFE17F6D}"/>
              </a:ext>
            </a:extLst>
          </p:cNvPr>
          <p:cNvSpPr txBox="1"/>
          <p:nvPr/>
        </p:nvSpPr>
        <p:spPr>
          <a:xfrm>
            <a:off x="2157702" y="6109388"/>
            <a:ext cx="2628984" cy="369332"/>
          </a:xfrm>
          <a:prstGeom prst="rect">
            <a:avLst/>
          </a:prstGeom>
          <a:noFill/>
        </p:spPr>
        <p:txBody>
          <a:bodyPr wrap="square" rtlCol="0">
            <a:spAutoFit/>
          </a:bodyPr>
          <a:lstStyle/>
          <a:p>
            <a:r>
              <a:rPr kumimoji="1" lang="ja-JP" altLang="en-US" dirty="0"/>
              <a:t>・より高度な特徴の学習</a:t>
            </a:r>
          </a:p>
        </p:txBody>
      </p:sp>
    </p:spTree>
    <p:extLst>
      <p:ext uri="{BB962C8B-B14F-4D97-AF65-F5344CB8AC3E}">
        <p14:creationId xmlns:p14="http://schemas.microsoft.com/office/powerpoint/2010/main" val="3413546597"/>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YAtemp">
      <a:majorFont>
        <a:latin typeface="Arial"/>
        <a:ea typeface="ＭＳ Ｐゴシック"/>
        <a:cs typeface=""/>
      </a:majorFont>
      <a:minorFont>
        <a:latin typeface="Arial"/>
        <a:ea typeface="ＭＳ Ｐ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2633</TotalTime>
  <Words>2237</Words>
  <Application>Microsoft Office PowerPoint</Application>
  <PresentationFormat>画面に合わせる (4:3)</PresentationFormat>
  <Paragraphs>180</Paragraphs>
  <Slides>16</Slides>
  <Notes>16</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16</vt:i4>
      </vt:variant>
    </vt:vector>
  </HeadingPairs>
  <TitlesOfParts>
    <vt:vector size="21" baseType="lpstr">
      <vt:lpstr>游ゴシック</vt:lpstr>
      <vt:lpstr>游明朝</vt:lpstr>
      <vt:lpstr>Arial</vt:lpstr>
      <vt:lpstr>Cambria Math</vt:lpstr>
      <vt:lpstr>Office テーマ</vt:lpstr>
      <vt:lpstr>PowerPoint プレゼンテーション</vt:lpstr>
      <vt:lpstr>研究背景</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新井　優太郎</dc:creator>
  <cp:lastModifiedBy>淳 栗山</cp:lastModifiedBy>
  <cp:revision>38</cp:revision>
  <dcterms:created xsi:type="dcterms:W3CDTF">2022-07-19T11:52:58Z</dcterms:created>
  <dcterms:modified xsi:type="dcterms:W3CDTF">2025-09-16T06:10:01Z</dcterms:modified>
</cp:coreProperties>
</file>