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omments/modernComment_102_2D1600D7.xml" ContentType="application/vnd.ms-powerpoint.comments+xml"/>
  <Override PartName="/ppt/comments/modernComment_103_D1321B8F.xml" ContentType="application/vnd.ms-powerpoint.comments+xml"/>
  <Override PartName="/ppt/comments/modernComment_104_4C770430.xml" ContentType="application/vnd.ms-powerpoint.comments+xml"/>
  <Override PartName="/ppt/comments/modernComment_105_F4336917.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5" r:id="rId5"/>
    <p:sldId id="261" r:id="rId6"/>
    <p:sldId id="263" r:id="rId7"/>
    <p:sldId id="266" r:id="rId8"/>
    <p:sldId id="262" r:id="rId9"/>
    <p:sldId id="267"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251F20-1B73-8A61-53CC-9E280E417599}" name="新井　優太郎" initials="新井　優太郎" userId="新井　優太郎"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82" autoAdjust="0"/>
    <p:restoredTop sz="94660"/>
  </p:normalViewPr>
  <p:slideViewPr>
    <p:cSldViewPr snapToGrid="0">
      <p:cViewPr>
        <p:scale>
          <a:sx n="92" d="100"/>
          <a:sy n="92" d="100"/>
        </p:scale>
        <p:origin x="741" y="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modernComment_102_2D1600D7.xml><?xml version="1.0" encoding="utf-8"?>
<p188:cmLst xmlns:a="http://schemas.openxmlformats.org/drawingml/2006/main" xmlns:r="http://schemas.openxmlformats.org/officeDocument/2006/relationships" xmlns:p188="http://schemas.microsoft.com/office/powerpoint/2018/8/main">
  <p188:cm id="{0FE07712-F72C-4E6C-9AA9-49CA4044DA02}" authorId="{0B251F20-1B73-8A61-53CC-9E280E417599}" created="2022-07-21T07:52:36.234">
    <pc:sldMkLst xmlns:pc="http://schemas.microsoft.com/office/powerpoint/2013/main/command">
      <pc:docMk/>
      <pc:sldMk cId="756416727" sldId="258"/>
    </pc:sldMkLst>
    <p188:txBody>
      <a:bodyPr/>
      <a:lstStyle/>
      <a:p>
        <a:r>
          <a:rPr lang="ja-JP" altLang="en-US"/>
          <a:t>ここに記載されているコメントは本番では削除しましょう。</a:t>
        </a:r>
      </a:p>
    </p188:txBody>
  </p188:cm>
  <p188:cm id="{53323F4B-FBA5-4521-A656-BEA94965CCC3}" authorId="{0B251F20-1B73-8A61-53CC-9E280E417599}" created="2022-07-21T07:52:59.433">
    <pc:sldMkLst xmlns:pc="http://schemas.microsoft.com/office/powerpoint/2013/main/command">
      <pc:docMk/>
      <pc:sldMk cId="756416727" sldId="258"/>
    </pc:sldMkLst>
    <p188:txBody>
      <a:bodyPr/>
      <a:lstStyle/>
      <a:p>
        <a:r>
          <a:rPr lang="ja-JP" altLang="en-US"/>
          <a:t>赤字の部分は自分の題目に併せて編集してください</a:t>
        </a:r>
      </a:p>
    </p188:txBody>
  </p188:cm>
  <p188:cm id="{FDB4B664-6EC2-49CC-912F-911144B7AD43}" authorId="{0B251F20-1B73-8A61-53CC-9E280E417599}" created="2022-07-21T07:53:12.329">
    <pc:sldMkLst xmlns:pc="http://schemas.microsoft.com/office/powerpoint/2013/main/command">
      <pc:docMk/>
      <pc:sldMk cId="756416727" sldId="258"/>
    </pc:sldMkLst>
    <p188:txBody>
      <a:bodyPr/>
      <a:lstStyle/>
      <a:p>
        <a:r>
          <a:rPr lang="ja-JP" altLang="en-US"/>
          <a:t>文字の大きさや配置なども参考にしましょう</a:t>
        </a:r>
      </a:p>
    </p188:txBody>
  </p188:cm>
</p188:cmLst>
</file>

<file path=ppt/comments/modernComment_103_D1321B8F.xml><?xml version="1.0" encoding="utf-8"?>
<p188:cmLst xmlns:a="http://schemas.openxmlformats.org/drawingml/2006/main" xmlns:r="http://schemas.openxmlformats.org/officeDocument/2006/relationships" xmlns:p188="http://schemas.microsoft.com/office/powerpoint/2018/8/main">
  <p188:cm id="{59E44E07-CA8C-401B-81F4-269456F61DB2}" authorId="{0B251F20-1B73-8A61-53CC-9E280E417599}" created="2022-07-21T07:58:56.259">
    <pc:sldMkLst xmlns:pc="http://schemas.microsoft.com/office/powerpoint/2013/main/command">
      <pc:docMk/>
      <pc:sldMk cId="3509721999" sldId="259"/>
    </pc:sldMkLst>
    <p188:txBody>
      <a:bodyPr/>
      <a:lstStyle/>
      <a:p>
        <a:r>
          <a:rPr lang="ja-JP" altLang="en-US"/>
          <a:t>スライドの配置は一例です
これが唯一正しいというわけではありません。
図と文章の配分を参考にする程度だとおもってください。</a:t>
        </a:r>
      </a:p>
    </p188:txBody>
  </p188:cm>
  <p188:cm id="{71AFB6BB-A1B8-4BC9-BCE4-414C6940626D}" authorId="{0B251F20-1B73-8A61-53CC-9E280E417599}" created="2022-07-21T08:32:28.191">
    <pc:sldMkLst xmlns:pc="http://schemas.microsoft.com/office/powerpoint/2013/main/command">
      <pc:docMk/>
      <pc:sldMk cId="3509721999" sldId="259"/>
    </pc:sldMkLst>
    <p188:txBody>
      <a:bodyPr/>
      <a:lstStyle/>
      <a:p>
        <a:r>
          <a:rPr lang="ja-JP" altLang="en-US"/>
          <a:t>自分で説明する場合は文字が多い方が楽だとお思いますが，スライドは人に伝えるツールです。
図を適切に使用して作成しましょう。</a:t>
        </a:r>
      </a:p>
    </p188:txBody>
  </p188:cm>
  <p188:cm id="{09058DC0-EC2A-442B-A4AC-190213B782FF}" authorId="{0B251F20-1B73-8A61-53CC-9E280E417599}" created="2022-07-21T08:33:50.280">
    <pc:sldMkLst xmlns:pc="http://schemas.microsoft.com/office/powerpoint/2013/main/command">
      <pc:docMk/>
      <pc:sldMk cId="3509721999" sldId="259"/>
    </pc:sldMkLst>
    <p188:txBody>
      <a:bodyPr/>
      <a:lstStyle/>
      <a:p>
        <a:r>
          <a:rPr lang="ja-JP" altLang="en-US"/>
          <a:t>あくまで参考ですが，実践は図，点線は文字を書くスペースです</a:t>
        </a:r>
      </a:p>
    </p188:txBody>
  </p188:cm>
</p188:cmLst>
</file>

<file path=ppt/comments/modernComment_104_4C770430.xml><?xml version="1.0" encoding="utf-8"?>
<p188:cmLst xmlns:a="http://schemas.openxmlformats.org/drawingml/2006/main" xmlns:r="http://schemas.openxmlformats.org/officeDocument/2006/relationships" xmlns:p188="http://schemas.microsoft.com/office/powerpoint/2018/8/main">
  <p188:cm id="{2B6BBE71-35F7-4A78-AB1B-A47DA68CAD90}" authorId="{0B251F20-1B73-8A61-53CC-9E280E417599}" created="2022-07-21T08:35:05.487">
    <pc:sldMkLst xmlns:pc="http://schemas.microsoft.com/office/powerpoint/2013/main/command">
      <pc:docMk/>
      <pc:sldMk cId="1282868272" sldId="260"/>
    </pc:sldMkLst>
    <p188:txBody>
      <a:bodyPr/>
      <a:lstStyle/>
      <a:p>
        <a:r>
          <a:rPr lang="ja-JP" altLang="en-US"/>
          <a:t>方法は1ページにまとめましょう。</a:t>
        </a:r>
      </a:p>
    </p188:txBody>
  </p188:cm>
</p188:cmLst>
</file>

<file path=ppt/comments/modernComment_105_F4336917.xml><?xml version="1.0" encoding="utf-8"?>
<p188:cmLst xmlns:a="http://schemas.openxmlformats.org/drawingml/2006/main" xmlns:r="http://schemas.openxmlformats.org/officeDocument/2006/relationships" xmlns:p188="http://schemas.microsoft.com/office/powerpoint/2018/8/main">
  <p188:cm id="{F9B18A53-B15F-440F-AE12-DFBF4A1AF904}" authorId="{0B251F20-1B73-8A61-53CC-9E280E417599}" created="2022-07-21T08:35:58.666">
    <pc:sldMkLst xmlns:pc="http://schemas.microsoft.com/office/powerpoint/2013/main/command">
      <pc:docMk/>
      <pc:sldMk cId="4097009943" sldId="261"/>
    </pc:sldMkLst>
    <p188:txBody>
      <a:bodyPr/>
      <a:lstStyle/>
      <a:p>
        <a:r>
          <a:rPr lang="ja-JP" altLang="en-US"/>
          <a:t>結果と考察が併せて4枚あります。2枚ずつになっていますが，配分は変えても構いません。どちらかが無しにするのはやめてください。</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CCEC74FE-1D19-4D25-AB6B-BA4A192128FE}" type="datetimeFigureOut">
              <a:rPr kumimoji="1" lang="ja-JP" altLang="en-US" smtClean="0"/>
              <a:t>2024/9/12</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37704-9B46-4ACF-B03B-3A9E814EA64A}" type="slidenum">
              <a:rPr kumimoji="1" lang="ja-JP" altLang="en-US" smtClean="0"/>
              <a:t>‹#›</a:t>
            </a:fld>
            <a:endParaRPr kumimoji="1" lang="ja-JP" altLang="en-US" dirty="0"/>
          </a:p>
        </p:txBody>
      </p:sp>
    </p:spTree>
    <p:extLst>
      <p:ext uri="{BB962C8B-B14F-4D97-AF65-F5344CB8AC3E}">
        <p14:creationId xmlns:p14="http://schemas.microsoft.com/office/powerpoint/2010/main" val="7571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CEC74FE-1D19-4D25-AB6B-BA4A192128FE}" type="datetimeFigureOut">
              <a:rPr kumimoji="1" lang="ja-JP" altLang="en-US" smtClean="0"/>
              <a:t>2024/9/12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25778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C74FE-1D19-4D25-AB6B-BA4A192128FE}" type="datetimeFigureOut">
              <a:rPr kumimoji="1" lang="ja-JP" altLang="en-US" smtClean="0"/>
              <a:t>2024/9/12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2958133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9967" y="18256"/>
            <a:ext cx="7886700" cy="662781"/>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C74FE-1D19-4D25-AB6B-BA4A192128FE}" type="datetimeFigureOut">
              <a:rPr kumimoji="1" lang="ja-JP" altLang="en-US" smtClean="0"/>
              <a:t>2024/9/12</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4191468196"/>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2_2D1600D7.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microsoft.com/office/2018/10/relationships/comments" Target="../comments/modernComment_103_D1321B8F.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04_4C7704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5_F433691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EC8EC45-2162-0AB8-73A7-3CE0F6C83BD3}"/>
              </a:ext>
            </a:extLst>
          </p:cNvPr>
          <p:cNvSpPr txBox="1"/>
          <p:nvPr/>
        </p:nvSpPr>
        <p:spPr>
          <a:xfrm>
            <a:off x="5474406" y="0"/>
            <a:ext cx="3669594" cy="646331"/>
          </a:xfrm>
          <a:prstGeom prst="rect">
            <a:avLst/>
          </a:prstGeom>
          <a:noFill/>
        </p:spPr>
        <p:txBody>
          <a:bodyPr wrap="none" rtlCol="0">
            <a:spAutoFit/>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2024</a:t>
            </a:r>
            <a:r>
              <a:rPr kumimoji="1" lang="ja-JP" altLang="en-US">
                <a:latin typeface="Arial" panose="020B0604020202020204" pitchFamily="34" charset="0"/>
                <a:ea typeface="ＭＳ Ｐゴシック" panose="020B0600070205080204" pitchFamily="50" charset="-128"/>
                <a:cs typeface="Arial" panose="020B0604020202020204" pitchFamily="34" charset="0"/>
              </a:rPr>
              <a:t>年度</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マテリアル工学実験 </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1 </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2</a:t>
            </a:r>
          </a:p>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2AM </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プレゼンテーション</a:t>
            </a:r>
          </a:p>
        </p:txBody>
      </p:sp>
      <p:sp>
        <p:nvSpPr>
          <p:cNvPr id="5" name="テキスト ボックス 4">
            <a:extLst>
              <a:ext uri="{FF2B5EF4-FFF2-40B4-BE49-F238E27FC236}">
                <a16:creationId xmlns:a16="http://schemas.microsoft.com/office/drawing/2014/main" id="{426FA61E-5355-C2D0-78CA-07DB784FA06E}"/>
              </a:ext>
            </a:extLst>
          </p:cNvPr>
          <p:cNvSpPr txBox="1"/>
          <p:nvPr/>
        </p:nvSpPr>
        <p:spPr>
          <a:xfrm>
            <a:off x="134224" y="138499"/>
            <a:ext cx="1338828" cy="369332"/>
          </a:xfrm>
          <a:prstGeom prst="rect">
            <a:avLst/>
          </a:prstGeom>
          <a:noFill/>
        </p:spPr>
        <p:txBody>
          <a:bodyPr wrap="none" rtlCol="0">
            <a:spAutoFit/>
          </a:bodyPr>
          <a:lstStyle/>
          <a:p>
            <a:r>
              <a:rPr kumimoji="1" lang="en-US" altLang="ja-JP" dirty="0"/>
              <a:t>2024/09/13</a:t>
            </a:r>
            <a:endParaRPr kumimoji="1" lang="ja-JP" altLang="en-US" dirty="0"/>
          </a:p>
        </p:txBody>
      </p:sp>
      <p:sp>
        <p:nvSpPr>
          <p:cNvPr id="6" name="テキスト ボックス 5">
            <a:extLst>
              <a:ext uri="{FF2B5EF4-FFF2-40B4-BE49-F238E27FC236}">
                <a16:creationId xmlns:a16="http://schemas.microsoft.com/office/drawing/2014/main" id="{18E8B1FA-D2A1-C441-58D7-BE7B4FE2CB72}"/>
              </a:ext>
            </a:extLst>
          </p:cNvPr>
          <p:cNvSpPr txBox="1"/>
          <p:nvPr/>
        </p:nvSpPr>
        <p:spPr>
          <a:xfrm>
            <a:off x="1095407" y="2274838"/>
            <a:ext cx="1345240" cy="769441"/>
          </a:xfrm>
          <a:prstGeom prst="rect">
            <a:avLst/>
          </a:prstGeom>
          <a:noFill/>
        </p:spPr>
        <p:txBody>
          <a:bodyPr wrap="none" rtlCol="0">
            <a:spAutoFit/>
          </a:bodyPr>
          <a:lstStyle/>
          <a:p>
            <a:r>
              <a:rPr kumimoji="1" lang="en-US" altLang="ja-JP" sz="4400" dirty="0">
                <a:solidFill>
                  <a:srgbClr val="FF0000"/>
                </a:solidFill>
              </a:rPr>
              <a:t>2AM</a:t>
            </a:r>
            <a:endParaRPr kumimoji="1" lang="ja-JP" altLang="en-US" sz="4400" dirty="0">
              <a:solidFill>
                <a:srgbClr val="FF0000"/>
              </a:solidFill>
            </a:endParaRPr>
          </a:p>
        </p:txBody>
      </p:sp>
      <p:sp>
        <p:nvSpPr>
          <p:cNvPr id="7" name="テキスト ボックス 6">
            <a:extLst>
              <a:ext uri="{FF2B5EF4-FFF2-40B4-BE49-F238E27FC236}">
                <a16:creationId xmlns:a16="http://schemas.microsoft.com/office/drawing/2014/main" id="{0154C52E-C11A-4A70-B9AD-30AB4A914BEE}"/>
              </a:ext>
            </a:extLst>
          </p:cNvPr>
          <p:cNvSpPr txBox="1"/>
          <p:nvPr/>
        </p:nvSpPr>
        <p:spPr>
          <a:xfrm>
            <a:off x="546698" y="3044279"/>
            <a:ext cx="8050602" cy="584775"/>
          </a:xfrm>
          <a:prstGeom prst="rect">
            <a:avLst/>
          </a:prstGeom>
          <a:noFill/>
        </p:spPr>
        <p:txBody>
          <a:bodyPr wrap="none" rtlCol="0">
            <a:spAutoFit/>
          </a:bodyPr>
          <a:lstStyle/>
          <a:p>
            <a:r>
              <a:rPr kumimoji="1" lang="en-US" altLang="ja-JP" sz="3200" dirty="0">
                <a:solidFill>
                  <a:srgbClr val="FF0000"/>
                </a:solidFill>
              </a:rPr>
              <a:t>A3.</a:t>
            </a:r>
            <a:r>
              <a:rPr kumimoji="1" lang="ja-JP" altLang="en-US" sz="3200" dirty="0">
                <a:solidFill>
                  <a:srgbClr val="FF0000"/>
                </a:solidFill>
              </a:rPr>
              <a:t>比色分析による未知濃度試料の定量分析</a:t>
            </a:r>
          </a:p>
        </p:txBody>
      </p:sp>
      <p:sp>
        <p:nvSpPr>
          <p:cNvPr id="8" name="テキスト ボックス 7">
            <a:extLst>
              <a:ext uri="{FF2B5EF4-FFF2-40B4-BE49-F238E27FC236}">
                <a16:creationId xmlns:a16="http://schemas.microsoft.com/office/drawing/2014/main" id="{F0680EA0-119F-32B1-BA19-4CB4994648A6}"/>
              </a:ext>
            </a:extLst>
          </p:cNvPr>
          <p:cNvSpPr txBox="1"/>
          <p:nvPr/>
        </p:nvSpPr>
        <p:spPr>
          <a:xfrm>
            <a:off x="2156113" y="5442227"/>
            <a:ext cx="4831772" cy="830997"/>
          </a:xfrm>
          <a:prstGeom prst="rect">
            <a:avLst/>
          </a:prstGeom>
          <a:noFill/>
        </p:spPr>
        <p:txBody>
          <a:bodyPr wrap="none" rtlCol="0">
            <a:spAutoFit/>
          </a:bodyPr>
          <a:lstStyle/>
          <a:p>
            <a:pPr algn="ctr"/>
            <a:r>
              <a:rPr kumimoji="1" lang="ja-JP" altLang="en-US" sz="2400" dirty="0"/>
              <a:t>先進工学部マテリアル創成工学科　</a:t>
            </a:r>
            <a:endParaRPr kumimoji="1" lang="en-US" altLang="ja-JP" sz="2400" dirty="0"/>
          </a:p>
          <a:p>
            <a:pPr algn="ctr"/>
            <a:r>
              <a:rPr kumimoji="1" lang="ja-JP" altLang="en-US" sz="2400" dirty="0">
                <a:solidFill>
                  <a:srgbClr val="FF0000"/>
                </a:solidFill>
              </a:rPr>
              <a:t>＜</a:t>
            </a:r>
            <a:r>
              <a:rPr kumimoji="1" lang="en-US" altLang="ja-JP" sz="2400" dirty="0">
                <a:solidFill>
                  <a:srgbClr val="FF0000"/>
                </a:solidFill>
              </a:rPr>
              <a:t>8223036</a:t>
            </a:r>
            <a:r>
              <a:rPr kumimoji="1" lang="ja-JP" altLang="en-US" sz="2400" dirty="0">
                <a:solidFill>
                  <a:srgbClr val="FF0000"/>
                </a:solidFill>
              </a:rPr>
              <a:t>＞　＜栗山淳＞</a:t>
            </a:r>
            <a:endParaRPr kumimoji="1" lang="en-US" altLang="ja-JP" sz="2400" dirty="0">
              <a:solidFill>
                <a:srgbClr val="FF0000"/>
              </a:solidFill>
            </a:endParaRPr>
          </a:p>
        </p:txBody>
      </p:sp>
    </p:spTree>
    <p:extLst>
      <p:ext uri="{BB962C8B-B14F-4D97-AF65-F5344CB8AC3E}">
        <p14:creationId xmlns:p14="http://schemas.microsoft.com/office/powerpoint/2010/main" val="756416727"/>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3C787B-9D7B-0BCF-1026-B17B4D051C0E}"/>
              </a:ext>
            </a:extLst>
          </p:cNvPr>
          <p:cNvSpPr txBox="1">
            <a:spLocks/>
          </p:cNvSpPr>
          <p:nvPr/>
        </p:nvSpPr>
        <p:spPr>
          <a:xfrm>
            <a:off x="179544" y="249382"/>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結論</a:t>
            </a:r>
          </a:p>
        </p:txBody>
      </p:sp>
      <p:sp>
        <p:nvSpPr>
          <p:cNvPr id="10" name="テキスト ボックス 9">
            <a:extLst>
              <a:ext uri="{FF2B5EF4-FFF2-40B4-BE49-F238E27FC236}">
                <a16:creationId xmlns:a16="http://schemas.microsoft.com/office/drawing/2014/main" id="{0DE269B7-6F31-6412-337F-13A73D9848E5}"/>
              </a:ext>
            </a:extLst>
          </p:cNvPr>
          <p:cNvSpPr txBox="1"/>
          <p:nvPr/>
        </p:nvSpPr>
        <p:spPr>
          <a:xfrm>
            <a:off x="633279" y="2778616"/>
            <a:ext cx="8193798" cy="646331"/>
          </a:xfrm>
          <a:prstGeom prst="rect">
            <a:avLst/>
          </a:prstGeom>
          <a:noFill/>
        </p:spPr>
        <p:txBody>
          <a:bodyPr wrap="square" rtlCol="0">
            <a:spAutoFit/>
          </a:bodyPr>
          <a:lstStyle/>
          <a:p>
            <a:r>
              <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未知濃度の試料を比色分析を使って求めるときに酸化還元反応を用いて分析にあたって邪魔になるイオンを除き，未知濃度を明らかにすることができた。</a:t>
            </a:r>
          </a:p>
        </p:txBody>
      </p:sp>
    </p:spTree>
    <p:extLst>
      <p:ext uri="{BB962C8B-B14F-4D97-AF65-F5344CB8AC3E}">
        <p14:creationId xmlns:p14="http://schemas.microsoft.com/office/powerpoint/2010/main" val="351933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32EB6A-E91B-F059-75C8-F8FDB9574DB0}"/>
              </a:ext>
            </a:extLst>
          </p:cNvPr>
          <p:cNvSpPr>
            <a:spLocks noGrp="1"/>
          </p:cNvSpPr>
          <p:nvPr>
            <p:ph type="title"/>
          </p:nvPr>
        </p:nvSpPr>
        <p:spPr>
          <a:xfrm>
            <a:off x="90459" y="0"/>
            <a:ext cx="7886700" cy="662781"/>
          </a:xfrm>
        </p:spPr>
        <p:txBody>
          <a:bodyPr/>
          <a:lstStyle/>
          <a:p>
            <a:pPr algn="l"/>
            <a:r>
              <a:rPr kumimoji="1" lang="ja-JP" altLang="en-US" dirty="0"/>
              <a:t>背景</a:t>
            </a:r>
          </a:p>
        </p:txBody>
      </p:sp>
      <p:sp>
        <p:nvSpPr>
          <p:cNvPr id="3" name="テキスト ボックス 2">
            <a:extLst>
              <a:ext uri="{FF2B5EF4-FFF2-40B4-BE49-F238E27FC236}">
                <a16:creationId xmlns:a16="http://schemas.microsoft.com/office/drawing/2014/main" id="{EEDAAE3F-165F-6E07-F6F8-E0F06A915F4C}"/>
              </a:ext>
            </a:extLst>
          </p:cNvPr>
          <p:cNvSpPr txBox="1"/>
          <p:nvPr/>
        </p:nvSpPr>
        <p:spPr>
          <a:xfrm>
            <a:off x="109583" y="5728510"/>
            <a:ext cx="1005403" cy="584775"/>
          </a:xfrm>
          <a:prstGeom prst="rect">
            <a:avLst/>
          </a:prstGeom>
          <a:noFill/>
        </p:spPr>
        <p:txBody>
          <a:bodyPr wrap="none" rtlCol="0">
            <a:spAutoFit/>
          </a:bodyPr>
          <a:lstStyle/>
          <a:p>
            <a:r>
              <a:rPr kumimoji="1" lang="ja-JP" altLang="en-US" sz="3200" dirty="0"/>
              <a:t>目的</a:t>
            </a:r>
          </a:p>
        </p:txBody>
      </p:sp>
      <p:sp>
        <p:nvSpPr>
          <p:cNvPr id="4" name="正方形/長方形 3">
            <a:extLst>
              <a:ext uri="{FF2B5EF4-FFF2-40B4-BE49-F238E27FC236}">
                <a16:creationId xmlns:a16="http://schemas.microsoft.com/office/drawing/2014/main" id="{629889BA-41D1-22B1-427E-23A1AE539A17}"/>
              </a:ext>
            </a:extLst>
          </p:cNvPr>
          <p:cNvSpPr/>
          <p:nvPr/>
        </p:nvSpPr>
        <p:spPr>
          <a:xfrm>
            <a:off x="1350628" y="5508464"/>
            <a:ext cx="7181087" cy="100667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CF1ADDC-8C90-0453-6BD0-8E33E1BFFBA3}"/>
              </a:ext>
            </a:extLst>
          </p:cNvPr>
          <p:cNvSpPr/>
          <p:nvPr/>
        </p:nvSpPr>
        <p:spPr>
          <a:xfrm>
            <a:off x="613793" y="637562"/>
            <a:ext cx="3732766" cy="3363985"/>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EDFED3E-2174-FF7D-1570-F2347FAA869E}"/>
              </a:ext>
            </a:extLst>
          </p:cNvPr>
          <p:cNvSpPr/>
          <p:nvPr/>
        </p:nvSpPr>
        <p:spPr>
          <a:xfrm>
            <a:off x="4790112" y="637562"/>
            <a:ext cx="3732765" cy="3363984"/>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15E0AF7A-7E5A-D67E-4D79-AF34F0F331BC}"/>
              </a:ext>
            </a:extLst>
          </p:cNvPr>
          <p:cNvSpPr/>
          <p:nvPr/>
        </p:nvSpPr>
        <p:spPr>
          <a:xfrm>
            <a:off x="613792" y="4217155"/>
            <a:ext cx="7917923" cy="106534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5BE8B6D-C392-CCA0-D62E-56F9EC36E0F6}"/>
                  </a:ext>
                </a:extLst>
              </p:cNvPr>
              <p:cNvSpPr txBox="1"/>
              <p:nvPr/>
            </p:nvSpPr>
            <p:spPr>
              <a:xfrm>
                <a:off x="5543113" y="2106893"/>
                <a:ext cx="2226763" cy="369332"/>
              </a:xfrm>
              <a:prstGeom prst="rect">
                <a:avLst/>
              </a:prstGeom>
              <a:noFill/>
            </p:spPr>
            <p:txBody>
              <a:bodyPr wrap="none" rtlCol="0">
                <a:spAutoFit/>
              </a:bodyPr>
              <a:lstStyle/>
              <a:p>
                <a:pPr algn="ctr"/>
                <a14:m>
                  <m:oMath xmlns:m="http://schemas.openxmlformats.org/officeDocument/2006/math">
                    <m:r>
                      <a:rPr kumimoji="1" lang="en-US" altLang="ja-JP" b="0" i="1" smtClean="0">
                        <a:solidFill>
                          <a:schemeClr val="tx1"/>
                        </a:solidFill>
                        <a:latin typeface="Cambria Math" panose="02040503050406030204" pitchFamily="18" charset="0"/>
                      </a:rPr>
                      <m:t>𝑀</m:t>
                    </m:r>
                    <m:sSup>
                      <m:sSupPr>
                        <m:ctrlPr>
                          <a:rPr kumimoji="1" lang="en-US" altLang="ja-JP" b="0" i="1" smtClean="0">
                            <a:solidFill>
                              <a:schemeClr val="tx1"/>
                            </a:solidFill>
                            <a:latin typeface="Cambria Math" panose="02040503050406030204" pitchFamily="18" charset="0"/>
                          </a:rPr>
                        </m:ctrlPr>
                      </m:sSupPr>
                      <m:e>
                        <m:r>
                          <a:rPr kumimoji="1" lang="en-US" altLang="ja-JP" b="0" i="1" smtClean="0">
                            <a:solidFill>
                              <a:schemeClr val="tx1"/>
                            </a:solidFill>
                            <a:latin typeface="Cambria Math" panose="02040503050406030204" pitchFamily="18" charset="0"/>
                          </a:rPr>
                          <m:t>𝑛</m:t>
                        </m:r>
                      </m:e>
                      <m:sup>
                        <m:r>
                          <a:rPr kumimoji="1" lang="en-US" altLang="ja-JP" b="0" i="1" smtClean="0">
                            <a:solidFill>
                              <a:schemeClr val="tx1"/>
                            </a:solidFill>
                            <a:latin typeface="Cambria Math" panose="02040503050406030204" pitchFamily="18" charset="0"/>
                          </a:rPr>
                          <m:t>2+</m:t>
                        </m:r>
                      </m:sup>
                    </m:sSup>
                    <m:r>
                      <a:rPr kumimoji="1" lang="en-US" altLang="ja-JP" b="0" i="0" smtClean="0">
                        <a:solidFill>
                          <a:schemeClr val="tx1"/>
                        </a:solidFill>
                        <a:latin typeface="Cambria Math" panose="02040503050406030204" pitchFamily="18" charset="0"/>
                      </a:rPr>
                      <m:t>     </m:t>
                    </m:r>
                  </m:oMath>
                </a14:m>
                <a:r>
                  <a:rPr kumimoji="1" lang="ja-JP" altLang="en-US" dirty="0">
                    <a:solidFill>
                      <a:schemeClr val="tx1"/>
                    </a:solidFill>
                  </a:rPr>
                  <a:t>→</a:t>
                </a:r>
                <a14:m>
                  <m:oMath xmlns:m="http://schemas.openxmlformats.org/officeDocument/2006/math">
                    <m:r>
                      <a:rPr kumimoji="1" lang="en-US" altLang="ja-JP" b="0" i="0" dirty="0" smtClean="0">
                        <a:solidFill>
                          <a:schemeClr val="tx1"/>
                        </a:solidFill>
                        <a:latin typeface="Cambria Math" panose="02040503050406030204" pitchFamily="18" charset="0"/>
                      </a:rPr>
                      <m:t>       </m:t>
                    </m:r>
                    <m:r>
                      <a:rPr kumimoji="1" lang="en-US" altLang="ja-JP" b="0" i="1" dirty="0" smtClean="0">
                        <a:solidFill>
                          <a:schemeClr val="tx1"/>
                        </a:solidFill>
                        <a:latin typeface="Cambria Math" panose="02040503050406030204" pitchFamily="18" charset="0"/>
                      </a:rPr>
                      <m:t>𝑀𝑛</m:t>
                    </m:r>
                    <m:sSubSup>
                      <m:sSubSupPr>
                        <m:ctrlPr>
                          <a:rPr kumimoji="1" lang="en-US" altLang="ja-JP" b="0" i="1" dirty="0" smtClean="0">
                            <a:solidFill>
                              <a:schemeClr val="tx1"/>
                            </a:solidFill>
                            <a:latin typeface="Cambria Math" panose="02040503050406030204" pitchFamily="18" charset="0"/>
                          </a:rPr>
                        </m:ctrlPr>
                      </m:sSubSupPr>
                      <m:e>
                        <m:r>
                          <a:rPr kumimoji="1" lang="en-US" altLang="ja-JP" b="0" i="1" dirty="0" smtClean="0">
                            <a:solidFill>
                              <a:schemeClr val="tx1"/>
                            </a:solidFill>
                            <a:latin typeface="Cambria Math" panose="02040503050406030204" pitchFamily="18" charset="0"/>
                          </a:rPr>
                          <m:t>𝑂</m:t>
                        </m:r>
                      </m:e>
                      <m:sub>
                        <m:r>
                          <a:rPr kumimoji="1" lang="en-US" altLang="ja-JP" b="0" i="1" dirty="0" smtClean="0">
                            <a:solidFill>
                              <a:schemeClr val="tx1"/>
                            </a:solidFill>
                            <a:latin typeface="Cambria Math" panose="02040503050406030204" pitchFamily="18" charset="0"/>
                          </a:rPr>
                          <m:t>4</m:t>
                        </m:r>
                      </m:sub>
                      <m:sup>
                        <m:r>
                          <a:rPr kumimoji="1" lang="en-US" altLang="ja-JP" b="0" i="1" dirty="0" smtClean="0">
                            <a:solidFill>
                              <a:schemeClr val="tx1"/>
                            </a:solidFill>
                            <a:latin typeface="Cambria Math" panose="02040503050406030204" pitchFamily="18" charset="0"/>
                          </a:rPr>
                          <m:t>−</m:t>
                        </m:r>
                      </m:sup>
                    </m:sSubSup>
                  </m:oMath>
                </a14:m>
                <a:endParaRPr kumimoji="1" lang="ja-JP" altLang="en-US" dirty="0">
                  <a:solidFill>
                    <a:srgbClr val="FF0000"/>
                  </a:solidFill>
                </a:endParaRPr>
              </a:p>
            </p:txBody>
          </p:sp>
        </mc:Choice>
        <mc:Fallback xmlns="">
          <p:sp>
            <p:nvSpPr>
              <p:cNvPr id="17" name="テキスト ボックス 16">
                <a:extLst>
                  <a:ext uri="{FF2B5EF4-FFF2-40B4-BE49-F238E27FC236}">
                    <a16:creationId xmlns:a16="http://schemas.microsoft.com/office/drawing/2014/main" id="{C5BE8B6D-C392-CCA0-D62E-56F9EC36E0F6}"/>
                  </a:ext>
                </a:extLst>
              </p:cNvPr>
              <p:cNvSpPr txBox="1">
                <a:spLocks noRot="1" noChangeAspect="1" noMove="1" noResize="1" noEditPoints="1" noAdjustHandles="1" noChangeArrowheads="1" noChangeShapeType="1" noTextEdit="1"/>
              </p:cNvSpPr>
              <p:nvPr/>
            </p:nvSpPr>
            <p:spPr>
              <a:xfrm>
                <a:off x="5543113" y="2106893"/>
                <a:ext cx="2226763" cy="369332"/>
              </a:xfrm>
              <a:prstGeom prst="rect">
                <a:avLst/>
              </a:prstGeom>
              <a:blipFill>
                <a:blip r:embed="rId3"/>
                <a:stretch>
                  <a:fillRect t="-10000" b="-2666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90EC4C74-BEBA-373A-B42C-C85E7563E426}"/>
              </a:ext>
            </a:extLst>
          </p:cNvPr>
          <p:cNvSpPr txBox="1"/>
          <p:nvPr/>
        </p:nvSpPr>
        <p:spPr>
          <a:xfrm>
            <a:off x="1350628" y="5815095"/>
            <a:ext cx="8260511" cy="307777"/>
          </a:xfrm>
          <a:prstGeom prst="rect">
            <a:avLst/>
          </a:prstGeom>
          <a:noFill/>
        </p:spPr>
        <p:txBody>
          <a:bodyPr wrap="square" rtlCol="0">
            <a:spAutoFit/>
          </a:bodyPr>
          <a:lstStyle/>
          <a:p>
            <a:r>
              <a:rPr lang="ja-JP" altLang="ja-JP" sz="1400" dirty="0">
                <a:effectLst/>
                <a:latin typeface="ＭＳ Ｐゴシック" panose="020B0600070205080204" pitchFamily="50" charset="-128"/>
                <a:ea typeface="ＭＳ Ｐゴシック" panose="020B0600070205080204" pitchFamily="50" charset="-128"/>
                <a:cs typeface="Times New Roman" panose="02020603050405020304" pitchFamily="18" charset="0"/>
              </a:rPr>
              <a:t>比色分析により未知濃度のマンガンの定量を行い，未知試料の濃度を明らかにすること</a:t>
            </a:r>
            <a:endParaRPr kumimoji="1" lang="ja-JP" altLang="en-US" sz="1400" dirty="0">
              <a:solidFill>
                <a:schemeClr val="tx1"/>
              </a:solidFill>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FA9B35F6-F3DA-77A2-FDEB-6C8CB4BF9BF9}"/>
              </a:ext>
            </a:extLst>
          </p:cNvPr>
          <p:cNvSpPr txBox="1"/>
          <p:nvPr/>
        </p:nvSpPr>
        <p:spPr>
          <a:xfrm>
            <a:off x="736899" y="876748"/>
            <a:ext cx="2936837" cy="338554"/>
          </a:xfrm>
          <a:prstGeom prst="rect">
            <a:avLst/>
          </a:prstGeom>
          <a:noFill/>
        </p:spPr>
        <p:txBody>
          <a:bodyPr wrap="square" rtlCol="0">
            <a:spAutoFit/>
          </a:bodyPr>
          <a:lstStyle/>
          <a:p>
            <a:pPr algn="ctr"/>
            <a:r>
              <a:rPr kumimoji="1" lang="ja-JP" altLang="en-US" sz="1600" dirty="0"/>
              <a:t>ランバートベールの法則</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B3773EF-2AF3-C36A-B792-949CE02943A2}"/>
                  </a:ext>
                </a:extLst>
              </p:cNvPr>
              <p:cNvSpPr txBox="1"/>
              <p:nvPr/>
            </p:nvSpPr>
            <p:spPr>
              <a:xfrm>
                <a:off x="1016598" y="1398494"/>
                <a:ext cx="2422888" cy="7221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m:t>
                      </m:r>
                      <m:func>
                        <m:funcPr>
                          <m:ctrlPr>
                            <a:rPr kumimoji="1" lang="es-ES" altLang="ja-JP" i="1" smtClean="0">
                              <a:latin typeface="Cambria Math" panose="02040503050406030204" pitchFamily="18" charset="0"/>
                            </a:rPr>
                          </m:ctrlPr>
                        </m:funcPr>
                        <m:fName>
                          <m:r>
                            <m:rPr>
                              <m:sty m:val="p"/>
                            </m:rPr>
                            <a:rPr kumimoji="1" lang="es-ES" altLang="ja-JP" i="0" smtClean="0">
                              <a:latin typeface="Cambria Math" panose="02040503050406030204" pitchFamily="18" charset="0"/>
                            </a:rPr>
                            <m:t>log</m:t>
                          </m:r>
                        </m:fName>
                        <m:e>
                          <m:d>
                            <m:dPr>
                              <m:ctrlPr>
                                <a:rPr kumimoji="1" lang="es-ES" altLang="ja-JP" i="1" smtClean="0">
                                  <a:latin typeface="Cambria Math" panose="02040503050406030204" pitchFamily="18" charset="0"/>
                                </a:rPr>
                              </m:ctrlPr>
                            </m:dPr>
                            <m:e>
                              <m:f>
                                <m:fPr>
                                  <m:ctrlPr>
                                    <a:rPr kumimoji="1" lang="es-ES" altLang="ja-JP" i="1" smtClean="0">
                                      <a:latin typeface="Cambria Math" panose="02040503050406030204" pitchFamily="18" charset="0"/>
                                    </a:rPr>
                                  </m:ctrlPr>
                                </m:fPr>
                                <m:num>
                                  <m:r>
                                    <m:rPr>
                                      <m:sty m:val="p"/>
                                    </m:rPr>
                                    <a:rPr kumimoji="1" lang="en-US" altLang="ja-JP" i="1">
                                      <a:latin typeface="Cambria Math" panose="02040503050406030204" pitchFamily="18" charset="0"/>
                                    </a:rPr>
                                    <m:t>I</m:t>
                                  </m:r>
                                </m:num>
                                <m:den>
                                  <m:sSub>
                                    <m:sSubPr>
                                      <m:ctrlPr>
                                        <a:rPr kumimoji="1" lang="es-ES" altLang="ja-JP" i="1" smtClean="0">
                                          <a:latin typeface="Cambria Math" panose="02040503050406030204" pitchFamily="18" charset="0"/>
                                        </a:rPr>
                                      </m:ctrlPr>
                                    </m:sSubPr>
                                    <m:e>
                                      <m:r>
                                        <m:rPr>
                                          <m:sty m:val="p"/>
                                        </m:rPr>
                                        <a:rPr kumimoji="1" lang="en-US" altLang="ja-JP" i="1">
                                          <a:latin typeface="Cambria Math" panose="02040503050406030204" pitchFamily="18" charset="0"/>
                                        </a:rPr>
                                        <m:t>I</m:t>
                                      </m:r>
                                    </m:e>
                                    <m:sub>
                                      <m:r>
                                        <a:rPr kumimoji="1" lang="en-US" altLang="ja-JP" i="1">
                                          <a:latin typeface="Cambria Math" panose="02040503050406030204" pitchFamily="18" charset="0"/>
                                        </a:rPr>
                                        <m:t>0</m:t>
                                      </m:r>
                                    </m:sub>
                                  </m:sSub>
                                </m:den>
                              </m:f>
                            </m:e>
                          </m:d>
                        </m:e>
                      </m:func>
                      <m:r>
                        <a:rPr kumimoji="1" lang="es-ES" altLang="ja-JP" i="1" smtClean="0">
                          <a:latin typeface="Cambria Math" panose="02040503050406030204" pitchFamily="18" charset="0"/>
                          <a:ea typeface="Cambria Math" panose="02040503050406030204" pitchFamily="18" charset="0"/>
                        </a:rPr>
                        <m:t>=</m:t>
                      </m:r>
                      <m:r>
                        <a:rPr kumimoji="1" lang="ja-JP" altLang="es-ES"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𝑏𝑐</m:t>
                      </m:r>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0B3773EF-2AF3-C36A-B792-949CE02943A2}"/>
                  </a:ext>
                </a:extLst>
              </p:cNvPr>
              <p:cNvSpPr txBox="1">
                <a:spLocks noRot="1" noChangeAspect="1" noMove="1" noResize="1" noEditPoints="1" noAdjustHandles="1" noChangeArrowheads="1" noChangeShapeType="1" noTextEdit="1"/>
              </p:cNvSpPr>
              <p:nvPr/>
            </p:nvSpPr>
            <p:spPr>
              <a:xfrm>
                <a:off x="1016598" y="1398494"/>
                <a:ext cx="2422888" cy="72218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7E79466-F8C5-4791-5732-5148C627805B}"/>
                  </a:ext>
                </a:extLst>
              </p:cNvPr>
              <p:cNvSpPr txBox="1"/>
              <p:nvPr/>
            </p:nvSpPr>
            <p:spPr>
              <a:xfrm>
                <a:off x="1350628" y="2248348"/>
                <a:ext cx="1795984" cy="1356653"/>
              </a:xfrm>
              <a:prstGeom prst="rect">
                <a:avLst/>
              </a:prstGeom>
              <a:noFill/>
            </p:spPr>
            <p:txBody>
              <a:bodyPr wrap="square" rtlCol="0">
                <a:spAutoFit/>
              </a:bodyPr>
              <a:lstStyle/>
              <a:p>
                <a14:m>
                  <m:oMath xmlns:m="http://schemas.openxmlformats.org/officeDocument/2006/math">
                    <m:f>
                      <m:fPr>
                        <m:ctrlPr>
                          <a:rPr kumimoji="1" lang="es-ES" altLang="ja-JP" i="1" smtClean="0">
                            <a:latin typeface="Cambria Math" panose="02040503050406030204" pitchFamily="18" charset="0"/>
                          </a:rPr>
                        </m:ctrlPr>
                      </m:fPr>
                      <m:num>
                        <m:r>
                          <m:rPr>
                            <m:sty m:val="p"/>
                          </m:rPr>
                          <a:rPr kumimoji="1" lang="en-US" altLang="ja-JP" i="1">
                            <a:latin typeface="Cambria Math" panose="02040503050406030204" pitchFamily="18" charset="0"/>
                          </a:rPr>
                          <m:t>I</m:t>
                        </m:r>
                      </m:num>
                      <m:den>
                        <m:sSub>
                          <m:sSubPr>
                            <m:ctrlPr>
                              <a:rPr kumimoji="1" lang="es-ES" altLang="ja-JP" i="1" smtClean="0">
                                <a:latin typeface="Cambria Math" panose="02040503050406030204" pitchFamily="18" charset="0"/>
                              </a:rPr>
                            </m:ctrlPr>
                          </m:sSubPr>
                          <m:e>
                            <m:r>
                              <m:rPr>
                                <m:sty m:val="p"/>
                              </m:rPr>
                              <a:rPr kumimoji="1" lang="en-US" altLang="ja-JP" i="1">
                                <a:latin typeface="Cambria Math" panose="02040503050406030204" pitchFamily="18" charset="0"/>
                              </a:rPr>
                              <m:t>I</m:t>
                            </m:r>
                          </m:e>
                          <m:sub>
                            <m:r>
                              <a:rPr kumimoji="1" lang="en-US" altLang="ja-JP" i="1">
                                <a:latin typeface="Cambria Math" panose="02040503050406030204" pitchFamily="18" charset="0"/>
                              </a:rPr>
                              <m:t>0</m:t>
                            </m:r>
                          </m:sub>
                        </m:sSub>
                      </m:den>
                    </m:f>
                  </m:oMath>
                </a14:m>
                <a:r>
                  <a:rPr kumimoji="1" lang="en-US" altLang="ja-JP" dirty="0"/>
                  <a:t>:</a:t>
                </a:r>
                <a:r>
                  <a:rPr kumimoji="1" lang="ja-JP" altLang="en-US" dirty="0"/>
                  <a:t>透過度</a:t>
                </a:r>
                <a:endParaRPr kumimoji="1" lang="en-US" altLang="ja-JP" dirty="0"/>
              </a:p>
              <a:p>
                <a14:m>
                  <m:oMath xmlns:m="http://schemas.openxmlformats.org/officeDocument/2006/math">
                    <m:r>
                      <m:rPr>
                        <m:sty m:val="p"/>
                      </m:rPr>
                      <a:rPr kumimoji="1" lang="en-US" altLang="ja-JP" i="1" dirty="0">
                        <a:latin typeface="Cambria Math" panose="02040503050406030204" pitchFamily="18" charset="0"/>
                      </a:rPr>
                      <m:t>b</m:t>
                    </m:r>
                    <m:r>
                      <a:rPr kumimoji="1" lang="en-US" altLang="ja-JP" i="1" dirty="0" smtClean="0">
                        <a:latin typeface="Cambria Math" panose="02040503050406030204" pitchFamily="18" charset="0"/>
                      </a:rPr>
                      <m:t>:</m:t>
                    </m:r>
                  </m:oMath>
                </a14:m>
                <a:r>
                  <a:rPr kumimoji="1" lang="ja-JP" altLang="en-US" dirty="0"/>
                  <a:t>光路長</a:t>
                </a:r>
                <a:endParaRPr kumimoji="1" lang="en-US" altLang="ja-JP" dirty="0"/>
              </a:p>
              <a:p>
                <a14:m>
                  <m:oMath xmlns:m="http://schemas.openxmlformats.org/officeDocument/2006/math">
                    <m:r>
                      <m:rPr>
                        <m:sty m:val="p"/>
                      </m:rPr>
                      <a:rPr kumimoji="1" lang="en-US" altLang="ja-JP" i="1" dirty="0">
                        <a:latin typeface="Cambria Math" panose="02040503050406030204" pitchFamily="18" charset="0"/>
                      </a:rPr>
                      <m:t>c</m:t>
                    </m:r>
                    <m:r>
                      <a:rPr kumimoji="1" lang="en-US" altLang="ja-JP" i="1" dirty="0">
                        <a:latin typeface="Cambria Math" panose="02040503050406030204" pitchFamily="18" charset="0"/>
                      </a:rPr>
                      <m:t>:</m:t>
                    </m:r>
                  </m:oMath>
                </a14:m>
                <a:r>
                  <a:rPr kumimoji="1" lang="ja-JP" altLang="en-US" dirty="0"/>
                  <a:t>溶液濃度</a:t>
                </a:r>
                <a:endParaRPr kumimoji="1" lang="en-US" altLang="ja-JP" dirty="0"/>
              </a:p>
              <a:p>
                <a14:m>
                  <m:oMath xmlns:m="http://schemas.openxmlformats.org/officeDocument/2006/math">
                    <m:r>
                      <a:rPr kumimoji="1" lang="ja-JP" altLang="en-US" i="1" smtClean="0">
                        <a:latin typeface="Cambria Math" panose="02040503050406030204" pitchFamily="18" charset="0"/>
                      </a:rPr>
                      <m:t>𝛼</m:t>
                    </m:r>
                    <m:r>
                      <a:rPr kumimoji="1" lang="en-US" altLang="ja-JP" i="1">
                        <a:latin typeface="Cambria Math" panose="02040503050406030204" pitchFamily="18" charset="0"/>
                      </a:rPr>
                      <m:t>:</m:t>
                    </m:r>
                  </m:oMath>
                </a14:m>
                <a:r>
                  <a:rPr kumimoji="1" lang="ja-JP" altLang="en-US" dirty="0"/>
                  <a:t>モル吸光係数</a:t>
                </a:r>
              </a:p>
            </p:txBody>
          </p:sp>
        </mc:Choice>
        <mc:Fallback xmlns="">
          <p:sp>
            <p:nvSpPr>
              <p:cNvPr id="10" name="テキスト ボックス 9">
                <a:extLst>
                  <a:ext uri="{FF2B5EF4-FFF2-40B4-BE49-F238E27FC236}">
                    <a16:creationId xmlns:a16="http://schemas.microsoft.com/office/drawing/2014/main" id="{67E79466-F8C5-4791-5732-5148C627805B}"/>
                  </a:ext>
                </a:extLst>
              </p:cNvPr>
              <p:cNvSpPr txBox="1">
                <a:spLocks noRot="1" noChangeAspect="1" noMove="1" noResize="1" noEditPoints="1" noAdjustHandles="1" noChangeArrowheads="1" noChangeShapeType="1" noTextEdit="1"/>
              </p:cNvSpPr>
              <p:nvPr/>
            </p:nvSpPr>
            <p:spPr>
              <a:xfrm>
                <a:off x="1350628" y="2248348"/>
                <a:ext cx="1795984" cy="1356653"/>
              </a:xfrm>
              <a:prstGeom prst="rect">
                <a:avLst/>
              </a:prstGeom>
              <a:blipFill>
                <a:blip r:embed="rId6"/>
                <a:stretch>
                  <a:fillRect r="-340" b="-5405"/>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E7AC14CF-B352-F588-9525-995D35F72150}"/>
              </a:ext>
            </a:extLst>
          </p:cNvPr>
          <p:cNvSpPr txBox="1"/>
          <p:nvPr/>
        </p:nvSpPr>
        <p:spPr>
          <a:xfrm>
            <a:off x="5954358" y="1759586"/>
            <a:ext cx="1323190" cy="369332"/>
          </a:xfrm>
          <a:prstGeom prst="rect">
            <a:avLst/>
          </a:prstGeom>
          <a:noFill/>
        </p:spPr>
        <p:txBody>
          <a:bodyPr wrap="square" rtlCol="0">
            <a:spAutoFit/>
          </a:bodyPr>
          <a:lstStyle/>
          <a:p>
            <a:pPr algn="ctr"/>
            <a:r>
              <a:rPr kumimoji="1" lang="ja-JP" altLang="en-US" dirty="0"/>
              <a:t>酸化</a:t>
            </a: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08837379-BD6D-ED43-4645-378E1C2E9F32}"/>
                  </a:ext>
                </a:extLst>
              </p:cNvPr>
              <p:cNvSpPr txBox="1"/>
              <p:nvPr/>
            </p:nvSpPr>
            <p:spPr>
              <a:xfrm>
                <a:off x="612284" y="4357197"/>
                <a:ext cx="8035385" cy="1015663"/>
              </a:xfrm>
              <a:prstGeom prst="rect">
                <a:avLst/>
              </a:prstGeom>
              <a:noFill/>
            </p:spPr>
            <p:txBody>
              <a:bodyPr wrap="square" rtlCol="0">
                <a:spAutoFit/>
              </a:bodyPr>
              <a:lstStyle/>
              <a:p>
                <a:r>
                  <a:rPr kumimoji="1" lang="ja-JP" altLang="en-US" sz="1400" dirty="0">
                    <a:solidFill>
                      <a:schemeClr val="tx1"/>
                    </a:solidFill>
                  </a:rPr>
                  <a:t>未知試料に含まれる</a:t>
                </a:r>
                <a14:m>
                  <m:oMath xmlns:m="http://schemas.openxmlformats.org/officeDocument/2006/math">
                    <m:r>
                      <a:rPr kumimoji="1" lang="en-US" altLang="ja-JP" sz="1400" b="0" i="1" smtClean="0">
                        <a:solidFill>
                          <a:schemeClr val="tx1"/>
                        </a:solidFill>
                        <a:latin typeface="Cambria Math" panose="02040503050406030204" pitchFamily="18" charset="0"/>
                      </a:rPr>
                      <m:t>𝑀</m:t>
                    </m:r>
                    <m:sSup>
                      <m:sSupPr>
                        <m:ctrlPr>
                          <a:rPr kumimoji="1" lang="en-US" altLang="ja-JP" sz="1400" b="0" i="1" smtClean="0">
                            <a:solidFill>
                              <a:schemeClr val="tx1"/>
                            </a:solidFill>
                            <a:latin typeface="Cambria Math" panose="02040503050406030204" pitchFamily="18" charset="0"/>
                          </a:rPr>
                        </m:ctrlPr>
                      </m:sSupPr>
                      <m:e>
                        <m:r>
                          <a:rPr kumimoji="1" lang="en-US" altLang="ja-JP" sz="1400" b="0" i="1" smtClean="0">
                            <a:solidFill>
                              <a:schemeClr val="tx1"/>
                            </a:solidFill>
                            <a:latin typeface="Cambria Math" panose="02040503050406030204" pitchFamily="18" charset="0"/>
                          </a:rPr>
                          <m:t>𝑛</m:t>
                        </m:r>
                      </m:e>
                      <m:sup>
                        <m:r>
                          <a:rPr kumimoji="1" lang="en-US" altLang="ja-JP" sz="1400" b="0" i="1" smtClean="0">
                            <a:solidFill>
                              <a:schemeClr val="tx1"/>
                            </a:solidFill>
                            <a:latin typeface="Cambria Math" panose="02040503050406030204" pitchFamily="18" charset="0"/>
                          </a:rPr>
                          <m:t>2+</m:t>
                        </m:r>
                      </m:sup>
                    </m:sSup>
                  </m:oMath>
                </a14:m>
                <a:r>
                  <a:rPr kumimoji="1" lang="ja-JP" altLang="en-US" sz="1400" dirty="0">
                    <a:solidFill>
                      <a:schemeClr val="tx1"/>
                    </a:solidFill>
                  </a:rPr>
                  <a:t>を可視光領域</a:t>
                </a:r>
                <a14:m>
                  <m:oMath xmlns:m="http://schemas.openxmlformats.org/officeDocument/2006/math">
                    <m:r>
                      <a:rPr kumimoji="1" lang="ja-JP" altLang="en-US" sz="1400" b="0" i="1" dirty="0">
                        <a:solidFill>
                          <a:schemeClr val="tx1"/>
                        </a:solidFill>
                        <a:latin typeface="Cambria Math" panose="02040503050406030204" pitchFamily="18" charset="0"/>
                      </a:rPr>
                      <m:t>の光を吸収する</m:t>
                    </m:r>
                    <m:r>
                      <a:rPr kumimoji="1" lang="en-US" altLang="ja-JP" sz="1400" b="0" i="1" dirty="0" smtClean="0">
                        <a:solidFill>
                          <a:schemeClr val="tx1"/>
                        </a:solidFill>
                        <a:latin typeface="Cambria Math" panose="02040503050406030204" pitchFamily="18" charset="0"/>
                      </a:rPr>
                      <m:t>𝑀𝑛</m:t>
                    </m:r>
                    <m:sSubSup>
                      <m:sSubSupPr>
                        <m:ctrlPr>
                          <a:rPr kumimoji="1" lang="en-US" altLang="ja-JP" sz="1400" b="0" i="1" dirty="0" smtClean="0">
                            <a:solidFill>
                              <a:schemeClr val="tx1"/>
                            </a:solidFill>
                            <a:latin typeface="Cambria Math" panose="02040503050406030204" pitchFamily="18" charset="0"/>
                          </a:rPr>
                        </m:ctrlPr>
                      </m:sSubSupPr>
                      <m:e>
                        <m:r>
                          <a:rPr kumimoji="1" lang="en-US" altLang="ja-JP" sz="1400" b="0" i="1" dirty="0" smtClean="0">
                            <a:solidFill>
                              <a:schemeClr val="tx1"/>
                            </a:solidFill>
                            <a:latin typeface="Cambria Math" panose="02040503050406030204" pitchFamily="18" charset="0"/>
                          </a:rPr>
                          <m:t>𝑂</m:t>
                        </m:r>
                      </m:e>
                      <m:sub>
                        <m:r>
                          <a:rPr kumimoji="1" lang="en-US" altLang="ja-JP" sz="1400" b="0" i="1" dirty="0" smtClean="0">
                            <a:solidFill>
                              <a:schemeClr val="tx1"/>
                            </a:solidFill>
                            <a:latin typeface="Cambria Math" panose="02040503050406030204" pitchFamily="18" charset="0"/>
                          </a:rPr>
                          <m:t>4</m:t>
                        </m:r>
                      </m:sub>
                      <m:sup>
                        <m:r>
                          <a:rPr kumimoji="1" lang="en-US" altLang="ja-JP" sz="1400" b="0" i="1" dirty="0" smtClean="0">
                            <a:solidFill>
                              <a:schemeClr val="tx1"/>
                            </a:solidFill>
                            <a:latin typeface="Cambria Math" panose="02040503050406030204" pitchFamily="18" charset="0"/>
                          </a:rPr>
                          <m:t>−</m:t>
                        </m:r>
                      </m:sup>
                    </m:sSubSup>
                  </m:oMath>
                </a14:m>
                <a:r>
                  <a:rPr kumimoji="1" lang="ja-JP" altLang="en-US" sz="1400" dirty="0">
                    <a:solidFill>
                      <a:schemeClr val="tx1"/>
                    </a:solidFill>
                  </a:rPr>
                  <a:t>に酸化し，吸光度を求め，</a:t>
                </a:r>
                <a:endParaRPr kumimoji="1" lang="en-US" altLang="ja-JP" sz="1400" dirty="0">
                  <a:solidFill>
                    <a:schemeClr val="tx1"/>
                  </a:solidFill>
                </a:endParaRPr>
              </a:p>
              <a:p>
                <a:r>
                  <a:rPr lang="ja-JP" altLang="en-US" sz="1400" dirty="0">
                    <a:solidFill>
                      <a:schemeClr val="tx1"/>
                    </a:solidFill>
                  </a:rPr>
                  <a:t>光路長が長くなると吸光度が増加し，濃度が高くなると吸光度が増加するというランバートベールの法則を用いて</a:t>
                </a:r>
                <a:r>
                  <a:rPr kumimoji="1" lang="ja-JP" altLang="en-US" sz="1400" dirty="0">
                    <a:solidFill>
                      <a:schemeClr val="tx1"/>
                    </a:solidFill>
                  </a:rPr>
                  <a:t>未知試料の濃度を</a:t>
                </a:r>
                <a:r>
                  <a:rPr kumimoji="1" lang="ja-JP" altLang="en-US" sz="1400" dirty="0"/>
                  <a:t>算出する</a:t>
                </a:r>
                <a:endParaRPr kumimoji="1" lang="ja-JP" altLang="en-US" sz="1400" dirty="0">
                  <a:solidFill>
                    <a:schemeClr val="tx1"/>
                  </a:solidFill>
                </a:endParaRPr>
              </a:p>
              <a:p>
                <a:pPr algn="ctr"/>
                <a:endParaRPr kumimoji="1" lang="ja-JP" altLang="en-US" dirty="0"/>
              </a:p>
            </p:txBody>
          </p:sp>
        </mc:Choice>
        <mc:Fallback>
          <p:sp>
            <p:nvSpPr>
              <p:cNvPr id="13" name="テキスト ボックス 12">
                <a:extLst>
                  <a:ext uri="{FF2B5EF4-FFF2-40B4-BE49-F238E27FC236}">
                    <a16:creationId xmlns:a16="http://schemas.microsoft.com/office/drawing/2014/main" id="{08837379-BD6D-ED43-4645-378E1C2E9F32}"/>
                  </a:ext>
                </a:extLst>
              </p:cNvPr>
              <p:cNvSpPr txBox="1">
                <a:spLocks noRot="1" noChangeAspect="1" noMove="1" noResize="1" noEditPoints="1" noAdjustHandles="1" noChangeArrowheads="1" noChangeShapeType="1" noTextEdit="1"/>
              </p:cNvSpPr>
              <p:nvPr/>
            </p:nvSpPr>
            <p:spPr>
              <a:xfrm>
                <a:off x="612284" y="4357197"/>
                <a:ext cx="8035385" cy="1015663"/>
              </a:xfrm>
              <a:prstGeom prst="rect">
                <a:avLst/>
              </a:prstGeom>
              <a:blipFill>
                <a:blip r:embed="rId7"/>
                <a:stretch>
                  <a:fillRect l="-227" t="-18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9721999"/>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E57D52-5E6F-A370-AD06-2278EB314EA5}"/>
                  </a:ext>
                </a:extLst>
              </p:cNvPr>
              <p:cNvSpPr>
                <a:spLocks noGrp="1"/>
              </p:cNvSpPr>
              <p:nvPr>
                <p:ph type="title"/>
              </p:nvPr>
            </p:nvSpPr>
            <p:spPr>
              <a:xfrm>
                <a:off x="174349" y="0"/>
                <a:ext cx="7886700" cy="662781"/>
              </a:xfrm>
            </p:spPr>
            <p:txBody>
              <a:bodyPr/>
              <a:lstStyle/>
              <a:p>
                <a:pPr algn="l"/>
                <a:r>
                  <a:rPr kumimoji="1" lang="ja-JP" altLang="en-US" dirty="0"/>
                  <a:t>方法</a:t>
                </a:r>
                <a:r>
                  <a:rPr kumimoji="1" lang="en-US" altLang="ja-JP" dirty="0"/>
                  <a:t>(1)</a:t>
                </a:r>
                <a:r>
                  <a:rPr kumimoji="1" lang="ja-JP" altLang="en-US" dirty="0"/>
                  <a:t>　</a:t>
                </a:r>
                <a14:m>
                  <m:oMath xmlns:m="http://schemas.openxmlformats.org/officeDocument/2006/math">
                    <m:r>
                      <a:rPr kumimoji="1" lang="en-US" altLang="ja-JP" b="0" i="1" smtClean="0">
                        <a:latin typeface="Cambria Math" panose="02040503050406030204" pitchFamily="18" charset="0"/>
                      </a:rPr>
                      <m:t>𝐾𝑀𝑛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𝑂</m:t>
                        </m:r>
                      </m:e>
                      <m:sub>
                        <m:r>
                          <a:rPr kumimoji="1" lang="en-US" altLang="ja-JP" b="0" i="1" smtClean="0">
                            <a:latin typeface="Cambria Math" panose="02040503050406030204" pitchFamily="18" charset="0"/>
                          </a:rPr>
                          <m:t>4</m:t>
                        </m:r>
                      </m:sub>
                    </m:sSub>
                  </m:oMath>
                </a14:m>
                <a:r>
                  <a:rPr kumimoji="1" lang="ja-JP" altLang="en-US" dirty="0"/>
                  <a:t>の検量線の作成</a:t>
                </a:r>
              </a:p>
            </p:txBody>
          </p:sp>
        </mc:Choice>
        <mc:Fallback xmlns="">
          <p:sp>
            <p:nvSpPr>
              <p:cNvPr id="2" name="タイトル 1">
                <a:extLst>
                  <a:ext uri="{FF2B5EF4-FFF2-40B4-BE49-F238E27FC236}">
                    <a16:creationId xmlns:a16="http://schemas.microsoft.com/office/drawing/2014/main" id="{80E57D52-5E6F-A370-AD06-2278EB314EA5}"/>
                  </a:ext>
                </a:extLst>
              </p:cNvPr>
              <p:cNvSpPr>
                <a:spLocks noGrp="1" noRot="1" noChangeAspect="1" noMove="1" noResize="1" noEditPoints="1" noAdjustHandles="1" noChangeArrowheads="1" noChangeShapeType="1" noTextEdit="1"/>
              </p:cNvSpPr>
              <p:nvPr>
                <p:ph type="title"/>
              </p:nvPr>
            </p:nvSpPr>
            <p:spPr>
              <a:xfrm>
                <a:off x="174349" y="0"/>
                <a:ext cx="7886700" cy="662781"/>
              </a:xfrm>
              <a:blipFill>
                <a:blip r:embed="rId3"/>
                <a:stretch>
                  <a:fillRect l="-2011" t="-11927" b="-21101"/>
                </a:stretch>
              </a:blipFill>
            </p:spPr>
            <p:txBody>
              <a:bodyPr/>
              <a:lstStyle/>
              <a:p>
                <a:r>
                  <a:rPr lang="ja-JP" altLang="en-US">
                    <a:noFill/>
                  </a:rPr>
                  <a:t> </a:t>
                </a:r>
              </a:p>
            </p:txBody>
          </p:sp>
        </mc:Fallback>
      </mc:AlternateContent>
      <p:pic>
        <p:nvPicPr>
          <p:cNvPr id="6" name="図 5" descr="テーブル&#10;&#10;自動的に生成された説明">
            <a:extLst>
              <a:ext uri="{FF2B5EF4-FFF2-40B4-BE49-F238E27FC236}">
                <a16:creationId xmlns:a16="http://schemas.microsoft.com/office/drawing/2014/main" id="{C25A909C-1677-DC6D-7624-96888AED0D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7895" y="715533"/>
            <a:ext cx="6108209" cy="5674407"/>
          </a:xfrm>
          <a:prstGeom prst="rect">
            <a:avLst/>
          </a:prstGeom>
        </p:spPr>
      </p:pic>
    </p:spTree>
    <p:extLst>
      <p:ext uri="{BB962C8B-B14F-4D97-AF65-F5344CB8AC3E}">
        <p14:creationId xmlns:p14="http://schemas.microsoft.com/office/powerpoint/2010/main" val="1282868272"/>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37ECB1DE-31CB-F16E-ED20-1D28E0985502}"/>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方法</a:t>
                </a:r>
                <a:r>
                  <a:rPr lang="en-US" altLang="ja-JP" dirty="0"/>
                  <a:t>(1)</a:t>
                </a:r>
                <a:r>
                  <a:rPr lang="ja-JP" altLang="en-US" dirty="0"/>
                  <a:t>　未知試料の</a:t>
                </a:r>
                <a14:m>
                  <m:oMath xmlns:m="http://schemas.openxmlformats.org/officeDocument/2006/math">
                    <m:r>
                      <a:rPr lang="en-US" altLang="ja-JP" b="0" i="1" smtClean="0">
                        <a:latin typeface="Cambria Math" panose="02040503050406030204" pitchFamily="18" charset="0"/>
                      </a:rPr>
                      <m:t>𝑀𝑛</m:t>
                    </m:r>
                  </m:oMath>
                </a14:m>
                <a:r>
                  <a:rPr lang="ja-JP" altLang="en-US" dirty="0"/>
                  <a:t>濃度の測定</a:t>
                </a:r>
              </a:p>
            </p:txBody>
          </p:sp>
        </mc:Choice>
        <mc:Fallback>
          <p:sp>
            <p:nvSpPr>
              <p:cNvPr id="2" name="タイトル 1">
                <a:extLst>
                  <a:ext uri="{FF2B5EF4-FFF2-40B4-BE49-F238E27FC236}">
                    <a16:creationId xmlns:a16="http://schemas.microsoft.com/office/drawing/2014/main" id="{37ECB1DE-31CB-F16E-ED20-1D28E0985502}"/>
                  </a:ext>
                </a:extLst>
              </p:cNvPr>
              <p:cNvSpPr txBox="1">
                <a:spLocks noRot="1" noChangeAspect="1" noMove="1" noResize="1" noEditPoints="1" noAdjustHandles="1" noChangeArrowheads="1" noChangeShapeType="1" noTextEdit="1"/>
              </p:cNvSpPr>
              <p:nvPr/>
            </p:nvSpPr>
            <p:spPr>
              <a:xfrm>
                <a:off x="174349" y="0"/>
                <a:ext cx="7886700" cy="662781"/>
              </a:xfrm>
              <a:prstGeom prst="rect">
                <a:avLst/>
              </a:prstGeom>
              <a:blipFill>
                <a:blip r:embed="rId2"/>
                <a:stretch>
                  <a:fillRect l="-2011" t="-22018" b="-11009"/>
                </a:stretch>
              </a:blipFill>
            </p:spPr>
            <p:txBody>
              <a:bodyPr/>
              <a:lstStyle/>
              <a:p>
                <a:r>
                  <a:rPr lang="ja-JP" altLang="en-US">
                    <a:noFill/>
                  </a:rPr>
                  <a:t> </a:t>
                </a:r>
              </a:p>
            </p:txBody>
          </p:sp>
        </mc:Fallback>
      </mc:AlternateContent>
      <p:pic>
        <p:nvPicPr>
          <p:cNvPr id="6" name="図 5" descr="テーブル&#10;&#10;自動的に生成された説明">
            <a:extLst>
              <a:ext uri="{FF2B5EF4-FFF2-40B4-BE49-F238E27FC236}">
                <a16:creationId xmlns:a16="http://schemas.microsoft.com/office/drawing/2014/main" id="{5B0C2536-C801-E472-FF87-1666ADBB0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092" y="653753"/>
            <a:ext cx="5357226" cy="6204247"/>
          </a:xfrm>
          <a:prstGeom prst="rect">
            <a:avLst/>
          </a:prstGeom>
        </p:spPr>
      </p:pic>
    </p:spTree>
    <p:extLst>
      <p:ext uri="{BB962C8B-B14F-4D97-AF65-F5344CB8AC3E}">
        <p14:creationId xmlns:p14="http://schemas.microsoft.com/office/powerpoint/2010/main" val="189488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AFACB-99F5-B647-9E91-3CACD52332DF}"/>
              </a:ext>
            </a:extLst>
          </p:cNvPr>
          <p:cNvSpPr txBox="1">
            <a:spLocks/>
          </p:cNvSpPr>
          <p:nvPr/>
        </p:nvSpPr>
        <p:spPr>
          <a:xfrm>
            <a:off x="174348" y="0"/>
            <a:ext cx="9379849"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　　</a:t>
            </a:r>
            <a:r>
              <a:rPr lang="en-US" altLang="ja-JP" sz="1800" dirty="0"/>
              <a:t>1</a:t>
            </a:r>
            <a:r>
              <a:rPr lang="ja-JP" altLang="en-US" sz="1800" dirty="0"/>
              <a:t>ｍ</a:t>
            </a:r>
            <a:r>
              <a:rPr lang="en-US" altLang="ja-JP" sz="1800" dirty="0"/>
              <a:t>L</a:t>
            </a:r>
            <a:r>
              <a:rPr lang="ja-JP" altLang="en-US" sz="1800" dirty="0"/>
              <a:t>，</a:t>
            </a:r>
            <a:r>
              <a:rPr lang="en-US" altLang="ja-JP" sz="1800" dirty="0"/>
              <a:t>2</a:t>
            </a:r>
            <a:r>
              <a:rPr lang="ja-JP" altLang="en-US" sz="1800" dirty="0"/>
              <a:t>ｍ</a:t>
            </a:r>
            <a:r>
              <a:rPr lang="en-US" altLang="ja-JP" sz="1800" dirty="0"/>
              <a:t>L</a:t>
            </a:r>
            <a:r>
              <a:rPr lang="ja-JP" altLang="en-US" sz="1800" dirty="0"/>
              <a:t>，</a:t>
            </a:r>
            <a:r>
              <a:rPr lang="en-US" altLang="ja-JP" sz="1800" dirty="0"/>
              <a:t>5</a:t>
            </a:r>
            <a:r>
              <a:rPr lang="ja-JP" altLang="en-US" sz="1800" dirty="0"/>
              <a:t>ｍ</a:t>
            </a:r>
            <a:r>
              <a:rPr lang="en-US" altLang="ja-JP" sz="1800" dirty="0"/>
              <a:t>L</a:t>
            </a:r>
            <a:r>
              <a:rPr lang="ja-JP" altLang="en-US" sz="1800" dirty="0"/>
              <a:t>，</a:t>
            </a:r>
            <a:r>
              <a:rPr lang="en-US" altLang="ja-JP" sz="1800" dirty="0"/>
              <a:t>10</a:t>
            </a:r>
            <a:r>
              <a:rPr lang="ja-JP" altLang="en-US" sz="1800" dirty="0"/>
              <a:t>ｍ</a:t>
            </a:r>
            <a:r>
              <a:rPr lang="en-US" altLang="ja-JP" sz="1800" dirty="0"/>
              <a:t>L </a:t>
            </a:r>
            <a:r>
              <a:rPr lang="ja-JP" altLang="en-US" sz="1800" dirty="0"/>
              <a:t>の </a:t>
            </a:r>
            <a:r>
              <a:rPr lang="en-US" altLang="ja-JP" sz="1800" dirty="0"/>
              <a:t>KMnO4 </a:t>
            </a:r>
            <a:r>
              <a:rPr lang="ja-JP" altLang="en-US" sz="1800" dirty="0"/>
              <a:t>をそれぞれスペクトル測定したグラフ</a:t>
            </a:r>
          </a:p>
        </p:txBody>
      </p:sp>
      <p:sp>
        <p:nvSpPr>
          <p:cNvPr id="7" name="正方形/長方形 6">
            <a:extLst>
              <a:ext uri="{FF2B5EF4-FFF2-40B4-BE49-F238E27FC236}">
                <a16:creationId xmlns:a16="http://schemas.microsoft.com/office/drawing/2014/main" id="{D2134F22-2061-DF46-2ECD-C9FCC2CFAA9B}"/>
              </a:ext>
            </a:extLst>
          </p:cNvPr>
          <p:cNvSpPr/>
          <p:nvPr/>
        </p:nvSpPr>
        <p:spPr>
          <a:xfrm>
            <a:off x="1494637" y="5687764"/>
            <a:ext cx="7036324" cy="106534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D880CF3-6A08-F51D-B424-4C89CA5C98B4}"/>
              </a:ext>
            </a:extLst>
          </p:cNvPr>
          <p:cNvSpPr txBox="1"/>
          <p:nvPr/>
        </p:nvSpPr>
        <p:spPr>
          <a:xfrm>
            <a:off x="2146469" y="6035770"/>
            <a:ext cx="5732660" cy="369332"/>
          </a:xfrm>
          <a:prstGeom prst="rect">
            <a:avLst/>
          </a:prstGeom>
          <a:noFill/>
        </p:spPr>
        <p:txBody>
          <a:bodyPr wrap="none" rtlCol="0">
            <a:spAutoFit/>
          </a:bodyPr>
          <a:lstStyle/>
          <a:p>
            <a:r>
              <a:rPr lang="en-US" altLang="ja-JP" dirty="0"/>
              <a:t>525nm </a:t>
            </a:r>
            <a:r>
              <a:rPr lang="ja-JP" altLang="en-US" dirty="0"/>
              <a:t>において吸光度が最も大きくなることが分かった。</a:t>
            </a:r>
            <a:endParaRPr kumimoji="1" lang="ja-JP" altLang="en-US" dirty="0">
              <a:solidFill>
                <a:srgbClr val="FF0000"/>
              </a:solidFill>
            </a:endParaRPr>
          </a:p>
        </p:txBody>
      </p:sp>
      <p:pic>
        <p:nvPicPr>
          <p:cNvPr id="6" name="図 5" descr="グラフ, ヒストグラム&#10;&#10;自動的に生成された説明">
            <a:extLst>
              <a:ext uri="{FF2B5EF4-FFF2-40B4-BE49-F238E27FC236}">
                <a16:creationId xmlns:a16="http://schemas.microsoft.com/office/drawing/2014/main" id="{5D52F803-EBDC-7BC2-253E-8BD5D0E12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0406" y="572968"/>
            <a:ext cx="5903187" cy="4940793"/>
          </a:xfrm>
          <a:prstGeom prst="rect">
            <a:avLst/>
          </a:prstGeom>
        </p:spPr>
      </p:pic>
    </p:spTree>
    <p:extLst>
      <p:ext uri="{BB962C8B-B14F-4D97-AF65-F5344CB8AC3E}">
        <p14:creationId xmlns:p14="http://schemas.microsoft.com/office/powerpoint/2010/main" val="4097009943"/>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2B9AFACB-99F5-B647-9E91-3CACD52332DF}"/>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　　　　　　　　</a:t>
                </a:r>
                <a14:m>
                  <m:oMath xmlns:m="http://schemas.openxmlformats.org/officeDocument/2006/math">
                    <m:r>
                      <a:rPr lang="en-US" altLang="ja-JP" sz="1800" b="0" i="1" smtClean="0">
                        <a:latin typeface="Cambria Math" panose="02040503050406030204" pitchFamily="18" charset="0"/>
                      </a:rPr>
                      <m:t>𝐾𝑀𝑛</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𝑂</m:t>
                        </m:r>
                      </m:e>
                      <m:sub>
                        <m:r>
                          <a:rPr lang="en-US" altLang="ja-JP" sz="1800" b="0" i="1" smtClean="0">
                            <a:latin typeface="Cambria Math" panose="02040503050406030204" pitchFamily="18" charset="0"/>
                          </a:rPr>
                          <m:t>4</m:t>
                        </m:r>
                      </m:sub>
                    </m:sSub>
                  </m:oMath>
                </a14:m>
                <a:r>
                  <a:rPr lang="ja-JP" altLang="en-US" sz="1800" dirty="0"/>
                  <a:t>の検量線</a:t>
                </a:r>
              </a:p>
            </p:txBody>
          </p:sp>
        </mc:Choice>
        <mc:Fallback>
          <p:sp>
            <p:nvSpPr>
              <p:cNvPr id="2" name="タイトル 1">
                <a:extLst>
                  <a:ext uri="{FF2B5EF4-FFF2-40B4-BE49-F238E27FC236}">
                    <a16:creationId xmlns:a16="http://schemas.microsoft.com/office/drawing/2014/main" id="{2B9AFACB-99F5-B647-9E91-3CACD52332DF}"/>
                  </a:ext>
                </a:extLst>
              </p:cNvPr>
              <p:cNvSpPr txBox="1">
                <a:spLocks noRot="1" noChangeAspect="1" noMove="1" noResize="1" noEditPoints="1" noAdjustHandles="1" noChangeArrowheads="1" noChangeShapeType="1" noTextEdit="1"/>
              </p:cNvSpPr>
              <p:nvPr/>
            </p:nvSpPr>
            <p:spPr>
              <a:xfrm>
                <a:off x="174349" y="0"/>
                <a:ext cx="7886700" cy="662781"/>
              </a:xfrm>
              <a:prstGeom prst="rect">
                <a:avLst/>
              </a:prstGeom>
              <a:blipFill>
                <a:blip r:embed="rId2"/>
                <a:stretch>
                  <a:fillRect l="-2011" t="-19266" b="-10092"/>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D2134F22-2061-DF46-2ECD-C9FCC2CFAA9B}"/>
              </a:ext>
            </a:extLst>
          </p:cNvPr>
          <p:cNvSpPr/>
          <p:nvPr/>
        </p:nvSpPr>
        <p:spPr>
          <a:xfrm>
            <a:off x="1494637" y="4870174"/>
            <a:ext cx="7036324" cy="18829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テーブル&#10;&#10;自動的に生成された説明">
            <a:extLst>
              <a:ext uri="{FF2B5EF4-FFF2-40B4-BE49-F238E27FC236}">
                <a16:creationId xmlns:a16="http://schemas.microsoft.com/office/drawing/2014/main" id="{A5044838-0635-7B7F-614B-82797DC10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832" y="1659532"/>
            <a:ext cx="4193168" cy="2594416"/>
          </a:xfrm>
          <a:prstGeom prst="rect">
            <a:avLst/>
          </a:prstGeom>
        </p:spPr>
      </p:pic>
      <p:pic>
        <p:nvPicPr>
          <p:cNvPr id="10" name="図 9" descr="グラフ, 折れ線グラフ&#10;&#10;自動的に生成された説明">
            <a:extLst>
              <a:ext uri="{FF2B5EF4-FFF2-40B4-BE49-F238E27FC236}">
                <a16:creationId xmlns:a16="http://schemas.microsoft.com/office/drawing/2014/main" id="{47FB0FEA-E91E-A964-0BFA-49E97E9A6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1797" y="958140"/>
            <a:ext cx="4252268" cy="3872278"/>
          </a:xfrm>
          <a:prstGeom prst="rect">
            <a:avLst/>
          </a:prstGeom>
        </p:spPr>
      </p:pic>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3580AE73-88C3-1B90-418C-25EEBBE3C654}"/>
                  </a:ext>
                </a:extLst>
              </p:cNvPr>
              <p:cNvSpPr txBox="1"/>
              <p:nvPr/>
            </p:nvSpPr>
            <p:spPr>
              <a:xfrm>
                <a:off x="1779518" y="5211476"/>
                <a:ext cx="6281531" cy="1200329"/>
              </a:xfrm>
              <a:prstGeom prst="rect">
                <a:avLst/>
              </a:prstGeom>
              <a:noFill/>
            </p:spPr>
            <p:txBody>
              <a:bodyPr wrap="square" rtlCol="0">
                <a:spAutoFit/>
              </a:bodyPr>
              <a:lstStyle/>
              <a:p>
                <a14:m>
                  <m:oMath xmlns:m="http://schemas.openxmlformats.org/officeDocument/2006/math">
                    <m:r>
                      <m:rPr>
                        <m:sty m:val="p"/>
                      </m:rPr>
                      <a:rPr kumimoji="1" lang="en-US" altLang="ja-JP" b="0" i="0" smtClean="0">
                        <a:latin typeface="Cambria Math" panose="02040503050406030204" pitchFamily="18" charset="0"/>
                      </a:rPr>
                      <m:t>KMn</m:t>
                    </m:r>
                    <m:sSub>
                      <m:sSubPr>
                        <m:ctrlPr>
                          <a:rPr kumimoji="1" lang="en-US" altLang="ja-JP" b="0" smtClean="0">
                            <a:latin typeface="Cambria Math" panose="02040503050406030204" pitchFamily="18" charset="0"/>
                          </a:rPr>
                        </m:ctrlPr>
                      </m:sSubPr>
                      <m:e>
                        <m:r>
                          <m:rPr>
                            <m:sty m:val="p"/>
                          </m:rPr>
                          <a:rPr kumimoji="1" lang="en-US" altLang="ja-JP" b="0" i="0" smtClean="0">
                            <a:latin typeface="Cambria Math" panose="02040503050406030204" pitchFamily="18" charset="0"/>
                          </a:rPr>
                          <m:t>O</m:t>
                        </m:r>
                      </m:e>
                      <m:sub>
                        <m:r>
                          <a:rPr kumimoji="1" lang="en-US" altLang="ja-JP" b="0" i="0" smtClean="0">
                            <a:latin typeface="Cambria Math" panose="02040503050406030204" pitchFamily="18" charset="0"/>
                          </a:rPr>
                          <m:t>4</m:t>
                        </m:r>
                      </m:sub>
                    </m:sSub>
                  </m:oMath>
                </a14:m>
                <a:r>
                  <a:rPr kumimoji="1" lang="ja-JP" altLang="en-US" b="0" dirty="0">
                    <a:latin typeface="Cambria Math" panose="02040503050406030204" pitchFamily="18" charset="0"/>
                  </a:rPr>
                  <a:t>の検量線の式は以下のようになる</a:t>
                </a:r>
                <a:endParaRPr kumimoji="1" lang="en-US" altLang="ja-JP" b="0"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=0.0225</m:t>
                      </m:r>
                      <m:r>
                        <a:rPr kumimoji="1" lang="en-US" altLang="ja-JP" b="0" i="1" smtClean="0">
                          <a:latin typeface="Cambria Math" panose="02040503050406030204" pitchFamily="18" charset="0"/>
                        </a:rPr>
                        <m:t>𝑥</m:t>
                      </m:r>
                    </m:oMath>
                  </m:oMathPara>
                </a14:m>
                <a:endParaRPr kumimoji="1" lang="en-US" altLang="ja-JP" dirty="0"/>
              </a:p>
              <a:p>
                <a14:m>
                  <m:oMathPara xmlns:m="http://schemas.openxmlformats.org/officeDocument/2006/math">
                    <m:oMathParaPr>
                      <m:jc m:val="centerGroup"/>
                    </m:oMathParaPr>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𝑅</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=0.9998</m:t>
                      </m:r>
                    </m:oMath>
                  </m:oMathPara>
                </a14:m>
                <a:endParaRPr kumimoji="1" lang="en-US" altLang="ja-JP" dirty="0"/>
              </a:p>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𝑅</m:t>
                        </m:r>
                      </m:e>
                      <m:sup>
                        <m:r>
                          <a:rPr kumimoji="1" lang="en-US" altLang="ja-JP" b="0" i="1" smtClean="0">
                            <a:latin typeface="Cambria Math" panose="02040503050406030204" pitchFamily="18" charset="0"/>
                          </a:rPr>
                          <m:t>2</m:t>
                        </m:r>
                      </m:sup>
                    </m:sSup>
                  </m:oMath>
                </a14:m>
                <a:r>
                  <a:rPr kumimoji="1" lang="ja-JP" altLang="en-US" dirty="0"/>
                  <a:t>が極めて</a:t>
                </a:r>
                <a:r>
                  <a:rPr kumimoji="1" lang="en-US" altLang="ja-JP" dirty="0"/>
                  <a:t>1</a:t>
                </a:r>
                <a:r>
                  <a:rPr kumimoji="1" lang="ja-JP" altLang="en-US" dirty="0"/>
                  <a:t>に近く，濃度と吸光度に強い相関関係が見られた</a:t>
                </a:r>
              </a:p>
            </p:txBody>
          </p:sp>
        </mc:Choice>
        <mc:Fallback>
          <p:sp>
            <p:nvSpPr>
              <p:cNvPr id="17" name="テキスト ボックス 16">
                <a:extLst>
                  <a:ext uri="{FF2B5EF4-FFF2-40B4-BE49-F238E27FC236}">
                    <a16:creationId xmlns:a16="http://schemas.microsoft.com/office/drawing/2014/main" id="{3580AE73-88C3-1B90-418C-25EEBBE3C654}"/>
                  </a:ext>
                </a:extLst>
              </p:cNvPr>
              <p:cNvSpPr txBox="1">
                <a:spLocks noRot="1" noChangeAspect="1" noMove="1" noResize="1" noEditPoints="1" noAdjustHandles="1" noChangeArrowheads="1" noChangeShapeType="1" noTextEdit="1"/>
              </p:cNvSpPr>
              <p:nvPr/>
            </p:nvSpPr>
            <p:spPr>
              <a:xfrm>
                <a:off x="1779518" y="5211476"/>
                <a:ext cx="6281531" cy="1200329"/>
              </a:xfrm>
              <a:prstGeom prst="rect">
                <a:avLst/>
              </a:prstGeom>
              <a:blipFill>
                <a:blip r:embed="rId5"/>
                <a:stretch>
                  <a:fillRect t="-4061" b="-761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4317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88A2897E-C9EF-2410-AB77-4A1111627603}"/>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結果　　　　　　　　</a:t>
                </a:r>
                <a14:m>
                  <m:oMath xmlns:m="http://schemas.openxmlformats.org/officeDocument/2006/math">
                    <m:r>
                      <a:rPr lang="ja-JP" altLang="en-US" sz="1800" i="1" dirty="0">
                        <a:latin typeface="Cambria Math" panose="02040503050406030204" pitchFamily="18" charset="0"/>
                      </a:rPr>
                      <m:t>スペクトル測定</m:t>
                    </m:r>
                  </m:oMath>
                </a14:m>
                <a:r>
                  <a:rPr lang="ja-JP" altLang="en-US" sz="1800" dirty="0"/>
                  <a:t>したグラフ</a:t>
                </a:r>
              </a:p>
            </p:txBody>
          </p:sp>
        </mc:Choice>
        <mc:Fallback>
          <p:sp>
            <p:nvSpPr>
              <p:cNvPr id="2" name="タイトル 1">
                <a:extLst>
                  <a:ext uri="{FF2B5EF4-FFF2-40B4-BE49-F238E27FC236}">
                    <a16:creationId xmlns:a16="http://schemas.microsoft.com/office/drawing/2014/main" id="{88A2897E-C9EF-2410-AB77-4A1111627603}"/>
                  </a:ext>
                </a:extLst>
              </p:cNvPr>
              <p:cNvSpPr txBox="1">
                <a:spLocks noRot="1" noChangeAspect="1" noMove="1" noResize="1" noEditPoints="1" noAdjustHandles="1" noChangeArrowheads="1" noChangeShapeType="1" noTextEdit="1"/>
              </p:cNvSpPr>
              <p:nvPr/>
            </p:nvSpPr>
            <p:spPr>
              <a:xfrm>
                <a:off x="174349" y="0"/>
                <a:ext cx="7886700" cy="662781"/>
              </a:xfrm>
              <a:prstGeom prst="rect">
                <a:avLst/>
              </a:prstGeom>
              <a:blipFill>
                <a:blip r:embed="rId2"/>
                <a:stretch>
                  <a:fillRect l="-2011" t="-19266" b="-10092"/>
                </a:stretch>
              </a:blipFill>
            </p:spPr>
            <p:txBody>
              <a:bodyPr/>
              <a:lstStyle/>
              <a:p>
                <a:r>
                  <a:rPr lang="ja-JP" altLang="en-US">
                    <a:noFill/>
                  </a:rPr>
                  <a:t> </a:t>
                </a:r>
              </a:p>
            </p:txBody>
          </p:sp>
        </mc:Fallback>
      </mc:AlternateContent>
      <p:pic>
        <p:nvPicPr>
          <p:cNvPr id="6" name="図 5" descr="グラフ, 折れ線グラフ, ヒストグラム&#10;&#10;自動的に生成された説明">
            <a:extLst>
              <a:ext uri="{FF2B5EF4-FFF2-40B4-BE49-F238E27FC236}">
                <a16:creationId xmlns:a16="http://schemas.microsoft.com/office/drawing/2014/main" id="{DCC40752-E393-971C-D230-EA6624597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49" y="1077633"/>
            <a:ext cx="4223256" cy="2934969"/>
          </a:xfrm>
          <a:prstGeom prst="rect">
            <a:avLst/>
          </a:prstGeom>
        </p:spPr>
      </p:pic>
      <p:pic>
        <p:nvPicPr>
          <p:cNvPr id="8" name="図 7" descr="グラフ&#10;&#10;自動的に生成された説明">
            <a:extLst>
              <a:ext uri="{FF2B5EF4-FFF2-40B4-BE49-F238E27FC236}">
                <a16:creationId xmlns:a16="http://schemas.microsoft.com/office/drawing/2014/main" id="{E60A5927-B3F3-0EED-4D80-031F385B4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5536" y="1077633"/>
            <a:ext cx="4288005" cy="2934969"/>
          </a:xfrm>
          <a:prstGeom prst="rect">
            <a:avLst/>
          </a:prstGeom>
        </p:spPr>
      </p:pic>
      <p:sp>
        <p:nvSpPr>
          <p:cNvPr id="9" name="正方形/長方形 8">
            <a:extLst>
              <a:ext uri="{FF2B5EF4-FFF2-40B4-BE49-F238E27FC236}">
                <a16:creationId xmlns:a16="http://schemas.microsoft.com/office/drawing/2014/main" id="{FFBF401E-BC24-72F5-1079-38383CB9C180}"/>
              </a:ext>
            </a:extLst>
          </p:cNvPr>
          <p:cNvSpPr/>
          <p:nvPr/>
        </p:nvSpPr>
        <p:spPr>
          <a:xfrm>
            <a:off x="225911" y="4125558"/>
            <a:ext cx="4223256" cy="24957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4F34BDC-6FD9-2229-8099-9C25F7A9CA79}"/>
              </a:ext>
            </a:extLst>
          </p:cNvPr>
          <p:cNvSpPr/>
          <p:nvPr/>
        </p:nvSpPr>
        <p:spPr>
          <a:xfrm>
            <a:off x="4797911" y="4125558"/>
            <a:ext cx="4223256" cy="24957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AC085C-C7EC-718A-98AE-F2AD5C018ACC}"/>
              </a:ext>
            </a:extLst>
          </p:cNvPr>
          <p:cNvSpPr txBox="1"/>
          <p:nvPr/>
        </p:nvSpPr>
        <p:spPr>
          <a:xfrm>
            <a:off x="261324" y="4911780"/>
            <a:ext cx="4152429" cy="923330"/>
          </a:xfrm>
          <a:prstGeom prst="rect">
            <a:avLst/>
          </a:prstGeom>
          <a:noFill/>
        </p:spPr>
        <p:txBody>
          <a:bodyPr wrap="square" rtlCol="0">
            <a:spAutoFit/>
          </a:bodyPr>
          <a:lstStyle/>
          <a:p>
            <a:r>
              <a:rPr kumimoji="1" lang="ja-JP" altLang="en-US" dirty="0"/>
              <a:t>グラフの形状は</a:t>
            </a:r>
            <a:r>
              <a:rPr lang="ja-JP" altLang="en-US" sz="1800" dirty="0"/>
              <a:t>の </a:t>
            </a:r>
            <a:r>
              <a:rPr lang="en-US" altLang="ja-JP" sz="1800" dirty="0"/>
              <a:t>KMnO4 </a:t>
            </a:r>
            <a:r>
              <a:rPr lang="ja-JP" altLang="en-US" sz="1800" dirty="0"/>
              <a:t>をそれぞれスペクトル測定したグラフの形状に非常によく似ている</a:t>
            </a:r>
            <a:endParaRPr kumimoji="1" lang="ja-JP" altLang="en-US" dirty="0"/>
          </a:p>
        </p:txBody>
      </p:sp>
      <p:sp>
        <p:nvSpPr>
          <p:cNvPr id="14" name="テキスト ボックス 13">
            <a:extLst>
              <a:ext uri="{FF2B5EF4-FFF2-40B4-BE49-F238E27FC236}">
                <a16:creationId xmlns:a16="http://schemas.microsoft.com/office/drawing/2014/main" id="{821FEDD8-8650-56AA-7608-3F4D2B62055D}"/>
              </a:ext>
            </a:extLst>
          </p:cNvPr>
          <p:cNvSpPr txBox="1"/>
          <p:nvPr/>
        </p:nvSpPr>
        <p:spPr>
          <a:xfrm>
            <a:off x="5044007" y="4911779"/>
            <a:ext cx="3838669" cy="1200329"/>
          </a:xfrm>
          <a:prstGeom prst="rect">
            <a:avLst/>
          </a:prstGeom>
          <a:noFill/>
        </p:spPr>
        <p:txBody>
          <a:bodyPr wrap="square" rtlCol="0">
            <a:spAutoFit/>
          </a:bodyPr>
          <a:lstStyle/>
          <a:p>
            <a:r>
              <a:rPr kumimoji="1" lang="ja-JP" altLang="en-US" dirty="0"/>
              <a:t>グラフの形状は</a:t>
            </a:r>
            <a:r>
              <a:rPr lang="ja-JP" altLang="en-US" sz="1800" dirty="0"/>
              <a:t>の </a:t>
            </a:r>
            <a:r>
              <a:rPr lang="en-US" altLang="ja-JP" sz="1800" dirty="0"/>
              <a:t>KMnO4 </a:t>
            </a:r>
            <a:r>
              <a:rPr lang="ja-JP" altLang="en-US" sz="1800" dirty="0"/>
              <a:t>をそれぞれスペクトル測定したグラフの形状にあまり似ていない</a:t>
            </a:r>
            <a:endParaRPr kumimoji="1" lang="ja-JP" altLang="en-US" dirty="0"/>
          </a:p>
          <a:p>
            <a:endParaRPr kumimoji="1" lang="ja-JP" altLang="en-US" dirty="0"/>
          </a:p>
        </p:txBody>
      </p:sp>
    </p:spTree>
    <p:extLst>
      <p:ext uri="{BB962C8B-B14F-4D97-AF65-F5344CB8AC3E}">
        <p14:creationId xmlns:p14="http://schemas.microsoft.com/office/powerpoint/2010/main" val="364269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9D36CEE0-64D0-1F1B-E6A0-2269F582C145}"/>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考察　　　　　</a:t>
                </a:r>
                <a14:m>
                  <m:oMath xmlns:m="http://schemas.openxmlformats.org/officeDocument/2006/math">
                    <m:r>
                      <a:rPr lang="ja-JP" altLang="en-US" sz="1800" i="1" dirty="0">
                        <a:latin typeface="Cambria Math" panose="02040503050406030204" pitchFamily="18" charset="0"/>
                      </a:rPr>
                      <m:t>　</m:t>
                    </m:r>
                    <m:r>
                      <a:rPr lang="ja-JP" altLang="en-US" sz="1800" i="1" dirty="0" smtClean="0">
                        <a:latin typeface="Cambria Math" panose="02040503050406030204" pitchFamily="18" charset="0"/>
                      </a:rPr>
                      <m:t>　</m:t>
                    </m:r>
                    <m:r>
                      <a:rPr lang="ja-JP" altLang="en-US" sz="1800" i="1" dirty="0">
                        <a:latin typeface="Cambria Math" panose="02040503050406030204" pitchFamily="18" charset="0"/>
                      </a:rPr>
                      <m:t>　</m:t>
                    </m:r>
                    <m:r>
                      <a:rPr lang="ja-JP" altLang="en-US" sz="1800" i="1" dirty="0" smtClean="0">
                        <a:latin typeface="Cambria Math" panose="02040503050406030204" pitchFamily="18" charset="0"/>
                      </a:rPr>
                      <m:t>　</m:t>
                    </m:r>
                    <m:r>
                      <a:rPr lang="ja-JP" altLang="en-US" sz="1800" i="1" dirty="0">
                        <a:latin typeface="Cambria Math" panose="02040503050406030204" pitchFamily="18" charset="0"/>
                      </a:rPr>
                      <m:t>　</m:t>
                    </m:r>
                    <m:r>
                      <a:rPr lang="ja-JP" altLang="en-US" sz="1800" i="1" dirty="0" smtClean="0">
                        <a:latin typeface="Cambria Math" panose="02040503050406030204" pitchFamily="18" charset="0"/>
                      </a:rPr>
                      <m:t>未知濃度試料の分析</m:t>
                    </m:r>
                  </m:oMath>
                </a14:m>
                <a:endParaRPr lang="ja-JP" altLang="en-US" sz="1800" dirty="0"/>
              </a:p>
            </p:txBody>
          </p:sp>
        </mc:Choice>
        <mc:Fallback>
          <p:sp>
            <p:nvSpPr>
              <p:cNvPr id="2" name="タイトル 1">
                <a:extLst>
                  <a:ext uri="{FF2B5EF4-FFF2-40B4-BE49-F238E27FC236}">
                    <a16:creationId xmlns:a16="http://schemas.microsoft.com/office/drawing/2014/main" id="{9D36CEE0-64D0-1F1B-E6A0-2269F582C145}"/>
                  </a:ext>
                </a:extLst>
              </p:cNvPr>
              <p:cNvSpPr txBox="1">
                <a:spLocks noRot="1" noChangeAspect="1" noMove="1" noResize="1" noEditPoints="1" noAdjustHandles="1" noChangeArrowheads="1" noChangeShapeType="1" noTextEdit="1"/>
              </p:cNvSpPr>
              <p:nvPr/>
            </p:nvSpPr>
            <p:spPr>
              <a:xfrm>
                <a:off x="174349" y="0"/>
                <a:ext cx="7886700" cy="662781"/>
              </a:xfrm>
              <a:prstGeom prst="rect">
                <a:avLst/>
              </a:prstGeom>
              <a:blipFill>
                <a:blip r:embed="rId2"/>
                <a:stretch>
                  <a:fillRect l="-2011" t="-19266" b="-10092"/>
                </a:stretch>
              </a:blipFill>
            </p:spPr>
            <p:txBody>
              <a:bodyPr/>
              <a:lstStyle/>
              <a:p>
                <a:r>
                  <a:rPr lang="ja-JP" altLang="en-US">
                    <a:noFill/>
                  </a:rPr>
                  <a:t> </a:t>
                </a:r>
              </a:p>
            </p:txBody>
          </p:sp>
        </mc:Fallback>
      </mc:AlternateContent>
      <p:pic>
        <p:nvPicPr>
          <p:cNvPr id="6" name="図 5" descr="グラフ, 折れ線グラフ, ヒストグラム&#10;&#10;自動的に生成された説明">
            <a:extLst>
              <a:ext uri="{FF2B5EF4-FFF2-40B4-BE49-F238E27FC236}">
                <a16:creationId xmlns:a16="http://schemas.microsoft.com/office/drawing/2014/main" id="{C94D64A0-407D-8B65-54EA-4780AE965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49" y="1077633"/>
            <a:ext cx="4223256" cy="2934969"/>
          </a:xfrm>
          <a:prstGeom prst="rect">
            <a:avLst/>
          </a:prstGeom>
        </p:spPr>
      </p:pic>
      <p:pic>
        <p:nvPicPr>
          <p:cNvPr id="7" name="図 6" descr="グラフ&#10;&#10;自動的に生成された説明">
            <a:extLst>
              <a:ext uri="{FF2B5EF4-FFF2-40B4-BE49-F238E27FC236}">
                <a16:creationId xmlns:a16="http://schemas.microsoft.com/office/drawing/2014/main" id="{B9BC7629-7BAE-7E4F-7F17-F88CD169B5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5536" y="1077633"/>
            <a:ext cx="4288005" cy="2934969"/>
          </a:xfrm>
          <a:prstGeom prst="rect">
            <a:avLst/>
          </a:prstGeom>
        </p:spPr>
      </p:pic>
      <p:sp>
        <p:nvSpPr>
          <p:cNvPr id="9" name="正方形/長方形 8">
            <a:extLst>
              <a:ext uri="{FF2B5EF4-FFF2-40B4-BE49-F238E27FC236}">
                <a16:creationId xmlns:a16="http://schemas.microsoft.com/office/drawing/2014/main" id="{F7DEE442-5EA8-FA18-B9B7-ECAE5B6112BD}"/>
              </a:ext>
            </a:extLst>
          </p:cNvPr>
          <p:cNvSpPr/>
          <p:nvPr/>
        </p:nvSpPr>
        <p:spPr>
          <a:xfrm>
            <a:off x="225911" y="4125558"/>
            <a:ext cx="4223256" cy="24957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45594BE-E910-0E8C-C531-2A3741919035}"/>
              </a:ext>
            </a:extLst>
          </p:cNvPr>
          <p:cNvSpPr/>
          <p:nvPr/>
        </p:nvSpPr>
        <p:spPr>
          <a:xfrm>
            <a:off x="4797911" y="4125558"/>
            <a:ext cx="4223256" cy="24957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E70162F1-E295-5369-935D-09985974A38B}"/>
                  </a:ext>
                </a:extLst>
              </p:cNvPr>
              <p:cNvSpPr txBox="1"/>
              <p:nvPr/>
            </p:nvSpPr>
            <p:spPr>
              <a:xfrm>
                <a:off x="261324" y="4288953"/>
                <a:ext cx="4152429" cy="2308324"/>
              </a:xfrm>
              <a:prstGeom prst="rect">
                <a:avLst/>
              </a:prstGeom>
              <a:noFill/>
            </p:spPr>
            <p:txBody>
              <a:bodyPr wrap="square" rtlCol="0">
                <a:spAutoFit/>
              </a:bodyPr>
              <a:lstStyle/>
              <a:p>
                <a:r>
                  <a:rPr kumimoji="1" lang="ja-JP" altLang="en-US" dirty="0"/>
                  <a:t>過ヨード酸カリウムを加えると未知試料に含まれる</a:t>
                </a:r>
                <a14:m>
                  <m:oMath xmlns:m="http://schemas.openxmlformats.org/officeDocument/2006/math">
                    <m:r>
                      <a:rPr kumimoji="1" lang="en-US" altLang="ja-JP" b="0" i="1" smtClean="0">
                        <a:latin typeface="Cambria Math" panose="02040503050406030204" pitchFamily="18" charset="0"/>
                      </a:rPr>
                      <m:t>𝑀</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2+</m:t>
                        </m:r>
                      </m:sup>
                    </m:sSup>
                  </m:oMath>
                </a14:m>
                <a:r>
                  <a:rPr kumimoji="1" lang="en-US" altLang="ja-JP" dirty="0"/>
                  <a:t> </a:t>
                </a:r>
                <a:r>
                  <a:rPr kumimoji="1" lang="ja-JP" altLang="en-US" dirty="0"/>
                  <a:t>を酸化して</a:t>
                </a:r>
                <a14:m>
                  <m:oMath xmlns:m="http://schemas.openxmlformats.org/officeDocument/2006/math">
                    <m:r>
                      <a:rPr kumimoji="1" lang="en-US" altLang="ja-JP" b="0" i="1" smtClean="0">
                        <a:latin typeface="Cambria Math" panose="02040503050406030204" pitchFamily="18" charset="0"/>
                      </a:rPr>
                      <m:t>𝑀𝑛</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𝑂</m:t>
                        </m:r>
                      </m:e>
                      <m:sub>
                        <m:r>
                          <a:rPr kumimoji="1" lang="en-US" altLang="ja-JP" b="0" i="1" smtClean="0">
                            <a:latin typeface="Cambria Math" panose="02040503050406030204" pitchFamily="18" charset="0"/>
                          </a:rPr>
                          <m:t>4</m:t>
                        </m:r>
                      </m:sub>
                      <m:sup>
                        <m:r>
                          <a:rPr kumimoji="1" lang="en-US" altLang="ja-JP" b="0" i="1" smtClean="0">
                            <a:latin typeface="Cambria Math" panose="02040503050406030204" pitchFamily="18" charset="0"/>
                          </a:rPr>
                          <m:t>−</m:t>
                        </m:r>
                      </m:sup>
                    </m:sSubSup>
                  </m:oMath>
                </a14:m>
                <a:r>
                  <a:rPr kumimoji="1" lang="en-US" altLang="ja-JP" dirty="0"/>
                  <a:t> </a:t>
                </a:r>
                <a:r>
                  <a:rPr kumimoji="1" lang="ja-JP" altLang="en-US" dirty="0"/>
                  <a:t>とすることができる。</a:t>
                </a:r>
                <a:endParaRPr kumimoji="1" lang="en-US" altLang="ja-JP" dirty="0"/>
              </a:p>
              <a:p>
                <a:endParaRPr kumimoji="1" lang="en-US" altLang="ja-JP" dirty="0"/>
              </a:p>
              <a:p>
                <a:r>
                  <a:rPr kumimoji="1" lang="ja-JP" altLang="en-US" dirty="0"/>
                  <a:t>しかし，この溶液の中には可視光領域にて光を吸収する鉄イオンがあるため波長と吸光度の関係が</a:t>
                </a:r>
                <a14:m>
                  <m:oMath xmlns:m="http://schemas.openxmlformats.org/officeDocument/2006/math">
                    <m:r>
                      <a:rPr kumimoji="1" lang="en-US" altLang="ja-JP" b="0" i="1" smtClean="0">
                        <a:latin typeface="Cambria Math" panose="02040503050406030204" pitchFamily="18" charset="0"/>
                      </a:rPr>
                      <m:t>𝑀𝑛</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𝑂</m:t>
                        </m:r>
                      </m:e>
                      <m:sub>
                        <m:r>
                          <a:rPr kumimoji="1" lang="en-US" altLang="ja-JP" b="0" i="1" smtClean="0">
                            <a:latin typeface="Cambria Math" panose="02040503050406030204" pitchFamily="18" charset="0"/>
                          </a:rPr>
                          <m:t>4</m:t>
                        </m:r>
                      </m:sub>
                      <m:sup>
                        <m:r>
                          <a:rPr kumimoji="1" lang="en-US" altLang="ja-JP" b="0" i="1" smtClean="0">
                            <a:latin typeface="Cambria Math" panose="02040503050406030204" pitchFamily="18" charset="0"/>
                          </a:rPr>
                          <m:t>−</m:t>
                        </m:r>
                      </m:sup>
                    </m:sSubSup>
                  </m:oMath>
                </a14:m>
                <a:r>
                  <a:rPr kumimoji="1" lang="ja-JP" altLang="en-US" dirty="0"/>
                  <a:t>のみではないと考えられる</a:t>
                </a:r>
              </a:p>
            </p:txBody>
          </p:sp>
        </mc:Choice>
        <mc:Fallback>
          <p:sp>
            <p:nvSpPr>
              <p:cNvPr id="11" name="テキスト ボックス 10">
                <a:extLst>
                  <a:ext uri="{FF2B5EF4-FFF2-40B4-BE49-F238E27FC236}">
                    <a16:creationId xmlns:a16="http://schemas.microsoft.com/office/drawing/2014/main" id="{E70162F1-E295-5369-935D-09985974A38B}"/>
                  </a:ext>
                </a:extLst>
              </p:cNvPr>
              <p:cNvSpPr txBox="1">
                <a:spLocks noRot="1" noChangeAspect="1" noMove="1" noResize="1" noEditPoints="1" noAdjustHandles="1" noChangeArrowheads="1" noChangeShapeType="1" noTextEdit="1"/>
              </p:cNvSpPr>
              <p:nvPr/>
            </p:nvSpPr>
            <p:spPr>
              <a:xfrm>
                <a:off x="261324" y="4288953"/>
                <a:ext cx="4152429" cy="2308324"/>
              </a:xfrm>
              <a:prstGeom prst="rect">
                <a:avLst/>
              </a:prstGeom>
              <a:blipFill>
                <a:blip r:embed="rId5"/>
                <a:stretch>
                  <a:fillRect l="-1322" t="-1587" r="-881" b="-291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6E4C7157-9C2B-6A72-5EDF-DB734B56F72E}"/>
                  </a:ext>
                </a:extLst>
              </p:cNvPr>
              <p:cNvSpPr txBox="1"/>
              <p:nvPr/>
            </p:nvSpPr>
            <p:spPr>
              <a:xfrm>
                <a:off x="4991123" y="4427453"/>
                <a:ext cx="3975698" cy="2031325"/>
              </a:xfrm>
              <a:prstGeom prst="rect">
                <a:avLst/>
              </a:prstGeom>
              <a:noFill/>
            </p:spPr>
            <p:txBody>
              <a:bodyPr wrap="square" rtlCol="0">
                <a:spAutoFit/>
              </a:bodyPr>
              <a:lstStyle/>
              <a:p>
                <a:r>
                  <a:rPr kumimoji="1" lang="ja-JP" altLang="en-US" dirty="0"/>
                  <a:t>シュウ酸と硝酸を加えると</a:t>
                </a:r>
                <a14:m>
                  <m:oMath xmlns:m="http://schemas.openxmlformats.org/officeDocument/2006/math">
                    <m:r>
                      <a:rPr kumimoji="1" lang="en-US" altLang="ja-JP" b="0" i="1" smtClean="0">
                        <a:latin typeface="Cambria Math" panose="02040503050406030204" pitchFamily="18" charset="0"/>
                      </a:rPr>
                      <m:t>𝑀𝑛</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𝑂</m:t>
                        </m:r>
                      </m:e>
                      <m:sub>
                        <m:r>
                          <a:rPr kumimoji="1" lang="en-US" altLang="ja-JP" b="0" i="1" smtClean="0">
                            <a:latin typeface="Cambria Math" panose="02040503050406030204" pitchFamily="18" charset="0"/>
                          </a:rPr>
                          <m:t>4</m:t>
                        </m:r>
                      </m:sub>
                      <m:sup>
                        <m:r>
                          <a:rPr kumimoji="1" lang="en-US" altLang="ja-JP" b="0" i="1" smtClean="0">
                            <a:latin typeface="Cambria Math" panose="02040503050406030204" pitchFamily="18" charset="0"/>
                          </a:rPr>
                          <m:t>−</m:t>
                        </m:r>
                      </m:sup>
                    </m:sSubSup>
                  </m:oMath>
                </a14:m>
                <a:r>
                  <a:rPr kumimoji="1" lang="en-US" altLang="ja-JP" dirty="0"/>
                  <a:t> </a:t>
                </a:r>
                <a:r>
                  <a:rPr kumimoji="1" lang="ja-JP" altLang="en-US" dirty="0"/>
                  <a:t>を</a:t>
                </a:r>
                <a14:m>
                  <m:oMath xmlns:m="http://schemas.openxmlformats.org/officeDocument/2006/math">
                    <m:r>
                      <a:rPr kumimoji="1" lang="en-US" altLang="ja-JP" i="1">
                        <a:latin typeface="Cambria Math" panose="02040503050406030204" pitchFamily="18" charset="0"/>
                      </a:rPr>
                      <m:t>𝑀</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𝑛</m:t>
                        </m:r>
                      </m:e>
                      <m:sup>
                        <m:r>
                          <a:rPr kumimoji="1" lang="en-US" altLang="ja-JP" i="1">
                            <a:latin typeface="Cambria Math" panose="02040503050406030204" pitchFamily="18" charset="0"/>
                          </a:rPr>
                          <m:t>2+</m:t>
                        </m:r>
                      </m:sup>
                    </m:sSup>
                  </m:oMath>
                </a14:m>
                <a:r>
                  <a:rPr kumimoji="1" lang="en-US" altLang="ja-JP" dirty="0"/>
                  <a:t> </a:t>
                </a:r>
                <a:r>
                  <a:rPr kumimoji="1" lang="ja-JP" altLang="en-US" dirty="0"/>
                  <a:t>に還元することができる。</a:t>
                </a:r>
                <a:endParaRPr kumimoji="1" lang="en-US" altLang="ja-JP" dirty="0"/>
              </a:p>
              <a:p>
                <a:endParaRPr kumimoji="1" lang="en-US" altLang="ja-JP" dirty="0"/>
              </a:p>
              <a:p>
                <a14:m>
                  <m:oMath xmlns:m="http://schemas.openxmlformats.org/officeDocument/2006/math">
                    <m:r>
                      <a:rPr kumimoji="1" lang="en-US" altLang="ja-JP" b="0" i="1" smtClean="0">
                        <a:latin typeface="Cambria Math" panose="02040503050406030204" pitchFamily="18" charset="0"/>
                      </a:rPr>
                      <m:t>𝑀</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2+</m:t>
                        </m:r>
                      </m:sup>
                    </m:sSup>
                  </m:oMath>
                </a14:m>
                <a:r>
                  <a:rPr kumimoji="1" lang="ja-JP" altLang="en-US" dirty="0"/>
                  <a:t>は可視光領域で光を吸収できないため，このグラフは未知試料に含まれる鉄イオンのみの関係を表したグラフであると考えられる。</a:t>
                </a:r>
              </a:p>
            </p:txBody>
          </p:sp>
        </mc:Choice>
        <mc:Fallback>
          <p:sp>
            <p:nvSpPr>
              <p:cNvPr id="13" name="テキスト ボックス 12">
                <a:extLst>
                  <a:ext uri="{FF2B5EF4-FFF2-40B4-BE49-F238E27FC236}">
                    <a16:creationId xmlns:a16="http://schemas.microsoft.com/office/drawing/2014/main" id="{6E4C7157-9C2B-6A72-5EDF-DB734B56F72E}"/>
                  </a:ext>
                </a:extLst>
              </p:cNvPr>
              <p:cNvSpPr txBox="1">
                <a:spLocks noRot="1" noChangeAspect="1" noMove="1" noResize="1" noEditPoints="1" noAdjustHandles="1" noChangeArrowheads="1" noChangeShapeType="1" noTextEdit="1"/>
              </p:cNvSpPr>
              <p:nvPr/>
            </p:nvSpPr>
            <p:spPr>
              <a:xfrm>
                <a:off x="4991123" y="4427453"/>
                <a:ext cx="3975698" cy="2031325"/>
              </a:xfrm>
              <a:prstGeom prst="rect">
                <a:avLst/>
              </a:prstGeom>
              <a:blipFill>
                <a:blip r:embed="rId6"/>
                <a:stretch>
                  <a:fillRect l="-1380" t="-2096" r="-1227" b="-299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464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314A5793-186D-57C5-A1CB-83B07D51377B}"/>
                  </a:ext>
                </a:extLst>
              </p:cNvPr>
              <p:cNvSpPr txBox="1">
                <a:spLocks/>
              </p:cNvSpPr>
              <p:nvPr/>
            </p:nvSpPr>
            <p:spPr>
              <a:xfrm>
                <a:off x="174349" y="0"/>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dirty="0"/>
                  <a:t>考察　　　　　　　　</a:t>
                </a:r>
                <a14:m>
                  <m:oMath xmlns:m="http://schemas.openxmlformats.org/officeDocument/2006/math">
                    <m:r>
                      <a:rPr lang="ja-JP" altLang="en-US" sz="1800" i="1" dirty="0">
                        <a:latin typeface="Cambria Math" panose="02040503050406030204" pitchFamily="18" charset="0"/>
                      </a:rPr>
                      <m:t>未知濃度試料の分析</m:t>
                    </m:r>
                  </m:oMath>
                </a14:m>
                <a:endParaRPr lang="ja-JP" altLang="en-US" sz="1800" dirty="0"/>
              </a:p>
            </p:txBody>
          </p:sp>
        </mc:Choice>
        <mc:Fallback>
          <p:sp>
            <p:nvSpPr>
              <p:cNvPr id="2" name="タイトル 1">
                <a:extLst>
                  <a:ext uri="{FF2B5EF4-FFF2-40B4-BE49-F238E27FC236}">
                    <a16:creationId xmlns:a16="http://schemas.microsoft.com/office/drawing/2014/main" id="{314A5793-186D-57C5-A1CB-83B07D51377B}"/>
                  </a:ext>
                </a:extLst>
              </p:cNvPr>
              <p:cNvSpPr txBox="1">
                <a:spLocks noRot="1" noChangeAspect="1" noMove="1" noResize="1" noEditPoints="1" noAdjustHandles="1" noChangeArrowheads="1" noChangeShapeType="1" noTextEdit="1"/>
              </p:cNvSpPr>
              <p:nvPr/>
            </p:nvSpPr>
            <p:spPr>
              <a:xfrm>
                <a:off x="174349" y="0"/>
                <a:ext cx="7886700" cy="662781"/>
              </a:xfrm>
              <a:prstGeom prst="rect">
                <a:avLst/>
              </a:prstGeom>
              <a:blipFill>
                <a:blip r:embed="rId2"/>
                <a:stretch>
                  <a:fillRect l="-2011" t="-19266" b="-10092"/>
                </a:stretch>
              </a:blipFill>
            </p:spPr>
            <p:txBody>
              <a:bodyPr/>
              <a:lstStyle/>
              <a:p>
                <a:r>
                  <a:rPr lang="ja-JP" altLang="en-US">
                    <a:noFill/>
                  </a:rPr>
                  <a:t> </a:t>
                </a:r>
              </a:p>
            </p:txBody>
          </p:sp>
        </mc:Fallback>
      </mc:AlternateContent>
      <p:pic>
        <p:nvPicPr>
          <p:cNvPr id="4" name="図 3" descr="テキスト, 手紙&#10;&#10;自動的に生成された説明">
            <a:extLst>
              <a:ext uri="{FF2B5EF4-FFF2-40B4-BE49-F238E27FC236}">
                <a16:creationId xmlns:a16="http://schemas.microsoft.com/office/drawing/2014/main" id="{DA3C3B2F-D5C6-06CA-FE8D-8F095638E0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511" y="671906"/>
            <a:ext cx="4984600" cy="1814670"/>
          </a:xfrm>
          <a:prstGeom prst="rect">
            <a:avLst/>
          </a:prstGeom>
        </p:spPr>
      </p:pic>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7B3BC3D-6C17-79F9-C9BC-5EED1F21C18C}"/>
                  </a:ext>
                </a:extLst>
              </p:cNvPr>
              <p:cNvSpPr txBox="1"/>
              <p:nvPr/>
            </p:nvSpPr>
            <p:spPr>
              <a:xfrm>
                <a:off x="1356558" y="2651770"/>
                <a:ext cx="5522281" cy="276999"/>
              </a:xfrm>
              <a:prstGeom prst="rect">
                <a:avLst/>
              </a:prstGeom>
              <a:noFill/>
            </p:spPr>
            <p:txBody>
              <a:bodyPr wrap="none" lIns="0" tIns="0" rIns="0" bIns="0" rtlCol="0">
                <a:spAutoFit/>
              </a:bodyPr>
              <a:lstStyle/>
              <a:p>
                <a14:m>
                  <m:oMath xmlns:m="http://schemas.openxmlformats.org/officeDocument/2006/math">
                    <m:r>
                      <a:rPr lang="en-US" altLang="ja-JP" i="1" smtClean="0"/>
                      <m:t>0.227277</m:t>
                    </m:r>
                    <m:r>
                      <a:rPr lang="ja-JP" altLang="en-US" i="1"/>
                      <m:t>−</m:t>
                    </m:r>
                    <m:r>
                      <a:rPr lang="en-US" altLang="ja-JP" i="1"/>
                      <m:t>0.007685=0.219592</m:t>
                    </m:r>
                  </m:oMath>
                </a14:m>
                <a:r>
                  <a:rPr kumimoji="1" lang="ja-JP" altLang="en-US" dirty="0"/>
                  <a:t>　・・・・</a:t>
                </a:r>
                <a14:m>
                  <m:oMath xmlns:m="http://schemas.openxmlformats.org/officeDocument/2006/math">
                    <m:r>
                      <a:rPr kumimoji="1" lang="en-US" altLang="ja-JP" b="0" i="1" smtClean="0">
                        <a:latin typeface="Cambria Math" panose="02040503050406030204" pitchFamily="18" charset="0"/>
                      </a:rPr>
                      <m:t>𝑀</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𝑛</m:t>
                        </m:r>
                      </m:e>
                      <m:sup>
                        <m:r>
                          <a:rPr kumimoji="1" lang="en-US" altLang="ja-JP" b="0" i="1" smtClean="0">
                            <a:latin typeface="Cambria Math" panose="02040503050406030204" pitchFamily="18" charset="0"/>
                          </a:rPr>
                          <m:t>2+</m:t>
                        </m:r>
                      </m:sup>
                    </m:sSup>
                    <m:r>
                      <a:rPr kumimoji="1" lang="ja-JP" altLang="en-US" i="1">
                        <a:latin typeface="Cambria Math" panose="02040503050406030204" pitchFamily="18" charset="0"/>
                      </a:rPr>
                      <m:t>の吸光度</m:t>
                    </m:r>
                  </m:oMath>
                </a14:m>
                <a:endParaRPr kumimoji="1" lang="ja-JP" altLang="en-US" dirty="0"/>
              </a:p>
            </p:txBody>
          </p:sp>
        </mc:Choice>
        <mc:Fallback>
          <p:sp>
            <p:nvSpPr>
              <p:cNvPr id="5" name="テキスト ボックス 4">
                <a:extLst>
                  <a:ext uri="{FF2B5EF4-FFF2-40B4-BE49-F238E27FC236}">
                    <a16:creationId xmlns:a16="http://schemas.microsoft.com/office/drawing/2014/main" id="{57B3BC3D-6C17-79F9-C9BC-5EED1F21C18C}"/>
                  </a:ext>
                </a:extLst>
              </p:cNvPr>
              <p:cNvSpPr txBox="1">
                <a:spLocks noRot="1" noChangeAspect="1" noMove="1" noResize="1" noEditPoints="1" noAdjustHandles="1" noChangeArrowheads="1" noChangeShapeType="1" noTextEdit="1"/>
              </p:cNvSpPr>
              <p:nvPr/>
            </p:nvSpPr>
            <p:spPr>
              <a:xfrm>
                <a:off x="1356558" y="2651770"/>
                <a:ext cx="5522281" cy="276999"/>
              </a:xfrm>
              <a:prstGeom prst="rect">
                <a:avLst/>
              </a:prstGeom>
              <a:blipFill>
                <a:blip r:embed="rId4"/>
                <a:stretch>
                  <a:fillRect l="-1547" t="-33333" r="-1326" b="-488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2E4A20CE-CA50-5CDB-C492-B57A3C9F42ED}"/>
                  </a:ext>
                </a:extLst>
              </p:cNvPr>
              <p:cNvSpPr txBox="1"/>
              <p:nvPr/>
            </p:nvSpPr>
            <p:spPr>
              <a:xfrm>
                <a:off x="905084" y="3243526"/>
                <a:ext cx="6793454" cy="489686"/>
              </a:xfrm>
              <a:prstGeom prst="rect">
                <a:avLst/>
              </a:prstGeom>
              <a:noFill/>
            </p:spPr>
            <p:txBody>
              <a:bodyPr wrap="square">
                <a:spAutoFit/>
              </a:bodyPr>
              <a:lstStyle/>
              <a:p>
                <a:pPr/>
                <a14:m>
                  <m:oMath xmlns:m="http://schemas.openxmlformats.org/officeDocument/2006/math">
                    <m:r>
                      <a:rPr lang="ja-JP" altLang="en-US" i="1" smtClean="0">
                        <a:latin typeface="Cambria Math" panose="02040503050406030204" pitchFamily="18" charset="0"/>
                      </a:rPr>
                      <m:t>𝐶</m:t>
                    </m:r>
                    <m:r>
                      <a:rPr lang="ja-JP" altLang="en-US" i="0">
                        <a:latin typeface="Cambria Math" panose="02040503050406030204" pitchFamily="18" charset="0"/>
                      </a:rPr>
                      <m:t>=</m:t>
                    </m:r>
                    <m:f>
                      <m:fPr>
                        <m:ctrlPr>
                          <a:rPr lang="ja-JP" altLang="en-US" i="1">
                            <a:solidFill>
                              <a:srgbClr val="836967"/>
                            </a:solidFill>
                            <a:latin typeface="Cambria Math" panose="02040503050406030204" pitchFamily="18" charset="0"/>
                          </a:rPr>
                        </m:ctrlPr>
                      </m:fPr>
                      <m:num>
                        <m:r>
                          <a:rPr lang="ja-JP" altLang="en-US" i="0">
                            <a:latin typeface="Cambria Math" panose="02040503050406030204" pitchFamily="18" charset="0"/>
                          </a:rPr>
                          <m:t>0.219592</m:t>
                        </m:r>
                      </m:num>
                      <m:den>
                        <m:r>
                          <a:rPr lang="ja-JP" altLang="en-US" i="0">
                            <a:latin typeface="Cambria Math" panose="02040503050406030204" pitchFamily="18" charset="0"/>
                          </a:rPr>
                          <m:t>0.0225</m:t>
                        </m:r>
                      </m:den>
                    </m:f>
                    <m:r>
                      <a:rPr lang="ja-JP" altLang="en-US" i="0">
                        <a:latin typeface="Cambria Math" panose="02040503050406030204" pitchFamily="18" charset="0"/>
                      </a:rPr>
                      <m:t>∙</m:t>
                    </m:r>
                    <m:sSup>
                      <m:sSupPr>
                        <m:ctrlPr>
                          <a:rPr lang="ja-JP" altLang="en-US" i="1">
                            <a:solidFill>
                              <a:srgbClr val="836967"/>
                            </a:solidFill>
                            <a:latin typeface="Cambria Math" panose="02040503050406030204" pitchFamily="18" charset="0"/>
                          </a:rPr>
                        </m:ctrlPr>
                      </m:sSupPr>
                      <m:e>
                        <m:r>
                          <a:rPr lang="ja-JP" altLang="en-US" i="0">
                            <a:latin typeface="Cambria Math" panose="02040503050406030204" pitchFamily="18" charset="0"/>
                          </a:rPr>
                          <m:t>10</m:t>
                        </m:r>
                      </m:e>
                      <m:sup>
                        <m:r>
                          <a:rPr lang="ja-JP" altLang="en-US" i="0">
                            <a:latin typeface="Cambria Math" panose="02040503050406030204" pitchFamily="18" charset="0"/>
                          </a:rPr>
                          <m:t>−5</m:t>
                        </m:r>
                      </m:sup>
                    </m:sSup>
                    <m:r>
                      <a:rPr lang="ja-JP" altLang="en-US" i="0">
                        <a:latin typeface="Cambria Math" panose="02040503050406030204" pitchFamily="18" charset="0"/>
                      </a:rPr>
                      <m:t>≈9.76×</m:t>
                    </m:r>
                    <m:sSup>
                      <m:sSupPr>
                        <m:ctrlPr>
                          <a:rPr lang="ja-JP" altLang="en-US" i="1">
                            <a:solidFill>
                              <a:srgbClr val="836967"/>
                            </a:solidFill>
                            <a:latin typeface="Cambria Math" panose="02040503050406030204" pitchFamily="18" charset="0"/>
                          </a:rPr>
                        </m:ctrlPr>
                      </m:sSupPr>
                      <m:e>
                        <m:r>
                          <a:rPr lang="ja-JP" altLang="en-US" i="0">
                            <a:latin typeface="Cambria Math" panose="02040503050406030204" pitchFamily="18" charset="0"/>
                          </a:rPr>
                          <m:t>10</m:t>
                        </m:r>
                      </m:e>
                      <m:sup>
                        <m:r>
                          <a:rPr lang="ja-JP" altLang="en-US" i="0">
                            <a:latin typeface="Cambria Math" panose="02040503050406030204" pitchFamily="18" charset="0"/>
                          </a:rPr>
                          <m:t>−5</m:t>
                        </m:r>
                      </m:sup>
                    </m:sSup>
                  </m:oMath>
                </a14:m>
                <a:r>
                  <a:rPr lang="ja-JP" altLang="en-US" dirty="0"/>
                  <a:t>　・・・未知試料のマンガンの濃度</a:t>
                </a:r>
              </a:p>
            </p:txBody>
          </p:sp>
        </mc:Choice>
        <mc:Fallback>
          <p:sp>
            <p:nvSpPr>
              <p:cNvPr id="7" name="テキスト ボックス 6">
                <a:extLst>
                  <a:ext uri="{FF2B5EF4-FFF2-40B4-BE49-F238E27FC236}">
                    <a16:creationId xmlns:a16="http://schemas.microsoft.com/office/drawing/2014/main" id="{2E4A20CE-CA50-5CDB-C492-B57A3C9F42ED}"/>
                  </a:ext>
                </a:extLst>
              </p:cNvPr>
              <p:cNvSpPr txBox="1">
                <a:spLocks noRot="1" noChangeAspect="1" noMove="1" noResize="1" noEditPoints="1" noAdjustHandles="1" noChangeArrowheads="1" noChangeShapeType="1" noTextEdit="1"/>
              </p:cNvSpPr>
              <p:nvPr/>
            </p:nvSpPr>
            <p:spPr>
              <a:xfrm>
                <a:off x="905084" y="3243526"/>
                <a:ext cx="6793454" cy="489686"/>
              </a:xfrm>
              <a:prstGeom prst="rect">
                <a:avLst/>
              </a:prstGeom>
              <a:blipFill>
                <a:blip r:embed="rId5"/>
                <a:stretch>
                  <a:fillRect b="-25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538C107-AADF-FCE6-A051-86A8037E4E36}"/>
                  </a:ext>
                </a:extLst>
              </p:cNvPr>
              <p:cNvSpPr txBox="1"/>
              <p:nvPr/>
            </p:nvSpPr>
            <p:spPr>
              <a:xfrm>
                <a:off x="806824" y="4658061"/>
                <a:ext cx="7551868" cy="646331"/>
              </a:xfrm>
              <a:prstGeom prst="rect">
                <a:avLst/>
              </a:prstGeom>
              <a:noFill/>
            </p:spPr>
            <p:txBody>
              <a:bodyPr wrap="square" rtlCol="0">
                <a:spAutoFit/>
              </a:bodyPr>
              <a:lstStyle/>
              <a:p>
                <a:r>
                  <a:rPr kumimoji="1" lang="ja-JP" altLang="en-US" dirty="0"/>
                  <a:t>先ほどのグラフより</a:t>
                </a:r>
                <a14:m>
                  <m:oMath xmlns:m="http://schemas.openxmlformats.org/officeDocument/2006/math">
                    <m:r>
                      <a:rPr kumimoji="1" lang="en-US" altLang="ja-JP" b="0" i="1" smtClean="0">
                        <a:latin typeface="Cambria Math" panose="02040503050406030204" pitchFamily="18" charset="0"/>
                      </a:rPr>
                      <m:t>525</m:t>
                    </m:r>
                    <m:r>
                      <a:rPr kumimoji="1" lang="en-US" altLang="ja-JP" b="0" i="1" smtClean="0">
                        <a:latin typeface="Cambria Math" panose="02040503050406030204" pitchFamily="18" charset="0"/>
                      </a:rPr>
                      <m:t>𝑛𝑚</m:t>
                    </m:r>
                  </m:oMath>
                </a14:m>
                <a:r>
                  <a:rPr kumimoji="1" lang="ja-JP" altLang="en-US" dirty="0"/>
                  <a:t>における吸光度を調べ，</a:t>
                </a:r>
                <a:r>
                  <a:rPr kumimoji="1" lang="en-US" altLang="ja-JP" dirty="0"/>
                  <a:t> </a:t>
                </a:r>
                <a14:m>
                  <m:oMath xmlns:m="http://schemas.openxmlformats.org/officeDocument/2006/math">
                    <m:r>
                      <a:rPr kumimoji="1" lang="en-US" altLang="ja-JP" i="1">
                        <a:latin typeface="Cambria Math" panose="02040503050406030204" pitchFamily="18" charset="0"/>
                      </a:rPr>
                      <m:t>𝑀</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𝑛</m:t>
                        </m:r>
                      </m:e>
                      <m:sup>
                        <m:r>
                          <a:rPr kumimoji="1" lang="en-US" altLang="ja-JP" i="1">
                            <a:latin typeface="Cambria Math" panose="02040503050406030204" pitchFamily="18" charset="0"/>
                          </a:rPr>
                          <m:t>2+</m:t>
                        </m:r>
                      </m:sup>
                    </m:sSup>
                    <m:r>
                      <a:rPr kumimoji="1" lang="ja-JP" altLang="en-US" i="1" smtClean="0">
                        <a:latin typeface="Cambria Math" panose="02040503050406030204" pitchFamily="18" charset="0"/>
                      </a:rPr>
                      <m:t>のみ</m:t>
                    </m:r>
                    <m:r>
                      <a:rPr kumimoji="1" lang="ja-JP" altLang="en-US" i="1">
                        <a:latin typeface="Cambria Math" panose="02040503050406030204" pitchFamily="18" charset="0"/>
                      </a:rPr>
                      <m:t>の吸光度</m:t>
                    </m:r>
                  </m:oMath>
                </a14:m>
                <a:r>
                  <a:rPr kumimoji="1" lang="ja-JP" altLang="en-US" dirty="0"/>
                  <a:t>を出し，検量線を用いてマンガンの濃度を調べた</a:t>
                </a:r>
              </a:p>
            </p:txBody>
          </p:sp>
        </mc:Choice>
        <mc:Fallback>
          <p:sp>
            <p:nvSpPr>
              <p:cNvPr id="8" name="テキスト ボックス 7">
                <a:extLst>
                  <a:ext uri="{FF2B5EF4-FFF2-40B4-BE49-F238E27FC236}">
                    <a16:creationId xmlns:a16="http://schemas.microsoft.com/office/drawing/2014/main" id="{7538C107-AADF-FCE6-A051-86A8037E4E36}"/>
                  </a:ext>
                </a:extLst>
              </p:cNvPr>
              <p:cNvSpPr txBox="1">
                <a:spLocks noRot="1" noChangeAspect="1" noMove="1" noResize="1" noEditPoints="1" noAdjustHandles="1" noChangeArrowheads="1" noChangeShapeType="1" noTextEdit="1"/>
              </p:cNvSpPr>
              <p:nvPr/>
            </p:nvSpPr>
            <p:spPr>
              <a:xfrm>
                <a:off x="806824" y="4658061"/>
                <a:ext cx="7551868" cy="646331"/>
              </a:xfrm>
              <a:prstGeom prst="rect">
                <a:avLst/>
              </a:prstGeom>
              <a:blipFill>
                <a:blip r:embed="rId6"/>
                <a:stretch>
                  <a:fillRect l="-646" t="-6604" b="-122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8857492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Atemp">
      <a:majorFont>
        <a:latin typeface="Arial"/>
        <a:ea typeface="ＭＳ Ｐゴシック"/>
        <a:cs typeface=""/>
      </a:majorFont>
      <a:minorFont>
        <a:latin typeface="Arial"/>
        <a:ea typeface="ＭＳ Ｐ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830</TotalTime>
  <Words>524</Words>
  <Application>Microsoft Office PowerPoint</Application>
  <PresentationFormat>画面に合わせる (4:3)</PresentationFormat>
  <Paragraphs>45</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ＭＳ Ｐゴシック</vt:lpstr>
      <vt:lpstr>Arial</vt:lpstr>
      <vt:lpstr>Cambria Math</vt:lpstr>
      <vt:lpstr>Century</vt:lpstr>
      <vt:lpstr>Office テーマ</vt:lpstr>
      <vt:lpstr>PowerPoint プレゼンテーション</vt:lpstr>
      <vt:lpstr>背景</vt:lpstr>
      <vt:lpstr>方法(1)　KMnO_4の検量線の作成</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新井　優太郎</dc:creator>
  <cp:lastModifiedBy>淳 栗山</cp:lastModifiedBy>
  <cp:revision>19</cp:revision>
  <dcterms:created xsi:type="dcterms:W3CDTF">2022-07-19T11:52:58Z</dcterms:created>
  <dcterms:modified xsi:type="dcterms:W3CDTF">2024-09-12T05:34:26Z</dcterms:modified>
</cp:coreProperties>
</file>