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9F4E5-7B82-4BD4-95C3-421591AF25B0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DF19B-2800-4311-A863-37F16B2D75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8984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DF19B-2800-4311-A863-37F16B2D75C4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515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FCE5E4-067B-5FCD-8861-78666508D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4982E29-B0B1-CE60-135D-392BAC26F0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D4B10F-9642-B435-E0F3-3F6BB0080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43FF-C155-4352-9E8A-4C5EFCFA43C1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E97880-B227-2C08-3670-989B2E8ED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C5C23A-9418-3C16-394B-263FDE24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F565-9479-48F5-BD23-B6811719E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455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114107-D896-A38C-AC78-E50E2F48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B8B02DC-FE9B-77B9-FF3F-AE3A6441E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736E1C-AB63-356A-7C81-1780897E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43FF-C155-4352-9E8A-4C5EFCFA43C1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CCF41C-A766-D82E-CE09-A4C64ABA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95FEC49-0E87-63F3-8BE3-D8A58FFB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F565-9479-48F5-BD23-B6811719E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1891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69FCEE8-51F1-C9E9-2E40-576C47EB5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5896D44-0B14-714E-C796-8F8C47413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341312-00B6-C75A-A73F-6B2784330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43FF-C155-4352-9E8A-4C5EFCFA43C1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DC3017-5A3D-5799-F08D-2D1BAA01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28C8DC-FC75-682E-58D9-1F9F15C2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F565-9479-48F5-BD23-B6811719E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937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4F6F50-05A6-F087-0EB6-D9FC0DB45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6E6D008-0998-8E3E-74E4-0CB212F8D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2C5B9-7C00-77CD-5D6F-16E2D854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43FF-C155-4352-9E8A-4C5EFCFA43C1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3C6D3B-A9F8-69EB-3F20-0EEC0189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31D12F-66A2-5DA0-DE9B-BD557F21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F565-9479-48F5-BD23-B6811719E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7488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DDCE0A-ADD7-46F9-A0B1-19AA1AB08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884A7D1-5225-63F7-5512-7933490A2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9CDAA2-DE21-9232-B84D-9FF9861B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43FF-C155-4352-9E8A-4C5EFCFA43C1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9B9734-A7C3-4554-8145-8DCC0D8A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4E721EE-E229-D61A-916B-2B701D94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F565-9479-48F5-BD23-B6811719E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181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864126-A55A-5824-A573-7C3130A2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3CB148-143F-E42F-C278-E5DAB085F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D90C2A-BA54-5D80-CAEE-ED8101FE3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B21ABAB-3C6B-1DF8-8FA3-DBF0D7805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43FF-C155-4352-9E8A-4C5EFCFA43C1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2EF245-DF2B-4F55-EEAB-A25E85F8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2BDEFB-90FF-B2A0-7614-2C275274A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F565-9479-48F5-BD23-B6811719E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93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A2C864-9C1B-C471-C789-FED8F2539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C52016-8133-CCFF-6FE4-372E73B3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A37E25-E5B3-DEA2-303A-E0EA9B0FB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A77169-24A7-ACEC-21F7-698960368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C674C23-4A25-5EA8-71BC-AB1D936773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B2D5F8-BE59-726B-FB3C-1104AA57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43FF-C155-4352-9E8A-4C5EFCFA43C1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4FB2394-D8EB-1BA1-D969-77C57F6F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7ABF33-151E-8F4D-6572-A7CC1CEF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F565-9479-48F5-BD23-B6811719E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1863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58AFC3-3B3C-BFAA-1624-54FCCB4BC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EBDA3D-210A-55C8-4858-BF7B00E3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43FF-C155-4352-9E8A-4C5EFCFA43C1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BA7D070-C0F3-2A8E-BD19-B642D369A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F461F9E-2E4C-948F-A8A2-BFA5073B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F565-9479-48F5-BD23-B6811719E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8999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A47A30B-8096-2138-A469-2421A99D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43FF-C155-4352-9E8A-4C5EFCFA43C1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C6CA68A-33EE-90DB-A9AC-06241F11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55F1B0-8AFC-D03B-DA42-8A54F834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F565-9479-48F5-BD23-B6811719E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819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3F5F2-B501-D70F-D413-730A61CF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82A7397-EE0A-1E33-2A83-2B778DCB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31FA65-298C-D2A1-3D17-1DF11C7CD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4203402-3449-9AC2-4C9C-CDC8A6BAF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43FF-C155-4352-9E8A-4C5EFCFA43C1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F1F8D28-6D69-ED96-790C-EDDBC450E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F16A9-3F3A-409E-DF5F-EC848F167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F565-9479-48F5-BD23-B6811719E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279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6146C6-02D5-0425-7BC7-C8CD6647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D78EA2-AF58-2947-DEB3-F5B937CD4F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9131394-7F09-2DE8-F2CF-27A0CEB36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DDC7FB-D19A-12F5-5ACD-B5A803946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243FF-C155-4352-9E8A-4C5EFCFA43C1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265DC8-4232-AD90-E876-7EFF8BF56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D3AAAF-C2C6-EFC6-98AD-768FCB5E6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3F565-9479-48F5-BD23-B6811719E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2241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A19B9E7-A0EF-A31B-0968-572511E6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F629389-7A18-C69B-39D6-1FFE52804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C1DD3A-22CD-D59D-0797-ECA9954C3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243FF-C155-4352-9E8A-4C5EFCFA43C1}" type="datetimeFigureOut">
              <a:rPr kumimoji="1" lang="ja-JP" altLang="en-US" smtClean="0"/>
              <a:t>2024/7/6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BC8A17-CBD0-642B-E085-4CD331C5D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1691B34-D731-DCCF-4F69-06FC5D304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23F565-9479-48F5-BD23-B6811719E6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0449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052C47-0EAD-8C96-4B1C-41F311EDA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127A92C-369E-1395-F38C-E2DD446DF9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937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F3E274A-F60A-36DE-5A6F-229F40251CC0}"/>
                  </a:ext>
                </a:extLst>
              </p:cNvPr>
              <p:cNvSpPr txBox="1"/>
              <p:nvPr/>
            </p:nvSpPr>
            <p:spPr>
              <a:xfrm>
                <a:off x="2057398" y="849672"/>
                <a:ext cx="92746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u="sng" dirty="0"/>
                  <a:t>KMnO4</a:t>
                </a:r>
                <a14:m>
                  <m:oMath xmlns:m="http://schemas.openxmlformats.org/officeDocument/2006/math">
                    <m:r>
                      <a:rPr lang="ja-JP" altLang="en-US" i="1" u="sng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ja-JP" i="1" u="sng" dirty="0">
                        <a:latin typeface="Cambria Math" panose="02040503050406030204" pitchFamily="18" charset="0"/>
                      </a:rPr>
                      <m:t>0.01</m:t>
                    </m:r>
                    <m:r>
                      <a:rPr lang="en-US" altLang="ja-JP" i="1" u="sng" dirty="0" smtClean="0">
                        <a:latin typeface="Cambria Math" panose="02040503050406030204" pitchFamily="18" charset="0"/>
                      </a:rPr>
                      <m:t>66</m:t>
                    </m:r>
                    <m:r>
                      <m:rPr>
                        <m:sty m:val="p"/>
                      </m:rPr>
                      <a:rPr lang="en-US" altLang="ja-JP" i="1" u="sng" dirty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kumimoji="1" lang="ja-JP" altLang="en-US" u="sng" dirty="0"/>
                  <a:t>を</a:t>
                </a:r>
                <a14:m>
                  <m:oMath xmlns:m="http://schemas.openxmlformats.org/officeDocument/2006/math">
                    <m:r>
                      <a:rPr lang="en-US" altLang="ja-JP" i="1" u="sng" dirty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kumimoji="1" lang="en-US" altLang="ja-JP" u="sng" dirty="0"/>
                  <a:t>mL</a:t>
                </a:r>
                <a:r>
                  <a:rPr kumimoji="1" lang="ja-JP" altLang="en-US" u="sng" dirty="0"/>
                  <a:t>メスフラスコに入れ調製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F3E274A-F60A-36DE-5A6F-229F40251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398" y="849672"/>
                <a:ext cx="9274629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89573E-E61F-58FC-3C79-D4A186309DEF}"/>
                  </a:ext>
                </a:extLst>
              </p:cNvPr>
              <p:cNvSpPr txBox="1"/>
              <p:nvPr/>
            </p:nvSpPr>
            <p:spPr>
              <a:xfrm>
                <a:off x="1817912" y="1639278"/>
                <a:ext cx="975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u="sng" dirty="0"/>
                  <a:t>KMnO4</a:t>
                </a:r>
                <a:r>
                  <a:rPr kumimoji="1" lang="ja-JP" altLang="en-US" u="sng" dirty="0"/>
                  <a:t>の溶液を</a:t>
                </a:r>
                <a14:m>
                  <m:oMath xmlns:m="http://schemas.openxmlformats.org/officeDocument/2006/math">
                    <m:r>
                      <a:rPr lang="ja-JP" altLang="en-US" i="1" u="sng" dirty="0">
                        <a:latin typeface="Cambria Math" panose="02040503050406030204" pitchFamily="18" charset="0"/>
                      </a:rPr>
                      <m:t>１</m:t>
                    </m:r>
                    <m:r>
                      <a:rPr lang="ja-JP" altLang="en-US" u="sng" dirty="0">
                        <a:latin typeface="Cambria Math" panose="02040503050406030204" pitchFamily="18" charset="0"/>
                      </a:rPr>
                      <m:t>ｍ</m:t>
                    </m:r>
                    <m:r>
                      <m:rPr>
                        <m:sty m:val="p"/>
                      </m:rPr>
                      <a:rPr lang="en-US" altLang="ja-JP" u="sng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ja-JP" altLang="en-US" u="sng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ja-JP" altLang="en-US" i="1" u="sng" dirty="0" smtClean="0">
                        <a:latin typeface="Cambria Math" panose="02040503050406030204" pitchFamily="18" charset="0"/>
                      </a:rPr>
                      <m:t>２</m:t>
                    </m:r>
                    <m:r>
                      <a:rPr kumimoji="1" lang="ja-JP" altLang="en-US" i="1" u="sng" dirty="0" smtClean="0">
                        <a:latin typeface="Cambria Math" panose="02040503050406030204" pitchFamily="18" charset="0"/>
                      </a:rPr>
                      <m:t>ｍ</m:t>
                    </m:r>
                    <m:r>
                      <m:rPr>
                        <m:sty m:val="p"/>
                      </m:rPr>
                      <a:rPr kumimoji="1" lang="en-US" altLang="ja-JP" i="1" u="sng" dirty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r>
                  <a:rPr kumimoji="1" lang="ja-JP" altLang="en-US" u="sng" dirty="0"/>
                  <a:t>，</a:t>
                </a:r>
                <a14:m>
                  <m:oMath xmlns:m="http://schemas.openxmlformats.org/officeDocument/2006/math">
                    <m:r>
                      <a:rPr lang="en-US" altLang="ja-JP" i="1" u="sng" dirty="0">
                        <a:latin typeface="Cambria Math" panose="02040503050406030204" pitchFamily="18" charset="0"/>
                      </a:rPr>
                      <m:t>5</m:t>
                    </m:r>
                    <m:r>
                      <a:rPr lang="ja-JP" altLang="en-US" u="sng" dirty="0">
                        <a:latin typeface="Cambria Math" panose="02040503050406030204" pitchFamily="18" charset="0"/>
                      </a:rPr>
                      <m:t>ｍ</m:t>
                    </m:r>
                    <m:r>
                      <m:rPr>
                        <m:sty m:val="p"/>
                      </m:rPr>
                      <a:rPr lang="en-US" altLang="ja-JP" u="sng" dirty="0">
                        <a:latin typeface="Cambria Math" panose="02040503050406030204" pitchFamily="18" charset="0"/>
                      </a:rPr>
                      <m:t>L</m:t>
                    </m:r>
                    <m:r>
                      <a:rPr lang="ja-JP" altLang="en-US" u="sng" dirty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ja-JP" i="1" u="sng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kumimoji="1" lang="ja-JP" altLang="en-US" u="sng" dirty="0"/>
                  <a:t>ｍ</a:t>
                </a:r>
                <a:r>
                  <a:rPr kumimoji="1" lang="en-US" altLang="ja-JP" u="sng" dirty="0"/>
                  <a:t>L</a:t>
                </a:r>
                <a:r>
                  <a:rPr kumimoji="1" lang="ja-JP" altLang="en-US" u="sng" dirty="0"/>
                  <a:t>をメスピペットで採取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5989573E-E61F-58FC-3C79-D4A186309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912" y="1639278"/>
                <a:ext cx="9753600" cy="369332"/>
              </a:xfrm>
              <a:prstGeom prst="rect">
                <a:avLst/>
              </a:prstGeom>
              <a:blipFill>
                <a:blip r:embed="rId3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FB22EF-9A80-4702-E361-033518D1B10B}"/>
                  </a:ext>
                </a:extLst>
              </p:cNvPr>
              <p:cNvSpPr txBox="1"/>
              <p:nvPr/>
            </p:nvSpPr>
            <p:spPr>
              <a:xfrm>
                <a:off x="2035628" y="2547649"/>
                <a:ext cx="8839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u="sng" dirty="0"/>
                  <a:t>蒸留水を用いて</a:t>
                </a:r>
                <a14:m>
                  <m:oMath xmlns:m="http://schemas.openxmlformats.org/officeDocument/2006/math">
                    <m:r>
                      <a:rPr lang="en-US" altLang="ja-JP" i="1" u="sng" dirty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kumimoji="1" lang="ja-JP" altLang="en-US" u="sng" dirty="0"/>
                  <a:t>ｍ</a:t>
                </a:r>
                <a:r>
                  <a:rPr kumimoji="1" lang="en-US" altLang="ja-JP" u="sng" dirty="0"/>
                  <a:t>L</a:t>
                </a:r>
                <a:r>
                  <a:rPr kumimoji="1" lang="ja-JP" altLang="en-US" u="sng" dirty="0"/>
                  <a:t>メスフラスコでそれぞれの溶液をメスアップ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02FB22EF-9A80-4702-E361-033518D1B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628" y="2547649"/>
                <a:ext cx="8839200" cy="369332"/>
              </a:xfrm>
              <a:prstGeom prst="rect">
                <a:avLst/>
              </a:prstGeom>
              <a:blipFill>
                <a:blip r:embed="rId4"/>
                <a:stretch>
                  <a:fillRect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9ABFDB-17B9-7838-0929-BC2715B835F9}"/>
              </a:ext>
            </a:extLst>
          </p:cNvPr>
          <p:cNvSpPr txBox="1"/>
          <p:nvPr/>
        </p:nvSpPr>
        <p:spPr>
          <a:xfrm>
            <a:off x="1714499" y="3385849"/>
            <a:ext cx="948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それぞれの溶液をスペクトル測定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DF6B97B-CFB3-81B3-B9C4-7C44AFD0AD17}"/>
              </a:ext>
            </a:extLst>
          </p:cNvPr>
          <p:cNvSpPr txBox="1"/>
          <p:nvPr/>
        </p:nvSpPr>
        <p:spPr>
          <a:xfrm>
            <a:off x="2160812" y="4224049"/>
            <a:ext cx="8588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最大吸収量の波長を測定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F620BEA-8537-6BF2-CEA9-33C36912D6EC}"/>
              </a:ext>
            </a:extLst>
          </p:cNvPr>
          <p:cNvSpPr txBox="1"/>
          <p:nvPr/>
        </p:nvSpPr>
        <p:spPr>
          <a:xfrm>
            <a:off x="1953985" y="4965061"/>
            <a:ext cx="948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最大吸収量の波長とその吸光度の検量線を作成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D5BE718E-BC53-33E8-7655-B78E91049541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6694712" y="1219004"/>
            <a:ext cx="1" cy="294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8F947C8-F1A0-8711-E795-A4DD0CB9569B}"/>
              </a:ext>
            </a:extLst>
          </p:cNvPr>
          <p:cNvCxnSpPr/>
          <p:nvPr/>
        </p:nvCxnSpPr>
        <p:spPr>
          <a:xfrm flipH="1">
            <a:off x="6694711" y="3821472"/>
            <a:ext cx="1" cy="294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DBED847-DAFE-3AD8-4D26-F97077DD942C}"/>
              </a:ext>
            </a:extLst>
          </p:cNvPr>
          <p:cNvCxnSpPr/>
          <p:nvPr/>
        </p:nvCxnSpPr>
        <p:spPr>
          <a:xfrm flipH="1">
            <a:off x="6694711" y="4593381"/>
            <a:ext cx="1" cy="294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8466BD6-4938-5642-78C4-25515EAB0E7B}"/>
              </a:ext>
            </a:extLst>
          </p:cNvPr>
          <p:cNvCxnSpPr/>
          <p:nvPr/>
        </p:nvCxnSpPr>
        <p:spPr>
          <a:xfrm flipH="1">
            <a:off x="6694711" y="2994062"/>
            <a:ext cx="1" cy="294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6BAF11E-E986-6FAE-BA79-E0630417B5C9}"/>
              </a:ext>
            </a:extLst>
          </p:cNvPr>
          <p:cNvCxnSpPr/>
          <p:nvPr/>
        </p:nvCxnSpPr>
        <p:spPr>
          <a:xfrm flipH="1">
            <a:off x="6694711" y="2095989"/>
            <a:ext cx="1" cy="294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452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058D88F-0B1D-3D39-33DA-E9F5B6CF739E}"/>
                  </a:ext>
                </a:extLst>
              </p:cNvPr>
              <p:cNvSpPr txBox="1"/>
              <p:nvPr/>
            </p:nvSpPr>
            <p:spPr>
              <a:xfrm>
                <a:off x="1219200" y="424543"/>
                <a:ext cx="9557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u="sng" dirty="0"/>
                  <a:t>スチールウール</a:t>
                </a:r>
                <a14:m>
                  <m:oMath xmlns:m="http://schemas.openxmlformats.org/officeDocument/2006/math">
                    <m:r>
                      <a:rPr lang="en-US" altLang="ja-JP" i="1" u="sng" dirty="0">
                        <a:latin typeface="Cambria Math" panose="02040503050406030204" pitchFamily="18" charset="0"/>
                      </a:rPr>
                      <m:t>0.9998</m:t>
                    </m:r>
                    <m:r>
                      <m:rPr>
                        <m:sty m:val="p"/>
                      </m:rPr>
                      <a:rPr lang="en-US" altLang="ja-JP" i="1" u="sng" dirty="0" smtClean="0">
                        <a:latin typeface="Cambria Math" panose="02040503050406030204" pitchFamily="18" charset="0"/>
                      </a:rPr>
                      <m:t>g</m:t>
                    </m:r>
                  </m:oMath>
                </a14:m>
                <a:r>
                  <a:rPr kumimoji="1" lang="ja-JP" altLang="en-US" u="sng" dirty="0"/>
                  <a:t>秤量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058D88F-0B1D-3D39-33DA-E9F5B6CF7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424543"/>
                <a:ext cx="9557657" cy="369332"/>
              </a:xfrm>
              <a:prstGeom prst="rect">
                <a:avLst/>
              </a:prstGeom>
              <a:blipFill>
                <a:blip r:embed="rId3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21BE8B-036C-B7F9-F998-A2BC27044429}"/>
              </a:ext>
            </a:extLst>
          </p:cNvPr>
          <p:cNvSpPr txBox="1"/>
          <p:nvPr/>
        </p:nvSpPr>
        <p:spPr>
          <a:xfrm>
            <a:off x="740229" y="1143000"/>
            <a:ext cx="1112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硝酸</a:t>
            </a:r>
            <a:r>
              <a:rPr kumimoji="1" lang="en-US" altLang="ja-JP" u="sng" dirty="0"/>
              <a:t>40</a:t>
            </a:r>
            <a:r>
              <a:rPr kumimoji="1" lang="ja-JP" altLang="en-US" u="sng" dirty="0"/>
              <a:t>ｍ</a:t>
            </a:r>
            <a:r>
              <a:rPr kumimoji="1" lang="en-US" altLang="ja-JP" u="sng" dirty="0"/>
              <a:t>L</a:t>
            </a:r>
            <a:r>
              <a:rPr kumimoji="1" lang="ja-JP" altLang="en-US" u="sng" dirty="0"/>
              <a:t>，リン酸</a:t>
            </a:r>
            <a:r>
              <a:rPr kumimoji="1" lang="en-US" altLang="ja-JP" u="sng" dirty="0"/>
              <a:t>20</a:t>
            </a:r>
            <a:r>
              <a:rPr kumimoji="1" lang="ja-JP" altLang="en-US" u="sng" dirty="0"/>
              <a:t>ｍ</a:t>
            </a:r>
            <a:r>
              <a:rPr kumimoji="1" lang="en-US" altLang="ja-JP" u="sng" dirty="0"/>
              <a:t>L</a:t>
            </a:r>
            <a:r>
              <a:rPr kumimoji="1" lang="ja-JP" altLang="en-US" u="sng" dirty="0"/>
              <a:t>を三角フラスコへ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C6C595C-2A61-6FD2-CEC2-B5033E4C0552}"/>
              </a:ext>
            </a:extLst>
          </p:cNvPr>
          <p:cNvSpPr txBox="1"/>
          <p:nvPr/>
        </p:nvSpPr>
        <p:spPr>
          <a:xfrm>
            <a:off x="489858" y="1796925"/>
            <a:ext cx="11375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スチールウールを加える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7961651-C6AA-1D69-BE9D-E3829C6FED8F}"/>
              </a:ext>
            </a:extLst>
          </p:cNvPr>
          <p:cNvSpPr txBox="1"/>
          <p:nvPr/>
        </p:nvSpPr>
        <p:spPr>
          <a:xfrm>
            <a:off x="1355271" y="2396031"/>
            <a:ext cx="948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ホットプレートで加熱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95620B5-3ABF-7B96-4C8E-B6D417BD4F3A}"/>
              </a:ext>
            </a:extLst>
          </p:cNvPr>
          <p:cNvSpPr txBox="1"/>
          <p:nvPr/>
        </p:nvSpPr>
        <p:spPr>
          <a:xfrm>
            <a:off x="1191986" y="2995137"/>
            <a:ext cx="997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硝酸銀</a:t>
            </a:r>
            <a:r>
              <a:rPr kumimoji="1" lang="en-US" altLang="ja-JP" u="sng" dirty="0"/>
              <a:t>0.012g</a:t>
            </a:r>
            <a:r>
              <a:rPr kumimoji="1" lang="ja-JP" altLang="en-US" u="sng" dirty="0"/>
              <a:t>と水を</a:t>
            </a:r>
            <a:r>
              <a:rPr kumimoji="1" lang="en-US" altLang="ja-JP" u="sng" dirty="0"/>
              <a:t>100mL</a:t>
            </a:r>
            <a:r>
              <a:rPr kumimoji="1" lang="ja-JP" altLang="en-US" u="sng" dirty="0"/>
              <a:t>メスフラスコに入れる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B620BBA-BD27-ED83-B579-67A47B7EDDEF}"/>
              </a:ext>
            </a:extLst>
          </p:cNvPr>
          <p:cNvSpPr txBox="1"/>
          <p:nvPr/>
        </p:nvSpPr>
        <p:spPr>
          <a:xfrm>
            <a:off x="2002972" y="3594243"/>
            <a:ext cx="8599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5mL</a:t>
            </a:r>
            <a:r>
              <a:rPr kumimoji="1" lang="ja-JP" altLang="en-US" u="sng" dirty="0"/>
              <a:t>はかり取り，</a:t>
            </a:r>
            <a:r>
              <a:rPr kumimoji="1" lang="en-US" altLang="ja-JP" u="sng" dirty="0"/>
              <a:t>50mL</a:t>
            </a:r>
            <a:r>
              <a:rPr kumimoji="1" lang="ja-JP" altLang="en-US" u="sng" dirty="0"/>
              <a:t>メスフラスコへ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F56B0E-1D1D-0A74-9F15-C2421BE111C9}"/>
              </a:ext>
            </a:extLst>
          </p:cNvPr>
          <p:cNvSpPr txBox="1"/>
          <p:nvPr/>
        </p:nvSpPr>
        <p:spPr>
          <a:xfrm>
            <a:off x="843642" y="4193349"/>
            <a:ext cx="10504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メスアップ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D2BF40-1A6B-71CF-31A9-985313767C80}"/>
              </a:ext>
            </a:extLst>
          </p:cNvPr>
          <p:cNvSpPr txBox="1"/>
          <p:nvPr/>
        </p:nvSpPr>
        <p:spPr>
          <a:xfrm>
            <a:off x="1926769" y="4769900"/>
            <a:ext cx="833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u="sng" dirty="0"/>
              <a:t>過ヨード酸カリウム</a:t>
            </a:r>
            <a:r>
              <a:rPr lang="en-US" altLang="ja-JP" u="sng" dirty="0"/>
              <a:t>0.8012g</a:t>
            </a:r>
            <a:r>
              <a:rPr lang="ja-JP" altLang="en-US" u="sng" dirty="0"/>
              <a:t>加える</a:t>
            </a:r>
            <a:endParaRPr kumimoji="1" lang="ja-JP" altLang="en-US" u="sng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B530D4A-DA90-886B-D5BF-43421CB5CC27}"/>
              </a:ext>
            </a:extLst>
          </p:cNvPr>
          <p:cNvSpPr txBox="1"/>
          <p:nvPr/>
        </p:nvSpPr>
        <p:spPr>
          <a:xfrm>
            <a:off x="1091293" y="5422260"/>
            <a:ext cx="9813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ホットプレートで</a:t>
            </a:r>
            <a:r>
              <a:rPr kumimoji="1" lang="en-US" altLang="ja-JP" u="sng" dirty="0"/>
              <a:t>20</a:t>
            </a:r>
            <a:r>
              <a:rPr kumimoji="1" lang="ja-JP" altLang="en-US" u="sng" dirty="0"/>
              <a:t>分加熱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DDA9186-CA06-F8A7-FF83-BF601F27D1EB}"/>
              </a:ext>
            </a:extLst>
          </p:cNvPr>
          <p:cNvSpPr txBox="1"/>
          <p:nvPr/>
        </p:nvSpPr>
        <p:spPr>
          <a:xfrm>
            <a:off x="1072240" y="6101088"/>
            <a:ext cx="1004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100</a:t>
            </a:r>
            <a:r>
              <a:rPr kumimoji="1" lang="ja-JP" altLang="en-US" u="sng" dirty="0"/>
              <a:t>ｍ</a:t>
            </a:r>
            <a:r>
              <a:rPr kumimoji="1" lang="en-US" altLang="ja-JP" u="sng" dirty="0"/>
              <a:t>L</a:t>
            </a:r>
            <a:r>
              <a:rPr lang="ja-JP" altLang="en-US" u="sng" dirty="0"/>
              <a:t>メスフラスコでメスアップ</a:t>
            </a:r>
            <a:endParaRPr kumimoji="1" lang="ja-JP" altLang="en-US" u="sng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9B5FFD4-B03B-810A-F365-4153B02DD7D1}"/>
              </a:ext>
            </a:extLst>
          </p:cNvPr>
          <p:cNvSpPr txBox="1"/>
          <p:nvPr/>
        </p:nvSpPr>
        <p:spPr>
          <a:xfrm>
            <a:off x="8504464" y="6080344"/>
            <a:ext cx="316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スペクトル測定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5110956-F248-C98E-3D35-8A4F2E147562}"/>
              </a:ext>
            </a:extLst>
          </p:cNvPr>
          <p:cNvSpPr txBox="1"/>
          <p:nvPr/>
        </p:nvSpPr>
        <p:spPr>
          <a:xfrm>
            <a:off x="1251857" y="6848679"/>
            <a:ext cx="9688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ピペットで</a:t>
            </a:r>
            <a:r>
              <a:rPr kumimoji="1" lang="en-US" altLang="ja-JP" u="sng" dirty="0"/>
              <a:t>25</a:t>
            </a:r>
            <a:r>
              <a:rPr kumimoji="1" lang="ja-JP" altLang="en-US" u="sng" dirty="0"/>
              <a:t>ｍ</a:t>
            </a:r>
            <a:r>
              <a:rPr kumimoji="1" lang="en-US" altLang="ja-JP" u="sng" dirty="0"/>
              <a:t>L</a:t>
            </a:r>
            <a:r>
              <a:rPr kumimoji="1" lang="ja-JP" altLang="en-US" u="sng" dirty="0"/>
              <a:t>とり</a:t>
            </a:r>
            <a:r>
              <a:rPr kumimoji="1" lang="en-US" altLang="ja-JP" u="sng" dirty="0"/>
              <a:t>50</a:t>
            </a:r>
            <a:r>
              <a:rPr kumimoji="1" lang="ja-JP" altLang="en-US" u="sng" dirty="0"/>
              <a:t>ｍ</a:t>
            </a:r>
            <a:r>
              <a:rPr kumimoji="1" lang="en-US" altLang="ja-JP" u="sng" dirty="0"/>
              <a:t>L</a:t>
            </a:r>
            <a:r>
              <a:rPr kumimoji="1" lang="ja-JP" altLang="en-US" u="sng" dirty="0"/>
              <a:t>メスフラスコへ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9A08B3E-94DE-8C04-0B46-31CE6F0684CC}"/>
              </a:ext>
            </a:extLst>
          </p:cNvPr>
          <p:cNvSpPr txBox="1"/>
          <p:nvPr/>
        </p:nvSpPr>
        <p:spPr>
          <a:xfrm>
            <a:off x="1148442" y="7529820"/>
            <a:ext cx="10308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水</a:t>
            </a:r>
            <a:r>
              <a:rPr kumimoji="1" lang="en-US" altLang="ja-JP" u="sng" dirty="0"/>
              <a:t>10</a:t>
            </a:r>
            <a:r>
              <a:rPr kumimoji="1" lang="ja-JP" altLang="en-US" u="sng" dirty="0"/>
              <a:t>ｍ</a:t>
            </a:r>
            <a:r>
              <a:rPr kumimoji="1" lang="en-US" altLang="ja-JP" u="sng" dirty="0"/>
              <a:t>L</a:t>
            </a:r>
            <a:r>
              <a:rPr kumimoji="1" lang="ja-JP" altLang="en-US" u="sng" dirty="0"/>
              <a:t>に溶かしたシュウ酸ナトリウム</a:t>
            </a:r>
            <a:r>
              <a:rPr kumimoji="1" lang="en-US" altLang="ja-JP" u="sng" dirty="0"/>
              <a:t>0.3003g</a:t>
            </a:r>
            <a:r>
              <a:rPr kumimoji="1" lang="ja-JP" altLang="en-US" u="sng" dirty="0"/>
              <a:t>を加える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27081E-6F16-67F3-0F63-678C51BAE3A7}"/>
              </a:ext>
            </a:extLst>
          </p:cNvPr>
          <p:cNvSpPr txBox="1"/>
          <p:nvPr/>
        </p:nvSpPr>
        <p:spPr>
          <a:xfrm>
            <a:off x="1583866" y="8199713"/>
            <a:ext cx="9024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硝酸</a:t>
            </a:r>
            <a:r>
              <a:rPr kumimoji="1" lang="en-US" altLang="ja-JP" u="sng" dirty="0"/>
              <a:t>10</a:t>
            </a:r>
            <a:r>
              <a:rPr kumimoji="1" lang="ja-JP" altLang="en-US" u="sng" dirty="0"/>
              <a:t>ｍ</a:t>
            </a:r>
            <a:r>
              <a:rPr kumimoji="1" lang="en-US" altLang="ja-JP" u="sng" dirty="0"/>
              <a:t>L</a:t>
            </a:r>
            <a:r>
              <a:rPr kumimoji="1" lang="ja-JP" altLang="en-US" u="sng" dirty="0"/>
              <a:t>をメスフラスコに入れた後，メスアップ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D00B756-9E71-A6F9-FD64-ED9449CC68A7}"/>
              </a:ext>
            </a:extLst>
          </p:cNvPr>
          <p:cNvSpPr txBox="1"/>
          <p:nvPr/>
        </p:nvSpPr>
        <p:spPr>
          <a:xfrm>
            <a:off x="2204353" y="8831056"/>
            <a:ext cx="7783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スペクトル測定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B6B1C24-3A25-E467-C8C8-A24522BF3713}"/>
              </a:ext>
            </a:extLst>
          </p:cNvPr>
          <p:cNvCxnSpPr>
            <a:stCxn id="2" idx="2"/>
          </p:cNvCxnSpPr>
          <p:nvPr/>
        </p:nvCxnSpPr>
        <p:spPr>
          <a:xfrm flipH="1">
            <a:off x="5998028" y="793875"/>
            <a:ext cx="1" cy="34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D66B29AC-F278-088E-5EDD-B5CE0297DE3A}"/>
              </a:ext>
            </a:extLst>
          </p:cNvPr>
          <p:cNvCxnSpPr/>
          <p:nvPr/>
        </p:nvCxnSpPr>
        <p:spPr>
          <a:xfrm flipH="1">
            <a:off x="5998027" y="1447408"/>
            <a:ext cx="1" cy="34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05FAB6EA-0421-0C5F-C41A-0FBE084C9150}"/>
              </a:ext>
            </a:extLst>
          </p:cNvPr>
          <p:cNvCxnSpPr/>
          <p:nvPr/>
        </p:nvCxnSpPr>
        <p:spPr>
          <a:xfrm flipH="1">
            <a:off x="6008911" y="2110086"/>
            <a:ext cx="1" cy="34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1A697618-A9FB-B5D5-049E-066E85EC263A}"/>
              </a:ext>
            </a:extLst>
          </p:cNvPr>
          <p:cNvCxnSpPr/>
          <p:nvPr/>
        </p:nvCxnSpPr>
        <p:spPr>
          <a:xfrm flipH="1">
            <a:off x="6008911" y="3290225"/>
            <a:ext cx="1" cy="34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06505484-FCC4-1ECB-46C6-827D81CD0612}"/>
              </a:ext>
            </a:extLst>
          </p:cNvPr>
          <p:cNvCxnSpPr/>
          <p:nvPr/>
        </p:nvCxnSpPr>
        <p:spPr>
          <a:xfrm flipH="1">
            <a:off x="6008911" y="2686265"/>
            <a:ext cx="1" cy="34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線矢印コネクタ 142">
            <a:extLst>
              <a:ext uri="{FF2B5EF4-FFF2-40B4-BE49-F238E27FC236}">
                <a16:creationId xmlns:a16="http://schemas.microsoft.com/office/drawing/2014/main" id="{C247DC74-8220-EFF8-AA22-F6638801A897}"/>
              </a:ext>
            </a:extLst>
          </p:cNvPr>
          <p:cNvCxnSpPr/>
          <p:nvPr/>
        </p:nvCxnSpPr>
        <p:spPr>
          <a:xfrm flipH="1">
            <a:off x="5998026" y="3883853"/>
            <a:ext cx="1" cy="34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A4E25501-3303-713F-D88F-EE4AA51CFD93}"/>
              </a:ext>
            </a:extLst>
          </p:cNvPr>
          <p:cNvCxnSpPr/>
          <p:nvPr/>
        </p:nvCxnSpPr>
        <p:spPr>
          <a:xfrm flipH="1">
            <a:off x="5998026" y="4495802"/>
            <a:ext cx="1" cy="34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62BE59BB-4942-B842-9584-84BDCA40CD25}"/>
              </a:ext>
            </a:extLst>
          </p:cNvPr>
          <p:cNvCxnSpPr/>
          <p:nvPr/>
        </p:nvCxnSpPr>
        <p:spPr>
          <a:xfrm flipH="1">
            <a:off x="5998024" y="5745934"/>
            <a:ext cx="1" cy="34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44525905-0735-7A01-D818-D3414831753F}"/>
              </a:ext>
            </a:extLst>
          </p:cNvPr>
          <p:cNvCxnSpPr/>
          <p:nvPr/>
        </p:nvCxnSpPr>
        <p:spPr>
          <a:xfrm flipH="1">
            <a:off x="5998025" y="5134573"/>
            <a:ext cx="1" cy="34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E50BCF5B-0763-04FB-0E9D-97E31731843D}"/>
              </a:ext>
            </a:extLst>
          </p:cNvPr>
          <p:cNvCxnSpPr/>
          <p:nvPr/>
        </p:nvCxnSpPr>
        <p:spPr>
          <a:xfrm flipH="1">
            <a:off x="6008911" y="6487317"/>
            <a:ext cx="1" cy="34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8C05FD42-179F-4CCB-1A35-95F3283308B0}"/>
              </a:ext>
            </a:extLst>
          </p:cNvPr>
          <p:cNvCxnSpPr/>
          <p:nvPr/>
        </p:nvCxnSpPr>
        <p:spPr>
          <a:xfrm flipH="1">
            <a:off x="5998023" y="7861836"/>
            <a:ext cx="1" cy="34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FF134711-B57A-7865-87FA-2E90FCEDD93B}"/>
              </a:ext>
            </a:extLst>
          </p:cNvPr>
          <p:cNvCxnSpPr/>
          <p:nvPr/>
        </p:nvCxnSpPr>
        <p:spPr>
          <a:xfrm flipH="1">
            <a:off x="6008911" y="7185355"/>
            <a:ext cx="1" cy="34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55A16EED-F3A9-44A1-7B65-732270BB2989}"/>
              </a:ext>
            </a:extLst>
          </p:cNvPr>
          <p:cNvCxnSpPr/>
          <p:nvPr/>
        </p:nvCxnSpPr>
        <p:spPr>
          <a:xfrm flipH="1">
            <a:off x="6008911" y="8522048"/>
            <a:ext cx="1" cy="3491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E0590776-5151-B03E-D1AB-8797402689E4}"/>
              </a:ext>
            </a:extLst>
          </p:cNvPr>
          <p:cNvCxnSpPr>
            <a:cxnSpLocks/>
          </p:cNvCxnSpPr>
          <p:nvPr/>
        </p:nvCxnSpPr>
        <p:spPr>
          <a:xfrm>
            <a:off x="8060872" y="6268643"/>
            <a:ext cx="8871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64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162</Words>
  <Application>Microsoft Office PowerPoint</Application>
  <PresentationFormat>ワイド画面</PresentationFormat>
  <Paragraphs>22</Paragraphs>
  <Slides>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淳 栗山</dc:creator>
  <cp:lastModifiedBy>栗山 淳</cp:lastModifiedBy>
  <cp:revision>3</cp:revision>
  <dcterms:created xsi:type="dcterms:W3CDTF">2024-07-06T06:11:15Z</dcterms:created>
  <dcterms:modified xsi:type="dcterms:W3CDTF">2024-07-06T14:10:33Z</dcterms:modified>
</cp:coreProperties>
</file>