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omments/modernComment_102_2D1600D7.xml" ContentType="application/vnd.ms-powerpoint.comments+xml"/>
  <Override PartName="/ppt/comments/modernComment_103_D1321B8F.xml" ContentType="application/vnd.ms-powerpoint.comments+xml"/>
  <Override PartName="/ppt/comments/modernComment_104_4C770430.xml" ContentType="application/vnd.ms-powerpoint.comments+xml"/>
  <Override PartName="/ppt/comments/modernComment_105_F433691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5" r:id="rId5"/>
    <p:sldId id="261" r:id="rId6"/>
    <p:sldId id="263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B251F20-1B73-8A61-53CC-9E280E417599}" name="新井　優太郎" initials="新井　優太郎" userId="新井　優太郎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82" autoAdjust="0"/>
    <p:restoredTop sz="94660"/>
  </p:normalViewPr>
  <p:slideViewPr>
    <p:cSldViewPr snapToGrid="0">
      <p:cViewPr varScale="1">
        <p:scale>
          <a:sx n="96" d="100"/>
          <a:sy n="96" d="100"/>
        </p:scale>
        <p:origin x="621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8/10/relationships/authors" Target="authors.xml"/></Relationships>
</file>

<file path=ppt/comments/modernComment_102_2D1600D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FE07712-F72C-4E6C-9AA9-49CA4044DA02}" authorId="{0B251F20-1B73-8A61-53CC-9E280E417599}" created="2022-07-21T07:52:36.234">
    <pc:sldMkLst xmlns:pc="http://schemas.microsoft.com/office/powerpoint/2013/main/command">
      <pc:docMk/>
      <pc:sldMk cId="756416727" sldId="258"/>
    </pc:sldMkLst>
    <p188:txBody>
      <a:bodyPr/>
      <a:lstStyle/>
      <a:p>
        <a:r>
          <a:rPr lang="ja-JP" altLang="en-US"/>
          <a:t>ここに記載されているコメントは本番では削除しましょう。</a:t>
        </a:r>
      </a:p>
    </p188:txBody>
  </p188:cm>
  <p188:cm id="{53323F4B-FBA5-4521-A656-BEA94965CCC3}" authorId="{0B251F20-1B73-8A61-53CC-9E280E417599}" created="2022-07-21T07:52:59.433">
    <pc:sldMkLst xmlns:pc="http://schemas.microsoft.com/office/powerpoint/2013/main/command">
      <pc:docMk/>
      <pc:sldMk cId="756416727" sldId="258"/>
    </pc:sldMkLst>
    <p188:txBody>
      <a:bodyPr/>
      <a:lstStyle/>
      <a:p>
        <a:r>
          <a:rPr lang="ja-JP" altLang="en-US"/>
          <a:t>赤字の部分は自分の題目に併せて編集してください</a:t>
        </a:r>
      </a:p>
    </p188:txBody>
  </p188:cm>
  <p188:cm id="{FDB4B664-6EC2-49CC-912F-911144B7AD43}" authorId="{0B251F20-1B73-8A61-53CC-9E280E417599}" created="2022-07-21T07:53:12.329">
    <pc:sldMkLst xmlns:pc="http://schemas.microsoft.com/office/powerpoint/2013/main/command">
      <pc:docMk/>
      <pc:sldMk cId="756416727" sldId="258"/>
    </pc:sldMkLst>
    <p188:txBody>
      <a:bodyPr/>
      <a:lstStyle/>
      <a:p>
        <a:r>
          <a:rPr lang="ja-JP" altLang="en-US"/>
          <a:t>文字の大きさや配置なども参考にしましょう</a:t>
        </a:r>
      </a:p>
    </p188:txBody>
  </p188:cm>
</p188:cmLst>
</file>

<file path=ppt/comments/modernComment_103_D1321B8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9E44E07-CA8C-401B-81F4-269456F61DB2}" authorId="{0B251F20-1B73-8A61-53CC-9E280E417599}" created="2022-07-21T07:58:56.259">
    <pc:sldMkLst xmlns:pc="http://schemas.microsoft.com/office/powerpoint/2013/main/command">
      <pc:docMk/>
      <pc:sldMk cId="3509721999" sldId="259"/>
    </pc:sldMkLst>
    <p188:txBody>
      <a:bodyPr/>
      <a:lstStyle/>
      <a:p>
        <a:r>
          <a:rPr lang="ja-JP" altLang="en-US"/>
          <a:t>スライドの配置は一例です
これが唯一正しいというわけではありません。
図と文章の配分を参考にする程度だとおもってください。</a:t>
        </a:r>
      </a:p>
    </p188:txBody>
  </p188:cm>
  <p188:cm id="{71AFB6BB-A1B8-4BC9-BCE4-414C6940626D}" authorId="{0B251F20-1B73-8A61-53CC-9E280E417599}" created="2022-07-21T08:32:28.191">
    <pc:sldMkLst xmlns:pc="http://schemas.microsoft.com/office/powerpoint/2013/main/command">
      <pc:docMk/>
      <pc:sldMk cId="3509721999" sldId="259"/>
    </pc:sldMkLst>
    <p188:txBody>
      <a:bodyPr/>
      <a:lstStyle/>
      <a:p>
        <a:r>
          <a:rPr lang="ja-JP" altLang="en-US"/>
          <a:t>自分で説明する場合は文字が多い方が楽だとお思いますが，スライドは人に伝えるツールです。
図を適切に使用して作成しましょう。</a:t>
        </a:r>
      </a:p>
    </p188:txBody>
  </p188:cm>
  <p188:cm id="{09058DC0-EC2A-442B-A4AC-190213B782FF}" authorId="{0B251F20-1B73-8A61-53CC-9E280E417599}" created="2022-07-21T08:33:50.280">
    <pc:sldMkLst xmlns:pc="http://schemas.microsoft.com/office/powerpoint/2013/main/command">
      <pc:docMk/>
      <pc:sldMk cId="3509721999" sldId="259"/>
    </pc:sldMkLst>
    <p188:txBody>
      <a:bodyPr/>
      <a:lstStyle/>
      <a:p>
        <a:r>
          <a:rPr lang="ja-JP" altLang="en-US"/>
          <a:t>あくまで参考ですが，実践は図，点線は文字を書くスペースです</a:t>
        </a:r>
      </a:p>
    </p188:txBody>
  </p188:cm>
</p188:cmLst>
</file>

<file path=ppt/comments/modernComment_104_4C77043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B6BBE71-35F7-4A78-AB1B-A47DA68CAD90}" authorId="{0B251F20-1B73-8A61-53CC-9E280E417599}" created="2022-07-21T08:35:05.487">
    <pc:sldMkLst xmlns:pc="http://schemas.microsoft.com/office/powerpoint/2013/main/command">
      <pc:docMk/>
      <pc:sldMk cId="1282868272" sldId="260"/>
    </pc:sldMkLst>
    <p188:txBody>
      <a:bodyPr/>
      <a:lstStyle/>
      <a:p>
        <a:r>
          <a:rPr lang="ja-JP" altLang="en-US"/>
          <a:t>方法は1ページにまとめましょう。</a:t>
        </a:r>
      </a:p>
    </p188:txBody>
  </p188:cm>
</p188:cmLst>
</file>

<file path=ppt/comments/modernComment_105_F433691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9B18A53-B15F-440F-AE12-DFBF4A1AF904}" authorId="{0B251F20-1B73-8A61-53CC-9E280E417599}" created="2022-07-21T08:35:58.666">
    <pc:sldMkLst xmlns:pc="http://schemas.microsoft.com/office/powerpoint/2013/main/command">
      <pc:docMk/>
      <pc:sldMk cId="4097009943" sldId="261"/>
    </pc:sldMkLst>
    <p188:txBody>
      <a:bodyPr/>
      <a:lstStyle/>
      <a:p>
        <a:r>
          <a:rPr lang="ja-JP" altLang="en-US"/>
          <a:t>結果と考察が併せて4枚あります。2枚ずつになっていますが，配分は変えても構いません。どちらかが無しにするのはやめてください。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74FE-1D19-4D25-AB6B-BA4A192128FE}" type="datetimeFigureOut">
              <a:rPr kumimoji="1" lang="ja-JP" altLang="en-US" smtClean="0"/>
              <a:t>2024/9/12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7704-9B46-4ACF-B03B-3A9E814EA64A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71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74FE-1D19-4D25-AB6B-BA4A192128FE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7704-9B46-4ACF-B03B-3A9E814EA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84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74FE-1D19-4D25-AB6B-BA4A192128FE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37704-9B46-4ACF-B03B-3A9E814EA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13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9967" y="18256"/>
            <a:ext cx="7886700" cy="662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C74FE-1D19-4D25-AB6B-BA4A192128FE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37704-9B46-4ACF-B03B-3A9E814EA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146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2D1600D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3_D1321B8F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04_4C7704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5_F433691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EC8EC45-2162-0AB8-73A7-3CE0F6C83BD3}"/>
              </a:ext>
            </a:extLst>
          </p:cNvPr>
          <p:cNvSpPr txBox="1"/>
          <p:nvPr/>
        </p:nvSpPr>
        <p:spPr>
          <a:xfrm>
            <a:off x="5474406" y="0"/>
            <a:ext cx="3669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2024</a:t>
            </a:r>
            <a:r>
              <a:rPr kumimoji="1" lang="ja-JP" altLang="en-US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年度</a:t>
            </a:r>
            <a:r>
              <a:rPr kumimoji="1" lang="ja-JP" altLang="en-US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マテリアル工学実験 </a:t>
            </a:r>
            <a:r>
              <a:rPr kumimoji="1" lang="en-US" altLang="ja-JP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1 </a:t>
            </a:r>
            <a:r>
              <a:rPr kumimoji="1" lang="ja-JP" altLang="en-US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・ </a:t>
            </a:r>
            <a:r>
              <a:rPr kumimoji="1" lang="en-US" altLang="ja-JP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2</a:t>
            </a:r>
          </a:p>
          <a:p>
            <a:r>
              <a:rPr kumimoji="1" lang="en-US" altLang="ja-JP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2AM </a:t>
            </a:r>
            <a:r>
              <a:rPr kumimoji="1" lang="ja-JP" altLang="en-US" dirty="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rPr>
              <a:t>プレゼンテーション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26FA61E-5355-C2D0-78CA-07DB784FA06E}"/>
              </a:ext>
            </a:extLst>
          </p:cNvPr>
          <p:cNvSpPr txBox="1"/>
          <p:nvPr/>
        </p:nvSpPr>
        <p:spPr>
          <a:xfrm>
            <a:off x="134224" y="1384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2024/09/13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8E8B1FA-D2A1-C441-58D7-BE7B4FE2CB72}"/>
              </a:ext>
            </a:extLst>
          </p:cNvPr>
          <p:cNvSpPr txBox="1"/>
          <p:nvPr/>
        </p:nvSpPr>
        <p:spPr>
          <a:xfrm>
            <a:off x="1095407" y="2274838"/>
            <a:ext cx="13452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rgbClr val="FF0000"/>
                </a:solidFill>
              </a:rPr>
              <a:t>2AM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54C52E-C11A-4A70-B9AD-30AB4A914BEE}"/>
              </a:ext>
            </a:extLst>
          </p:cNvPr>
          <p:cNvSpPr txBox="1"/>
          <p:nvPr/>
        </p:nvSpPr>
        <p:spPr>
          <a:xfrm>
            <a:off x="546698" y="3044279"/>
            <a:ext cx="8050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</a:rPr>
              <a:t>A3.</a:t>
            </a:r>
            <a:r>
              <a:rPr kumimoji="1" lang="ja-JP" altLang="en-US" sz="3200" dirty="0">
                <a:solidFill>
                  <a:srgbClr val="FF0000"/>
                </a:solidFill>
              </a:rPr>
              <a:t>比色分析による未知濃度試料の定量分析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0680EA0-119F-32B1-BA19-4CB4994648A6}"/>
              </a:ext>
            </a:extLst>
          </p:cNvPr>
          <p:cNvSpPr txBox="1"/>
          <p:nvPr/>
        </p:nvSpPr>
        <p:spPr>
          <a:xfrm>
            <a:off x="2156113" y="5442227"/>
            <a:ext cx="4831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先進工学部マテリアル創成工学科　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>
                <a:solidFill>
                  <a:srgbClr val="FF0000"/>
                </a:solidFill>
              </a:rPr>
              <a:t>＜</a:t>
            </a:r>
            <a:r>
              <a:rPr kumimoji="1" lang="en-US" altLang="ja-JP" sz="2400" dirty="0">
                <a:solidFill>
                  <a:srgbClr val="FF0000"/>
                </a:solidFill>
              </a:rPr>
              <a:t>8223036</a:t>
            </a:r>
            <a:r>
              <a:rPr kumimoji="1" lang="ja-JP" altLang="en-US" sz="2400" dirty="0">
                <a:solidFill>
                  <a:srgbClr val="FF0000"/>
                </a:solidFill>
              </a:rPr>
              <a:t>＞　＜栗山淳＞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4167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32EB6A-E91B-F059-75C8-F8FDB9574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9" y="0"/>
            <a:ext cx="7886700" cy="662781"/>
          </a:xfrm>
        </p:spPr>
        <p:txBody>
          <a:bodyPr/>
          <a:lstStyle/>
          <a:p>
            <a:pPr algn="l"/>
            <a:r>
              <a:rPr kumimoji="1" lang="ja-JP" altLang="en-US" dirty="0"/>
              <a:t>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EDAAE3F-165F-6E07-F6F8-E0F06A915F4C}"/>
              </a:ext>
            </a:extLst>
          </p:cNvPr>
          <p:cNvSpPr txBox="1"/>
          <p:nvPr/>
        </p:nvSpPr>
        <p:spPr>
          <a:xfrm>
            <a:off x="109583" y="572851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目的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29889BA-41D1-22B1-427E-23A1AE539A17}"/>
              </a:ext>
            </a:extLst>
          </p:cNvPr>
          <p:cNvSpPr/>
          <p:nvPr/>
        </p:nvSpPr>
        <p:spPr>
          <a:xfrm>
            <a:off x="1350628" y="5508464"/>
            <a:ext cx="7181087" cy="100667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CF1ADDC-8C90-0453-6BD0-8E33E1BFFBA3}"/>
              </a:ext>
            </a:extLst>
          </p:cNvPr>
          <p:cNvSpPr/>
          <p:nvPr/>
        </p:nvSpPr>
        <p:spPr>
          <a:xfrm>
            <a:off x="613793" y="637562"/>
            <a:ext cx="3732766" cy="3363985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EDFED3E-2174-FF7D-1570-F2347FAA869E}"/>
              </a:ext>
            </a:extLst>
          </p:cNvPr>
          <p:cNvSpPr/>
          <p:nvPr/>
        </p:nvSpPr>
        <p:spPr>
          <a:xfrm>
            <a:off x="4790112" y="637562"/>
            <a:ext cx="3732765" cy="336398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5E0AF7A-7E5A-D67E-4D79-AF34F0F331BC}"/>
              </a:ext>
            </a:extLst>
          </p:cNvPr>
          <p:cNvSpPr/>
          <p:nvPr/>
        </p:nvSpPr>
        <p:spPr>
          <a:xfrm>
            <a:off x="613792" y="4217155"/>
            <a:ext cx="7917923" cy="10653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5BE8B6D-C392-CCA0-D62E-56F9EC36E0F6}"/>
                  </a:ext>
                </a:extLst>
              </p:cNvPr>
              <p:cNvSpPr txBox="1"/>
              <p:nvPr/>
            </p:nvSpPr>
            <p:spPr>
              <a:xfrm>
                <a:off x="5543113" y="2106893"/>
                <a:ext cx="2226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  <m:r>
                      <a:rPr kumimoji="1" lang="en-US" altLang="ja-JP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→</a:t>
                </a:r>
                <a14:m>
                  <m:oMath xmlns:m="http://schemas.openxmlformats.org/officeDocument/2006/math">
                    <m:r>
                      <a:rPr kumimoji="1" lang="en-US" altLang="ja-JP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kumimoji="1" lang="en-US" altLang="ja-JP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𝑀𝑛</m:t>
                    </m:r>
                    <m:sSubSup>
                      <m:sSubSupPr>
                        <m:ctrlP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5BE8B6D-C392-CCA0-D62E-56F9EC36E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3113" y="2106893"/>
                <a:ext cx="2226763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0EC4C74-BEBA-373A-B42C-C85E7563E426}"/>
                  </a:ext>
                </a:extLst>
              </p:cNvPr>
              <p:cNvSpPr txBox="1"/>
              <p:nvPr/>
            </p:nvSpPr>
            <p:spPr>
              <a:xfrm>
                <a:off x="1350628" y="5591813"/>
                <a:ext cx="700021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solidFill>
                      <a:schemeClr val="tx1"/>
                    </a:solidFill>
                  </a:rPr>
                  <a:t>未知試料に含まれる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</m:oMath>
                </a14:m>
                <a:r>
                  <a:rPr kumimoji="1" lang="ja-JP" altLang="en-US" sz="1400" dirty="0">
                    <a:solidFill>
                      <a:schemeClr val="tx1"/>
                    </a:solidFill>
                  </a:rPr>
                  <a:t>を可視光領域</a:t>
                </a:r>
                <a14:m>
                  <m:oMath xmlns:m="http://schemas.openxmlformats.org/officeDocument/2006/math">
                    <m:r>
                      <a:rPr kumimoji="1" lang="ja-JP" altLang="en-US" sz="1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の光を吸収する</m:t>
                    </m:r>
                    <m:r>
                      <a:rPr kumimoji="1" lang="en-US" altLang="ja-JP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𝑀𝑛</m:t>
                    </m:r>
                    <m:sSubSup>
                      <m:sSubSupPr>
                        <m:ctrlPr>
                          <a:rPr kumimoji="1" lang="en-US" altLang="ja-JP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kumimoji="1" lang="en-US" altLang="ja-JP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kumimoji="1" lang="en-US" altLang="ja-JP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kumimoji="1" lang="ja-JP" altLang="en-US" sz="1400" dirty="0">
                    <a:solidFill>
                      <a:schemeClr val="tx1"/>
                    </a:solidFill>
                  </a:rPr>
                  <a:t>に酸化し，吸光度を求め，</a:t>
                </a:r>
                <a:endParaRPr kumimoji="1" lang="en-US" altLang="ja-JP" sz="1400" dirty="0">
                  <a:solidFill>
                    <a:schemeClr val="tx1"/>
                  </a:solidFill>
                </a:endParaRPr>
              </a:p>
              <a:p>
                <a:r>
                  <a:rPr lang="ja-JP" altLang="en-US" sz="1400" dirty="0">
                    <a:solidFill>
                      <a:schemeClr val="tx1"/>
                    </a:solidFill>
                  </a:rPr>
                  <a:t>光路長が長くなると吸光度が増加し，濃度が高くなると吸光度が増加するというランバートベールの法則を用いて</a:t>
                </a:r>
                <a:r>
                  <a:rPr kumimoji="1" lang="ja-JP" altLang="en-US" sz="1400" dirty="0">
                    <a:solidFill>
                      <a:schemeClr val="tx1"/>
                    </a:solidFill>
                  </a:rPr>
                  <a:t>未知試料の濃度を分析すること</a:t>
                </a: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0EC4C74-BEBA-373A-B42C-C85E7563E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628" y="5591813"/>
                <a:ext cx="7000218" cy="738664"/>
              </a:xfrm>
              <a:prstGeom prst="rect">
                <a:avLst/>
              </a:prstGeom>
              <a:blipFill>
                <a:blip r:embed="rId4"/>
                <a:stretch>
                  <a:fillRect l="-261" t="-1653" b="-74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9B35F6-F3DA-77A2-FDEB-6C8CB4BF9BF9}"/>
              </a:ext>
            </a:extLst>
          </p:cNvPr>
          <p:cNvSpPr txBox="1"/>
          <p:nvPr/>
        </p:nvSpPr>
        <p:spPr>
          <a:xfrm>
            <a:off x="736899" y="876748"/>
            <a:ext cx="2936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ランバートベールの法則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B3773EF-2AF3-C36A-B792-949CE02943A2}"/>
                  </a:ext>
                </a:extLst>
              </p:cNvPr>
              <p:cNvSpPr txBox="1"/>
              <p:nvPr/>
            </p:nvSpPr>
            <p:spPr>
              <a:xfrm>
                <a:off x="1016598" y="1398494"/>
                <a:ext cx="2422888" cy="722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kumimoji="1" lang="es-ES" altLang="ja-JP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s-ES" altLang="ja-JP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1" lang="es-E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s-E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s-E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  <m:sub>
                                      <m: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kumimoji="1" lang="es-E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ja-JP" alt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B3773EF-2AF3-C36A-B792-949CE0294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598" y="1398494"/>
                <a:ext cx="2422888" cy="7221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7E79466-F8C5-4791-5732-5148C627805B}"/>
                  </a:ext>
                </a:extLst>
              </p:cNvPr>
              <p:cNvSpPr txBox="1"/>
              <p:nvPr/>
            </p:nvSpPr>
            <p:spPr>
              <a:xfrm>
                <a:off x="1350628" y="2248348"/>
                <a:ext cx="1795984" cy="1356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s-E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ja-JP" i="1">
                            <a:latin typeface="Cambria Math" panose="02040503050406030204" pitchFamily="18" charset="0"/>
                          </a:rPr>
                          <m:t>I</m:t>
                        </m:r>
                      </m:num>
                      <m:den>
                        <m:sSub>
                          <m:sSubPr>
                            <m:ctrlPr>
                              <a:rPr kumimoji="1" lang="es-E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ja-JP" dirty="0"/>
                  <a:t>:</a:t>
                </a:r>
                <a:r>
                  <a:rPr kumimoji="1" lang="ja-JP" altLang="en-US" dirty="0"/>
                  <a:t>透過度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i="1" dirty="0">
                        <a:latin typeface="Cambria Math" panose="02040503050406030204" pitchFamily="18" charset="0"/>
                      </a:rPr>
                      <m:t>b</m:t>
                    </m:r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ja-JP" altLang="en-US" dirty="0"/>
                  <a:t>光路長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i="1" dirty="0">
                        <a:latin typeface="Cambria Math" panose="02040503050406030204" pitchFamily="18" charset="0"/>
                      </a:rPr>
                      <m:t>c</m:t>
                    </m:r>
                    <m:r>
                      <a:rPr kumimoji="1" lang="en-US" altLang="ja-JP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ja-JP" altLang="en-US" dirty="0"/>
                  <a:t>溶液濃度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ja-JP" altLang="en-US" dirty="0"/>
                  <a:t>モル吸光係数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7E79466-F8C5-4791-5732-5148C6278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628" y="2248348"/>
                <a:ext cx="1795984" cy="1356653"/>
              </a:xfrm>
              <a:prstGeom prst="rect">
                <a:avLst/>
              </a:prstGeom>
              <a:blipFill>
                <a:blip r:embed="rId6"/>
                <a:stretch>
                  <a:fillRect r="-340" b="-54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7AC14CF-B352-F588-9525-995D35F72150}"/>
              </a:ext>
            </a:extLst>
          </p:cNvPr>
          <p:cNvSpPr txBox="1"/>
          <p:nvPr/>
        </p:nvSpPr>
        <p:spPr>
          <a:xfrm>
            <a:off x="5954358" y="1759586"/>
            <a:ext cx="1323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酸化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8837379-BD6D-ED43-4645-378E1C2E9F32}"/>
              </a:ext>
            </a:extLst>
          </p:cNvPr>
          <p:cNvSpPr txBox="1"/>
          <p:nvPr/>
        </p:nvSpPr>
        <p:spPr>
          <a:xfrm>
            <a:off x="2196269" y="4443813"/>
            <a:ext cx="4854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溶液濃度の算出</a:t>
            </a:r>
          </a:p>
        </p:txBody>
      </p:sp>
    </p:spTree>
    <p:extLst>
      <p:ext uri="{BB962C8B-B14F-4D97-AF65-F5344CB8AC3E}">
        <p14:creationId xmlns:p14="http://schemas.microsoft.com/office/powerpoint/2010/main" val="35097219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80E57D52-5E6F-A370-AD06-2278EB314E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74349" y="0"/>
                <a:ext cx="7886700" cy="662781"/>
              </a:xfrm>
            </p:spPr>
            <p:txBody>
              <a:bodyPr/>
              <a:lstStyle/>
              <a:p>
                <a:pPr algn="l"/>
                <a:r>
                  <a:rPr kumimoji="1" lang="ja-JP" altLang="en-US" dirty="0"/>
                  <a:t>方法</a:t>
                </a:r>
                <a:r>
                  <a:rPr kumimoji="1" lang="en-US" altLang="ja-JP" dirty="0"/>
                  <a:t>(1)</a:t>
                </a:r>
                <a:r>
                  <a:rPr kumimoji="1" lang="ja-JP" altLang="en-US" dirty="0"/>
                  <a:t>　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𝐾𝑀𝑛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の検量線の作成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80E57D52-5E6F-A370-AD06-2278EB314E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4349" y="0"/>
                <a:ext cx="7886700" cy="662781"/>
              </a:xfrm>
              <a:blipFill>
                <a:blip r:embed="rId3"/>
                <a:stretch>
                  <a:fillRect l="-2011" t="-11927" b="-211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6D6B2A4-B5B2-9C0F-9FB2-F3EDD37AB03D}"/>
              </a:ext>
            </a:extLst>
          </p:cNvPr>
          <p:cNvSpPr/>
          <p:nvPr/>
        </p:nvSpPr>
        <p:spPr>
          <a:xfrm>
            <a:off x="613792" y="637562"/>
            <a:ext cx="8018479" cy="583035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テーブル&#10;&#10;自動的に生成された説明">
            <a:extLst>
              <a:ext uri="{FF2B5EF4-FFF2-40B4-BE49-F238E27FC236}">
                <a16:creationId xmlns:a16="http://schemas.microsoft.com/office/drawing/2014/main" id="{C25A909C-1677-DC6D-7624-96888AED0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95" y="715533"/>
            <a:ext cx="6108209" cy="567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6827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37ECB1DE-31CB-F16E-ED20-1D28E09855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349" y="0"/>
                <a:ext cx="7886700" cy="662781"/>
              </a:xfrm>
              <a:prstGeom prst="rect">
                <a:avLst/>
              </a:prstGeom>
            </p:spPr>
            <p:txBody>
              <a:bodyPr/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32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ja-JP" altLang="en-US" dirty="0"/>
                  <a:t>方法</a:t>
                </a:r>
                <a:r>
                  <a:rPr lang="en-US" altLang="ja-JP" dirty="0"/>
                  <a:t>(1)</a:t>
                </a:r>
                <a:r>
                  <a:rPr lang="ja-JP" altLang="en-US" dirty="0"/>
                  <a:t>　未知の濃度の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𝑀𝑛</m:t>
                    </m:r>
                  </m:oMath>
                </a14:m>
                <a:r>
                  <a:rPr lang="ja-JP" altLang="en-US" dirty="0"/>
                  <a:t>濃度の測定</a:t>
                </a:r>
              </a:p>
            </p:txBody>
          </p:sp>
        </mc:Choice>
        <mc:Fallback xmlns="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37ECB1DE-31CB-F16E-ED20-1D28E0985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49" y="0"/>
                <a:ext cx="7886700" cy="662781"/>
              </a:xfrm>
              <a:prstGeom prst="rect">
                <a:avLst/>
              </a:prstGeom>
              <a:blipFill>
                <a:blip r:embed="rId2"/>
                <a:stretch>
                  <a:fillRect l="-2011" t="-22018" b="-110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 descr="テーブル&#10;&#10;自動的に生成された説明">
            <a:extLst>
              <a:ext uri="{FF2B5EF4-FFF2-40B4-BE49-F238E27FC236}">
                <a16:creationId xmlns:a16="http://schemas.microsoft.com/office/drawing/2014/main" id="{5B0C2536-C801-E472-FF87-1666ADBB0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092" y="653753"/>
            <a:ext cx="5357226" cy="62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8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AFACB-99F5-B647-9E91-3CACD52332DF}"/>
              </a:ext>
            </a:extLst>
          </p:cNvPr>
          <p:cNvSpPr txBox="1">
            <a:spLocks/>
          </p:cNvSpPr>
          <p:nvPr/>
        </p:nvSpPr>
        <p:spPr>
          <a:xfrm>
            <a:off x="174348" y="0"/>
            <a:ext cx="9379849" cy="66278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dirty="0"/>
              <a:t>結果　　</a:t>
            </a:r>
            <a:r>
              <a:rPr lang="en-US" altLang="ja-JP" sz="1800" dirty="0"/>
              <a:t>1</a:t>
            </a:r>
            <a:r>
              <a:rPr lang="ja-JP" altLang="en-US" sz="1800" dirty="0"/>
              <a:t>ｍ</a:t>
            </a:r>
            <a:r>
              <a:rPr lang="en-US" altLang="ja-JP" sz="1800" dirty="0"/>
              <a:t>L</a:t>
            </a:r>
            <a:r>
              <a:rPr lang="ja-JP" altLang="en-US" sz="1800" dirty="0"/>
              <a:t>，</a:t>
            </a:r>
            <a:r>
              <a:rPr lang="en-US" altLang="ja-JP" sz="1800" dirty="0"/>
              <a:t>2</a:t>
            </a:r>
            <a:r>
              <a:rPr lang="ja-JP" altLang="en-US" sz="1800" dirty="0"/>
              <a:t>ｍ</a:t>
            </a:r>
            <a:r>
              <a:rPr lang="en-US" altLang="ja-JP" sz="1800" dirty="0"/>
              <a:t>L</a:t>
            </a:r>
            <a:r>
              <a:rPr lang="ja-JP" altLang="en-US" sz="1800" dirty="0"/>
              <a:t>，</a:t>
            </a:r>
            <a:r>
              <a:rPr lang="en-US" altLang="ja-JP" sz="1800" dirty="0"/>
              <a:t>5</a:t>
            </a:r>
            <a:r>
              <a:rPr lang="ja-JP" altLang="en-US" sz="1800" dirty="0"/>
              <a:t>ｍ</a:t>
            </a:r>
            <a:r>
              <a:rPr lang="en-US" altLang="ja-JP" sz="1800" dirty="0"/>
              <a:t>L</a:t>
            </a:r>
            <a:r>
              <a:rPr lang="ja-JP" altLang="en-US" sz="1800" dirty="0"/>
              <a:t>，</a:t>
            </a:r>
            <a:r>
              <a:rPr lang="en-US" altLang="ja-JP" sz="1800" dirty="0"/>
              <a:t>10</a:t>
            </a:r>
            <a:r>
              <a:rPr lang="ja-JP" altLang="en-US" sz="1800" dirty="0"/>
              <a:t>ｍ</a:t>
            </a:r>
            <a:r>
              <a:rPr lang="en-US" altLang="ja-JP" sz="1800" dirty="0"/>
              <a:t>L </a:t>
            </a:r>
            <a:r>
              <a:rPr lang="ja-JP" altLang="en-US" sz="1800" dirty="0"/>
              <a:t>の </a:t>
            </a:r>
            <a:r>
              <a:rPr lang="en-US" altLang="ja-JP" sz="1800" dirty="0"/>
              <a:t>KMnO4 </a:t>
            </a:r>
            <a:r>
              <a:rPr lang="ja-JP" altLang="en-US" sz="1800" dirty="0"/>
              <a:t>をそれぞれスペクトル測定したグラフ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2134F22-2061-DF46-2ECD-C9FCC2CFAA9B}"/>
              </a:ext>
            </a:extLst>
          </p:cNvPr>
          <p:cNvSpPr/>
          <p:nvPr/>
        </p:nvSpPr>
        <p:spPr>
          <a:xfrm>
            <a:off x="1494637" y="5687764"/>
            <a:ext cx="7036324" cy="106534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D880CF3-6A08-F51D-B424-4C89CA5C98B4}"/>
              </a:ext>
            </a:extLst>
          </p:cNvPr>
          <p:cNvSpPr txBox="1"/>
          <p:nvPr/>
        </p:nvSpPr>
        <p:spPr>
          <a:xfrm>
            <a:off x="2146469" y="6035770"/>
            <a:ext cx="5732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525nm </a:t>
            </a:r>
            <a:r>
              <a:rPr lang="ja-JP" altLang="en-US" dirty="0"/>
              <a:t>において吸光度が最も大きくなることが分かった。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6" name="図 5" descr="グラフ, ヒストグラム&#10;&#10;自動的に生成された説明">
            <a:extLst>
              <a:ext uri="{FF2B5EF4-FFF2-40B4-BE49-F238E27FC236}">
                <a16:creationId xmlns:a16="http://schemas.microsoft.com/office/drawing/2014/main" id="{5D52F803-EBDC-7BC2-253E-8BD5D0E12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406" y="572968"/>
            <a:ext cx="5903187" cy="494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0994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2B9AFACB-99F5-B647-9E91-3CACD52332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4349" y="0"/>
                <a:ext cx="7886700" cy="662781"/>
              </a:xfrm>
              <a:prstGeom prst="rect">
                <a:avLst/>
              </a:prstGeom>
            </p:spPr>
            <p:txBody>
              <a:bodyPr/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kumimoji="1" sz="32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ja-JP" altLang="en-US" dirty="0"/>
                  <a:t>結果　　　　　　　　</a:t>
                </a:r>
                <a14:m>
                  <m:oMath xmlns:m="http://schemas.openxmlformats.org/officeDocument/2006/math">
                    <m:r>
                      <a:rPr lang="en-US" altLang="ja-JP" sz="1800" b="0" i="1" smtClean="0">
                        <a:latin typeface="Cambria Math" panose="02040503050406030204" pitchFamily="18" charset="0"/>
                      </a:rPr>
                      <m:t>𝐾𝑀𝑛</m:t>
                    </m:r>
                    <m:sSub>
                      <m:sSubPr>
                        <m:ctrlP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ja-JP" altLang="en-US" sz="1800" dirty="0"/>
                  <a:t>の検量線</a:t>
                </a:r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2B9AFACB-99F5-B647-9E91-3CACD5233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49" y="0"/>
                <a:ext cx="7886700" cy="662781"/>
              </a:xfrm>
              <a:prstGeom prst="rect">
                <a:avLst/>
              </a:prstGeom>
              <a:blipFill>
                <a:blip r:embed="rId2"/>
                <a:stretch>
                  <a:fillRect l="-2011" t="-19266" b="-100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2134F22-2061-DF46-2ECD-C9FCC2CFAA9B}"/>
              </a:ext>
            </a:extLst>
          </p:cNvPr>
          <p:cNvSpPr/>
          <p:nvPr/>
        </p:nvSpPr>
        <p:spPr>
          <a:xfrm>
            <a:off x="1494637" y="4870174"/>
            <a:ext cx="7036324" cy="18829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テーブル&#10;&#10;自動的に生成された説明">
            <a:extLst>
              <a:ext uri="{FF2B5EF4-FFF2-40B4-BE49-F238E27FC236}">
                <a16:creationId xmlns:a16="http://schemas.microsoft.com/office/drawing/2014/main" id="{A5044838-0635-7B7F-614B-82797DC10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32" y="1659532"/>
            <a:ext cx="4193168" cy="2594416"/>
          </a:xfrm>
          <a:prstGeom prst="rect">
            <a:avLst/>
          </a:prstGeom>
        </p:spPr>
      </p:pic>
      <p:pic>
        <p:nvPicPr>
          <p:cNvPr id="10" name="図 9" descr="グラフ, 折れ線グラフ&#10;&#10;自動的に生成された説明">
            <a:extLst>
              <a:ext uri="{FF2B5EF4-FFF2-40B4-BE49-F238E27FC236}">
                <a16:creationId xmlns:a16="http://schemas.microsoft.com/office/drawing/2014/main" id="{47FB0FEA-E91E-A964-0BFA-49E97E9A6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797" y="958140"/>
            <a:ext cx="4252268" cy="38722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580AE73-88C3-1B90-418C-25EEBBE3C654}"/>
                  </a:ext>
                </a:extLst>
              </p:cNvPr>
              <p:cNvSpPr txBox="1"/>
              <p:nvPr/>
            </p:nvSpPr>
            <p:spPr>
              <a:xfrm>
                <a:off x="1779518" y="5211476"/>
                <a:ext cx="628153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KMn</m:t>
                    </m:r>
                    <m:sSub>
                      <m:sSubPr>
                        <m:ctrlPr>
                          <a:rPr kumimoji="1" lang="en-US" altLang="ja-JP" b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1" lang="ja-JP" altLang="en-US" b="0" dirty="0">
                    <a:latin typeface="Cambria Math" panose="02040503050406030204" pitchFamily="18" charset="0"/>
                  </a:rPr>
                  <a:t>の検量線の式は以下のようになる</a:t>
                </a:r>
                <a:endParaRPr kumimoji="1" lang="en-US" altLang="ja-JP" b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=0.0225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=0.9998</m:t>
                      </m:r>
                    </m:oMath>
                  </m:oMathPara>
                </a14:m>
                <a:endParaRPr kumimoji="1" lang="en-US" altLang="ja-JP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dirty="0"/>
                  <a:t>が極めて</a:t>
                </a:r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に近く，濃度と吸光度に強い相関関係が見られた</a:t>
                </a: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580AE73-88C3-1B90-418C-25EEBBE3C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518" y="5211476"/>
                <a:ext cx="6281531" cy="1200329"/>
              </a:xfrm>
              <a:prstGeom prst="rect">
                <a:avLst/>
              </a:prstGeom>
              <a:blipFill>
                <a:blip r:embed="rId5"/>
                <a:stretch>
                  <a:fillRect t="-4061" b="-76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17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36CEE0-64D0-1F1B-E6A0-2269F582C145}"/>
              </a:ext>
            </a:extLst>
          </p:cNvPr>
          <p:cNvSpPr txBox="1">
            <a:spLocks/>
          </p:cNvSpPr>
          <p:nvPr/>
        </p:nvSpPr>
        <p:spPr>
          <a:xfrm>
            <a:off x="174349" y="0"/>
            <a:ext cx="7886700" cy="66278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dirty="0"/>
              <a:t>考察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DBC0515-F1E1-3D75-A847-AD39EFFA7248}"/>
              </a:ext>
            </a:extLst>
          </p:cNvPr>
          <p:cNvSpPr/>
          <p:nvPr/>
        </p:nvSpPr>
        <p:spPr>
          <a:xfrm>
            <a:off x="286621" y="570449"/>
            <a:ext cx="4226655" cy="597296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82646A-321F-1486-9030-7A2767318ABA}"/>
              </a:ext>
            </a:extLst>
          </p:cNvPr>
          <p:cNvSpPr txBox="1"/>
          <p:nvPr/>
        </p:nvSpPr>
        <p:spPr>
          <a:xfrm>
            <a:off x="5409238" y="2818266"/>
            <a:ext cx="27767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結果から考えられる事項を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根拠</a:t>
            </a:r>
            <a:r>
              <a:rPr kumimoji="1" lang="en-US" altLang="ja-JP" dirty="0">
                <a:solidFill>
                  <a:srgbClr val="FF0000"/>
                </a:solidFill>
              </a:rPr>
              <a:t>(</a:t>
            </a:r>
            <a:r>
              <a:rPr kumimoji="1" lang="ja-JP" altLang="en-US" dirty="0">
                <a:solidFill>
                  <a:srgbClr val="FF0000"/>
                </a:solidFill>
              </a:rPr>
              <a:t>文献等</a:t>
            </a:r>
            <a:r>
              <a:rPr kumimoji="1" lang="en-US" altLang="ja-JP" dirty="0">
                <a:solidFill>
                  <a:srgbClr val="FF0000"/>
                </a:solidFill>
              </a:rPr>
              <a:t>)</a:t>
            </a:r>
            <a:r>
              <a:rPr kumimoji="1" lang="ja-JP" altLang="en-US" dirty="0">
                <a:solidFill>
                  <a:srgbClr val="FF0000"/>
                </a:solidFill>
              </a:rPr>
              <a:t>を示して解説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文字で解説したい場合は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必ず箇条書き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929077-40B4-EB30-3171-533FCB8614F0}"/>
              </a:ext>
            </a:extLst>
          </p:cNvPr>
          <p:cNvSpPr/>
          <p:nvPr/>
        </p:nvSpPr>
        <p:spPr>
          <a:xfrm>
            <a:off x="4625548" y="570449"/>
            <a:ext cx="4344103" cy="59729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50BAF0-D415-9AF7-DFB0-A3F46F1CD186}"/>
              </a:ext>
            </a:extLst>
          </p:cNvPr>
          <p:cNvSpPr txBox="1"/>
          <p:nvPr/>
        </p:nvSpPr>
        <p:spPr>
          <a:xfrm>
            <a:off x="594005" y="3244334"/>
            <a:ext cx="361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考察を支持する図を作製・引用する</a:t>
            </a:r>
          </a:p>
        </p:txBody>
      </p:sp>
    </p:spTree>
    <p:extLst>
      <p:ext uri="{BB962C8B-B14F-4D97-AF65-F5344CB8AC3E}">
        <p14:creationId xmlns:p14="http://schemas.microsoft.com/office/powerpoint/2010/main" val="76464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3C787B-9D7B-0BCF-1026-B17B4D051C0E}"/>
              </a:ext>
            </a:extLst>
          </p:cNvPr>
          <p:cNvSpPr txBox="1">
            <a:spLocks/>
          </p:cNvSpPr>
          <p:nvPr/>
        </p:nvSpPr>
        <p:spPr>
          <a:xfrm>
            <a:off x="174349" y="0"/>
            <a:ext cx="7886700" cy="66278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dirty="0"/>
              <a:t>考察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2C1D8BF-05EF-816C-0A65-4E24E1787EDD}"/>
              </a:ext>
            </a:extLst>
          </p:cNvPr>
          <p:cNvSpPr/>
          <p:nvPr/>
        </p:nvSpPr>
        <p:spPr>
          <a:xfrm>
            <a:off x="286621" y="570449"/>
            <a:ext cx="4226655" cy="513793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436682-31F6-506E-9D41-639F3C625E14}"/>
              </a:ext>
            </a:extLst>
          </p:cNvPr>
          <p:cNvSpPr txBox="1"/>
          <p:nvPr/>
        </p:nvSpPr>
        <p:spPr>
          <a:xfrm>
            <a:off x="594005" y="2424335"/>
            <a:ext cx="361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考察を支持する図を作製・引用する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694B480-6C8B-D5A4-CAA8-68C3C3BDA5CC}"/>
              </a:ext>
            </a:extLst>
          </p:cNvPr>
          <p:cNvSpPr/>
          <p:nvPr/>
        </p:nvSpPr>
        <p:spPr>
          <a:xfrm>
            <a:off x="4625548" y="570449"/>
            <a:ext cx="4344103" cy="51379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B3A6F3-6000-3B10-C9A1-7680401899DB}"/>
              </a:ext>
            </a:extLst>
          </p:cNvPr>
          <p:cNvSpPr txBox="1"/>
          <p:nvPr/>
        </p:nvSpPr>
        <p:spPr>
          <a:xfrm>
            <a:off x="5409238" y="2055003"/>
            <a:ext cx="27767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結果から考えられる事項を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根拠</a:t>
            </a:r>
            <a:r>
              <a:rPr kumimoji="1" lang="en-US" altLang="ja-JP" dirty="0">
                <a:solidFill>
                  <a:srgbClr val="FF0000"/>
                </a:solidFill>
              </a:rPr>
              <a:t>(</a:t>
            </a:r>
            <a:r>
              <a:rPr kumimoji="1" lang="ja-JP" altLang="en-US" dirty="0">
                <a:solidFill>
                  <a:srgbClr val="FF0000"/>
                </a:solidFill>
              </a:rPr>
              <a:t>文献等</a:t>
            </a:r>
            <a:r>
              <a:rPr kumimoji="1" lang="en-US" altLang="ja-JP" dirty="0">
                <a:solidFill>
                  <a:srgbClr val="FF0000"/>
                </a:solidFill>
              </a:rPr>
              <a:t>)</a:t>
            </a:r>
            <a:r>
              <a:rPr kumimoji="1" lang="ja-JP" altLang="en-US" dirty="0">
                <a:solidFill>
                  <a:srgbClr val="FF0000"/>
                </a:solidFill>
              </a:rPr>
              <a:t>を示して解説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文字で解説したい場合は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必ず箇条書き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E9239110-BA29-1B0D-CD61-A51BD933A588}"/>
              </a:ext>
            </a:extLst>
          </p:cNvPr>
          <p:cNvSpPr txBox="1">
            <a:spLocks/>
          </p:cNvSpPr>
          <p:nvPr/>
        </p:nvSpPr>
        <p:spPr>
          <a:xfrm>
            <a:off x="174349" y="6005756"/>
            <a:ext cx="7886700" cy="662781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dirty="0"/>
              <a:t>結論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D7278F3-F6D1-773F-396E-363BC36B9001}"/>
              </a:ext>
            </a:extLst>
          </p:cNvPr>
          <p:cNvSpPr/>
          <p:nvPr/>
        </p:nvSpPr>
        <p:spPr>
          <a:xfrm>
            <a:off x="1296517" y="5840134"/>
            <a:ext cx="7673134" cy="8284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9F9638-3A58-F73B-DFD5-89A4A5C5B75D}"/>
              </a:ext>
            </a:extLst>
          </p:cNvPr>
          <p:cNvSpPr txBox="1"/>
          <p:nvPr/>
        </p:nvSpPr>
        <p:spPr>
          <a:xfrm>
            <a:off x="1648198" y="6102885"/>
            <a:ext cx="4256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簡潔に目的と対応させるまとめを記述する</a:t>
            </a:r>
          </a:p>
        </p:txBody>
      </p:sp>
    </p:spTree>
    <p:extLst>
      <p:ext uri="{BB962C8B-B14F-4D97-AF65-F5344CB8AC3E}">
        <p14:creationId xmlns:p14="http://schemas.microsoft.com/office/powerpoint/2010/main" val="351933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YAtemp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</TotalTime>
  <Words>317</Words>
  <Application>Microsoft Office PowerPoint</Application>
  <PresentationFormat>画面に合わせる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1" baseType="lpstr">
      <vt:lpstr>Arial</vt:lpstr>
      <vt:lpstr>Cambria Math</vt:lpstr>
      <vt:lpstr>Office テーマ</vt:lpstr>
      <vt:lpstr>PowerPoint プレゼンテーション</vt:lpstr>
      <vt:lpstr>背景</vt:lpstr>
      <vt:lpstr>方法(1)　KMnO_4の検量線の作成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新井　優太郎</dc:creator>
  <cp:lastModifiedBy>淳 栗山</cp:lastModifiedBy>
  <cp:revision>14</cp:revision>
  <dcterms:created xsi:type="dcterms:W3CDTF">2022-07-19T11:52:58Z</dcterms:created>
  <dcterms:modified xsi:type="dcterms:W3CDTF">2024-09-12T03:36:07Z</dcterms:modified>
</cp:coreProperties>
</file>