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31C16-9D1B-CACB-E065-757ED710F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F57475-2B77-0D82-6162-24C962918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965C53-1D50-3C27-2AE9-A0970B29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0182-D712-49EC-A8AC-BEB85A31F1A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995EE-BC3A-9106-ECD3-B94E9C27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8219CD-6276-07CD-EF83-73041996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429C-6EF7-4F9D-BA7F-7A976F993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14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FBFB5-3606-C8F6-B27D-E6C63423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902039-3A85-6DDC-3C9C-8E9AB3F79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BD320C-C1E6-8B1F-26F6-F6C1F84D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0182-D712-49EC-A8AC-BEB85A31F1A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640FC0-593B-8DCB-1C0A-07587D48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29DCEC-B237-8132-5A80-7ABA2AD0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429C-6EF7-4F9D-BA7F-7A976F993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74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DA3356-52BB-9D38-8A2D-8E115CB7D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A59EE5-F5F0-88E4-C115-8CD4CB614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EB9D2A-3B65-4FDE-CAB7-99D25437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0182-D712-49EC-A8AC-BEB85A31F1A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3B7CF9-364A-49F5-F799-548EE09C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1F3264-37C4-8772-6AE7-171959DB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429C-6EF7-4F9D-BA7F-7A976F993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41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FB6A7-30F0-4481-D7FD-71C6D0AB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7760E0-EC43-D25A-0D31-5451002A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674762-CA27-A1B9-3009-7B671FCA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0182-D712-49EC-A8AC-BEB85A31F1A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EDE50A-5905-695F-B903-19CBD9D0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AC9E97-5310-7D81-2963-A3705677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429C-6EF7-4F9D-BA7F-7A976F993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66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EB0E7-6346-1C94-CFA7-B09F71CA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4A625C-1FB9-4DA1-0AE4-9C07D104B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755AF4-6237-2730-D354-48DBD056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0182-D712-49EC-A8AC-BEB85A31F1A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7E17B9-01B0-4C93-CDAD-288CAB34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6C9FB3-A0D2-C3A5-CE4F-95205AB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429C-6EF7-4F9D-BA7F-7A976F993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78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85C594-9478-44A6-124A-AA5E0325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B0DC5F-7051-CD4C-49AE-6F81F52E1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88E799-2BD8-81FF-5B90-7DA13C93D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93C0B6-6A2F-20E5-EA60-AEBC3A30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0182-D712-49EC-A8AC-BEB85A31F1A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F96D7E-FC90-E394-8274-5D4E109C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07D4FE-F44E-AA38-030A-AD439453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429C-6EF7-4F9D-BA7F-7A976F993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AD16D-84F6-FB1C-5C06-8EBCA471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5447DA-E0D2-EDEF-BBCE-8B45BBC2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98CDAA-E08B-4921-2309-D80698E03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E3A090-5C5D-A2A5-F298-C1D0C3BDF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D8C6FA-9E09-BBED-A7C9-607F16981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80E3CC-32D7-D6B2-8410-07C26572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0182-D712-49EC-A8AC-BEB85A31F1A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6E7914-E9A4-312C-F179-12DDA75F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2E70B8-0BBE-BB70-9532-0ADA428A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429C-6EF7-4F9D-BA7F-7A976F993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11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D8350-57BE-ABAC-C608-4CD614BD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FCA15C-471C-20E2-035D-D29AAC6F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0182-D712-49EC-A8AC-BEB85A31F1A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8F14BD-F06B-5868-7D15-30938FF0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1529A8-ED43-1445-B666-3EF677AC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429C-6EF7-4F9D-BA7F-7A976F993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77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5360B7-EFDA-6ECC-F3B9-32FF00B2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0182-D712-49EC-A8AC-BEB85A31F1A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28F11E-223F-10F9-D62B-A33CDAB2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A1B538-EC7D-8692-7296-67416043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429C-6EF7-4F9D-BA7F-7A976F993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18D978-31B5-2B67-4132-552A4FCA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77B06B-A772-BE20-AC2E-2EF369B02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E33805-81D3-16FB-4991-2DFC4F180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678E90-EF7A-F902-76B4-822AE2B4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0182-D712-49EC-A8AC-BEB85A31F1A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CD5162-C399-A6C6-E9C6-908546D7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D0EE9E-6F9A-90E3-B8C0-C7FB6725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429C-6EF7-4F9D-BA7F-7A976F993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03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28E48-5D10-AEE5-A22A-6D65E993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438EFA-3086-A96C-DF60-0FA141FD8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021642-B3A0-8A15-5101-DC928362C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749467-5994-6520-7C6C-058B69AE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0182-D712-49EC-A8AC-BEB85A31F1A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5D008A-784A-3151-AB2E-D8C82FC4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0C488F-D2EC-E7ED-EC16-C732C311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429C-6EF7-4F9D-BA7F-7A976F993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5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AFA578-0B78-3662-CE69-B9BA6777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866868-A4C9-1B5F-FD8D-C1872748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B1BE4E-FF9B-A98E-FEE8-7955022A8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D10182-D712-49EC-A8AC-BEB85A31F1AD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31678C-B474-C844-113C-789266895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B7E798-FADB-5DDE-CC2E-6DE20B318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B429C-6EF7-4F9D-BA7F-7A976F993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69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4B9CA-E62F-9EAF-B18D-455E8B6C3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392C49-3BE3-48EF-7A1C-291DBC563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73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0E9F5C3-64B5-6620-B127-B168840B2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41585"/>
              </p:ext>
            </p:extLst>
          </p:nvPr>
        </p:nvGraphicFramePr>
        <p:xfrm>
          <a:off x="2222385" y="643467"/>
          <a:ext cx="7747235" cy="5571072"/>
        </p:xfrm>
        <a:graphic>
          <a:graphicData uri="http://schemas.openxmlformats.org/drawingml/2006/table">
            <a:tbl>
              <a:tblPr/>
              <a:tblGrid>
                <a:gridCol w="542192">
                  <a:extLst>
                    <a:ext uri="{9D8B030D-6E8A-4147-A177-3AD203B41FA5}">
                      <a16:colId xmlns:a16="http://schemas.microsoft.com/office/drawing/2014/main" val="937399059"/>
                    </a:ext>
                  </a:extLst>
                </a:gridCol>
                <a:gridCol w="604519">
                  <a:extLst>
                    <a:ext uri="{9D8B030D-6E8A-4147-A177-3AD203B41FA5}">
                      <a16:colId xmlns:a16="http://schemas.microsoft.com/office/drawing/2014/main" val="313860568"/>
                    </a:ext>
                  </a:extLst>
                </a:gridCol>
                <a:gridCol w="1192263">
                  <a:extLst>
                    <a:ext uri="{9D8B030D-6E8A-4147-A177-3AD203B41FA5}">
                      <a16:colId xmlns:a16="http://schemas.microsoft.com/office/drawing/2014/main" val="191306888"/>
                    </a:ext>
                  </a:extLst>
                </a:gridCol>
                <a:gridCol w="904513">
                  <a:extLst>
                    <a:ext uri="{9D8B030D-6E8A-4147-A177-3AD203B41FA5}">
                      <a16:colId xmlns:a16="http://schemas.microsoft.com/office/drawing/2014/main" val="1789516109"/>
                    </a:ext>
                  </a:extLst>
                </a:gridCol>
                <a:gridCol w="904513">
                  <a:extLst>
                    <a:ext uri="{9D8B030D-6E8A-4147-A177-3AD203B41FA5}">
                      <a16:colId xmlns:a16="http://schemas.microsoft.com/office/drawing/2014/main" val="2712789269"/>
                    </a:ext>
                  </a:extLst>
                </a:gridCol>
                <a:gridCol w="1390217">
                  <a:extLst>
                    <a:ext uri="{9D8B030D-6E8A-4147-A177-3AD203B41FA5}">
                      <a16:colId xmlns:a16="http://schemas.microsoft.com/office/drawing/2014/main" val="794369788"/>
                    </a:ext>
                  </a:extLst>
                </a:gridCol>
                <a:gridCol w="1104509">
                  <a:extLst>
                    <a:ext uri="{9D8B030D-6E8A-4147-A177-3AD203B41FA5}">
                      <a16:colId xmlns:a16="http://schemas.microsoft.com/office/drawing/2014/main" val="2054201089"/>
                    </a:ext>
                  </a:extLst>
                </a:gridCol>
                <a:gridCol w="1104509">
                  <a:extLst>
                    <a:ext uri="{9D8B030D-6E8A-4147-A177-3AD203B41FA5}">
                      <a16:colId xmlns:a16="http://schemas.microsoft.com/office/drawing/2014/main" val="2850537710"/>
                    </a:ext>
                  </a:extLst>
                </a:gridCol>
              </a:tblGrid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分</a:t>
                      </a:r>
                      <a:endParaRPr lang="ja-JP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ph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[H+]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[OH-]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[NaOH]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[CH₃COOC₂H₅]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一次反応</a:t>
                      </a:r>
                      <a:endParaRPr lang="ja-JP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二次反応</a:t>
                      </a:r>
                      <a:endParaRPr lang="ja-JP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80338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10.22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6.0256E-11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0.000166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0.000166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87180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10.19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6.45654E-11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0.000155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0.000155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0.004988923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0.00221786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13.8310132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66266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10.16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6.91831E-11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0.000145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0.000145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0.004978585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0.00429214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27.6917296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07529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10.12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7.58578E-11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0.000132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0.000132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0.004965867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0.00685001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46.2156783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0891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10.09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8.12831E-11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0.000123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0.000123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0.004957068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0.00862344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60.1386305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61233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10.05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8.91251E-11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0.000112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0.000112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0.004946243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0.01080958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78.7394767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226013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10.01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9.77237E-11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0.000102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0.000102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0.004936371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0.01280755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97.3792513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52675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1.02329E-10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9.77E-05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9.77E-05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0.004931765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0.01374097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106.7127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634169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1.09648E-10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9.12E-05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9.12E-05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0.004925242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0.01506442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120.728737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02613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1.23027E-10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8.13E-05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8.13E-05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0.004915324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0.01708017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144.128105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34176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1.25893E-10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7.94E-05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7.94E-05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0.004913474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0.01745666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148.813493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15060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9.89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1.28825E-10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7.76E-05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7.76E-05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0.004911666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0.01782472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153.500625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15233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9.85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1.41254E-10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7.08E-05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7.08E-05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0.004904836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0.01921628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172.265844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76099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9.82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1.51356E-10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6.61E-05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6.61E-05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0.004900111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0.02018013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186.356271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620580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9.79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1.62181E-10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6.17E-05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6.17E-05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0.004895701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0.02108048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200.459833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412579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9.77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1.69824E-10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5.89E-05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5.89E-05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0.004892926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0.02164749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209.86908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14750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9.72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1.90546E-10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5.25E-05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5.25E-05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0.004886522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0.0229571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233.414523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59285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1.99526E-10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5.01E-05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5.01E-05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0.00488416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0.02344059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242.841048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466908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9.69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2.04174E-10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0.004883019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0.0236742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247.555994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61780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9.65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2.23872E-10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4.47E-05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4.47E-05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0.00487871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0.02455714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266.426429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49178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9.61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2.45471E-10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4.07E-05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4.07E-05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0.004874779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0.02536307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285.312794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1002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9.61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2.45471E-10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4.07E-05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4.07E-05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0.004874779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0.02536307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285.312794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622329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9.59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2.5704E-10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3.89E-05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3.89E-05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0.004872946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0.02573927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294.761516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33418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9.55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2.81838E-10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3.55E-05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3.55E-05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0.004869523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0.026442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313.66923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759563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9.52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3.01995E-10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3.31E-05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3.31E-05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0.004867154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0.02692845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327.858413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960957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3.16228E-10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3.16E-05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3.16E-05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0.004865664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0.0272347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337.321603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54786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9.49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3.23594E-10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3.09E-05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3.09E-05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0.004864944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0.02738265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342.054269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46347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9.45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3.54813E-10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2.82E-05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2.82E-05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0.004862225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0.02794173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360.9917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3958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9.43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3.71535E-10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2.69E-05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2.69E-05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0.004860957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0.02820265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370.464267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27435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9.42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3.80189E-10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2.63E-05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2.63E-05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0.004860344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0.0283287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375.201464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92948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3.98107E-10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2.51E-05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2.51E-05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0.00485916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0.02857229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384.677615</a:t>
                      </a:r>
                      <a:endParaRPr lang="en-US" altLang="ja-JP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284327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37D0EF-2F06-7F3C-83C7-D1D1C5BA05AE}"/>
              </a:ext>
            </a:extLst>
          </p:cNvPr>
          <p:cNvSpPr txBox="1"/>
          <p:nvPr/>
        </p:nvSpPr>
        <p:spPr>
          <a:xfrm>
            <a:off x="2365513" y="238539"/>
            <a:ext cx="699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4.3</a:t>
            </a:r>
            <a:r>
              <a:rPr kumimoji="1" lang="ja-JP" altLang="en-US" dirty="0"/>
              <a:t>　</a:t>
            </a:r>
            <a:r>
              <a:rPr kumimoji="1" lang="en-US" altLang="ja-JP" dirty="0"/>
              <a:t>43.8</a:t>
            </a:r>
            <a:r>
              <a:rPr kumimoji="1" lang="ja-JP" altLang="en-US" dirty="0"/>
              <a:t>℃における測定値と</a:t>
            </a:r>
            <a:r>
              <a:rPr lang="ja-JP" altLang="en-US" dirty="0"/>
              <a:t>それから得られる値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540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0F93FDF-B8ED-0363-AEF5-049ACFD55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791510"/>
              </p:ext>
            </p:extLst>
          </p:nvPr>
        </p:nvGraphicFramePr>
        <p:xfrm>
          <a:off x="5380084" y="643466"/>
          <a:ext cx="1431832" cy="5571072"/>
        </p:xfrm>
        <a:graphic>
          <a:graphicData uri="http://schemas.openxmlformats.org/drawingml/2006/table">
            <a:tbl>
              <a:tblPr/>
              <a:tblGrid>
                <a:gridCol w="676895">
                  <a:extLst>
                    <a:ext uri="{9D8B030D-6E8A-4147-A177-3AD203B41FA5}">
                      <a16:colId xmlns:a16="http://schemas.microsoft.com/office/drawing/2014/main" val="2939886722"/>
                    </a:ext>
                  </a:extLst>
                </a:gridCol>
                <a:gridCol w="754937">
                  <a:extLst>
                    <a:ext uri="{9D8B030D-6E8A-4147-A177-3AD203B41FA5}">
                      <a16:colId xmlns:a16="http://schemas.microsoft.com/office/drawing/2014/main" val="663121054"/>
                    </a:ext>
                  </a:extLst>
                </a:gridCol>
              </a:tblGrid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分</a:t>
                      </a:r>
                      <a:endParaRPr lang="ja-JP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ph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648347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8176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102387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917309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542433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876153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34610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51100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09552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35898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280283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924279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39389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831967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91446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10.68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887940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10.68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236979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10.65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2297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10.63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76926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10.61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85945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10.61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97204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15767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33817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75735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28463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79366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903357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65497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469368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157193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4468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</a:t>
                      </a:r>
                      <a:endParaRPr lang="en-US" altLang="ja-JP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72122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9953B99-37E8-F2E9-C8C6-D955419320E6}"/>
              </a:ext>
            </a:extLst>
          </p:cNvPr>
          <p:cNvSpPr txBox="1"/>
          <p:nvPr/>
        </p:nvSpPr>
        <p:spPr>
          <a:xfrm>
            <a:off x="4240696" y="242700"/>
            <a:ext cx="44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kumimoji="1" lang="en-US" altLang="ja-JP" dirty="0"/>
              <a:t>4</a:t>
            </a:r>
            <a:r>
              <a:rPr lang="en-US" altLang="ja-JP" dirty="0"/>
              <a:t>.</a:t>
            </a:r>
            <a:r>
              <a:rPr lang="ja-JP" altLang="en-US" dirty="0"/>
              <a:t>１　</a:t>
            </a:r>
            <a:r>
              <a:rPr lang="en-US" altLang="ja-JP" dirty="0"/>
              <a:t>24.1</a:t>
            </a:r>
            <a:r>
              <a:rPr lang="ja-JP" altLang="en-US" dirty="0"/>
              <a:t>℃における</a:t>
            </a:r>
            <a:r>
              <a:rPr lang="en-US" altLang="ja-JP" dirty="0" err="1"/>
              <a:t>ph</a:t>
            </a:r>
            <a:r>
              <a:rPr lang="ja-JP" altLang="en-US" dirty="0"/>
              <a:t>の測定値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897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711F170-13FF-3C86-D53D-9681658B2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01509"/>
              </p:ext>
            </p:extLst>
          </p:nvPr>
        </p:nvGraphicFramePr>
        <p:xfrm>
          <a:off x="5502338" y="1123527"/>
          <a:ext cx="1187320" cy="4604800"/>
        </p:xfrm>
        <a:graphic>
          <a:graphicData uri="http://schemas.openxmlformats.org/drawingml/2006/table">
            <a:tbl>
              <a:tblPr/>
              <a:tblGrid>
                <a:gridCol w="561301">
                  <a:extLst>
                    <a:ext uri="{9D8B030D-6E8A-4147-A177-3AD203B41FA5}">
                      <a16:colId xmlns:a16="http://schemas.microsoft.com/office/drawing/2014/main" val="317839293"/>
                    </a:ext>
                  </a:extLst>
                </a:gridCol>
                <a:gridCol w="626019">
                  <a:extLst>
                    <a:ext uri="{9D8B030D-6E8A-4147-A177-3AD203B41FA5}">
                      <a16:colId xmlns:a16="http://schemas.microsoft.com/office/drawing/2014/main" val="2590291386"/>
                    </a:ext>
                  </a:extLst>
                </a:gridCol>
              </a:tblGrid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分</a:t>
                      </a:r>
                      <a:endParaRPr lang="ja-JP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ph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620608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10.47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118072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10.45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178536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10.42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256333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994987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10.39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351258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10.35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517713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10.31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350118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173342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10.29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010344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10.28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6878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10.23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613834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10.21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36672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599971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10.19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827438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10.17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452043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10.14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278148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994614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2570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10.09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878704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10.05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533629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10.02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36957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05900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426527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728230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878473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551144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07340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825305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367210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072469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9.88</a:t>
                      </a:r>
                      <a:endParaRPr lang="en-US" altLang="ja-JP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480337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8F74D9-DE97-BC55-E72A-7824146AEA53}"/>
              </a:ext>
            </a:extLst>
          </p:cNvPr>
          <p:cNvSpPr txBox="1"/>
          <p:nvPr/>
        </p:nvSpPr>
        <p:spPr>
          <a:xfrm>
            <a:off x="4088296" y="748748"/>
            <a:ext cx="483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4.2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34.6</a:t>
            </a:r>
            <a:r>
              <a:rPr kumimoji="1" lang="ja-JP" altLang="en-US" dirty="0"/>
              <a:t>℃における</a:t>
            </a:r>
            <a:r>
              <a:rPr kumimoji="1" lang="en-US" altLang="ja-JP" dirty="0" err="1"/>
              <a:t>ph</a:t>
            </a:r>
            <a:r>
              <a:rPr kumimoji="1" lang="ja-JP" altLang="en-US" dirty="0"/>
              <a:t>の測定値</a:t>
            </a:r>
          </a:p>
        </p:txBody>
      </p:sp>
    </p:spTree>
    <p:extLst>
      <p:ext uri="{BB962C8B-B14F-4D97-AF65-F5344CB8AC3E}">
        <p14:creationId xmlns:p14="http://schemas.microsoft.com/office/powerpoint/2010/main" val="395725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E7C802AD-5E60-0B3B-A8CB-DCCAC2A15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07013"/>
              </p:ext>
            </p:extLst>
          </p:nvPr>
        </p:nvGraphicFramePr>
        <p:xfrm>
          <a:off x="5502338" y="1123527"/>
          <a:ext cx="1187320" cy="4604800"/>
        </p:xfrm>
        <a:graphic>
          <a:graphicData uri="http://schemas.openxmlformats.org/drawingml/2006/table">
            <a:tbl>
              <a:tblPr/>
              <a:tblGrid>
                <a:gridCol w="561301">
                  <a:extLst>
                    <a:ext uri="{9D8B030D-6E8A-4147-A177-3AD203B41FA5}">
                      <a16:colId xmlns:a16="http://schemas.microsoft.com/office/drawing/2014/main" val="2435084868"/>
                    </a:ext>
                  </a:extLst>
                </a:gridCol>
                <a:gridCol w="626019">
                  <a:extLst>
                    <a:ext uri="{9D8B030D-6E8A-4147-A177-3AD203B41FA5}">
                      <a16:colId xmlns:a16="http://schemas.microsoft.com/office/drawing/2014/main" val="3717057594"/>
                    </a:ext>
                  </a:extLst>
                </a:gridCol>
              </a:tblGrid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分</a:t>
                      </a:r>
                      <a:endParaRPr lang="ja-JP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ph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141677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10.22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027781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10.19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474546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10.16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775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10.12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282902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10.09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284129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10.05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342005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10.01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031468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021619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422682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124633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230683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9.89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102430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9.85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28508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9.82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35622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9.79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656599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9.77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664248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9.72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595592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75389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9.69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947033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9.65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754924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9.61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049913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9.61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683763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9.59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51459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9.55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220450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9.52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888563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921706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9.49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005382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9.45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81826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9.43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795695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9.42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869966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9.4</a:t>
                      </a:r>
                      <a:endParaRPr lang="en-US" altLang="ja-JP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449830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F3C345-BE3B-6EA4-A0AB-E475E5976C9E}"/>
              </a:ext>
            </a:extLst>
          </p:cNvPr>
          <p:cNvSpPr txBox="1"/>
          <p:nvPr/>
        </p:nvSpPr>
        <p:spPr>
          <a:xfrm>
            <a:off x="3820340" y="725171"/>
            <a:ext cx="4777409" cy="3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4.3</a:t>
            </a:r>
            <a:r>
              <a:rPr kumimoji="1" lang="ja-JP" altLang="en-US" dirty="0"/>
              <a:t>　</a:t>
            </a:r>
            <a:r>
              <a:rPr kumimoji="1" lang="en-US" altLang="ja-JP" dirty="0"/>
              <a:t>43.8</a:t>
            </a:r>
            <a:r>
              <a:rPr kumimoji="1" lang="ja-JP" altLang="en-US" dirty="0"/>
              <a:t>℃における</a:t>
            </a:r>
            <a:r>
              <a:rPr kumimoji="1" lang="en-US" altLang="ja-JP" dirty="0" err="1"/>
              <a:t>ph</a:t>
            </a:r>
            <a:r>
              <a:rPr kumimoji="1" lang="ja-JP" altLang="en-US" dirty="0"/>
              <a:t>の測定値</a:t>
            </a:r>
          </a:p>
        </p:txBody>
      </p:sp>
    </p:spTree>
    <p:extLst>
      <p:ext uri="{BB962C8B-B14F-4D97-AF65-F5344CB8AC3E}">
        <p14:creationId xmlns:p14="http://schemas.microsoft.com/office/powerpoint/2010/main" val="169820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250EE57-34B1-BAC1-2F08-698CD05C7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87597"/>
              </p:ext>
            </p:extLst>
          </p:nvPr>
        </p:nvGraphicFramePr>
        <p:xfrm>
          <a:off x="3422083" y="643466"/>
          <a:ext cx="5347838" cy="5571072"/>
        </p:xfrm>
        <a:graphic>
          <a:graphicData uri="http://schemas.openxmlformats.org/drawingml/2006/table">
            <a:tbl>
              <a:tblPr/>
              <a:tblGrid>
                <a:gridCol w="602013">
                  <a:extLst>
                    <a:ext uri="{9D8B030D-6E8A-4147-A177-3AD203B41FA5}">
                      <a16:colId xmlns:a16="http://schemas.microsoft.com/office/drawing/2014/main" val="2458891302"/>
                    </a:ext>
                  </a:extLst>
                </a:gridCol>
                <a:gridCol w="991294">
                  <a:extLst>
                    <a:ext uri="{9D8B030D-6E8A-4147-A177-3AD203B41FA5}">
                      <a16:colId xmlns:a16="http://schemas.microsoft.com/office/drawing/2014/main" val="2103554144"/>
                    </a:ext>
                  </a:extLst>
                </a:gridCol>
                <a:gridCol w="1004910">
                  <a:extLst>
                    <a:ext uri="{9D8B030D-6E8A-4147-A177-3AD203B41FA5}">
                      <a16:colId xmlns:a16="http://schemas.microsoft.com/office/drawing/2014/main" val="1893446557"/>
                    </a:ext>
                  </a:extLst>
                </a:gridCol>
                <a:gridCol w="1004910">
                  <a:extLst>
                    <a:ext uri="{9D8B030D-6E8A-4147-A177-3AD203B41FA5}">
                      <a16:colId xmlns:a16="http://schemas.microsoft.com/office/drawing/2014/main" val="2273922285"/>
                    </a:ext>
                  </a:extLst>
                </a:gridCol>
                <a:gridCol w="1744711">
                  <a:extLst>
                    <a:ext uri="{9D8B030D-6E8A-4147-A177-3AD203B41FA5}">
                      <a16:colId xmlns:a16="http://schemas.microsoft.com/office/drawing/2014/main" val="3508567926"/>
                    </a:ext>
                  </a:extLst>
                </a:gridCol>
              </a:tblGrid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分</a:t>
                      </a:r>
                      <a:endParaRPr lang="ja-JP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[H+]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[OH-]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[NaOH]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[CH₃COOC₂H₅]　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482897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3.39E-11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0.000295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0.000295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79276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3.55E-11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0.000282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0.000282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0.004986717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190900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3.8E-11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0.000263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0.000263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0.004967906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382786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3.98E-11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0.000251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0.000251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0.004956068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93093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4.07E-11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0.000245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0.000245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0.00495035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681917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4.47E-11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0.000224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0.000224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0.004928751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658656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4.9E-11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0.000204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0.000204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0.004909053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80223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5.01E-11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0.004904405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86360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5.13E-11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0.000195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0.000195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0.004899864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3925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5.25E-11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0.000191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0.000191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0.004895425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77905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5.89E-11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0.004874703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003020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6.17E-11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0.000162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0.000162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0.00486706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662648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6.31E-11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0.000158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0.000158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0.004863368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269728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6.46E-11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0.000155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0.000155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0.004859761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005038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6.76E-11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0.000148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0.000148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0.00485279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9621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7.24E-11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0.000138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0.000138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0.004842918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22001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7.94E-11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0.000126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0.000126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0.004830772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061233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7.94E-11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0.000126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0.000126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0.004830772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08359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8.13E-11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0.000123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0.000123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0.004827906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83898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8.91E-11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0.000112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0.000112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0.004817081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503040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9.55E-11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0.000105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0.000105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0.004809592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801707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0.004804879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20895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0.004804879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77164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1.02E-10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9.77E-05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9.77E-05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0.004802603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930240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1.05E-10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9.55E-05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9.55E-05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0.004800378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83883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1.05E-10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9.55E-05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9.55E-05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0.004800378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117839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8.32E-05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8.32E-05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0.004788055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21195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1.23E-10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8.13E-05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8.13E-05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0.004786162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002456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1.26E-10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7.94E-05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7.94E-05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0.004784312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123539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1.26E-10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7.94E-05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7.94E-05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0.004784312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44979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1.32E-10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7.59E-05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7.59E-05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0.004780737</a:t>
                      </a:r>
                      <a:endParaRPr lang="en-US" altLang="ja-JP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789212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6F7933-3AC8-A4F6-80CD-B779385635BB}"/>
              </a:ext>
            </a:extLst>
          </p:cNvPr>
          <p:cNvSpPr txBox="1"/>
          <p:nvPr/>
        </p:nvSpPr>
        <p:spPr>
          <a:xfrm>
            <a:off x="2280684" y="231913"/>
            <a:ext cx="937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kumimoji="1" lang="en-US" altLang="ja-JP" dirty="0"/>
              <a:t>4.5</a:t>
            </a:r>
            <a:r>
              <a:rPr kumimoji="1" lang="ja-JP" altLang="en-US" dirty="0"/>
              <a:t>　</a:t>
            </a:r>
            <a:r>
              <a:rPr kumimoji="1" lang="en-US" altLang="ja-JP" dirty="0"/>
              <a:t>34.6</a:t>
            </a:r>
            <a:r>
              <a:rPr kumimoji="1" lang="ja-JP" altLang="en-US" dirty="0"/>
              <a:t>℃における</a:t>
            </a:r>
            <a:r>
              <a:rPr lang="ja-JP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水素イオン</a:t>
            </a:r>
            <a:r>
              <a:rPr lang="en-US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</a:t>
            </a:r>
            <a:r>
              <a:rPr lang="ja-JP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水酸化物イオン</a:t>
            </a:r>
            <a:r>
              <a:rPr lang="en-US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</a:t>
            </a:r>
            <a:r>
              <a:rPr lang="ja-JP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水酸化ナトリウム</a:t>
            </a:r>
            <a:r>
              <a:rPr lang="en-US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</a:t>
            </a:r>
            <a:r>
              <a:rPr lang="ja-JP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酢酸エチルの濃度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841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126D452-A037-AC92-1364-BB100F34F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880035"/>
              </p:ext>
            </p:extLst>
          </p:nvPr>
        </p:nvGraphicFramePr>
        <p:xfrm>
          <a:off x="3923650" y="1123527"/>
          <a:ext cx="4344697" cy="4604800"/>
        </p:xfrm>
        <a:graphic>
          <a:graphicData uri="http://schemas.openxmlformats.org/drawingml/2006/table">
            <a:tbl>
              <a:tblPr/>
              <a:tblGrid>
                <a:gridCol w="508002">
                  <a:extLst>
                    <a:ext uri="{9D8B030D-6E8A-4147-A177-3AD203B41FA5}">
                      <a16:colId xmlns:a16="http://schemas.microsoft.com/office/drawing/2014/main" val="1299418810"/>
                    </a:ext>
                  </a:extLst>
                </a:gridCol>
                <a:gridCol w="836583">
                  <a:extLst>
                    <a:ext uri="{9D8B030D-6E8A-4147-A177-3AD203B41FA5}">
                      <a16:colId xmlns:a16="http://schemas.microsoft.com/office/drawing/2014/main" val="3845423604"/>
                    </a:ext>
                  </a:extLst>
                </a:gridCol>
                <a:gridCol w="848076">
                  <a:extLst>
                    <a:ext uri="{9D8B030D-6E8A-4147-A177-3AD203B41FA5}">
                      <a16:colId xmlns:a16="http://schemas.microsoft.com/office/drawing/2014/main" val="4293674532"/>
                    </a:ext>
                  </a:extLst>
                </a:gridCol>
                <a:gridCol w="848076">
                  <a:extLst>
                    <a:ext uri="{9D8B030D-6E8A-4147-A177-3AD203B41FA5}">
                      <a16:colId xmlns:a16="http://schemas.microsoft.com/office/drawing/2014/main" val="3554695572"/>
                    </a:ext>
                  </a:extLst>
                </a:gridCol>
                <a:gridCol w="1303960">
                  <a:extLst>
                    <a:ext uri="{9D8B030D-6E8A-4147-A177-3AD203B41FA5}">
                      <a16:colId xmlns:a16="http://schemas.microsoft.com/office/drawing/2014/main" val="2148124978"/>
                    </a:ext>
                  </a:extLst>
                </a:gridCol>
              </a:tblGrid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分</a:t>
                      </a:r>
                      <a:endParaRPr lang="ja-JP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[H+]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[OH-]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[NaOH]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[CH₃COOC₂H₅]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569325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1.66E-11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0.000603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0.000603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834005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1.66E-11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0.000603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0.000603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939811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1.66E-11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0.000603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0.000603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649594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1.66E-11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0.000603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0.000603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118282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1.7E-11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0.000589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0.000589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0.004986284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05817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1.7E-11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0.000589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0.000589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0.004986284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052315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1.74E-11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0.000575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0.000575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0.00497288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591009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1.74E-11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0.000575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0.000575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0.00497288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846106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1.74E-11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0.000575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0.000575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0.00497288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131110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1.78E-11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0.000562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0.000562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0.004959782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261447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1.78E-11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0.000562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0.000562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0.004959782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647933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1.82E-11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0.004946981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16187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1.91E-11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0.000525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0.000525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0.004922248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48979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0.000501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0.000501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0.004898628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677653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2.09E-11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0.000479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0.000479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0.004876071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105121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2.09E-11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0.000479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0.000479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0.004876071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769259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2.24E-11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0.000447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0.000447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0.004844124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745235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2.34E-11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0.000427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0.000427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0.00482402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01231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2.45E-11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0.000407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0.000407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0.004804821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227278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2.45E-11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0.000407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0.000407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0.004804821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631331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2.51E-11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0.000398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0.000398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0.004795548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524525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2.51E-11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0.000398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0.000398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0.004795548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93957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2.51E-11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0.000398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0.000398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0.004795548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322675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2.57E-11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0.000389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0.000389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0.004786486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580280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2.63E-11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0.00477763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050956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2.75E-11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0.000363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0.000363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0.004760518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034656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2.82E-11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0.000355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0.000355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0.004752254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887435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2.95E-11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0.000339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0.000339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0.004736285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410682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3.09E-11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0.000324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0.000324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0.004721034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648861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3.16E-11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0.000316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0.000316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0.004713668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824859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3.16E-11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0.000316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0.000316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0.004713668</a:t>
                      </a:r>
                      <a:endParaRPr lang="en-US" altLang="ja-JP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773380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384C97-CF45-B75D-2F5C-2A427D834B0A}"/>
              </a:ext>
            </a:extLst>
          </p:cNvPr>
          <p:cNvSpPr txBox="1"/>
          <p:nvPr/>
        </p:nvSpPr>
        <p:spPr>
          <a:xfrm>
            <a:off x="2344480" y="775252"/>
            <a:ext cx="930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kumimoji="1" lang="en-US" altLang="ja-JP" dirty="0"/>
              <a:t>4.4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24.1</a:t>
            </a:r>
            <a:r>
              <a:rPr kumimoji="1" lang="ja-JP" altLang="en-US" dirty="0"/>
              <a:t>℃における</a:t>
            </a:r>
            <a:r>
              <a:rPr lang="ja-JP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水素イオン</a:t>
            </a:r>
            <a:r>
              <a:rPr lang="en-US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</a:t>
            </a:r>
            <a:r>
              <a:rPr lang="ja-JP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水酸化物イオン</a:t>
            </a:r>
            <a:r>
              <a:rPr lang="en-US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</a:t>
            </a:r>
            <a:r>
              <a:rPr lang="ja-JP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水酸化ナトリウム</a:t>
            </a:r>
            <a:r>
              <a:rPr lang="en-US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</a:t>
            </a:r>
            <a:r>
              <a:rPr lang="ja-JP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酢酸エチルの濃度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071F217-5A66-A012-CBEC-5DA20F51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31296"/>
              </p:ext>
            </p:extLst>
          </p:nvPr>
        </p:nvGraphicFramePr>
        <p:xfrm>
          <a:off x="3506058" y="643466"/>
          <a:ext cx="5179886" cy="5571072"/>
        </p:xfrm>
        <a:graphic>
          <a:graphicData uri="http://schemas.openxmlformats.org/drawingml/2006/table">
            <a:tbl>
              <a:tblPr/>
              <a:tblGrid>
                <a:gridCol w="605705">
                  <a:extLst>
                    <a:ext uri="{9D8B030D-6E8A-4147-A177-3AD203B41FA5}">
                      <a16:colId xmlns:a16="http://schemas.microsoft.com/office/drawing/2014/main" val="646198964"/>
                    </a:ext>
                  </a:extLst>
                </a:gridCol>
                <a:gridCol w="997406">
                  <a:extLst>
                    <a:ext uri="{9D8B030D-6E8A-4147-A177-3AD203B41FA5}">
                      <a16:colId xmlns:a16="http://schemas.microsoft.com/office/drawing/2014/main" val="3833767941"/>
                    </a:ext>
                  </a:extLst>
                </a:gridCol>
                <a:gridCol w="1011106">
                  <a:extLst>
                    <a:ext uri="{9D8B030D-6E8A-4147-A177-3AD203B41FA5}">
                      <a16:colId xmlns:a16="http://schemas.microsoft.com/office/drawing/2014/main" val="4097584946"/>
                    </a:ext>
                  </a:extLst>
                </a:gridCol>
                <a:gridCol w="1011106">
                  <a:extLst>
                    <a:ext uri="{9D8B030D-6E8A-4147-A177-3AD203B41FA5}">
                      <a16:colId xmlns:a16="http://schemas.microsoft.com/office/drawing/2014/main" val="154765688"/>
                    </a:ext>
                  </a:extLst>
                </a:gridCol>
                <a:gridCol w="1554563">
                  <a:extLst>
                    <a:ext uri="{9D8B030D-6E8A-4147-A177-3AD203B41FA5}">
                      <a16:colId xmlns:a16="http://schemas.microsoft.com/office/drawing/2014/main" val="1434754933"/>
                    </a:ext>
                  </a:extLst>
                </a:gridCol>
              </a:tblGrid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分</a:t>
                      </a:r>
                      <a:endParaRPr lang="ja-JP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[H+]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[OH-]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[NaOH]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[CH₃COOC₂H₅]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401696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6.03E-11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0.000166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0.000166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337156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6.46E-11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0.000155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0.000155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0.004988923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92979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6.92E-11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0.000145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0.000145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0.004978585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90475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7.59E-11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0.000132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0.000132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0.004965867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94176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8.13E-11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0.000123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0.000123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0.004957068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94261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8.91E-11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0.000112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0.000112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0.004946243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9885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9.77E-11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0.000102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0.000102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0.004936371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93191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1.02E-10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9.77E-05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9.77E-05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0.004931765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358773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1.1E-10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9.12E-05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9.12E-05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0.004925242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85377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1.23E-10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8.13E-05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8.13E-05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0.004915324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81283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1.26E-10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7.94E-05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7.94E-05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0.004913474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578426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1.29E-10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7.76E-05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7.76E-05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0.004911666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2289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1.41E-10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7.08E-05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7.08E-05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0.004904836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302459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1.51E-10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6.61E-05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6.61E-05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0.004900111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62064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1.62E-10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6.17E-05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6.17E-05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0.004895701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706080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1.7E-10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5.89E-05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5.89E-05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0.004892926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341507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1.91E-10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5.25E-05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5.25E-05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0.004886522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31307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5.01E-05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5.01E-05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0.00488416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712090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2.04E-10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0.004883019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08569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2.24E-10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4.47E-05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4.47E-05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0.00487871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031898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2.45E-10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4.07E-05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4.07E-05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0.004874779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733090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2.45E-10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4.07E-05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4.07E-05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0.004874779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65530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2.57E-10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3.89E-05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3.89E-05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0.004872946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893163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2.82E-10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3.55E-05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3.55E-05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0.004869523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217167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3.02E-10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3.31E-05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3.31E-05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0.004867154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41863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3.16E-10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3.16E-05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3.16E-05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0.004865664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86550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3.24E-10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3.09E-05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3.09E-05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0.004864944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49361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3.55E-10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2.82E-05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2.82E-05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0.004862225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57200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3.72E-10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2.69E-05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2.69E-05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0.004860957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320980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3.8E-10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2.63E-05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2.63E-05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0.004860344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75818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3.98E-10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2.51E-05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2.51E-05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0.00485916</a:t>
                      </a:r>
                      <a:endParaRPr lang="en-US" altLang="ja-JP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680143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F7BB6C-5466-9721-02CA-6621CF26BDDF}"/>
              </a:ext>
            </a:extLst>
          </p:cNvPr>
          <p:cNvSpPr txBox="1"/>
          <p:nvPr/>
        </p:nvSpPr>
        <p:spPr>
          <a:xfrm>
            <a:off x="2213113" y="205409"/>
            <a:ext cx="939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kumimoji="1" lang="en-US" altLang="ja-JP" dirty="0"/>
              <a:t>4.6</a:t>
            </a:r>
            <a:r>
              <a:rPr kumimoji="1" lang="ja-JP" altLang="en-US" dirty="0"/>
              <a:t>　</a:t>
            </a:r>
            <a:r>
              <a:rPr kumimoji="1" lang="en-US" altLang="ja-JP" dirty="0"/>
              <a:t>43.8℃</a:t>
            </a:r>
            <a:r>
              <a:rPr kumimoji="1" lang="ja-JP" altLang="en-US" dirty="0"/>
              <a:t>における</a:t>
            </a:r>
            <a:r>
              <a:rPr lang="ja-JP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水素イオン</a:t>
            </a:r>
            <a:r>
              <a:rPr lang="en-US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</a:t>
            </a:r>
            <a:r>
              <a:rPr lang="ja-JP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水酸化物イオン</a:t>
            </a:r>
            <a:r>
              <a:rPr lang="en-US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</a:t>
            </a:r>
            <a:r>
              <a:rPr lang="ja-JP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水酸化ナトリウム</a:t>
            </a:r>
            <a:r>
              <a:rPr lang="en-US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</a:t>
            </a:r>
            <a:r>
              <a:rPr lang="ja-JP" altLang="ja-JP" sz="18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酢酸エチルの濃度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940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ADB3B0A-A151-979A-09F2-1C040D564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872539"/>
              </p:ext>
            </p:extLst>
          </p:nvPr>
        </p:nvGraphicFramePr>
        <p:xfrm>
          <a:off x="2329761" y="643467"/>
          <a:ext cx="7532480" cy="5571072"/>
        </p:xfrm>
        <a:graphic>
          <a:graphicData uri="http://schemas.openxmlformats.org/drawingml/2006/table">
            <a:tbl>
              <a:tblPr/>
              <a:tblGrid>
                <a:gridCol w="548359">
                  <a:extLst>
                    <a:ext uri="{9D8B030D-6E8A-4147-A177-3AD203B41FA5}">
                      <a16:colId xmlns:a16="http://schemas.microsoft.com/office/drawing/2014/main" val="3964142846"/>
                    </a:ext>
                  </a:extLst>
                </a:gridCol>
                <a:gridCol w="611404">
                  <a:extLst>
                    <a:ext uri="{9D8B030D-6E8A-4147-A177-3AD203B41FA5}">
                      <a16:colId xmlns:a16="http://schemas.microsoft.com/office/drawing/2014/main" val="3588986188"/>
                    </a:ext>
                  </a:extLst>
                </a:gridCol>
                <a:gridCol w="902477">
                  <a:extLst>
                    <a:ext uri="{9D8B030D-6E8A-4147-A177-3AD203B41FA5}">
                      <a16:colId xmlns:a16="http://schemas.microsoft.com/office/drawing/2014/main" val="411824205"/>
                    </a:ext>
                  </a:extLst>
                </a:gridCol>
                <a:gridCol w="914863">
                  <a:extLst>
                    <a:ext uri="{9D8B030D-6E8A-4147-A177-3AD203B41FA5}">
                      <a16:colId xmlns:a16="http://schemas.microsoft.com/office/drawing/2014/main" val="2483757951"/>
                    </a:ext>
                  </a:extLst>
                </a:gridCol>
                <a:gridCol w="914863">
                  <a:extLst>
                    <a:ext uri="{9D8B030D-6E8A-4147-A177-3AD203B41FA5}">
                      <a16:colId xmlns:a16="http://schemas.microsoft.com/office/drawing/2014/main" val="2219322454"/>
                    </a:ext>
                  </a:extLst>
                </a:gridCol>
                <a:gridCol w="1406176">
                  <a:extLst>
                    <a:ext uri="{9D8B030D-6E8A-4147-A177-3AD203B41FA5}">
                      <a16:colId xmlns:a16="http://schemas.microsoft.com/office/drawing/2014/main" val="3440353828"/>
                    </a:ext>
                  </a:extLst>
                </a:gridCol>
                <a:gridCol w="1117169">
                  <a:extLst>
                    <a:ext uri="{9D8B030D-6E8A-4147-A177-3AD203B41FA5}">
                      <a16:colId xmlns:a16="http://schemas.microsoft.com/office/drawing/2014/main" val="680115805"/>
                    </a:ext>
                  </a:extLst>
                </a:gridCol>
                <a:gridCol w="1117169">
                  <a:extLst>
                    <a:ext uri="{9D8B030D-6E8A-4147-A177-3AD203B41FA5}">
                      <a16:colId xmlns:a16="http://schemas.microsoft.com/office/drawing/2014/main" val="3671669332"/>
                    </a:ext>
                  </a:extLst>
                </a:gridCol>
              </a:tblGrid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分</a:t>
                      </a:r>
                      <a:endParaRPr lang="ja-JP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ph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[H+]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[OH-]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[NaOH]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[CH₃COOC₂H₅]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一次反応</a:t>
                      </a:r>
                      <a:endParaRPr lang="ja-JP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二次反応</a:t>
                      </a:r>
                      <a:endParaRPr lang="ja-JP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67234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1.66E-11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0.000603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0.000603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2.2204E-16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55989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1.66E-11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0.000603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0.000603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2.2204E-16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670109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1.66E-11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0.000603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0.000603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2.2204E-16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91507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1.66E-11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0.000603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0.000603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2.2204E-16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854207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1.7E-11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0.000589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0.000589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0.004986284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0.00274696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4.61152249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420340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1.7E-11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0.000589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0.000589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0.004986284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0.00274696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4.61152249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563927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1.74E-11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0.000575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0.000575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0.00497288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0.00543869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9.23560194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87439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1.74E-11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0.000575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0.000575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0.00497288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0.00543869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9.23560194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716120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1.74E-11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0.000575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0.000575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0.00497288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0.00543869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9.23560194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94814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1.78E-11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0.000562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0.000562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0.004959782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0.00807618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13.8720188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71213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1.78E-11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0.000562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0.000562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0.004959782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0.00807618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13.8720188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05714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1.82E-11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0.004946981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0.01066036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18.5205559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912696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1.91E-11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0.000525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0.000525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0.004922248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0.0156726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27.8531356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00502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0.000501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0.000501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0.004898628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0.02048282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37.231656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7825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10.68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2.09E-11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0.000479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0.000479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0.004876071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0.02509824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46.6544737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796039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10.68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2.09E-11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0.000479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0.000479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0.004876071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0.02509824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46.6544737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318804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10.65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2.24E-11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0.000447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0.000447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0.004844124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0.03167149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60.8682665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563550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10.63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2.34E-11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0.000427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0.000427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0.00482402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0.03583032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70.3949147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90754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10.61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2.45E-11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0.000407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0.000407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0.004804821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0.03981819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79.9604418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908526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10.61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2.45E-11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0.000407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0.000407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0.004804821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0.03981819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79.9604418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239687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2.51E-11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0.000398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0.000398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0.004795548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0.04175001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84.7573293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399968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2.51E-11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0.000398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0.000398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0.004795548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0.04175001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84.7573293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13730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2.51E-11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0.000398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0.000398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0.004795548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0.04175001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84.7573293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1874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2.57E-11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0.000389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0.000389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0.004786486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0.04364147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89.5633952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630603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2.63E-11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0.00477763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0.04549334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94.3784645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57601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2.75E-11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0.000363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0.000363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0.004760518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0.04908133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104.034927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37687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2.82E-11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0.000355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0.000355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0.004752254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0.05081892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108.875983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50697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27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2.95E-11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0.000339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0.000339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0.004736285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0.05418493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118.582924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42820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10.51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3.09E-11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0.000324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0.000324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0.004721034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0.05741005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128.321903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24803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3.16E-11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0.000316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0.000316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0.004713668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0.0589715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133.203016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596006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3.16E-11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0.000316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0.000316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0.004713668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0.0589715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133.203016</a:t>
                      </a:r>
                      <a:endParaRPr lang="en-US" altLang="ja-JP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85890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E4998C-3ACD-6535-D6BF-03C8D8E0F07F}"/>
              </a:ext>
            </a:extLst>
          </p:cNvPr>
          <p:cNvSpPr txBox="1"/>
          <p:nvPr/>
        </p:nvSpPr>
        <p:spPr>
          <a:xfrm>
            <a:off x="1994452" y="159026"/>
            <a:ext cx="786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4.1</a:t>
            </a:r>
            <a:r>
              <a:rPr kumimoji="1" lang="ja-JP" altLang="en-US" dirty="0"/>
              <a:t>　</a:t>
            </a:r>
            <a:r>
              <a:rPr lang="en-US" altLang="ja-JP" dirty="0"/>
              <a:t>24.1</a:t>
            </a:r>
            <a:r>
              <a:rPr lang="ja-JP" altLang="en-US" dirty="0"/>
              <a:t>℃における測定値とそれから得られる値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457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D9BF93-DDC7-B69D-A633-4A7541141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17268"/>
              </p:ext>
            </p:extLst>
          </p:nvPr>
        </p:nvGraphicFramePr>
        <p:xfrm>
          <a:off x="2901318" y="1123527"/>
          <a:ext cx="6389363" cy="4604800"/>
        </p:xfrm>
        <a:graphic>
          <a:graphicData uri="http://schemas.openxmlformats.org/drawingml/2006/table">
            <a:tbl>
              <a:tblPr/>
              <a:tblGrid>
                <a:gridCol w="465068">
                  <a:extLst>
                    <a:ext uri="{9D8B030D-6E8A-4147-A177-3AD203B41FA5}">
                      <a16:colId xmlns:a16="http://schemas.microsoft.com/office/drawing/2014/main" val="3866277311"/>
                    </a:ext>
                  </a:extLst>
                </a:gridCol>
                <a:gridCol w="518558">
                  <a:extLst>
                    <a:ext uri="{9D8B030D-6E8A-4147-A177-3AD203B41FA5}">
                      <a16:colId xmlns:a16="http://schemas.microsoft.com/office/drawing/2014/main" val="4087936347"/>
                    </a:ext>
                  </a:extLst>
                </a:gridCol>
                <a:gridCol w="765511">
                  <a:extLst>
                    <a:ext uri="{9D8B030D-6E8A-4147-A177-3AD203B41FA5}">
                      <a16:colId xmlns:a16="http://schemas.microsoft.com/office/drawing/2014/main" val="737678823"/>
                    </a:ext>
                  </a:extLst>
                </a:gridCol>
                <a:gridCol w="776020">
                  <a:extLst>
                    <a:ext uri="{9D8B030D-6E8A-4147-A177-3AD203B41FA5}">
                      <a16:colId xmlns:a16="http://schemas.microsoft.com/office/drawing/2014/main" val="1506467860"/>
                    </a:ext>
                  </a:extLst>
                </a:gridCol>
                <a:gridCol w="776020">
                  <a:extLst>
                    <a:ext uri="{9D8B030D-6E8A-4147-A177-3AD203B41FA5}">
                      <a16:colId xmlns:a16="http://schemas.microsoft.com/office/drawing/2014/main" val="1316052286"/>
                    </a:ext>
                  </a:extLst>
                </a:gridCol>
                <a:gridCol w="1192864">
                  <a:extLst>
                    <a:ext uri="{9D8B030D-6E8A-4147-A177-3AD203B41FA5}">
                      <a16:colId xmlns:a16="http://schemas.microsoft.com/office/drawing/2014/main" val="3701555586"/>
                    </a:ext>
                  </a:extLst>
                </a:gridCol>
                <a:gridCol w="947661">
                  <a:extLst>
                    <a:ext uri="{9D8B030D-6E8A-4147-A177-3AD203B41FA5}">
                      <a16:colId xmlns:a16="http://schemas.microsoft.com/office/drawing/2014/main" val="278507475"/>
                    </a:ext>
                  </a:extLst>
                </a:gridCol>
                <a:gridCol w="947661">
                  <a:extLst>
                    <a:ext uri="{9D8B030D-6E8A-4147-A177-3AD203B41FA5}">
                      <a16:colId xmlns:a16="http://schemas.microsoft.com/office/drawing/2014/main" val="2195940646"/>
                    </a:ext>
                  </a:extLst>
                </a:gridCol>
              </a:tblGrid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分</a:t>
                      </a:r>
                      <a:endParaRPr lang="ja-JP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ph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[H+]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[OH-]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[NaOH]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[CH₃COOC₂H₅]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一次反応</a:t>
                      </a:r>
                      <a:endParaRPr lang="ja-JP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二次反応</a:t>
                      </a:r>
                      <a:endParaRPr lang="ja-JP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090292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10.47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3.39E-11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0.000295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0.000295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740586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10.45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3.55E-11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0.000282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0.000282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0.004986717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0.00266006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9.22268998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568358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10.42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3.8E-11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0.000263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0.000263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0.004967906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0.00643951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23.1014951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051026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3.98E-11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0.000251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0.000251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0.004956068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0.00882528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32.3824841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182206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10.39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4.07E-11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0.000245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0.000245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0.00495035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0.00997964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37.0311685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492451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10.35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4.47E-11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0.000224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0.000224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0.004928751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0.01435226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55.677934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071678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10.31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4.9E-11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0.000204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0.000204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0.004909053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0.01835689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74.4029171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713159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5.01E-11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0.004904405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0.01930407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79.0956348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750699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10.29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5.13E-11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0.000195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0.000195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0.004899864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0.02023056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83.7927507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15155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10.28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5.25E-11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0.000191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0.000191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0.004895425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0.02113679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88.4941726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576133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10.23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5.89E-11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0.004874703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0.02537864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112.06277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74136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10.21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6.17E-11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0.000162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0.000162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0.00486706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0.02694784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121.517318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125923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6.31E-11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0.000158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0.000158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0.004863368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0.02770663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126.250077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736290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10.19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6.46E-11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0.000155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0.000155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0.004859761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0.02844871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130.986389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926184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10.17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6.76E-11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0.000148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0.000148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0.00485279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0.02988413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140.469369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128483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10.14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7.24E-11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0.000138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0.000138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0.004842918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0.03192058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154.718641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243968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7.94E-11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0.000126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0.000126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0.004830772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0.0344317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173.761061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799584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7.94E-11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0.000126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0.000126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0.004830772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0.0344317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173.761061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65274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10.09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8.13E-11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0.000123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0.000123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0.004827906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0.03502509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178.528977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420262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10.05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8.91E-11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0.000112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0.000112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0.004817081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0.03726979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197.628024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904409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10.02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9.55E-11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0.000105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0.000105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0.004809592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0.03882567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211.979438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296089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1E-10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0.004804879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0.03980604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221.559139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846268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1E-10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0.0001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0.004804879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0.03980604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221.559139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446436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1.02E-10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9.77E-05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9.77E-05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0.004802603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0.04027989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226.35246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378581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1.05E-10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9.55E-05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9.55E-05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0.004800378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0.04074318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231.148027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328073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1.05E-10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9.55E-05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9.55E-05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0.004800378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0.04074318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231.148027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330318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26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1.2E-10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8.32E-05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8.32E-05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0.004788055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0.04331354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259.965929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271662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9.91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1.23E-10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8.13E-05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8.13E-05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0.004786162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0.04370905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264.775903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99478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1.26E-10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7.94E-05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7.94E-05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0.004784312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0.0440957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269.587758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537496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9.9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1.26E-10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7.94E-05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7.94E-05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0.004784312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0.0440957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269.587758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771312"/>
                  </a:ext>
                </a:extLst>
              </a:tr>
              <a:tr h="14390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9.88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1.32E-10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7.59E-05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7.59E-05</a:t>
                      </a:r>
                      <a:endParaRPr lang="es-E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0.004780737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0.04484323</a:t>
                      </a:r>
                      <a:endParaRPr lang="en-US" altLang="ja-JP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279.216948</a:t>
                      </a:r>
                      <a:endParaRPr lang="en-US" altLang="ja-JP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22" marR="3322" marT="3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880759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D18803-D33B-B5EF-6B8E-7A589EB20893}"/>
              </a:ext>
            </a:extLst>
          </p:cNvPr>
          <p:cNvSpPr txBox="1"/>
          <p:nvPr/>
        </p:nvSpPr>
        <p:spPr>
          <a:xfrm>
            <a:off x="2756452" y="781878"/>
            <a:ext cx="709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4.2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34.6℃</a:t>
            </a:r>
            <a:r>
              <a:rPr kumimoji="1" lang="ja-JP" altLang="en-US" dirty="0"/>
              <a:t>における測定値とそれから得られる値</a:t>
            </a:r>
          </a:p>
        </p:txBody>
      </p:sp>
    </p:spTree>
    <p:extLst>
      <p:ext uri="{BB962C8B-B14F-4D97-AF65-F5344CB8AC3E}">
        <p14:creationId xmlns:p14="http://schemas.microsoft.com/office/powerpoint/2010/main" val="26022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1645</Words>
  <Application>Microsoft Office PowerPoint</Application>
  <PresentationFormat>ワイド画面</PresentationFormat>
  <Paragraphs>1449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Century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淳 栗山</dc:creator>
  <cp:lastModifiedBy>淳 栗山</cp:lastModifiedBy>
  <cp:revision>2</cp:revision>
  <dcterms:created xsi:type="dcterms:W3CDTF">2024-04-22T16:30:24Z</dcterms:created>
  <dcterms:modified xsi:type="dcterms:W3CDTF">2024-04-22T18:53:54Z</dcterms:modified>
</cp:coreProperties>
</file>