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淡色スタイル 1 - アクセント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9" y="45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8BB831C-D099-8180-3E49-25CE0CC1F3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559230F-184C-E709-9B12-952C0C1E8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9DBE387-E554-088A-4553-62259CD88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F1D5-F537-48E0-A73F-F23B494C25E1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6DC38A6-82D3-155D-DC84-881F94776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F4EE9B0-D13A-960F-2CCF-646C3B671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B8E9-3863-4C85-8923-679F5E6899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3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EDA583-D378-5F7A-4864-E58F02592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8FD4435-1452-9782-C5EA-E035D5400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2EC30C-3D77-8F59-B8CA-BCC835E47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F1D5-F537-48E0-A73F-F23B494C25E1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E5D7B6-B67E-3766-77FE-5B205A90F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ABAD9F-ED00-0E74-D485-B24EE97DD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B8E9-3863-4C85-8923-679F5E6899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0761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7A5D317-DB5A-6D72-50C6-D6395F786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9F36535-446D-C62B-1815-F0B30BDD9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F51ECB-2466-154F-1220-9F39D936F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F1D5-F537-48E0-A73F-F23B494C25E1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FFDEC24-3F4C-E7EF-8E7B-9A72C846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6ACC66-4E9E-B8B0-4503-71F41D69F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B8E9-3863-4C85-8923-679F5E6899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5858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A266F9-2F68-7F28-00F4-64B5300A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B154789-F009-BFD3-445D-23B16F28F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45408AA-1C7D-7406-C45A-20ECB1308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F1D5-F537-48E0-A73F-F23B494C25E1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86B3D2-BB1F-9657-0010-E4333CC73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A935FCF-1584-A327-60D7-AB672622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B8E9-3863-4C85-8923-679F5E6899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7079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9B6B19-C49D-DFD5-8337-2ECD0E8DD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E9ECEB-DDFC-2E76-89FE-784DDA015C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3FA0DF-E6E9-554C-3826-A1E30BA11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F1D5-F537-48E0-A73F-F23B494C25E1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5F7BDB4-422E-301A-8533-AE66A90D5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D5FB1D-DBBF-6181-06BE-9224883E6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B8E9-3863-4C85-8923-679F5E6899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9187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FF3922-C74D-2F3D-3A8B-699CE817A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C11DA5B-A46C-F879-E6FF-7B37D7EC28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FC77B66-0A99-62A2-C427-B636EEBF4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9ADFF3C-97C8-8FE4-8C81-F7E3EDAAA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F1D5-F537-48E0-A73F-F23B494C25E1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C134DDD-1D8A-F23B-4CB6-E5BEB5E53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7E3E07-E876-D9D0-DE58-6A96587AA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B8E9-3863-4C85-8923-679F5E6899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4727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ADC2E7-EE49-04C5-452A-58C2DC16F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646A5F-0F69-8AD7-F77B-B816D7A18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C86EF33-76EF-CFB5-1DA5-456769E6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60FDAE6-CECC-4CD4-516A-B4453ACCF7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3443DD3-19A2-88EC-D0F3-E600DCF350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0E55B9E-A8E8-EB6C-E06F-CAE4C34B5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F1D5-F537-48E0-A73F-F23B494C25E1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9718D94-456C-C436-B521-F1DE154B0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4C1C0D8-1BF9-4F73-BFFB-339AF342C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B8E9-3863-4C85-8923-679F5E6899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5352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AD9776-2DD7-5F6F-E1D6-52043A49C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8148A9D-8235-C85F-C43F-E145F26F8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F1D5-F537-48E0-A73F-F23B494C25E1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4D19A94-9636-744F-289A-1ECCB5A7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E992475-3686-5A3D-8368-19EFDA1DA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B8E9-3863-4C85-8923-679F5E6899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25571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77A7AE3-10EC-64DF-C89E-120FF41FA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F1D5-F537-48E0-A73F-F23B494C25E1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99E002D-864F-07C3-8F45-3CD0A8DA7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5B2FCF7-70FB-8994-AD21-A8A86E291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B8E9-3863-4C85-8923-679F5E6899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297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68CDD4-8E0F-60C0-B280-B895E0914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312DA6F-8295-04CE-56DD-9DB3C0AA28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A7BA292-9156-11B4-BF34-6B89B933BC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224DD7D-7DB4-A967-2BD7-035A18E3B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F1D5-F537-48E0-A73F-F23B494C25E1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4BA6DFE-8FCB-22A1-F7F8-E40E9B7F9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F47CB3B-FA22-8EC5-2177-552EFC663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B8E9-3863-4C85-8923-679F5E6899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047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123266-6BC2-C422-2801-5674EDF59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07A0C0E-9EB7-8580-61FF-DE31220D31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64FDC3F-4E15-3D46-CCAC-1EDB2633AE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7DBDF4C-1337-B815-77D7-05E2BEF0B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80F1D5-F537-48E0-A73F-F23B494C25E1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A3DD9D8-E739-25B5-9918-FB5043407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6EDCD67-A878-C82F-10CA-2DDE6A7BC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42B8E9-3863-4C85-8923-679F5E6899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1889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4CBF18-C618-4C47-0392-5CF5F315E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33B9E64-6D70-71EE-EDED-1D936E176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01C277-A629-2C09-6210-D2D5C138F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80F1D5-F537-48E0-A73F-F23B494C25E1}" type="datetimeFigureOut">
              <a:rPr kumimoji="1" lang="ja-JP" altLang="en-US" smtClean="0"/>
              <a:t>2024/5/29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607647-92A2-432E-FEF4-686B4ED49B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23DE57A-18A1-8FE5-0523-0D96F3B649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42B8E9-3863-4C85-8923-679F5E6899A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39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E81F7026-1F05-9413-C000-090BD141FC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0973126"/>
              </p:ext>
            </p:extLst>
          </p:nvPr>
        </p:nvGraphicFramePr>
        <p:xfrm>
          <a:off x="-2168771" y="903255"/>
          <a:ext cx="19554094" cy="3603692"/>
        </p:xfrm>
        <a:graphic>
          <a:graphicData uri="http://schemas.openxmlformats.org/drawingml/2006/table">
            <a:tbl>
              <a:tblPr/>
              <a:tblGrid>
                <a:gridCol w="3174629">
                  <a:extLst>
                    <a:ext uri="{9D8B030D-6E8A-4147-A177-3AD203B41FA5}">
                      <a16:colId xmlns:a16="http://schemas.microsoft.com/office/drawing/2014/main" val="3750696065"/>
                    </a:ext>
                  </a:extLst>
                </a:gridCol>
                <a:gridCol w="3174629">
                  <a:extLst>
                    <a:ext uri="{9D8B030D-6E8A-4147-A177-3AD203B41FA5}">
                      <a16:colId xmlns:a16="http://schemas.microsoft.com/office/drawing/2014/main" val="2736829326"/>
                    </a:ext>
                  </a:extLst>
                </a:gridCol>
                <a:gridCol w="2699954">
                  <a:extLst>
                    <a:ext uri="{9D8B030D-6E8A-4147-A177-3AD203B41FA5}">
                      <a16:colId xmlns:a16="http://schemas.microsoft.com/office/drawing/2014/main" val="1374451032"/>
                    </a:ext>
                  </a:extLst>
                </a:gridCol>
                <a:gridCol w="2699954">
                  <a:extLst>
                    <a:ext uri="{9D8B030D-6E8A-4147-A177-3AD203B41FA5}">
                      <a16:colId xmlns:a16="http://schemas.microsoft.com/office/drawing/2014/main" val="1316584330"/>
                    </a:ext>
                  </a:extLst>
                </a:gridCol>
                <a:gridCol w="3902464">
                  <a:extLst>
                    <a:ext uri="{9D8B030D-6E8A-4147-A177-3AD203B41FA5}">
                      <a16:colId xmlns:a16="http://schemas.microsoft.com/office/drawing/2014/main" val="3459448664"/>
                    </a:ext>
                  </a:extLst>
                </a:gridCol>
                <a:gridCol w="3902464">
                  <a:extLst>
                    <a:ext uri="{9D8B030D-6E8A-4147-A177-3AD203B41FA5}">
                      <a16:colId xmlns:a16="http://schemas.microsoft.com/office/drawing/2014/main" val="2585757023"/>
                    </a:ext>
                  </a:extLst>
                </a:gridCol>
              </a:tblGrid>
              <a:tr h="1119220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ガラス板</a:t>
                      </a:r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(</a:t>
                      </a: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有</a:t>
                      </a:r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)</a:t>
                      </a:r>
                      <a:endParaRPr lang="ja-JP" altLang="en-US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39" marR="14339" marT="1433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ガラス板</a:t>
                      </a:r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(</a:t>
                      </a: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無</a:t>
                      </a:r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)</a:t>
                      </a:r>
                      <a:endParaRPr lang="ja-JP" altLang="en-US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39" marR="14339" marT="1433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PP</a:t>
                      </a: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シート</a:t>
                      </a:r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(</a:t>
                      </a: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有</a:t>
                      </a:r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)</a:t>
                      </a:r>
                      <a:endParaRPr lang="ja-JP" altLang="en-US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39" marR="14339" marT="1433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s-E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PP</a:t>
                      </a: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シート</a:t>
                      </a:r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(</a:t>
                      </a: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無</a:t>
                      </a:r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)</a:t>
                      </a:r>
                      <a:endParaRPr lang="ja-JP" altLang="en-US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39" marR="14339" marT="1433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テフロンシート</a:t>
                      </a:r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(</a:t>
                      </a: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有</a:t>
                      </a:r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)</a:t>
                      </a:r>
                      <a:endParaRPr lang="ja-JP" altLang="en-US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39" marR="14339" marT="1433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テフロンシート</a:t>
                      </a:r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(</a:t>
                      </a: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無</a:t>
                      </a:r>
                      <a:r>
                        <a:rPr lang="en-US" altLang="ja-JP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)</a:t>
                      </a:r>
                      <a:endParaRPr lang="ja-JP" altLang="en-US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39" marR="14339" marT="1433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2602777"/>
                  </a:ext>
                </a:extLst>
              </a:tr>
              <a:tr h="62111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6.51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39" marR="14339" marT="1433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0.216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39" marR="14339" marT="1433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45.386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39" marR="14339" marT="1433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19.164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39" marR="14339" marT="1433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20.567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39" marR="14339" marT="1433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13.893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39" marR="14339" marT="1433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5373208"/>
                  </a:ext>
                </a:extLst>
              </a:tr>
              <a:tr h="62111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3.323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39" marR="14339" marT="1433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  <a:endParaRPr lang="ja-JP" altLang="en-US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39" marR="14339" marT="1433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4.003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39" marR="14339" marT="1433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3.995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39" marR="14339" marT="1433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6.004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39" marR="14339" marT="1433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3.856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39" marR="14339" marT="1433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208789"/>
                  </a:ext>
                </a:extLst>
              </a:tr>
              <a:tr h="62111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4.47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39" marR="14339" marT="1433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0.323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39" marR="14339" marT="1433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20.918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39" marR="14339" marT="1433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8.766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39" marR="14339" marT="1433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14.609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39" marR="14339" marT="1433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22.114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39" marR="14339" marT="1433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5262575"/>
                  </a:ext>
                </a:extLst>
              </a:tr>
              <a:tr h="621118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4.248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39" marR="14339" marT="1433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  <a:endParaRPr lang="ja-JP" altLang="en-US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39" marR="14339" marT="1433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12.268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39" marR="14339" marT="1433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  <a:endParaRPr lang="ja-JP" altLang="en-US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39" marR="14339" marT="1433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BlToT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17.841</a:t>
                      </a:r>
                      <a:endParaRPr lang="en-US" altLang="ja-JP" sz="53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39" marR="14339" marT="1433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21.654</a:t>
                      </a:r>
                      <a:endParaRPr lang="en-US" altLang="ja-JP" sz="53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339" marR="14339" marT="14339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2854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5527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E4F7CEBC-EDD6-0AB4-28CE-1544706ED1BD}"/>
              </a:ext>
            </a:extLst>
          </p:cNvPr>
          <p:cNvGraphicFramePr>
            <a:graphicFrameLocks noGrp="1"/>
          </p:cNvGraphicFramePr>
          <p:nvPr/>
        </p:nvGraphicFramePr>
        <p:xfrm>
          <a:off x="1454150" y="2985929"/>
          <a:ext cx="9283700" cy="2030730"/>
        </p:xfrm>
        <a:graphic>
          <a:graphicData uri="http://schemas.openxmlformats.org/drawingml/2006/table">
            <a:tbl>
              <a:tblPr/>
              <a:tblGrid>
                <a:gridCol w="1003300">
                  <a:extLst>
                    <a:ext uri="{9D8B030D-6E8A-4147-A177-3AD203B41FA5}">
                      <a16:colId xmlns:a16="http://schemas.microsoft.com/office/drawing/2014/main" val="1847597958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3428739744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3391991249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1532237950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909064729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920124905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1286201395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575694149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1816470382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ガラス板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有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ガラス板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無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PP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シート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有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PP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シート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無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テフロンシート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有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テフロンシート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無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ガラス板撥水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有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ガラス板撥水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無</a:t>
                      </a:r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)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5577555"/>
                  </a:ext>
                </a:extLst>
              </a:tr>
              <a:tr h="22415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水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34.42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66.55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112.92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107.95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93.14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101.47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115.46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105.32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0206332"/>
                  </a:ext>
                </a:extLst>
              </a:tr>
              <a:tr h="224155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35.58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53.52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100.77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94.99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107.77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105.97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120.16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107.15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2647888"/>
                  </a:ext>
                </a:extLst>
              </a:tr>
              <a:tr h="224155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22.21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33.06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101.31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88.32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104.96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113.86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126.12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106.25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564894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36.92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37.77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115.39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110.54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115.02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104.81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121.68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110.67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2872427"/>
                  </a:ext>
                </a:extLst>
              </a:tr>
              <a:tr h="22415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ジヨードメタン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35.95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54.36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47.06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55.59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72.84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87.11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70.31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62.01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2994407"/>
                  </a:ext>
                </a:extLst>
              </a:tr>
              <a:tr h="224155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42.23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52.48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40.37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54.73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76.85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70.88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72.14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65.17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6168543"/>
                  </a:ext>
                </a:extLst>
              </a:tr>
              <a:tr h="224155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49.11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66.17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40.39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65.9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66.34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87.17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69.3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61.11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2132408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　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35.93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51.6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47.35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47.36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78.14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73.8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68.52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50" charset="-128"/>
                          <a:ea typeface="游ゴシック" panose="020B0400000000000000" pitchFamily="50" charset="-128"/>
                        </a:rPr>
                        <a:t>62.66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70104"/>
                  </a:ext>
                </a:extLst>
              </a:tr>
            </a:tbl>
          </a:graphicData>
        </a:graphic>
      </p:graphicFrame>
      <p:sp>
        <p:nvSpPr>
          <p:cNvPr id="13" name="テキスト ボックス 3">
            <a:extLst>
              <a:ext uri="{FF2B5EF4-FFF2-40B4-BE49-F238E27FC236}">
                <a16:creationId xmlns:a16="http://schemas.microsoft.com/office/drawing/2014/main" id="{5DA0D64F-00B3-F530-051C-44D64B2DD3D7}"/>
              </a:ext>
            </a:extLst>
          </p:cNvPr>
          <p:cNvSpPr txBox="1"/>
          <p:nvPr/>
        </p:nvSpPr>
        <p:spPr>
          <a:xfrm>
            <a:off x="1968500" y="2985929"/>
            <a:ext cx="361950" cy="1905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700" dirty="0"/>
              <a:t>材質</a:t>
            </a:r>
          </a:p>
        </p:txBody>
      </p:sp>
      <p:sp>
        <p:nvSpPr>
          <p:cNvPr id="14" name="テキスト ボックス 4">
            <a:extLst>
              <a:ext uri="{FF2B5EF4-FFF2-40B4-BE49-F238E27FC236}">
                <a16:creationId xmlns:a16="http://schemas.microsoft.com/office/drawing/2014/main" id="{57E15771-256D-FAA2-49F1-950B27F21C4F}"/>
              </a:ext>
            </a:extLst>
          </p:cNvPr>
          <p:cNvSpPr txBox="1"/>
          <p:nvPr/>
        </p:nvSpPr>
        <p:spPr>
          <a:xfrm>
            <a:off x="1454150" y="3031767"/>
            <a:ext cx="514350" cy="223838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700" dirty="0"/>
              <a:t>接触角</a:t>
            </a:r>
          </a:p>
        </p:txBody>
      </p:sp>
    </p:spTree>
    <p:extLst>
      <p:ext uri="{BB962C8B-B14F-4D97-AF65-F5344CB8AC3E}">
        <p14:creationId xmlns:p14="http://schemas.microsoft.com/office/powerpoint/2010/main" val="20481598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CA327823-B02F-0F63-8BF9-F0331B152564}"/>
              </a:ext>
            </a:extLst>
          </p:cNvPr>
          <p:cNvGraphicFramePr>
            <a:graphicFrameLocks noGrp="1"/>
          </p:cNvGraphicFramePr>
          <p:nvPr/>
        </p:nvGraphicFramePr>
        <p:xfrm>
          <a:off x="1454150" y="2276475"/>
          <a:ext cx="9283700" cy="20262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03300">
                  <a:extLst>
                    <a:ext uri="{9D8B030D-6E8A-4147-A177-3AD203B41FA5}">
                      <a16:colId xmlns:a16="http://schemas.microsoft.com/office/drawing/2014/main" val="2355337918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1831677979"/>
                    </a:ext>
                  </a:extLst>
                </a:gridCol>
                <a:gridCol w="850900">
                  <a:extLst>
                    <a:ext uri="{9D8B030D-6E8A-4147-A177-3AD203B41FA5}">
                      <a16:colId xmlns:a16="http://schemas.microsoft.com/office/drawing/2014/main" val="2179977197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104260084"/>
                    </a:ext>
                  </a:extLst>
                </a:gridCol>
                <a:gridCol w="876300">
                  <a:extLst>
                    <a:ext uri="{9D8B030D-6E8A-4147-A177-3AD203B41FA5}">
                      <a16:colId xmlns:a16="http://schemas.microsoft.com/office/drawing/2014/main" val="77303591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523590949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951478139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956042115"/>
                    </a:ext>
                  </a:extLst>
                </a:gridCol>
                <a:gridCol w="1155700">
                  <a:extLst>
                    <a:ext uri="{9D8B030D-6E8A-4147-A177-3AD203B41FA5}">
                      <a16:colId xmlns:a16="http://schemas.microsoft.com/office/drawing/2014/main" val="2247500204"/>
                    </a:ext>
                  </a:extLst>
                </a:gridCol>
              </a:tblGrid>
              <a:tr h="228600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　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ガラス板</a:t>
                      </a:r>
                      <a:r>
                        <a:rPr lang="en-US" altLang="ja-JP" sz="1100" u="none" strike="noStrike">
                          <a:effectLst/>
                        </a:rPr>
                        <a:t>(</a:t>
                      </a:r>
                      <a:r>
                        <a:rPr lang="ja-JP" altLang="en-US" sz="1100" u="none" strike="noStrike">
                          <a:effectLst/>
                        </a:rPr>
                        <a:t>有</a:t>
                      </a:r>
                      <a:r>
                        <a:rPr lang="en-US" altLang="ja-JP" sz="1100" u="none" strike="noStrike">
                          <a:effectLst/>
                        </a:rPr>
                        <a:t>)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ガラス板</a:t>
                      </a:r>
                      <a:r>
                        <a:rPr lang="en-US" altLang="ja-JP" sz="1100" u="none" strike="noStrike">
                          <a:effectLst/>
                        </a:rPr>
                        <a:t>(</a:t>
                      </a:r>
                      <a:r>
                        <a:rPr lang="ja-JP" altLang="en-US" sz="1100" u="none" strike="noStrike">
                          <a:effectLst/>
                        </a:rPr>
                        <a:t>無</a:t>
                      </a:r>
                      <a:r>
                        <a:rPr lang="en-US" altLang="ja-JP" sz="1100" u="none" strike="noStrike">
                          <a:effectLst/>
                        </a:rPr>
                        <a:t>)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PP</a:t>
                      </a:r>
                      <a:r>
                        <a:rPr lang="ja-JP" altLang="en-US" sz="1100" u="none" strike="noStrike">
                          <a:effectLst/>
                        </a:rPr>
                        <a:t>シート</a:t>
                      </a:r>
                      <a:r>
                        <a:rPr lang="en-US" altLang="ja-JP" sz="1100" u="none" strike="noStrike">
                          <a:effectLst/>
                        </a:rPr>
                        <a:t>(</a:t>
                      </a:r>
                      <a:r>
                        <a:rPr lang="ja-JP" altLang="en-US" sz="1100" u="none" strike="noStrike">
                          <a:effectLst/>
                        </a:rPr>
                        <a:t>有</a:t>
                      </a:r>
                      <a:r>
                        <a:rPr lang="en-US" altLang="ja-JP" sz="1100" u="none" strike="noStrike">
                          <a:effectLst/>
                        </a:rPr>
                        <a:t>)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s-ES" sz="1100" u="none" strike="noStrike">
                          <a:effectLst/>
                        </a:rPr>
                        <a:t>PP</a:t>
                      </a:r>
                      <a:r>
                        <a:rPr lang="ja-JP" altLang="en-US" sz="1100" u="none" strike="noStrike">
                          <a:effectLst/>
                        </a:rPr>
                        <a:t>シート</a:t>
                      </a:r>
                      <a:r>
                        <a:rPr lang="en-US" altLang="ja-JP" sz="1100" u="none" strike="noStrike">
                          <a:effectLst/>
                        </a:rPr>
                        <a:t>(</a:t>
                      </a:r>
                      <a:r>
                        <a:rPr lang="ja-JP" altLang="en-US" sz="1100" u="none" strike="noStrike">
                          <a:effectLst/>
                        </a:rPr>
                        <a:t>無</a:t>
                      </a:r>
                      <a:r>
                        <a:rPr lang="en-US" altLang="ja-JP" sz="1100" u="none" strike="noStrike">
                          <a:effectLst/>
                        </a:rPr>
                        <a:t>)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テフロンシート</a:t>
                      </a:r>
                      <a:r>
                        <a:rPr lang="en-US" altLang="ja-JP" sz="1100" u="none" strike="noStrike">
                          <a:effectLst/>
                        </a:rPr>
                        <a:t>(</a:t>
                      </a:r>
                      <a:r>
                        <a:rPr lang="ja-JP" altLang="en-US" sz="1100" u="none" strike="noStrike">
                          <a:effectLst/>
                        </a:rPr>
                        <a:t>有</a:t>
                      </a:r>
                      <a:r>
                        <a:rPr lang="en-US" altLang="ja-JP" sz="1100" u="none" strike="noStrike">
                          <a:effectLst/>
                        </a:rPr>
                        <a:t>)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テフロンシート</a:t>
                      </a:r>
                      <a:r>
                        <a:rPr lang="en-US" altLang="ja-JP" sz="1100" u="none" strike="noStrike">
                          <a:effectLst/>
                        </a:rPr>
                        <a:t>(</a:t>
                      </a:r>
                      <a:r>
                        <a:rPr lang="ja-JP" altLang="en-US" sz="1100" u="none" strike="noStrike">
                          <a:effectLst/>
                        </a:rPr>
                        <a:t>無</a:t>
                      </a:r>
                      <a:r>
                        <a:rPr lang="en-US" altLang="ja-JP" sz="1100" u="none" strike="noStrike">
                          <a:effectLst/>
                        </a:rPr>
                        <a:t>)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ガラス板撥水</a:t>
                      </a:r>
                      <a:r>
                        <a:rPr lang="en-US" altLang="ja-JP" sz="1100" u="none" strike="noStrike">
                          <a:effectLst/>
                        </a:rPr>
                        <a:t>(</a:t>
                      </a:r>
                      <a:r>
                        <a:rPr lang="ja-JP" altLang="en-US" sz="1100" u="none" strike="noStrike">
                          <a:effectLst/>
                        </a:rPr>
                        <a:t>有</a:t>
                      </a:r>
                      <a:r>
                        <a:rPr lang="en-US" altLang="ja-JP" sz="1100" u="none" strike="noStrike">
                          <a:effectLst/>
                        </a:rPr>
                        <a:t>)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ガラス板撥水</a:t>
                      </a:r>
                      <a:r>
                        <a:rPr lang="en-US" altLang="ja-JP" sz="1100" u="none" strike="noStrike">
                          <a:effectLst/>
                        </a:rPr>
                        <a:t>(</a:t>
                      </a:r>
                      <a:r>
                        <a:rPr lang="ja-JP" altLang="en-US" sz="1100" u="none" strike="noStrike">
                          <a:effectLst/>
                        </a:rPr>
                        <a:t>無</a:t>
                      </a:r>
                      <a:r>
                        <a:rPr lang="en-US" altLang="ja-JP" sz="1100" u="none" strike="noStrike">
                          <a:effectLst/>
                        </a:rPr>
                        <a:t>)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761821120"/>
                  </a:ext>
                </a:extLst>
              </a:tr>
              <a:tr h="22415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水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34.42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66.55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112.92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107.95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93.14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101.47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115.46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105.32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88908115"/>
                  </a:ext>
                </a:extLst>
              </a:tr>
              <a:tr h="224155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35.58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53.52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100.77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94.99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107.77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105.97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120.16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107.15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52545815"/>
                  </a:ext>
                </a:extLst>
              </a:tr>
              <a:tr h="224155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22.21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33.06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101.31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88.32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104.96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113.86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126.12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106.25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20483381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36.92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37.77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115.39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110.54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115.02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104.81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121.68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110.67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20726238"/>
                  </a:ext>
                </a:extLst>
              </a:tr>
              <a:tr h="224155">
                <a:tc>
                  <a:txBody>
                    <a:bodyPr/>
                    <a:lstStyle/>
                    <a:p>
                      <a:pPr algn="l" fontAlgn="ctr"/>
                      <a:r>
                        <a:rPr lang="ja-JP" altLang="en-US" sz="1100" u="none" strike="noStrike">
                          <a:effectLst/>
                        </a:rPr>
                        <a:t>ジヨードメタン</a:t>
                      </a:r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35.95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54.36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47.06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55.59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72.84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87.11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70.31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62.01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3917094"/>
                  </a:ext>
                </a:extLst>
              </a:tr>
              <a:tr h="224155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42.23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52.48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40.37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54.73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76.85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70.88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72.14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65.17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82136201"/>
                  </a:ext>
                </a:extLst>
              </a:tr>
              <a:tr h="224155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49.11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66.17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40.39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65.9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66.34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87.17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69.3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61.11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85590478"/>
                  </a:ext>
                </a:extLst>
              </a:tr>
              <a:tr h="224155">
                <a:tc>
                  <a:txBody>
                    <a:bodyPr/>
                    <a:lstStyle/>
                    <a:p>
                      <a:pPr algn="l" fontAlgn="ctr"/>
                      <a:endParaRPr lang="ja-JP" altLang="en-US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35.93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51.6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47.35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47.36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78.14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73.8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>
                          <a:effectLst/>
                        </a:rPr>
                        <a:t>68.52</a:t>
                      </a:r>
                      <a:endParaRPr lang="en-US" altLang="ja-JP" sz="1100" b="0" i="0" u="none" strike="noStrike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US" altLang="ja-JP" sz="1100" u="none" strike="noStrike" dirty="0">
                          <a:effectLst/>
                        </a:rPr>
                        <a:t>62.66</a:t>
                      </a:r>
                      <a:endParaRPr lang="en-US" altLang="ja-JP" sz="1100" b="0" i="0" u="none" strike="noStrike" dirty="0">
                        <a:solidFill>
                          <a:srgbClr val="000000"/>
                        </a:solidFill>
                        <a:effectLst/>
                        <a:latin typeface="游ゴシック" panose="020B0400000000000000" pitchFamily="50" charset="-128"/>
                        <a:ea typeface="游ゴシック" panose="020B0400000000000000" pitchFamily="50" charset="-128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60125210"/>
                  </a:ext>
                </a:extLst>
              </a:tr>
            </a:tbl>
          </a:graphicData>
        </a:graphic>
      </p:graphicFrame>
      <p:sp>
        <p:nvSpPr>
          <p:cNvPr id="3" name="テキスト ボックス 3">
            <a:extLst>
              <a:ext uri="{FF2B5EF4-FFF2-40B4-BE49-F238E27FC236}">
                <a16:creationId xmlns:a16="http://schemas.microsoft.com/office/drawing/2014/main" id="{5DA0D64F-00B3-F530-051C-44D64B2DD3D7}"/>
              </a:ext>
            </a:extLst>
          </p:cNvPr>
          <p:cNvSpPr txBox="1"/>
          <p:nvPr/>
        </p:nvSpPr>
        <p:spPr>
          <a:xfrm>
            <a:off x="1806575" y="4262438"/>
            <a:ext cx="361950" cy="190500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ja-JP" altLang="en-US" sz="700"/>
              <a:t>材質</a:t>
            </a:r>
          </a:p>
        </p:txBody>
      </p:sp>
      <p:sp>
        <p:nvSpPr>
          <p:cNvPr id="4" name="テキスト ボックス 4">
            <a:extLst>
              <a:ext uri="{FF2B5EF4-FFF2-40B4-BE49-F238E27FC236}">
                <a16:creationId xmlns:a16="http://schemas.microsoft.com/office/drawing/2014/main" id="{57E15771-256D-FAA2-49F1-950B27F21C4F}"/>
              </a:ext>
            </a:extLst>
          </p:cNvPr>
          <p:cNvSpPr txBox="1"/>
          <p:nvPr/>
        </p:nvSpPr>
        <p:spPr>
          <a:xfrm>
            <a:off x="1454150" y="4357688"/>
            <a:ext cx="514350" cy="22383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kumimoji="1" lang="ja-JP" altLang="en-US" sz="700"/>
              <a:t>接触角</a:t>
            </a:r>
          </a:p>
        </p:txBody>
      </p:sp>
    </p:spTree>
    <p:extLst>
      <p:ext uri="{BB962C8B-B14F-4D97-AF65-F5344CB8AC3E}">
        <p14:creationId xmlns:p14="http://schemas.microsoft.com/office/powerpoint/2010/main" val="15159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7FCE526-3985-BB76-31B8-08FA753E9C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2835200"/>
              </p:ext>
            </p:extLst>
          </p:nvPr>
        </p:nvGraphicFramePr>
        <p:xfrm>
          <a:off x="-192156" y="1261491"/>
          <a:ext cx="12026348" cy="2887218"/>
        </p:xfrm>
        <a:graphic>
          <a:graphicData uri="http://schemas.openxmlformats.org/drawingml/2006/table">
            <a:tbl>
              <a:tblPr/>
              <a:tblGrid>
                <a:gridCol w="3101818">
                  <a:extLst>
                    <a:ext uri="{9D8B030D-6E8A-4147-A177-3AD203B41FA5}">
                      <a16:colId xmlns:a16="http://schemas.microsoft.com/office/drawing/2014/main" val="4109937375"/>
                    </a:ext>
                  </a:extLst>
                </a:gridCol>
                <a:gridCol w="4462265">
                  <a:extLst>
                    <a:ext uri="{9D8B030D-6E8A-4147-A177-3AD203B41FA5}">
                      <a16:colId xmlns:a16="http://schemas.microsoft.com/office/drawing/2014/main" val="753351995"/>
                    </a:ext>
                  </a:extLst>
                </a:gridCol>
                <a:gridCol w="4462265">
                  <a:extLst>
                    <a:ext uri="{9D8B030D-6E8A-4147-A177-3AD203B41FA5}">
                      <a16:colId xmlns:a16="http://schemas.microsoft.com/office/drawing/2014/main" val="1789131715"/>
                    </a:ext>
                  </a:extLst>
                </a:gridCol>
              </a:tblGrid>
              <a:tr h="113004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　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分散力に基づく成分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他の力に基づく成分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8508299"/>
                  </a:ext>
                </a:extLst>
              </a:tr>
              <a:tr h="62712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水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29.1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42.4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5534631"/>
                  </a:ext>
                </a:extLst>
              </a:tr>
              <a:tr h="1130046"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ja-JP" alt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ジヨードメタン</a:t>
                      </a:r>
                      <a:endParaRPr lang="ja-JP" altLang="en-US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46.8</a:t>
                      </a:r>
                      <a:endParaRPr lang="en-US" altLang="ja-JP" sz="54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300" b="0" i="0" u="none" strike="noStrike" dirty="0">
                          <a:solidFill>
                            <a:srgbClr val="000000"/>
                          </a:solidFill>
                          <a:effectLst/>
                          <a:latin typeface="游ゴシック" panose="020B0400000000000000" pitchFamily="34" charset="-128"/>
                          <a:ea typeface="游ゴシック" panose="020B0400000000000000" pitchFamily="34" charset="-128"/>
                        </a:rPr>
                        <a:t>0</a:t>
                      </a:r>
                      <a:endParaRPr lang="en-US" altLang="ja-JP" sz="5400" b="0" i="0" u="none" strike="noStrike" dirty="0"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4478" marR="14478" marT="14478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9915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2077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1" name="Rectangle 11">
            <a:extLst>
              <a:ext uri="{FF2B5EF4-FFF2-40B4-BE49-F238E27FC236}">
                <a16:creationId xmlns:a16="http://schemas.microsoft.com/office/drawing/2014/main" id="{2D2B266D-3625-4584-A5C3-7D3F672CFF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2" name="Rectangle 13">
            <a:extLst>
              <a:ext uri="{FF2B5EF4-FFF2-40B4-BE49-F238E27FC236}">
                <a16:creationId xmlns:a16="http://schemas.microsoft.com/office/drawing/2014/main" id="{C463B99A-73EE-4FBB-B7C4-F9F9BCC25C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3" name="Freeform: Shape 15">
            <a:extLst>
              <a:ext uri="{FF2B5EF4-FFF2-40B4-BE49-F238E27FC236}">
                <a16:creationId xmlns:a16="http://schemas.microsoft.com/office/drawing/2014/main" id="{A5D2A5D1-BA0D-47D3-B051-DA7743C46E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219825"/>
          </a:xfrm>
          <a:custGeom>
            <a:avLst/>
            <a:gdLst>
              <a:gd name="connsiteX0" fmla="*/ 6789701 w 12192000"/>
              <a:gd name="connsiteY0" fmla="*/ 6151588 h 6219825"/>
              <a:gd name="connsiteX1" fmla="*/ 6788702 w 12192000"/>
              <a:gd name="connsiteY1" fmla="*/ 6151666 h 6219825"/>
              <a:gd name="connsiteX2" fmla="*/ 6788476 w 12192000"/>
              <a:gd name="connsiteY2" fmla="*/ 6152200 h 6219825"/>
              <a:gd name="connsiteX3" fmla="*/ 9834 w 12192000"/>
              <a:gd name="connsiteY3" fmla="*/ 0 h 6219825"/>
              <a:gd name="connsiteX4" fmla="*/ 12357 w 12192000"/>
              <a:gd name="connsiteY4" fmla="*/ 1 h 6219825"/>
              <a:gd name="connsiteX5" fmla="*/ 12192000 w 12192000"/>
              <a:gd name="connsiteY5" fmla="*/ 1 h 6219825"/>
              <a:gd name="connsiteX6" fmla="*/ 12192000 w 12192000"/>
              <a:gd name="connsiteY6" fmla="*/ 5105401 h 6219825"/>
              <a:gd name="connsiteX7" fmla="*/ 12191716 w 12192000"/>
              <a:gd name="connsiteY7" fmla="*/ 5105401 h 6219825"/>
              <a:gd name="connsiteX8" fmla="*/ 12192000 w 12192000"/>
              <a:gd name="connsiteY8" fmla="*/ 5256977 h 6219825"/>
              <a:gd name="connsiteX9" fmla="*/ 12061096 w 12192000"/>
              <a:gd name="connsiteY9" fmla="*/ 5296034 h 6219825"/>
              <a:gd name="connsiteX10" fmla="*/ 11676800 w 12192000"/>
              <a:gd name="connsiteY10" fmla="*/ 5399652 h 6219825"/>
              <a:gd name="connsiteX11" fmla="*/ 10425355 w 12192000"/>
              <a:gd name="connsiteY11" fmla="*/ 5683310 h 6219825"/>
              <a:gd name="connsiteX12" fmla="*/ 9424022 w 12192000"/>
              <a:gd name="connsiteY12" fmla="*/ 5858546 h 6219825"/>
              <a:gd name="connsiteX13" fmla="*/ 8458419 w 12192000"/>
              <a:gd name="connsiteY13" fmla="*/ 5992303 h 6219825"/>
              <a:gd name="connsiteX14" fmla="*/ 7715970 w 12192000"/>
              <a:gd name="connsiteY14" fmla="*/ 6072283 h 6219825"/>
              <a:gd name="connsiteX15" fmla="*/ 6951716 w 12192000"/>
              <a:gd name="connsiteY15" fmla="*/ 6138091 h 6219825"/>
              <a:gd name="connsiteX16" fmla="*/ 6936303 w 12192000"/>
              <a:gd name="connsiteY16" fmla="*/ 6140163 h 6219825"/>
              <a:gd name="connsiteX17" fmla="*/ 6790448 w 12192000"/>
              <a:gd name="connsiteY17" fmla="*/ 6151529 h 6219825"/>
              <a:gd name="connsiteX18" fmla="*/ 6799941 w 12192000"/>
              <a:gd name="connsiteY18" fmla="*/ 6153349 h 6219825"/>
              <a:gd name="connsiteX19" fmla="*/ 6835432 w 12192000"/>
              <a:gd name="connsiteY19" fmla="*/ 6151642 h 6219825"/>
              <a:gd name="connsiteX20" fmla="*/ 6884003 w 12192000"/>
              <a:gd name="connsiteY20" fmla="*/ 6148662 h 6219825"/>
              <a:gd name="connsiteX21" fmla="*/ 7578771 w 12192000"/>
              <a:gd name="connsiteY21" fmla="*/ 6116122 h 6219825"/>
              <a:gd name="connsiteX22" fmla="*/ 8623845 w 12192000"/>
              <a:gd name="connsiteY22" fmla="*/ 6029188 h 6219825"/>
              <a:gd name="connsiteX23" fmla="*/ 9479970 w 12192000"/>
              <a:gd name="connsiteY23" fmla="*/ 5925239 h 6219825"/>
              <a:gd name="connsiteX24" fmla="*/ 10629308 w 12192000"/>
              <a:gd name="connsiteY24" fmla="*/ 5731000 h 6219825"/>
              <a:gd name="connsiteX25" fmla="*/ 11998498 w 12192000"/>
              <a:gd name="connsiteY25" fmla="*/ 5404869 h 6219825"/>
              <a:gd name="connsiteX26" fmla="*/ 12192000 w 12192000"/>
              <a:gd name="connsiteY26" fmla="*/ 5347846 h 6219825"/>
              <a:gd name="connsiteX27" fmla="*/ 12192000 w 12192000"/>
              <a:gd name="connsiteY27" fmla="*/ 5402606 h 6219825"/>
              <a:gd name="connsiteX28" fmla="*/ 11829257 w 12192000"/>
              <a:gd name="connsiteY28" fmla="*/ 5507950 h 6219825"/>
              <a:gd name="connsiteX29" fmla="*/ 10939183 w 12192000"/>
              <a:gd name="connsiteY29" fmla="*/ 5722555 h 6219825"/>
              <a:gd name="connsiteX30" fmla="*/ 9985530 w 12192000"/>
              <a:gd name="connsiteY30" fmla="*/ 5902635 h 6219825"/>
              <a:gd name="connsiteX31" fmla="*/ 9186882 w 12192000"/>
              <a:gd name="connsiteY31" fmla="*/ 6018631 h 6219825"/>
              <a:gd name="connsiteX32" fmla="*/ 8578198 w 12192000"/>
              <a:gd name="connsiteY32" fmla="*/ 6088179 h 6219825"/>
              <a:gd name="connsiteX33" fmla="*/ 7864358 w 12192000"/>
              <a:gd name="connsiteY33" fmla="*/ 6149656 h 6219825"/>
              <a:gd name="connsiteX34" fmla="*/ 6935502 w 12192000"/>
              <a:gd name="connsiteY34" fmla="*/ 6201071 h 6219825"/>
              <a:gd name="connsiteX35" fmla="*/ 6477750 w 12192000"/>
              <a:gd name="connsiteY35" fmla="*/ 6214980 h 6219825"/>
              <a:gd name="connsiteX36" fmla="*/ 6362294 w 12192000"/>
              <a:gd name="connsiteY36" fmla="*/ 6219825 h 6219825"/>
              <a:gd name="connsiteX37" fmla="*/ 6057129 w 12192000"/>
              <a:gd name="connsiteY37" fmla="*/ 6219825 h 6219825"/>
              <a:gd name="connsiteX38" fmla="*/ 5977784 w 12192000"/>
              <a:gd name="connsiteY38" fmla="*/ 6215229 h 6219825"/>
              <a:gd name="connsiteX39" fmla="*/ 5265087 w 12192000"/>
              <a:gd name="connsiteY39" fmla="*/ 6178965 h 6219825"/>
              <a:gd name="connsiteX40" fmla="*/ 4346277 w 12192000"/>
              <a:gd name="connsiteY40" fmla="*/ 6116869 h 6219825"/>
              <a:gd name="connsiteX41" fmla="*/ 3373045 w 12192000"/>
              <a:gd name="connsiteY41" fmla="*/ 6018259 h 6219825"/>
              <a:gd name="connsiteX42" fmla="*/ 2362173 w 12192000"/>
              <a:gd name="connsiteY42" fmla="*/ 5899282 h 6219825"/>
              <a:gd name="connsiteX43" fmla="*/ 1233178 w 12192000"/>
              <a:gd name="connsiteY43" fmla="*/ 5726033 h 6219825"/>
              <a:gd name="connsiteX44" fmla="*/ 68500 w 12192000"/>
              <a:gd name="connsiteY44" fmla="*/ 5486226 h 6219825"/>
              <a:gd name="connsiteX45" fmla="*/ 0 w 12192000"/>
              <a:gd name="connsiteY45" fmla="*/ 5468863 h 6219825"/>
              <a:gd name="connsiteX46" fmla="*/ 0 w 12192000"/>
              <a:gd name="connsiteY46" fmla="*/ 5412351 h 6219825"/>
              <a:gd name="connsiteX47" fmla="*/ 72441 w 12192000"/>
              <a:gd name="connsiteY47" fmla="*/ 5431135 h 6219825"/>
              <a:gd name="connsiteX48" fmla="*/ 600716 w 12192000"/>
              <a:gd name="connsiteY48" fmla="*/ 5549555 h 6219825"/>
              <a:gd name="connsiteX49" fmla="*/ 1769512 w 12192000"/>
              <a:gd name="connsiteY49" fmla="*/ 5759811 h 6219825"/>
              <a:gd name="connsiteX50" fmla="*/ 2613554 w 12192000"/>
              <a:gd name="connsiteY50" fmla="*/ 5876802 h 6219825"/>
              <a:gd name="connsiteX51" fmla="*/ 2581134 w 12192000"/>
              <a:gd name="connsiteY51" fmla="*/ 5866867 h 6219825"/>
              <a:gd name="connsiteX52" fmla="*/ 1112635 w 12192000"/>
              <a:gd name="connsiteY52" fmla="*/ 5534031 h 6219825"/>
              <a:gd name="connsiteX53" fmla="*/ 420412 w 12192000"/>
              <a:gd name="connsiteY53" fmla="*/ 5334514 h 6219825"/>
              <a:gd name="connsiteX54" fmla="*/ 0 w 12192000"/>
              <a:gd name="connsiteY54" fmla="*/ 5195539 h 6219825"/>
              <a:gd name="connsiteX55" fmla="*/ 60 w 12192000"/>
              <a:gd name="connsiteY55" fmla="*/ 5105401 h 6219825"/>
              <a:gd name="connsiteX56" fmla="*/ 0 w 12192000"/>
              <a:gd name="connsiteY56" fmla="*/ 5105401 h 6219825"/>
              <a:gd name="connsiteX57" fmla="*/ 0 w 12192000"/>
              <a:gd name="connsiteY57" fmla="*/ 1 h 6219825"/>
              <a:gd name="connsiteX58" fmla="*/ 9834 w 12192000"/>
              <a:gd name="connsiteY58" fmla="*/ 1 h 6219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</a:cxnLst>
            <a:rect l="l" t="t" r="r" b="b"/>
            <a:pathLst>
              <a:path w="12192000" h="6219825">
                <a:moveTo>
                  <a:pt x="6789701" y="6151588"/>
                </a:moveTo>
                <a:lnTo>
                  <a:pt x="6788702" y="6151666"/>
                </a:lnTo>
                <a:cubicBezTo>
                  <a:pt x="6788627" y="6151844"/>
                  <a:pt x="6788551" y="6152022"/>
                  <a:pt x="6788476" y="6152200"/>
                </a:cubicBezTo>
                <a:close/>
                <a:moveTo>
                  <a:pt x="9834" y="0"/>
                </a:moveTo>
                <a:lnTo>
                  <a:pt x="12357" y="1"/>
                </a:lnTo>
                <a:lnTo>
                  <a:pt x="12192000" y="1"/>
                </a:lnTo>
                <a:lnTo>
                  <a:pt x="12192000" y="5105401"/>
                </a:lnTo>
                <a:lnTo>
                  <a:pt x="12191716" y="5105401"/>
                </a:lnTo>
                <a:lnTo>
                  <a:pt x="12192000" y="5256977"/>
                </a:lnTo>
                <a:lnTo>
                  <a:pt x="12061096" y="5296034"/>
                </a:lnTo>
                <a:cubicBezTo>
                  <a:pt x="11933500" y="5332263"/>
                  <a:pt x="11805390" y="5366806"/>
                  <a:pt x="11676800" y="5399652"/>
                </a:cubicBezTo>
                <a:cubicBezTo>
                  <a:pt x="11262789" y="5507204"/>
                  <a:pt x="10845343" y="5600846"/>
                  <a:pt x="10425355" y="5683310"/>
                </a:cubicBezTo>
                <a:cubicBezTo>
                  <a:pt x="10092810" y="5748549"/>
                  <a:pt x="9759033" y="5806970"/>
                  <a:pt x="9424022" y="5858546"/>
                </a:cubicBezTo>
                <a:cubicBezTo>
                  <a:pt x="9102997" y="5908224"/>
                  <a:pt x="8781133" y="5952809"/>
                  <a:pt x="8458419" y="5992303"/>
                </a:cubicBezTo>
                <a:cubicBezTo>
                  <a:pt x="8211360" y="6022481"/>
                  <a:pt x="7963792" y="6048065"/>
                  <a:pt x="7715970" y="6072283"/>
                </a:cubicBezTo>
                <a:lnTo>
                  <a:pt x="6951716" y="6138091"/>
                </a:lnTo>
                <a:lnTo>
                  <a:pt x="6936303" y="6140163"/>
                </a:lnTo>
                <a:lnTo>
                  <a:pt x="6790448" y="6151529"/>
                </a:lnTo>
                <a:lnTo>
                  <a:pt x="6799941" y="6153349"/>
                </a:lnTo>
                <a:cubicBezTo>
                  <a:pt x="6811623" y="6153816"/>
                  <a:pt x="6823734" y="6151642"/>
                  <a:pt x="6835432" y="6151642"/>
                </a:cubicBezTo>
                <a:cubicBezTo>
                  <a:pt x="6851580" y="6151642"/>
                  <a:pt x="6867729" y="6149034"/>
                  <a:pt x="6884003" y="6148662"/>
                </a:cubicBezTo>
                <a:cubicBezTo>
                  <a:pt x="7115805" y="6143198"/>
                  <a:pt x="7347351" y="6131026"/>
                  <a:pt x="7578771" y="6116122"/>
                </a:cubicBezTo>
                <a:cubicBezTo>
                  <a:pt x="7927552" y="6093644"/>
                  <a:pt x="8276080" y="6065453"/>
                  <a:pt x="8623845" y="6029188"/>
                </a:cubicBezTo>
                <a:cubicBezTo>
                  <a:pt x="8909939" y="5999878"/>
                  <a:pt x="9195310" y="5965228"/>
                  <a:pt x="9479970" y="5925239"/>
                </a:cubicBezTo>
                <a:cubicBezTo>
                  <a:pt x="9864901" y="5870842"/>
                  <a:pt x="10248014" y="5806101"/>
                  <a:pt x="10629308" y="5731000"/>
                </a:cubicBezTo>
                <a:cubicBezTo>
                  <a:pt x="11090114" y="5639842"/>
                  <a:pt x="11546975" y="5532291"/>
                  <a:pt x="11998498" y="5404869"/>
                </a:cubicBezTo>
                <a:lnTo>
                  <a:pt x="12192000" y="5347846"/>
                </a:lnTo>
                <a:lnTo>
                  <a:pt x="12192000" y="5402606"/>
                </a:lnTo>
                <a:lnTo>
                  <a:pt x="11829257" y="5507950"/>
                </a:lnTo>
                <a:cubicBezTo>
                  <a:pt x="11534769" y="5587680"/>
                  <a:pt x="11238120" y="5658596"/>
                  <a:pt x="10939183" y="5722555"/>
                </a:cubicBezTo>
                <a:cubicBezTo>
                  <a:pt x="10622824" y="5790365"/>
                  <a:pt x="10304941" y="5850387"/>
                  <a:pt x="9985530" y="5902635"/>
                </a:cubicBezTo>
                <a:cubicBezTo>
                  <a:pt x="9720036" y="5946102"/>
                  <a:pt x="9453814" y="5984764"/>
                  <a:pt x="9186882" y="6018631"/>
                </a:cubicBezTo>
                <a:cubicBezTo>
                  <a:pt x="8984197" y="6044216"/>
                  <a:pt x="8781514" y="6068309"/>
                  <a:pt x="8578198" y="6088179"/>
                </a:cubicBezTo>
                <a:lnTo>
                  <a:pt x="7864358" y="6149656"/>
                </a:lnTo>
                <a:cubicBezTo>
                  <a:pt x="7554994" y="6172009"/>
                  <a:pt x="7245502" y="6189895"/>
                  <a:pt x="6935502" y="6201071"/>
                </a:cubicBezTo>
                <a:lnTo>
                  <a:pt x="6477750" y="6214980"/>
                </a:lnTo>
                <a:cubicBezTo>
                  <a:pt x="6439195" y="6212895"/>
                  <a:pt x="6400529" y="6214521"/>
                  <a:pt x="6362294" y="6219825"/>
                </a:cubicBezTo>
                <a:lnTo>
                  <a:pt x="6057129" y="6219825"/>
                </a:lnTo>
                <a:lnTo>
                  <a:pt x="5977784" y="6215229"/>
                </a:lnTo>
                <a:lnTo>
                  <a:pt x="5265087" y="6178965"/>
                </a:lnTo>
                <a:cubicBezTo>
                  <a:pt x="4958267" y="6166544"/>
                  <a:pt x="4651826" y="6146055"/>
                  <a:pt x="4346277" y="6116869"/>
                </a:cubicBezTo>
                <a:lnTo>
                  <a:pt x="3373045" y="6018259"/>
                </a:lnTo>
                <a:cubicBezTo>
                  <a:pt x="3035412" y="5983982"/>
                  <a:pt x="2698456" y="5944327"/>
                  <a:pt x="2362173" y="5899282"/>
                </a:cubicBezTo>
                <a:cubicBezTo>
                  <a:pt x="1984692" y="5849108"/>
                  <a:pt x="1608364" y="5791358"/>
                  <a:pt x="1233178" y="5726033"/>
                </a:cubicBezTo>
                <a:cubicBezTo>
                  <a:pt x="842181" y="5657291"/>
                  <a:pt x="453758" y="5578770"/>
                  <a:pt x="68500" y="5486226"/>
                </a:cubicBezTo>
                <a:lnTo>
                  <a:pt x="0" y="5468863"/>
                </a:lnTo>
                <a:lnTo>
                  <a:pt x="0" y="5412351"/>
                </a:lnTo>
                <a:lnTo>
                  <a:pt x="72441" y="5431135"/>
                </a:lnTo>
                <a:cubicBezTo>
                  <a:pt x="247961" y="5473331"/>
                  <a:pt x="424164" y="5512608"/>
                  <a:pt x="600716" y="5549555"/>
                </a:cubicBezTo>
                <a:cubicBezTo>
                  <a:pt x="988279" y="5630403"/>
                  <a:pt x="1378133" y="5699330"/>
                  <a:pt x="1769512" y="5759811"/>
                </a:cubicBezTo>
                <a:cubicBezTo>
                  <a:pt x="2052426" y="5803406"/>
                  <a:pt x="2335725" y="5843519"/>
                  <a:pt x="2613554" y="5876802"/>
                </a:cubicBezTo>
                <a:cubicBezTo>
                  <a:pt x="2605544" y="5879410"/>
                  <a:pt x="2594611" y="5869350"/>
                  <a:pt x="2581134" y="5866867"/>
                </a:cubicBezTo>
                <a:cubicBezTo>
                  <a:pt x="2087178" y="5774877"/>
                  <a:pt x="1597684" y="5663937"/>
                  <a:pt x="1112635" y="5534031"/>
                </a:cubicBezTo>
                <a:cubicBezTo>
                  <a:pt x="880453" y="5471934"/>
                  <a:pt x="649713" y="5405428"/>
                  <a:pt x="420412" y="5334514"/>
                </a:cubicBezTo>
                <a:lnTo>
                  <a:pt x="0" y="5195539"/>
                </a:lnTo>
                <a:lnTo>
                  <a:pt x="60" y="5105401"/>
                </a:lnTo>
                <a:lnTo>
                  <a:pt x="0" y="5105401"/>
                </a:lnTo>
                <a:lnTo>
                  <a:pt x="0" y="1"/>
                </a:lnTo>
                <a:lnTo>
                  <a:pt x="9834" y="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D0CD68E9-C381-A1D7-9FB2-4F8CD595AE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543" y="2969418"/>
            <a:ext cx="3490913" cy="919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48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E314897-8BD3-373A-A0E3-69CD4CCF85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9637" y="3195637"/>
            <a:ext cx="2752725" cy="46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85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829</TotalTime>
  <Words>284</Words>
  <Application>Microsoft Office PowerPoint</Application>
  <PresentationFormat>ワイド画面</PresentationFormat>
  <Paragraphs>194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淳 栗山</dc:creator>
  <cp:lastModifiedBy>栗山 淳</cp:lastModifiedBy>
  <cp:revision>3</cp:revision>
  <dcterms:created xsi:type="dcterms:W3CDTF">2024-05-28T13:09:00Z</dcterms:created>
  <dcterms:modified xsi:type="dcterms:W3CDTF">2024-05-29T23:56:13Z</dcterms:modified>
</cp:coreProperties>
</file>