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0" d="100"/>
          <a:sy n="70" d="100"/>
        </p:scale>
        <p:origin x="42" y="9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27214-BFE2-A518-81E4-F71E732A6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CDD353-EA49-7A35-7194-D713910A0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3D1595-87C7-C277-A415-56E196D3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CB1B-1993-41C2-A671-70C0651344E9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35AE8E-0141-5D6E-71BE-8EAA7A18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16D2A6-CC90-D254-B90C-E5C30B35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993-B19C-4D27-A029-C7517C39C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85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DDA9C-FCBD-B172-7C1B-D03E1770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289897-E15F-D8D2-8DD6-8A9CD73C0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E5A532-04F4-096B-03D4-FC378A35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CB1B-1993-41C2-A671-70C0651344E9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1E8CE-C675-6472-29F8-698DADB2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4359E3-4088-6EA1-3666-A6A217DE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993-B19C-4D27-A029-C7517C39C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88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CABACC-6287-9BF2-FE56-14ECB6B71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0B50D1-68E8-CFD2-89F9-BC12CA1D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C47DB-48E4-1187-54C6-442D37D5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CB1B-1993-41C2-A671-70C0651344E9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377F94-61A9-49CC-D88E-6FC49B5D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D28FBB-7514-2C17-9E77-ECB30FAE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993-B19C-4D27-A029-C7517C39C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5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BAF56-EB73-D0C8-B9A3-8E494CD9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2E77C1-E193-A706-B826-F95DA9C0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DBBBB9-01C1-4174-7C12-F40BA35E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CB1B-1993-41C2-A671-70C0651344E9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D036BA-7CBF-4E5D-9B43-04481F00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D9DC89-E7C4-55A1-B420-332F7A8D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993-B19C-4D27-A029-C7517C39C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69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58F41-924F-7C73-4493-243EB917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3313B7-C247-8C10-34A5-63A26A285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B7FA9D-9BEC-86AE-BD41-FE3A1610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CB1B-1993-41C2-A671-70C0651344E9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F3AE65-DBB8-07C3-8A5D-E83FAEBC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A09E78-90CB-988D-73D1-852040F9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993-B19C-4D27-A029-C7517C39C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2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5E32B-B2D3-53A7-1A5A-ED07E197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D57585-0A9D-F34D-C411-2C6BC98DC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2B3BCD-74A6-EBE9-1510-363C001F4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9FB1B9-5DC9-C9BB-4123-AAD7CB61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CB1B-1993-41C2-A671-70C0651344E9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C9262D-7CDA-A78B-9A17-EFE2E442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3EB47E-163C-CCDB-3AA6-5444FAB5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993-B19C-4D27-A029-C7517C39C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45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8C722-6CA6-EF68-01E8-DEF55484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A92932-3627-F8BD-85A1-A542BB44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857AE8-ACE5-CBD7-D5A6-C93516AF0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E0410B-7EE0-DE5C-D838-8A4F9671E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5D9ACD-51B2-7A75-95C3-EEAF66922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2C0088-2245-75F3-05D4-57662497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CB1B-1993-41C2-A671-70C0651344E9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6A828C-2C6B-3397-5DDF-5EEDFBA7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FE6699-189F-0AFD-FB27-89741EB0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993-B19C-4D27-A029-C7517C39C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93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793B03-DD84-C16D-ECDD-4A23D711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BEE547-D3AD-81F5-EA0B-2F44CBBB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CB1B-1993-41C2-A671-70C0651344E9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7BBC52-AEE3-0F7D-32C9-C6809B6C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13E341-E868-8107-B9C4-59023E10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993-B19C-4D27-A029-C7517C39C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61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FA8807-0F5F-7A64-D2DC-ABF3093A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CB1B-1993-41C2-A671-70C0651344E9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F05314-B0AD-B34A-59CF-6ADCC57C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F9F606-379A-377E-C576-8EBF1955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993-B19C-4D27-A029-C7517C39C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6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92A4D-7658-1248-1EC7-CC1DB879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E338D4-1295-076C-ECB5-BA6386C9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0F1297-0AEE-2ECD-8A78-5C13D8C02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77BACD-8BC1-4D24-9667-80BE0094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CB1B-1993-41C2-A671-70C0651344E9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F12C0D-AE5B-CDB1-A7CA-1E15D01F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9770A9-E094-51DF-E160-DBBE58F7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993-B19C-4D27-A029-C7517C39C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2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536B4-5710-3ED3-F665-37B1058E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970FF6-BA30-9466-795F-0041329C8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4123E4-DA12-D999-6095-6AFD247EB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A7552B-F2A8-E73F-6868-0296A7D5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CB1B-1993-41C2-A671-70C0651344E9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F47FF2-0E9C-AF76-ADD5-53BFE890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59C711-E81C-4377-CE99-B87A9B89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9993-B19C-4D27-A029-C7517C39C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41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407395-2B3A-F095-5735-F3AA38FB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877E2F-A3E9-62BE-73EF-60026709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C2A4C9-6B7D-44F4-DFB9-D28A1CC4C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7CB1B-1993-41C2-A671-70C0651344E9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F8004A-0201-7407-DB61-6B1119248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B1D1CB-3C02-3BC8-622D-39DB214CE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9993-B19C-4D27-A029-C7517C39C6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4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475A1F-CE68-E433-EF66-2D5A37E7A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252BA6-4D3F-6B3D-3A62-2F9C999FA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9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DAA32-63B9-154A-2270-958C872C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0C1618-BCCD-68B7-201B-9C77D685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36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A7FA3C6-E616-0895-EFB5-7184565F6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994"/>
              </p:ext>
            </p:extLst>
          </p:nvPr>
        </p:nvGraphicFramePr>
        <p:xfrm>
          <a:off x="3963447" y="1923287"/>
          <a:ext cx="4265106" cy="3011424"/>
        </p:xfrm>
        <a:graphic>
          <a:graphicData uri="http://schemas.openxmlformats.org/drawingml/2006/table">
            <a:tbl>
              <a:tblPr/>
              <a:tblGrid>
                <a:gridCol w="1606296">
                  <a:extLst>
                    <a:ext uri="{9D8B030D-6E8A-4147-A177-3AD203B41FA5}">
                      <a16:colId xmlns:a16="http://schemas.microsoft.com/office/drawing/2014/main" val="2627669800"/>
                    </a:ext>
                  </a:extLst>
                </a:gridCol>
                <a:gridCol w="2658810">
                  <a:extLst>
                    <a:ext uri="{9D8B030D-6E8A-4147-A177-3AD203B41FA5}">
                      <a16:colId xmlns:a16="http://schemas.microsoft.com/office/drawing/2014/main" val="3276654122"/>
                    </a:ext>
                  </a:extLst>
                </a:gridCol>
              </a:tblGrid>
              <a:tr h="11300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NaOH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標準溶液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ml)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65788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一回目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14.7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401094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二回目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096147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三回目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14.4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76132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DE23FAC-4277-903A-A2F4-13459F469E64}"/>
              </a:ext>
            </a:extLst>
          </p:cNvPr>
          <p:cNvSpPr txBox="1"/>
          <p:nvPr/>
        </p:nvSpPr>
        <p:spPr>
          <a:xfrm>
            <a:off x="4026090" y="1289713"/>
            <a:ext cx="469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59253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AB2D844-772C-EE91-A827-D551F50BF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274393"/>
              </p:ext>
            </p:extLst>
          </p:nvPr>
        </p:nvGraphicFramePr>
        <p:xfrm>
          <a:off x="2982036" y="1609724"/>
          <a:ext cx="7199194" cy="3638550"/>
        </p:xfrm>
        <a:graphic>
          <a:graphicData uri="http://schemas.openxmlformats.org/drawingml/2006/table">
            <a:tbl>
              <a:tblPr/>
              <a:tblGrid>
                <a:gridCol w="2468729">
                  <a:extLst>
                    <a:ext uri="{9D8B030D-6E8A-4147-A177-3AD203B41FA5}">
                      <a16:colId xmlns:a16="http://schemas.microsoft.com/office/drawing/2014/main" val="2211237908"/>
                    </a:ext>
                  </a:extLst>
                </a:gridCol>
                <a:gridCol w="4730465">
                  <a:extLst>
                    <a:ext uri="{9D8B030D-6E8A-4147-A177-3AD203B41FA5}">
                      <a16:colId xmlns:a16="http://schemas.microsoft.com/office/drawing/2014/main" val="1314452105"/>
                    </a:ext>
                  </a:extLst>
                </a:gridCol>
              </a:tblGrid>
              <a:tr h="113004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NaOH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標準溶液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ml)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90992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一回目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14.7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838661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二回目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843874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三回目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14.4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17045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平均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14.4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59126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473152-BA26-8C59-87E0-08E4E9CE6F63}"/>
              </a:ext>
            </a:extLst>
          </p:cNvPr>
          <p:cNvSpPr txBox="1"/>
          <p:nvPr/>
        </p:nvSpPr>
        <p:spPr>
          <a:xfrm>
            <a:off x="2006221" y="1209614"/>
            <a:ext cx="887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表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　</a:t>
            </a:r>
            <a:r>
              <a:rPr kumimoji="1" lang="en-US" altLang="ja-JP" sz="2000" dirty="0"/>
              <a:t>HCl</a:t>
            </a:r>
            <a:r>
              <a:rPr kumimoji="1" lang="ja-JP" altLang="en-US" sz="2000" dirty="0"/>
              <a:t>標準溶液を</a:t>
            </a:r>
            <a:r>
              <a:rPr kumimoji="1" lang="en-US" altLang="ja-JP" sz="2000" dirty="0"/>
              <a:t>NaOH</a:t>
            </a:r>
            <a:r>
              <a:rPr kumimoji="1" lang="ja-JP" altLang="en-US" sz="2000" dirty="0"/>
              <a:t>標準溶液で滴定した時の</a:t>
            </a:r>
            <a:r>
              <a:rPr kumimoji="1" lang="en-US" altLang="ja-JP" sz="2000" dirty="0"/>
              <a:t>NaOH</a:t>
            </a:r>
            <a:r>
              <a:rPr kumimoji="1" lang="ja-JP" altLang="en-US" sz="2000" dirty="0"/>
              <a:t>標準溶液の滴定量</a:t>
            </a:r>
          </a:p>
        </p:txBody>
      </p:sp>
    </p:spTree>
    <p:extLst>
      <p:ext uri="{BB962C8B-B14F-4D97-AF65-F5344CB8AC3E}">
        <p14:creationId xmlns:p14="http://schemas.microsoft.com/office/powerpoint/2010/main" val="170162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555EFD2-8707-2233-6FEA-9A8E67AC7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62515"/>
              </p:ext>
            </p:extLst>
          </p:nvPr>
        </p:nvGraphicFramePr>
        <p:xfrm>
          <a:off x="3891057" y="1792604"/>
          <a:ext cx="6372059" cy="3272790"/>
        </p:xfrm>
        <a:graphic>
          <a:graphicData uri="http://schemas.openxmlformats.org/drawingml/2006/table">
            <a:tbl>
              <a:tblPr firstRow="1" bandRow="1"/>
              <a:tblGrid>
                <a:gridCol w="2125121">
                  <a:extLst>
                    <a:ext uri="{9D8B030D-6E8A-4147-A177-3AD203B41FA5}">
                      <a16:colId xmlns:a16="http://schemas.microsoft.com/office/drawing/2014/main" val="920250376"/>
                    </a:ext>
                  </a:extLst>
                </a:gridCol>
                <a:gridCol w="4246938">
                  <a:extLst>
                    <a:ext uri="{9D8B030D-6E8A-4147-A177-3AD203B41FA5}">
                      <a16:colId xmlns:a16="http://schemas.microsoft.com/office/drawing/2014/main" val="336385046"/>
                    </a:ext>
                  </a:extLst>
                </a:gridCol>
              </a:tblGrid>
              <a:tr h="105689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NaOH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標準溶液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ml)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092332"/>
                  </a:ext>
                </a:extLst>
              </a:tr>
              <a:tr h="55397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一回目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14.7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40437"/>
                  </a:ext>
                </a:extLst>
              </a:tr>
              <a:tr h="55397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二回目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16935"/>
                  </a:ext>
                </a:extLst>
              </a:tr>
              <a:tr h="55397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三回目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14.4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009073"/>
                  </a:ext>
                </a:extLst>
              </a:tr>
              <a:tr h="55397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平均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14.4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81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55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BCA1640-5E2B-7737-CB34-1A5AE9D31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2120"/>
              </p:ext>
            </p:extLst>
          </p:nvPr>
        </p:nvGraphicFramePr>
        <p:xfrm>
          <a:off x="5137150" y="3426936"/>
          <a:ext cx="1917700" cy="11487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31410065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456493344"/>
                    </a:ext>
                  </a:extLst>
                </a:gridCol>
              </a:tblGrid>
              <a:tr h="23368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NaOH</a:t>
                      </a:r>
                      <a:r>
                        <a:rPr lang="ja-JP" altLang="en-US" sz="1100" u="none" strike="noStrike">
                          <a:effectLst/>
                        </a:rPr>
                        <a:t>標準溶液</a:t>
                      </a:r>
                      <a:r>
                        <a:rPr lang="en-US" altLang="ja-JP" sz="1100" u="none" strike="noStrike">
                          <a:effectLst/>
                        </a:rPr>
                        <a:t>(</a:t>
                      </a:r>
                      <a:r>
                        <a:rPr lang="es-ES" sz="1100" u="none" strike="noStrike">
                          <a:effectLst/>
                        </a:rPr>
                        <a:t>ml)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03279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一回目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16.6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93342638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二回目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17.1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759596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三回目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17.1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02948558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平均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16.9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86961132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28D968-C1CF-5148-EED8-9998EF46FD87}"/>
              </a:ext>
            </a:extLst>
          </p:cNvPr>
          <p:cNvSpPr txBox="1"/>
          <p:nvPr/>
        </p:nvSpPr>
        <p:spPr>
          <a:xfrm>
            <a:off x="3715377" y="1123898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表</a:t>
            </a:r>
            <a:r>
              <a:rPr lang="en-US" altLang="ja-JP" dirty="0"/>
              <a:t>2 </a:t>
            </a:r>
            <a:r>
              <a:rPr lang="ja-JP" altLang="en-US" dirty="0"/>
              <a:t>有機酸の水溶液を</a:t>
            </a:r>
            <a:r>
              <a:rPr lang="en-US" altLang="ja-JP" dirty="0"/>
              <a:t>Neo</a:t>
            </a:r>
            <a:r>
              <a:rPr lang="ja-JP" altLang="en-US" dirty="0"/>
              <a:t>ト</a:t>
            </a:r>
            <a:r>
              <a:rPr lang="en-US" altLang="ja-JP" dirty="0"/>
              <a:t>1</a:t>
            </a:r>
            <a:r>
              <a:rPr lang="ja-JP" altLang="en-US" dirty="0"/>
              <a:t>標準溶液で滴定した時の</a:t>
            </a:r>
            <a:r>
              <a:rPr lang="en-US" altLang="ja-JP" dirty="0"/>
              <a:t>Nao</a:t>
            </a:r>
            <a:r>
              <a:rPr lang="ja-JP" altLang="en-US" dirty="0"/>
              <a:t>斤標準溶液の滴下量</a:t>
            </a:r>
            <a:endParaRPr kumimoji="1"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40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O92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4B36222-2AA8-2DB1-F741-4FC15E8C2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660147"/>
              </p:ext>
            </p:extLst>
          </p:nvPr>
        </p:nvGraphicFramePr>
        <p:xfrm>
          <a:off x="2135875" y="2098250"/>
          <a:ext cx="6302228" cy="3135666"/>
        </p:xfrm>
        <a:graphic>
          <a:graphicData uri="http://schemas.openxmlformats.org/drawingml/2006/table">
            <a:tbl>
              <a:tblPr/>
              <a:tblGrid>
                <a:gridCol w="2161144">
                  <a:extLst>
                    <a:ext uri="{9D8B030D-6E8A-4147-A177-3AD203B41FA5}">
                      <a16:colId xmlns:a16="http://schemas.microsoft.com/office/drawing/2014/main" val="2489965910"/>
                    </a:ext>
                  </a:extLst>
                </a:gridCol>
                <a:gridCol w="4141084">
                  <a:extLst>
                    <a:ext uri="{9D8B030D-6E8A-4147-A177-3AD203B41FA5}">
                      <a16:colId xmlns:a16="http://schemas.microsoft.com/office/drawing/2014/main" val="3552439685"/>
                    </a:ext>
                  </a:extLst>
                </a:gridCol>
              </a:tblGrid>
              <a:tr h="97386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NaOH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標準溶液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ml)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862115"/>
                  </a:ext>
                </a:extLst>
              </a:tr>
              <a:tr h="54045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一回目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16.6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56754"/>
                  </a:ext>
                </a:extLst>
              </a:tr>
              <a:tr h="54045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二回目</a:t>
                      </a:r>
                      <a:endParaRPr lang="ja-JP" alt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17.1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477505"/>
                  </a:ext>
                </a:extLst>
              </a:tr>
              <a:tr h="54045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三回目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17.1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997401"/>
                  </a:ext>
                </a:extLst>
              </a:tr>
              <a:tr h="540451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平均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16.9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56808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8DD196-01B4-D175-8F16-FE547B2F4EA3}"/>
              </a:ext>
            </a:extLst>
          </p:cNvPr>
          <p:cNvSpPr txBox="1"/>
          <p:nvPr/>
        </p:nvSpPr>
        <p:spPr>
          <a:xfrm>
            <a:off x="1633978" y="1633793"/>
            <a:ext cx="890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表</a:t>
            </a:r>
            <a:r>
              <a:rPr lang="en-US" altLang="ja-JP" dirty="0"/>
              <a:t>2 </a:t>
            </a:r>
            <a:r>
              <a:rPr lang="ja-JP" altLang="en-US" dirty="0"/>
              <a:t>有機酸の水溶液を</a:t>
            </a:r>
            <a:r>
              <a:rPr lang="en-US" altLang="ja-JP" dirty="0"/>
              <a:t>Neo</a:t>
            </a:r>
            <a:r>
              <a:rPr lang="ja-JP" altLang="en-US" dirty="0"/>
              <a:t>ト</a:t>
            </a:r>
            <a:r>
              <a:rPr lang="en-US" altLang="ja-JP" dirty="0"/>
              <a:t>1</a:t>
            </a:r>
            <a:r>
              <a:rPr lang="ja-JP" altLang="en-US" dirty="0"/>
              <a:t>標準溶液で滴定した時の</a:t>
            </a:r>
            <a:r>
              <a:rPr lang="en-US" altLang="ja-JP" dirty="0"/>
              <a:t>Nao</a:t>
            </a:r>
            <a:r>
              <a:rPr lang="ja-JP" altLang="en-US" dirty="0"/>
              <a:t>斤標準溶液の滴下量</a:t>
            </a:r>
            <a:endParaRPr kumimoji="1"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36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O92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05D7DF6-61E4-5626-13C4-E2F79E6D8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72680"/>
              </p:ext>
            </p:extLst>
          </p:nvPr>
        </p:nvGraphicFramePr>
        <p:xfrm>
          <a:off x="4142096" y="2245057"/>
          <a:ext cx="6435691" cy="3553848"/>
        </p:xfrm>
        <a:graphic>
          <a:graphicData uri="http://schemas.openxmlformats.org/drawingml/2006/table">
            <a:tbl>
              <a:tblPr/>
              <a:tblGrid>
                <a:gridCol w="2197029">
                  <a:extLst>
                    <a:ext uri="{9D8B030D-6E8A-4147-A177-3AD203B41FA5}">
                      <a16:colId xmlns:a16="http://schemas.microsoft.com/office/drawing/2014/main" val="915644590"/>
                    </a:ext>
                  </a:extLst>
                </a:gridCol>
                <a:gridCol w="4238662">
                  <a:extLst>
                    <a:ext uri="{9D8B030D-6E8A-4147-A177-3AD203B41FA5}">
                      <a16:colId xmlns:a16="http://schemas.microsoft.com/office/drawing/2014/main" val="954183077"/>
                    </a:ext>
                  </a:extLst>
                </a:gridCol>
              </a:tblGrid>
              <a:tr h="5923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NaOH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標準溶液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ml)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09102"/>
                  </a:ext>
                </a:extLst>
              </a:tr>
              <a:tr h="5923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一回目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16.6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697925"/>
                  </a:ext>
                </a:extLst>
              </a:tr>
              <a:tr h="5923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二回目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17.1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959746"/>
                  </a:ext>
                </a:extLst>
              </a:tr>
              <a:tr h="5923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三回目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17.1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659358"/>
                  </a:ext>
                </a:extLst>
              </a:tr>
              <a:tr h="5923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平均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16.9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384215"/>
                  </a:ext>
                </a:extLst>
              </a:tr>
              <a:tr h="59230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標準偏差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0.289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208838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7D1EAD-F55F-FA7E-CE73-B73DDD356F76}"/>
              </a:ext>
            </a:extLst>
          </p:cNvPr>
          <p:cNvSpPr txBox="1"/>
          <p:nvPr/>
        </p:nvSpPr>
        <p:spPr>
          <a:xfrm>
            <a:off x="3169351" y="1780600"/>
            <a:ext cx="890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表</a:t>
            </a:r>
            <a:r>
              <a:rPr lang="en-US" altLang="ja-JP" dirty="0"/>
              <a:t>2 </a:t>
            </a:r>
            <a:r>
              <a:rPr lang="ja-JP" altLang="en-US" dirty="0"/>
              <a:t>有機酸の水溶液を</a:t>
            </a:r>
            <a:r>
              <a:rPr lang="en-US" altLang="ja-JP" dirty="0"/>
              <a:t>Neo</a:t>
            </a:r>
            <a:r>
              <a:rPr lang="ja-JP" altLang="en-US" dirty="0"/>
              <a:t>ト</a:t>
            </a:r>
            <a:r>
              <a:rPr lang="en-US" altLang="ja-JP" dirty="0"/>
              <a:t>1</a:t>
            </a:r>
            <a:r>
              <a:rPr lang="ja-JP" altLang="en-US" dirty="0"/>
              <a:t>標準溶液で滴定した時の</a:t>
            </a:r>
            <a:r>
              <a:rPr lang="en-US" altLang="ja-JP" dirty="0"/>
              <a:t>Nao</a:t>
            </a:r>
            <a:r>
              <a:rPr lang="ja-JP" altLang="en-US" dirty="0"/>
              <a:t>斤標準溶液の滴下量</a:t>
            </a:r>
            <a:endParaRPr kumimoji="1" lang="ja-JP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15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CAC308B-3643-93DB-898F-D55573ECF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970392"/>
              </p:ext>
            </p:extLst>
          </p:nvPr>
        </p:nvGraphicFramePr>
        <p:xfrm>
          <a:off x="2565779" y="1733549"/>
          <a:ext cx="6043774" cy="3607308"/>
        </p:xfrm>
        <a:graphic>
          <a:graphicData uri="http://schemas.openxmlformats.org/drawingml/2006/table">
            <a:tbl>
              <a:tblPr/>
              <a:tblGrid>
                <a:gridCol w="2398648">
                  <a:extLst>
                    <a:ext uri="{9D8B030D-6E8A-4147-A177-3AD203B41FA5}">
                      <a16:colId xmlns:a16="http://schemas.microsoft.com/office/drawing/2014/main" val="3542424944"/>
                    </a:ext>
                  </a:extLst>
                </a:gridCol>
                <a:gridCol w="3645126">
                  <a:extLst>
                    <a:ext uri="{9D8B030D-6E8A-4147-A177-3AD203B41FA5}">
                      <a16:colId xmlns:a16="http://schemas.microsoft.com/office/drawing/2014/main" val="111056675"/>
                    </a:ext>
                  </a:extLst>
                </a:gridCol>
              </a:tblGrid>
              <a:tr h="7881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NaOH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標準溶液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ml)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971594"/>
                  </a:ext>
                </a:extLst>
              </a:tr>
              <a:tr h="4373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一回目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14.7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86574"/>
                  </a:ext>
                </a:extLst>
              </a:tr>
              <a:tr h="4373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二回目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819"/>
                  </a:ext>
                </a:extLst>
              </a:tr>
              <a:tr h="4373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三回目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14.4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979189"/>
                  </a:ext>
                </a:extLst>
              </a:tr>
              <a:tr h="4373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平均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14.4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578185"/>
                  </a:ext>
                </a:extLst>
              </a:tr>
              <a:tr h="43737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標準偏差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0.300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42987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5D78DC-4790-5FBB-72E2-801E69F38B45}"/>
              </a:ext>
            </a:extLst>
          </p:cNvPr>
          <p:cNvSpPr txBox="1"/>
          <p:nvPr/>
        </p:nvSpPr>
        <p:spPr>
          <a:xfrm>
            <a:off x="1467134" y="1257381"/>
            <a:ext cx="887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表</a:t>
            </a:r>
            <a:r>
              <a:rPr kumimoji="1" lang="en-US" altLang="ja-JP" sz="2000" dirty="0"/>
              <a:t>1</a:t>
            </a:r>
            <a:r>
              <a:rPr kumimoji="1" lang="ja-JP" altLang="en-US" sz="2000" dirty="0"/>
              <a:t>　</a:t>
            </a:r>
            <a:r>
              <a:rPr kumimoji="1" lang="en-US" altLang="ja-JP" sz="2000" dirty="0"/>
              <a:t>HCl</a:t>
            </a:r>
            <a:r>
              <a:rPr kumimoji="1" lang="ja-JP" altLang="en-US" sz="2000" dirty="0"/>
              <a:t>標準溶液を</a:t>
            </a:r>
            <a:r>
              <a:rPr kumimoji="1" lang="en-US" altLang="ja-JP" sz="2000" dirty="0"/>
              <a:t>NaOH</a:t>
            </a:r>
            <a:r>
              <a:rPr kumimoji="1" lang="ja-JP" altLang="en-US" sz="2000" dirty="0"/>
              <a:t>標準溶液で滴定した時の</a:t>
            </a:r>
            <a:r>
              <a:rPr kumimoji="1" lang="en-US" altLang="ja-JP" sz="2000" dirty="0"/>
              <a:t>NaOH</a:t>
            </a:r>
            <a:r>
              <a:rPr kumimoji="1" lang="ja-JP" altLang="en-US" sz="2000" dirty="0"/>
              <a:t>標準溶液の滴定量</a:t>
            </a:r>
          </a:p>
        </p:txBody>
      </p:sp>
    </p:spTree>
    <p:extLst>
      <p:ext uri="{BB962C8B-B14F-4D97-AF65-F5344CB8AC3E}">
        <p14:creationId xmlns:p14="http://schemas.microsoft.com/office/powerpoint/2010/main" val="98085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223</Words>
  <Application>Microsoft Office PowerPoint</Application>
  <PresentationFormat>ワイド画面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栗山 淳</dc:creator>
  <cp:lastModifiedBy>栗山 淳</cp:lastModifiedBy>
  <cp:revision>3</cp:revision>
  <dcterms:created xsi:type="dcterms:W3CDTF">2023-05-16T05:22:17Z</dcterms:created>
  <dcterms:modified xsi:type="dcterms:W3CDTF">2023-05-17T05:59:24Z</dcterms:modified>
</cp:coreProperties>
</file>