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9" r:id="rId22"/>
    <p:sldId id="277" r:id="rId23"/>
    <p:sldId id="275" r:id="rId24"/>
    <p:sldId id="280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淡色スタイル 3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2266;&#20307;&#12398;&#27604;&#29105;&#12288;&#12464;&#12521;&#12501;&#12392;&#34920;&#6529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2266;&#20307;&#12398;&#27604;&#29105;&#12288;&#12464;&#12521;&#12501;&#12392;&#34920;&#65298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2266;&#20307;&#12398;&#27604;&#29105;&#12288;&#12464;&#12521;&#12501;&#12392;&#34920;&#65298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Users\kurit\Documents\&#26481;&#20140;&#29702;&#31185;&#22823;&#23398;\&#12510;&#12486;&#12522;&#12450;&#12523;&#24037;&#23398;&#23455;&#39443;0\&#22266;&#20307;&#12398;&#27604;&#29105;&#12288;&#12464;&#12521;&#12501;&#12392;&#3492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51635890616891"/>
          <c:y val="5.0925925925925923E-2"/>
          <c:w val="0.81427124663338601"/>
          <c:h val="0.72255431612715082"/>
        </c:manualLayout>
      </c:layout>
      <c:scatterChart>
        <c:scatterStyle val="lineMarker"/>
        <c:varyColors val="0"/>
        <c:ser>
          <c:idx val="0"/>
          <c:order val="0"/>
          <c:tx>
            <c:strRef>
              <c:f>'(1) 水当量の測定'!$K$2</c:f>
              <c:strCache>
                <c:ptCount val="1"/>
                <c:pt idx="0">
                  <c:v>θ" [℃]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'(1) 水当量の測定'!$J$3:$J$26</c:f>
              <c:numCache>
                <c:formatCode>General</c:formatCode>
                <c:ptCount val="2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</c:numCache>
            </c:numRef>
          </c:xVal>
          <c:yVal>
            <c:numRef>
              <c:f>'(1) 水当量の測定'!$K$3:$K$26</c:f>
              <c:numCache>
                <c:formatCode>0.0_ </c:formatCode>
                <c:ptCount val="24"/>
                <c:pt idx="0">
                  <c:v>24.6</c:v>
                </c:pt>
                <c:pt idx="1">
                  <c:v>33.9</c:v>
                </c:pt>
                <c:pt idx="2">
                  <c:v>34.700000000000003</c:v>
                </c:pt>
                <c:pt idx="3">
                  <c:v>35</c:v>
                </c:pt>
                <c:pt idx="4">
                  <c:v>35</c:v>
                </c:pt>
                <c:pt idx="5">
                  <c:v>35</c:v>
                </c:pt>
                <c:pt idx="6">
                  <c:v>35</c:v>
                </c:pt>
                <c:pt idx="7">
                  <c:v>35</c:v>
                </c:pt>
                <c:pt idx="8">
                  <c:v>35</c:v>
                </c:pt>
                <c:pt idx="9">
                  <c:v>35</c:v>
                </c:pt>
                <c:pt idx="10">
                  <c:v>35</c:v>
                </c:pt>
                <c:pt idx="11">
                  <c:v>35</c:v>
                </c:pt>
                <c:pt idx="12">
                  <c:v>35</c:v>
                </c:pt>
                <c:pt idx="13">
                  <c:v>35</c:v>
                </c:pt>
                <c:pt idx="14">
                  <c:v>35</c:v>
                </c:pt>
                <c:pt idx="15">
                  <c:v>34.9</c:v>
                </c:pt>
                <c:pt idx="16">
                  <c:v>34.9</c:v>
                </c:pt>
                <c:pt idx="17">
                  <c:v>34.9</c:v>
                </c:pt>
                <c:pt idx="18">
                  <c:v>34.9</c:v>
                </c:pt>
                <c:pt idx="19">
                  <c:v>34.9</c:v>
                </c:pt>
                <c:pt idx="20">
                  <c:v>34.9</c:v>
                </c:pt>
                <c:pt idx="21">
                  <c:v>34.9</c:v>
                </c:pt>
                <c:pt idx="22">
                  <c:v>34.9</c:v>
                </c:pt>
                <c:pt idx="23">
                  <c:v>34.9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59-4980-AA04-99B68F5521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18447"/>
        <c:axId val="407525647"/>
      </c:scatterChart>
      <c:valAx>
        <c:axId val="407518447"/>
        <c:scaling>
          <c:orientation val="minMax"/>
          <c:max val="23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  <a:r>
                  <a:rPr lang="en-US" altLang="ja-JP"/>
                  <a:t>t [s]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25647"/>
        <c:crosses val="autoZero"/>
        <c:crossBetween val="midCat"/>
        <c:majorUnit val="10"/>
        <c:minorUnit val="5"/>
      </c:valAx>
      <c:valAx>
        <c:axId val="407525647"/>
        <c:scaling>
          <c:orientation val="minMax"/>
          <c:min val="2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θ′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[</a:t>
                </a:r>
                <a:r>
                  <a:rPr lang="ja-JP" altLang="en-US" baseline="0"/>
                  <a:t>℃</a:t>
                </a:r>
                <a:r>
                  <a:rPr lang="en-US" altLang="ja-JP" baseline="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_ 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18447"/>
        <c:crosses val="autoZero"/>
        <c:crossBetween val="midCat"/>
      </c:valAx>
      <c:spPr>
        <a:solidFill>
          <a:schemeClr val="bg1"/>
        </a:solidFill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'(2) 熱の仕事当量'!$L$2</c:f>
              <c:strCache>
                <c:ptCount val="1"/>
                <c:pt idx="0">
                  <c:v>V×I [W]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numRef>
              <c:f>'(2) 熱の仕事当量'!$K$3:$K$16</c:f>
              <c:numCache>
                <c:formatCode>General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cat>
          <c:val>
            <c:numRef>
              <c:f>'(2) 熱の仕事当量'!$L$3:$L$16</c:f>
              <c:numCache>
                <c:formatCode>0.00</c:formatCode>
                <c:ptCount val="14"/>
                <c:pt idx="0">
                  <c:v>10.50192</c:v>
                </c:pt>
                <c:pt idx="1">
                  <c:v>10.487299999999999</c:v>
                </c:pt>
                <c:pt idx="2">
                  <c:v>10.497839999999998</c:v>
                </c:pt>
                <c:pt idx="3">
                  <c:v>10.497839999999998</c:v>
                </c:pt>
                <c:pt idx="4">
                  <c:v>10.50311</c:v>
                </c:pt>
                <c:pt idx="5">
                  <c:v>10.50311</c:v>
                </c:pt>
                <c:pt idx="6">
                  <c:v>10.50311</c:v>
                </c:pt>
                <c:pt idx="7">
                  <c:v>10.508379999999999</c:v>
                </c:pt>
                <c:pt idx="8">
                  <c:v>10.508379999999999</c:v>
                </c:pt>
                <c:pt idx="9">
                  <c:v>10.51365</c:v>
                </c:pt>
                <c:pt idx="10">
                  <c:v>10.51365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CB-44D9-90BC-F09213DA9F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7600047"/>
        <c:axId val="407600527"/>
      </c:barChart>
      <c:catAx>
        <c:axId val="407600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  <a:r>
                  <a:rPr lang="en-US" altLang="ja-JP"/>
                  <a:t>t</a:t>
                </a:r>
                <a:r>
                  <a:rPr lang="en-US" altLang="ja-JP" baseline="0"/>
                  <a:t> [min]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solidFill>
            <a:schemeClr val="bg1"/>
          </a:solidFill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600527"/>
        <c:crosses val="autoZero"/>
        <c:auto val="1"/>
        <c:lblAlgn val="ctr"/>
        <c:lblOffset val="100"/>
        <c:noMultiLvlLbl val="0"/>
      </c:catAx>
      <c:valAx>
        <c:axId val="407600527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電力</a:t>
                </a:r>
                <a:r>
                  <a:rPr lang="en-US" altLang="ja-JP"/>
                  <a:t>V×I [W]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.00" sourceLinked="1"/>
        <c:majorTickMark val="in"/>
        <c:minorTickMark val="in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600047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'(2) 熱の仕事当量'!$P$2</c:f>
              <c:strCache>
                <c:ptCount val="1"/>
                <c:pt idx="0">
                  <c:v>θ2 [°C]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'(2) 熱の仕事当量'!$O$3:$O$16</c:f>
              <c:numCache>
                <c:formatCode>0</c:formatCode>
                <c:ptCount val="1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</c:numCache>
            </c:numRef>
          </c:xVal>
          <c:yVal>
            <c:numRef>
              <c:f>'(2) 熱の仕事当量'!$P$3:$P$16</c:f>
              <c:numCache>
                <c:formatCode>General</c:formatCode>
                <c:ptCount val="14"/>
                <c:pt idx="0">
                  <c:v>24.3</c:v>
                </c:pt>
                <c:pt idx="1">
                  <c:v>24.7</c:v>
                </c:pt>
                <c:pt idx="2">
                  <c:v>25.2</c:v>
                </c:pt>
                <c:pt idx="3">
                  <c:v>25.8</c:v>
                </c:pt>
                <c:pt idx="4">
                  <c:v>26.2</c:v>
                </c:pt>
                <c:pt idx="5">
                  <c:v>26.7</c:v>
                </c:pt>
                <c:pt idx="6">
                  <c:v>27.3</c:v>
                </c:pt>
                <c:pt idx="7">
                  <c:v>27.7</c:v>
                </c:pt>
                <c:pt idx="8">
                  <c:v>28.3</c:v>
                </c:pt>
                <c:pt idx="9">
                  <c:v>28.9</c:v>
                </c:pt>
                <c:pt idx="10">
                  <c:v>29.3</c:v>
                </c:pt>
                <c:pt idx="11">
                  <c:v>29.3</c:v>
                </c:pt>
                <c:pt idx="12">
                  <c:v>29.3</c:v>
                </c:pt>
                <c:pt idx="13">
                  <c:v>29.3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35-4EA6-AD0B-8D04A350C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84687"/>
        <c:axId val="407591887"/>
      </c:scatterChart>
      <c:valAx>
        <c:axId val="407584687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時間</a:t>
                </a:r>
                <a:r>
                  <a:rPr lang="en-US" altLang="ja-JP"/>
                  <a:t>t [min]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0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91887"/>
        <c:crosses val="autoZero"/>
        <c:crossBetween val="midCat"/>
        <c:majorUnit val="1"/>
        <c:minorUnit val="0.5"/>
      </c:valAx>
      <c:valAx>
        <c:axId val="407591887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/>
                  <a:t>温度</a:t>
                </a:r>
                <a:r>
                  <a:rPr lang="en-US" altLang="ja-JP"/>
                  <a:t>θ</a:t>
                </a:r>
                <a:r>
                  <a:rPr lang="ja-JP" altLang="en-US"/>
                  <a:t>₂</a:t>
                </a:r>
                <a:r>
                  <a:rPr lang="ja-JP" altLang="en-US" baseline="0"/>
                  <a:t> </a:t>
                </a:r>
                <a:r>
                  <a:rPr lang="en-US" altLang="ja-JP" baseline="0"/>
                  <a:t>[</a:t>
                </a:r>
                <a:r>
                  <a:rPr lang="ja-JP" altLang="en-US" baseline="0"/>
                  <a:t>℃</a:t>
                </a:r>
                <a:r>
                  <a:rPr lang="en-US" altLang="ja-JP" baseline="0"/>
                  <a:t>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8468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15477457347999"/>
          <c:y val="8.368497986398811E-2"/>
          <c:w val="0.77694714298967715"/>
          <c:h val="0.72138356238100243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Sheet1!$T$3</c:f>
              <c:strCache>
                <c:ptCount val="1"/>
                <c:pt idx="0">
                  <c:v>θ [℃]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errBars>
            <c:errDir val="x"/>
            <c:errBarType val="both"/>
            <c:errValType val="fixedVal"/>
            <c:noEndCap val="0"/>
            <c:val val="5.000000000000001E-2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errBars>
            <c:errDir val="y"/>
            <c:errBarType val="both"/>
            <c:errValType val="fixedVal"/>
            <c:noEndCap val="0"/>
            <c:val val="5.000000000000001E-2"/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xVal>
            <c:numRef>
              <c:f>Sheet1!$S$4:$S$34</c:f>
              <c:numCache>
                <c:formatCode>General</c:formatCode>
                <c:ptCount val="3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  <c:pt idx="12">
                  <c:v>120</c:v>
                </c:pt>
                <c:pt idx="13">
                  <c:v>130</c:v>
                </c:pt>
                <c:pt idx="14">
                  <c:v>140</c:v>
                </c:pt>
                <c:pt idx="15">
                  <c:v>150</c:v>
                </c:pt>
                <c:pt idx="16">
                  <c:v>160</c:v>
                </c:pt>
                <c:pt idx="17">
                  <c:v>170</c:v>
                </c:pt>
                <c:pt idx="18">
                  <c:v>180</c:v>
                </c:pt>
                <c:pt idx="19">
                  <c:v>190</c:v>
                </c:pt>
                <c:pt idx="20">
                  <c:v>200</c:v>
                </c:pt>
                <c:pt idx="21">
                  <c:v>210</c:v>
                </c:pt>
                <c:pt idx="22">
                  <c:v>220</c:v>
                </c:pt>
                <c:pt idx="23">
                  <c:v>230</c:v>
                </c:pt>
                <c:pt idx="24">
                  <c:v>240</c:v>
                </c:pt>
                <c:pt idx="25">
                  <c:v>250</c:v>
                </c:pt>
                <c:pt idx="26">
                  <c:v>260</c:v>
                </c:pt>
                <c:pt idx="27">
                  <c:v>270</c:v>
                </c:pt>
                <c:pt idx="28">
                  <c:v>280</c:v>
                </c:pt>
                <c:pt idx="29">
                  <c:v>290</c:v>
                </c:pt>
                <c:pt idx="30">
                  <c:v>300</c:v>
                </c:pt>
              </c:numCache>
            </c:numRef>
          </c:xVal>
          <c:yVal>
            <c:numRef>
              <c:f>Sheet1!$T$4:$T$34</c:f>
              <c:numCache>
                <c:formatCode>General</c:formatCode>
                <c:ptCount val="31"/>
                <c:pt idx="0">
                  <c:v>23.2</c:v>
                </c:pt>
                <c:pt idx="1">
                  <c:v>24.6</c:v>
                </c:pt>
                <c:pt idx="2">
                  <c:v>26.6</c:v>
                </c:pt>
                <c:pt idx="3">
                  <c:v>27.6</c:v>
                </c:pt>
                <c:pt idx="4">
                  <c:v>28.4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29</c:v>
                </c:pt>
                <c:pt idx="11">
                  <c:v>29</c:v>
                </c:pt>
                <c:pt idx="12">
                  <c:v>29</c:v>
                </c:pt>
                <c:pt idx="13">
                  <c:v>29</c:v>
                </c:pt>
                <c:pt idx="14">
                  <c:v>29</c:v>
                </c:pt>
                <c:pt idx="15">
                  <c:v>28.8</c:v>
                </c:pt>
                <c:pt idx="16">
                  <c:v>28.8</c:v>
                </c:pt>
                <c:pt idx="17">
                  <c:v>28.8</c:v>
                </c:pt>
                <c:pt idx="18">
                  <c:v>28.8</c:v>
                </c:pt>
                <c:pt idx="19">
                  <c:v>28.8</c:v>
                </c:pt>
                <c:pt idx="20">
                  <c:v>28.8</c:v>
                </c:pt>
                <c:pt idx="21">
                  <c:v>28.8</c:v>
                </c:pt>
                <c:pt idx="22">
                  <c:v>28.8</c:v>
                </c:pt>
                <c:pt idx="23">
                  <c:v>28.8</c:v>
                </c:pt>
                <c:pt idx="24">
                  <c:v>28.8</c:v>
                </c:pt>
                <c:pt idx="25">
                  <c:v>28.8</c:v>
                </c:pt>
                <c:pt idx="26">
                  <c:v>28.8</c:v>
                </c:pt>
                <c:pt idx="27">
                  <c:v>28.8</c:v>
                </c:pt>
                <c:pt idx="28">
                  <c:v>28.8</c:v>
                </c:pt>
                <c:pt idx="29">
                  <c:v>28.8</c:v>
                </c:pt>
                <c:pt idx="30">
                  <c:v>28.8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C2-4530-B827-B3AE2EE4482A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noFill/>
              <a:ln w="9525">
                <a:solidFill>
                  <a:schemeClr val="tx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tx1"/>
                </a:solidFill>
                <a:prstDash val="sysDot"/>
              </a:ln>
              <a:effectLst/>
            </c:spPr>
            <c:trendlineType val="linear"/>
            <c:backward val="50"/>
            <c:dispRSqr val="0"/>
            <c:dispEq val="1"/>
            <c:trendlineLbl>
              <c:layout>
                <c:manualLayout>
                  <c:x val="-1.4201697946056469E-2"/>
                  <c:y val="0.10434814123066707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lang="ja-JP"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ja-JP"/>
                </a:p>
              </c:txPr>
            </c:trendlineLbl>
          </c:trendline>
          <c:xVal>
            <c:numRef>
              <c:f>Sheet1!$S$9:$S$34</c:f>
              <c:numCache>
                <c:formatCode>General</c:formatCode>
                <c:ptCount val="26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  <c:pt idx="5">
                  <c:v>100</c:v>
                </c:pt>
                <c:pt idx="6">
                  <c:v>110</c:v>
                </c:pt>
                <c:pt idx="7">
                  <c:v>120</c:v>
                </c:pt>
                <c:pt idx="8">
                  <c:v>130</c:v>
                </c:pt>
                <c:pt idx="9">
                  <c:v>140</c:v>
                </c:pt>
                <c:pt idx="10">
                  <c:v>150</c:v>
                </c:pt>
                <c:pt idx="11">
                  <c:v>160</c:v>
                </c:pt>
                <c:pt idx="12">
                  <c:v>170</c:v>
                </c:pt>
                <c:pt idx="13">
                  <c:v>180</c:v>
                </c:pt>
                <c:pt idx="14">
                  <c:v>190</c:v>
                </c:pt>
                <c:pt idx="15">
                  <c:v>200</c:v>
                </c:pt>
                <c:pt idx="16">
                  <c:v>210</c:v>
                </c:pt>
                <c:pt idx="17">
                  <c:v>220</c:v>
                </c:pt>
                <c:pt idx="18">
                  <c:v>230</c:v>
                </c:pt>
                <c:pt idx="19">
                  <c:v>240</c:v>
                </c:pt>
                <c:pt idx="20">
                  <c:v>250</c:v>
                </c:pt>
                <c:pt idx="21">
                  <c:v>260</c:v>
                </c:pt>
                <c:pt idx="22">
                  <c:v>270</c:v>
                </c:pt>
                <c:pt idx="23">
                  <c:v>280</c:v>
                </c:pt>
                <c:pt idx="24">
                  <c:v>290</c:v>
                </c:pt>
                <c:pt idx="25">
                  <c:v>300</c:v>
                </c:pt>
              </c:numCache>
            </c:numRef>
          </c:xVal>
          <c:yVal>
            <c:numRef>
              <c:f>Sheet1!$T$9:$T$34</c:f>
              <c:numCache>
                <c:formatCode>General</c:formatCode>
                <c:ptCount val="26"/>
                <c:pt idx="0">
                  <c:v>29</c:v>
                </c:pt>
                <c:pt idx="1">
                  <c:v>29</c:v>
                </c:pt>
                <c:pt idx="2">
                  <c:v>29</c:v>
                </c:pt>
                <c:pt idx="3">
                  <c:v>29</c:v>
                </c:pt>
                <c:pt idx="4">
                  <c:v>29</c:v>
                </c:pt>
                <c:pt idx="5">
                  <c:v>29</c:v>
                </c:pt>
                <c:pt idx="6">
                  <c:v>29</c:v>
                </c:pt>
                <c:pt idx="7">
                  <c:v>29</c:v>
                </c:pt>
                <c:pt idx="8">
                  <c:v>29</c:v>
                </c:pt>
                <c:pt idx="9">
                  <c:v>29</c:v>
                </c:pt>
                <c:pt idx="10">
                  <c:v>28.8</c:v>
                </c:pt>
                <c:pt idx="11">
                  <c:v>28.8</c:v>
                </c:pt>
                <c:pt idx="12">
                  <c:v>28.8</c:v>
                </c:pt>
                <c:pt idx="13">
                  <c:v>28.8</c:v>
                </c:pt>
                <c:pt idx="14">
                  <c:v>28.8</c:v>
                </c:pt>
                <c:pt idx="15">
                  <c:v>28.8</c:v>
                </c:pt>
                <c:pt idx="16">
                  <c:v>28.8</c:v>
                </c:pt>
                <c:pt idx="17">
                  <c:v>28.8</c:v>
                </c:pt>
                <c:pt idx="18">
                  <c:v>28.8</c:v>
                </c:pt>
                <c:pt idx="19">
                  <c:v>28.8</c:v>
                </c:pt>
                <c:pt idx="20">
                  <c:v>28.8</c:v>
                </c:pt>
                <c:pt idx="21">
                  <c:v>28.8</c:v>
                </c:pt>
                <c:pt idx="22">
                  <c:v>28.8</c:v>
                </c:pt>
                <c:pt idx="23">
                  <c:v>28.8</c:v>
                </c:pt>
                <c:pt idx="24">
                  <c:v>28.8</c:v>
                </c:pt>
                <c:pt idx="25">
                  <c:v>28.8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5AC2-4530-B827-B3AE2EE448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16527"/>
        <c:axId val="407504527"/>
      </c:scatterChart>
      <c:valAx>
        <c:axId val="407516527"/>
        <c:scaling>
          <c:orientation val="minMax"/>
          <c:max val="300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</a:t>
                </a:r>
                <a:r>
                  <a:rPr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t[min]</a:t>
                </a:r>
                <a:endParaRPr lang="ja-JP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04527"/>
        <c:crosses val="autoZero"/>
        <c:crossBetween val="midCat"/>
      </c:valAx>
      <c:valAx>
        <c:axId val="407504527"/>
        <c:scaling>
          <c:orientation val="minMax"/>
          <c:min val="2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lang="ja-JP"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</a:t>
                </a:r>
                <a:r>
                  <a:rPr lang="en-US" altLang="ja-JP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θ[℃</a:t>
                </a:r>
                <a:r>
                  <a:rPr lang="en-US" altLang="ja-JP">
                    <a:latin typeface="+mn-lt"/>
                    <a:cs typeface="+mn-cs"/>
                  </a:rPr>
                  <a:t>]</a:t>
                </a:r>
                <a:endParaRPr lang="ja-JP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lang="ja-JP"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in"/>
        <c:minorTickMark val="in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7516527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561CFD-EC8D-2F20-0D14-C944CC913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904A6C-72D6-1C73-4C3D-A7222ED5F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88DC17-0B6A-8893-7358-5339AFE2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3C068-9B5B-0722-44E1-4EC8C9D7D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5268EA-3734-1C5C-364B-6BA48F4F8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0958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44ED73-5CA3-78CD-BF00-BB629BC4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4993B9-7C3B-1B82-4714-5438FA1B8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6CA651-FF14-D20D-043D-212F8E12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67B7A-3392-3F9C-9C8B-03ED84D6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8F8853-6065-6A22-4178-A9D30A6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409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698241E-3818-52EA-C947-F2E78F9FC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612E37-5355-02F2-AC33-82AE92C0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243993-F949-F0B4-E49E-80B4EAC8A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C437A4-1F62-D28D-0F14-7B6D0B4B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A0164B-B6E6-3A46-8EB1-AF635C0A3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97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A86BD-5F24-4C59-E936-D7216D835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B28BBB-CE27-889F-5292-42C9469E2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A08AA1-44BD-FCB2-B3A1-0C9851AD1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F3967-F377-67D7-DD90-8A39F560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D27BE8-ABBA-1445-29B5-75CD74B3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581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67738A-B429-DC35-CC62-BD656525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14181-DD1B-956E-A247-448542C70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36AB75-6A46-FE4C-5881-D8A7E680C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63CB9-3D40-7F7D-2ACF-C84C5E8E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430FE7-144D-1436-48FC-133EDE715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7066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3CB51-5387-A0BB-E6D2-E3983579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734BB7-3BDA-2764-57D1-ADE34C27D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AFE8D-E882-8A66-FA22-25FE6A710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2959E8-F59B-CE33-1234-07ECE46B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8DCA987-1C7F-E782-5F6D-6F9CCEA1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A47FB0-9357-B3E7-3C15-EA5D52928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42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D46AE-61AC-0ED8-0A5D-461639CCF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326AB5-ABB5-6A8D-D330-EA81681CD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29B8E7-6D70-48A1-B344-96A4D3826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83C1E2-8ADC-20D8-516F-265462E3D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B51E27-2457-7AF8-CA9A-C248A2E4F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1906D8-CA4D-0DC7-0E33-2D2A2E47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F8EF157-3820-4D74-4C99-54846775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C12A3E-19CD-9124-53D9-6AB9E5B4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203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386CE2-0655-1CD4-0C87-22A997BE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949CE0C-D145-1C15-07AF-DC54C8B2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8315CDF-5A71-9D35-CCDC-6A89D8AF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04D8B5-8081-4C96-8A24-8AFFD95A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12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CA35BD-E347-1711-53EE-9E0B20306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A64CDFF-AA03-96EC-D3FB-7EFD7853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592F54-FCA4-3359-6356-175D3507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693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21D98-D14A-2BC9-76B7-73E298087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BC9A1-9871-F902-4333-E1FB5E193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10168C8-D531-E4DB-0EFD-320095BA8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594901-70C1-9EBF-02EC-CBED380BC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278252-6EFF-BC6B-E3A9-FC645933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66C78D-3771-19FA-3AF3-F1D3E67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10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2C2F68-22B2-852A-3FAE-BA7F2311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8F2E870-633D-3E0A-ACFE-2273B7A4B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183E8A-4DB5-D15A-38B2-263B28075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274DC5-60AD-EC39-4B61-6C9E398A7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375E7F-5250-B30E-1427-09E9749A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548718-A8D7-9D9B-9F99-E69D999A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071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D5813F-9676-A8D5-9A18-AAE0F199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9CD247-5BFB-C031-3D8C-6C7C5160B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BDDB62-24C1-2DD5-F46E-CA1E679D18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9FA8E-ED15-41BC-8BAB-922283F99288}" type="datetimeFigureOut">
              <a:rPr kumimoji="1" lang="ja-JP" altLang="en-US" smtClean="0"/>
              <a:t>2023/5/30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2A7CC-BEA8-F110-09E2-261AD1D9B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693EBB-6AD3-A1F9-8AA4-14BF6BEAE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8D437-EDB4-45F3-9D42-57966DAEDD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614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B6C15D-689F-2E8C-F8E7-AB9600D75A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8B3E2E-B148-9C7A-0339-4B723DADAD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063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7D619B-E35C-2818-A8BB-C57DF2A6B315}"/>
              </a:ext>
            </a:extLst>
          </p:cNvPr>
          <p:cNvSpPr txBox="1"/>
          <p:nvPr/>
        </p:nvSpPr>
        <p:spPr>
          <a:xfrm>
            <a:off x="3220871" y="1102217"/>
            <a:ext cx="6291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回転子を入れた発泡スチロール容器に入れた水の質量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5C67880-DDB5-A944-6161-AD9F7E6170F6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2922588"/>
          <a:ext cx="3149600" cy="101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614842359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910494284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測定値 </a:t>
                      </a:r>
                      <a:r>
                        <a:rPr lang="en-US" altLang="ja-JP" sz="1200" u="none" strike="noStrike">
                          <a:effectLst/>
                        </a:rPr>
                        <a:t>[</a:t>
                      </a:r>
                      <a:r>
                        <a:rPr lang="es-ES" sz="1200" u="none" strike="noStrike">
                          <a:effectLst/>
                        </a:rPr>
                        <a:t>g]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84711856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m₁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6.3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69406441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m₂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258.5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2229668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ｍ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</a:rPr>
                        <a:t>252.2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5578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029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3F9A706-C851-B65B-1306-6DECE2069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282763"/>
              </p:ext>
            </p:extLst>
          </p:nvPr>
        </p:nvGraphicFramePr>
        <p:xfrm>
          <a:off x="4482869" y="1471549"/>
          <a:ext cx="4053805" cy="2064768"/>
        </p:xfrm>
        <a:graphic>
          <a:graphicData uri="http://schemas.openxmlformats.org/drawingml/2006/table">
            <a:tbl>
              <a:tblPr/>
              <a:tblGrid>
                <a:gridCol w="1091486">
                  <a:extLst>
                    <a:ext uri="{9D8B030D-6E8A-4147-A177-3AD203B41FA5}">
                      <a16:colId xmlns:a16="http://schemas.microsoft.com/office/drawing/2014/main" val="96403229"/>
                    </a:ext>
                  </a:extLst>
                </a:gridCol>
                <a:gridCol w="2962319">
                  <a:extLst>
                    <a:ext uri="{9D8B030D-6E8A-4147-A177-3AD203B41FA5}">
                      <a16:colId xmlns:a16="http://schemas.microsoft.com/office/drawing/2014/main" val="2983348408"/>
                    </a:ext>
                  </a:extLst>
                </a:gridCol>
              </a:tblGrid>
              <a:tr h="515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測定値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g] 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070691"/>
                  </a:ext>
                </a:extLst>
              </a:tr>
              <a:tr h="515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m₁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6.3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812789"/>
                  </a:ext>
                </a:extLst>
              </a:tr>
              <a:tr h="515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m₂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258.5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304732"/>
                  </a:ext>
                </a:extLst>
              </a:tr>
              <a:tr h="5158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ｍ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252.2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399150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B48C87-3A31-82EB-DE8C-5CD011197E4E}"/>
              </a:ext>
            </a:extLst>
          </p:cNvPr>
          <p:cNvSpPr txBox="1"/>
          <p:nvPr/>
        </p:nvSpPr>
        <p:spPr>
          <a:xfrm>
            <a:off x="3327907" y="1025164"/>
            <a:ext cx="6363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5</a:t>
            </a:r>
            <a:r>
              <a:rPr kumimoji="1" lang="ja-JP" altLang="en-US" dirty="0"/>
              <a:t>　回転子を入れた発泡スチロール容器に入れた水の質量</a:t>
            </a:r>
          </a:p>
        </p:txBody>
      </p:sp>
    </p:spTree>
    <p:extLst>
      <p:ext uri="{BB962C8B-B14F-4D97-AF65-F5344CB8AC3E}">
        <p14:creationId xmlns:p14="http://schemas.microsoft.com/office/powerpoint/2010/main" val="289607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9A2B9AC-C548-C458-0800-0734121BD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31810"/>
              </p:ext>
            </p:extLst>
          </p:nvPr>
        </p:nvGraphicFramePr>
        <p:xfrm>
          <a:off x="5468919" y="2809151"/>
          <a:ext cx="1566502" cy="1233552"/>
        </p:xfrm>
        <a:graphic>
          <a:graphicData uri="http://schemas.openxmlformats.org/drawingml/2006/table">
            <a:tbl>
              <a:tblPr/>
              <a:tblGrid>
                <a:gridCol w="1566502">
                  <a:extLst>
                    <a:ext uri="{9D8B030D-6E8A-4147-A177-3AD203B41FA5}">
                      <a16:colId xmlns:a16="http://schemas.microsoft.com/office/drawing/2014/main" val="3420700800"/>
                    </a:ext>
                  </a:extLst>
                </a:gridCol>
              </a:tblGrid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θ'</a:t>
                      </a:r>
                      <a:endParaRPr lang="el-GR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8721064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51.0 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35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25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38CCAB8-B7EB-6997-32DB-9E07CFEDA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32092"/>
              </p:ext>
            </p:extLst>
          </p:nvPr>
        </p:nvGraphicFramePr>
        <p:xfrm>
          <a:off x="4470765" y="1887061"/>
          <a:ext cx="3690596" cy="2739530"/>
        </p:xfrm>
        <a:graphic>
          <a:graphicData uri="http://schemas.openxmlformats.org/drawingml/2006/table">
            <a:tbl>
              <a:tblPr/>
              <a:tblGrid>
                <a:gridCol w="1691639">
                  <a:extLst>
                    <a:ext uri="{9D8B030D-6E8A-4147-A177-3AD203B41FA5}">
                      <a16:colId xmlns:a16="http://schemas.microsoft.com/office/drawing/2014/main" val="2434579054"/>
                    </a:ext>
                  </a:extLst>
                </a:gridCol>
                <a:gridCol w="1998957">
                  <a:extLst>
                    <a:ext uri="{9D8B030D-6E8A-4147-A177-3AD203B41FA5}">
                      <a16:colId xmlns:a16="http://schemas.microsoft.com/office/drawing/2014/main" val="2607548342"/>
                    </a:ext>
                  </a:extLst>
                </a:gridCol>
              </a:tblGrid>
              <a:tr h="54790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3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33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</a:t>
                      </a:r>
                      <a:r>
                        <a:rPr lang="el-GR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</a:t>
                      </a: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℃</a:t>
                      </a: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]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900103"/>
                  </a:ext>
                </a:extLst>
              </a:tr>
              <a:tr h="54790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544187"/>
                  </a:ext>
                </a:extLst>
              </a:tr>
              <a:tr h="54790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30294"/>
                  </a:ext>
                </a:extLst>
              </a:tr>
              <a:tr h="54790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7888178"/>
                  </a:ext>
                </a:extLst>
              </a:tr>
              <a:tr h="54790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41823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9D0C37-4CA4-6AB5-5389-AEC1800AE52F}"/>
              </a:ext>
            </a:extLst>
          </p:cNvPr>
          <p:cNvSpPr txBox="1"/>
          <p:nvPr/>
        </p:nvSpPr>
        <p:spPr>
          <a:xfrm>
            <a:off x="3420676" y="1428281"/>
            <a:ext cx="60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6</a:t>
            </a:r>
            <a:r>
              <a:rPr kumimoji="1" lang="ja-JP" altLang="en-US" dirty="0"/>
              <a:t>　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3349429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77639038-238D-DDD3-2490-678C968DD3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218369"/>
              </p:ext>
            </p:extLst>
          </p:nvPr>
        </p:nvGraphicFramePr>
        <p:xfrm>
          <a:off x="928613" y="643467"/>
          <a:ext cx="10334773" cy="5571075"/>
        </p:xfrm>
        <a:graphic>
          <a:graphicData uri="http://schemas.openxmlformats.org/drawingml/2006/table">
            <a:tbl>
              <a:tblPr/>
              <a:tblGrid>
                <a:gridCol w="1439161">
                  <a:extLst>
                    <a:ext uri="{9D8B030D-6E8A-4147-A177-3AD203B41FA5}">
                      <a16:colId xmlns:a16="http://schemas.microsoft.com/office/drawing/2014/main" val="2642460579"/>
                    </a:ext>
                  </a:extLst>
                </a:gridCol>
                <a:gridCol w="1826410">
                  <a:extLst>
                    <a:ext uri="{9D8B030D-6E8A-4147-A177-3AD203B41FA5}">
                      <a16:colId xmlns:a16="http://schemas.microsoft.com/office/drawing/2014/main" val="3969357135"/>
                    </a:ext>
                  </a:extLst>
                </a:gridCol>
                <a:gridCol w="1904469">
                  <a:extLst>
                    <a:ext uri="{9D8B030D-6E8A-4147-A177-3AD203B41FA5}">
                      <a16:colId xmlns:a16="http://schemas.microsoft.com/office/drawing/2014/main" val="1108278649"/>
                    </a:ext>
                  </a:extLst>
                </a:gridCol>
                <a:gridCol w="1693790">
                  <a:extLst>
                    <a:ext uri="{9D8B030D-6E8A-4147-A177-3AD203B41FA5}">
                      <a16:colId xmlns:a16="http://schemas.microsoft.com/office/drawing/2014/main" val="1055581879"/>
                    </a:ext>
                  </a:extLst>
                </a:gridCol>
                <a:gridCol w="1566474">
                  <a:extLst>
                    <a:ext uri="{9D8B030D-6E8A-4147-A177-3AD203B41FA5}">
                      <a16:colId xmlns:a16="http://schemas.microsoft.com/office/drawing/2014/main" val="779272501"/>
                    </a:ext>
                  </a:extLst>
                </a:gridCol>
                <a:gridCol w="1904469">
                  <a:extLst>
                    <a:ext uri="{9D8B030D-6E8A-4147-A177-3AD203B41FA5}">
                      <a16:colId xmlns:a16="http://schemas.microsoft.com/office/drawing/2014/main" val="4153575908"/>
                    </a:ext>
                  </a:extLst>
                </a:gridCol>
              </a:tblGrid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電源</a:t>
                      </a:r>
                      <a:endParaRPr lang="ja-JP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000" b="0" i="1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2000" b="0" i="0" u="none" strike="noStrike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l-G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</a:t>
                      </a:r>
                      <a:r>
                        <a:rPr lang="ja-JP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℃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]</a:t>
                      </a:r>
                      <a:endParaRPr lang="en-US" altLang="ja-JP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I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[A]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V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[V]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V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×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I [W]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310954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1.989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5.28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05723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66085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25.2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1.992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265701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25.8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1.992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0930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26.2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965350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26.7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752727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27.3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4318808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27.7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1.994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28621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28.3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1.994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563655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28.9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1.995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245056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1.995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893151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63862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331393"/>
                  </a:ext>
                </a:extLst>
              </a:tr>
              <a:tr h="37140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36518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664DAF5-EA19-E887-A374-1119ABF576E8}"/>
              </a:ext>
            </a:extLst>
          </p:cNvPr>
          <p:cNvSpPr txBox="1"/>
          <p:nvPr/>
        </p:nvSpPr>
        <p:spPr>
          <a:xfrm>
            <a:off x="2019867" y="288485"/>
            <a:ext cx="91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7</a:t>
            </a:r>
            <a:r>
              <a:rPr kumimoji="1" lang="ja-JP" altLang="en-US" dirty="0"/>
              <a:t>　電流流した時の水の温度変化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4128838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108CECF7-F94D-24BF-1A31-FABBDF9400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2336295"/>
              </p:ext>
            </p:extLst>
          </p:nvPr>
        </p:nvGraphicFramePr>
        <p:xfrm>
          <a:off x="3893323" y="2047792"/>
          <a:ext cx="4405354" cy="2762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D15A70-1D1A-CAD5-4AA3-924AE8F6F2C3}"/>
              </a:ext>
            </a:extLst>
          </p:cNvPr>
          <p:cNvSpPr txBox="1"/>
          <p:nvPr/>
        </p:nvSpPr>
        <p:spPr>
          <a:xfrm>
            <a:off x="3370670" y="1694763"/>
            <a:ext cx="5820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2</a:t>
            </a:r>
            <a:r>
              <a:rPr lang="ja-JP" altLang="en-US" dirty="0"/>
              <a:t> 時間と電力の関係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7984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8DD7E3ED-9468-704F-9151-A486061002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391670"/>
              </p:ext>
            </p:extLst>
          </p:nvPr>
        </p:nvGraphicFramePr>
        <p:xfrm>
          <a:off x="3810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84035B-4FF4-BE61-2634-03976CF95521}"/>
              </a:ext>
            </a:extLst>
          </p:cNvPr>
          <p:cNvSpPr txBox="1"/>
          <p:nvPr/>
        </p:nvSpPr>
        <p:spPr>
          <a:xfrm>
            <a:off x="3275530" y="1744585"/>
            <a:ext cx="599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3</a:t>
            </a:r>
            <a:r>
              <a:rPr kumimoji="1" lang="ja-JP" altLang="en-US" dirty="0"/>
              <a:t>　電流を流した時の水の温度変化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2909103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2C9649E-478E-E7E3-7F03-E6F6AC757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086808"/>
              </p:ext>
            </p:extLst>
          </p:nvPr>
        </p:nvGraphicFramePr>
        <p:xfrm>
          <a:off x="3881986" y="2782034"/>
          <a:ext cx="4351830" cy="1233552"/>
        </p:xfrm>
        <a:graphic>
          <a:graphicData uri="http://schemas.openxmlformats.org/drawingml/2006/table">
            <a:tbl>
              <a:tblPr/>
              <a:tblGrid>
                <a:gridCol w="1590309">
                  <a:extLst>
                    <a:ext uri="{9D8B030D-6E8A-4147-A177-3AD203B41FA5}">
                      <a16:colId xmlns:a16="http://schemas.microsoft.com/office/drawing/2014/main" val="2429569606"/>
                    </a:ext>
                  </a:extLst>
                </a:gridCol>
                <a:gridCol w="1485534">
                  <a:extLst>
                    <a:ext uri="{9D8B030D-6E8A-4147-A177-3AD203B41FA5}">
                      <a16:colId xmlns:a16="http://schemas.microsoft.com/office/drawing/2014/main" val="3101894326"/>
                    </a:ext>
                  </a:extLst>
                </a:gridCol>
                <a:gridCol w="1275987">
                  <a:extLst>
                    <a:ext uri="{9D8B030D-6E8A-4147-A177-3AD203B41FA5}">
                      <a16:colId xmlns:a16="http://schemas.microsoft.com/office/drawing/2014/main" val="1231652986"/>
                    </a:ext>
                  </a:extLst>
                </a:gridCol>
              </a:tblGrid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I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[A]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V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[V]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7102395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平均値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715044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A12615-CD6C-9F3B-206B-3408D49D7CA5}"/>
              </a:ext>
            </a:extLst>
          </p:cNvPr>
          <p:cNvSpPr txBox="1"/>
          <p:nvPr/>
        </p:nvSpPr>
        <p:spPr>
          <a:xfrm>
            <a:off x="3287926" y="2315653"/>
            <a:ext cx="575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8</a:t>
            </a:r>
            <a:r>
              <a:rPr kumimoji="1" lang="ja-JP" altLang="en-US" dirty="0"/>
              <a:t>　電流と電圧の平均値</a:t>
            </a:r>
          </a:p>
        </p:txBody>
      </p:sp>
    </p:spTree>
    <p:extLst>
      <p:ext uri="{BB962C8B-B14F-4D97-AF65-F5344CB8AC3E}">
        <p14:creationId xmlns:p14="http://schemas.microsoft.com/office/powerpoint/2010/main" val="3942289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3F0127C-5362-2CBE-B8D8-2C939540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333607"/>
              </p:ext>
            </p:extLst>
          </p:nvPr>
        </p:nvGraphicFramePr>
        <p:xfrm>
          <a:off x="1726442" y="643468"/>
          <a:ext cx="9536945" cy="5192370"/>
        </p:xfrm>
        <a:graphic>
          <a:graphicData uri="http://schemas.openxmlformats.org/drawingml/2006/table">
            <a:tbl>
              <a:tblPr/>
              <a:tblGrid>
                <a:gridCol w="1328060">
                  <a:extLst>
                    <a:ext uri="{9D8B030D-6E8A-4147-A177-3AD203B41FA5}">
                      <a16:colId xmlns:a16="http://schemas.microsoft.com/office/drawing/2014/main" val="3361358961"/>
                    </a:ext>
                  </a:extLst>
                </a:gridCol>
                <a:gridCol w="1685414">
                  <a:extLst>
                    <a:ext uri="{9D8B030D-6E8A-4147-A177-3AD203B41FA5}">
                      <a16:colId xmlns:a16="http://schemas.microsoft.com/office/drawing/2014/main" val="1146776018"/>
                    </a:ext>
                  </a:extLst>
                </a:gridCol>
                <a:gridCol w="1757447">
                  <a:extLst>
                    <a:ext uri="{9D8B030D-6E8A-4147-A177-3AD203B41FA5}">
                      <a16:colId xmlns:a16="http://schemas.microsoft.com/office/drawing/2014/main" val="2587728965"/>
                    </a:ext>
                  </a:extLst>
                </a:gridCol>
                <a:gridCol w="1563032">
                  <a:extLst>
                    <a:ext uri="{9D8B030D-6E8A-4147-A177-3AD203B41FA5}">
                      <a16:colId xmlns:a16="http://schemas.microsoft.com/office/drawing/2014/main" val="228712060"/>
                    </a:ext>
                  </a:extLst>
                </a:gridCol>
                <a:gridCol w="1445545">
                  <a:extLst>
                    <a:ext uri="{9D8B030D-6E8A-4147-A177-3AD203B41FA5}">
                      <a16:colId xmlns:a16="http://schemas.microsoft.com/office/drawing/2014/main" val="707645817"/>
                    </a:ext>
                  </a:extLst>
                </a:gridCol>
                <a:gridCol w="1757447">
                  <a:extLst>
                    <a:ext uri="{9D8B030D-6E8A-4147-A177-3AD203B41FA5}">
                      <a16:colId xmlns:a16="http://schemas.microsoft.com/office/drawing/2014/main" val="2933366826"/>
                    </a:ext>
                  </a:extLst>
                </a:gridCol>
              </a:tblGrid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電源</a:t>
                      </a:r>
                      <a:endParaRPr lang="ja-JP" altLang="en-US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20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r>
                        <a:rPr lang="el-GR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[°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C]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I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[A]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V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[V]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V</a:t>
                      </a: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ＭＳ Ｐ明朝" panose="02020600040205080304" pitchFamily="18" charset="-128"/>
                          <a:ea typeface="ＭＳ Ｐ明朝" panose="02020600040205080304" pitchFamily="18" charset="-128"/>
                        </a:rPr>
                        <a:t>×</a:t>
                      </a:r>
                      <a:r>
                        <a:rPr lang="es-ES" sz="20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I </a:t>
                      </a: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[W]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114895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1.989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5.28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074711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10.49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855595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25.2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1.992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9497508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25.8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1.992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093446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4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26.2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818652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26.7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71216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6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27.3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1.993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644541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27.7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1.994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3609339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8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28.3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1.994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853685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28.9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1.995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396409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ON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1.995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5.27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10.51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8344819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11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497855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12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768653"/>
                  </a:ext>
                </a:extLst>
              </a:tr>
              <a:tr h="34615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OFF</a:t>
                      </a:r>
                      <a:endParaRPr lang="es-E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29.3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0.00 </a:t>
                      </a:r>
                      <a:endParaRPr lang="en-US" altLang="ja-JP" sz="3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0.00</a:t>
                      </a:r>
                      <a:endParaRPr lang="en-US" altLang="ja-JP" sz="3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992" marR="7992" marT="799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0559825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FFF4900-BEF5-F07E-786D-23D98FDE523B}"/>
              </a:ext>
            </a:extLst>
          </p:cNvPr>
          <p:cNvSpPr txBox="1"/>
          <p:nvPr/>
        </p:nvSpPr>
        <p:spPr>
          <a:xfrm>
            <a:off x="2019867" y="288485"/>
            <a:ext cx="9157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7</a:t>
            </a:r>
            <a:r>
              <a:rPr kumimoji="1" lang="ja-JP" altLang="en-US" dirty="0"/>
              <a:t>　電流流した時の水の温度変化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2236964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EA0CC9C-DEF4-3184-476D-61A513536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79047"/>
              </p:ext>
            </p:extLst>
          </p:nvPr>
        </p:nvGraphicFramePr>
        <p:xfrm>
          <a:off x="4377786" y="1861184"/>
          <a:ext cx="3436428" cy="2881415"/>
        </p:xfrm>
        <a:graphic>
          <a:graphicData uri="http://schemas.openxmlformats.org/drawingml/2006/table">
            <a:tbl>
              <a:tblPr/>
              <a:tblGrid>
                <a:gridCol w="1653921">
                  <a:extLst>
                    <a:ext uri="{9D8B030D-6E8A-4147-A177-3AD203B41FA5}">
                      <a16:colId xmlns:a16="http://schemas.microsoft.com/office/drawing/2014/main" val="4055354319"/>
                    </a:ext>
                  </a:extLst>
                </a:gridCol>
                <a:gridCol w="1782507">
                  <a:extLst>
                    <a:ext uri="{9D8B030D-6E8A-4147-A177-3AD203B41FA5}">
                      <a16:colId xmlns:a16="http://schemas.microsoft.com/office/drawing/2014/main" val="273864983"/>
                    </a:ext>
                  </a:extLst>
                </a:gridCol>
              </a:tblGrid>
              <a:tr h="576283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3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θ₀ </a:t>
                      </a:r>
                      <a:r>
                        <a:rPr lang="el-GR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[℃]</a:t>
                      </a:r>
                      <a:endParaRPr lang="el-GR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100065"/>
                  </a:ext>
                </a:extLst>
              </a:tr>
              <a:tr h="57628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0642807"/>
                  </a:ext>
                </a:extLst>
              </a:tr>
              <a:tr h="57628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279032"/>
                  </a:ext>
                </a:extLst>
              </a:tr>
              <a:tr h="57628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49414"/>
                  </a:ext>
                </a:extLst>
              </a:tr>
              <a:tr h="576283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807008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6091C9-E589-5726-9C99-365EE32F3966}"/>
              </a:ext>
            </a:extLst>
          </p:cNvPr>
          <p:cNvSpPr txBox="1"/>
          <p:nvPr/>
        </p:nvSpPr>
        <p:spPr>
          <a:xfrm>
            <a:off x="4101152" y="1276066"/>
            <a:ext cx="5186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9</a:t>
            </a:r>
            <a:r>
              <a:rPr kumimoji="1" lang="ja-JP" altLang="en-US" dirty="0"/>
              <a:t>　</a:t>
            </a:r>
          </a:p>
        </p:txBody>
      </p:sp>
    </p:spTree>
    <p:extLst>
      <p:ext uri="{BB962C8B-B14F-4D97-AF65-F5344CB8AC3E}">
        <p14:creationId xmlns:p14="http://schemas.microsoft.com/office/powerpoint/2010/main" val="435841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E94441B-3030-520B-EC8E-8B6FCA393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838377"/>
              </p:ext>
            </p:extLst>
          </p:nvPr>
        </p:nvGraphicFramePr>
        <p:xfrm>
          <a:off x="2474418" y="1582328"/>
          <a:ext cx="6707875" cy="3586800"/>
        </p:xfrm>
        <a:graphic>
          <a:graphicData uri="http://schemas.openxmlformats.org/drawingml/2006/table">
            <a:tbl>
              <a:tblPr/>
              <a:tblGrid>
                <a:gridCol w="4517825">
                  <a:extLst>
                    <a:ext uri="{9D8B030D-6E8A-4147-A177-3AD203B41FA5}">
                      <a16:colId xmlns:a16="http://schemas.microsoft.com/office/drawing/2014/main" val="3883821326"/>
                    </a:ext>
                  </a:extLst>
                </a:gridCol>
                <a:gridCol w="2190050">
                  <a:extLst>
                    <a:ext uri="{9D8B030D-6E8A-4147-A177-3AD203B41FA5}">
                      <a16:colId xmlns:a16="http://schemas.microsoft.com/office/drawing/2014/main" val="471412553"/>
                    </a:ext>
                  </a:extLst>
                </a:gridCol>
              </a:tblGrid>
              <a:tr h="11196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測定値</a:t>
                      </a: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0587691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ビーカー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+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水 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178.7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518894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ビーカー 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30.5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1225867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ビーカー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+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お湯 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130.6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6994640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明朝 Regular" panose="02020400000000000000"/>
                          <a:ea typeface="游明朝 Regular" panose="02020400000000000000"/>
                        </a:rPr>
                        <a:t>ビーカー 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30.2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43626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2B6200-704A-871E-A2D3-C29A3C27E892}"/>
              </a:ext>
            </a:extLst>
          </p:cNvPr>
          <p:cNvSpPr txBox="1"/>
          <p:nvPr/>
        </p:nvSpPr>
        <p:spPr>
          <a:xfrm>
            <a:off x="3063922" y="1034099"/>
            <a:ext cx="52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それぞれの質量</a:t>
            </a:r>
          </a:p>
        </p:txBody>
      </p:sp>
    </p:spTree>
    <p:extLst>
      <p:ext uri="{BB962C8B-B14F-4D97-AF65-F5344CB8AC3E}">
        <p14:creationId xmlns:p14="http://schemas.microsoft.com/office/powerpoint/2010/main" val="103984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C8B1288-FAEC-C8C1-3BBA-E9E53E8A3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404443"/>
              </p:ext>
            </p:extLst>
          </p:nvPr>
        </p:nvGraphicFramePr>
        <p:xfrm>
          <a:off x="4935127" y="1564026"/>
          <a:ext cx="3164967" cy="3135630"/>
        </p:xfrm>
        <a:graphic>
          <a:graphicData uri="http://schemas.openxmlformats.org/drawingml/2006/table">
            <a:tbl>
              <a:tblPr/>
              <a:tblGrid>
                <a:gridCol w="1653921">
                  <a:extLst>
                    <a:ext uri="{9D8B030D-6E8A-4147-A177-3AD203B41FA5}">
                      <a16:colId xmlns:a16="http://schemas.microsoft.com/office/drawing/2014/main" val="2597361023"/>
                    </a:ext>
                  </a:extLst>
                </a:gridCol>
                <a:gridCol w="1511046">
                  <a:extLst>
                    <a:ext uri="{9D8B030D-6E8A-4147-A177-3AD203B41FA5}">
                      <a16:colId xmlns:a16="http://schemas.microsoft.com/office/drawing/2014/main" val="2396806050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t₁ </a:t>
                      </a:r>
                      <a:r>
                        <a:rPr lang="es-E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[℃]</a:t>
                      </a:r>
                      <a:endParaRPr lang="es-E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201612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4895472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27809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6124792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235186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068CC9-26BC-3BD3-B025-9515373F8723}"/>
              </a:ext>
            </a:extLst>
          </p:cNvPr>
          <p:cNvSpPr txBox="1"/>
          <p:nvPr/>
        </p:nvSpPr>
        <p:spPr>
          <a:xfrm>
            <a:off x="3964225" y="1106041"/>
            <a:ext cx="497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熱量計の水の温度変化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317057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1274479-1CAD-D26B-12F0-0D45476AD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4124"/>
              </p:ext>
            </p:extLst>
          </p:nvPr>
        </p:nvGraphicFramePr>
        <p:xfrm>
          <a:off x="4643738" y="1687176"/>
          <a:ext cx="3164967" cy="3135630"/>
        </p:xfrm>
        <a:graphic>
          <a:graphicData uri="http://schemas.openxmlformats.org/drawingml/2006/table">
            <a:tbl>
              <a:tblPr/>
              <a:tblGrid>
                <a:gridCol w="1653921">
                  <a:extLst>
                    <a:ext uri="{9D8B030D-6E8A-4147-A177-3AD203B41FA5}">
                      <a16:colId xmlns:a16="http://schemas.microsoft.com/office/drawing/2014/main" val="805737120"/>
                    </a:ext>
                  </a:extLst>
                </a:gridCol>
                <a:gridCol w="1511046">
                  <a:extLst>
                    <a:ext uri="{9D8B030D-6E8A-4147-A177-3AD203B41FA5}">
                      <a16:colId xmlns:a16="http://schemas.microsoft.com/office/drawing/2014/main" val="2467268688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 [min]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t₁ 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[℃]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03355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980599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77473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5025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27630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22FA5AA-FCBD-1DCE-2187-B9A506E325C0}"/>
              </a:ext>
            </a:extLst>
          </p:cNvPr>
          <p:cNvSpPr txBox="1"/>
          <p:nvPr/>
        </p:nvSpPr>
        <p:spPr>
          <a:xfrm>
            <a:off x="3898520" y="1237451"/>
            <a:ext cx="497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10</a:t>
            </a:r>
            <a:r>
              <a:rPr kumimoji="1" lang="ja-JP" altLang="en-US" dirty="0"/>
              <a:t>　熱量計の水の温度変化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39065374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4E8BF93-B2FF-40DC-4BAF-9C5B8C839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627881"/>
              </p:ext>
            </p:extLst>
          </p:nvPr>
        </p:nvGraphicFramePr>
        <p:xfrm>
          <a:off x="2171108" y="1458530"/>
          <a:ext cx="7849785" cy="3762756"/>
        </p:xfrm>
        <a:graphic>
          <a:graphicData uri="http://schemas.openxmlformats.org/drawingml/2006/table">
            <a:tbl>
              <a:tblPr/>
              <a:tblGrid>
                <a:gridCol w="4857723">
                  <a:extLst>
                    <a:ext uri="{9D8B030D-6E8A-4147-A177-3AD203B41FA5}">
                      <a16:colId xmlns:a16="http://schemas.microsoft.com/office/drawing/2014/main" val="1220939573"/>
                    </a:ext>
                  </a:extLst>
                </a:gridCol>
                <a:gridCol w="2992062">
                  <a:extLst>
                    <a:ext uri="{9D8B030D-6E8A-4147-A177-3AD203B41FA5}">
                      <a16:colId xmlns:a16="http://schemas.microsoft.com/office/drawing/2014/main" val="756194020"/>
                    </a:ext>
                  </a:extLst>
                </a:gridCol>
              </a:tblGrid>
              <a:tr h="627126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測定値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15990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水入りの熱量計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180.9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2638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M₁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835465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M₂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7082621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ｍ₁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100.0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9703487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ｍ₂</a:t>
                      </a:r>
                      <a:endParaRPr lang="es-E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100.1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411231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E580281-4576-BAFF-1FC4-CFADBAFBA508}"/>
              </a:ext>
            </a:extLst>
          </p:cNvPr>
          <p:cNvSpPr txBox="1"/>
          <p:nvPr/>
        </p:nvSpPr>
        <p:spPr>
          <a:xfrm>
            <a:off x="2436125" y="1057701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9</a:t>
            </a:r>
            <a:r>
              <a:rPr kumimoji="1" lang="ja-JP" altLang="en-US" dirty="0"/>
              <a:t>　それぞれの質量</a:t>
            </a:r>
          </a:p>
        </p:txBody>
      </p:sp>
    </p:spTree>
    <p:extLst>
      <p:ext uri="{BB962C8B-B14F-4D97-AF65-F5344CB8AC3E}">
        <p14:creationId xmlns:p14="http://schemas.microsoft.com/office/powerpoint/2010/main" val="1651603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EAE8FBD-336F-61B1-EAD0-891BA19215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54726"/>
              </p:ext>
            </p:extLst>
          </p:nvPr>
        </p:nvGraphicFramePr>
        <p:xfrm>
          <a:off x="5214393" y="643467"/>
          <a:ext cx="1763214" cy="5571072"/>
        </p:xfrm>
        <a:graphic>
          <a:graphicData uri="http://schemas.openxmlformats.org/drawingml/2006/table">
            <a:tbl>
              <a:tblPr/>
              <a:tblGrid>
                <a:gridCol w="887941">
                  <a:extLst>
                    <a:ext uri="{9D8B030D-6E8A-4147-A177-3AD203B41FA5}">
                      <a16:colId xmlns:a16="http://schemas.microsoft.com/office/drawing/2014/main" val="3864727161"/>
                    </a:ext>
                  </a:extLst>
                </a:gridCol>
                <a:gridCol w="875273">
                  <a:extLst>
                    <a:ext uri="{9D8B030D-6E8A-4147-A177-3AD203B41FA5}">
                      <a16:colId xmlns:a16="http://schemas.microsoft.com/office/drawing/2014/main" val="4176649904"/>
                    </a:ext>
                  </a:extLst>
                </a:gridCol>
              </a:tblGrid>
              <a:tr h="1740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9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 [min]</a:t>
                      </a:r>
                      <a:endParaRPr lang="es-E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θ [℃]</a:t>
                      </a:r>
                      <a:endParaRPr lang="el-GR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738749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30085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949523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33597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27.6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9475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28.4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681578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570266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4873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29040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11902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382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270042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25355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33086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4825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65569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23774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1777719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97027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013285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47441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403043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5578821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7005540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86725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873355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5296272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110616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35789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6950298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54577"/>
                  </a:ext>
                </a:extLst>
              </a:tr>
              <a:tr h="174096"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300</a:t>
                      </a:r>
                      <a:endParaRPr lang="en-US" altLang="ja-JP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019" marR="4019" marT="401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00273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FA66AE2-E333-0A14-9DD1-CC027FCFFC2B}"/>
              </a:ext>
            </a:extLst>
          </p:cNvPr>
          <p:cNvSpPr txBox="1"/>
          <p:nvPr/>
        </p:nvSpPr>
        <p:spPr>
          <a:xfrm>
            <a:off x="3192187" y="219018"/>
            <a:ext cx="6088699" cy="37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11</a:t>
            </a:r>
            <a:r>
              <a:rPr lang="ja-JP" altLang="en-US" dirty="0"/>
              <a:t>　加熱した金属質量を入れた水の温度変化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4515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4C049AE6-CE52-0E16-4BA8-5F1678594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065501"/>
              </p:ext>
            </p:extLst>
          </p:nvPr>
        </p:nvGraphicFramePr>
        <p:xfrm>
          <a:off x="5595428" y="1201003"/>
          <a:ext cx="1261589" cy="4108000"/>
        </p:xfrm>
        <a:graphic>
          <a:graphicData uri="http://schemas.openxmlformats.org/drawingml/2006/table">
            <a:tbl>
              <a:tblPr/>
              <a:tblGrid>
                <a:gridCol w="635325">
                  <a:extLst>
                    <a:ext uri="{9D8B030D-6E8A-4147-A177-3AD203B41FA5}">
                      <a16:colId xmlns:a16="http://schemas.microsoft.com/office/drawing/2014/main" val="2811399880"/>
                    </a:ext>
                  </a:extLst>
                </a:gridCol>
                <a:gridCol w="626264">
                  <a:extLst>
                    <a:ext uri="{9D8B030D-6E8A-4147-A177-3AD203B41FA5}">
                      <a16:colId xmlns:a16="http://schemas.microsoft.com/office/drawing/2014/main" val="4107994474"/>
                    </a:ext>
                  </a:extLst>
                </a:gridCol>
              </a:tblGrid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700" b="0" i="1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t [min]</a:t>
                      </a:r>
                      <a:endParaRPr lang="es-E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θ [℃]</a:t>
                      </a:r>
                      <a:endParaRPr lang="el-GR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4859128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23.2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873992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24.6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6313200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26.6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5230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27.6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170747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28.4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500226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4484113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62527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744706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719421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685897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6236410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085646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00357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67786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3459481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416398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0523135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897344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4144854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861252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0095005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4089170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591422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429602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47544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250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60814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260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718430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270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5807579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710876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323085"/>
                  </a:ext>
                </a:extLst>
              </a:tr>
              <a:tr h="12837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300</a:t>
                      </a:r>
                      <a:endParaRPr lang="en-US" altLang="ja-JP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28.8</a:t>
                      </a:r>
                      <a:endParaRPr lang="en-US" altLang="ja-JP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964" marR="2964" marT="296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7269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C66ADD-3273-854E-8F7A-3AED545462F9}"/>
              </a:ext>
            </a:extLst>
          </p:cNvPr>
          <p:cNvSpPr txBox="1"/>
          <p:nvPr/>
        </p:nvSpPr>
        <p:spPr>
          <a:xfrm>
            <a:off x="3372877" y="782989"/>
            <a:ext cx="6088699" cy="379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表</a:t>
            </a:r>
            <a:r>
              <a:rPr kumimoji="1" lang="en-US" altLang="ja-JP" dirty="0"/>
              <a:t>11</a:t>
            </a:r>
            <a:r>
              <a:rPr lang="ja-JP" altLang="en-US" dirty="0"/>
              <a:t>　加熱した金属質量を入れた水の温度変化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5428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7A83B7DF-1DA8-A43A-C833-FF93847CFD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2841127"/>
              </p:ext>
            </p:extLst>
          </p:nvPr>
        </p:nvGraphicFramePr>
        <p:xfrm>
          <a:off x="643467" y="643466"/>
          <a:ext cx="10905066" cy="5571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57F7F5-A845-1252-4C87-BF99CF686E80}"/>
              </a:ext>
            </a:extLst>
          </p:cNvPr>
          <p:cNvSpPr txBox="1"/>
          <p:nvPr/>
        </p:nvSpPr>
        <p:spPr>
          <a:xfrm>
            <a:off x="2797042" y="643466"/>
            <a:ext cx="6597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グラフ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</a:t>
            </a:r>
            <a:r>
              <a:rPr lang="ja-JP" altLang="en-US" dirty="0"/>
              <a:t>加熱した金属質量を入れた水の温度変化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8272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C101814-8C1E-D299-DFA1-452032524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836918"/>
              </p:ext>
            </p:extLst>
          </p:nvPr>
        </p:nvGraphicFramePr>
        <p:xfrm>
          <a:off x="4868036" y="2252376"/>
          <a:ext cx="4296435" cy="2353248"/>
        </p:xfrm>
        <a:graphic>
          <a:graphicData uri="http://schemas.openxmlformats.org/drawingml/2006/table">
            <a:tbl>
              <a:tblPr/>
              <a:tblGrid>
                <a:gridCol w="1514325">
                  <a:extLst>
                    <a:ext uri="{9D8B030D-6E8A-4147-A177-3AD203B41FA5}">
                      <a16:colId xmlns:a16="http://schemas.microsoft.com/office/drawing/2014/main" val="3453123773"/>
                    </a:ext>
                  </a:extLst>
                </a:gridCol>
                <a:gridCol w="2782110">
                  <a:extLst>
                    <a:ext uri="{9D8B030D-6E8A-4147-A177-3AD203B41FA5}">
                      <a16:colId xmlns:a16="http://schemas.microsoft.com/office/drawing/2014/main" val="2096169329"/>
                    </a:ext>
                  </a:extLst>
                </a:gridCol>
              </a:tblGrid>
              <a:tr h="11196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測定値 </a:t>
                      </a:r>
                      <a:r>
                        <a:rPr lang="en-US" altLang="ja-JP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[</a:t>
                      </a: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g]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159354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m'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148.2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55953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m"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100.4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48918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26BE4A-6544-8F28-3B53-18BF47F0FB18}"/>
              </a:ext>
            </a:extLst>
          </p:cNvPr>
          <p:cNvSpPr txBox="1"/>
          <p:nvPr/>
        </p:nvSpPr>
        <p:spPr>
          <a:xfrm>
            <a:off x="4162566" y="1726442"/>
            <a:ext cx="5663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2</a:t>
            </a:r>
            <a:r>
              <a:rPr kumimoji="1" lang="ja-JP" altLang="en-US" dirty="0"/>
              <a:t>　発泡スチロール容器に入れた水とお湯の質量</a:t>
            </a:r>
          </a:p>
        </p:txBody>
      </p:sp>
    </p:spTree>
    <p:extLst>
      <p:ext uri="{BB962C8B-B14F-4D97-AF65-F5344CB8AC3E}">
        <p14:creationId xmlns:p14="http://schemas.microsoft.com/office/powerpoint/2010/main" val="3317367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ECBE48F-1877-7E9C-1C1B-73058D8FA56F}"/>
              </a:ext>
            </a:extLst>
          </p:cNvPr>
          <p:cNvSpPr txBox="1"/>
          <p:nvPr/>
        </p:nvSpPr>
        <p:spPr>
          <a:xfrm>
            <a:off x="6655215" y="1197367"/>
            <a:ext cx="4974516" cy="836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ja-JP" altLang="en-US" sz="4000" kern="1200" dirty="0">
                <a:latin typeface="+mj-lt"/>
                <a:ea typeface="+mj-ea"/>
                <a:cs typeface="+mj-cs"/>
              </a:rPr>
              <a:t>表</a:t>
            </a:r>
            <a:r>
              <a:rPr kumimoji="1" lang="en-US" altLang="ja-JP" sz="4000" kern="1200" dirty="0">
                <a:latin typeface="+mj-lt"/>
                <a:ea typeface="+mj-ea"/>
                <a:cs typeface="+mj-cs"/>
              </a:rPr>
              <a:t>3</a:t>
            </a:r>
            <a:r>
              <a:rPr kumimoji="1" lang="ja-JP" altLang="en-US" sz="4000" kern="1200" dirty="0">
                <a:latin typeface="+mj-lt"/>
                <a:ea typeface="+mj-ea"/>
                <a:cs typeface="+mj-cs"/>
              </a:rPr>
              <a:t>　水の温度変化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055CF1C-0854-87EC-F430-AAA8A6560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939860"/>
              </p:ext>
            </p:extLst>
          </p:nvPr>
        </p:nvGraphicFramePr>
        <p:xfrm>
          <a:off x="7165074" y="1883179"/>
          <a:ext cx="3678071" cy="2580960"/>
        </p:xfrm>
        <a:graphic>
          <a:graphicData uri="http://schemas.openxmlformats.org/drawingml/2006/table">
            <a:tbl>
              <a:tblPr/>
              <a:tblGrid>
                <a:gridCol w="1852608">
                  <a:extLst>
                    <a:ext uri="{9D8B030D-6E8A-4147-A177-3AD203B41FA5}">
                      <a16:colId xmlns:a16="http://schemas.microsoft.com/office/drawing/2014/main" val="2935393116"/>
                    </a:ext>
                  </a:extLst>
                </a:gridCol>
                <a:gridCol w="1825463">
                  <a:extLst>
                    <a:ext uri="{9D8B030D-6E8A-4147-A177-3AD203B41FA5}">
                      <a16:colId xmlns:a16="http://schemas.microsoft.com/office/drawing/2014/main" val="2816869050"/>
                    </a:ext>
                  </a:extLst>
                </a:gridCol>
              </a:tblGrid>
              <a:tr h="4695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 </a:t>
                      </a: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[min]</a:t>
                      </a:r>
                      <a:endParaRPr lang="es-E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3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3300" b="0" i="0" u="none" strike="noStrike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</a:t>
                      </a:r>
                      <a:r>
                        <a:rPr lang="el-GR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 [</a:t>
                      </a:r>
                      <a:r>
                        <a:rPr lang="el-GR" sz="33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游ゴシック" panose="020B0400000000000000" pitchFamily="34" charset="-128"/>
                        </a:rPr>
                        <a:t>℃]</a:t>
                      </a:r>
                      <a:endParaRPr lang="el-GR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173286"/>
                  </a:ext>
                </a:extLst>
              </a:tr>
              <a:tr h="4695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9642029"/>
                  </a:ext>
                </a:extLst>
              </a:tr>
              <a:tr h="4695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1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51312"/>
                  </a:ext>
                </a:extLst>
              </a:tr>
              <a:tr h="4695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0641930"/>
                  </a:ext>
                </a:extLst>
              </a:tr>
              <a:tr h="469525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3</a:t>
                      </a:r>
                      <a:endParaRPr lang="en-US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24.3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877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9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034D05B7-EA2F-6132-4D11-620DAACF8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5458"/>
              </p:ext>
            </p:extLst>
          </p:nvPr>
        </p:nvGraphicFramePr>
        <p:xfrm>
          <a:off x="5303028" y="2812224"/>
          <a:ext cx="1875694" cy="1233552"/>
        </p:xfrm>
        <a:graphic>
          <a:graphicData uri="http://schemas.openxmlformats.org/drawingml/2006/table">
            <a:tbl>
              <a:tblPr/>
              <a:tblGrid>
                <a:gridCol w="1875694">
                  <a:extLst>
                    <a:ext uri="{9D8B030D-6E8A-4147-A177-3AD203B41FA5}">
                      <a16:colId xmlns:a16="http://schemas.microsoft.com/office/drawing/2014/main" val="882291373"/>
                    </a:ext>
                  </a:extLst>
                </a:gridCol>
              </a:tblGrid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θ'[℃]</a:t>
                      </a:r>
                      <a:endParaRPr lang="el-GR" altLang="ja-JP" sz="5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18794"/>
                  </a:ext>
                </a:extLst>
              </a:tr>
              <a:tr h="61677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51.0 </a:t>
                      </a:r>
                      <a:endParaRPr lang="en-US" altLang="ja-JP" sz="50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272" marR="13272" marT="1327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0771099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67B927-455B-C4B9-3717-6F6187543654}"/>
              </a:ext>
            </a:extLst>
          </p:cNvPr>
          <p:cNvSpPr txBox="1"/>
          <p:nvPr/>
        </p:nvSpPr>
        <p:spPr>
          <a:xfrm>
            <a:off x="5104263" y="2204113"/>
            <a:ext cx="3643952" cy="38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加えたお湯の温度</a:t>
            </a:r>
          </a:p>
        </p:txBody>
      </p:sp>
    </p:spTree>
    <p:extLst>
      <p:ext uri="{BB962C8B-B14F-4D97-AF65-F5344CB8AC3E}">
        <p14:creationId xmlns:p14="http://schemas.microsoft.com/office/powerpoint/2010/main" val="1508967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C92C8D1-9C50-23AB-0677-21D93C396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459990"/>
              </p:ext>
            </p:extLst>
          </p:nvPr>
        </p:nvGraphicFramePr>
        <p:xfrm>
          <a:off x="5011277" y="228600"/>
          <a:ext cx="2093247" cy="4953000"/>
        </p:xfrm>
        <a:graphic>
          <a:graphicData uri="http://schemas.openxmlformats.org/drawingml/2006/table">
            <a:tbl>
              <a:tblPr/>
              <a:tblGrid>
                <a:gridCol w="1026346">
                  <a:extLst>
                    <a:ext uri="{9D8B030D-6E8A-4147-A177-3AD203B41FA5}">
                      <a16:colId xmlns:a16="http://schemas.microsoft.com/office/drawing/2014/main" val="1259220338"/>
                    </a:ext>
                  </a:extLst>
                </a:gridCol>
                <a:gridCol w="1066901">
                  <a:extLst>
                    <a:ext uri="{9D8B030D-6E8A-4147-A177-3AD203B41FA5}">
                      <a16:colId xmlns:a16="http://schemas.microsoft.com/office/drawing/2014/main" val="356492633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 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[s]</a:t>
                      </a:r>
                      <a:endParaRPr lang="es-E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"</a:t>
                      </a:r>
                      <a:endParaRPr lang="el-GR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53539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24.6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5970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3662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34.7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03631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9903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48995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137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50321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4998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13878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85117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452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0021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8225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96748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94064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511722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590313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29484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96507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8863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308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22541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268829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63" marR="4263" marT="426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011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938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2E7C1E-2B5A-4BBA-AE51-1CD8C1930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DF76B1-5174-4FAF-9D19-FFEE98426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EB1AFC66-CDE5-72BE-E9DB-29EA2E5F4E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04743"/>
              </p:ext>
            </p:extLst>
          </p:nvPr>
        </p:nvGraphicFramePr>
        <p:xfrm>
          <a:off x="4939138" y="1253878"/>
          <a:ext cx="2084214" cy="4769900"/>
        </p:xfrm>
        <a:graphic>
          <a:graphicData uri="http://schemas.openxmlformats.org/drawingml/2006/table">
            <a:tbl>
              <a:tblPr/>
              <a:tblGrid>
                <a:gridCol w="1050636">
                  <a:extLst>
                    <a:ext uri="{9D8B030D-6E8A-4147-A177-3AD203B41FA5}">
                      <a16:colId xmlns:a16="http://schemas.microsoft.com/office/drawing/2014/main" val="2089832906"/>
                    </a:ext>
                  </a:extLst>
                </a:gridCol>
                <a:gridCol w="1033578">
                  <a:extLst>
                    <a:ext uri="{9D8B030D-6E8A-4147-A177-3AD203B41FA5}">
                      <a16:colId xmlns:a16="http://schemas.microsoft.com/office/drawing/2014/main" val="1492116814"/>
                    </a:ext>
                  </a:extLst>
                </a:gridCol>
              </a:tblGrid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t </a:t>
                      </a:r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[s]</a:t>
                      </a:r>
                      <a:endParaRPr lang="es-E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l-GR" sz="1100" b="0" i="1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θ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游ゴシック" panose="020B0400000000000000" pitchFamily="34" charset="-128"/>
                        </a:rPr>
                        <a:t>" [</a:t>
                      </a:r>
                      <a:r>
                        <a:rPr lang="el-GR" sz="1100" b="0" i="0" u="none" strike="noStrike">
                          <a:solidFill>
                            <a:srgbClr val="000000"/>
                          </a:solidFill>
                          <a:effectLst/>
                          <a:latin typeface="Segoe UI Symbol" panose="020B0502040204020203" pitchFamily="34" charset="0"/>
                          <a:ea typeface="游ゴシック" panose="020B0400000000000000" pitchFamily="34" charset="-128"/>
                        </a:rPr>
                        <a:t>℃]</a:t>
                      </a:r>
                      <a:endParaRPr lang="el-GR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404620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24.6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445372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33.9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952295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34.7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946793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2187052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227045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50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142153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640293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70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393754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221285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90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159778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100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612315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392865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413142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0856506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35.0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23726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150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63839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160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369011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0829653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180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427854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702012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7550241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838239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815544"/>
                  </a:ext>
                </a:extLst>
              </a:tr>
              <a:tr h="19079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230</a:t>
                      </a:r>
                      <a:endParaRPr lang="en-US" altLang="ja-JP" sz="1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34.9 </a:t>
                      </a:r>
                      <a:endParaRPr lang="en-US" altLang="ja-JP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277" marR="4277" marT="427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919182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657D8F-C39D-A699-8633-2D86F5E9A82C}"/>
              </a:ext>
            </a:extLst>
          </p:cNvPr>
          <p:cNvSpPr txBox="1"/>
          <p:nvPr/>
        </p:nvSpPr>
        <p:spPr>
          <a:xfrm>
            <a:off x="4002552" y="884546"/>
            <a:ext cx="4446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表</a:t>
            </a:r>
            <a:r>
              <a:rPr kumimoji="1" lang="en-US" altLang="ja-JP" dirty="0"/>
              <a:t>4</a:t>
            </a:r>
            <a:r>
              <a:rPr kumimoji="1" lang="ja-JP" altLang="en-US" dirty="0"/>
              <a:t>　お湯を加えた後の温度の経度変化</a:t>
            </a:r>
          </a:p>
        </p:txBody>
      </p:sp>
    </p:spTree>
    <p:extLst>
      <p:ext uri="{BB962C8B-B14F-4D97-AF65-F5344CB8AC3E}">
        <p14:creationId xmlns:p14="http://schemas.microsoft.com/office/powerpoint/2010/main" val="1054856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グラフ 1">
            <a:extLst>
              <a:ext uri="{FF2B5EF4-FFF2-40B4-BE49-F238E27FC236}">
                <a16:creationId xmlns:a16="http://schemas.microsoft.com/office/drawing/2014/main" id="{CB527C75-DB80-FE27-20BE-9D84038435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5019797"/>
              </p:ext>
            </p:extLst>
          </p:nvPr>
        </p:nvGraphicFramePr>
        <p:xfrm>
          <a:off x="3201056" y="2055018"/>
          <a:ext cx="6005015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7EB8349-2B33-AAE6-9C7B-33DAB4063F56}"/>
              </a:ext>
            </a:extLst>
          </p:cNvPr>
          <p:cNvSpPr txBox="1"/>
          <p:nvPr/>
        </p:nvSpPr>
        <p:spPr>
          <a:xfrm>
            <a:off x="3773607" y="1685686"/>
            <a:ext cx="6005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グラフ</a:t>
            </a:r>
            <a:r>
              <a:rPr kumimoji="1" lang="en-US" altLang="ja-JP" dirty="0"/>
              <a:t>1</a:t>
            </a:r>
            <a:r>
              <a:rPr kumimoji="1" lang="ja-JP" altLang="en-US" dirty="0"/>
              <a:t>　お湯を加えた後の水の温度変化</a:t>
            </a:r>
          </a:p>
        </p:txBody>
      </p:sp>
    </p:spTree>
    <p:extLst>
      <p:ext uri="{BB962C8B-B14F-4D97-AF65-F5344CB8AC3E}">
        <p14:creationId xmlns:p14="http://schemas.microsoft.com/office/powerpoint/2010/main" val="126154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24ECD31-40A8-6CEF-2855-C9C849D6C419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2922588"/>
          <a:ext cx="3149600" cy="10153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78493649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651392481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　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200" u="none" strike="noStrike">
                          <a:effectLst/>
                        </a:rPr>
                        <a:t>測定値 </a:t>
                      </a:r>
                      <a:r>
                        <a:rPr lang="en-US" altLang="ja-JP" sz="1200" u="none" strike="noStrike">
                          <a:effectLst/>
                        </a:rPr>
                        <a:t>[</a:t>
                      </a:r>
                      <a:r>
                        <a:rPr lang="es-ES" sz="1200" u="none" strike="noStrike">
                          <a:effectLst/>
                        </a:rPr>
                        <a:t>g] 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853768765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m₁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6.3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401980663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m₂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>
                          <a:effectLst/>
                        </a:rPr>
                        <a:t>258.5</a:t>
                      </a:r>
                      <a:endParaRPr lang="en-US" altLang="ja-JP" sz="12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2262093"/>
                  </a:ext>
                </a:extLst>
              </a:tr>
              <a:tr h="252730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200" u="none" strike="noStrike">
                          <a:effectLst/>
                        </a:rPr>
                        <a:t>ｍ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游明朝 Regular" panose="02020400000000000000" pitchFamily="18" charset="-128"/>
                        <a:ea typeface="游明朝 Regular" panose="02020400000000000000" pitchFamily="18" charset="-128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200" u="none" strike="noStrike" dirty="0">
                          <a:effectLst/>
                        </a:rPr>
                        <a:t>252.2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552662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23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2927</TotalTime>
  <Words>885</Words>
  <Application>Microsoft Office PowerPoint</Application>
  <PresentationFormat>ワイド画面</PresentationFormat>
  <Paragraphs>549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ＭＳ Ｐ明朝</vt:lpstr>
      <vt:lpstr>游ゴシック</vt:lpstr>
      <vt:lpstr>游ゴシック Light</vt:lpstr>
      <vt:lpstr>游明朝 Regular</vt:lpstr>
      <vt:lpstr>Arial</vt:lpstr>
      <vt:lpstr>Segoe UI Symbol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栗山 淳</cp:lastModifiedBy>
  <cp:revision>8</cp:revision>
  <dcterms:created xsi:type="dcterms:W3CDTF">2023-05-30T08:47:31Z</dcterms:created>
  <dcterms:modified xsi:type="dcterms:W3CDTF">2023-06-01T09:35:29Z</dcterms:modified>
</cp:coreProperties>
</file>