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5" d="100"/>
          <a:sy n="85" d="100"/>
        </p:scale>
        <p:origin x="-38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6448;&#26009;&#12398;&#23494;&#24230;&#28204;&#23450;&#12288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6448;&#26009;&#12398;&#23494;&#24230;&#28204;&#23450;&#12288;&#12487;&#12540;&#124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6448;&#26009;&#12398;&#23494;&#24230;&#28204;&#23450;&#12288;&#12487;&#12540;&#124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6448;&#26009;&#12398;&#23494;&#24230;&#28204;&#23450;&#12288;&#12487;&#12540;&#1247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エタノール密度 [g/cm³]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2"/>
            <c:forward val="10"/>
            <c:backward val="10"/>
            <c:dispRSqr val="0"/>
            <c:dispEq val="0"/>
          </c:trendline>
          <c:xVal>
            <c:numRef>
              <c:f>Sheet1!$J$4:$J$9</c:f>
              <c:numCache>
                <c:formatCode>0.000</c:formatCode>
                <c:ptCount val="6"/>
                <c:pt idx="0">
                  <c:v>10.074422960392228</c:v>
                </c:pt>
                <c:pt idx="1">
                  <c:v>20.593693742839999</c:v>
                </c:pt>
                <c:pt idx="2">
                  <c:v>43.614749611018269</c:v>
                </c:pt>
                <c:pt idx="3">
                  <c:v>56.512236462576936</c:v>
                </c:pt>
                <c:pt idx="4">
                  <c:v>70.086155210914313</c:v>
                </c:pt>
                <c:pt idx="5">
                  <c:v>99.5</c:v>
                </c:pt>
              </c:numCache>
            </c:numRef>
          </c:xVal>
          <c:yVal>
            <c:numRef>
              <c:f>Sheet1!$K$4:$K$9</c:f>
              <c:numCache>
                <c:formatCode>0.00000</c:formatCode>
                <c:ptCount val="6"/>
                <c:pt idx="0">
                  <c:v>0.9723816077311318</c:v>
                </c:pt>
                <c:pt idx="1">
                  <c:v>0.95782383453969233</c:v>
                </c:pt>
                <c:pt idx="2">
                  <c:v>0.91251404342162401</c:v>
                </c:pt>
                <c:pt idx="3">
                  <c:v>0.8816112371610153</c:v>
                </c:pt>
                <c:pt idx="4">
                  <c:v>0.84952894244709654</c:v>
                </c:pt>
                <c:pt idx="5">
                  <c:v>0.77131822607454037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8D-46DB-8DC4-CCFCC8B79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06671"/>
        <c:axId val="529907151"/>
      </c:scatterChart>
      <c:valAx>
        <c:axId val="529906671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エタノール水溶液の濃度 </a:t>
                </a:r>
                <a:r>
                  <a:rPr lang="en-US" altLang="ja-JP" dirty="0"/>
                  <a:t>(mass%)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907151"/>
        <c:crosses val="autoZero"/>
        <c:crossBetween val="midCat"/>
      </c:valAx>
      <c:valAx>
        <c:axId val="529907151"/>
        <c:scaling>
          <c:orientation val="minMax"/>
          <c:max val="1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エタノール水溶液の密度 </a:t>
                </a:r>
                <a:r>
                  <a:rPr lang="en-US" altLang="ja-JP" dirty="0"/>
                  <a:t>(g/cm³)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90667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1756350859889"/>
          <c:y val="4.137878604126656E-2"/>
          <c:w val="0.76493291265407792"/>
          <c:h val="0.781448738146412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Sheet1!$O$11</c:f>
              <c:strCache>
                <c:ptCount val="1"/>
                <c:pt idx="0">
                  <c:v>比容 [cm³/g]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2"/>
            <c:backward val="10"/>
            <c:dispRSqr val="0"/>
            <c:dispEq val="1"/>
            <c:trendlineLbl>
              <c:layout>
                <c:manualLayout>
                  <c:x val="-0.12972787499093585"/>
                  <c:y val="1.7443885026454425E-2"/>
                </c:manualLayout>
              </c:layout>
              <c:numFmt formatCode="#,##0.00000000_);[Red]\(#,##0.000000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Sheet1!$N$12:$N$17</c:f>
              <c:numCache>
                <c:formatCode>0.000</c:formatCode>
                <c:ptCount val="6"/>
                <c:pt idx="0">
                  <c:v>10.074422960392228</c:v>
                </c:pt>
                <c:pt idx="1">
                  <c:v>20.593693742839999</c:v>
                </c:pt>
                <c:pt idx="2">
                  <c:v>43.614749611018269</c:v>
                </c:pt>
                <c:pt idx="3">
                  <c:v>56.512236462576936</c:v>
                </c:pt>
                <c:pt idx="4">
                  <c:v>70.086155210914313</c:v>
                </c:pt>
                <c:pt idx="5">
                  <c:v>99.5</c:v>
                </c:pt>
              </c:numCache>
            </c:numRef>
          </c:xVal>
          <c:yVal>
            <c:numRef>
              <c:f>Sheet1!$O$12:$O$17</c:f>
              <c:numCache>
                <c:formatCode>0.0000</c:formatCode>
                <c:ptCount val="6"/>
                <c:pt idx="0">
                  <c:v>1.0284028328480117</c:v>
                </c:pt>
                <c:pt idx="1">
                  <c:v>1.0440333221406801</c:v>
                </c:pt>
                <c:pt idx="2">
                  <c:v>1.0958735454090469</c:v>
                </c:pt>
                <c:pt idx="3">
                  <c:v>1.1342868124279166</c:v>
                </c:pt>
                <c:pt idx="4">
                  <c:v>1.1771229325271326</c:v>
                </c:pt>
                <c:pt idx="5">
                  <c:v>1.2964817454000623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80-4516-B83C-5FE513A0F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06191"/>
        <c:axId val="529906671"/>
      </c:scatterChart>
      <c:valAx>
        <c:axId val="529906191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エタノール水溶液の濃度</a:t>
                </a:r>
                <a:r>
                  <a:rPr lang="ja-JP" altLang="en-US" baseline="0" dirty="0"/>
                  <a:t> </a:t>
                </a:r>
                <a:r>
                  <a:rPr lang="en-US" altLang="ja-JP" baseline="0" dirty="0"/>
                  <a:t>(mass%)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906671"/>
        <c:crosses val="autoZero"/>
        <c:crossBetween val="midCat"/>
      </c:valAx>
      <c:valAx>
        <c:axId val="5299066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エタノール水溶液の比容 </a:t>
                </a:r>
                <a:r>
                  <a:rPr lang="en-US" altLang="ja-JP" dirty="0"/>
                  <a:t>(cm³/g)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90619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69122390383629"/>
          <c:y val="6.4213805245812827E-2"/>
          <c:w val="0.74778791090267249"/>
          <c:h val="0.7397371498595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Sheet1!$K$13</c:f>
              <c:strCache>
                <c:ptCount val="1"/>
                <c:pt idx="0">
                  <c:v>水の部分モル体積 [mol/cm³]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2"/>
            <c:backward val="10"/>
            <c:dispRSqr val="0"/>
            <c:dispEq val="0"/>
          </c:trendline>
          <c:xVal>
            <c:numRef>
              <c:f>Sheet1!$J$14:$J$19</c:f>
              <c:numCache>
                <c:formatCode>0.000</c:formatCode>
                <c:ptCount val="6"/>
                <c:pt idx="0">
                  <c:v>10.074422960392228</c:v>
                </c:pt>
                <c:pt idx="1">
                  <c:v>20.593693742839999</c:v>
                </c:pt>
                <c:pt idx="2">
                  <c:v>43.614749611018269</c:v>
                </c:pt>
                <c:pt idx="3">
                  <c:v>56.512236462576936</c:v>
                </c:pt>
                <c:pt idx="4">
                  <c:v>70.086155210914313</c:v>
                </c:pt>
                <c:pt idx="5">
                  <c:v>99.5</c:v>
                </c:pt>
              </c:numCache>
            </c:numRef>
          </c:xVal>
          <c:yVal>
            <c:numRef>
              <c:f>Sheet1!$K$14:$K$19</c:f>
              <c:numCache>
                <c:formatCode>0.000</c:formatCode>
                <c:ptCount val="6"/>
                <c:pt idx="0">
                  <c:v>18.26056146623386</c:v>
                </c:pt>
                <c:pt idx="1">
                  <c:v>18.129730670024017</c:v>
                </c:pt>
                <c:pt idx="2">
                  <c:v>17.682572428417924</c:v>
                </c:pt>
                <c:pt idx="3">
                  <c:v>17.313761415345805</c:v>
                </c:pt>
                <c:pt idx="4">
                  <c:v>16.746311592825606</c:v>
                </c:pt>
                <c:pt idx="5">
                  <c:v>15.211125740802034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4A-4679-8305-F1F0B0D75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56591"/>
        <c:axId val="529980111"/>
      </c:scatterChart>
      <c:valAx>
        <c:axId val="529956591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エタノール水溶液の濃度 </a:t>
                </a: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(mass%)</a:t>
                </a:r>
                <a:endParaRPr lang="ja-JP" alt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980111"/>
        <c:crosses val="autoZero"/>
        <c:crossBetween val="midCat"/>
      </c:valAx>
      <c:valAx>
        <c:axId val="5299801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水の部分モル体積 </a:t>
                </a: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(cm³/mol)</a:t>
                </a:r>
                <a:endParaRPr lang="ja-JP" alt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95659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Sheet1!$K$22</c:f>
              <c:strCache>
                <c:ptCount val="1"/>
                <c:pt idx="0">
                  <c:v>エタノールの部分モル体積 [mol/cm³]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2"/>
            <c:backward val="10"/>
            <c:dispRSqr val="0"/>
            <c:dispEq val="0"/>
          </c:trendline>
          <c:xVal>
            <c:numRef>
              <c:f>Sheet1!$J$23:$J$28</c:f>
              <c:numCache>
                <c:formatCode>0.000</c:formatCode>
                <c:ptCount val="6"/>
                <c:pt idx="0">
                  <c:v>10.074422960392228</c:v>
                </c:pt>
                <c:pt idx="1">
                  <c:v>20.593693742839999</c:v>
                </c:pt>
                <c:pt idx="2">
                  <c:v>43.614749611018269</c:v>
                </c:pt>
                <c:pt idx="3">
                  <c:v>56.512236462576936</c:v>
                </c:pt>
                <c:pt idx="4">
                  <c:v>70.086155210914313</c:v>
                </c:pt>
                <c:pt idx="5">
                  <c:v>99.5</c:v>
                </c:pt>
              </c:numCache>
            </c:numRef>
          </c:xVal>
          <c:yVal>
            <c:numRef>
              <c:f>Sheet1!$K$23:$K$28</c:f>
              <c:numCache>
                <c:formatCode>0.000</c:formatCode>
                <c:ptCount val="6"/>
                <c:pt idx="0">
                  <c:v>53.471195381332343</c:v>
                </c:pt>
                <c:pt idx="1">
                  <c:v>54.804016929492924</c:v>
                </c:pt>
                <c:pt idx="2">
                  <c:v>57.309450026350348</c:v>
                </c:pt>
                <c:pt idx="3">
                  <c:v>58.410542344566387</c:v>
                </c:pt>
                <c:pt idx="4">
                  <c:v>59.110775354900262</c:v>
                </c:pt>
                <c:pt idx="5">
                  <c:v>59.84657443123487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45-409E-9796-A376C3C6C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963791"/>
        <c:axId val="529976271"/>
      </c:scatterChart>
      <c:valAx>
        <c:axId val="529963791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エタノール水溶液の濃度</a:t>
                </a:r>
                <a:r>
                  <a:rPr lang="ja-JP" altLang="en-US" baseline="0"/>
                  <a:t> </a:t>
                </a:r>
                <a:r>
                  <a:rPr lang="en-US" altLang="ja-JP" baseline="0"/>
                  <a:t>(mass%)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3540975398034073"/>
              <c:y val="0.853262058957939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976271"/>
        <c:crosses val="autoZero"/>
        <c:crossBetween val="midCat"/>
      </c:valAx>
      <c:valAx>
        <c:axId val="5299762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エタノールの部分モル体積 </a:t>
                </a:r>
                <a:r>
                  <a:rPr lang="en-US" altLang="ja-JP"/>
                  <a:t>(cm³/mol)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996379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23D0E-67A3-16B4-DC5A-C29A5F97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2927E2-33E9-F4E9-9B22-3E1E8FAB7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61737-A79D-55BF-1F3E-774AFDD0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59FC7-DBF7-7E08-40F7-3DAB8DA5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F6620-2084-858B-334A-69D0AD47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4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886C-96AA-7C72-C157-D7B77563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747418-9AE1-C205-D97F-7A40144D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CC1B3-3CDE-1393-DC89-6B9DB7F5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402537-229D-7F06-9672-DBC906B7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0EE06-4EE1-10C8-B4EA-089F5B93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93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A2E181-E00E-2307-1FAB-FD01DEC60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CE73CC-0250-EA93-B1DE-1D8793403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28491D-3941-FD16-80B7-F457E68A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91D96-3B45-7510-BE90-10DB29D4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0E441-4797-2C68-4D41-8DB40B7F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2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7691E-5C0F-CAB0-9F34-55185FF5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5ADC7E-2786-0EF1-DE9D-1CE52314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05A8C-D4D6-DF3D-A604-DA73CE62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692F6D-855C-8FD7-43E6-080D4554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9E196-02BB-A9F7-6390-5E21B4BE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FF139-C743-CAC2-FC54-3FCB1EDC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3EA413-9B12-4B5A-BADC-0B74D4A4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8B0AF-8A77-C894-7DEB-D2E81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54418B-A863-BE34-B5C1-FEF9BB6E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F78343-C1B4-D630-5CE5-79C8D2A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8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0D73A-C7AF-691D-6085-D3F54597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E2E5D-8F29-ABB5-FE9C-76690EBD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C1F3A1-B945-8488-24CA-877B34BC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B00C0D-CDB8-B70B-9E8B-9589269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26294-3602-1C15-D9A8-EDF7039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9592DB-699B-06C6-91B4-09A82AA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6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32D02-8FEC-1007-2C1F-2D3CDEA2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3CE9AC-9F15-0577-E7DD-8A41AD8C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BEEB30-9F6C-CFA1-EA13-AB20A09AB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18E27E-07BA-C352-DD58-CB8A157EE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ABE5F9-EAC8-14A3-43F8-32C56867A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CF094C-11E6-8133-CE0E-30B54810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C21554-F3B4-F5A3-1636-6E1507FB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CB792B-4067-84F5-22A2-81C07F6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1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E8687-95D4-C545-DC7B-FABD64BA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AB77FE-9B23-8EDC-385B-2725D98D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8E0DB3-7117-EA47-C868-F873FF69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6D45B2-1F9B-F5AA-C5A0-A2BC3E7E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5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F1C447-D4B5-B822-DDF9-6C19598B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08CE7B-24B3-1446-2E84-7E7EAC2F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1F332F-BF61-FB61-6E55-CD1908CD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67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FBBFE-FB40-3C8A-039A-DEFB0D45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B3154-9B20-1F64-3780-FEE513F2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516625-89C5-4E7B-87C9-66933B25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AC001-665A-D415-D233-3FF37C85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A63230-28E5-750F-F6AB-411A45DA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E4D354-F1E3-F8E0-388F-FA3361EA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38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FD73F-CA51-6EC7-21BC-D7B61099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B451F3-78E2-7C24-0599-0508BE0FA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A59E4D-9F33-9EEE-B105-30EB74F7B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3BAA1-1825-FBDC-AEB3-6DE8587A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02513-7F56-FE2F-1A75-6E87646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E287E-0B9C-FC86-3753-F0F1E008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9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B19B8-A0BE-BB15-B8B2-B6B71C7E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A02F0A-8415-AB0B-2D91-08701802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4A641-795E-71B1-EE0E-32C210DFC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9796-8341-4336-B877-0C784FCBACB1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310EE-30FA-5471-940F-37E34C26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375904-BF3C-B705-63FF-13E1EBCB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FFAC-4FCF-418D-A0DB-2A6E3AC09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9E4575A-9818-DA1C-CA50-17A9B20C0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38068"/>
              </p:ext>
            </p:extLst>
          </p:nvPr>
        </p:nvGraphicFramePr>
        <p:xfrm>
          <a:off x="1252821" y="2623490"/>
          <a:ext cx="8878468" cy="175679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01080">
                  <a:extLst>
                    <a:ext uri="{9D8B030D-6E8A-4147-A177-3AD203B41FA5}">
                      <a16:colId xmlns:a16="http://schemas.microsoft.com/office/drawing/2014/main" val="2222696003"/>
                    </a:ext>
                  </a:extLst>
                </a:gridCol>
                <a:gridCol w="1062898">
                  <a:extLst>
                    <a:ext uri="{9D8B030D-6E8A-4147-A177-3AD203B41FA5}">
                      <a16:colId xmlns:a16="http://schemas.microsoft.com/office/drawing/2014/main" val="1204428359"/>
                    </a:ext>
                  </a:extLst>
                </a:gridCol>
                <a:gridCol w="1062898">
                  <a:extLst>
                    <a:ext uri="{9D8B030D-6E8A-4147-A177-3AD203B41FA5}">
                      <a16:colId xmlns:a16="http://schemas.microsoft.com/office/drawing/2014/main" val="3600427857"/>
                    </a:ext>
                  </a:extLst>
                </a:gridCol>
                <a:gridCol w="1062898">
                  <a:extLst>
                    <a:ext uri="{9D8B030D-6E8A-4147-A177-3AD203B41FA5}">
                      <a16:colId xmlns:a16="http://schemas.microsoft.com/office/drawing/2014/main" val="346990963"/>
                    </a:ext>
                  </a:extLst>
                </a:gridCol>
                <a:gridCol w="1062898">
                  <a:extLst>
                    <a:ext uri="{9D8B030D-6E8A-4147-A177-3AD203B41FA5}">
                      <a16:colId xmlns:a16="http://schemas.microsoft.com/office/drawing/2014/main" val="1900050043"/>
                    </a:ext>
                  </a:extLst>
                </a:gridCol>
                <a:gridCol w="1062898">
                  <a:extLst>
                    <a:ext uri="{9D8B030D-6E8A-4147-A177-3AD203B41FA5}">
                      <a16:colId xmlns:a16="http://schemas.microsoft.com/office/drawing/2014/main" val="344780715"/>
                    </a:ext>
                  </a:extLst>
                </a:gridCol>
                <a:gridCol w="1062898">
                  <a:extLst>
                    <a:ext uri="{9D8B030D-6E8A-4147-A177-3AD203B41FA5}">
                      <a16:colId xmlns:a16="http://schemas.microsoft.com/office/drawing/2014/main" val="2704903587"/>
                    </a:ext>
                  </a:extLst>
                </a:gridCol>
              </a:tblGrid>
              <a:tr h="626937">
                <a:tc>
                  <a:txBody>
                    <a:bodyPr/>
                    <a:lstStyle/>
                    <a:p>
                      <a:pPr algn="l" fontAlgn="ctr"/>
                      <a:r>
                        <a:rPr lang="es-ES" sz="3300" u="none" strike="noStrike">
                          <a:effectLst/>
                        </a:rPr>
                        <a:t>H₂O [mL]</a:t>
                      </a:r>
                      <a:endParaRPr lang="es-ES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35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30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20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15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10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0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extLst>
                  <a:ext uri="{0D108BD9-81ED-4DB2-BD59-A6C34878D82A}">
                    <a16:rowId xmlns:a16="http://schemas.microsoft.com/office/drawing/2014/main" val="4059947304"/>
                  </a:ext>
                </a:extLst>
              </a:tr>
              <a:tr h="1129857">
                <a:tc>
                  <a:txBody>
                    <a:bodyPr/>
                    <a:lstStyle/>
                    <a:p>
                      <a:pPr algn="l" fontAlgn="ctr"/>
                      <a:r>
                        <a:rPr lang="es-ES" sz="3300" u="none" strike="noStrike" dirty="0">
                          <a:effectLst/>
                        </a:rPr>
                        <a:t>C₂H₅OH[mL]</a:t>
                      </a:r>
                      <a:endParaRPr lang="es-ES" sz="3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5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10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20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25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>
                          <a:effectLst/>
                        </a:rPr>
                        <a:t>30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u="none" strike="noStrike" dirty="0">
                          <a:effectLst/>
                        </a:rPr>
                        <a:t>40</a:t>
                      </a:r>
                      <a:endParaRPr lang="en-US" altLang="ja-JP" sz="3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289" marR="14289" marT="14289" marB="0" anchor="ctr"/>
                </a:tc>
                <a:extLst>
                  <a:ext uri="{0D108BD9-81ED-4DB2-BD59-A6C34878D82A}">
                    <a16:rowId xmlns:a16="http://schemas.microsoft.com/office/drawing/2014/main" val="35230837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1A9BE5-0714-6F6E-5578-F34351E47AA7}"/>
              </a:ext>
            </a:extLst>
          </p:cNvPr>
          <p:cNvSpPr txBox="1"/>
          <p:nvPr/>
        </p:nvSpPr>
        <p:spPr>
          <a:xfrm>
            <a:off x="1838431" y="2217606"/>
            <a:ext cx="80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2.1.1</a:t>
            </a:r>
            <a:r>
              <a:rPr kumimoji="1" lang="ja-JP" altLang="en-US" dirty="0"/>
              <a:t>　蒸留水とエタノールの混合割合</a:t>
            </a:r>
          </a:p>
        </p:txBody>
      </p:sp>
    </p:spTree>
    <p:extLst>
      <p:ext uri="{BB962C8B-B14F-4D97-AF65-F5344CB8AC3E}">
        <p14:creationId xmlns:p14="http://schemas.microsoft.com/office/powerpoint/2010/main" val="308139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8621220-7AAF-021A-5FAF-50403D05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5430"/>
              </p:ext>
            </p:extLst>
          </p:nvPr>
        </p:nvGraphicFramePr>
        <p:xfrm>
          <a:off x="1263578" y="1605477"/>
          <a:ext cx="9664849" cy="3468868"/>
        </p:xfrm>
        <a:graphic>
          <a:graphicData uri="http://schemas.openxmlformats.org/drawingml/2006/table">
            <a:tbl>
              <a:tblPr/>
              <a:tblGrid>
                <a:gridCol w="912597">
                  <a:extLst>
                    <a:ext uri="{9D8B030D-6E8A-4147-A177-3AD203B41FA5}">
                      <a16:colId xmlns:a16="http://schemas.microsoft.com/office/drawing/2014/main" val="1171518575"/>
                    </a:ext>
                  </a:extLst>
                </a:gridCol>
                <a:gridCol w="1736459">
                  <a:extLst>
                    <a:ext uri="{9D8B030D-6E8A-4147-A177-3AD203B41FA5}">
                      <a16:colId xmlns:a16="http://schemas.microsoft.com/office/drawing/2014/main" val="575499530"/>
                    </a:ext>
                  </a:extLst>
                </a:gridCol>
                <a:gridCol w="1912036">
                  <a:extLst>
                    <a:ext uri="{9D8B030D-6E8A-4147-A177-3AD203B41FA5}">
                      <a16:colId xmlns:a16="http://schemas.microsoft.com/office/drawing/2014/main" val="2913347302"/>
                    </a:ext>
                  </a:extLst>
                </a:gridCol>
                <a:gridCol w="2425261">
                  <a:extLst>
                    <a:ext uri="{9D8B030D-6E8A-4147-A177-3AD203B41FA5}">
                      <a16:colId xmlns:a16="http://schemas.microsoft.com/office/drawing/2014/main" val="2024303241"/>
                    </a:ext>
                  </a:extLst>
                </a:gridCol>
                <a:gridCol w="2678496">
                  <a:extLst>
                    <a:ext uri="{9D8B030D-6E8A-4147-A177-3AD203B41FA5}">
                      <a16:colId xmlns:a16="http://schemas.microsoft.com/office/drawing/2014/main" val="537965490"/>
                    </a:ext>
                  </a:extLst>
                </a:gridCol>
              </a:tblGrid>
              <a:tr h="80117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 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mL]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 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mL]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プラ容器 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g]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プラ容器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+</a:t>
                      </a: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 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g]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プラ容器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+</a:t>
                      </a: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+</a:t>
                      </a: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 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g]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420546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23.413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56.043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59.719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31107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24.076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53.15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60.738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410116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24.154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43.647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58.86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64085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24.485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39.014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58.114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13941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24.322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33.986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57.013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290124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24.315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24.315</a:t>
                      </a:r>
                      <a:endParaRPr lang="en-US" altLang="ja-JP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55.431</a:t>
                      </a:r>
                      <a:endParaRPr lang="en-US" altLang="ja-JP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65" marR="10265" marT="10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46152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E316ED-F4AD-5322-9096-B1831D0225D3}"/>
              </a:ext>
            </a:extLst>
          </p:cNvPr>
          <p:cNvSpPr txBox="1"/>
          <p:nvPr/>
        </p:nvSpPr>
        <p:spPr>
          <a:xfrm>
            <a:off x="1531749" y="1143836"/>
            <a:ext cx="91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3.1.2</a:t>
            </a:r>
            <a:r>
              <a:rPr kumimoji="1" lang="ja-JP" altLang="en-US" dirty="0"/>
              <a:t>　プラ容器とプラ容器で調製したエタノール容器の質量</a:t>
            </a:r>
          </a:p>
        </p:txBody>
      </p:sp>
    </p:spTree>
    <p:extLst>
      <p:ext uri="{BB962C8B-B14F-4D97-AF65-F5344CB8AC3E}">
        <p14:creationId xmlns:p14="http://schemas.microsoft.com/office/powerpoint/2010/main" val="36098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2E4A9B3-3444-A212-E3DE-EDFEE92D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44652"/>
              </p:ext>
            </p:extLst>
          </p:nvPr>
        </p:nvGraphicFramePr>
        <p:xfrm>
          <a:off x="643467" y="1571913"/>
          <a:ext cx="10905068" cy="3714177"/>
        </p:xfrm>
        <a:graphic>
          <a:graphicData uri="http://schemas.openxmlformats.org/drawingml/2006/table">
            <a:tbl>
              <a:tblPr/>
              <a:tblGrid>
                <a:gridCol w="977132">
                  <a:extLst>
                    <a:ext uri="{9D8B030D-6E8A-4147-A177-3AD203B41FA5}">
                      <a16:colId xmlns:a16="http://schemas.microsoft.com/office/drawing/2014/main" val="2478241656"/>
                    </a:ext>
                  </a:extLst>
                </a:gridCol>
                <a:gridCol w="2658228">
                  <a:extLst>
                    <a:ext uri="{9D8B030D-6E8A-4147-A177-3AD203B41FA5}">
                      <a16:colId xmlns:a16="http://schemas.microsoft.com/office/drawing/2014/main" val="2699602964"/>
                    </a:ext>
                  </a:extLst>
                </a:gridCol>
                <a:gridCol w="2408774">
                  <a:extLst>
                    <a:ext uri="{9D8B030D-6E8A-4147-A177-3AD203B41FA5}">
                      <a16:colId xmlns:a16="http://schemas.microsoft.com/office/drawing/2014/main" val="2949213917"/>
                    </a:ext>
                  </a:extLst>
                </a:gridCol>
                <a:gridCol w="2365393">
                  <a:extLst>
                    <a:ext uri="{9D8B030D-6E8A-4147-A177-3AD203B41FA5}">
                      <a16:colId xmlns:a16="http://schemas.microsoft.com/office/drawing/2014/main" val="1561768308"/>
                    </a:ext>
                  </a:extLst>
                </a:gridCol>
                <a:gridCol w="2495541">
                  <a:extLst>
                    <a:ext uri="{9D8B030D-6E8A-4147-A177-3AD203B41FA5}">
                      <a16:colId xmlns:a16="http://schemas.microsoft.com/office/drawing/2014/main" val="2097879420"/>
                    </a:ext>
                  </a:extLst>
                </a:gridCol>
              </a:tblGrid>
              <a:tr h="85782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 </a:t>
                      </a:r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mL]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 </a:t>
                      </a:r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mL]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</a:t>
                      </a:r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+</a:t>
                      </a:r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 </a:t>
                      </a:r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g]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 </a:t>
                      </a:r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g]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エタノール濃度 </a:t>
                      </a:r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mass%]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722044"/>
                  </a:ext>
                </a:extLst>
              </a:tr>
              <a:tr h="4760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36.306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3.676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10.074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28266"/>
                  </a:ext>
                </a:extLst>
              </a:tr>
              <a:tr h="4760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36.662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7.588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20.594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180432"/>
                  </a:ext>
                </a:extLst>
              </a:tr>
              <a:tr h="4760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34.706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15.213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43.615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40620"/>
                  </a:ext>
                </a:extLst>
              </a:tr>
              <a:tr h="4760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33.629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19.100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56.512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30980"/>
                  </a:ext>
                </a:extLst>
              </a:tr>
              <a:tr h="4760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32.691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23.027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70.086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36702"/>
                  </a:ext>
                </a:extLst>
              </a:tr>
              <a:tr h="4760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31.116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31.116</a:t>
                      </a:r>
                      <a:endParaRPr lang="en-US" altLang="ja-JP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99.500</a:t>
                      </a:r>
                      <a:endParaRPr lang="en-US" altLang="ja-JP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90" marR="10990" marT="10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849118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627DD5-405E-D11B-68CB-04E76AFD3A50}"/>
              </a:ext>
            </a:extLst>
          </p:cNvPr>
          <p:cNvSpPr txBox="1"/>
          <p:nvPr/>
        </p:nvSpPr>
        <p:spPr>
          <a:xfrm>
            <a:off x="1573388" y="1119192"/>
            <a:ext cx="813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3.1.3</a:t>
            </a:r>
            <a:r>
              <a:rPr kumimoji="1" lang="ja-JP" altLang="en-US" dirty="0"/>
              <a:t>　エタノール水溶液の質量とエタノール水溶液の濃度</a:t>
            </a:r>
          </a:p>
        </p:txBody>
      </p:sp>
    </p:spTree>
    <p:extLst>
      <p:ext uri="{BB962C8B-B14F-4D97-AF65-F5344CB8AC3E}">
        <p14:creationId xmlns:p14="http://schemas.microsoft.com/office/powerpoint/2010/main" val="309028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A951E08-0A6D-78C2-4572-C5E367AA4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29817"/>
              </p:ext>
            </p:extLst>
          </p:nvPr>
        </p:nvGraphicFramePr>
        <p:xfrm>
          <a:off x="1055336" y="1320055"/>
          <a:ext cx="10546942" cy="3999993"/>
        </p:xfrm>
        <a:graphic>
          <a:graphicData uri="http://schemas.openxmlformats.org/drawingml/2006/table">
            <a:tbl>
              <a:tblPr/>
              <a:tblGrid>
                <a:gridCol w="1605797">
                  <a:extLst>
                    <a:ext uri="{9D8B030D-6E8A-4147-A177-3AD203B41FA5}">
                      <a16:colId xmlns:a16="http://schemas.microsoft.com/office/drawing/2014/main" val="3387155614"/>
                    </a:ext>
                  </a:extLst>
                </a:gridCol>
                <a:gridCol w="2154635">
                  <a:extLst>
                    <a:ext uri="{9D8B030D-6E8A-4147-A177-3AD203B41FA5}">
                      <a16:colId xmlns:a16="http://schemas.microsoft.com/office/drawing/2014/main" val="1745310581"/>
                    </a:ext>
                  </a:extLst>
                </a:gridCol>
                <a:gridCol w="1781760">
                  <a:extLst>
                    <a:ext uri="{9D8B030D-6E8A-4147-A177-3AD203B41FA5}">
                      <a16:colId xmlns:a16="http://schemas.microsoft.com/office/drawing/2014/main" val="2881496523"/>
                    </a:ext>
                  </a:extLst>
                </a:gridCol>
                <a:gridCol w="2112739">
                  <a:extLst>
                    <a:ext uri="{9D8B030D-6E8A-4147-A177-3AD203B41FA5}">
                      <a16:colId xmlns:a16="http://schemas.microsoft.com/office/drawing/2014/main" val="3471989377"/>
                    </a:ext>
                  </a:extLst>
                </a:gridCol>
                <a:gridCol w="2892011">
                  <a:extLst>
                    <a:ext uri="{9D8B030D-6E8A-4147-A177-3AD203B41FA5}">
                      <a16:colId xmlns:a16="http://schemas.microsoft.com/office/drawing/2014/main" val="194842597"/>
                    </a:ext>
                  </a:extLst>
                </a:gridCol>
              </a:tblGrid>
              <a:tr h="6806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 </a:t>
                      </a:r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mL]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 </a:t>
                      </a:r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mL]</a:t>
                      </a:r>
                      <a:endParaRPr lang="en-US" altLang="ja-JP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器具番号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質量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W₃ [g]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エタノール密度 </a:t>
                      </a:r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g/cm³]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084532"/>
                  </a:ext>
                </a:extLst>
              </a:tr>
              <a:tr h="37774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47.034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0.97238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272282"/>
                  </a:ext>
                </a:extLst>
              </a:tr>
              <a:tr h="37774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46.659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0.95782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105870"/>
                  </a:ext>
                </a:extLst>
              </a:tr>
              <a:tr h="37774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45.697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0.91251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64283"/>
                  </a:ext>
                </a:extLst>
              </a:tr>
              <a:tr h="37774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44.908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0.88161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384213"/>
                  </a:ext>
                </a:extLst>
              </a:tr>
              <a:tr h="37774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74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44.885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0.84953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432549"/>
                  </a:ext>
                </a:extLst>
              </a:tr>
              <a:tr h="37774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74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42.732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0.77132</a:t>
                      </a:r>
                      <a:endParaRPr lang="en-US" altLang="ja-JP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79" marR="14079" marT="140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55926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494FC5-19D7-14CC-E4D1-A04D785470F0}"/>
              </a:ext>
            </a:extLst>
          </p:cNvPr>
          <p:cNvSpPr txBox="1"/>
          <p:nvPr/>
        </p:nvSpPr>
        <p:spPr>
          <a:xfrm>
            <a:off x="1272208" y="896421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3.1.4</a:t>
            </a:r>
            <a:r>
              <a:rPr kumimoji="1" lang="ja-JP" altLang="en-US" dirty="0"/>
              <a:t>　エタノール水溶液を入れた比重瓶の質量とエタノール密度</a:t>
            </a:r>
          </a:p>
        </p:txBody>
      </p:sp>
    </p:spTree>
    <p:extLst>
      <p:ext uri="{BB962C8B-B14F-4D97-AF65-F5344CB8AC3E}">
        <p14:creationId xmlns:p14="http://schemas.microsoft.com/office/powerpoint/2010/main" val="381499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937C523-3452-B8DB-1262-B64384FB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98555"/>
              </p:ext>
            </p:extLst>
          </p:nvPr>
        </p:nvGraphicFramePr>
        <p:xfrm>
          <a:off x="4096131" y="1861184"/>
          <a:ext cx="3999738" cy="3135630"/>
        </p:xfrm>
        <a:graphic>
          <a:graphicData uri="http://schemas.openxmlformats.org/drawingml/2006/table">
            <a:tbl>
              <a:tblPr/>
              <a:tblGrid>
                <a:gridCol w="1187196">
                  <a:extLst>
                    <a:ext uri="{9D8B030D-6E8A-4147-A177-3AD203B41FA5}">
                      <a16:colId xmlns:a16="http://schemas.microsoft.com/office/drawing/2014/main" val="2761763702"/>
                    </a:ext>
                  </a:extLst>
                </a:gridCol>
                <a:gridCol w="1625346">
                  <a:extLst>
                    <a:ext uri="{9D8B030D-6E8A-4147-A177-3AD203B41FA5}">
                      <a16:colId xmlns:a16="http://schemas.microsoft.com/office/drawing/2014/main" val="1636975286"/>
                    </a:ext>
                  </a:extLst>
                </a:gridCol>
                <a:gridCol w="1187196">
                  <a:extLst>
                    <a:ext uri="{9D8B030D-6E8A-4147-A177-3AD203B41FA5}">
                      <a16:colId xmlns:a16="http://schemas.microsoft.com/office/drawing/2014/main" val="286852618"/>
                    </a:ext>
                  </a:extLst>
                </a:gridCol>
              </a:tblGrid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回数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直径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高さ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783871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23.8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515197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23.65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639249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23.7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01904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2.3716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9.1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3084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C2CB24-C991-8639-890B-C36EAEAFBFED}"/>
              </a:ext>
            </a:extLst>
          </p:cNvPr>
          <p:cNvSpPr txBox="1"/>
          <p:nvPr/>
        </p:nvSpPr>
        <p:spPr>
          <a:xfrm>
            <a:off x="3405204" y="1449156"/>
            <a:ext cx="53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3.3.1</a:t>
            </a:r>
            <a:r>
              <a:rPr kumimoji="1" lang="ja-JP" altLang="en-US" dirty="0"/>
              <a:t>　ガラス多孔体の</a:t>
            </a:r>
            <a:r>
              <a:rPr kumimoji="1" lang="en-US" altLang="ja-JP" dirty="0"/>
              <a:t>A</a:t>
            </a:r>
            <a:r>
              <a:rPr kumimoji="1" lang="ja-JP" altLang="en-US" dirty="0"/>
              <a:t>サンプルの直径と高さ</a:t>
            </a:r>
          </a:p>
        </p:txBody>
      </p:sp>
    </p:spTree>
    <p:extLst>
      <p:ext uri="{BB962C8B-B14F-4D97-AF65-F5344CB8AC3E}">
        <p14:creationId xmlns:p14="http://schemas.microsoft.com/office/powerpoint/2010/main" val="74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D20E99D-1298-E17E-4013-F1606C26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71370"/>
              </p:ext>
            </p:extLst>
          </p:nvPr>
        </p:nvGraphicFramePr>
        <p:xfrm>
          <a:off x="4315207" y="1772093"/>
          <a:ext cx="3561588" cy="3135630"/>
        </p:xfrm>
        <a:graphic>
          <a:graphicData uri="http://schemas.openxmlformats.org/drawingml/2006/table">
            <a:tbl>
              <a:tblPr/>
              <a:tblGrid>
                <a:gridCol w="1187196">
                  <a:extLst>
                    <a:ext uri="{9D8B030D-6E8A-4147-A177-3AD203B41FA5}">
                      <a16:colId xmlns:a16="http://schemas.microsoft.com/office/drawing/2014/main" val="1060616326"/>
                    </a:ext>
                  </a:extLst>
                </a:gridCol>
                <a:gridCol w="1187196">
                  <a:extLst>
                    <a:ext uri="{9D8B030D-6E8A-4147-A177-3AD203B41FA5}">
                      <a16:colId xmlns:a16="http://schemas.microsoft.com/office/drawing/2014/main" val="3033994185"/>
                    </a:ext>
                  </a:extLst>
                </a:gridCol>
                <a:gridCol w="1187196">
                  <a:extLst>
                    <a:ext uri="{9D8B030D-6E8A-4147-A177-3AD203B41FA5}">
                      <a16:colId xmlns:a16="http://schemas.microsoft.com/office/drawing/2014/main" val="577724063"/>
                    </a:ext>
                  </a:extLst>
                </a:gridCol>
              </a:tblGrid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回数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直径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高さ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72467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23.9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8.8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830781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23.9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8.8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422114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8.8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61852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8.8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55956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26CA24-5ABB-4FE7-72DC-15005BF1301E}"/>
              </a:ext>
            </a:extLst>
          </p:cNvPr>
          <p:cNvSpPr txBox="1"/>
          <p:nvPr/>
        </p:nvSpPr>
        <p:spPr>
          <a:xfrm>
            <a:off x="2763078" y="1402761"/>
            <a:ext cx="695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3.3.2</a:t>
            </a:r>
            <a:r>
              <a:rPr kumimoji="1" lang="ja-JP" altLang="en-US" dirty="0"/>
              <a:t>　ガラス多孔体の</a:t>
            </a:r>
            <a:r>
              <a:rPr kumimoji="1" lang="en-US" altLang="ja-JP" dirty="0"/>
              <a:t>B</a:t>
            </a:r>
            <a:r>
              <a:rPr kumimoji="1" lang="ja-JP" altLang="en-US" dirty="0"/>
              <a:t>サンプルの直径と高さ</a:t>
            </a:r>
          </a:p>
        </p:txBody>
      </p:sp>
    </p:spTree>
    <p:extLst>
      <p:ext uri="{BB962C8B-B14F-4D97-AF65-F5344CB8AC3E}">
        <p14:creationId xmlns:p14="http://schemas.microsoft.com/office/powerpoint/2010/main" val="15480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D040C58-3264-21D1-737B-167876C44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31197"/>
              </p:ext>
            </p:extLst>
          </p:nvPr>
        </p:nvGraphicFramePr>
        <p:xfrm>
          <a:off x="145775" y="2278256"/>
          <a:ext cx="8216346" cy="2480877"/>
        </p:xfrm>
        <a:graphic>
          <a:graphicData uri="http://schemas.openxmlformats.org/drawingml/2006/table">
            <a:tbl>
              <a:tblPr/>
              <a:tblGrid>
                <a:gridCol w="1084915">
                  <a:extLst>
                    <a:ext uri="{9D8B030D-6E8A-4147-A177-3AD203B41FA5}">
                      <a16:colId xmlns:a16="http://schemas.microsoft.com/office/drawing/2014/main" val="2683692136"/>
                    </a:ext>
                  </a:extLst>
                </a:gridCol>
                <a:gridCol w="1455723">
                  <a:extLst>
                    <a:ext uri="{9D8B030D-6E8A-4147-A177-3AD203B41FA5}">
                      <a16:colId xmlns:a16="http://schemas.microsoft.com/office/drawing/2014/main" val="743042791"/>
                    </a:ext>
                  </a:extLst>
                </a:gridCol>
                <a:gridCol w="1203802">
                  <a:extLst>
                    <a:ext uri="{9D8B030D-6E8A-4147-A177-3AD203B41FA5}">
                      <a16:colId xmlns:a16="http://schemas.microsoft.com/office/drawing/2014/main" val="904705803"/>
                    </a:ext>
                  </a:extLst>
                </a:gridCol>
                <a:gridCol w="1427418">
                  <a:extLst>
                    <a:ext uri="{9D8B030D-6E8A-4147-A177-3AD203B41FA5}">
                      <a16:colId xmlns:a16="http://schemas.microsoft.com/office/drawing/2014/main" val="2860421541"/>
                    </a:ext>
                  </a:extLst>
                </a:gridCol>
                <a:gridCol w="1953910">
                  <a:extLst>
                    <a:ext uri="{9D8B030D-6E8A-4147-A177-3AD203B41FA5}">
                      <a16:colId xmlns:a16="http://schemas.microsoft.com/office/drawing/2014/main" val="720117386"/>
                    </a:ext>
                  </a:extLst>
                </a:gridCol>
                <a:gridCol w="1090578">
                  <a:extLst>
                    <a:ext uri="{9D8B030D-6E8A-4147-A177-3AD203B41FA5}">
                      <a16:colId xmlns:a16="http://schemas.microsoft.com/office/drawing/2014/main" val="3202276488"/>
                    </a:ext>
                  </a:extLst>
                </a:gridCol>
              </a:tblGrid>
              <a:tr h="57298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 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mL]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 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mL]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器具番号</a:t>
                      </a:r>
                      <a:endParaRPr lang="ja-JP" alt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質量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W₃ [g]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エタノール密度 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g/cm³]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比容 </a:t>
                      </a:r>
                      <a:r>
                        <a:rPr lang="en-US" altLang="ja-JP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cm³/g]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41177"/>
                  </a:ext>
                </a:extLst>
              </a:tr>
              <a:tr h="3179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47.034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0.97238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1.0284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899531"/>
                  </a:ext>
                </a:extLst>
              </a:tr>
              <a:tr h="3179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46.659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0.95782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1.0440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38309"/>
                  </a:ext>
                </a:extLst>
              </a:tr>
              <a:tr h="3179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45.697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0.91251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1.0959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835457"/>
                  </a:ext>
                </a:extLst>
              </a:tr>
              <a:tr h="3179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44.908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0.88161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1.1343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61959"/>
                  </a:ext>
                </a:extLst>
              </a:tr>
              <a:tr h="3179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74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44.885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0.84953</a:t>
                      </a:r>
                      <a:endParaRPr lang="en-US" altLang="ja-JP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1.1771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19735"/>
                  </a:ext>
                </a:extLst>
              </a:tr>
              <a:tr h="3179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74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42.732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0.77132</a:t>
                      </a:r>
                      <a:endParaRPr lang="en-US" altLang="ja-JP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1.2965</a:t>
                      </a:r>
                      <a:endParaRPr lang="en-US" altLang="ja-JP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1" marR="7341" marT="73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35484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EF885E-FB50-D9DC-86D2-55FF4A1D0B30}"/>
              </a:ext>
            </a:extLst>
          </p:cNvPr>
          <p:cNvSpPr txBox="1"/>
          <p:nvPr/>
        </p:nvSpPr>
        <p:spPr>
          <a:xfrm>
            <a:off x="-689114" y="1817447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3.1.4</a:t>
            </a:r>
            <a:r>
              <a:rPr kumimoji="1" lang="ja-JP" altLang="en-US" dirty="0"/>
              <a:t>　エタノール水溶液を入れた比重瓶の質量とエタノール密度と比容</a:t>
            </a:r>
          </a:p>
        </p:txBody>
      </p:sp>
    </p:spTree>
    <p:extLst>
      <p:ext uri="{BB962C8B-B14F-4D97-AF65-F5344CB8AC3E}">
        <p14:creationId xmlns:p14="http://schemas.microsoft.com/office/powerpoint/2010/main" val="9307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3CA07EA7-58D3-C8A7-6A2E-423DE2F9D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124101"/>
              </p:ext>
            </p:extLst>
          </p:nvPr>
        </p:nvGraphicFramePr>
        <p:xfrm>
          <a:off x="3321733" y="2037165"/>
          <a:ext cx="5548534" cy="2783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20869C-B12F-D603-C99D-461B98202FBF}"/>
              </a:ext>
            </a:extLst>
          </p:cNvPr>
          <p:cNvSpPr txBox="1"/>
          <p:nvPr/>
        </p:nvSpPr>
        <p:spPr>
          <a:xfrm>
            <a:off x="2070652" y="4704521"/>
            <a:ext cx="805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4.1.1</a:t>
            </a:r>
            <a:r>
              <a:rPr kumimoji="1" lang="ja-JP" altLang="en-US" dirty="0"/>
              <a:t>　エタノール水溶液の濃度とエタノール水溶液の密度の関係</a:t>
            </a:r>
          </a:p>
        </p:txBody>
      </p:sp>
    </p:spTree>
    <p:extLst>
      <p:ext uri="{BB962C8B-B14F-4D97-AF65-F5344CB8AC3E}">
        <p14:creationId xmlns:p14="http://schemas.microsoft.com/office/powerpoint/2010/main" val="288781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2D2DFD2-FE91-0471-239E-491C4F56E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485288"/>
              </p:ext>
            </p:extLst>
          </p:nvPr>
        </p:nvGraphicFramePr>
        <p:xfrm>
          <a:off x="3820869" y="2036891"/>
          <a:ext cx="4899061" cy="289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C2D0A4-A313-D7B9-F335-A2CF3C4F09A5}"/>
              </a:ext>
            </a:extLst>
          </p:cNvPr>
          <p:cNvSpPr txBox="1"/>
          <p:nvPr/>
        </p:nvSpPr>
        <p:spPr>
          <a:xfrm>
            <a:off x="2314625" y="4936435"/>
            <a:ext cx="79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グラフ</a:t>
            </a:r>
            <a:r>
              <a:rPr lang="en-US" altLang="ja-JP" dirty="0"/>
              <a:t>4.1.2</a:t>
            </a:r>
            <a:r>
              <a:rPr lang="ja-JP" altLang="en-US" dirty="0"/>
              <a:t>　エタノール水溶液の濃度とエタノール水溶液の比容の関係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84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E362687-F97F-81D2-12D5-42CA402B4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88173"/>
              </p:ext>
            </p:extLst>
          </p:nvPr>
        </p:nvGraphicFramePr>
        <p:xfrm>
          <a:off x="228600" y="1036300"/>
          <a:ext cx="11658602" cy="3337602"/>
        </p:xfrm>
        <a:graphic>
          <a:graphicData uri="http://schemas.openxmlformats.org/drawingml/2006/table">
            <a:tbl>
              <a:tblPr/>
              <a:tblGrid>
                <a:gridCol w="1017758">
                  <a:extLst>
                    <a:ext uri="{9D8B030D-6E8A-4147-A177-3AD203B41FA5}">
                      <a16:colId xmlns:a16="http://schemas.microsoft.com/office/drawing/2014/main" val="2733984640"/>
                    </a:ext>
                  </a:extLst>
                </a:gridCol>
                <a:gridCol w="1586284">
                  <a:extLst>
                    <a:ext uri="{9D8B030D-6E8A-4147-A177-3AD203B41FA5}">
                      <a16:colId xmlns:a16="http://schemas.microsoft.com/office/drawing/2014/main" val="126883912"/>
                    </a:ext>
                  </a:extLst>
                </a:gridCol>
                <a:gridCol w="1427096">
                  <a:extLst>
                    <a:ext uri="{9D8B030D-6E8A-4147-A177-3AD203B41FA5}">
                      <a16:colId xmlns:a16="http://schemas.microsoft.com/office/drawing/2014/main" val="4086911498"/>
                    </a:ext>
                  </a:extLst>
                </a:gridCol>
                <a:gridCol w="1427096">
                  <a:extLst>
                    <a:ext uri="{9D8B030D-6E8A-4147-A177-3AD203B41FA5}">
                      <a16:colId xmlns:a16="http://schemas.microsoft.com/office/drawing/2014/main" val="563049372"/>
                    </a:ext>
                  </a:extLst>
                </a:gridCol>
                <a:gridCol w="2528410">
                  <a:extLst>
                    <a:ext uri="{9D8B030D-6E8A-4147-A177-3AD203B41FA5}">
                      <a16:colId xmlns:a16="http://schemas.microsoft.com/office/drawing/2014/main" val="2247165789"/>
                    </a:ext>
                  </a:extLst>
                </a:gridCol>
                <a:gridCol w="3671958">
                  <a:extLst>
                    <a:ext uri="{9D8B030D-6E8A-4147-A177-3AD203B41FA5}">
                      <a16:colId xmlns:a16="http://schemas.microsoft.com/office/drawing/2014/main" val="3944827716"/>
                    </a:ext>
                  </a:extLst>
                </a:gridCol>
              </a:tblGrid>
              <a:tr h="77085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溶液番号</a:t>
                      </a:r>
                      <a:endParaRPr lang="ja-JP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接線の傾き</a:t>
                      </a:r>
                      <a:endParaRPr lang="ja-JP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A₀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A100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水の部分モル体積 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mol/cm³]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エタノールの部分モル体積 </a:t>
                      </a:r>
                      <a:r>
                        <a:rPr lang="en-US" altLang="ja-JP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mol/cm³]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45299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0.0014678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1.013615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1.160399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18.261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53.471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582479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0.0018297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1.006353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1.189323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18.130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54.804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567956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0.0026216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0.981532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1.243695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17.683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57.309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629378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0.0030653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0.96106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1.26759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17.314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58.411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513201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0.0035322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0.929562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1.282786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16.746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59.111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335586"/>
                  </a:ext>
                </a:extLst>
              </a:tr>
              <a:tr h="42779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0.0045441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0.844346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1.298754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15.211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59.847</a:t>
                      </a:r>
                      <a:endParaRPr lang="en-US" altLang="ja-JP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6" marR="9876" marT="98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68125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0DED51-3BC7-1B39-4C45-97DEF87BBE6E}"/>
              </a:ext>
            </a:extLst>
          </p:cNvPr>
          <p:cNvSpPr txBox="1"/>
          <p:nvPr/>
        </p:nvSpPr>
        <p:spPr>
          <a:xfrm>
            <a:off x="1416459" y="624179"/>
            <a:ext cx="935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4.1.1</a:t>
            </a:r>
            <a:r>
              <a:rPr kumimoji="1" lang="ja-JP" altLang="en-US" dirty="0"/>
              <a:t>　水とエタノールの部分モル体積</a:t>
            </a:r>
          </a:p>
        </p:txBody>
      </p:sp>
    </p:spTree>
    <p:extLst>
      <p:ext uri="{BB962C8B-B14F-4D97-AF65-F5344CB8AC3E}">
        <p14:creationId xmlns:p14="http://schemas.microsoft.com/office/powerpoint/2010/main" val="15004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8054FA1B-CC07-4562-85CD-28403BE57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818752"/>
              </p:ext>
            </p:extLst>
          </p:nvPr>
        </p:nvGraphicFramePr>
        <p:xfrm>
          <a:off x="3753079" y="1899166"/>
          <a:ext cx="4685842" cy="2931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252FA5-00C8-9845-89BE-8617C10833D5}"/>
              </a:ext>
            </a:extLst>
          </p:cNvPr>
          <p:cNvSpPr txBox="1"/>
          <p:nvPr/>
        </p:nvSpPr>
        <p:spPr>
          <a:xfrm>
            <a:off x="3195084" y="4744929"/>
            <a:ext cx="621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グラフ</a:t>
            </a:r>
            <a:r>
              <a:rPr kumimoji="1" lang="en-US" altLang="ja-JP" dirty="0"/>
              <a:t>4.1.3</a:t>
            </a:r>
            <a:r>
              <a:rPr kumimoji="1" lang="ja-JP" altLang="en-US" dirty="0"/>
              <a:t>　エタノール水溶液の濃度と水の部分モル体積</a:t>
            </a:r>
          </a:p>
        </p:txBody>
      </p:sp>
    </p:spTree>
    <p:extLst>
      <p:ext uri="{BB962C8B-B14F-4D97-AF65-F5344CB8AC3E}">
        <p14:creationId xmlns:p14="http://schemas.microsoft.com/office/powerpoint/2010/main" val="268015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D3C54B66-3ED8-8C42-5D96-8118D5E8C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55326"/>
              </p:ext>
            </p:extLst>
          </p:nvPr>
        </p:nvGraphicFramePr>
        <p:xfrm>
          <a:off x="3809292" y="2055902"/>
          <a:ext cx="4573415" cy="2746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8726B6-10C2-61F2-4B10-2EFB3B5D96D8}"/>
              </a:ext>
            </a:extLst>
          </p:cNvPr>
          <p:cNvSpPr txBox="1"/>
          <p:nvPr/>
        </p:nvSpPr>
        <p:spPr>
          <a:xfrm>
            <a:off x="2874335" y="4617431"/>
            <a:ext cx="734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グラフ</a:t>
            </a:r>
            <a:r>
              <a:rPr lang="en-US" altLang="ja-JP" dirty="0"/>
              <a:t>4.1.4</a:t>
            </a:r>
            <a:r>
              <a:rPr lang="ja-JP" altLang="en-US" dirty="0"/>
              <a:t>　エタノール水溶液の濃度とエタノールの部分モル体積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35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EF15442D-CD15-FC90-C308-62D05835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97" y="375858"/>
            <a:ext cx="2322001" cy="45215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0EF99E-1259-A9C8-5267-8B119B9DFDE8}"/>
              </a:ext>
            </a:extLst>
          </p:cNvPr>
          <p:cNvSpPr txBox="1"/>
          <p:nvPr/>
        </p:nvSpPr>
        <p:spPr>
          <a:xfrm>
            <a:off x="3893212" y="4993194"/>
            <a:ext cx="561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4.1.1</a:t>
            </a:r>
            <a:r>
              <a:rPr kumimoji="1" lang="ja-JP" altLang="en-US" dirty="0"/>
              <a:t>　部分モル体積の文献値</a:t>
            </a:r>
          </a:p>
        </p:txBody>
      </p:sp>
    </p:spTree>
    <p:extLst>
      <p:ext uri="{BB962C8B-B14F-4D97-AF65-F5344CB8AC3E}">
        <p14:creationId xmlns:p14="http://schemas.microsoft.com/office/powerpoint/2010/main" val="298137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9C533E6-3253-E2BD-1AE8-1FB1F957D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49594"/>
              </p:ext>
            </p:extLst>
          </p:nvPr>
        </p:nvGraphicFramePr>
        <p:xfrm>
          <a:off x="1263578" y="1884233"/>
          <a:ext cx="9664848" cy="2911352"/>
        </p:xfrm>
        <a:graphic>
          <a:graphicData uri="http://schemas.openxmlformats.org/drawingml/2006/table">
            <a:tbl>
              <a:tblPr/>
              <a:tblGrid>
                <a:gridCol w="1147744">
                  <a:extLst>
                    <a:ext uri="{9D8B030D-6E8A-4147-A177-3AD203B41FA5}">
                      <a16:colId xmlns:a16="http://schemas.microsoft.com/office/drawing/2014/main" val="3697481989"/>
                    </a:ext>
                  </a:extLst>
                </a:gridCol>
                <a:gridCol w="2773041">
                  <a:extLst>
                    <a:ext uri="{9D8B030D-6E8A-4147-A177-3AD203B41FA5}">
                      <a16:colId xmlns:a16="http://schemas.microsoft.com/office/drawing/2014/main" val="3879329208"/>
                    </a:ext>
                  </a:extLst>
                </a:gridCol>
                <a:gridCol w="3472885">
                  <a:extLst>
                    <a:ext uri="{9D8B030D-6E8A-4147-A177-3AD203B41FA5}">
                      <a16:colId xmlns:a16="http://schemas.microsoft.com/office/drawing/2014/main" val="2069342260"/>
                    </a:ext>
                  </a:extLst>
                </a:gridCol>
                <a:gridCol w="2271178">
                  <a:extLst>
                    <a:ext uri="{9D8B030D-6E8A-4147-A177-3AD203B41FA5}">
                      <a16:colId xmlns:a16="http://schemas.microsoft.com/office/drawing/2014/main" val="4049749458"/>
                    </a:ext>
                  </a:extLst>
                </a:gridCol>
              </a:tblGrid>
              <a:tr h="109249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器具番号</a:t>
                      </a:r>
                      <a:endParaRPr lang="ja-JP" altLang="en-US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比重瓶の質量 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W₁ [g]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比重瓶</a:t>
                      </a:r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+</a:t>
                      </a: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水の質量 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W₂ [g]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温度　</a:t>
                      </a:r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[℃]</a:t>
                      </a:r>
                      <a:endParaRPr lang="ja-JP" altLang="en-US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985687"/>
                  </a:ext>
                </a:extLst>
              </a:tr>
              <a:tr h="60628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22.399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47.732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40.2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002254"/>
                  </a:ext>
                </a:extLst>
              </a:tr>
              <a:tr h="60628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21.986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47.545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40.2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213089"/>
                  </a:ext>
                </a:extLst>
              </a:tr>
              <a:tr h="60628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74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21.499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48.813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40.2</a:t>
                      </a:r>
                      <a:endParaRPr lang="en-US" altLang="ja-JP" sz="5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97" marR="13997" marT="139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05087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C82E98-D0CA-53F9-5317-63865EF39F12}"/>
              </a:ext>
            </a:extLst>
          </p:cNvPr>
          <p:cNvSpPr txBox="1"/>
          <p:nvPr/>
        </p:nvSpPr>
        <p:spPr>
          <a:xfrm>
            <a:off x="1954696" y="1457116"/>
            <a:ext cx="80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3.1.1</a:t>
            </a:r>
            <a:r>
              <a:rPr kumimoji="1" lang="ja-JP" altLang="en-US" dirty="0"/>
              <a:t>　比重瓶と水に関する質量</a:t>
            </a:r>
          </a:p>
        </p:txBody>
      </p:sp>
    </p:spTree>
    <p:extLst>
      <p:ext uri="{BB962C8B-B14F-4D97-AF65-F5344CB8AC3E}">
        <p14:creationId xmlns:p14="http://schemas.microsoft.com/office/powerpoint/2010/main" val="273587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617</Words>
  <Application>Microsoft Office PowerPoint</Application>
  <PresentationFormat>ワイド画面</PresentationFormat>
  <Paragraphs>271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淳 栗山</cp:lastModifiedBy>
  <cp:revision>5</cp:revision>
  <dcterms:created xsi:type="dcterms:W3CDTF">2023-07-11T07:18:54Z</dcterms:created>
  <dcterms:modified xsi:type="dcterms:W3CDTF">2023-07-16T12:08:01Z</dcterms:modified>
</cp:coreProperties>
</file>