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1" d="100"/>
          <a:sy n="71" d="100"/>
        </p:scale>
        <p:origin x="678" y="8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質量 /g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Sheet1!$E$4:$E$11</c:f>
              <c:numCache>
                <c:formatCode>0.00</c:formatCode>
                <c:ptCount val="8"/>
                <c:pt idx="0">
                  <c:v>4.8</c:v>
                </c:pt>
                <c:pt idx="1">
                  <c:v>5.79</c:v>
                </c:pt>
                <c:pt idx="2">
                  <c:v>6.98</c:v>
                </c:pt>
                <c:pt idx="3">
                  <c:v>8.48</c:v>
                </c:pt>
                <c:pt idx="4">
                  <c:v>10.26</c:v>
                </c:pt>
                <c:pt idx="5">
                  <c:v>12.42</c:v>
                </c:pt>
                <c:pt idx="6">
                  <c:v>15.1</c:v>
                </c:pt>
                <c:pt idx="7">
                  <c:v>18.309999999999999</c:v>
                </c:pt>
              </c:numCache>
            </c:numRef>
          </c:xVal>
          <c:yVal>
            <c:numRef>
              <c:f>Sheet1!$F$4:$F$11</c:f>
              <c:numCache>
                <c:formatCode>0.00</c:formatCode>
                <c:ptCount val="8"/>
                <c:pt idx="0">
                  <c:v>0.09</c:v>
                </c:pt>
                <c:pt idx="1">
                  <c:v>0.13</c:v>
                </c:pt>
                <c:pt idx="2">
                  <c:v>0.18</c:v>
                </c:pt>
                <c:pt idx="3">
                  <c:v>0.28999999999999998</c:v>
                </c:pt>
                <c:pt idx="4">
                  <c:v>0.42</c:v>
                </c:pt>
                <c:pt idx="5">
                  <c:v>0.63</c:v>
                </c:pt>
                <c:pt idx="6">
                  <c:v>0.93</c:v>
                </c:pt>
                <c:pt idx="7">
                  <c:v>1.39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CA-4922-B561-97D050C0C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894239"/>
        <c:axId val="506873599"/>
      </c:scatterChart>
      <c:valAx>
        <c:axId val="50689423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6873599"/>
        <c:crosses val="autoZero"/>
        <c:crossBetween val="midCat"/>
      </c:valAx>
      <c:valAx>
        <c:axId val="5068735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" sourceLinked="0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6894239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75DA1-A956-0F5D-24C6-E58F1F659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4B790-ED1D-0094-5ED2-7EB9603B1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28737-3200-7F1E-017C-0BEA9371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2D31B1-8B5A-CB01-7E45-69CD4E6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495B7-EEBA-180F-5C97-B2C0FAF8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86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D1278-F781-32EF-6AB4-406EFC64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7FA64-BA89-CC7D-F0E9-70390469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F28342-E15B-7E90-6A10-47DFDE29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D521C-5AC8-A0F5-969A-DBBF130C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728DF-1419-CB89-0431-9A23F48A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7B8523-1395-03CE-44C2-42BB52668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069AFB-A420-EED4-A0B0-EFC41B59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3F548-5345-D59E-CFAD-861A169C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011CA-7233-E443-B726-3B7B5749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FFFFA-0EDF-58A4-74E9-2EACCEAC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1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F24CF-BC2A-87B0-0C0B-2E3428F2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0E8EC-7EF7-487F-4A9B-4E91D29C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C33B1-7024-D7BE-4A55-E3F0CBAB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6A3EA-8BD9-D1B9-0296-77419980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184B2-706A-E3DE-14A5-6E276014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5A299-6CFA-DC6F-0429-AA84C23D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2D4724-B154-80A3-BA84-09E12250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E07679-572D-B6B3-1C15-D7FC410A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97B137-C049-8B83-5E33-67386580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7CC4B-30C9-53F3-7CFB-9BD5CCD3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8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11CEE-7D8D-0D4A-89D2-E49236BF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709AF-4B4D-A7BA-F0AB-2B276EFD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775E38-7B25-F8FC-B668-B39FE31F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8E1F7A-3695-A91F-2FD2-E3B058A1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9449C-B420-2662-BE4A-F54BBEF6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01854B-F572-3EAC-1D5B-CD2735B1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6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EC744-4E92-F8E0-C65B-8349E135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C9B7FA-81F1-A42E-DFB4-1DA93632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0BD4BF-DD5A-F960-2276-67A3708EF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154E20-BDA5-65C1-4E29-4C98E4942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BC1D4C-706D-49DD-FBEA-066331B6B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8B1150-4865-DCEA-41CD-7E8C94F5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91CBEE-5EA0-1D7D-4719-5DC80CA2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2FA4E-4E9F-4E45-07C5-8DDF9381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47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5BE0C-B000-3AF4-A544-2AE6A1E7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BDCBFF-E178-95E3-D5E6-4E70B8AF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C66D55-22E2-1287-04BF-A3E009CC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559E3D-AA2F-9B31-9287-CD2B5A4B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9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8F8E49-5F8A-6E67-6415-48112A90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26488C-E94B-1D14-D4F4-B5DDC592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8333C1-25DB-6C7C-5682-270B1303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3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2AE8-47AB-611B-4034-3991022C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F833B-C829-5858-B9B2-9FE52905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F84D71-362D-CCF0-0342-23303468A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E4FC8F-2552-B6D4-1D05-132ADC64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383545-7A02-DA7D-A77B-1902AEF7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5FA514-4FCF-4277-5A9E-4406F528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59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0CB4A-6362-2C54-C42F-75E7FFD3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2294AC-BBBE-EE81-537D-83967657A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CCC212-A0F3-8610-BFBA-ED5317BD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BA77D9-4CA4-44A5-650D-5C4F07B4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E9A3E9-705B-DC09-403F-366DF3BA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2B213-15A6-4E3C-F973-62D130D3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6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46B8FC-126B-601C-C4FA-54DCD54D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5E8204-47CB-3E8F-7BE9-0FA144C2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2737B-189D-AA9C-6E9E-11E473224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8317-7AFC-4620-8013-9B743031D5DC}" type="datetimeFigureOut">
              <a:rPr kumimoji="1" lang="ja-JP" altLang="en-US" smtClean="0"/>
              <a:t>2023/5/5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46EAD-60C9-5043-ACA7-B5AF8B9DA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5161B-2394-950B-F03B-506144C67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A8CF-2288-4AF6-AE8F-7E15BB91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A5163431-87B0-2CEE-BB9D-FBBAACB51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178247"/>
              </p:ext>
            </p:extLst>
          </p:nvPr>
        </p:nvGraphicFramePr>
        <p:xfrm>
          <a:off x="3661692" y="1138894"/>
          <a:ext cx="6736185" cy="319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2A9155-3833-695B-E8A1-E2A3D3777AF6}"/>
              </a:ext>
            </a:extLst>
          </p:cNvPr>
          <p:cNvSpPr txBox="1"/>
          <p:nvPr/>
        </p:nvSpPr>
        <p:spPr>
          <a:xfrm>
            <a:off x="4234402" y="4785541"/>
            <a:ext cx="20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斜辺 </a:t>
            </a:r>
            <a:r>
              <a:rPr lang="en-US" altLang="ja-JP" dirty="0"/>
              <a:t>[cm]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BF2E78-15A6-51DB-DEC6-CE438C6E2032}"/>
              </a:ext>
            </a:extLst>
          </p:cNvPr>
          <p:cNvSpPr txBox="1"/>
          <p:nvPr/>
        </p:nvSpPr>
        <p:spPr>
          <a:xfrm rot="16200000">
            <a:off x="2319118" y="2723807"/>
            <a:ext cx="244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質量 </a:t>
            </a:r>
            <a:r>
              <a:rPr lang="en-US" altLang="ja-JP" dirty="0"/>
              <a:t>[g]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7283E5-F813-CCE2-37E7-28A1F80615CD}"/>
              </a:ext>
            </a:extLst>
          </p:cNvPr>
          <p:cNvSpPr txBox="1"/>
          <p:nvPr/>
        </p:nvSpPr>
        <p:spPr>
          <a:xfrm>
            <a:off x="3661693" y="5154873"/>
            <a:ext cx="351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図１ </a:t>
            </a:r>
            <a:r>
              <a:rPr lang="ja-JP" altLang="en-US" dirty="0"/>
              <a:t>三角形の斜面と質量の関係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904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3B829C3-0154-0685-619E-F69A85740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96271"/>
              </p:ext>
            </p:extLst>
          </p:nvPr>
        </p:nvGraphicFramePr>
        <p:xfrm>
          <a:off x="1044054" y="916676"/>
          <a:ext cx="7152866" cy="5861454"/>
        </p:xfrm>
        <a:graphic>
          <a:graphicData uri="http://schemas.openxmlformats.org/drawingml/2006/table">
            <a:tbl>
              <a:tblPr/>
              <a:tblGrid>
                <a:gridCol w="2811972">
                  <a:extLst>
                    <a:ext uri="{9D8B030D-6E8A-4147-A177-3AD203B41FA5}">
                      <a16:colId xmlns:a16="http://schemas.microsoft.com/office/drawing/2014/main" val="3272674559"/>
                    </a:ext>
                  </a:extLst>
                </a:gridCol>
                <a:gridCol w="2394143">
                  <a:extLst>
                    <a:ext uri="{9D8B030D-6E8A-4147-A177-3AD203B41FA5}">
                      <a16:colId xmlns:a16="http://schemas.microsoft.com/office/drawing/2014/main" val="2624528767"/>
                    </a:ext>
                  </a:extLst>
                </a:gridCol>
                <a:gridCol w="1946751">
                  <a:extLst>
                    <a:ext uri="{9D8B030D-6E8A-4147-A177-3AD203B41FA5}">
                      <a16:colId xmlns:a16="http://schemas.microsoft.com/office/drawing/2014/main" val="1264400141"/>
                    </a:ext>
                  </a:extLst>
                </a:gridCol>
              </a:tblGrid>
              <a:tr h="57192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2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2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2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2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ja-JP" sz="2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面積 </a:t>
                      </a:r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cm^2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質量 </a:t>
                      </a:r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161301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5.3531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0.09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446066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7.824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660591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11.2905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0.18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116915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16.6473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0.29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2730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24.592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0.42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808077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35.8587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0.63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40975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53.4681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759711"/>
                  </a:ext>
                </a:extLst>
              </a:tr>
              <a:tr h="39224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78.8975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1.39</a:t>
                      </a:r>
                      <a:endParaRPr lang="en-US" altLang="ja-JP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4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26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9B0D62-7F30-4E52-1EDB-FDBA3F584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11843"/>
              </p:ext>
            </p:extLst>
          </p:nvPr>
        </p:nvGraphicFramePr>
        <p:xfrm>
          <a:off x="2179230" y="1639613"/>
          <a:ext cx="9369304" cy="5040439"/>
        </p:xfrm>
        <a:graphic>
          <a:graphicData uri="http://schemas.openxmlformats.org/drawingml/2006/table">
            <a:tbl>
              <a:tblPr/>
              <a:tblGrid>
                <a:gridCol w="2465980">
                  <a:extLst>
                    <a:ext uri="{9D8B030D-6E8A-4147-A177-3AD203B41FA5}">
                      <a16:colId xmlns:a16="http://schemas.microsoft.com/office/drawing/2014/main" val="860216158"/>
                    </a:ext>
                  </a:extLst>
                </a:gridCol>
                <a:gridCol w="1732036">
                  <a:extLst>
                    <a:ext uri="{9D8B030D-6E8A-4147-A177-3AD203B41FA5}">
                      <a16:colId xmlns:a16="http://schemas.microsoft.com/office/drawing/2014/main" val="854164879"/>
                    </a:ext>
                  </a:extLst>
                </a:gridCol>
                <a:gridCol w="1732036">
                  <a:extLst>
                    <a:ext uri="{9D8B030D-6E8A-4147-A177-3AD203B41FA5}">
                      <a16:colId xmlns:a16="http://schemas.microsoft.com/office/drawing/2014/main" val="1430967460"/>
                    </a:ext>
                  </a:extLst>
                </a:gridCol>
                <a:gridCol w="1732036">
                  <a:extLst>
                    <a:ext uri="{9D8B030D-6E8A-4147-A177-3AD203B41FA5}">
                      <a16:colId xmlns:a16="http://schemas.microsoft.com/office/drawing/2014/main" val="3379037986"/>
                    </a:ext>
                  </a:extLst>
                </a:gridCol>
                <a:gridCol w="1707216">
                  <a:extLst>
                    <a:ext uri="{9D8B030D-6E8A-4147-A177-3AD203B41FA5}">
                      <a16:colId xmlns:a16="http://schemas.microsoft.com/office/drawing/2014/main" val="2707523483"/>
                    </a:ext>
                  </a:extLst>
                </a:gridCol>
              </a:tblGrid>
              <a:tr h="9968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三角形番号</a:t>
                      </a:r>
                      <a:endParaRPr lang="ja-JP" altLang="en-US" sz="5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底辺 </a:t>
                      </a:r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高さ </a:t>
                      </a:r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斜辺 </a:t>
                      </a:r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質量 </a:t>
                      </a:r>
                      <a:r>
                        <a:rPr lang="en-US" altLang="ja-JP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68127"/>
                  </a:ext>
                </a:extLst>
              </a:tr>
              <a:tr h="50545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3.98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2.69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4.80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0.09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561399"/>
                  </a:ext>
                </a:extLst>
              </a:tr>
              <a:tr h="50545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4.80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3.26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5.79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48663"/>
                  </a:ext>
                </a:extLst>
              </a:tr>
              <a:tr h="50545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5.79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3.90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6.98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0.18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555954"/>
                  </a:ext>
                </a:extLst>
              </a:tr>
              <a:tr h="50545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6.98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4.77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8.48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0.29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18646"/>
                  </a:ext>
                </a:extLst>
              </a:tr>
              <a:tr h="50545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8.48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5.80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10.26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0.42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62573"/>
                  </a:ext>
                </a:extLst>
              </a:tr>
              <a:tr h="50545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10.26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6.99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12.42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0.63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608380"/>
                  </a:ext>
                </a:extLst>
              </a:tr>
              <a:tr h="50545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12.42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8.61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15.10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0.93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662266"/>
                  </a:ext>
                </a:extLst>
              </a:tr>
              <a:tr h="50545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15.10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10.45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18.31</a:t>
                      </a:r>
                      <a:endParaRPr lang="en-US" altLang="ja-JP" sz="5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1.39</a:t>
                      </a:r>
                      <a:endParaRPr lang="en-US" altLang="ja-JP" sz="5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983" marR="13983" marT="139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3083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423728-5F34-42F7-4FD2-9412A6562D86}"/>
              </a:ext>
            </a:extLst>
          </p:cNvPr>
          <p:cNvSpPr txBox="1"/>
          <p:nvPr/>
        </p:nvSpPr>
        <p:spPr>
          <a:xfrm>
            <a:off x="4372106" y="1158193"/>
            <a:ext cx="614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直角三角形の</a:t>
            </a:r>
            <a:r>
              <a:rPr kumimoji="1" lang="en-US" altLang="ja-JP" dirty="0"/>
              <a:t>3</a:t>
            </a:r>
            <a:r>
              <a:rPr lang="ja-JP" altLang="en-US" dirty="0"/>
              <a:t>辺の長さと質量の関係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50C0BC61-2A77-D624-D6F0-4ECAA9B28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873" y="643466"/>
            <a:ext cx="7523269" cy="45358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B5792B-8A55-440C-8D62-2E9F11EE8A9E}"/>
              </a:ext>
            </a:extLst>
          </p:cNvPr>
          <p:cNvSpPr txBox="1"/>
          <p:nvPr/>
        </p:nvSpPr>
        <p:spPr>
          <a:xfrm>
            <a:off x="4538853" y="5373384"/>
            <a:ext cx="483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面積 </a:t>
            </a:r>
            <a:r>
              <a:rPr kumimoji="1" lang="en-US" altLang="ja-JP" dirty="0"/>
              <a:t>[cm^2]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04982F-3108-87A5-F91D-F3D6EE363C23}"/>
              </a:ext>
            </a:extLst>
          </p:cNvPr>
          <p:cNvSpPr txBox="1"/>
          <p:nvPr/>
        </p:nvSpPr>
        <p:spPr>
          <a:xfrm rot="16200000">
            <a:off x="1528889" y="2726729"/>
            <a:ext cx="285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質量 </a:t>
            </a:r>
            <a:r>
              <a:rPr kumimoji="1" lang="en-US" altLang="ja-JP" dirty="0"/>
              <a:t>[g]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1E50F3-7A90-EBE7-8E45-047BC2CA93DE}"/>
              </a:ext>
            </a:extLst>
          </p:cNvPr>
          <p:cNvSpPr txBox="1"/>
          <p:nvPr/>
        </p:nvSpPr>
        <p:spPr>
          <a:xfrm>
            <a:off x="3920422" y="5767147"/>
            <a:ext cx="61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図</a:t>
            </a:r>
            <a:r>
              <a:rPr lang="en-US" altLang="ja-JP" dirty="0"/>
              <a:t>2 </a:t>
            </a:r>
            <a:r>
              <a:rPr lang="ja-JP" altLang="en-US" dirty="0"/>
              <a:t>三角形の面積と質量の関係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735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0D5EA31-02DC-DE05-F73D-47F39B587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01594"/>
              </p:ext>
            </p:extLst>
          </p:nvPr>
        </p:nvGraphicFramePr>
        <p:xfrm>
          <a:off x="2620370" y="937781"/>
          <a:ext cx="8271404" cy="4828547"/>
        </p:xfrm>
        <a:graphic>
          <a:graphicData uri="http://schemas.openxmlformats.org/drawingml/2006/table">
            <a:tbl>
              <a:tblPr firstRow="1" bandRow="1"/>
              <a:tblGrid>
                <a:gridCol w="3683950">
                  <a:extLst>
                    <a:ext uri="{9D8B030D-6E8A-4147-A177-3AD203B41FA5}">
                      <a16:colId xmlns:a16="http://schemas.microsoft.com/office/drawing/2014/main" val="2732529332"/>
                    </a:ext>
                  </a:extLst>
                </a:gridCol>
                <a:gridCol w="2565764">
                  <a:extLst>
                    <a:ext uri="{9D8B030D-6E8A-4147-A177-3AD203B41FA5}">
                      <a16:colId xmlns:a16="http://schemas.microsoft.com/office/drawing/2014/main" val="3984917324"/>
                    </a:ext>
                  </a:extLst>
                </a:gridCol>
                <a:gridCol w="2021690">
                  <a:extLst>
                    <a:ext uri="{9D8B030D-6E8A-4147-A177-3AD203B41FA5}">
                      <a16:colId xmlns:a16="http://schemas.microsoft.com/office/drawing/2014/main" val="1724683897"/>
                    </a:ext>
                  </a:extLst>
                </a:gridCol>
              </a:tblGrid>
              <a:tr h="27986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三角形番号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面積 </a:t>
                      </a:r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/cm^2</a:t>
                      </a:r>
                      <a:endParaRPr lang="ja-JP" alt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質量 </a:t>
                      </a:r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/g</a:t>
                      </a:r>
                      <a:endParaRPr lang="ja-JP" alt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4932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50" charset="-128"/>
                        </a:rPr>
                        <a:t>5.3531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0.09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51037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50" charset="-128"/>
                        </a:rPr>
                        <a:t>7.824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0.13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75501"/>
                  </a:ext>
                </a:extLst>
              </a:tr>
              <a:tr h="552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50" charset="-128"/>
                        </a:rPr>
                        <a:t>11.2905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0.18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78884"/>
                  </a:ext>
                </a:extLst>
              </a:tr>
              <a:tr h="552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50" charset="-128"/>
                        </a:rPr>
                        <a:t>16.6473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0.29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84098"/>
                  </a:ext>
                </a:extLst>
              </a:tr>
              <a:tr h="2798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50" charset="-128"/>
                        </a:rPr>
                        <a:t>24.592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0.42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66020"/>
                  </a:ext>
                </a:extLst>
              </a:tr>
              <a:tr h="552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50" charset="-128"/>
                        </a:rPr>
                        <a:t>35.8587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0.63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836824"/>
                  </a:ext>
                </a:extLst>
              </a:tr>
              <a:tr h="552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50" charset="-128"/>
                        </a:rPr>
                        <a:t>53.4681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0.93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421225"/>
                  </a:ext>
                </a:extLst>
              </a:tr>
              <a:tr h="552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50" charset="-128"/>
                        </a:rPr>
                        <a:t>78.8975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1.39</a:t>
                      </a:r>
                    </a:p>
                  </a:txBody>
                  <a:tcPr marL="14108" marR="14108" marT="1410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2747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18E76D-B2A4-67A1-3238-EB241454767E}"/>
              </a:ext>
            </a:extLst>
          </p:cNvPr>
          <p:cNvSpPr txBox="1"/>
          <p:nvPr/>
        </p:nvSpPr>
        <p:spPr>
          <a:xfrm>
            <a:off x="3938953" y="431061"/>
            <a:ext cx="56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2 </a:t>
            </a:r>
            <a:r>
              <a:rPr kumimoji="1" lang="ja-JP" altLang="en-US" dirty="0"/>
              <a:t>三角形の面積と質量の関係</a:t>
            </a:r>
          </a:p>
        </p:txBody>
      </p:sp>
    </p:spTree>
    <p:extLst>
      <p:ext uri="{BB962C8B-B14F-4D97-AF65-F5344CB8AC3E}">
        <p14:creationId xmlns:p14="http://schemas.microsoft.com/office/powerpoint/2010/main" val="30126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FC65D89-3684-2CD6-9540-39721845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54765"/>
              </p:ext>
            </p:extLst>
          </p:nvPr>
        </p:nvGraphicFramePr>
        <p:xfrm>
          <a:off x="-1143000" y="376918"/>
          <a:ext cx="12700747" cy="5642460"/>
        </p:xfrm>
        <a:graphic>
          <a:graphicData uri="http://schemas.openxmlformats.org/drawingml/2006/table">
            <a:tbl>
              <a:tblPr firstRow="1" bandRow="1"/>
              <a:tblGrid>
                <a:gridCol w="3282462">
                  <a:extLst>
                    <a:ext uri="{9D8B030D-6E8A-4147-A177-3AD203B41FA5}">
                      <a16:colId xmlns:a16="http://schemas.microsoft.com/office/drawing/2014/main" val="2904694658"/>
                    </a:ext>
                  </a:extLst>
                </a:gridCol>
                <a:gridCol w="2447122">
                  <a:extLst>
                    <a:ext uri="{9D8B030D-6E8A-4147-A177-3AD203B41FA5}">
                      <a16:colId xmlns:a16="http://schemas.microsoft.com/office/drawing/2014/main" val="1389593057"/>
                    </a:ext>
                  </a:extLst>
                </a:gridCol>
                <a:gridCol w="2447122">
                  <a:extLst>
                    <a:ext uri="{9D8B030D-6E8A-4147-A177-3AD203B41FA5}">
                      <a16:colId xmlns:a16="http://schemas.microsoft.com/office/drawing/2014/main" val="2652712407"/>
                    </a:ext>
                  </a:extLst>
                </a:gridCol>
                <a:gridCol w="2394516">
                  <a:extLst>
                    <a:ext uri="{9D8B030D-6E8A-4147-A177-3AD203B41FA5}">
                      <a16:colId xmlns:a16="http://schemas.microsoft.com/office/drawing/2014/main" val="611362463"/>
                    </a:ext>
                  </a:extLst>
                </a:gridCol>
                <a:gridCol w="2129525">
                  <a:extLst>
                    <a:ext uri="{9D8B030D-6E8A-4147-A177-3AD203B41FA5}">
                      <a16:colId xmlns:a16="http://schemas.microsoft.com/office/drawing/2014/main" val="3622170818"/>
                    </a:ext>
                  </a:extLst>
                </a:gridCol>
              </a:tblGrid>
              <a:tr h="7513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三角形番号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底辺</a:t>
                      </a:r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r>
                        <a:rPr lang="ja-JP" alt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＾</a:t>
                      </a:r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 /cm^2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高さ</a:t>
                      </a:r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r>
                        <a:rPr lang="ja-JP" alt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＾</a:t>
                      </a:r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  <a:p>
                      <a:pPr algn="l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/cm^2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斜面</a:t>
                      </a:r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r>
                        <a:rPr lang="ja-JP" alt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＾</a:t>
                      </a:r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  <a:p>
                      <a:pPr algn="l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/cm^2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質量</a:t>
                      </a:r>
                      <a:endParaRPr lang="en-US" altLang="ja-JP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/g</a:t>
                      </a:r>
                      <a:endParaRPr lang="ja-JP" altLang="en-US" sz="3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70732"/>
                  </a:ext>
                </a:extLst>
              </a:tr>
              <a:tr h="3809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15.8404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7.2361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23.04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0.09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108324"/>
                  </a:ext>
                </a:extLst>
              </a:tr>
              <a:tr h="3809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23.0400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10.6276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33.52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0.13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990278"/>
                  </a:ext>
                </a:extLst>
              </a:tr>
              <a:tr h="3809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33.5241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15.2100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48.72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0.18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193433"/>
                  </a:ext>
                </a:extLst>
              </a:tr>
              <a:tr h="3809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48.7204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22.7529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71.91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0.29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27682"/>
                  </a:ext>
                </a:extLst>
              </a:tr>
              <a:tr h="3809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71.9104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33.6400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105.27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0.42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672428"/>
                  </a:ext>
                </a:extLst>
              </a:tr>
              <a:tr h="7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105.2676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48.8601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154.26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0.63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90674"/>
                  </a:ext>
                </a:extLst>
              </a:tr>
              <a:tr h="7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154.2564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74.1321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228.01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0.93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344079"/>
                  </a:ext>
                </a:extLst>
              </a:tr>
              <a:tr h="751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228.0100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109.2025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335.26 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1.39</a:t>
                      </a:r>
                    </a:p>
                  </a:txBody>
                  <a:tcPr marL="13551" marR="13551" marT="135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46244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1959EC-C2A1-191A-06AD-AEC1CD7D1516}"/>
              </a:ext>
            </a:extLst>
          </p:cNvPr>
          <p:cNvSpPr txBox="1"/>
          <p:nvPr/>
        </p:nvSpPr>
        <p:spPr>
          <a:xfrm>
            <a:off x="4022940" y="-69443"/>
            <a:ext cx="552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表３ 三角形の３辺の長さの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乗と質量の関係</a:t>
            </a:r>
          </a:p>
        </p:txBody>
      </p:sp>
    </p:spTree>
    <p:extLst>
      <p:ext uri="{BB962C8B-B14F-4D97-AF65-F5344CB8AC3E}">
        <p14:creationId xmlns:p14="http://schemas.microsoft.com/office/powerpoint/2010/main" val="367141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2452E40E-F0C5-3A84-529C-A121C07A3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398" y="643466"/>
            <a:ext cx="7594732" cy="456315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B3EC58-43D4-9A7B-07AD-591ED1AC3862}"/>
              </a:ext>
            </a:extLst>
          </p:cNvPr>
          <p:cNvSpPr txBox="1"/>
          <p:nvPr/>
        </p:nvSpPr>
        <p:spPr>
          <a:xfrm rot="16200000">
            <a:off x="1315001" y="2565779"/>
            <a:ext cx="327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質量 </a:t>
            </a:r>
            <a:r>
              <a:rPr kumimoji="1" lang="en-US" altLang="ja-JP" dirty="0"/>
              <a:t>[g]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F2109D-9D43-72D1-A0B4-709DE037BF76}"/>
              </a:ext>
            </a:extLst>
          </p:cNvPr>
          <p:cNvSpPr txBox="1"/>
          <p:nvPr/>
        </p:nvSpPr>
        <p:spPr>
          <a:xfrm>
            <a:off x="4604853" y="5245480"/>
            <a:ext cx="480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斜辺の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乗 </a:t>
            </a:r>
            <a:r>
              <a:rPr kumimoji="1" lang="en-US" altLang="ja-JP" dirty="0"/>
              <a:t>[cm^2]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A4AB11-C6B3-4B96-822F-9B0767906C6D}"/>
              </a:ext>
            </a:extLst>
          </p:cNvPr>
          <p:cNvSpPr txBox="1"/>
          <p:nvPr/>
        </p:nvSpPr>
        <p:spPr>
          <a:xfrm>
            <a:off x="4941700" y="5653671"/>
            <a:ext cx="398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3</a:t>
            </a:r>
            <a:r>
              <a:rPr lang="ja-JP" altLang="en-US" dirty="0"/>
              <a:t> 三角形の斜辺の</a:t>
            </a:r>
            <a:r>
              <a:rPr lang="en-US" altLang="ja-JP" dirty="0"/>
              <a:t>2</a:t>
            </a:r>
            <a:r>
              <a:rPr lang="ja-JP" altLang="en-US" dirty="0"/>
              <a:t>乗と質量の関係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274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A0C11B2-0274-C7DC-C257-C9696213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51124"/>
              </p:ext>
            </p:extLst>
          </p:nvPr>
        </p:nvGraphicFramePr>
        <p:xfrm>
          <a:off x="1062237" y="916676"/>
          <a:ext cx="7134682" cy="4222352"/>
        </p:xfrm>
        <a:graphic>
          <a:graphicData uri="http://schemas.openxmlformats.org/drawingml/2006/table">
            <a:tbl>
              <a:tblPr/>
              <a:tblGrid>
                <a:gridCol w="2804824">
                  <a:extLst>
                    <a:ext uri="{9D8B030D-6E8A-4147-A177-3AD203B41FA5}">
                      <a16:colId xmlns:a16="http://schemas.microsoft.com/office/drawing/2014/main" val="3272674559"/>
                    </a:ext>
                  </a:extLst>
                </a:gridCol>
                <a:gridCol w="2388056">
                  <a:extLst>
                    <a:ext uri="{9D8B030D-6E8A-4147-A177-3AD203B41FA5}">
                      <a16:colId xmlns:a16="http://schemas.microsoft.com/office/drawing/2014/main" val="2624528767"/>
                    </a:ext>
                  </a:extLst>
                </a:gridCol>
                <a:gridCol w="1941802">
                  <a:extLst>
                    <a:ext uri="{9D8B030D-6E8A-4147-A177-3AD203B41FA5}">
                      <a16:colId xmlns:a16="http://schemas.microsoft.com/office/drawing/2014/main" val="1264400141"/>
                    </a:ext>
                  </a:extLst>
                </a:gridCol>
              </a:tblGrid>
              <a:tr h="5835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三角形番号</a:t>
                      </a:r>
                      <a:endParaRPr lang="ja-JP" alt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面積 </a:t>
                      </a:r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cm^2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質量 </a:t>
                      </a:r>
                      <a:r>
                        <a:rPr lang="en-US" altLang="ja-JP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161301"/>
                  </a:ext>
                </a:extLst>
              </a:tr>
              <a:tr h="4222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5.3531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0.09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446066"/>
                  </a:ext>
                </a:extLst>
              </a:tr>
              <a:tr h="4222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7.824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660591"/>
                  </a:ext>
                </a:extLst>
              </a:tr>
              <a:tr h="4222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11.2905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0.18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116915"/>
                  </a:ext>
                </a:extLst>
              </a:tr>
              <a:tr h="4222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16.6473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0.29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2730"/>
                  </a:ext>
                </a:extLst>
              </a:tr>
              <a:tr h="4222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24.592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0.42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808077"/>
                  </a:ext>
                </a:extLst>
              </a:tr>
              <a:tr h="4222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35.8587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0.63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40975"/>
                  </a:ext>
                </a:extLst>
              </a:tr>
              <a:tr h="4222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53.4681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0.93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759711"/>
                  </a:ext>
                </a:extLst>
              </a:tr>
              <a:tr h="4222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游ゴシック" panose="020B0400000000000000" pitchFamily="34" charset="-128"/>
                        </a:rPr>
                        <a:t>78.8975</a:t>
                      </a:r>
                      <a:endParaRPr lang="en-US" altLang="ja-JP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1.39</a:t>
                      </a:r>
                      <a:endParaRPr lang="en-US" altLang="ja-JP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86" marR="12886" marT="128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49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1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324</Words>
  <Application>Microsoft Office PowerPoint</Application>
  <PresentationFormat>ワイド画面</PresentationFormat>
  <Paragraphs>188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</vt:lpstr>
      <vt:lpstr>游ゴシック</vt:lpstr>
      <vt:lpstr>游ゴシック Light</vt:lpstr>
      <vt:lpstr>Arial</vt:lpstr>
      <vt:lpstr>Tahoma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栗山 淳</dc:creator>
  <cp:lastModifiedBy>栗山 淳</cp:lastModifiedBy>
  <cp:revision>5</cp:revision>
  <dcterms:created xsi:type="dcterms:W3CDTF">2023-05-01T07:20:43Z</dcterms:created>
  <dcterms:modified xsi:type="dcterms:W3CDTF">2023-05-05T06:28:34Z</dcterms:modified>
</cp:coreProperties>
</file>