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7" autoAdjust="0"/>
    <p:restoredTop sz="94660"/>
  </p:normalViewPr>
  <p:slideViewPr>
    <p:cSldViewPr snapToGrid="0">
      <p:cViewPr varScale="1">
        <p:scale>
          <a:sx n="107" d="100"/>
          <a:sy n="107" d="100"/>
        </p:scale>
        <p:origin x="93"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cat>
            <c:numRef>
              <c:f>Sheet1!$B$3:$B$68</c:f>
              <c:numCache>
                <c:formatCode>General</c:formatCode>
                <c:ptCount val="66"/>
                <c:pt idx="0">
                  <c:v>1951</c:v>
                </c:pt>
                <c:pt idx="1">
                  <c:v>1952</c:v>
                </c:pt>
                <c:pt idx="2">
                  <c:v>1953</c:v>
                </c:pt>
                <c:pt idx="3">
                  <c:v>1954</c:v>
                </c:pt>
                <c:pt idx="4">
                  <c:v>1955</c:v>
                </c:pt>
                <c:pt idx="5">
                  <c:v>1956</c:v>
                </c:pt>
                <c:pt idx="6">
                  <c:v>1957</c:v>
                </c:pt>
                <c:pt idx="7">
                  <c:v>1958</c:v>
                </c:pt>
                <c:pt idx="8">
                  <c:v>1959</c:v>
                </c:pt>
                <c:pt idx="9">
                  <c:v>1960</c:v>
                </c:pt>
                <c:pt idx="10">
                  <c:v>1961</c:v>
                </c:pt>
                <c:pt idx="11">
                  <c:v>1962</c:v>
                </c:pt>
                <c:pt idx="12">
                  <c:v>1963</c:v>
                </c:pt>
                <c:pt idx="13">
                  <c:v>1964</c:v>
                </c:pt>
                <c:pt idx="14">
                  <c:v>1965</c:v>
                </c:pt>
                <c:pt idx="15">
                  <c:v>1966</c:v>
                </c:pt>
                <c:pt idx="16">
                  <c:v>1967</c:v>
                </c:pt>
                <c:pt idx="17">
                  <c:v>1968</c:v>
                </c:pt>
                <c:pt idx="18">
                  <c:v>1969</c:v>
                </c:pt>
                <c:pt idx="19">
                  <c:v>1970</c:v>
                </c:pt>
                <c:pt idx="20">
                  <c:v>1971</c:v>
                </c:pt>
                <c:pt idx="21">
                  <c:v>1972</c:v>
                </c:pt>
                <c:pt idx="22">
                  <c:v>1973</c:v>
                </c:pt>
                <c:pt idx="23">
                  <c:v>1974</c:v>
                </c:pt>
                <c:pt idx="24">
                  <c:v>1975</c:v>
                </c:pt>
                <c:pt idx="25">
                  <c:v>1976</c:v>
                </c:pt>
                <c:pt idx="26">
                  <c:v>1977</c:v>
                </c:pt>
                <c:pt idx="27">
                  <c:v>1978</c:v>
                </c:pt>
                <c:pt idx="28">
                  <c:v>1979</c:v>
                </c:pt>
                <c:pt idx="29">
                  <c:v>1980</c:v>
                </c:pt>
                <c:pt idx="30">
                  <c:v>1981</c:v>
                </c:pt>
                <c:pt idx="31">
                  <c:v>1982</c:v>
                </c:pt>
                <c:pt idx="32">
                  <c:v>1983</c:v>
                </c:pt>
                <c:pt idx="33">
                  <c:v>1984</c:v>
                </c:pt>
                <c:pt idx="34">
                  <c:v>1985</c:v>
                </c:pt>
                <c:pt idx="35">
                  <c:v>1986</c:v>
                </c:pt>
                <c:pt idx="36">
                  <c:v>1987</c:v>
                </c:pt>
                <c:pt idx="37">
                  <c:v>1988</c:v>
                </c:pt>
                <c:pt idx="38">
                  <c:v>1989</c:v>
                </c:pt>
                <c:pt idx="39">
                  <c:v>1990</c:v>
                </c:pt>
                <c:pt idx="40">
                  <c:v>1991</c:v>
                </c:pt>
                <c:pt idx="41">
                  <c:v>1992</c:v>
                </c:pt>
                <c:pt idx="42">
                  <c:v>1993</c:v>
                </c:pt>
                <c:pt idx="43">
                  <c:v>1994</c:v>
                </c:pt>
                <c:pt idx="44">
                  <c:v>1995</c:v>
                </c:pt>
                <c:pt idx="45">
                  <c:v>1996</c:v>
                </c:pt>
                <c:pt idx="46">
                  <c:v>1997</c:v>
                </c:pt>
                <c:pt idx="47">
                  <c:v>1998</c:v>
                </c:pt>
                <c:pt idx="48">
                  <c:v>1999</c:v>
                </c:pt>
                <c:pt idx="49">
                  <c:v>2000</c:v>
                </c:pt>
                <c:pt idx="50">
                  <c:v>2001</c:v>
                </c:pt>
                <c:pt idx="51">
                  <c:v>2002</c:v>
                </c:pt>
                <c:pt idx="52">
                  <c:v>2003</c:v>
                </c:pt>
                <c:pt idx="53">
                  <c:v>2004</c:v>
                </c:pt>
                <c:pt idx="54">
                  <c:v>2005</c:v>
                </c:pt>
                <c:pt idx="55">
                  <c:v>2006</c:v>
                </c:pt>
                <c:pt idx="56">
                  <c:v>2007</c:v>
                </c:pt>
                <c:pt idx="57">
                  <c:v>2008</c:v>
                </c:pt>
                <c:pt idx="58">
                  <c:v>2009</c:v>
                </c:pt>
                <c:pt idx="59">
                  <c:v>2010</c:v>
                </c:pt>
                <c:pt idx="60">
                  <c:v>2011</c:v>
                </c:pt>
                <c:pt idx="61">
                  <c:v>2012</c:v>
                </c:pt>
                <c:pt idx="62">
                  <c:v>2013</c:v>
                </c:pt>
                <c:pt idx="63">
                  <c:v>2014</c:v>
                </c:pt>
                <c:pt idx="64">
                  <c:v>2015</c:v>
                </c:pt>
                <c:pt idx="65">
                  <c:v>2016</c:v>
                </c:pt>
              </c:numCache>
            </c:numRef>
          </c:cat>
          <c:val>
            <c:numRef>
              <c:f>Sheet1!$C$3:$C$68</c:f>
              <c:numCache>
                <c:formatCode>General</c:formatCode>
                <c:ptCount val="66"/>
                <c:pt idx="0">
                  <c:v>907170</c:v>
                </c:pt>
                <c:pt idx="1">
                  <c:v>916570</c:v>
                </c:pt>
                <c:pt idx="2">
                  <c:v>922500</c:v>
                </c:pt>
                <c:pt idx="3">
                  <c:v>954830</c:v>
                </c:pt>
                <c:pt idx="4">
                  <c:v>997790</c:v>
                </c:pt>
                <c:pt idx="5">
                  <c:v>1014440</c:v>
                </c:pt>
                <c:pt idx="6">
                  <c:v>1019340</c:v>
                </c:pt>
                <c:pt idx="7">
                  <c:v>955640</c:v>
                </c:pt>
                <c:pt idx="8">
                  <c:v>999870</c:v>
                </c:pt>
                <c:pt idx="9">
                  <c:v>971010</c:v>
                </c:pt>
                <c:pt idx="10">
                  <c:v>984560</c:v>
                </c:pt>
                <c:pt idx="11">
                  <c:v>959460</c:v>
                </c:pt>
                <c:pt idx="12">
                  <c:v>946710</c:v>
                </c:pt>
                <c:pt idx="13">
                  <c:v>952262</c:v>
                </c:pt>
                <c:pt idx="14">
                  <c:v>936773</c:v>
                </c:pt>
                <c:pt idx="15">
                  <c:v>934732</c:v>
                </c:pt>
                <c:pt idx="16">
                  <c:v>935979</c:v>
                </c:pt>
                <c:pt idx="17">
                  <c:v>916716</c:v>
                </c:pt>
                <c:pt idx="18">
                  <c:v>908118</c:v>
                </c:pt>
                <c:pt idx="19">
                  <c:v>905269</c:v>
                </c:pt>
                <c:pt idx="20">
                  <c:v>905668</c:v>
                </c:pt>
                <c:pt idx="21">
                  <c:v>916845</c:v>
                </c:pt>
                <c:pt idx="22">
                  <c:v>894798</c:v>
                </c:pt>
                <c:pt idx="23">
                  <c:v>899827</c:v>
                </c:pt>
                <c:pt idx="24">
                  <c:v>886844</c:v>
                </c:pt>
                <c:pt idx="25">
                  <c:v>807909</c:v>
                </c:pt>
                <c:pt idx="26">
                  <c:v>843874</c:v>
                </c:pt>
                <c:pt idx="27">
                  <c:v>873199</c:v>
                </c:pt>
                <c:pt idx="28">
                  <c:v>872336</c:v>
                </c:pt>
                <c:pt idx="29">
                  <c:v>899144</c:v>
                </c:pt>
                <c:pt idx="30">
                  <c:v>895010</c:v>
                </c:pt>
                <c:pt idx="31">
                  <c:v>827570</c:v>
                </c:pt>
                <c:pt idx="32">
                  <c:v>834110</c:v>
                </c:pt>
                <c:pt idx="33">
                  <c:v>872720</c:v>
                </c:pt>
                <c:pt idx="34">
                  <c:v>886900</c:v>
                </c:pt>
                <c:pt idx="35">
                  <c:v>907170</c:v>
                </c:pt>
                <c:pt idx="36">
                  <c:v>916570</c:v>
                </c:pt>
                <c:pt idx="37">
                  <c:v>922500</c:v>
                </c:pt>
                <c:pt idx="38">
                  <c:v>954830</c:v>
                </c:pt>
                <c:pt idx="39">
                  <c:v>997790</c:v>
                </c:pt>
                <c:pt idx="40">
                  <c:v>1014440</c:v>
                </c:pt>
                <c:pt idx="41">
                  <c:v>1019340</c:v>
                </c:pt>
                <c:pt idx="42">
                  <c:v>955640</c:v>
                </c:pt>
                <c:pt idx="43">
                  <c:v>999870</c:v>
                </c:pt>
                <c:pt idx="44">
                  <c:v>971010</c:v>
                </c:pt>
                <c:pt idx="45">
                  <c:v>984560</c:v>
                </c:pt>
                <c:pt idx="46">
                  <c:v>959460</c:v>
                </c:pt>
                <c:pt idx="47">
                  <c:v>946710</c:v>
                </c:pt>
                <c:pt idx="48">
                  <c:v>952262</c:v>
                </c:pt>
                <c:pt idx="49">
                  <c:v>936773</c:v>
                </c:pt>
                <c:pt idx="50">
                  <c:v>934732</c:v>
                </c:pt>
                <c:pt idx="51">
                  <c:v>935979</c:v>
                </c:pt>
                <c:pt idx="52">
                  <c:v>916716</c:v>
                </c:pt>
                <c:pt idx="53">
                  <c:v>908118</c:v>
                </c:pt>
                <c:pt idx="54">
                  <c:v>905269</c:v>
                </c:pt>
                <c:pt idx="55">
                  <c:v>905668</c:v>
                </c:pt>
                <c:pt idx="56">
                  <c:v>916845</c:v>
                </c:pt>
                <c:pt idx="57">
                  <c:v>894798</c:v>
                </c:pt>
                <c:pt idx="58">
                  <c:v>899827</c:v>
                </c:pt>
                <c:pt idx="59">
                  <c:v>886844</c:v>
                </c:pt>
                <c:pt idx="60">
                  <c:v>807909</c:v>
                </c:pt>
                <c:pt idx="61">
                  <c:v>843874</c:v>
                </c:pt>
                <c:pt idx="62">
                  <c:v>873199</c:v>
                </c:pt>
                <c:pt idx="63">
                  <c:v>872336</c:v>
                </c:pt>
                <c:pt idx="64">
                  <c:v>899144</c:v>
                </c:pt>
                <c:pt idx="65">
                  <c:v>895010</c:v>
                </c:pt>
              </c:numCache>
            </c:numRef>
          </c:val>
          <c:extLst>
            <c:ext xmlns:c16="http://schemas.microsoft.com/office/drawing/2014/chart" uri="{C3380CC4-5D6E-409C-BE32-E72D297353CC}">
              <c16:uniqueId val="{00000000-3A86-4A17-95EA-B88A1ABBF584}"/>
            </c:ext>
          </c:extLst>
        </c:ser>
        <c:dLbls>
          <c:showLegendKey val="0"/>
          <c:showVal val="0"/>
          <c:showCatName val="0"/>
          <c:showSerName val="0"/>
          <c:showPercent val="0"/>
          <c:showBubbleSize val="0"/>
        </c:dLbls>
        <c:gapWidth val="219"/>
        <c:overlap val="-27"/>
        <c:axId val="585945184"/>
        <c:axId val="585932224"/>
      </c:barChart>
      <c:catAx>
        <c:axId val="5859451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年度</a:t>
                </a:r>
                <a:r>
                  <a:rPr lang="en-US" altLang="ja-JP"/>
                  <a:t>(</a:t>
                </a:r>
                <a:r>
                  <a:rPr lang="ja-JP" altLang="en-US"/>
                  <a:t>年</a:t>
                </a:r>
                <a:r>
                  <a:rPr lang="en-US" altLang="ja-JP"/>
                  <a:t>)</a:t>
                </a:r>
                <a:endParaRPr lang="ja-JP"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out"/>
        <c:tickLblPos val="nextTo"/>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85932224"/>
        <c:crosses val="autoZero"/>
        <c:auto val="1"/>
        <c:lblAlgn val="ctr"/>
        <c:lblOffset val="100"/>
        <c:noMultiLvlLbl val="0"/>
      </c:catAx>
      <c:valAx>
        <c:axId val="585932224"/>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公園の利用者数</a:t>
                </a:r>
                <a:r>
                  <a:rPr lang="en-US" altLang="ja-JP"/>
                  <a:t>(</a:t>
                </a:r>
                <a:r>
                  <a:rPr lang="ja-JP" altLang="en-US"/>
                  <a:t>人</a:t>
                </a:r>
                <a:r>
                  <a:rPr lang="en-US" altLang="ja-JP"/>
                  <a:t>)</a:t>
                </a:r>
                <a:endParaRPr lang="ja-JP"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out"/>
        <c:tickLblPos val="nextTo"/>
        <c:spPr>
          <a:noFill/>
          <a:ln>
            <a:solidFill>
              <a:schemeClr val="tx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ja-JP"/>
          </a:p>
        </c:txPr>
        <c:crossAx val="585945184"/>
        <c:crosses val="autoZero"/>
        <c:crossBetween val="between"/>
      </c:valAx>
      <c:spPr>
        <a:noFill/>
        <a:ln>
          <a:solidFill>
            <a:schemeClr val="tx1"/>
          </a:solidFill>
        </a:ln>
        <a:effectLst/>
      </c:spPr>
    </c:plotArea>
    <c:plotVisOnly val="1"/>
    <c:dispBlanksAs val="gap"/>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1354044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2469264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2586085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3682953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130662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124888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3273694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2911035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1720943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4221278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75068F0-4419-4C89-9C62-1BCB99ED8B0C}" type="datetimeFigureOut">
              <a:rPr kumimoji="1" lang="ja-JP" altLang="en-US" smtClean="0"/>
              <a:t>2023/6/30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418049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068F0-4419-4C89-9C62-1BCB99ED8B0C}" type="datetimeFigureOut">
              <a:rPr kumimoji="1" lang="ja-JP" altLang="en-US" smtClean="0"/>
              <a:t>2023/6/30</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7D4C97-3C4E-4ABD-B4DB-050B1223AB70}" type="slidenum">
              <a:rPr kumimoji="1" lang="ja-JP" altLang="en-US" smtClean="0"/>
              <a:t>‹#›</a:t>
            </a:fld>
            <a:endParaRPr kumimoji="1" lang="ja-JP" altLang="en-US"/>
          </a:p>
        </p:txBody>
      </p:sp>
    </p:spTree>
    <p:extLst>
      <p:ext uri="{BB962C8B-B14F-4D97-AF65-F5344CB8AC3E}">
        <p14:creationId xmlns:p14="http://schemas.microsoft.com/office/powerpoint/2010/main" val="3195181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hyperlink" Target="https://www.e-stat.go.jp/stat-search/files?page=1&amp;layout=datalist&amp;toukei=00650103&amp;tstat=000001030999&amp;cycle=7&amp;year=20160&amp;month=0&amp;result_back=1&amp;tclass1val=0"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2B23BA38-9C84-1AAE-B24A-CAD4FC8F8E14}"/>
              </a:ext>
            </a:extLst>
          </p:cNvPr>
          <p:cNvSpPr txBox="1"/>
          <p:nvPr/>
        </p:nvSpPr>
        <p:spPr>
          <a:xfrm>
            <a:off x="-822771" y="388294"/>
            <a:ext cx="3990576" cy="342401"/>
          </a:xfrm>
          <a:prstGeom prst="rect">
            <a:avLst/>
          </a:prstGeom>
          <a:noFill/>
        </p:spPr>
        <p:txBody>
          <a:bodyPr wrap="square" rtlCol="0">
            <a:spAutoFit/>
          </a:bodyPr>
          <a:lstStyle/>
          <a:p>
            <a:pPr algn="ctr"/>
            <a:r>
              <a:rPr lang="ja-JP" altLang="en-US" sz="1625" dirty="0"/>
              <a:t>公園の年間利用者数</a:t>
            </a:r>
          </a:p>
        </p:txBody>
      </p:sp>
      <p:sp>
        <p:nvSpPr>
          <p:cNvPr id="4" name="テキスト ボックス 3">
            <a:extLst>
              <a:ext uri="{FF2B5EF4-FFF2-40B4-BE49-F238E27FC236}">
                <a16:creationId xmlns:a16="http://schemas.microsoft.com/office/drawing/2014/main" id="{BB622A39-809E-EF37-04B1-D82497F4FFBB}"/>
              </a:ext>
            </a:extLst>
          </p:cNvPr>
          <p:cNvSpPr txBox="1"/>
          <p:nvPr/>
        </p:nvSpPr>
        <p:spPr>
          <a:xfrm>
            <a:off x="93424" y="5585558"/>
            <a:ext cx="9311343" cy="317459"/>
          </a:xfrm>
          <a:prstGeom prst="rect">
            <a:avLst/>
          </a:prstGeom>
          <a:noFill/>
        </p:spPr>
        <p:txBody>
          <a:bodyPr wrap="square" rtlCol="0">
            <a:spAutoFit/>
          </a:bodyPr>
          <a:lstStyle/>
          <a:p>
            <a:r>
              <a:rPr lang="ja-JP" altLang="en-US" sz="1463" dirty="0">
                <a:hlinkClick r:id="rId2">
                  <a:extLst>
                    <a:ext uri="{A12FA001-AC4F-418D-AE19-62706E023703}">
                      <ahyp:hlinkClr xmlns:ahyp="http://schemas.microsoft.com/office/drawing/2018/hyperlinkcolor" val="tx"/>
                    </a:ext>
                  </a:extLst>
                </a:hlinkClick>
              </a:rPr>
              <a:t>出典</a:t>
            </a:r>
            <a:r>
              <a:rPr lang="ja-JP" altLang="en-US" sz="1463" dirty="0">
                <a:solidFill>
                  <a:srgbClr val="0563C1"/>
                </a:solidFill>
                <a:hlinkClick r:id="rId2">
                  <a:extLst>
                    <a:ext uri="{A12FA001-AC4F-418D-AE19-62706E023703}">
                      <ahyp:hlinkClr xmlns:ahyp="http://schemas.microsoft.com/office/drawing/2018/hyperlinkcolor" val="tx"/>
                    </a:ext>
                  </a:extLst>
                </a:hlinkClick>
              </a:rPr>
              <a:t>　自然公園等利用者数調 年次 </a:t>
            </a:r>
            <a:r>
              <a:rPr lang="en-US" altLang="ja-JP" sz="1463" dirty="0">
                <a:solidFill>
                  <a:srgbClr val="0563C1"/>
                </a:solidFill>
                <a:hlinkClick r:id="rId2">
                  <a:extLst>
                    <a:ext uri="{A12FA001-AC4F-418D-AE19-62706E023703}">
                      <ahyp:hlinkClr xmlns:ahyp="http://schemas.microsoft.com/office/drawing/2018/hyperlinkcolor" val="tx"/>
                    </a:ext>
                  </a:extLst>
                </a:hlinkClick>
              </a:rPr>
              <a:t>2016</a:t>
            </a:r>
            <a:r>
              <a:rPr lang="ja-JP" altLang="en-US" sz="1463" dirty="0">
                <a:solidFill>
                  <a:srgbClr val="0563C1"/>
                </a:solidFill>
                <a:hlinkClick r:id="rId2">
                  <a:extLst>
                    <a:ext uri="{A12FA001-AC4F-418D-AE19-62706E023703}">
                      <ahyp:hlinkClr xmlns:ahyp="http://schemas.microsoft.com/office/drawing/2018/hyperlinkcolor" val="tx"/>
                    </a:ext>
                  </a:extLst>
                </a:hlinkClick>
              </a:rPr>
              <a:t>年 </a:t>
            </a:r>
            <a:r>
              <a:rPr lang="en-US" altLang="ja-JP" sz="1463" dirty="0">
                <a:solidFill>
                  <a:srgbClr val="0563C1"/>
                </a:solidFill>
                <a:hlinkClick r:id="rId2">
                  <a:extLst>
                    <a:ext uri="{A12FA001-AC4F-418D-AE19-62706E023703}">
                      <ahyp:hlinkClr xmlns:ahyp="http://schemas.microsoft.com/office/drawing/2018/hyperlinkcolor" val="tx"/>
                    </a:ext>
                  </a:extLst>
                </a:hlinkClick>
              </a:rPr>
              <a:t>| </a:t>
            </a:r>
            <a:r>
              <a:rPr lang="ja-JP" altLang="en-US" sz="1463" dirty="0">
                <a:solidFill>
                  <a:srgbClr val="0563C1"/>
                </a:solidFill>
                <a:hlinkClick r:id="rId2">
                  <a:extLst>
                    <a:ext uri="{A12FA001-AC4F-418D-AE19-62706E023703}">
                      <ahyp:hlinkClr xmlns:ahyp="http://schemas.microsoft.com/office/drawing/2018/hyperlinkcolor" val="tx"/>
                    </a:ext>
                  </a:extLst>
                </a:hlinkClick>
              </a:rPr>
              <a:t>ファイル </a:t>
            </a:r>
            <a:r>
              <a:rPr lang="en-US" altLang="ja-JP" sz="1463" dirty="0">
                <a:solidFill>
                  <a:srgbClr val="0563C1"/>
                </a:solidFill>
                <a:hlinkClick r:id="rId2">
                  <a:extLst>
                    <a:ext uri="{A12FA001-AC4F-418D-AE19-62706E023703}">
                      <ahyp:hlinkClr xmlns:ahyp="http://schemas.microsoft.com/office/drawing/2018/hyperlinkcolor" val="tx"/>
                    </a:ext>
                  </a:extLst>
                </a:hlinkClick>
              </a:rPr>
              <a:t>| </a:t>
            </a:r>
            <a:r>
              <a:rPr lang="ja-JP" altLang="en-US" sz="1463" dirty="0">
                <a:solidFill>
                  <a:srgbClr val="0563C1"/>
                </a:solidFill>
                <a:hlinkClick r:id="rId2">
                  <a:extLst>
                    <a:ext uri="{A12FA001-AC4F-418D-AE19-62706E023703}">
                      <ahyp:hlinkClr xmlns:ahyp="http://schemas.microsoft.com/office/drawing/2018/hyperlinkcolor" val="tx"/>
                    </a:ext>
                  </a:extLst>
                </a:hlinkClick>
              </a:rPr>
              <a:t>統計データを探す </a:t>
            </a:r>
            <a:r>
              <a:rPr lang="en-US" altLang="ja-JP" sz="1463" dirty="0">
                <a:solidFill>
                  <a:srgbClr val="0563C1"/>
                </a:solidFill>
                <a:hlinkClick r:id="rId2">
                  <a:extLst>
                    <a:ext uri="{A12FA001-AC4F-418D-AE19-62706E023703}">
                      <ahyp:hlinkClr xmlns:ahyp="http://schemas.microsoft.com/office/drawing/2018/hyperlinkcolor" val="tx"/>
                    </a:ext>
                  </a:extLst>
                </a:hlinkClick>
              </a:rPr>
              <a:t>| </a:t>
            </a:r>
            <a:r>
              <a:rPr lang="ja-JP" altLang="en-US" sz="1463" dirty="0">
                <a:solidFill>
                  <a:srgbClr val="0563C1"/>
                </a:solidFill>
                <a:hlinkClick r:id="rId2">
                  <a:extLst>
                    <a:ext uri="{A12FA001-AC4F-418D-AE19-62706E023703}">
                      <ahyp:hlinkClr xmlns:ahyp="http://schemas.microsoft.com/office/drawing/2018/hyperlinkcolor" val="tx"/>
                    </a:ext>
                  </a:extLst>
                </a:hlinkClick>
              </a:rPr>
              <a:t>政府統計の総合窓口 </a:t>
            </a:r>
            <a:r>
              <a:rPr lang="en-US" altLang="ja-JP" sz="1463" dirty="0">
                <a:solidFill>
                  <a:srgbClr val="0563C1"/>
                </a:solidFill>
                <a:hlinkClick r:id="rId2">
                  <a:extLst>
                    <a:ext uri="{A12FA001-AC4F-418D-AE19-62706E023703}">
                      <ahyp:hlinkClr xmlns:ahyp="http://schemas.microsoft.com/office/drawing/2018/hyperlinkcolor" val="tx"/>
                    </a:ext>
                  </a:extLst>
                </a:hlinkClick>
              </a:rPr>
              <a:t>(e-stat.go.jp)</a:t>
            </a:r>
            <a:endParaRPr lang="ja-JP" altLang="en-US" sz="1463" dirty="0"/>
          </a:p>
        </p:txBody>
      </p:sp>
      <p:graphicFrame>
        <p:nvGraphicFramePr>
          <p:cNvPr id="5" name="グラフ 4">
            <a:extLst>
              <a:ext uri="{FF2B5EF4-FFF2-40B4-BE49-F238E27FC236}">
                <a16:creationId xmlns:a16="http://schemas.microsoft.com/office/drawing/2014/main" id="{2979A0EF-DED3-6A08-929D-A8C72481F385}"/>
              </a:ext>
            </a:extLst>
          </p:cNvPr>
          <p:cNvGraphicFramePr>
            <a:graphicFrameLocks/>
          </p:cNvGraphicFramePr>
          <p:nvPr>
            <p:extLst>
              <p:ext uri="{D42A27DB-BD31-4B8C-83A1-F6EECF244321}">
                <p14:modId xmlns:p14="http://schemas.microsoft.com/office/powerpoint/2010/main" val="2220646415"/>
              </p:ext>
            </p:extLst>
          </p:nvPr>
        </p:nvGraphicFramePr>
        <p:xfrm>
          <a:off x="93424" y="860874"/>
          <a:ext cx="5137854" cy="4109224"/>
        </p:xfrm>
        <a:graphic>
          <a:graphicData uri="http://schemas.openxmlformats.org/drawingml/2006/chart">
            <c:chart xmlns:c="http://schemas.openxmlformats.org/drawingml/2006/chart" xmlns:r="http://schemas.openxmlformats.org/officeDocument/2006/relationships" r:id="rId3"/>
          </a:graphicData>
        </a:graphic>
      </p:graphicFrame>
      <p:sp>
        <p:nvSpPr>
          <p:cNvPr id="6" name="テキスト ボックス 5">
            <a:extLst>
              <a:ext uri="{FF2B5EF4-FFF2-40B4-BE49-F238E27FC236}">
                <a16:creationId xmlns:a16="http://schemas.microsoft.com/office/drawing/2014/main" id="{035AAAE7-A7B5-5D64-5D3C-13F76C15B583}"/>
              </a:ext>
            </a:extLst>
          </p:cNvPr>
          <p:cNvSpPr txBox="1"/>
          <p:nvPr/>
        </p:nvSpPr>
        <p:spPr>
          <a:xfrm>
            <a:off x="5633597" y="1616931"/>
            <a:ext cx="3990576" cy="461665"/>
          </a:xfrm>
          <a:prstGeom prst="rect">
            <a:avLst/>
          </a:prstGeom>
          <a:noFill/>
        </p:spPr>
        <p:txBody>
          <a:bodyPr wrap="square" rtlCol="0">
            <a:spAutoFit/>
          </a:bodyPr>
          <a:lstStyle/>
          <a:p>
            <a:r>
              <a:rPr kumimoji="1" lang="ja-JP" altLang="en-US" sz="1200" dirty="0"/>
              <a:t>✓公園の年間利用者数は増えたり減ったりしているが平均的にはあまり変化していない</a:t>
            </a:r>
          </a:p>
        </p:txBody>
      </p:sp>
      <p:sp>
        <p:nvSpPr>
          <p:cNvPr id="7" name="テキスト ボックス 6">
            <a:extLst>
              <a:ext uri="{FF2B5EF4-FFF2-40B4-BE49-F238E27FC236}">
                <a16:creationId xmlns:a16="http://schemas.microsoft.com/office/drawing/2014/main" id="{ADFEC286-3DA9-95EC-04EE-6D0C0E6B2336}"/>
              </a:ext>
            </a:extLst>
          </p:cNvPr>
          <p:cNvSpPr txBox="1"/>
          <p:nvPr/>
        </p:nvSpPr>
        <p:spPr>
          <a:xfrm>
            <a:off x="5691085" y="2493411"/>
            <a:ext cx="3443496" cy="461665"/>
          </a:xfrm>
          <a:prstGeom prst="rect">
            <a:avLst/>
          </a:prstGeom>
          <a:noFill/>
        </p:spPr>
        <p:txBody>
          <a:bodyPr wrap="square" rtlCol="0">
            <a:spAutoFit/>
          </a:bodyPr>
          <a:lstStyle/>
          <a:p>
            <a:r>
              <a:rPr kumimoji="1" lang="ja-JP" altLang="en-US" sz="1200" dirty="0"/>
              <a:t>✓</a:t>
            </a:r>
            <a:r>
              <a:rPr kumimoji="1" lang="en-US" altLang="ja-JP" sz="1200" dirty="0"/>
              <a:t>1975</a:t>
            </a:r>
            <a:r>
              <a:rPr kumimoji="1" lang="ja-JP" altLang="en-US" sz="1200" dirty="0"/>
              <a:t>年から</a:t>
            </a:r>
            <a:r>
              <a:rPr kumimoji="1" lang="en-US" altLang="ja-JP" sz="1200" dirty="0"/>
              <a:t>1984</a:t>
            </a:r>
            <a:r>
              <a:rPr kumimoji="1" lang="ja-JP" altLang="en-US" sz="1200" dirty="0"/>
              <a:t>年と</a:t>
            </a:r>
            <a:r>
              <a:rPr kumimoji="1" lang="en-US" altLang="ja-JP" sz="1200" dirty="0"/>
              <a:t>2009</a:t>
            </a:r>
            <a:r>
              <a:rPr kumimoji="1" lang="ja-JP" altLang="en-US" sz="1200" dirty="0"/>
              <a:t>年あたりが一番利用者数が少ない</a:t>
            </a:r>
          </a:p>
        </p:txBody>
      </p:sp>
      <p:sp>
        <p:nvSpPr>
          <p:cNvPr id="8" name="テキスト ボックス 7">
            <a:extLst>
              <a:ext uri="{FF2B5EF4-FFF2-40B4-BE49-F238E27FC236}">
                <a16:creationId xmlns:a16="http://schemas.microsoft.com/office/drawing/2014/main" id="{DC70E329-B9D9-2D07-49BD-7B09B2694E8B}"/>
              </a:ext>
            </a:extLst>
          </p:cNvPr>
          <p:cNvSpPr txBox="1"/>
          <p:nvPr/>
        </p:nvSpPr>
        <p:spPr>
          <a:xfrm>
            <a:off x="5691085" y="3600723"/>
            <a:ext cx="4121491" cy="461665"/>
          </a:xfrm>
          <a:prstGeom prst="rect">
            <a:avLst/>
          </a:prstGeom>
          <a:noFill/>
        </p:spPr>
        <p:txBody>
          <a:bodyPr wrap="square" rtlCol="0">
            <a:spAutoFit/>
          </a:bodyPr>
          <a:lstStyle/>
          <a:p>
            <a:r>
              <a:rPr kumimoji="1" lang="ja-JP" altLang="en-US" sz="1200" dirty="0"/>
              <a:t>✓</a:t>
            </a:r>
            <a:r>
              <a:rPr kumimoji="1" lang="en-US" altLang="ja-JP" sz="1200" dirty="0"/>
              <a:t>1956</a:t>
            </a:r>
            <a:r>
              <a:rPr kumimoji="1" lang="ja-JP" altLang="en-US" sz="1200" dirty="0"/>
              <a:t>年から</a:t>
            </a:r>
            <a:r>
              <a:rPr kumimoji="1" lang="en-US" altLang="ja-JP" sz="1200" dirty="0"/>
              <a:t>1957</a:t>
            </a:r>
            <a:r>
              <a:rPr kumimoji="1" lang="ja-JP" altLang="en-US" sz="1200" dirty="0"/>
              <a:t>年と</a:t>
            </a:r>
            <a:r>
              <a:rPr kumimoji="1" lang="en-US" altLang="ja-JP" sz="1200" dirty="0"/>
              <a:t>1990</a:t>
            </a:r>
            <a:r>
              <a:rPr kumimoji="1" lang="ja-JP" altLang="en-US" sz="1200" dirty="0"/>
              <a:t>年から</a:t>
            </a:r>
            <a:r>
              <a:rPr kumimoji="1" lang="en-US" altLang="ja-JP" sz="1200" dirty="0"/>
              <a:t>1992</a:t>
            </a:r>
            <a:r>
              <a:rPr kumimoji="1" lang="ja-JP" altLang="en-US" sz="1200" dirty="0"/>
              <a:t>年あたりが一番利用者が多い</a:t>
            </a:r>
          </a:p>
        </p:txBody>
      </p:sp>
      <p:sp>
        <p:nvSpPr>
          <p:cNvPr id="9" name="テキスト ボックス 8">
            <a:extLst>
              <a:ext uri="{FF2B5EF4-FFF2-40B4-BE49-F238E27FC236}">
                <a16:creationId xmlns:a16="http://schemas.microsoft.com/office/drawing/2014/main" id="{C914B8AF-6755-D4A8-AE90-4433B6747CD5}"/>
              </a:ext>
            </a:extLst>
          </p:cNvPr>
          <p:cNvSpPr txBox="1"/>
          <p:nvPr/>
        </p:nvSpPr>
        <p:spPr>
          <a:xfrm>
            <a:off x="2471110" y="6369577"/>
            <a:ext cx="6302670" cy="369332"/>
          </a:xfrm>
          <a:prstGeom prst="rect">
            <a:avLst/>
          </a:prstGeom>
          <a:noFill/>
        </p:spPr>
        <p:txBody>
          <a:bodyPr wrap="square" rtlCol="0">
            <a:spAutoFit/>
          </a:bodyPr>
          <a:lstStyle/>
          <a:p>
            <a:r>
              <a:rPr kumimoji="1" lang="ja-JP" altLang="en-US" dirty="0"/>
              <a:t>公園の利用者数はあまり変化していないように見られる</a:t>
            </a:r>
          </a:p>
        </p:txBody>
      </p:sp>
    </p:spTree>
    <p:extLst>
      <p:ext uri="{BB962C8B-B14F-4D97-AF65-F5344CB8AC3E}">
        <p14:creationId xmlns:p14="http://schemas.microsoft.com/office/powerpoint/2010/main" val="1022195195"/>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25</TotalTime>
  <Words>104</Words>
  <Application>Microsoft Office PowerPoint</Application>
  <PresentationFormat>A4 210 x 297 mm</PresentationFormat>
  <Paragraphs>8</Paragraphs>
  <Slides>1</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vt:i4>
      </vt:variant>
    </vt:vector>
  </HeadingPairs>
  <TitlesOfParts>
    <vt:vector size="5" baseType="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淳 栗山</dc:creator>
  <cp:lastModifiedBy>淳 栗山</cp:lastModifiedBy>
  <cp:revision>3</cp:revision>
  <dcterms:created xsi:type="dcterms:W3CDTF">2023-06-30T02:20:37Z</dcterms:created>
  <dcterms:modified xsi:type="dcterms:W3CDTF">2023-06-30T02:45:43Z</dcterms:modified>
</cp:coreProperties>
</file>