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65" r:id="rId3"/>
    <p:sldId id="266" r:id="rId4"/>
    <p:sldId id="267" r:id="rId5"/>
    <p:sldId id="338" r:id="rId6"/>
    <p:sldId id="339" r:id="rId7"/>
    <p:sldId id="352" r:id="rId8"/>
    <p:sldId id="353" r:id="rId9"/>
    <p:sldId id="292" r:id="rId10"/>
    <p:sldId id="295" r:id="rId11"/>
    <p:sldId id="342" r:id="rId12"/>
    <p:sldId id="343" r:id="rId13"/>
    <p:sldId id="344" r:id="rId14"/>
    <p:sldId id="308" r:id="rId15"/>
    <p:sldId id="310" r:id="rId16"/>
    <p:sldId id="345" r:id="rId17"/>
    <p:sldId id="347" r:id="rId18"/>
    <p:sldId id="346" r:id="rId19"/>
    <p:sldId id="348" r:id="rId20"/>
    <p:sldId id="349" r:id="rId21"/>
    <p:sldId id="35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 xmlns:p15="http://schemas.microsoft.com/office/powerpoint/2012/main" userId="5af1f4d0d5ccbb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8" autoAdjust="0"/>
    <p:restoredTop sz="94291" autoAdjust="0"/>
  </p:normalViewPr>
  <p:slideViewPr>
    <p:cSldViewPr snapToGrid="0">
      <p:cViewPr varScale="1">
        <p:scale>
          <a:sx n="78" d="100"/>
          <a:sy n="78" d="100"/>
        </p:scale>
        <p:origin x="-470" y="-8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6" d="100"/>
          <a:sy n="56" d="100"/>
        </p:scale>
        <p:origin x="285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20T14:25:41.384" idx="1">
    <p:pos x="7680" y="0"/>
    <p:text/>
    <p:extLst>
      <p:ext uri="{C676402C-5697-4E1C-873F-D02D1690AC5C}">
        <p15:threadingInfo xmlns=""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B383B1-F0FE-4AEF-8AD5-852E646F8341}"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vi-VN"/>
        </a:p>
      </dgm:t>
    </dgm:pt>
    <dgm:pt modelId="{807DF74B-32B0-4683-8266-B98983806FEF}">
      <dgm:prSet custT="1"/>
      <dgm:spPr/>
      <dgm:t>
        <a:bodyPr/>
        <a:lstStyle/>
        <a:p>
          <a:pPr rtl="0"/>
          <a:r>
            <a:rPr lang="vi-VN" sz="2000" b="1" dirty="0" smtClean="0"/>
            <a:t>2. Các tính năng của Apache JMeter</a:t>
          </a:r>
          <a:r>
            <a:rPr lang="vi-VN" sz="1500" b="1" dirty="0" smtClean="0"/>
            <a:t>.</a:t>
          </a:r>
          <a:endParaRPr lang="vi-VN" sz="1500" dirty="0"/>
        </a:p>
      </dgm:t>
    </dgm:pt>
    <dgm:pt modelId="{B0B18BD4-CA77-4E96-AC4D-9F6F5E6A8945}" type="parTrans" cxnId="{D07F31D0-4359-458F-8A36-BB8BB5ACDC98}">
      <dgm:prSet/>
      <dgm:spPr/>
      <dgm:t>
        <a:bodyPr/>
        <a:lstStyle/>
        <a:p>
          <a:endParaRPr lang="vi-VN"/>
        </a:p>
      </dgm:t>
    </dgm:pt>
    <dgm:pt modelId="{2478F209-B08F-4939-9D71-46163739FCAC}" type="sibTrans" cxnId="{D07F31D0-4359-458F-8A36-BB8BB5ACDC98}">
      <dgm:prSet/>
      <dgm:spPr/>
      <dgm:t>
        <a:bodyPr/>
        <a:lstStyle/>
        <a:p>
          <a:endParaRPr lang="vi-VN"/>
        </a:p>
      </dgm:t>
    </dgm:pt>
    <dgm:pt modelId="{0E9876DC-E58E-4405-8EC8-1FEC5062891E}">
      <dgm:prSet/>
      <dgm:spPr/>
      <dgm:t>
        <a:bodyPr/>
        <a:lstStyle/>
        <a:p>
          <a:pPr rtl="0"/>
          <a:r>
            <a:rPr lang="vi-VN" dirty="0" smtClean="0"/>
            <a:t>Apache JMeter có thể được dùng để test performance trên cả tài nguyên tĩnh, tài nguyên động, ứng dụng web động.</a:t>
          </a:r>
          <a:endParaRPr lang="vi-VN" dirty="0"/>
        </a:p>
      </dgm:t>
    </dgm:pt>
    <dgm:pt modelId="{C27A611D-AF83-485B-9A4A-1F9AD907FAA1}" type="parTrans" cxnId="{B4407984-4681-48B0-B5BA-1D351DF264AB}">
      <dgm:prSet/>
      <dgm:spPr/>
      <dgm:t>
        <a:bodyPr/>
        <a:lstStyle/>
        <a:p>
          <a:endParaRPr lang="vi-VN"/>
        </a:p>
      </dgm:t>
    </dgm:pt>
    <dgm:pt modelId="{C530D0AF-A49B-4F7C-B8B5-176BF5BD7403}" type="sibTrans" cxnId="{B4407984-4681-48B0-B5BA-1D351DF264AB}">
      <dgm:prSet/>
      <dgm:spPr/>
      <dgm:t>
        <a:bodyPr/>
        <a:lstStyle/>
        <a:p>
          <a:endParaRPr lang="vi-VN"/>
        </a:p>
      </dgm:t>
    </dgm:pt>
    <dgm:pt modelId="{BC0F7314-AF5A-4468-A8DB-632C4F125DA5}">
      <dgm:prSet/>
      <dgm:spPr/>
      <dgm:t>
        <a:bodyPr/>
        <a:lstStyle/>
        <a:p>
          <a:pPr rtl="0"/>
          <a:r>
            <a:rPr lang="vi-VN" dirty="0" smtClean="0"/>
            <a:t>Nó có thể được được dùng dể mô phỏng tải nặng (heave load) trên một server, nhóm server, mạng hoặc các đối tượng để phân tích tổng thể dưới nhiều loại tải khác nhau.</a:t>
          </a:r>
          <a:endParaRPr lang="vi-VN" dirty="0"/>
        </a:p>
      </dgm:t>
    </dgm:pt>
    <dgm:pt modelId="{AF5848EF-CDE0-4C6D-A969-A98D3483E868}" type="parTrans" cxnId="{934C62DF-A413-4FA4-A113-119FC8CA47CD}">
      <dgm:prSet/>
      <dgm:spPr/>
      <dgm:t>
        <a:bodyPr/>
        <a:lstStyle/>
        <a:p>
          <a:endParaRPr lang="vi-VN"/>
        </a:p>
      </dgm:t>
    </dgm:pt>
    <dgm:pt modelId="{23EFFCC5-A972-455C-BDBF-E1C4BD6E170C}" type="sibTrans" cxnId="{934C62DF-A413-4FA4-A113-119FC8CA47CD}">
      <dgm:prSet/>
      <dgm:spPr/>
      <dgm:t>
        <a:bodyPr/>
        <a:lstStyle/>
        <a:p>
          <a:endParaRPr lang="vi-VN"/>
        </a:p>
      </dgm:t>
    </dgm:pt>
    <dgm:pt modelId="{31AFAB71-E6D2-4FAD-8B3F-0391E3C6D8F1}">
      <dgm:prSet/>
      <dgm:spPr/>
      <dgm:t>
        <a:bodyPr/>
        <a:lstStyle/>
        <a:p>
          <a:pPr rtl="0"/>
          <a:r>
            <a:rPr lang="vi-VN" smtClean="0"/>
            <a:t>Ví dụ: mô phỏng hành động 1000 người đăng nhập vào website cùng 1 lúc thì thời gian phản hồi trung bình mỗi request, bộ nhớ chiếm bao nhiêu, CPU chiếm bao nhiêu…</a:t>
          </a:r>
          <a:endParaRPr lang="vi-VN"/>
        </a:p>
      </dgm:t>
    </dgm:pt>
    <dgm:pt modelId="{FA876B9F-41D9-459A-966A-AB9B6938DB74}" type="parTrans" cxnId="{1518B65E-44C3-4AD4-86F4-33120CC859B0}">
      <dgm:prSet/>
      <dgm:spPr/>
      <dgm:t>
        <a:bodyPr/>
        <a:lstStyle/>
        <a:p>
          <a:endParaRPr lang="vi-VN"/>
        </a:p>
      </dgm:t>
    </dgm:pt>
    <dgm:pt modelId="{4AAFE610-A573-4F19-8387-9E3D1AB51B03}" type="sibTrans" cxnId="{1518B65E-44C3-4AD4-86F4-33120CC859B0}">
      <dgm:prSet/>
      <dgm:spPr/>
      <dgm:t>
        <a:bodyPr/>
        <a:lstStyle/>
        <a:p>
          <a:endParaRPr lang="vi-VN"/>
        </a:p>
      </dgm:t>
    </dgm:pt>
    <dgm:pt modelId="{C57FB9D6-2E55-4E9A-947C-B84E797D38ED}" type="pres">
      <dgm:prSet presAssocID="{BAB383B1-F0FE-4AEF-8AD5-852E646F8341}" presName="compositeShape" presStyleCnt="0">
        <dgm:presLayoutVars>
          <dgm:dir/>
          <dgm:resizeHandles/>
        </dgm:presLayoutVars>
      </dgm:prSet>
      <dgm:spPr/>
      <dgm:t>
        <a:bodyPr/>
        <a:lstStyle/>
        <a:p>
          <a:endParaRPr lang="vi-VN"/>
        </a:p>
      </dgm:t>
    </dgm:pt>
    <dgm:pt modelId="{4F2454C1-003A-4B31-9690-814D7B4F9239}" type="pres">
      <dgm:prSet presAssocID="{BAB383B1-F0FE-4AEF-8AD5-852E646F8341}" presName="pyramid" presStyleLbl="node1" presStyleIdx="0" presStyleCnt="1" custScaleX="171159" custScaleY="803" custLinFactNeighborX="-6432" custLinFactNeighborY="46514"/>
      <dgm:spPr/>
    </dgm:pt>
    <dgm:pt modelId="{79592202-F405-4CDF-A01D-0D1DD528C980}" type="pres">
      <dgm:prSet presAssocID="{BAB383B1-F0FE-4AEF-8AD5-852E646F8341}" presName="theList" presStyleCnt="0"/>
      <dgm:spPr/>
    </dgm:pt>
    <dgm:pt modelId="{D5246547-DA0C-4C7E-8394-DF79D376C6BF}" type="pres">
      <dgm:prSet presAssocID="{807DF74B-32B0-4683-8266-B98983806FEF}" presName="aNode" presStyleLbl="fgAcc1" presStyleIdx="0" presStyleCnt="4" custScaleX="148565">
        <dgm:presLayoutVars>
          <dgm:bulletEnabled val="1"/>
        </dgm:presLayoutVars>
      </dgm:prSet>
      <dgm:spPr/>
      <dgm:t>
        <a:bodyPr/>
        <a:lstStyle/>
        <a:p>
          <a:endParaRPr lang="vi-VN"/>
        </a:p>
      </dgm:t>
    </dgm:pt>
    <dgm:pt modelId="{895A08D8-6C0B-46BD-8CAB-5AE46B0A1F50}" type="pres">
      <dgm:prSet presAssocID="{807DF74B-32B0-4683-8266-B98983806FEF}" presName="aSpace" presStyleCnt="0"/>
      <dgm:spPr/>
    </dgm:pt>
    <dgm:pt modelId="{7A3F1DCB-CB0C-4269-8F7F-A2C2A0952A6E}" type="pres">
      <dgm:prSet presAssocID="{0E9876DC-E58E-4405-8EC8-1FEC5062891E}" presName="aNode" presStyleLbl="fgAcc1" presStyleIdx="1" presStyleCnt="4" custScaleX="150128">
        <dgm:presLayoutVars>
          <dgm:bulletEnabled val="1"/>
        </dgm:presLayoutVars>
      </dgm:prSet>
      <dgm:spPr/>
      <dgm:t>
        <a:bodyPr/>
        <a:lstStyle/>
        <a:p>
          <a:endParaRPr lang="vi-VN"/>
        </a:p>
      </dgm:t>
    </dgm:pt>
    <dgm:pt modelId="{FF0BAB3C-BD8E-46C9-9FE4-E941798FFAA7}" type="pres">
      <dgm:prSet presAssocID="{0E9876DC-E58E-4405-8EC8-1FEC5062891E}" presName="aSpace" presStyleCnt="0"/>
      <dgm:spPr/>
    </dgm:pt>
    <dgm:pt modelId="{BC0A2C1A-7845-4A27-9208-37C38D5C296C}" type="pres">
      <dgm:prSet presAssocID="{BC0F7314-AF5A-4468-A8DB-632C4F125DA5}" presName="aNode" presStyleLbl="fgAcc1" presStyleIdx="2" presStyleCnt="4" custScaleX="150648">
        <dgm:presLayoutVars>
          <dgm:bulletEnabled val="1"/>
        </dgm:presLayoutVars>
      </dgm:prSet>
      <dgm:spPr/>
      <dgm:t>
        <a:bodyPr/>
        <a:lstStyle/>
        <a:p>
          <a:endParaRPr lang="vi-VN"/>
        </a:p>
      </dgm:t>
    </dgm:pt>
    <dgm:pt modelId="{A716670D-9FAD-4608-9BD4-698D879F9524}" type="pres">
      <dgm:prSet presAssocID="{BC0F7314-AF5A-4468-A8DB-632C4F125DA5}" presName="aSpace" presStyleCnt="0"/>
      <dgm:spPr/>
    </dgm:pt>
    <dgm:pt modelId="{88FD94CB-623F-4F26-A867-7336D1A10B61}" type="pres">
      <dgm:prSet presAssocID="{31AFAB71-E6D2-4FAD-8B3F-0391E3C6D8F1}" presName="aNode" presStyleLbl="fgAcc1" presStyleIdx="3" presStyleCnt="4" custScaleX="152732">
        <dgm:presLayoutVars>
          <dgm:bulletEnabled val="1"/>
        </dgm:presLayoutVars>
      </dgm:prSet>
      <dgm:spPr/>
      <dgm:t>
        <a:bodyPr/>
        <a:lstStyle/>
        <a:p>
          <a:endParaRPr lang="vi-VN"/>
        </a:p>
      </dgm:t>
    </dgm:pt>
    <dgm:pt modelId="{CF3BC737-AE60-4DAD-9307-E028E159470A}" type="pres">
      <dgm:prSet presAssocID="{31AFAB71-E6D2-4FAD-8B3F-0391E3C6D8F1}" presName="aSpace" presStyleCnt="0"/>
      <dgm:spPr/>
    </dgm:pt>
  </dgm:ptLst>
  <dgm:cxnLst>
    <dgm:cxn modelId="{1518B65E-44C3-4AD4-86F4-33120CC859B0}" srcId="{BAB383B1-F0FE-4AEF-8AD5-852E646F8341}" destId="{31AFAB71-E6D2-4FAD-8B3F-0391E3C6D8F1}" srcOrd="3" destOrd="0" parTransId="{FA876B9F-41D9-459A-966A-AB9B6938DB74}" sibTransId="{4AAFE610-A573-4F19-8387-9E3D1AB51B03}"/>
    <dgm:cxn modelId="{B084A25C-C422-46D2-82DF-33A94157D09C}" type="presOf" srcId="{BC0F7314-AF5A-4468-A8DB-632C4F125DA5}" destId="{BC0A2C1A-7845-4A27-9208-37C38D5C296C}" srcOrd="0" destOrd="0" presId="urn:microsoft.com/office/officeart/2005/8/layout/pyramid2"/>
    <dgm:cxn modelId="{E74AD285-6A1F-4BC5-80FB-941195262C98}" type="presOf" srcId="{BAB383B1-F0FE-4AEF-8AD5-852E646F8341}" destId="{C57FB9D6-2E55-4E9A-947C-B84E797D38ED}" srcOrd="0" destOrd="0" presId="urn:microsoft.com/office/officeart/2005/8/layout/pyramid2"/>
    <dgm:cxn modelId="{934C62DF-A413-4FA4-A113-119FC8CA47CD}" srcId="{BAB383B1-F0FE-4AEF-8AD5-852E646F8341}" destId="{BC0F7314-AF5A-4468-A8DB-632C4F125DA5}" srcOrd="2" destOrd="0" parTransId="{AF5848EF-CDE0-4C6D-A969-A98D3483E868}" sibTransId="{23EFFCC5-A972-455C-BDBF-E1C4BD6E170C}"/>
    <dgm:cxn modelId="{D07F31D0-4359-458F-8A36-BB8BB5ACDC98}" srcId="{BAB383B1-F0FE-4AEF-8AD5-852E646F8341}" destId="{807DF74B-32B0-4683-8266-B98983806FEF}" srcOrd="0" destOrd="0" parTransId="{B0B18BD4-CA77-4E96-AC4D-9F6F5E6A8945}" sibTransId="{2478F209-B08F-4939-9D71-46163739FCAC}"/>
    <dgm:cxn modelId="{5195277B-6156-4E3C-AD87-7EB9A9D1C7FA}" type="presOf" srcId="{0E9876DC-E58E-4405-8EC8-1FEC5062891E}" destId="{7A3F1DCB-CB0C-4269-8F7F-A2C2A0952A6E}" srcOrd="0" destOrd="0" presId="urn:microsoft.com/office/officeart/2005/8/layout/pyramid2"/>
    <dgm:cxn modelId="{B4407984-4681-48B0-B5BA-1D351DF264AB}" srcId="{BAB383B1-F0FE-4AEF-8AD5-852E646F8341}" destId="{0E9876DC-E58E-4405-8EC8-1FEC5062891E}" srcOrd="1" destOrd="0" parTransId="{C27A611D-AF83-485B-9A4A-1F9AD907FAA1}" sibTransId="{C530D0AF-A49B-4F7C-B8B5-176BF5BD7403}"/>
    <dgm:cxn modelId="{5FDAF6CD-E367-415D-A9DD-A4ADA745B667}" type="presOf" srcId="{807DF74B-32B0-4683-8266-B98983806FEF}" destId="{D5246547-DA0C-4C7E-8394-DF79D376C6BF}" srcOrd="0" destOrd="0" presId="urn:microsoft.com/office/officeart/2005/8/layout/pyramid2"/>
    <dgm:cxn modelId="{09931223-807A-4502-995A-6AEEE16E825B}" type="presOf" srcId="{31AFAB71-E6D2-4FAD-8B3F-0391E3C6D8F1}" destId="{88FD94CB-623F-4F26-A867-7336D1A10B61}" srcOrd="0" destOrd="0" presId="urn:microsoft.com/office/officeart/2005/8/layout/pyramid2"/>
    <dgm:cxn modelId="{8B3E06D0-57A3-48C9-873B-7519569421D4}" type="presParOf" srcId="{C57FB9D6-2E55-4E9A-947C-B84E797D38ED}" destId="{4F2454C1-003A-4B31-9690-814D7B4F9239}" srcOrd="0" destOrd="0" presId="urn:microsoft.com/office/officeart/2005/8/layout/pyramid2"/>
    <dgm:cxn modelId="{7A40C02F-7A8F-4282-9646-3390A12CBD07}" type="presParOf" srcId="{C57FB9D6-2E55-4E9A-947C-B84E797D38ED}" destId="{79592202-F405-4CDF-A01D-0D1DD528C980}" srcOrd="1" destOrd="0" presId="urn:microsoft.com/office/officeart/2005/8/layout/pyramid2"/>
    <dgm:cxn modelId="{0392D3F4-9CE1-48E5-9CB1-4695542176A8}" type="presParOf" srcId="{79592202-F405-4CDF-A01D-0D1DD528C980}" destId="{D5246547-DA0C-4C7E-8394-DF79D376C6BF}" srcOrd="0" destOrd="0" presId="urn:microsoft.com/office/officeart/2005/8/layout/pyramid2"/>
    <dgm:cxn modelId="{CC15B6E5-8222-40FF-84BF-046F33B9C75F}" type="presParOf" srcId="{79592202-F405-4CDF-A01D-0D1DD528C980}" destId="{895A08D8-6C0B-46BD-8CAB-5AE46B0A1F50}" srcOrd="1" destOrd="0" presId="urn:microsoft.com/office/officeart/2005/8/layout/pyramid2"/>
    <dgm:cxn modelId="{7DF70396-19F6-4A2F-92D4-425702587A28}" type="presParOf" srcId="{79592202-F405-4CDF-A01D-0D1DD528C980}" destId="{7A3F1DCB-CB0C-4269-8F7F-A2C2A0952A6E}" srcOrd="2" destOrd="0" presId="urn:microsoft.com/office/officeart/2005/8/layout/pyramid2"/>
    <dgm:cxn modelId="{0F71D9B7-E162-47F8-9C18-F187A1CCE502}" type="presParOf" srcId="{79592202-F405-4CDF-A01D-0D1DD528C980}" destId="{FF0BAB3C-BD8E-46C9-9FE4-E941798FFAA7}" srcOrd="3" destOrd="0" presId="urn:microsoft.com/office/officeart/2005/8/layout/pyramid2"/>
    <dgm:cxn modelId="{61F0EA30-C2DC-4DDD-BE04-A2C911F08B37}" type="presParOf" srcId="{79592202-F405-4CDF-A01D-0D1DD528C980}" destId="{BC0A2C1A-7845-4A27-9208-37C38D5C296C}" srcOrd="4" destOrd="0" presId="urn:microsoft.com/office/officeart/2005/8/layout/pyramid2"/>
    <dgm:cxn modelId="{6461B097-69E6-443A-81D5-81656E7BB118}" type="presParOf" srcId="{79592202-F405-4CDF-A01D-0D1DD528C980}" destId="{A716670D-9FAD-4608-9BD4-698D879F9524}" srcOrd="5" destOrd="0" presId="urn:microsoft.com/office/officeart/2005/8/layout/pyramid2"/>
    <dgm:cxn modelId="{5E1B2DA7-B6F3-4EFD-B2E0-1D6AC898651C}" type="presParOf" srcId="{79592202-F405-4CDF-A01D-0D1DD528C980}" destId="{88FD94CB-623F-4F26-A867-7336D1A10B61}" srcOrd="6" destOrd="0" presId="urn:microsoft.com/office/officeart/2005/8/layout/pyramid2"/>
    <dgm:cxn modelId="{55B10CB6-9B12-421A-8A17-6A02115D8AC1}" type="presParOf" srcId="{79592202-F405-4CDF-A01D-0D1DD528C980}" destId="{CF3BC737-AE60-4DAD-9307-E028E159470A}"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133EC25-1B61-480A-A762-82015A1B4E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 xmlns:a16="http://schemas.microsoft.com/office/drawing/2014/main" id="{7B4E9487-8911-4DEC-A372-B3C697F98D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6B5594-B9FA-45DD-AE77-2DE8B02D3524}" type="datetimeFigureOut">
              <a:rPr lang="en-ID" smtClean="0"/>
              <a:t>12/12/2022</a:t>
            </a:fld>
            <a:endParaRPr lang="en-ID"/>
          </a:p>
        </p:txBody>
      </p:sp>
      <p:sp>
        <p:nvSpPr>
          <p:cNvPr id="4" name="Footer Placeholder 3">
            <a:extLst>
              <a:ext uri="{FF2B5EF4-FFF2-40B4-BE49-F238E27FC236}">
                <a16:creationId xmlns="" xmlns:a16="http://schemas.microsoft.com/office/drawing/2014/main" id="{8CA29868-BF55-41A9-8527-3576B94C57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 xmlns:a16="http://schemas.microsoft.com/office/drawing/2014/main" id="{FAAEBFAC-E95F-4A35-ADDC-8264BC0F94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8CA817-C19A-4F84-8B17-1EC028C634D8}" type="slidenum">
              <a:rPr lang="en-ID" smtClean="0"/>
              <a:t>‹#›</a:t>
            </a:fld>
            <a:endParaRPr lang="en-ID"/>
          </a:p>
        </p:txBody>
      </p:sp>
    </p:spTree>
    <p:extLst>
      <p:ext uri="{BB962C8B-B14F-4D97-AF65-F5344CB8AC3E}">
        <p14:creationId xmlns:p14="http://schemas.microsoft.com/office/powerpoint/2010/main" val="4041805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CBB685-20D4-4B48-A3F7-FA349DAE514C}" type="datetimeFigureOut">
              <a:rPr lang="en-ID" smtClean="0"/>
              <a:t>12/12/2022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16CE6-4086-4FD8-97F0-D2FA962357B6}" type="slidenum">
              <a:rPr lang="en-ID" smtClean="0"/>
              <a:t>‹#›</a:t>
            </a:fld>
            <a:endParaRPr lang="en-ID"/>
          </a:p>
        </p:txBody>
      </p:sp>
    </p:spTree>
    <p:extLst>
      <p:ext uri="{BB962C8B-B14F-4D97-AF65-F5344CB8AC3E}">
        <p14:creationId xmlns:p14="http://schemas.microsoft.com/office/powerpoint/2010/main" val="221269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2202E89C-D2EA-4804-AC66-E704173359D0}"/>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5936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7DBAE8FD-D0C7-4F7B-80C2-AD0946BB815D}"/>
              </a:ext>
            </a:extLst>
          </p:cNvPr>
          <p:cNvSpPr>
            <a:spLocks noGrp="1"/>
          </p:cNvSpPr>
          <p:nvPr>
            <p:ph type="pic" sz="quarter" idx="10"/>
          </p:nvPr>
        </p:nvSpPr>
        <p:spPr>
          <a:xfrm>
            <a:off x="630392" y="544831"/>
            <a:ext cx="5079720" cy="5707235"/>
          </a:xfrm>
          <a:custGeom>
            <a:avLst/>
            <a:gdLst>
              <a:gd name="connsiteX0" fmla="*/ 4434977 w 5079720"/>
              <a:gd name="connsiteY0" fmla="*/ 4027600 h 5707235"/>
              <a:gd name="connsiteX1" fmla="*/ 4409774 w 5079720"/>
              <a:gd name="connsiteY1" fmla="*/ 4101752 h 5707235"/>
              <a:gd name="connsiteX2" fmla="*/ 4024656 w 5079720"/>
              <a:gd name="connsiteY2" fmla="*/ 4761393 h 5707235"/>
              <a:gd name="connsiteX3" fmla="*/ 663773 w 5079720"/>
              <a:gd name="connsiteY3" fmla="*/ 5297405 h 5707235"/>
              <a:gd name="connsiteX4" fmla="*/ 491053 w 5079720"/>
              <a:gd name="connsiteY4" fmla="*/ 5171990 h 5707235"/>
              <a:gd name="connsiteX5" fmla="*/ 3626853 w 5079720"/>
              <a:gd name="connsiteY5" fmla="*/ 586535 h 5707235"/>
              <a:gd name="connsiteX6" fmla="*/ 3703006 w 5079720"/>
              <a:gd name="connsiteY6" fmla="*/ 621167 h 5707235"/>
              <a:gd name="connsiteX7" fmla="*/ 4133876 w 5079720"/>
              <a:gd name="connsiteY7" fmla="*/ 902247 h 5707235"/>
              <a:gd name="connsiteX8" fmla="*/ 4982200 w 5079720"/>
              <a:gd name="connsiteY8" fmla="*/ 3578618 h 5707235"/>
              <a:gd name="connsiteX9" fmla="*/ 4927440 w 5079720"/>
              <a:gd name="connsiteY9" fmla="*/ 3739730 h 5707235"/>
              <a:gd name="connsiteX10" fmla="*/ 983516 w 5079720"/>
              <a:gd name="connsiteY10" fmla="*/ 4884120 h 5707235"/>
              <a:gd name="connsiteX11" fmla="*/ 945844 w 5079720"/>
              <a:gd name="connsiteY11" fmla="*/ 4856766 h 5707235"/>
              <a:gd name="connsiteX12" fmla="*/ 281522 w 5079720"/>
              <a:gd name="connsiteY12" fmla="*/ 1716360 h 5707235"/>
              <a:gd name="connsiteX13" fmla="*/ 392940 w 5079720"/>
              <a:gd name="connsiteY13" fmla="*/ 1524904 h 5707235"/>
              <a:gd name="connsiteX14" fmla="*/ 3192580 w 5079720"/>
              <a:gd name="connsiteY14" fmla="*/ 389 h 5707235"/>
              <a:gd name="connsiteX15" fmla="*/ 4169900 w 5079720"/>
              <a:gd name="connsiteY15" fmla="*/ 177482 h 5707235"/>
              <a:gd name="connsiteX16" fmla="*/ 4322518 w 5079720"/>
              <a:gd name="connsiteY16" fmla="*/ 246889 h 5707235"/>
              <a:gd name="connsiteX17" fmla="*/ 1088605 w 5079720"/>
              <a:gd name="connsiteY17" fmla="*/ 1185258 h 5707235"/>
              <a:gd name="connsiteX18" fmla="*/ 1105495 w 5079720"/>
              <a:gd name="connsiteY18" fmla="*/ 1156236 h 5707235"/>
              <a:gd name="connsiteX19" fmla="*/ 1258266 w 5079720"/>
              <a:gd name="connsiteY19" fmla="*/ 945844 h 5707235"/>
              <a:gd name="connsiteX20" fmla="*/ 3192580 w 5079720"/>
              <a:gd name="connsiteY20" fmla="*/ 389 h 570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79720" h="5707235">
                <a:moveTo>
                  <a:pt x="4434977" y="4027600"/>
                </a:moveTo>
                <a:lnTo>
                  <a:pt x="4409774" y="4101752"/>
                </a:lnTo>
                <a:cubicBezTo>
                  <a:pt x="4317805" y="4334067"/>
                  <a:pt x="4189722" y="4556640"/>
                  <a:pt x="4024656" y="4761393"/>
                </a:cubicBezTo>
                <a:cubicBezTo>
                  <a:pt x="3199326" y="5785152"/>
                  <a:pt x="1742447" y="5999943"/>
                  <a:pt x="663773" y="5297405"/>
                </a:cubicBezTo>
                <a:lnTo>
                  <a:pt x="491053" y="5171990"/>
                </a:lnTo>
                <a:close/>
                <a:moveTo>
                  <a:pt x="3626853" y="586535"/>
                </a:moveTo>
                <a:lnTo>
                  <a:pt x="3703006" y="621167"/>
                </a:lnTo>
                <a:cubicBezTo>
                  <a:pt x="3852954" y="698595"/>
                  <a:pt x="3997375" y="792203"/>
                  <a:pt x="4133876" y="902247"/>
                </a:cubicBezTo>
                <a:cubicBezTo>
                  <a:pt x="4952885" y="1562510"/>
                  <a:pt x="5254152" y="2626965"/>
                  <a:pt x="4982200" y="3578618"/>
                </a:cubicBezTo>
                <a:lnTo>
                  <a:pt x="4927440" y="3739730"/>
                </a:lnTo>
                <a:lnTo>
                  <a:pt x="983516" y="4884120"/>
                </a:lnTo>
                <a:lnTo>
                  <a:pt x="945844" y="4856766"/>
                </a:lnTo>
                <a:cubicBezTo>
                  <a:pt x="-9665" y="4086459"/>
                  <a:pt x="-260473" y="2766001"/>
                  <a:pt x="281522" y="1716360"/>
                </a:cubicBezTo>
                <a:lnTo>
                  <a:pt x="392940" y="1524904"/>
                </a:lnTo>
                <a:close/>
                <a:moveTo>
                  <a:pt x="3192580" y="389"/>
                </a:moveTo>
                <a:cubicBezTo>
                  <a:pt x="3522846" y="-5372"/>
                  <a:pt x="3855307" y="52942"/>
                  <a:pt x="4169900" y="177482"/>
                </a:cubicBezTo>
                <a:lnTo>
                  <a:pt x="4322518" y="246889"/>
                </a:lnTo>
                <a:lnTo>
                  <a:pt x="1088605" y="1185258"/>
                </a:lnTo>
                <a:lnTo>
                  <a:pt x="1105495" y="1156236"/>
                </a:lnTo>
                <a:cubicBezTo>
                  <a:pt x="1152330" y="1084325"/>
                  <a:pt x="1203243" y="1014094"/>
                  <a:pt x="1258266" y="945844"/>
                </a:cubicBezTo>
                <a:cubicBezTo>
                  <a:pt x="1750024" y="335853"/>
                  <a:pt x="2465993" y="13062"/>
                  <a:pt x="3192580" y="389"/>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94628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7938C857-5BC3-47DC-93C6-9FC3981641F2}"/>
              </a:ext>
            </a:extLst>
          </p:cNvPr>
          <p:cNvSpPr>
            <a:spLocks noGrp="1"/>
          </p:cNvSpPr>
          <p:nvPr>
            <p:ph type="pic" sz="quarter" idx="10"/>
          </p:nvPr>
        </p:nvSpPr>
        <p:spPr>
          <a:xfrm>
            <a:off x="4586514" y="-1"/>
            <a:ext cx="6473372" cy="4542971"/>
          </a:xfrm>
          <a:custGeom>
            <a:avLst/>
            <a:gdLst>
              <a:gd name="connsiteX0" fmla="*/ 0 w 6473372"/>
              <a:gd name="connsiteY0" fmla="*/ 0 h 4542971"/>
              <a:gd name="connsiteX1" fmla="*/ 6473372 w 6473372"/>
              <a:gd name="connsiteY1" fmla="*/ 0 h 4542971"/>
              <a:gd name="connsiteX2" fmla="*/ 6473372 w 6473372"/>
              <a:gd name="connsiteY2" fmla="*/ 4542971 h 4542971"/>
              <a:gd name="connsiteX3" fmla="*/ 0 w 6473372"/>
              <a:gd name="connsiteY3" fmla="*/ 4542971 h 4542971"/>
            </a:gdLst>
            <a:ahLst/>
            <a:cxnLst>
              <a:cxn ang="0">
                <a:pos x="connsiteX0" y="connsiteY0"/>
              </a:cxn>
              <a:cxn ang="0">
                <a:pos x="connsiteX1" y="connsiteY1"/>
              </a:cxn>
              <a:cxn ang="0">
                <a:pos x="connsiteX2" y="connsiteY2"/>
              </a:cxn>
              <a:cxn ang="0">
                <a:pos x="connsiteX3" y="connsiteY3"/>
              </a:cxn>
            </a:cxnLst>
            <a:rect l="l" t="t" r="r" b="b"/>
            <a:pathLst>
              <a:path w="6473372" h="4542971">
                <a:moveTo>
                  <a:pt x="0" y="0"/>
                </a:moveTo>
                <a:lnTo>
                  <a:pt x="6473372" y="0"/>
                </a:lnTo>
                <a:lnTo>
                  <a:pt x="6473372" y="4542971"/>
                </a:lnTo>
                <a:lnTo>
                  <a:pt x="0" y="454297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633307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A50597AB-9977-475F-BECA-6E71A973459B}"/>
              </a:ext>
            </a:extLst>
          </p:cNvPr>
          <p:cNvSpPr>
            <a:spLocks noGrp="1"/>
          </p:cNvSpPr>
          <p:nvPr>
            <p:ph type="pic" sz="quarter" idx="10"/>
          </p:nvPr>
        </p:nvSpPr>
        <p:spPr>
          <a:xfrm>
            <a:off x="4071257" y="867228"/>
            <a:ext cx="4049486" cy="4746171"/>
          </a:xfrm>
          <a:custGeom>
            <a:avLst/>
            <a:gdLst>
              <a:gd name="connsiteX0" fmla="*/ 866862 w 4049486"/>
              <a:gd name="connsiteY0" fmla="*/ 1763068 h 4746171"/>
              <a:gd name="connsiteX1" fmla="*/ 866862 w 4049486"/>
              <a:gd name="connsiteY1" fmla="*/ 2983103 h 4746171"/>
              <a:gd name="connsiteX2" fmla="*/ 3182624 w 4049486"/>
              <a:gd name="connsiteY2" fmla="*/ 2983103 h 4746171"/>
              <a:gd name="connsiteX3" fmla="*/ 3182624 w 4049486"/>
              <a:gd name="connsiteY3" fmla="*/ 1763068 h 4746171"/>
              <a:gd name="connsiteX4" fmla="*/ 0 w 4049486"/>
              <a:gd name="connsiteY4" fmla="*/ 0 h 4746171"/>
              <a:gd name="connsiteX5" fmla="*/ 4049486 w 4049486"/>
              <a:gd name="connsiteY5" fmla="*/ 0 h 4746171"/>
              <a:gd name="connsiteX6" fmla="*/ 4049486 w 4049486"/>
              <a:gd name="connsiteY6" fmla="*/ 4746171 h 4746171"/>
              <a:gd name="connsiteX7" fmla="*/ 0 w 4049486"/>
              <a:gd name="connsiteY7" fmla="*/ 4746171 h 47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9486" h="4746171">
                <a:moveTo>
                  <a:pt x="866862" y="1763068"/>
                </a:moveTo>
                <a:lnTo>
                  <a:pt x="866862" y="2983103"/>
                </a:lnTo>
                <a:lnTo>
                  <a:pt x="3182624" y="2983103"/>
                </a:lnTo>
                <a:lnTo>
                  <a:pt x="3182624" y="1763068"/>
                </a:lnTo>
                <a:close/>
                <a:moveTo>
                  <a:pt x="0" y="0"/>
                </a:moveTo>
                <a:lnTo>
                  <a:pt x="4049486" y="0"/>
                </a:lnTo>
                <a:lnTo>
                  <a:pt x="4049486" y="4746171"/>
                </a:lnTo>
                <a:lnTo>
                  <a:pt x="0" y="474617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489566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91E6A9DA-0116-492C-87B7-B31744B33E3E}"/>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134060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B56936E4-3FD0-42C5-8F82-E65B9DF29A2A}"/>
              </a:ext>
            </a:extLst>
          </p:cNvPr>
          <p:cNvSpPr>
            <a:spLocks noGrp="1"/>
          </p:cNvSpPr>
          <p:nvPr>
            <p:ph type="pic" sz="quarter" idx="10"/>
          </p:nvPr>
        </p:nvSpPr>
        <p:spPr>
          <a:xfrm>
            <a:off x="0" y="0"/>
            <a:ext cx="5924550" cy="6858000"/>
          </a:xfrm>
          <a:custGeom>
            <a:avLst/>
            <a:gdLst>
              <a:gd name="connsiteX0" fmla="*/ 0 w 5924550"/>
              <a:gd name="connsiteY0" fmla="*/ 0 h 6858000"/>
              <a:gd name="connsiteX1" fmla="*/ 5924550 w 5924550"/>
              <a:gd name="connsiteY1" fmla="*/ 0 h 6858000"/>
              <a:gd name="connsiteX2" fmla="*/ 5924550 w 5924550"/>
              <a:gd name="connsiteY2" fmla="*/ 6858000 h 6858000"/>
              <a:gd name="connsiteX3" fmla="*/ 0 w 59245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24550" h="6858000">
                <a:moveTo>
                  <a:pt x="0" y="0"/>
                </a:moveTo>
                <a:lnTo>
                  <a:pt x="5924550" y="0"/>
                </a:lnTo>
                <a:lnTo>
                  <a:pt x="5924550" y="6858000"/>
                </a:lnTo>
                <a:lnTo>
                  <a:pt x="0" y="6858000"/>
                </a:lnTo>
                <a:close/>
              </a:path>
            </a:pathLst>
          </a:custGeom>
        </p:spPr>
        <p:txBody>
          <a:bodyPr wrap="square">
            <a:noAutofit/>
          </a:bodyPr>
          <a:lstStyle>
            <a:lvl1pPr>
              <a:defRPr sz="1200"/>
            </a:lvl1pPr>
          </a:lstStyle>
          <a:p>
            <a:endParaRPr lang="en-ID"/>
          </a:p>
        </p:txBody>
      </p:sp>
      <p:sp>
        <p:nvSpPr>
          <p:cNvPr id="10" name="Picture Placeholder 9">
            <a:extLst>
              <a:ext uri="{FF2B5EF4-FFF2-40B4-BE49-F238E27FC236}">
                <a16:creationId xmlns="" xmlns:a16="http://schemas.microsoft.com/office/drawing/2014/main" id="{8ACB4690-1248-4846-A820-19DB834FD0AB}"/>
              </a:ext>
            </a:extLst>
          </p:cNvPr>
          <p:cNvSpPr>
            <a:spLocks noGrp="1"/>
          </p:cNvSpPr>
          <p:nvPr>
            <p:ph type="pic" sz="quarter" idx="11"/>
          </p:nvPr>
        </p:nvSpPr>
        <p:spPr>
          <a:xfrm>
            <a:off x="10001250" y="647700"/>
            <a:ext cx="1200150" cy="2076450"/>
          </a:xfrm>
          <a:custGeom>
            <a:avLst/>
            <a:gdLst>
              <a:gd name="connsiteX0" fmla="*/ 0 w 1200150"/>
              <a:gd name="connsiteY0" fmla="*/ 0 h 2076450"/>
              <a:gd name="connsiteX1" fmla="*/ 1200150 w 1200150"/>
              <a:gd name="connsiteY1" fmla="*/ 0 h 2076450"/>
              <a:gd name="connsiteX2" fmla="*/ 1200150 w 1200150"/>
              <a:gd name="connsiteY2" fmla="*/ 2076450 h 2076450"/>
              <a:gd name="connsiteX3" fmla="*/ 0 w 1200150"/>
              <a:gd name="connsiteY3" fmla="*/ 2076450 h 2076450"/>
            </a:gdLst>
            <a:ahLst/>
            <a:cxnLst>
              <a:cxn ang="0">
                <a:pos x="connsiteX0" y="connsiteY0"/>
              </a:cxn>
              <a:cxn ang="0">
                <a:pos x="connsiteX1" y="connsiteY1"/>
              </a:cxn>
              <a:cxn ang="0">
                <a:pos x="connsiteX2" y="connsiteY2"/>
              </a:cxn>
              <a:cxn ang="0">
                <a:pos x="connsiteX3" y="connsiteY3"/>
              </a:cxn>
            </a:cxnLst>
            <a:rect l="l" t="t" r="r" b="b"/>
            <a:pathLst>
              <a:path w="1200150" h="2076450">
                <a:moveTo>
                  <a:pt x="0" y="0"/>
                </a:moveTo>
                <a:lnTo>
                  <a:pt x="1200150" y="0"/>
                </a:lnTo>
                <a:lnTo>
                  <a:pt x="1200150" y="2076450"/>
                </a:lnTo>
                <a:lnTo>
                  <a:pt x="0" y="207645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33904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F7147319-A29E-471D-ADCB-70F0DD1EFC70}"/>
              </a:ext>
            </a:extLst>
          </p:cNvPr>
          <p:cNvSpPr>
            <a:spLocks noGrp="1"/>
          </p:cNvSpPr>
          <p:nvPr>
            <p:ph type="pic" sz="quarter" idx="10"/>
          </p:nvPr>
        </p:nvSpPr>
        <p:spPr>
          <a:xfrm>
            <a:off x="685800" y="2971800"/>
            <a:ext cx="10725150" cy="3181350"/>
          </a:xfrm>
          <a:custGeom>
            <a:avLst/>
            <a:gdLst>
              <a:gd name="connsiteX0" fmla="*/ 695325 w 10725150"/>
              <a:gd name="connsiteY0" fmla="*/ 0 h 3181350"/>
              <a:gd name="connsiteX1" fmla="*/ 10725150 w 10725150"/>
              <a:gd name="connsiteY1" fmla="*/ 0 h 3181350"/>
              <a:gd name="connsiteX2" fmla="*/ 10725150 w 10725150"/>
              <a:gd name="connsiteY2" fmla="*/ 3181350 h 3181350"/>
              <a:gd name="connsiteX3" fmla="*/ 0 w 10725150"/>
              <a:gd name="connsiteY3" fmla="*/ 3181350 h 3181350"/>
              <a:gd name="connsiteX4" fmla="*/ 0 w 10725150"/>
              <a:gd name="connsiteY4" fmla="*/ 574848 h 318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5150" h="3181350">
                <a:moveTo>
                  <a:pt x="695325" y="0"/>
                </a:moveTo>
                <a:lnTo>
                  <a:pt x="10725150" y="0"/>
                </a:lnTo>
                <a:lnTo>
                  <a:pt x="10725150" y="3181350"/>
                </a:lnTo>
                <a:lnTo>
                  <a:pt x="0" y="3181350"/>
                </a:lnTo>
                <a:lnTo>
                  <a:pt x="0" y="574848"/>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794536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1706EE4B-01B9-44DA-9A14-3D57DDB1EB5A}"/>
              </a:ext>
            </a:extLst>
          </p:cNvPr>
          <p:cNvSpPr>
            <a:spLocks noGrp="1"/>
          </p:cNvSpPr>
          <p:nvPr>
            <p:ph type="pic" sz="quarter" idx="10"/>
          </p:nvPr>
        </p:nvSpPr>
        <p:spPr>
          <a:xfrm>
            <a:off x="361951" y="0"/>
            <a:ext cx="3422725" cy="6858000"/>
          </a:xfrm>
          <a:custGeom>
            <a:avLst/>
            <a:gdLst>
              <a:gd name="connsiteX0" fmla="*/ 0 w 3422725"/>
              <a:gd name="connsiteY0" fmla="*/ 0 h 6858000"/>
              <a:gd name="connsiteX1" fmla="*/ 3422725 w 3422725"/>
              <a:gd name="connsiteY1" fmla="*/ 0 h 6858000"/>
              <a:gd name="connsiteX2" fmla="*/ 3422725 w 3422725"/>
              <a:gd name="connsiteY2" fmla="*/ 6858000 h 6858000"/>
              <a:gd name="connsiteX3" fmla="*/ 0 w 3422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22725" h="6858000">
                <a:moveTo>
                  <a:pt x="0" y="0"/>
                </a:moveTo>
                <a:lnTo>
                  <a:pt x="3422725" y="0"/>
                </a:lnTo>
                <a:lnTo>
                  <a:pt x="3422725" y="6858000"/>
                </a:lnTo>
                <a:lnTo>
                  <a:pt x="0" y="6858000"/>
                </a:lnTo>
                <a:close/>
              </a:path>
            </a:pathLst>
          </a:custGeom>
        </p:spPr>
        <p:txBody>
          <a:bodyPr wrap="square">
            <a:noAutofit/>
          </a:bodyPr>
          <a:lstStyle>
            <a:lvl1pPr>
              <a:defRPr sz="1200"/>
            </a:lvl1pPr>
          </a:lstStyle>
          <a:p>
            <a:endParaRPr lang="en-ID"/>
          </a:p>
        </p:txBody>
      </p:sp>
      <p:sp>
        <p:nvSpPr>
          <p:cNvPr id="9" name="Picture Placeholder 8">
            <a:extLst>
              <a:ext uri="{FF2B5EF4-FFF2-40B4-BE49-F238E27FC236}">
                <a16:creationId xmlns="" xmlns:a16="http://schemas.microsoft.com/office/drawing/2014/main" id="{FDFB98C9-8FB2-4E06-ADB9-87419890D105}"/>
              </a:ext>
            </a:extLst>
          </p:cNvPr>
          <p:cNvSpPr>
            <a:spLocks noGrp="1"/>
          </p:cNvSpPr>
          <p:nvPr>
            <p:ph type="pic" sz="quarter" idx="11"/>
          </p:nvPr>
        </p:nvSpPr>
        <p:spPr>
          <a:xfrm>
            <a:off x="3784676" y="0"/>
            <a:ext cx="1835075" cy="6858000"/>
          </a:xfrm>
          <a:custGeom>
            <a:avLst/>
            <a:gdLst>
              <a:gd name="connsiteX0" fmla="*/ 0 w 1835075"/>
              <a:gd name="connsiteY0" fmla="*/ 0 h 6858000"/>
              <a:gd name="connsiteX1" fmla="*/ 1835075 w 1835075"/>
              <a:gd name="connsiteY1" fmla="*/ 0 h 6858000"/>
              <a:gd name="connsiteX2" fmla="*/ 1835075 w 1835075"/>
              <a:gd name="connsiteY2" fmla="*/ 6858000 h 6858000"/>
              <a:gd name="connsiteX3" fmla="*/ 0 w 18350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835075" h="6858000">
                <a:moveTo>
                  <a:pt x="0" y="0"/>
                </a:moveTo>
                <a:lnTo>
                  <a:pt x="1835075" y="0"/>
                </a:lnTo>
                <a:lnTo>
                  <a:pt x="1835075"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5369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F906FAD2-DCEA-4919-A11E-892BB2F7ED9F}"/>
              </a:ext>
            </a:extLst>
          </p:cNvPr>
          <p:cNvSpPr>
            <a:spLocks noGrp="1"/>
          </p:cNvSpPr>
          <p:nvPr>
            <p:ph type="pic" sz="quarter" idx="10"/>
          </p:nvPr>
        </p:nvSpPr>
        <p:spPr>
          <a:xfrm>
            <a:off x="0" y="3086100"/>
            <a:ext cx="7349616" cy="3200400"/>
          </a:xfrm>
          <a:custGeom>
            <a:avLst/>
            <a:gdLst>
              <a:gd name="connsiteX0" fmla="*/ 0 w 7349616"/>
              <a:gd name="connsiteY0" fmla="*/ 0 h 3200400"/>
              <a:gd name="connsiteX1" fmla="*/ 7349616 w 7349616"/>
              <a:gd name="connsiteY1" fmla="*/ 0 h 3200400"/>
              <a:gd name="connsiteX2" fmla="*/ 7349616 w 7349616"/>
              <a:gd name="connsiteY2" fmla="*/ 3200400 h 3200400"/>
              <a:gd name="connsiteX3" fmla="*/ 0 w 7349616"/>
              <a:gd name="connsiteY3" fmla="*/ 3200400 h 3200400"/>
            </a:gdLst>
            <a:ahLst/>
            <a:cxnLst>
              <a:cxn ang="0">
                <a:pos x="connsiteX0" y="connsiteY0"/>
              </a:cxn>
              <a:cxn ang="0">
                <a:pos x="connsiteX1" y="connsiteY1"/>
              </a:cxn>
              <a:cxn ang="0">
                <a:pos x="connsiteX2" y="connsiteY2"/>
              </a:cxn>
              <a:cxn ang="0">
                <a:pos x="connsiteX3" y="connsiteY3"/>
              </a:cxn>
            </a:cxnLst>
            <a:rect l="l" t="t" r="r" b="b"/>
            <a:pathLst>
              <a:path w="7349616" h="3200400">
                <a:moveTo>
                  <a:pt x="0" y="0"/>
                </a:moveTo>
                <a:lnTo>
                  <a:pt x="7349616" y="0"/>
                </a:lnTo>
                <a:lnTo>
                  <a:pt x="7349616" y="3200400"/>
                </a:lnTo>
                <a:lnTo>
                  <a:pt x="0" y="3200400"/>
                </a:lnTo>
                <a:close/>
              </a:path>
            </a:pathLst>
          </a:custGeom>
        </p:spPr>
        <p:txBody>
          <a:bodyPr wrap="square">
            <a:noAutofit/>
          </a:bodyPr>
          <a:lstStyle>
            <a:lvl1pPr>
              <a:defRPr sz="1200"/>
            </a:lvl1pPr>
          </a:lstStyle>
          <a:p>
            <a:endParaRPr lang="en-ID"/>
          </a:p>
        </p:txBody>
      </p:sp>
      <p:sp>
        <p:nvSpPr>
          <p:cNvPr id="9" name="Picture Placeholder 8">
            <a:extLst>
              <a:ext uri="{FF2B5EF4-FFF2-40B4-BE49-F238E27FC236}">
                <a16:creationId xmlns="" xmlns:a16="http://schemas.microsoft.com/office/drawing/2014/main" id="{BD41FAA4-0173-4625-8656-98F7A8B7A929}"/>
              </a:ext>
            </a:extLst>
          </p:cNvPr>
          <p:cNvSpPr>
            <a:spLocks noGrp="1"/>
          </p:cNvSpPr>
          <p:nvPr>
            <p:ph type="pic" sz="quarter" idx="11"/>
          </p:nvPr>
        </p:nvSpPr>
        <p:spPr>
          <a:xfrm>
            <a:off x="6230558" y="1967042"/>
            <a:ext cx="2238116" cy="2238116"/>
          </a:xfrm>
          <a:custGeom>
            <a:avLst/>
            <a:gdLst>
              <a:gd name="connsiteX0" fmla="*/ 1119058 w 2238116"/>
              <a:gd name="connsiteY0" fmla="*/ 0 h 2238116"/>
              <a:gd name="connsiteX1" fmla="*/ 2238116 w 2238116"/>
              <a:gd name="connsiteY1" fmla="*/ 1119058 h 2238116"/>
              <a:gd name="connsiteX2" fmla="*/ 1119058 w 2238116"/>
              <a:gd name="connsiteY2" fmla="*/ 2238116 h 2238116"/>
              <a:gd name="connsiteX3" fmla="*/ 0 w 2238116"/>
              <a:gd name="connsiteY3" fmla="*/ 1119058 h 2238116"/>
              <a:gd name="connsiteX4" fmla="*/ 1119058 w 2238116"/>
              <a:gd name="connsiteY4" fmla="*/ 0 h 2238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116" h="2238116">
                <a:moveTo>
                  <a:pt x="1119058" y="0"/>
                </a:moveTo>
                <a:cubicBezTo>
                  <a:pt x="1737097" y="0"/>
                  <a:pt x="2238116" y="501019"/>
                  <a:pt x="2238116" y="1119058"/>
                </a:cubicBezTo>
                <a:cubicBezTo>
                  <a:pt x="2238116" y="1737097"/>
                  <a:pt x="1737097" y="2238116"/>
                  <a:pt x="1119058" y="2238116"/>
                </a:cubicBezTo>
                <a:cubicBezTo>
                  <a:pt x="501019" y="2238116"/>
                  <a:pt x="0" y="1737097"/>
                  <a:pt x="0" y="1119058"/>
                </a:cubicBezTo>
                <a:cubicBezTo>
                  <a:pt x="0" y="501019"/>
                  <a:pt x="501019" y="0"/>
                  <a:pt x="1119058" y="0"/>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401163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1C6EC4D8-BB2D-41D4-A33D-62DE9128C488}"/>
              </a:ext>
            </a:extLst>
          </p:cNvPr>
          <p:cNvSpPr>
            <a:spLocks noGrp="1"/>
          </p:cNvSpPr>
          <p:nvPr>
            <p:ph type="pic" sz="quarter" idx="10"/>
          </p:nvPr>
        </p:nvSpPr>
        <p:spPr>
          <a:xfrm>
            <a:off x="5730566" y="1072164"/>
            <a:ext cx="1223493" cy="4713669"/>
          </a:xfrm>
          <a:custGeom>
            <a:avLst/>
            <a:gdLst>
              <a:gd name="connsiteX0" fmla="*/ 1223493 w 1223493"/>
              <a:gd name="connsiteY0" fmla="*/ 0 h 4713669"/>
              <a:gd name="connsiteX1" fmla="*/ 1223493 w 1223493"/>
              <a:gd name="connsiteY1" fmla="*/ 4407796 h 4713669"/>
              <a:gd name="connsiteX2" fmla="*/ 0 w 1223493"/>
              <a:gd name="connsiteY2" fmla="*/ 4713669 h 4713669"/>
              <a:gd name="connsiteX3" fmla="*/ 0 w 1223493"/>
              <a:gd name="connsiteY3" fmla="*/ 305873 h 4713669"/>
            </a:gdLst>
            <a:ahLst/>
            <a:cxnLst>
              <a:cxn ang="0">
                <a:pos x="connsiteX0" y="connsiteY0"/>
              </a:cxn>
              <a:cxn ang="0">
                <a:pos x="connsiteX1" y="connsiteY1"/>
              </a:cxn>
              <a:cxn ang="0">
                <a:pos x="connsiteX2" y="connsiteY2"/>
              </a:cxn>
              <a:cxn ang="0">
                <a:pos x="connsiteX3" y="connsiteY3"/>
              </a:cxn>
            </a:cxnLst>
            <a:rect l="l" t="t" r="r" b="b"/>
            <a:pathLst>
              <a:path w="1223493" h="4713669">
                <a:moveTo>
                  <a:pt x="1223493" y="0"/>
                </a:moveTo>
                <a:lnTo>
                  <a:pt x="1223493" y="4407796"/>
                </a:lnTo>
                <a:lnTo>
                  <a:pt x="0" y="4713669"/>
                </a:lnTo>
                <a:lnTo>
                  <a:pt x="0" y="305873"/>
                </a:ln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 xmlns:a16="http://schemas.microsoft.com/office/drawing/2014/main" id="{4EE45940-E3B0-42FF-820C-901D229A7E3E}"/>
              </a:ext>
            </a:extLst>
          </p:cNvPr>
          <p:cNvSpPr>
            <a:spLocks noGrp="1"/>
          </p:cNvSpPr>
          <p:nvPr>
            <p:ph type="pic" sz="quarter" idx="11"/>
          </p:nvPr>
        </p:nvSpPr>
        <p:spPr>
          <a:xfrm>
            <a:off x="9951616" y="1072168"/>
            <a:ext cx="1223492" cy="4713668"/>
          </a:xfrm>
          <a:custGeom>
            <a:avLst/>
            <a:gdLst>
              <a:gd name="connsiteX0" fmla="*/ 0 w 1223492"/>
              <a:gd name="connsiteY0" fmla="*/ 0 h 4713668"/>
              <a:gd name="connsiteX1" fmla="*/ 1223492 w 1223492"/>
              <a:gd name="connsiteY1" fmla="*/ 305873 h 4713668"/>
              <a:gd name="connsiteX2" fmla="*/ 1223492 w 1223492"/>
              <a:gd name="connsiteY2" fmla="*/ 4713668 h 4713668"/>
              <a:gd name="connsiteX3" fmla="*/ 0 w 1223492"/>
              <a:gd name="connsiteY3" fmla="*/ 4407795 h 4713668"/>
            </a:gdLst>
            <a:ahLst/>
            <a:cxnLst>
              <a:cxn ang="0">
                <a:pos x="connsiteX0" y="connsiteY0"/>
              </a:cxn>
              <a:cxn ang="0">
                <a:pos x="connsiteX1" y="connsiteY1"/>
              </a:cxn>
              <a:cxn ang="0">
                <a:pos x="connsiteX2" y="connsiteY2"/>
              </a:cxn>
              <a:cxn ang="0">
                <a:pos x="connsiteX3" y="connsiteY3"/>
              </a:cxn>
            </a:cxnLst>
            <a:rect l="l" t="t" r="r" b="b"/>
            <a:pathLst>
              <a:path w="1223492" h="4713668">
                <a:moveTo>
                  <a:pt x="0" y="0"/>
                </a:moveTo>
                <a:lnTo>
                  <a:pt x="1223492" y="305873"/>
                </a:lnTo>
                <a:lnTo>
                  <a:pt x="1223492" y="4713668"/>
                </a:lnTo>
                <a:lnTo>
                  <a:pt x="0" y="4407795"/>
                </a:lnTo>
                <a:close/>
              </a:path>
            </a:pathLst>
          </a:custGeom>
        </p:spPr>
        <p:txBody>
          <a:bodyPr wrap="square">
            <a:noAutofit/>
          </a:bodyPr>
          <a:lstStyle>
            <a:lvl1pPr>
              <a:defRPr sz="1200"/>
            </a:lvl1pPr>
          </a:lstStyle>
          <a:p>
            <a:endParaRPr lang="en-ID"/>
          </a:p>
        </p:txBody>
      </p:sp>
      <p:sp>
        <p:nvSpPr>
          <p:cNvPr id="15" name="Picture Placeholder 14">
            <a:extLst>
              <a:ext uri="{FF2B5EF4-FFF2-40B4-BE49-F238E27FC236}">
                <a16:creationId xmlns="" xmlns:a16="http://schemas.microsoft.com/office/drawing/2014/main" id="{D00FACB7-53CD-4A00-9A7B-3200F171AA82}"/>
              </a:ext>
            </a:extLst>
          </p:cNvPr>
          <p:cNvSpPr>
            <a:spLocks noGrp="1"/>
          </p:cNvSpPr>
          <p:nvPr>
            <p:ph type="pic" sz="quarter" idx="12"/>
          </p:nvPr>
        </p:nvSpPr>
        <p:spPr>
          <a:xfrm>
            <a:off x="7137583" y="1072166"/>
            <a:ext cx="1223493" cy="4713668"/>
          </a:xfrm>
          <a:custGeom>
            <a:avLst/>
            <a:gdLst>
              <a:gd name="connsiteX0" fmla="*/ 0 w 1223493"/>
              <a:gd name="connsiteY0" fmla="*/ 0 h 4713668"/>
              <a:gd name="connsiteX1" fmla="*/ 1223493 w 1223493"/>
              <a:gd name="connsiteY1" fmla="*/ 305873 h 4713668"/>
              <a:gd name="connsiteX2" fmla="*/ 1223493 w 1223493"/>
              <a:gd name="connsiteY2" fmla="*/ 4713668 h 4713668"/>
              <a:gd name="connsiteX3" fmla="*/ 0 w 1223493"/>
              <a:gd name="connsiteY3" fmla="*/ 4407795 h 4713668"/>
            </a:gdLst>
            <a:ahLst/>
            <a:cxnLst>
              <a:cxn ang="0">
                <a:pos x="connsiteX0" y="connsiteY0"/>
              </a:cxn>
              <a:cxn ang="0">
                <a:pos x="connsiteX1" y="connsiteY1"/>
              </a:cxn>
              <a:cxn ang="0">
                <a:pos x="connsiteX2" y="connsiteY2"/>
              </a:cxn>
              <a:cxn ang="0">
                <a:pos x="connsiteX3" y="connsiteY3"/>
              </a:cxn>
            </a:cxnLst>
            <a:rect l="l" t="t" r="r" b="b"/>
            <a:pathLst>
              <a:path w="1223493" h="4713668">
                <a:moveTo>
                  <a:pt x="0" y="0"/>
                </a:moveTo>
                <a:lnTo>
                  <a:pt x="1223493" y="305873"/>
                </a:lnTo>
                <a:lnTo>
                  <a:pt x="1223493" y="4713668"/>
                </a:lnTo>
                <a:lnTo>
                  <a:pt x="0" y="4407795"/>
                </a:lnTo>
                <a:close/>
              </a:path>
            </a:pathLst>
          </a:custGeom>
        </p:spPr>
        <p:txBody>
          <a:bodyPr wrap="square">
            <a:noAutofit/>
          </a:bodyPr>
          <a:lstStyle>
            <a:lvl1pPr>
              <a:defRPr sz="1200"/>
            </a:lvl1pPr>
          </a:lstStyle>
          <a:p>
            <a:endParaRPr lang="en-ID"/>
          </a:p>
        </p:txBody>
      </p:sp>
      <p:sp>
        <p:nvSpPr>
          <p:cNvPr id="14" name="Picture Placeholder 13">
            <a:extLst>
              <a:ext uri="{FF2B5EF4-FFF2-40B4-BE49-F238E27FC236}">
                <a16:creationId xmlns="" xmlns:a16="http://schemas.microsoft.com/office/drawing/2014/main" id="{8C0439C4-266B-4306-AD41-CF17B197E215}"/>
              </a:ext>
            </a:extLst>
          </p:cNvPr>
          <p:cNvSpPr>
            <a:spLocks noGrp="1"/>
          </p:cNvSpPr>
          <p:nvPr>
            <p:ph type="pic" sz="quarter" idx="13"/>
          </p:nvPr>
        </p:nvSpPr>
        <p:spPr>
          <a:xfrm>
            <a:off x="8544600" y="1072166"/>
            <a:ext cx="1223493" cy="4713669"/>
          </a:xfrm>
          <a:custGeom>
            <a:avLst/>
            <a:gdLst>
              <a:gd name="connsiteX0" fmla="*/ 1223493 w 1223493"/>
              <a:gd name="connsiteY0" fmla="*/ 0 h 4713669"/>
              <a:gd name="connsiteX1" fmla="*/ 1223493 w 1223493"/>
              <a:gd name="connsiteY1" fmla="*/ 4407796 h 4713669"/>
              <a:gd name="connsiteX2" fmla="*/ 0 w 1223493"/>
              <a:gd name="connsiteY2" fmla="*/ 4713669 h 4713669"/>
              <a:gd name="connsiteX3" fmla="*/ 0 w 1223493"/>
              <a:gd name="connsiteY3" fmla="*/ 305873 h 4713669"/>
            </a:gdLst>
            <a:ahLst/>
            <a:cxnLst>
              <a:cxn ang="0">
                <a:pos x="connsiteX0" y="connsiteY0"/>
              </a:cxn>
              <a:cxn ang="0">
                <a:pos x="connsiteX1" y="connsiteY1"/>
              </a:cxn>
              <a:cxn ang="0">
                <a:pos x="connsiteX2" y="connsiteY2"/>
              </a:cxn>
              <a:cxn ang="0">
                <a:pos x="connsiteX3" y="connsiteY3"/>
              </a:cxn>
            </a:cxnLst>
            <a:rect l="l" t="t" r="r" b="b"/>
            <a:pathLst>
              <a:path w="1223493" h="4713669">
                <a:moveTo>
                  <a:pt x="1223493" y="0"/>
                </a:moveTo>
                <a:lnTo>
                  <a:pt x="1223493" y="4407796"/>
                </a:lnTo>
                <a:lnTo>
                  <a:pt x="0" y="4713669"/>
                </a:lnTo>
                <a:lnTo>
                  <a:pt x="0" y="30587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491750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846F554F-312B-4D1C-8341-1FDBA09D6B5B}"/>
              </a:ext>
            </a:extLst>
          </p:cNvPr>
          <p:cNvSpPr>
            <a:spLocks noGrp="1"/>
          </p:cNvSpPr>
          <p:nvPr>
            <p:ph type="pic" sz="quarter" idx="10"/>
          </p:nvPr>
        </p:nvSpPr>
        <p:spPr>
          <a:xfrm>
            <a:off x="7225048" y="0"/>
            <a:ext cx="4966952" cy="4159876"/>
          </a:xfrm>
          <a:custGeom>
            <a:avLst/>
            <a:gdLst>
              <a:gd name="connsiteX0" fmla="*/ 0 w 4966952"/>
              <a:gd name="connsiteY0" fmla="*/ 0 h 4159876"/>
              <a:gd name="connsiteX1" fmla="*/ 4966952 w 4966952"/>
              <a:gd name="connsiteY1" fmla="*/ 0 h 4159876"/>
              <a:gd name="connsiteX2" fmla="*/ 4966952 w 4966952"/>
              <a:gd name="connsiteY2" fmla="*/ 4159876 h 4159876"/>
              <a:gd name="connsiteX3" fmla="*/ 0 w 4966952"/>
              <a:gd name="connsiteY3" fmla="*/ 4159876 h 4159876"/>
            </a:gdLst>
            <a:ahLst/>
            <a:cxnLst>
              <a:cxn ang="0">
                <a:pos x="connsiteX0" y="connsiteY0"/>
              </a:cxn>
              <a:cxn ang="0">
                <a:pos x="connsiteX1" y="connsiteY1"/>
              </a:cxn>
              <a:cxn ang="0">
                <a:pos x="connsiteX2" y="connsiteY2"/>
              </a:cxn>
              <a:cxn ang="0">
                <a:pos x="connsiteX3" y="connsiteY3"/>
              </a:cxn>
            </a:cxnLst>
            <a:rect l="l" t="t" r="r" b="b"/>
            <a:pathLst>
              <a:path w="4966952" h="4159876">
                <a:moveTo>
                  <a:pt x="0" y="0"/>
                </a:moveTo>
                <a:lnTo>
                  <a:pt x="4966952" y="0"/>
                </a:lnTo>
                <a:lnTo>
                  <a:pt x="4966952" y="4159876"/>
                </a:lnTo>
                <a:lnTo>
                  <a:pt x="0" y="4159876"/>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34199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D9CF92F4-8DCB-4E8B-B664-E16C1D18481F}"/>
              </a:ext>
            </a:extLst>
          </p:cNvPr>
          <p:cNvSpPr>
            <a:spLocks noGrp="1"/>
          </p:cNvSpPr>
          <p:nvPr>
            <p:ph type="pic" sz="quarter" idx="10"/>
          </p:nvPr>
        </p:nvSpPr>
        <p:spPr>
          <a:xfrm>
            <a:off x="707922" y="1"/>
            <a:ext cx="4782164" cy="6135329"/>
          </a:xfrm>
          <a:custGeom>
            <a:avLst/>
            <a:gdLst>
              <a:gd name="connsiteX0" fmla="*/ 1753829 w 4782164"/>
              <a:gd name="connsiteY0" fmla="*/ 0 h 6135329"/>
              <a:gd name="connsiteX1" fmla="*/ 4782164 w 4782164"/>
              <a:gd name="connsiteY1" fmla="*/ 0 h 6135329"/>
              <a:gd name="connsiteX2" fmla="*/ 4782164 w 4782164"/>
              <a:gd name="connsiteY2" fmla="*/ 6135329 h 6135329"/>
              <a:gd name="connsiteX3" fmla="*/ 1753829 w 4782164"/>
              <a:gd name="connsiteY3" fmla="*/ 6135329 h 6135329"/>
              <a:gd name="connsiteX4" fmla="*/ 0 w 4782164"/>
              <a:gd name="connsiteY4" fmla="*/ 0 h 6135329"/>
              <a:gd name="connsiteX5" fmla="*/ 1563329 w 4782164"/>
              <a:gd name="connsiteY5" fmla="*/ 0 h 6135329"/>
              <a:gd name="connsiteX6" fmla="*/ 1563329 w 4782164"/>
              <a:gd name="connsiteY6" fmla="*/ 6135329 h 6135329"/>
              <a:gd name="connsiteX7" fmla="*/ 0 w 4782164"/>
              <a:gd name="connsiteY7" fmla="*/ 6135329 h 6135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82164" h="6135329">
                <a:moveTo>
                  <a:pt x="1753829" y="0"/>
                </a:moveTo>
                <a:lnTo>
                  <a:pt x="4782164" y="0"/>
                </a:lnTo>
                <a:lnTo>
                  <a:pt x="4782164" y="6135329"/>
                </a:lnTo>
                <a:lnTo>
                  <a:pt x="1753829" y="6135329"/>
                </a:lnTo>
                <a:close/>
                <a:moveTo>
                  <a:pt x="0" y="0"/>
                </a:moveTo>
                <a:lnTo>
                  <a:pt x="1563329" y="0"/>
                </a:lnTo>
                <a:lnTo>
                  <a:pt x="1563329" y="6135329"/>
                </a:lnTo>
                <a:lnTo>
                  <a:pt x="0" y="6135329"/>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4051917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76AFA35B-B9EF-4A47-8C39-82200A4DB4B0}"/>
              </a:ext>
            </a:extLst>
          </p:cNvPr>
          <p:cNvSpPr>
            <a:spLocks noGrp="1"/>
          </p:cNvSpPr>
          <p:nvPr>
            <p:ph type="pic" sz="quarter" idx="10"/>
          </p:nvPr>
        </p:nvSpPr>
        <p:spPr>
          <a:xfrm>
            <a:off x="863600" y="1453893"/>
            <a:ext cx="5312228" cy="2801257"/>
          </a:xfrm>
          <a:custGeom>
            <a:avLst/>
            <a:gdLst>
              <a:gd name="connsiteX0" fmla="*/ 0 w 5312228"/>
              <a:gd name="connsiteY0" fmla="*/ 0 h 2801257"/>
              <a:gd name="connsiteX1" fmla="*/ 5312228 w 5312228"/>
              <a:gd name="connsiteY1" fmla="*/ 0 h 2801257"/>
              <a:gd name="connsiteX2" fmla="*/ 5312228 w 5312228"/>
              <a:gd name="connsiteY2" fmla="*/ 2801257 h 2801257"/>
              <a:gd name="connsiteX3" fmla="*/ 0 w 5312228"/>
              <a:gd name="connsiteY3" fmla="*/ 2801257 h 2801257"/>
            </a:gdLst>
            <a:ahLst/>
            <a:cxnLst>
              <a:cxn ang="0">
                <a:pos x="connsiteX0" y="connsiteY0"/>
              </a:cxn>
              <a:cxn ang="0">
                <a:pos x="connsiteX1" y="connsiteY1"/>
              </a:cxn>
              <a:cxn ang="0">
                <a:pos x="connsiteX2" y="connsiteY2"/>
              </a:cxn>
              <a:cxn ang="0">
                <a:pos x="connsiteX3" y="connsiteY3"/>
              </a:cxn>
            </a:cxnLst>
            <a:rect l="l" t="t" r="r" b="b"/>
            <a:pathLst>
              <a:path w="5312228" h="2801257">
                <a:moveTo>
                  <a:pt x="0" y="0"/>
                </a:moveTo>
                <a:lnTo>
                  <a:pt x="5312228" y="0"/>
                </a:lnTo>
                <a:lnTo>
                  <a:pt x="5312228" y="2801257"/>
                </a:lnTo>
                <a:lnTo>
                  <a:pt x="0" y="2801257"/>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6753562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9ABB9236-26A5-473C-836E-FF84B0F3E47C}"/>
              </a:ext>
            </a:extLst>
          </p:cNvPr>
          <p:cNvSpPr>
            <a:spLocks noGrp="1"/>
          </p:cNvSpPr>
          <p:nvPr>
            <p:ph type="pic" sz="quarter" idx="10"/>
          </p:nvPr>
        </p:nvSpPr>
        <p:spPr>
          <a:xfrm>
            <a:off x="6386285" y="682172"/>
            <a:ext cx="4601028" cy="5529943"/>
          </a:xfrm>
          <a:custGeom>
            <a:avLst/>
            <a:gdLst>
              <a:gd name="connsiteX0" fmla="*/ 0 w 4601028"/>
              <a:gd name="connsiteY0" fmla="*/ 0 h 5529943"/>
              <a:gd name="connsiteX1" fmla="*/ 2975429 w 4601028"/>
              <a:gd name="connsiteY1" fmla="*/ 0 h 5529943"/>
              <a:gd name="connsiteX2" fmla="*/ 3164568 w 4601028"/>
              <a:gd name="connsiteY2" fmla="*/ 163286 h 5529943"/>
              <a:gd name="connsiteX3" fmla="*/ 3961947 w 4601028"/>
              <a:gd name="connsiteY3" fmla="*/ 163286 h 5529943"/>
              <a:gd name="connsiteX4" fmla="*/ 4151086 w 4601028"/>
              <a:gd name="connsiteY4" fmla="*/ 0 h 5529943"/>
              <a:gd name="connsiteX5" fmla="*/ 4601028 w 4601028"/>
              <a:gd name="connsiteY5" fmla="*/ 0 h 5529943"/>
              <a:gd name="connsiteX6" fmla="*/ 4601028 w 4601028"/>
              <a:gd name="connsiteY6" fmla="*/ 2899190 h 5529943"/>
              <a:gd name="connsiteX7" fmla="*/ 4205108 w 4601028"/>
              <a:gd name="connsiteY7" fmla="*/ 2899190 h 5529943"/>
              <a:gd name="connsiteX8" fmla="*/ 4189599 w 4601028"/>
              <a:gd name="connsiteY8" fmla="*/ 2895603 h 5529943"/>
              <a:gd name="connsiteX9" fmla="*/ 3595355 w 4601028"/>
              <a:gd name="connsiteY9" fmla="*/ 2895603 h 5529943"/>
              <a:gd name="connsiteX10" fmla="*/ 3454399 w 4601028"/>
              <a:gd name="connsiteY10" fmla="*/ 3057096 h 5529943"/>
              <a:gd name="connsiteX11" fmla="*/ 3595355 w 4601028"/>
              <a:gd name="connsiteY11" fmla="*/ 3218588 h 5529943"/>
              <a:gd name="connsiteX12" fmla="*/ 4126092 w 4601028"/>
              <a:gd name="connsiteY12" fmla="*/ 3218588 h 5529943"/>
              <a:gd name="connsiteX13" fmla="*/ 4141600 w 4601028"/>
              <a:gd name="connsiteY13" fmla="*/ 3222175 h 5529943"/>
              <a:gd name="connsiteX14" fmla="*/ 4601028 w 4601028"/>
              <a:gd name="connsiteY14" fmla="*/ 3222175 h 5529943"/>
              <a:gd name="connsiteX15" fmla="*/ 4601028 w 4601028"/>
              <a:gd name="connsiteY15" fmla="*/ 5529943 h 5529943"/>
              <a:gd name="connsiteX16" fmla="*/ 1489913 w 4601028"/>
              <a:gd name="connsiteY16" fmla="*/ 5529943 h 5529943"/>
              <a:gd name="connsiteX17" fmla="*/ 1491127 w 4601028"/>
              <a:gd name="connsiteY17" fmla="*/ 5526567 h 5529943"/>
              <a:gd name="connsiteX18" fmla="*/ 1494970 w 4601028"/>
              <a:gd name="connsiteY18" fmla="*/ 5493658 h 5529943"/>
              <a:gd name="connsiteX19" fmla="*/ 1305831 w 4601028"/>
              <a:gd name="connsiteY19" fmla="*/ 5330372 h 5529943"/>
              <a:gd name="connsiteX20" fmla="*/ 508453 w 4601028"/>
              <a:gd name="connsiteY20" fmla="*/ 5330372 h 5529943"/>
              <a:gd name="connsiteX21" fmla="*/ 319313 w 4601028"/>
              <a:gd name="connsiteY21" fmla="*/ 5493658 h 5529943"/>
              <a:gd name="connsiteX22" fmla="*/ 323156 w 4601028"/>
              <a:gd name="connsiteY22" fmla="*/ 5526567 h 5529943"/>
              <a:gd name="connsiteX23" fmla="*/ 324370 w 4601028"/>
              <a:gd name="connsiteY23" fmla="*/ 5529943 h 5529943"/>
              <a:gd name="connsiteX24" fmla="*/ 0 w 4601028"/>
              <a:gd name="connsiteY24" fmla="*/ 5529943 h 5529943"/>
              <a:gd name="connsiteX25" fmla="*/ 0 w 4601028"/>
              <a:gd name="connsiteY25" fmla="*/ 1313545 h 5529943"/>
              <a:gd name="connsiteX26" fmla="*/ 487643 w 4601028"/>
              <a:gd name="connsiteY26" fmla="*/ 1313545 h 5529943"/>
              <a:gd name="connsiteX27" fmla="*/ 508453 w 4601028"/>
              <a:gd name="connsiteY27" fmla="*/ 1317172 h 5529943"/>
              <a:gd name="connsiteX28" fmla="*/ 1305831 w 4601028"/>
              <a:gd name="connsiteY28" fmla="*/ 1317172 h 5529943"/>
              <a:gd name="connsiteX29" fmla="*/ 1494970 w 4601028"/>
              <a:gd name="connsiteY29" fmla="*/ 1153886 h 5529943"/>
              <a:gd name="connsiteX30" fmla="*/ 1305831 w 4601028"/>
              <a:gd name="connsiteY30" fmla="*/ 990600 h 5529943"/>
              <a:gd name="connsiteX31" fmla="*/ 593670 w 4601028"/>
              <a:gd name="connsiteY31" fmla="*/ 990600 h 5529943"/>
              <a:gd name="connsiteX32" fmla="*/ 572860 w 4601028"/>
              <a:gd name="connsiteY32" fmla="*/ 986973 h 5529943"/>
              <a:gd name="connsiteX33" fmla="*/ 0 w 4601028"/>
              <a:gd name="connsiteY33" fmla="*/ 986973 h 552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601028" h="5529943">
                <a:moveTo>
                  <a:pt x="0" y="0"/>
                </a:moveTo>
                <a:lnTo>
                  <a:pt x="2975429" y="0"/>
                </a:lnTo>
                <a:cubicBezTo>
                  <a:pt x="2975429" y="90185"/>
                  <a:pt x="3060120" y="163286"/>
                  <a:pt x="3164568" y="163286"/>
                </a:cubicBezTo>
                <a:lnTo>
                  <a:pt x="3961947" y="163286"/>
                </a:lnTo>
                <a:cubicBezTo>
                  <a:pt x="4066395" y="163286"/>
                  <a:pt x="4151086" y="90185"/>
                  <a:pt x="4151086" y="0"/>
                </a:cubicBezTo>
                <a:lnTo>
                  <a:pt x="4601028" y="0"/>
                </a:lnTo>
                <a:lnTo>
                  <a:pt x="4601028" y="2899190"/>
                </a:lnTo>
                <a:lnTo>
                  <a:pt x="4205108" y="2899190"/>
                </a:lnTo>
                <a:lnTo>
                  <a:pt x="4189599" y="2895603"/>
                </a:lnTo>
                <a:lnTo>
                  <a:pt x="3595355" y="2895603"/>
                </a:lnTo>
                <a:cubicBezTo>
                  <a:pt x="3517515" y="2895603"/>
                  <a:pt x="3454399" y="2967901"/>
                  <a:pt x="3454399" y="3057096"/>
                </a:cubicBezTo>
                <a:cubicBezTo>
                  <a:pt x="3454399" y="3146290"/>
                  <a:pt x="3517515" y="3218588"/>
                  <a:pt x="3595355" y="3218588"/>
                </a:cubicBezTo>
                <a:lnTo>
                  <a:pt x="4126092" y="3218588"/>
                </a:lnTo>
                <a:lnTo>
                  <a:pt x="4141600" y="3222175"/>
                </a:lnTo>
                <a:lnTo>
                  <a:pt x="4601028" y="3222175"/>
                </a:lnTo>
                <a:lnTo>
                  <a:pt x="4601028" y="5529943"/>
                </a:lnTo>
                <a:lnTo>
                  <a:pt x="1489913" y="5529943"/>
                </a:lnTo>
                <a:lnTo>
                  <a:pt x="1491127" y="5526567"/>
                </a:lnTo>
                <a:cubicBezTo>
                  <a:pt x="1493647" y="5515938"/>
                  <a:pt x="1494970" y="5504931"/>
                  <a:pt x="1494970" y="5493658"/>
                </a:cubicBezTo>
                <a:cubicBezTo>
                  <a:pt x="1494970" y="5403473"/>
                  <a:pt x="1410279" y="5330372"/>
                  <a:pt x="1305831" y="5330372"/>
                </a:cubicBezTo>
                <a:lnTo>
                  <a:pt x="508453" y="5330372"/>
                </a:lnTo>
                <a:cubicBezTo>
                  <a:pt x="404004" y="5330372"/>
                  <a:pt x="319313" y="5403473"/>
                  <a:pt x="319313" y="5493658"/>
                </a:cubicBezTo>
                <a:cubicBezTo>
                  <a:pt x="319313" y="5504931"/>
                  <a:pt x="320637" y="5515938"/>
                  <a:pt x="323156" y="5526567"/>
                </a:cubicBezTo>
                <a:lnTo>
                  <a:pt x="324370" y="5529943"/>
                </a:lnTo>
                <a:lnTo>
                  <a:pt x="0" y="5529943"/>
                </a:lnTo>
                <a:lnTo>
                  <a:pt x="0" y="1313545"/>
                </a:lnTo>
                <a:lnTo>
                  <a:pt x="487643" y="1313545"/>
                </a:lnTo>
                <a:lnTo>
                  <a:pt x="508453" y="1317172"/>
                </a:lnTo>
                <a:lnTo>
                  <a:pt x="1305831" y="1317172"/>
                </a:lnTo>
                <a:cubicBezTo>
                  <a:pt x="1410279" y="1317172"/>
                  <a:pt x="1494970" y="1244071"/>
                  <a:pt x="1494970" y="1153886"/>
                </a:cubicBezTo>
                <a:cubicBezTo>
                  <a:pt x="1494970" y="1063701"/>
                  <a:pt x="1410279" y="990600"/>
                  <a:pt x="1305831" y="990600"/>
                </a:cubicBezTo>
                <a:lnTo>
                  <a:pt x="593670" y="990600"/>
                </a:lnTo>
                <a:lnTo>
                  <a:pt x="572860" y="986973"/>
                </a:lnTo>
                <a:lnTo>
                  <a:pt x="0" y="98697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820487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 xmlns:a16="http://schemas.microsoft.com/office/drawing/2014/main" id="{8348A81A-40CB-498F-858A-F855CD083B5F}"/>
              </a:ext>
            </a:extLst>
          </p:cNvPr>
          <p:cNvSpPr>
            <a:spLocks noGrp="1"/>
          </p:cNvSpPr>
          <p:nvPr>
            <p:ph type="pic" sz="quarter" idx="10"/>
          </p:nvPr>
        </p:nvSpPr>
        <p:spPr>
          <a:xfrm>
            <a:off x="492792" y="1731055"/>
            <a:ext cx="3998429" cy="5126946"/>
          </a:xfrm>
          <a:custGeom>
            <a:avLst/>
            <a:gdLst>
              <a:gd name="connsiteX0" fmla="*/ 3998428 w 3998429"/>
              <a:gd name="connsiteY0" fmla="*/ 3619802 h 5126946"/>
              <a:gd name="connsiteX1" fmla="*/ 3998428 w 3998429"/>
              <a:gd name="connsiteY1" fmla="*/ 5126946 h 5126946"/>
              <a:gd name="connsiteX2" fmla="*/ 3062332 w 3998429"/>
              <a:gd name="connsiteY2" fmla="*/ 5126945 h 5126946"/>
              <a:gd name="connsiteX3" fmla="*/ 2231117 w 3998429"/>
              <a:gd name="connsiteY3" fmla="*/ 4644841 h 5126946"/>
              <a:gd name="connsiteX4" fmla="*/ 3998428 w 3998429"/>
              <a:gd name="connsiteY4" fmla="*/ 1275437 h 5126946"/>
              <a:gd name="connsiteX5" fmla="*/ 3998429 w 3998429"/>
              <a:gd name="connsiteY5" fmla="*/ 3325515 h 5126946"/>
              <a:gd name="connsiteX6" fmla="*/ 2231118 w 3998429"/>
              <a:gd name="connsiteY6" fmla="*/ 2300476 h 5126946"/>
              <a:gd name="connsiteX7" fmla="*/ 0 w 3998429"/>
              <a:gd name="connsiteY7" fmla="*/ 1201884 h 5126946"/>
              <a:gd name="connsiteX8" fmla="*/ 3898900 w 3998429"/>
              <a:gd name="connsiteY8" fmla="*/ 3463245 h 5126946"/>
              <a:gd name="connsiteX9" fmla="*/ 1030452 w 3998429"/>
              <a:gd name="connsiteY9" fmla="*/ 5126945 h 5126946"/>
              <a:gd name="connsiteX10" fmla="*/ 0 w 3998429"/>
              <a:gd name="connsiteY10" fmla="*/ 5126946 h 5126946"/>
              <a:gd name="connsiteX11" fmla="*/ 1961297 w 3998429"/>
              <a:gd name="connsiteY11" fmla="*/ 0 h 5126946"/>
              <a:gd name="connsiteX12" fmla="*/ 1956998 w 3998429"/>
              <a:gd name="connsiteY12" fmla="*/ 2165725 h 5126946"/>
              <a:gd name="connsiteX13" fmla="*/ 79277 w 3998429"/>
              <a:gd name="connsiteY13" fmla="*/ 1086586 h 5126946"/>
              <a:gd name="connsiteX14" fmla="*/ 2112127 w 3998429"/>
              <a:gd name="connsiteY14" fmla="*/ 0 h 5126946"/>
              <a:gd name="connsiteX15" fmla="*/ 3985551 w 3998429"/>
              <a:gd name="connsiteY15" fmla="*/ 1086585 h 5126946"/>
              <a:gd name="connsiteX16" fmla="*/ 2112128 w 3998429"/>
              <a:gd name="connsiteY16" fmla="*/ 2173171 h 51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98429" h="5126946">
                <a:moveTo>
                  <a:pt x="3998428" y="3619802"/>
                </a:moveTo>
                <a:lnTo>
                  <a:pt x="3998428" y="5126946"/>
                </a:lnTo>
                <a:lnTo>
                  <a:pt x="3062332" y="5126945"/>
                </a:lnTo>
                <a:lnTo>
                  <a:pt x="2231117" y="4644841"/>
                </a:lnTo>
                <a:close/>
                <a:moveTo>
                  <a:pt x="3998428" y="1275437"/>
                </a:moveTo>
                <a:lnTo>
                  <a:pt x="3998429" y="3325515"/>
                </a:lnTo>
                <a:lnTo>
                  <a:pt x="2231118" y="2300476"/>
                </a:lnTo>
                <a:close/>
                <a:moveTo>
                  <a:pt x="0" y="1201884"/>
                </a:moveTo>
                <a:lnTo>
                  <a:pt x="3898900" y="3463245"/>
                </a:lnTo>
                <a:lnTo>
                  <a:pt x="1030452" y="5126945"/>
                </a:lnTo>
                <a:lnTo>
                  <a:pt x="0" y="5126946"/>
                </a:lnTo>
                <a:close/>
                <a:moveTo>
                  <a:pt x="1961297" y="0"/>
                </a:moveTo>
                <a:lnTo>
                  <a:pt x="1956998" y="2165725"/>
                </a:lnTo>
                <a:lnTo>
                  <a:pt x="79277" y="1086586"/>
                </a:lnTo>
                <a:close/>
                <a:moveTo>
                  <a:pt x="2112127" y="0"/>
                </a:moveTo>
                <a:lnTo>
                  <a:pt x="3985551" y="1086585"/>
                </a:lnTo>
                <a:lnTo>
                  <a:pt x="2112128" y="217317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661821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C895E7F8-1FB9-4F27-8914-384571B17D55}"/>
              </a:ext>
            </a:extLst>
          </p:cNvPr>
          <p:cNvSpPr>
            <a:spLocks noGrp="1"/>
          </p:cNvSpPr>
          <p:nvPr>
            <p:ph type="pic" sz="quarter" idx="10"/>
          </p:nvPr>
        </p:nvSpPr>
        <p:spPr>
          <a:xfrm>
            <a:off x="464457" y="435430"/>
            <a:ext cx="5365081" cy="5351113"/>
          </a:xfrm>
          <a:custGeom>
            <a:avLst/>
            <a:gdLst>
              <a:gd name="connsiteX0" fmla="*/ 0 w 5365081"/>
              <a:gd name="connsiteY0" fmla="*/ 0 h 5351113"/>
              <a:gd name="connsiteX1" fmla="*/ 3881665 w 5365081"/>
              <a:gd name="connsiteY1" fmla="*/ 1 h 5351113"/>
              <a:gd name="connsiteX2" fmla="*/ 5098235 w 5365081"/>
              <a:gd name="connsiteY2" fmla="*/ 1216572 h 5351113"/>
              <a:gd name="connsiteX3" fmla="*/ 5098235 w 5365081"/>
              <a:gd name="connsiteY3" fmla="*/ 2505018 h 5351113"/>
              <a:gd name="connsiteX4" fmla="*/ 2518986 w 5365081"/>
              <a:gd name="connsiteY4" fmla="*/ 5084267 h 5351113"/>
              <a:gd name="connsiteX5" fmla="*/ 1230540 w 5365081"/>
              <a:gd name="connsiteY5" fmla="*/ 5084267 h 5351113"/>
              <a:gd name="connsiteX6" fmla="*/ 0 w 5365081"/>
              <a:gd name="connsiteY6" fmla="*/ 3853728 h 535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5081" h="5351113">
                <a:moveTo>
                  <a:pt x="0" y="0"/>
                </a:moveTo>
                <a:lnTo>
                  <a:pt x="3881665" y="1"/>
                </a:lnTo>
                <a:lnTo>
                  <a:pt x="5098235" y="1216572"/>
                </a:lnTo>
                <a:cubicBezTo>
                  <a:pt x="5454030" y="1572366"/>
                  <a:pt x="5454030" y="2149223"/>
                  <a:pt x="5098235" y="2505018"/>
                </a:cubicBezTo>
                <a:lnTo>
                  <a:pt x="2518986" y="5084267"/>
                </a:lnTo>
                <a:cubicBezTo>
                  <a:pt x="2163191" y="5440062"/>
                  <a:pt x="1586334" y="5440062"/>
                  <a:pt x="1230540" y="5084267"/>
                </a:cubicBezTo>
                <a:lnTo>
                  <a:pt x="0" y="3853728"/>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6701193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660B163F-5B40-479B-A26F-9F60EB51D632}"/>
              </a:ext>
            </a:extLst>
          </p:cNvPr>
          <p:cNvSpPr>
            <a:spLocks noGrp="1"/>
          </p:cNvSpPr>
          <p:nvPr>
            <p:ph type="pic" sz="quarter" idx="10"/>
          </p:nvPr>
        </p:nvSpPr>
        <p:spPr>
          <a:xfrm>
            <a:off x="1074058" y="0"/>
            <a:ext cx="3439886" cy="6858000"/>
          </a:xfrm>
          <a:custGeom>
            <a:avLst/>
            <a:gdLst>
              <a:gd name="connsiteX0" fmla="*/ 0 w 3439886"/>
              <a:gd name="connsiteY0" fmla="*/ 0 h 6858000"/>
              <a:gd name="connsiteX1" fmla="*/ 3439886 w 3439886"/>
              <a:gd name="connsiteY1" fmla="*/ 0 h 6858000"/>
              <a:gd name="connsiteX2" fmla="*/ 3439886 w 3439886"/>
              <a:gd name="connsiteY2" fmla="*/ 6858000 h 6858000"/>
              <a:gd name="connsiteX3" fmla="*/ 0 w 34398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9886" h="6858000">
                <a:moveTo>
                  <a:pt x="0" y="0"/>
                </a:moveTo>
                <a:lnTo>
                  <a:pt x="3439886" y="0"/>
                </a:lnTo>
                <a:lnTo>
                  <a:pt x="3439886"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8876581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ACD5E016-AB66-4AF4-855C-8FC32E5572DB}"/>
              </a:ext>
            </a:extLst>
          </p:cNvPr>
          <p:cNvSpPr>
            <a:spLocks noGrp="1"/>
          </p:cNvSpPr>
          <p:nvPr>
            <p:ph type="pic" sz="quarter" idx="10"/>
          </p:nvPr>
        </p:nvSpPr>
        <p:spPr>
          <a:xfrm>
            <a:off x="4956628" y="801915"/>
            <a:ext cx="2278743" cy="5254171"/>
          </a:xfrm>
          <a:custGeom>
            <a:avLst/>
            <a:gdLst>
              <a:gd name="connsiteX0" fmla="*/ 0 w 2278743"/>
              <a:gd name="connsiteY0" fmla="*/ 0 h 5254171"/>
              <a:gd name="connsiteX1" fmla="*/ 2278743 w 2278743"/>
              <a:gd name="connsiteY1" fmla="*/ 0 h 5254171"/>
              <a:gd name="connsiteX2" fmla="*/ 2278743 w 2278743"/>
              <a:gd name="connsiteY2" fmla="*/ 5254171 h 5254171"/>
              <a:gd name="connsiteX3" fmla="*/ 0 w 2278743"/>
              <a:gd name="connsiteY3" fmla="*/ 5254171 h 5254171"/>
            </a:gdLst>
            <a:ahLst/>
            <a:cxnLst>
              <a:cxn ang="0">
                <a:pos x="connsiteX0" y="connsiteY0"/>
              </a:cxn>
              <a:cxn ang="0">
                <a:pos x="connsiteX1" y="connsiteY1"/>
              </a:cxn>
              <a:cxn ang="0">
                <a:pos x="connsiteX2" y="connsiteY2"/>
              </a:cxn>
              <a:cxn ang="0">
                <a:pos x="connsiteX3" y="connsiteY3"/>
              </a:cxn>
            </a:cxnLst>
            <a:rect l="l" t="t" r="r" b="b"/>
            <a:pathLst>
              <a:path w="2278743" h="5254171">
                <a:moveTo>
                  <a:pt x="0" y="0"/>
                </a:moveTo>
                <a:lnTo>
                  <a:pt x="2278743" y="0"/>
                </a:lnTo>
                <a:lnTo>
                  <a:pt x="2278743" y="5254171"/>
                </a:lnTo>
                <a:lnTo>
                  <a:pt x="0" y="525417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7076068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E06C2DD2-A091-4EC2-BB62-FC1EE5EC6FF9}"/>
              </a:ext>
            </a:extLst>
          </p:cNvPr>
          <p:cNvSpPr>
            <a:spLocks noGrp="1"/>
          </p:cNvSpPr>
          <p:nvPr>
            <p:ph type="pic" sz="quarter" idx="10"/>
          </p:nvPr>
        </p:nvSpPr>
        <p:spPr>
          <a:xfrm>
            <a:off x="-19469" y="0"/>
            <a:ext cx="8841510" cy="6858000"/>
          </a:xfrm>
          <a:custGeom>
            <a:avLst/>
            <a:gdLst>
              <a:gd name="connsiteX0" fmla="*/ 0 w 8841510"/>
              <a:gd name="connsiteY0" fmla="*/ 0 h 6858000"/>
              <a:gd name="connsiteX1" fmla="*/ 8841510 w 8841510"/>
              <a:gd name="connsiteY1" fmla="*/ 0 h 6858000"/>
              <a:gd name="connsiteX2" fmla="*/ 8841510 w 8841510"/>
              <a:gd name="connsiteY2" fmla="*/ 6858000 h 6858000"/>
              <a:gd name="connsiteX3" fmla="*/ 0 w 88415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841510" h="6858000">
                <a:moveTo>
                  <a:pt x="0" y="0"/>
                </a:moveTo>
                <a:lnTo>
                  <a:pt x="8841510" y="0"/>
                </a:lnTo>
                <a:lnTo>
                  <a:pt x="8841510"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0381089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55BBDB0C-1D3A-4A16-8855-2A0D1025EDEF}"/>
              </a:ext>
            </a:extLst>
          </p:cNvPr>
          <p:cNvSpPr>
            <a:spLocks noGrp="1"/>
          </p:cNvSpPr>
          <p:nvPr>
            <p:ph type="pic" sz="quarter" idx="10"/>
          </p:nvPr>
        </p:nvSpPr>
        <p:spPr>
          <a:xfrm>
            <a:off x="3447887" y="0"/>
            <a:ext cx="4030379" cy="6858000"/>
          </a:xfrm>
          <a:custGeom>
            <a:avLst/>
            <a:gdLst>
              <a:gd name="connsiteX0" fmla="*/ 0 w 4030379"/>
              <a:gd name="connsiteY0" fmla="*/ 0 h 6858000"/>
              <a:gd name="connsiteX1" fmla="*/ 4030379 w 4030379"/>
              <a:gd name="connsiteY1" fmla="*/ 0 h 6858000"/>
              <a:gd name="connsiteX2" fmla="*/ 4030379 w 4030379"/>
              <a:gd name="connsiteY2" fmla="*/ 6858000 h 6858000"/>
              <a:gd name="connsiteX3" fmla="*/ 0 w 4030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30379" h="6858000">
                <a:moveTo>
                  <a:pt x="0" y="0"/>
                </a:moveTo>
                <a:lnTo>
                  <a:pt x="4030379" y="0"/>
                </a:lnTo>
                <a:lnTo>
                  <a:pt x="4030379"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406707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F8015117-7AC2-4585-B821-1EC3D7932D97}"/>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9738090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F4E73B1A-338A-4F62-9F3C-158D344B3C75}"/>
              </a:ext>
            </a:extLst>
          </p:cNvPr>
          <p:cNvSpPr>
            <a:spLocks noGrp="1"/>
          </p:cNvSpPr>
          <p:nvPr>
            <p:ph type="pic" sz="quarter" idx="10"/>
          </p:nvPr>
        </p:nvSpPr>
        <p:spPr>
          <a:xfrm>
            <a:off x="304800" y="0"/>
            <a:ext cx="4419600" cy="6858000"/>
          </a:xfrm>
          <a:custGeom>
            <a:avLst/>
            <a:gdLst>
              <a:gd name="connsiteX0" fmla="*/ 0 w 4419600"/>
              <a:gd name="connsiteY0" fmla="*/ 0 h 6858000"/>
              <a:gd name="connsiteX1" fmla="*/ 3482998 w 4419600"/>
              <a:gd name="connsiteY1" fmla="*/ 0 h 6858000"/>
              <a:gd name="connsiteX2" fmla="*/ 4419600 w 4419600"/>
              <a:gd name="connsiteY2" fmla="*/ 6858000 h 6858000"/>
              <a:gd name="connsiteX3" fmla="*/ 936602 w 44196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19600" h="6858000">
                <a:moveTo>
                  <a:pt x="0" y="0"/>
                </a:moveTo>
                <a:lnTo>
                  <a:pt x="3482998" y="0"/>
                </a:lnTo>
                <a:lnTo>
                  <a:pt x="4419600" y="6858000"/>
                </a:lnTo>
                <a:lnTo>
                  <a:pt x="936602"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89128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A8F41339-01BC-4978-8E50-C2F841CA40E4}"/>
              </a:ext>
            </a:extLst>
          </p:cNvPr>
          <p:cNvSpPr>
            <a:spLocks noGrp="1"/>
          </p:cNvSpPr>
          <p:nvPr>
            <p:ph type="pic" sz="quarter" idx="10"/>
          </p:nvPr>
        </p:nvSpPr>
        <p:spPr>
          <a:xfrm>
            <a:off x="5761448" y="1"/>
            <a:ext cx="5624308" cy="4194174"/>
          </a:xfrm>
          <a:custGeom>
            <a:avLst/>
            <a:gdLst>
              <a:gd name="connsiteX0" fmla="*/ 1363955 w 5624308"/>
              <a:gd name="connsiteY0" fmla="*/ 0 h 4194174"/>
              <a:gd name="connsiteX1" fmla="*/ 4260354 w 5624308"/>
              <a:gd name="connsiteY1" fmla="*/ 0 h 4194174"/>
              <a:gd name="connsiteX2" fmla="*/ 5624308 w 5624308"/>
              <a:gd name="connsiteY2" fmla="*/ 1369885 h 4194174"/>
              <a:gd name="connsiteX3" fmla="*/ 2812245 w 5624308"/>
              <a:gd name="connsiteY3" fmla="*/ 4194174 h 4194174"/>
              <a:gd name="connsiteX4" fmla="*/ 2812063 w 5624308"/>
              <a:gd name="connsiteY4" fmla="*/ 4194174 h 4194174"/>
              <a:gd name="connsiteX5" fmla="*/ 0 w 5624308"/>
              <a:gd name="connsiteY5" fmla="*/ 1369885 h 419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24308" h="4194174">
                <a:moveTo>
                  <a:pt x="1363955" y="0"/>
                </a:moveTo>
                <a:lnTo>
                  <a:pt x="4260354" y="0"/>
                </a:lnTo>
                <a:lnTo>
                  <a:pt x="5624308" y="1369885"/>
                </a:lnTo>
                <a:lnTo>
                  <a:pt x="2812245" y="4194174"/>
                </a:lnTo>
                <a:lnTo>
                  <a:pt x="2812063" y="4194174"/>
                </a:lnTo>
                <a:lnTo>
                  <a:pt x="0" y="1369885"/>
                </a:ln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 xmlns:a16="http://schemas.microsoft.com/office/drawing/2014/main" id="{3A6476F3-E22F-4316-BD44-6756F62FA46A}"/>
              </a:ext>
            </a:extLst>
          </p:cNvPr>
          <p:cNvSpPr>
            <a:spLocks noGrp="1"/>
          </p:cNvSpPr>
          <p:nvPr>
            <p:ph type="pic" sz="quarter" idx="11"/>
          </p:nvPr>
        </p:nvSpPr>
        <p:spPr>
          <a:xfrm>
            <a:off x="6880800" y="2227869"/>
            <a:ext cx="3440405" cy="3455365"/>
          </a:xfrm>
          <a:custGeom>
            <a:avLst/>
            <a:gdLst>
              <a:gd name="connsiteX0" fmla="*/ 1700107 w 3440405"/>
              <a:gd name="connsiteY0" fmla="*/ 762076 h 3455365"/>
              <a:gd name="connsiteX1" fmla="*/ 2648721 w 3440405"/>
              <a:gd name="connsiteY1" fmla="*/ 1714816 h 3455365"/>
              <a:gd name="connsiteX2" fmla="*/ 1700107 w 3440405"/>
              <a:gd name="connsiteY2" fmla="*/ 2667556 h 3455365"/>
              <a:gd name="connsiteX3" fmla="*/ 751491 w 3440405"/>
              <a:gd name="connsiteY3" fmla="*/ 1714816 h 3455365"/>
              <a:gd name="connsiteX4" fmla="*/ 1726596 w 3440405"/>
              <a:gd name="connsiteY4" fmla="*/ 459042 h 3455365"/>
              <a:gd name="connsiteX5" fmla="*/ 459042 w 3440405"/>
              <a:gd name="connsiteY5" fmla="*/ 1732108 h 3455365"/>
              <a:gd name="connsiteX6" fmla="*/ 1726596 w 3440405"/>
              <a:gd name="connsiteY6" fmla="*/ 3005174 h 3455365"/>
              <a:gd name="connsiteX7" fmla="*/ 2994150 w 3440405"/>
              <a:gd name="connsiteY7" fmla="*/ 1732108 h 3455365"/>
              <a:gd name="connsiteX8" fmla="*/ 1720203 w 3440405"/>
              <a:gd name="connsiteY8" fmla="*/ 0 h 3455365"/>
              <a:gd name="connsiteX9" fmla="*/ 3440405 w 3440405"/>
              <a:gd name="connsiteY9" fmla="*/ 1727683 h 3455365"/>
              <a:gd name="connsiteX10" fmla="*/ 1720203 w 3440405"/>
              <a:gd name="connsiteY10" fmla="*/ 3455365 h 3455365"/>
              <a:gd name="connsiteX11" fmla="*/ 0 w 3440405"/>
              <a:gd name="connsiteY11" fmla="*/ 1727683 h 345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40405" h="3455365">
                <a:moveTo>
                  <a:pt x="1700107" y="762076"/>
                </a:moveTo>
                <a:lnTo>
                  <a:pt x="2648721" y="1714816"/>
                </a:lnTo>
                <a:lnTo>
                  <a:pt x="1700107" y="2667556"/>
                </a:lnTo>
                <a:lnTo>
                  <a:pt x="751491" y="1714816"/>
                </a:lnTo>
                <a:close/>
                <a:moveTo>
                  <a:pt x="1726596" y="459042"/>
                </a:moveTo>
                <a:lnTo>
                  <a:pt x="459042" y="1732108"/>
                </a:lnTo>
                <a:lnTo>
                  <a:pt x="1726596" y="3005174"/>
                </a:lnTo>
                <a:lnTo>
                  <a:pt x="2994150" y="1732108"/>
                </a:lnTo>
                <a:close/>
                <a:moveTo>
                  <a:pt x="1720203" y="0"/>
                </a:moveTo>
                <a:lnTo>
                  <a:pt x="3440405" y="1727683"/>
                </a:lnTo>
                <a:lnTo>
                  <a:pt x="1720203" y="3455365"/>
                </a:lnTo>
                <a:lnTo>
                  <a:pt x="0" y="172768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9926899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 xmlns:a16="http://schemas.microsoft.com/office/drawing/2014/main" id="{4BAE5FB2-EC20-45B4-BC29-9D925F162CD7}"/>
              </a:ext>
            </a:extLst>
          </p:cNvPr>
          <p:cNvSpPr>
            <a:spLocks noGrp="1"/>
          </p:cNvSpPr>
          <p:nvPr>
            <p:ph type="pic" sz="quarter" idx="10"/>
          </p:nvPr>
        </p:nvSpPr>
        <p:spPr>
          <a:xfrm>
            <a:off x="5469113" y="-1"/>
            <a:ext cx="6711113" cy="6852982"/>
          </a:xfrm>
          <a:custGeom>
            <a:avLst/>
            <a:gdLst>
              <a:gd name="connsiteX0" fmla="*/ 3801779 w 6711113"/>
              <a:gd name="connsiteY0" fmla="*/ 4987031 h 6852982"/>
              <a:gd name="connsiteX1" fmla="*/ 4000778 w 6711113"/>
              <a:gd name="connsiteY1" fmla="*/ 5069459 h 6852982"/>
              <a:gd name="connsiteX2" fmla="*/ 4796748 w 6711113"/>
              <a:gd name="connsiteY2" fmla="*/ 5865429 h 6852982"/>
              <a:gd name="connsiteX3" fmla="*/ 4796747 w 6711113"/>
              <a:gd name="connsiteY3" fmla="*/ 6263425 h 6852982"/>
              <a:gd name="connsiteX4" fmla="*/ 4207191 w 6711113"/>
              <a:gd name="connsiteY4" fmla="*/ 6852982 h 6852982"/>
              <a:gd name="connsiteX5" fmla="*/ 3396369 w 6711113"/>
              <a:gd name="connsiteY5" fmla="*/ 6852982 h 6852982"/>
              <a:gd name="connsiteX6" fmla="*/ 2806812 w 6711113"/>
              <a:gd name="connsiteY6" fmla="*/ 6263425 h 6852982"/>
              <a:gd name="connsiteX7" fmla="*/ 2806812 w 6711113"/>
              <a:gd name="connsiteY7" fmla="*/ 5865428 h 6852982"/>
              <a:gd name="connsiteX8" fmla="*/ 3602781 w 6711113"/>
              <a:gd name="connsiteY8" fmla="*/ 5069459 h 6852982"/>
              <a:gd name="connsiteX9" fmla="*/ 3801779 w 6711113"/>
              <a:gd name="connsiteY9" fmla="*/ 4987031 h 6852982"/>
              <a:gd name="connsiteX10" fmla="*/ 5184846 w 6711113"/>
              <a:gd name="connsiteY10" fmla="*/ 3660676 h 6852982"/>
              <a:gd name="connsiteX11" fmla="*/ 5383844 w 6711113"/>
              <a:gd name="connsiteY11" fmla="*/ 3743104 h 6852982"/>
              <a:gd name="connsiteX12" fmla="*/ 6179813 w 6711113"/>
              <a:gd name="connsiteY12" fmla="*/ 4539075 h 6852982"/>
              <a:gd name="connsiteX13" fmla="*/ 6179813 w 6711113"/>
              <a:gd name="connsiteY13" fmla="*/ 4937071 h 6852982"/>
              <a:gd name="connsiteX14" fmla="*/ 5383844 w 6711113"/>
              <a:gd name="connsiteY14" fmla="*/ 5733040 h 6852982"/>
              <a:gd name="connsiteX15" fmla="*/ 4985848 w 6711113"/>
              <a:gd name="connsiteY15" fmla="*/ 5733040 h 6852982"/>
              <a:gd name="connsiteX16" fmla="*/ 4189878 w 6711113"/>
              <a:gd name="connsiteY16" fmla="*/ 4937070 h 6852982"/>
              <a:gd name="connsiteX17" fmla="*/ 4189878 w 6711113"/>
              <a:gd name="connsiteY17" fmla="*/ 4539074 h 6852982"/>
              <a:gd name="connsiteX18" fmla="*/ 4985847 w 6711113"/>
              <a:gd name="connsiteY18" fmla="*/ 3743105 h 6852982"/>
              <a:gd name="connsiteX19" fmla="*/ 5184846 w 6711113"/>
              <a:gd name="connsiteY19" fmla="*/ 3660676 h 6852982"/>
              <a:gd name="connsiteX20" fmla="*/ 2437765 w 6711113"/>
              <a:gd name="connsiteY20" fmla="*/ 3627938 h 6852982"/>
              <a:gd name="connsiteX21" fmla="*/ 2636762 w 6711113"/>
              <a:gd name="connsiteY21" fmla="*/ 3710365 h 6852982"/>
              <a:gd name="connsiteX22" fmla="*/ 3432732 w 6711113"/>
              <a:gd name="connsiteY22" fmla="*/ 4506335 h 6852982"/>
              <a:gd name="connsiteX23" fmla="*/ 3432732 w 6711113"/>
              <a:gd name="connsiteY23" fmla="*/ 4904332 h 6852982"/>
              <a:gd name="connsiteX24" fmla="*/ 2636763 w 6711113"/>
              <a:gd name="connsiteY24" fmla="*/ 5700301 h 6852982"/>
              <a:gd name="connsiteX25" fmla="*/ 2238767 w 6711113"/>
              <a:gd name="connsiteY25" fmla="*/ 5700301 h 6852982"/>
              <a:gd name="connsiteX26" fmla="*/ 1442797 w 6711113"/>
              <a:gd name="connsiteY26" fmla="*/ 4904332 h 6852982"/>
              <a:gd name="connsiteX27" fmla="*/ 1442797 w 6711113"/>
              <a:gd name="connsiteY27" fmla="*/ 4506335 h 6852982"/>
              <a:gd name="connsiteX28" fmla="*/ 2238766 w 6711113"/>
              <a:gd name="connsiteY28" fmla="*/ 3710365 h 6852982"/>
              <a:gd name="connsiteX29" fmla="*/ 2437765 w 6711113"/>
              <a:gd name="connsiteY29" fmla="*/ 3627938 h 6852982"/>
              <a:gd name="connsiteX30" fmla="*/ 6529812 w 6711113"/>
              <a:gd name="connsiteY30" fmla="*/ 2315273 h 6852982"/>
              <a:gd name="connsiteX31" fmla="*/ 6684663 w 6711113"/>
              <a:gd name="connsiteY31" fmla="*/ 2361638 h 6852982"/>
              <a:gd name="connsiteX32" fmla="*/ 6711112 w 6711113"/>
              <a:gd name="connsiteY32" fmla="*/ 2383244 h 6852982"/>
              <a:gd name="connsiteX33" fmla="*/ 6711113 w 6711113"/>
              <a:gd name="connsiteY33" fmla="*/ 4402095 h 6852982"/>
              <a:gd name="connsiteX34" fmla="*/ 6684664 w 6711113"/>
              <a:gd name="connsiteY34" fmla="*/ 4423699 h 6852982"/>
              <a:gd name="connsiteX35" fmla="*/ 6330815 w 6711113"/>
              <a:gd name="connsiteY35" fmla="*/ 4387637 h 6852982"/>
              <a:gd name="connsiteX36" fmla="*/ 5534845 w 6711113"/>
              <a:gd name="connsiteY36" fmla="*/ 3591667 h 6852982"/>
              <a:gd name="connsiteX37" fmla="*/ 5534844 w 6711113"/>
              <a:gd name="connsiteY37" fmla="*/ 3193670 h 6852982"/>
              <a:gd name="connsiteX38" fmla="*/ 6330813 w 6711113"/>
              <a:gd name="connsiteY38" fmla="*/ 2397700 h 6852982"/>
              <a:gd name="connsiteX39" fmla="*/ 6529812 w 6711113"/>
              <a:gd name="connsiteY39" fmla="*/ 2315273 h 6852982"/>
              <a:gd name="connsiteX40" fmla="*/ 3827930 w 6711113"/>
              <a:gd name="connsiteY40" fmla="*/ 2288692 h 6852982"/>
              <a:gd name="connsiteX41" fmla="*/ 4026927 w 6711113"/>
              <a:gd name="connsiteY41" fmla="*/ 2371120 h 6852982"/>
              <a:gd name="connsiteX42" fmla="*/ 4822897 w 6711113"/>
              <a:gd name="connsiteY42" fmla="*/ 3167090 h 6852982"/>
              <a:gd name="connsiteX43" fmla="*/ 4822897 w 6711113"/>
              <a:gd name="connsiteY43" fmla="*/ 3565087 h 6852982"/>
              <a:gd name="connsiteX44" fmla="*/ 4026928 w 6711113"/>
              <a:gd name="connsiteY44" fmla="*/ 4361056 h 6852982"/>
              <a:gd name="connsiteX45" fmla="*/ 3628931 w 6711113"/>
              <a:gd name="connsiteY45" fmla="*/ 4361057 h 6852982"/>
              <a:gd name="connsiteX46" fmla="*/ 2832961 w 6711113"/>
              <a:gd name="connsiteY46" fmla="*/ 3565086 h 6852982"/>
              <a:gd name="connsiteX47" fmla="*/ 2832961 w 6711113"/>
              <a:gd name="connsiteY47" fmla="*/ 3167090 h 6852982"/>
              <a:gd name="connsiteX48" fmla="*/ 3628931 w 6711113"/>
              <a:gd name="connsiteY48" fmla="*/ 2371120 h 6852982"/>
              <a:gd name="connsiteX49" fmla="*/ 3827930 w 6711113"/>
              <a:gd name="connsiteY49" fmla="*/ 2288692 h 6852982"/>
              <a:gd name="connsiteX50" fmla="*/ 1077396 w 6711113"/>
              <a:gd name="connsiteY50" fmla="*/ 2280368 h 6852982"/>
              <a:gd name="connsiteX51" fmla="*/ 1276394 w 6711113"/>
              <a:gd name="connsiteY51" fmla="*/ 2362795 h 6852982"/>
              <a:gd name="connsiteX52" fmla="*/ 2072364 w 6711113"/>
              <a:gd name="connsiteY52" fmla="*/ 3158765 h 6852982"/>
              <a:gd name="connsiteX53" fmla="*/ 2072364 w 6711113"/>
              <a:gd name="connsiteY53" fmla="*/ 3556761 h 6852982"/>
              <a:gd name="connsiteX54" fmla="*/ 1276394 w 6711113"/>
              <a:gd name="connsiteY54" fmla="*/ 4352731 h 6852982"/>
              <a:gd name="connsiteX55" fmla="*/ 878398 w 6711113"/>
              <a:gd name="connsiteY55" fmla="*/ 4352731 h 6852982"/>
              <a:gd name="connsiteX56" fmla="*/ 82428 w 6711113"/>
              <a:gd name="connsiteY56" fmla="*/ 3556761 h 6852982"/>
              <a:gd name="connsiteX57" fmla="*/ 82428 w 6711113"/>
              <a:gd name="connsiteY57" fmla="*/ 3158765 h 6852982"/>
              <a:gd name="connsiteX58" fmla="*/ 878397 w 6711113"/>
              <a:gd name="connsiteY58" fmla="*/ 2362795 h 6852982"/>
              <a:gd name="connsiteX59" fmla="*/ 1077396 w 6711113"/>
              <a:gd name="connsiteY59" fmla="*/ 2280368 h 6852982"/>
              <a:gd name="connsiteX60" fmla="*/ 5212264 w 6711113"/>
              <a:gd name="connsiteY60" fmla="*/ 996785 h 6852982"/>
              <a:gd name="connsiteX61" fmla="*/ 5411262 w 6711113"/>
              <a:gd name="connsiteY61" fmla="*/ 1079213 h 6852982"/>
              <a:gd name="connsiteX62" fmla="*/ 6207232 w 6711113"/>
              <a:gd name="connsiteY62" fmla="*/ 1875183 h 6852982"/>
              <a:gd name="connsiteX63" fmla="*/ 6207233 w 6711113"/>
              <a:gd name="connsiteY63" fmla="*/ 2273179 h 6852982"/>
              <a:gd name="connsiteX64" fmla="*/ 5411264 w 6711113"/>
              <a:gd name="connsiteY64" fmla="*/ 3069149 h 6852982"/>
              <a:gd name="connsiteX65" fmla="*/ 5013266 w 6711113"/>
              <a:gd name="connsiteY65" fmla="*/ 3069149 h 6852982"/>
              <a:gd name="connsiteX66" fmla="*/ 4217296 w 6711113"/>
              <a:gd name="connsiteY66" fmla="*/ 2273180 h 6852982"/>
              <a:gd name="connsiteX67" fmla="*/ 4217296 w 6711113"/>
              <a:gd name="connsiteY67" fmla="*/ 1875183 h 6852982"/>
              <a:gd name="connsiteX68" fmla="*/ 5013265 w 6711113"/>
              <a:gd name="connsiteY68" fmla="*/ 1079213 h 6852982"/>
              <a:gd name="connsiteX69" fmla="*/ 5212264 w 6711113"/>
              <a:gd name="connsiteY69" fmla="*/ 996785 h 6852982"/>
              <a:gd name="connsiteX70" fmla="*/ 2436212 w 6711113"/>
              <a:gd name="connsiteY70" fmla="*/ 986751 h 6852982"/>
              <a:gd name="connsiteX71" fmla="*/ 2635210 w 6711113"/>
              <a:gd name="connsiteY71" fmla="*/ 1069178 h 6852982"/>
              <a:gd name="connsiteX72" fmla="*/ 3431179 w 6711113"/>
              <a:gd name="connsiteY72" fmla="*/ 1865149 h 6852982"/>
              <a:gd name="connsiteX73" fmla="*/ 3431180 w 6711113"/>
              <a:gd name="connsiteY73" fmla="*/ 2263145 h 6852982"/>
              <a:gd name="connsiteX74" fmla="*/ 2635210 w 6711113"/>
              <a:gd name="connsiteY74" fmla="*/ 3059115 h 6852982"/>
              <a:gd name="connsiteX75" fmla="*/ 2237214 w 6711113"/>
              <a:gd name="connsiteY75" fmla="*/ 3059115 h 6852982"/>
              <a:gd name="connsiteX76" fmla="*/ 1441244 w 6711113"/>
              <a:gd name="connsiteY76" fmla="*/ 2263144 h 6852982"/>
              <a:gd name="connsiteX77" fmla="*/ 1441244 w 6711113"/>
              <a:gd name="connsiteY77" fmla="*/ 1865149 h 6852982"/>
              <a:gd name="connsiteX78" fmla="*/ 2237213 w 6711113"/>
              <a:gd name="connsiteY78" fmla="*/ 1069178 h 6852982"/>
              <a:gd name="connsiteX79" fmla="*/ 2436212 w 6711113"/>
              <a:gd name="connsiteY79" fmla="*/ 986751 h 6852982"/>
              <a:gd name="connsiteX80" fmla="*/ 3427534 w 6711113"/>
              <a:gd name="connsiteY80" fmla="*/ 0 h 6852982"/>
              <a:gd name="connsiteX81" fmla="*/ 4228325 w 6711113"/>
              <a:gd name="connsiteY81" fmla="*/ 0 h 6852982"/>
              <a:gd name="connsiteX82" fmla="*/ 4822899 w 6711113"/>
              <a:gd name="connsiteY82" fmla="*/ 594574 h 6852982"/>
              <a:gd name="connsiteX83" fmla="*/ 4822899 w 6711113"/>
              <a:gd name="connsiteY83" fmla="*/ 992570 h 6852982"/>
              <a:gd name="connsiteX84" fmla="*/ 4026930 w 6711113"/>
              <a:gd name="connsiteY84" fmla="*/ 1788541 h 6852982"/>
              <a:gd name="connsiteX85" fmla="*/ 3628933 w 6711113"/>
              <a:gd name="connsiteY85" fmla="*/ 1788540 h 6852982"/>
              <a:gd name="connsiteX86" fmla="*/ 2832963 w 6711113"/>
              <a:gd name="connsiteY86" fmla="*/ 992570 h 6852982"/>
              <a:gd name="connsiteX87" fmla="*/ 2832963 w 6711113"/>
              <a:gd name="connsiteY87" fmla="*/ 594573 h 685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6711113" h="6852982">
                <a:moveTo>
                  <a:pt x="3801779" y="4987031"/>
                </a:moveTo>
                <a:cubicBezTo>
                  <a:pt x="3873802" y="4987031"/>
                  <a:pt x="3945825" y="5014507"/>
                  <a:pt x="4000778" y="5069459"/>
                </a:cubicBezTo>
                <a:lnTo>
                  <a:pt x="4796748" y="5865429"/>
                </a:lnTo>
                <a:cubicBezTo>
                  <a:pt x="4906652" y="5975332"/>
                  <a:pt x="4906651" y="6153522"/>
                  <a:pt x="4796747" y="6263425"/>
                </a:cubicBezTo>
                <a:lnTo>
                  <a:pt x="4207191" y="6852982"/>
                </a:lnTo>
                <a:lnTo>
                  <a:pt x="3396369" y="6852982"/>
                </a:lnTo>
                <a:lnTo>
                  <a:pt x="2806812" y="6263425"/>
                </a:lnTo>
                <a:cubicBezTo>
                  <a:pt x="2696909" y="6153521"/>
                  <a:pt x="2696908" y="5975332"/>
                  <a:pt x="2806812" y="5865428"/>
                </a:cubicBezTo>
                <a:lnTo>
                  <a:pt x="3602781" y="5069459"/>
                </a:lnTo>
                <a:cubicBezTo>
                  <a:pt x="3657732" y="5014507"/>
                  <a:pt x="3729756" y="4987031"/>
                  <a:pt x="3801779" y="4987031"/>
                </a:cubicBezTo>
                <a:close/>
                <a:moveTo>
                  <a:pt x="5184846" y="3660676"/>
                </a:moveTo>
                <a:cubicBezTo>
                  <a:pt x="5256869" y="3660676"/>
                  <a:pt x="5328891" y="3688152"/>
                  <a:pt x="5383844" y="3743104"/>
                </a:cubicBezTo>
                <a:lnTo>
                  <a:pt x="6179813" y="4539075"/>
                </a:lnTo>
                <a:cubicBezTo>
                  <a:pt x="6289718" y="4648978"/>
                  <a:pt x="6289718" y="4827167"/>
                  <a:pt x="6179813" y="4937071"/>
                </a:cubicBezTo>
                <a:lnTo>
                  <a:pt x="5383844" y="5733040"/>
                </a:lnTo>
                <a:cubicBezTo>
                  <a:pt x="5273941" y="5842944"/>
                  <a:pt x="5095751" y="5842944"/>
                  <a:pt x="4985848" y="5733040"/>
                </a:cubicBezTo>
                <a:lnTo>
                  <a:pt x="4189878" y="4937070"/>
                </a:lnTo>
                <a:cubicBezTo>
                  <a:pt x="4079973" y="4827167"/>
                  <a:pt x="4079973" y="4648978"/>
                  <a:pt x="4189878" y="4539074"/>
                </a:cubicBezTo>
                <a:lnTo>
                  <a:pt x="4985847" y="3743105"/>
                </a:lnTo>
                <a:cubicBezTo>
                  <a:pt x="5040799" y="3688152"/>
                  <a:pt x="5112821" y="3660676"/>
                  <a:pt x="5184846" y="3660676"/>
                </a:cubicBezTo>
                <a:close/>
                <a:moveTo>
                  <a:pt x="2437765" y="3627938"/>
                </a:moveTo>
                <a:cubicBezTo>
                  <a:pt x="2509787" y="3627937"/>
                  <a:pt x="2581811" y="3655413"/>
                  <a:pt x="2636762" y="3710365"/>
                </a:cubicBezTo>
                <a:lnTo>
                  <a:pt x="3432732" y="4506335"/>
                </a:lnTo>
                <a:cubicBezTo>
                  <a:pt x="3542637" y="4616239"/>
                  <a:pt x="3542637" y="4794429"/>
                  <a:pt x="3432732" y="4904332"/>
                </a:cubicBezTo>
                <a:lnTo>
                  <a:pt x="2636763" y="5700301"/>
                </a:lnTo>
                <a:cubicBezTo>
                  <a:pt x="2526860" y="5810205"/>
                  <a:pt x="2348670" y="5810205"/>
                  <a:pt x="2238767" y="5700301"/>
                </a:cubicBezTo>
                <a:lnTo>
                  <a:pt x="1442797" y="4904332"/>
                </a:lnTo>
                <a:cubicBezTo>
                  <a:pt x="1332894" y="4794428"/>
                  <a:pt x="1332894" y="4616239"/>
                  <a:pt x="1442797" y="4506335"/>
                </a:cubicBezTo>
                <a:lnTo>
                  <a:pt x="2238766" y="3710365"/>
                </a:lnTo>
                <a:cubicBezTo>
                  <a:pt x="2293719" y="3655413"/>
                  <a:pt x="2365741" y="3627937"/>
                  <a:pt x="2437765" y="3627938"/>
                </a:cubicBezTo>
                <a:close/>
                <a:moveTo>
                  <a:pt x="6529812" y="2315273"/>
                </a:moveTo>
                <a:cubicBezTo>
                  <a:pt x="6583829" y="2315273"/>
                  <a:pt x="6637847" y="2330727"/>
                  <a:pt x="6684663" y="2361638"/>
                </a:cubicBezTo>
                <a:lnTo>
                  <a:pt x="6711112" y="2383244"/>
                </a:lnTo>
                <a:lnTo>
                  <a:pt x="6711113" y="4402095"/>
                </a:lnTo>
                <a:lnTo>
                  <a:pt x="6684664" y="4423699"/>
                </a:lnTo>
                <a:cubicBezTo>
                  <a:pt x="6575428" y="4495823"/>
                  <a:pt x="6426981" y="4483802"/>
                  <a:pt x="6330815" y="4387637"/>
                </a:cubicBezTo>
                <a:lnTo>
                  <a:pt x="5534845" y="3591667"/>
                </a:lnTo>
                <a:cubicBezTo>
                  <a:pt x="5424941" y="3481763"/>
                  <a:pt x="5424940" y="3303574"/>
                  <a:pt x="5534844" y="3193670"/>
                </a:cubicBezTo>
                <a:lnTo>
                  <a:pt x="6330813" y="2397700"/>
                </a:lnTo>
                <a:cubicBezTo>
                  <a:pt x="6385765" y="2342749"/>
                  <a:pt x="6457789" y="2315273"/>
                  <a:pt x="6529812" y="2315273"/>
                </a:cubicBezTo>
                <a:close/>
                <a:moveTo>
                  <a:pt x="3827930" y="2288692"/>
                </a:moveTo>
                <a:cubicBezTo>
                  <a:pt x="3899953" y="2288692"/>
                  <a:pt x="3971976" y="2316169"/>
                  <a:pt x="4026927" y="2371120"/>
                </a:cubicBezTo>
                <a:lnTo>
                  <a:pt x="4822897" y="3167090"/>
                </a:lnTo>
                <a:cubicBezTo>
                  <a:pt x="4932802" y="3276993"/>
                  <a:pt x="4932802" y="3455183"/>
                  <a:pt x="4822897" y="3565087"/>
                </a:cubicBezTo>
                <a:lnTo>
                  <a:pt x="4026928" y="4361056"/>
                </a:lnTo>
                <a:cubicBezTo>
                  <a:pt x="3917024" y="4470960"/>
                  <a:pt x="3738835" y="4470959"/>
                  <a:pt x="3628931" y="4361057"/>
                </a:cubicBezTo>
                <a:lnTo>
                  <a:pt x="2832961" y="3565086"/>
                </a:lnTo>
                <a:cubicBezTo>
                  <a:pt x="2723058" y="3455183"/>
                  <a:pt x="2723058" y="3276993"/>
                  <a:pt x="2832961" y="3167090"/>
                </a:cubicBezTo>
                <a:lnTo>
                  <a:pt x="3628931" y="2371120"/>
                </a:lnTo>
                <a:cubicBezTo>
                  <a:pt x="3683883" y="2316168"/>
                  <a:pt x="3755906" y="2288693"/>
                  <a:pt x="3827930" y="2288692"/>
                </a:cubicBezTo>
                <a:close/>
                <a:moveTo>
                  <a:pt x="1077396" y="2280368"/>
                </a:moveTo>
                <a:cubicBezTo>
                  <a:pt x="1149418" y="2280367"/>
                  <a:pt x="1221442" y="2307844"/>
                  <a:pt x="1276394" y="2362795"/>
                </a:cubicBezTo>
                <a:lnTo>
                  <a:pt x="2072364" y="3158765"/>
                </a:lnTo>
                <a:cubicBezTo>
                  <a:pt x="2182267" y="3268668"/>
                  <a:pt x="2182267" y="3446858"/>
                  <a:pt x="2072364" y="3556761"/>
                </a:cubicBezTo>
                <a:lnTo>
                  <a:pt x="1276394" y="4352731"/>
                </a:lnTo>
                <a:cubicBezTo>
                  <a:pt x="1166491" y="4462635"/>
                  <a:pt x="988301" y="4462635"/>
                  <a:pt x="878398" y="4352731"/>
                </a:cubicBezTo>
                <a:lnTo>
                  <a:pt x="82428" y="3556761"/>
                </a:lnTo>
                <a:cubicBezTo>
                  <a:pt x="-27475" y="3446858"/>
                  <a:pt x="-27475" y="3268668"/>
                  <a:pt x="82428" y="3158765"/>
                </a:cubicBezTo>
                <a:lnTo>
                  <a:pt x="878397" y="2362795"/>
                </a:lnTo>
                <a:cubicBezTo>
                  <a:pt x="933349" y="2307844"/>
                  <a:pt x="1005372" y="2280367"/>
                  <a:pt x="1077396" y="2280368"/>
                </a:cubicBezTo>
                <a:close/>
                <a:moveTo>
                  <a:pt x="5212264" y="996785"/>
                </a:moveTo>
                <a:cubicBezTo>
                  <a:pt x="5284287" y="996785"/>
                  <a:pt x="5356310" y="1024261"/>
                  <a:pt x="5411262" y="1079213"/>
                </a:cubicBezTo>
                <a:lnTo>
                  <a:pt x="6207232" y="1875183"/>
                </a:lnTo>
                <a:cubicBezTo>
                  <a:pt x="6317137" y="1985087"/>
                  <a:pt x="6317136" y="2163275"/>
                  <a:pt x="6207233" y="2273179"/>
                </a:cubicBezTo>
                <a:lnTo>
                  <a:pt x="5411264" y="3069149"/>
                </a:lnTo>
                <a:cubicBezTo>
                  <a:pt x="5301360" y="3179052"/>
                  <a:pt x="5123170" y="3179052"/>
                  <a:pt x="5013266" y="3069149"/>
                </a:cubicBezTo>
                <a:lnTo>
                  <a:pt x="4217296" y="2273180"/>
                </a:lnTo>
                <a:cubicBezTo>
                  <a:pt x="4107392" y="2163275"/>
                  <a:pt x="4107392" y="1985086"/>
                  <a:pt x="4217296" y="1875183"/>
                </a:cubicBezTo>
                <a:lnTo>
                  <a:pt x="5013265" y="1079213"/>
                </a:lnTo>
                <a:cubicBezTo>
                  <a:pt x="5068217" y="1024261"/>
                  <a:pt x="5140241" y="996785"/>
                  <a:pt x="5212264" y="996785"/>
                </a:cubicBezTo>
                <a:close/>
                <a:moveTo>
                  <a:pt x="2436212" y="986751"/>
                </a:moveTo>
                <a:cubicBezTo>
                  <a:pt x="2508235" y="986751"/>
                  <a:pt x="2580258" y="1014227"/>
                  <a:pt x="2635210" y="1069178"/>
                </a:cubicBezTo>
                <a:lnTo>
                  <a:pt x="3431179" y="1865149"/>
                </a:lnTo>
                <a:cubicBezTo>
                  <a:pt x="3541084" y="1975053"/>
                  <a:pt x="3541083" y="2153241"/>
                  <a:pt x="3431180" y="2263145"/>
                </a:cubicBezTo>
                <a:lnTo>
                  <a:pt x="2635210" y="3059115"/>
                </a:lnTo>
                <a:cubicBezTo>
                  <a:pt x="2525307" y="3169018"/>
                  <a:pt x="2347117" y="3169018"/>
                  <a:pt x="2237214" y="3059115"/>
                </a:cubicBezTo>
                <a:lnTo>
                  <a:pt x="1441244" y="2263144"/>
                </a:lnTo>
                <a:cubicBezTo>
                  <a:pt x="1331340" y="2153241"/>
                  <a:pt x="1331340" y="1975051"/>
                  <a:pt x="1441244" y="1865149"/>
                </a:cubicBezTo>
                <a:lnTo>
                  <a:pt x="2237213" y="1069178"/>
                </a:lnTo>
                <a:cubicBezTo>
                  <a:pt x="2292165" y="1014227"/>
                  <a:pt x="2364188" y="986751"/>
                  <a:pt x="2436212" y="986751"/>
                </a:cubicBezTo>
                <a:close/>
                <a:moveTo>
                  <a:pt x="3427534" y="0"/>
                </a:moveTo>
                <a:lnTo>
                  <a:pt x="4228325" y="0"/>
                </a:lnTo>
                <a:lnTo>
                  <a:pt x="4822899" y="594574"/>
                </a:lnTo>
                <a:cubicBezTo>
                  <a:pt x="4932802" y="704477"/>
                  <a:pt x="4932802" y="882667"/>
                  <a:pt x="4822899" y="992570"/>
                </a:cubicBezTo>
                <a:lnTo>
                  <a:pt x="4026930" y="1788541"/>
                </a:lnTo>
                <a:cubicBezTo>
                  <a:pt x="3917026" y="1898443"/>
                  <a:pt x="3738836" y="1898443"/>
                  <a:pt x="3628933" y="1788540"/>
                </a:cubicBezTo>
                <a:lnTo>
                  <a:pt x="2832963" y="992570"/>
                </a:lnTo>
                <a:cubicBezTo>
                  <a:pt x="2723060" y="882667"/>
                  <a:pt x="2723060" y="704476"/>
                  <a:pt x="2832963" y="594573"/>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898635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 xmlns:a16="http://schemas.microsoft.com/office/drawing/2014/main" id="{494F863E-2A6A-491A-B5C3-124DF2E1F130}"/>
              </a:ext>
            </a:extLst>
          </p:cNvPr>
          <p:cNvSpPr>
            <a:spLocks noGrp="1"/>
          </p:cNvSpPr>
          <p:nvPr>
            <p:ph type="pic" sz="quarter" idx="10"/>
          </p:nvPr>
        </p:nvSpPr>
        <p:spPr>
          <a:xfrm>
            <a:off x="711851" y="672530"/>
            <a:ext cx="1982866" cy="3672612"/>
          </a:xfrm>
          <a:custGeom>
            <a:avLst/>
            <a:gdLst>
              <a:gd name="connsiteX0" fmla="*/ 0 w 1982866"/>
              <a:gd name="connsiteY0" fmla="*/ 0 h 3672612"/>
              <a:gd name="connsiteX1" fmla="*/ 1982866 w 1982866"/>
              <a:gd name="connsiteY1" fmla="*/ 0 h 3672612"/>
              <a:gd name="connsiteX2" fmla="*/ 1982866 w 1982866"/>
              <a:gd name="connsiteY2" fmla="*/ 3672612 h 3672612"/>
              <a:gd name="connsiteX3" fmla="*/ 0 w 1982866"/>
              <a:gd name="connsiteY3" fmla="*/ 3672612 h 3672612"/>
            </a:gdLst>
            <a:ahLst/>
            <a:cxnLst>
              <a:cxn ang="0">
                <a:pos x="connsiteX0" y="connsiteY0"/>
              </a:cxn>
              <a:cxn ang="0">
                <a:pos x="connsiteX1" y="connsiteY1"/>
              </a:cxn>
              <a:cxn ang="0">
                <a:pos x="connsiteX2" y="connsiteY2"/>
              </a:cxn>
              <a:cxn ang="0">
                <a:pos x="connsiteX3" y="connsiteY3"/>
              </a:cxn>
            </a:cxnLst>
            <a:rect l="l" t="t" r="r" b="b"/>
            <a:pathLst>
              <a:path w="1982866" h="3672612">
                <a:moveTo>
                  <a:pt x="0" y="0"/>
                </a:moveTo>
                <a:lnTo>
                  <a:pt x="1982866" y="0"/>
                </a:lnTo>
                <a:lnTo>
                  <a:pt x="1982866" y="3672612"/>
                </a:lnTo>
                <a:lnTo>
                  <a:pt x="0" y="3672612"/>
                </a:ln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 xmlns:a16="http://schemas.microsoft.com/office/drawing/2014/main" id="{5950B457-781E-48E3-951F-FB084FEF6ECB}"/>
              </a:ext>
            </a:extLst>
          </p:cNvPr>
          <p:cNvSpPr>
            <a:spLocks noGrp="1"/>
          </p:cNvSpPr>
          <p:nvPr>
            <p:ph type="pic" sz="quarter" idx="11"/>
          </p:nvPr>
        </p:nvSpPr>
        <p:spPr>
          <a:xfrm>
            <a:off x="2936109" y="672530"/>
            <a:ext cx="1982866" cy="3672612"/>
          </a:xfrm>
          <a:custGeom>
            <a:avLst/>
            <a:gdLst>
              <a:gd name="connsiteX0" fmla="*/ 0 w 1982866"/>
              <a:gd name="connsiteY0" fmla="*/ 0 h 3672612"/>
              <a:gd name="connsiteX1" fmla="*/ 1982866 w 1982866"/>
              <a:gd name="connsiteY1" fmla="*/ 0 h 3672612"/>
              <a:gd name="connsiteX2" fmla="*/ 1982866 w 1982866"/>
              <a:gd name="connsiteY2" fmla="*/ 3672612 h 3672612"/>
              <a:gd name="connsiteX3" fmla="*/ 0 w 1982866"/>
              <a:gd name="connsiteY3" fmla="*/ 3672612 h 3672612"/>
            </a:gdLst>
            <a:ahLst/>
            <a:cxnLst>
              <a:cxn ang="0">
                <a:pos x="connsiteX0" y="connsiteY0"/>
              </a:cxn>
              <a:cxn ang="0">
                <a:pos x="connsiteX1" y="connsiteY1"/>
              </a:cxn>
              <a:cxn ang="0">
                <a:pos x="connsiteX2" y="connsiteY2"/>
              </a:cxn>
              <a:cxn ang="0">
                <a:pos x="connsiteX3" y="connsiteY3"/>
              </a:cxn>
            </a:cxnLst>
            <a:rect l="l" t="t" r="r" b="b"/>
            <a:pathLst>
              <a:path w="1982866" h="3672612">
                <a:moveTo>
                  <a:pt x="0" y="0"/>
                </a:moveTo>
                <a:lnTo>
                  <a:pt x="1982866" y="0"/>
                </a:lnTo>
                <a:lnTo>
                  <a:pt x="1982866" y="3672612"/>
                </a:lnTo>
                <a:lnTo>
                  <a:pt x="0" y="3672612"/>
                </a:lnTo>
                <a:close/>
              </a:path>
            </a:pathLst>
          </a:custGeom>
        </p:spPr>
        <p:txBody>
          <a:bodyPr wrap="square">
            <a:noAutofit/>
          </a:bodyPr>
          <a:lstStyle>
            <a:lvl1pPr>
              <a:defRPr sz="1200"/>
            </a:lvl1pPr>
          </a:lstStyle>
          <a:p>
            <a:endParaRPr lang="en-ID"/>
          </a:p>
        </p:txBody>
      </p:sp>
      <p:sp>
        <p:nvSpPr>
          <p:cNvPr id="11" name="Picture Placeholder 10">
            <a:extLst>
              <a:ext uri="{FF2B5EF4-FFF2-40B4-BE49-F238E27FC236}">
                <a16:creationId xmlns="" xmlns:a16="http://schemas.microsoft.com/office/drawing/2014/main" id="{24524F69-0632-435C-8120-E578467D93B1}"/>
              </a:ext>
            </a:extLst>
          </p:cNvPr>
          <p:cNvSpPr>
            <a:spLocks noGrp="1"/>
          </p:cNvSpPr>
          <p:nvPr>
            <p:ph type="pic" sz="quarter" idx="12"/>
          </p:nvPr>
        </p:nvSpPr>
        <p:spPr>
          <a:xfrm>
            <a:off x="5160367" y="672530"/>
            <a:ext cx="1982866" cy="3672612"/>
          </a:xfrm>
          <a:custGeom>
            <a:avLst/>
            <a:gdLst>
              <a:gd name="connsiteX0" fmla="*/ 0 w 1982866"/>
              <a:gd name="connsiteY0" fmla="*/ 0 h 3672612"/>
              <a:gd name="connsiteX1" fmla="*/ 1982866 w 1982866"/>
              <a:gd name="connsiteY1" fmla="*/ 0 h 3672612"/>
              <a:gd name="connsiteX2" fmla="*/ 1982866 w 1982866"/>
              <a:gd name="connsiteY2" fmla="*/ 3672612 h 3672612"/>
              <a:gd name="connsiteX3" fmla="*/ 0 w 1982866"/>
              <a:gd name="connsiteY3" fmla="*/ 3672612 h 3672612"/>
            </a:gdLst>
            <a:ahLst/>
            <a:cxnLst>
              <a:cxn ang="0">
                <a:pos x="connsiteX0" y="connsiteY0"/>
              </a:cxn>
              <a:cxn ang="0">
                <a:pos x="connsiteX1" y="connsiteY1"/>
              </a:cxn>
              <a:cxn ang="0">
                <a:pos x="connsiteX2" y="connsiteY2"/>
              </a:cxn>
              <a:cxn ang="0">
                <a:pos x="connsiteX3" y="connsiteY3"/>
              </a:cxn>
            </a:cxnLst>
            <a:rect l="l" t="t" r="r" b="b"/>
            <a:pathLst>
              <a:path w="1982866" h="3672612">
                <a:moveTo>
                  <a:pt x="0" y="0"/>
                </a:moveTo>
                <a:lnTo>
                  <a:pt x="1982866" y="0"/>
                </a:lnTo>
                <a:lnTo>
                  <a:pt x="1982866" y="3672612"/>
                </a:lnTo>
                <a:lnTo>
                  <a:pt x="0" y="3672612"/>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889372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96D703A8-C893-421E-941B-38771B8394FD}"/>
              </a:ext>
            </a:extLst>
          </p:cNvPr>
          <p:cNvSpPr>
            <a:spLocks noGrp="1"/>
          </p:cNvSpPr>
          <p:nvPr>
            <p:ph type="pic" sz="quarter" idx="10"/>
          </p:nvPr>
        </p:nvSpPr>
        <p:spPr>
          <a:xfrm>
            <a:off x="5310047" y="767136"/>
            <a:ext cx="1571906" cy="1571906"/>
          </a:xfrm>
          <a:custGeom>
            <a:avLst/>
            <a:gdLst>
              <a:gd name="connsiteX0" fmla="*/ 785953 w 1571906"/>
              <a:gd name="connsiteY0" fmla="*/ 0 h 1571906"/>
              <a:gd name="connsiteX1" fmla="*/ 1571906 w 1571906"/>
              <a:gd name="connsiteY1" fmla="*/ 785953 h 1571906"/>
              <a:gd name="connsiteX2" fmla="*/ 785953 w 1571906"/>
              <a:gd name="connsiteY2" fmla="*/ 1571906 h 1571906"/>
              <a:gd name="connsiteX3" fmla="*/ 0 w 1571906"/>
              <a:gd name="connsiteY3" fmla="*/ 785953 h 1571906"/>
              <a:gd name="connsiteX4" fmla="*/ 785953 w 1571906"/>
              <a:gd name="connsiteY4" fmla="*/ 0 h 1571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906" h="1571906">
                <a:moveTo>
                  <a:pt x="785953" y="0"/>
                </a:moveTo>
                <a:cubicBezTo>
                  <a:pt x="1220023" y="0"/>
                  <a:pt x="1571906" y="351883"/>
                  <a:pt x="1571906" y="785953"/>
                </a:cubicBezTo>
                <a:cubicBezTo>
                  <a:pt x="1571906" y="1220023"/>
                  <a:pt x="1220023" y="1571906"/>
                  <a:pt x="785953" y="1571906"/>
                </a:cubicBezTo>
                <a:cubicBezTo>
                  <a:pt x="351883" y="1571906"/>
                  <a:pt x="0" y="1220023"/>
                  <a:pt x="0" y="785953"/>
                </a:cubicBezTo>
                <a:cubicBezTo>
                  <a:pt x="0" y="351883"/>
                  <a:pt x="351883" y="0"/>
                  <a:pt x="785953" y="0"/>
                </a:cubicBezTo>
                <a:close/>
              </a:path>
            </a:pathLst>
          </a:custGeom>
        </p:spPr>
        <p:txBody>
          <a:bodyPr wrap="square">
            <a:noAutofit/>
          </a:bodyPr>
          <a:lstStyle>
            <a:lvl1pPr>
              <a:defRPr sz="1200"/>
            </a:lvl1pPr>
          </a:lstStyle>
          <a:p>
            <a:endParaRPr lang="en-ID"/>
          </a:p>
        </p:txBody>
      </p:sp>
      <p:sp>
        <p:nvSpPr>
          <p:cNvPr id="11" name="Picture Placeholder 10">
            <a:extLst>
              <a:ext uri="{FF2B5EF4-FFF2-40B4-BE49-F238E27FC236}">
                <a16:creationId xmlns="" xmlns:a16="http://schemas.microsoft.com/office/drawing/2014/main" id="{77CF9CAB-21C4-4396-8DA7-7E010AEB8887}"/>
              </a:ext>
            </a:extLst>
          </p:cNvPr>
          <p:cNvSpPr>
            <a:spLocks noGrp="1"/>
          </p:cNvSpPr>
          <p:nvPr>
            <p:ph type="pic" sz="quarter" idx="11"/>
          </p:nvPr>
        </p:nvSpPr>
        <p:spPr>
          <a:xfrm>
            <a:off x="5310047" y="2660966"/>
            <a:ext cx="1571906" cy="1571906"/>
          </a:xfrm>
          <a:custGeom>
            <a:avLst/>
            <a:gdLst>
              <a:gd name="connsiteX0" fmla="*/ 785953 w 1571906"/>
              <a:gd name="connsiteY0" fmla="*/ 0 h 1571906"/>
              <a:gd name="connsiteX1" fmla="*/ 1571906 w 1571906"/>
              <a:gd name="connsiteY1" fmla="*/ 785953 h 1571906"/>
              <a:gd name="connsiteX2" fmla="*/ 785953 w 1571906"/>
              <a:gd name="connsiteY2" fmla="*/ 1571906 h 1571906"/>
              <a:gd name="connsiteX3" fmla="*/ 0 w 1571906"/>
              <a:gd name="connsiteY3" fmla="*/ 785953 h 1571906"/>
              <a:gd name="connsiteX4" fmla="*/ 785953 w 1571906"/>
              <a:gd name="connsiteY4" fmla="*/ 0 h 1571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906" h="1571906">
                <a:moveTo>
                  <a:pt x="785953" y="0"/>
                </a:moveTo>
                <a:cubicBezTo>
                  <a:pt x="1220023" y="0"/>
                  <a:pt x="1571906" y="351883"/>
                  <a:pt x="1571906" y="785953"/>
                </a:cubicBezTo>
                <a:cubicBezTo>
                  <a:pt x="1571906" y="1220023"/>
                  <a:pt x="1220023" y="1571906"/>
                  <a:pt x="785953" y="1571906"/>
                </a:cubicBezTo>
                <a:cubicBezTo>
                  <a:pt x="351883" y="1571906"/>
                  <a:pt x="0" y="1220023"/>
                  <a:pt x="0" y="785953"/>
                </a:cubicBezTo>
                <a:cubicBezTo>
                  <a:pt x="0" y="351883"/>
                  <a:pt x="351883" y="0"/>
                  <a:pt x="785953" y="0"/>
                </a:cubicBez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 xmlns:a16="http://schemas.microsoft.com/office/drawing/2014/main" id="{4857262F-6091-4781-B0FF-775DCB6FC626}"/>
              </a:ext>
            </a:extLst>
          </p:cNvPr>
          <p:cNvSpPr>
            <a:spLocks noGrp="1"/>
          </p:cNvSpPr>
          <p:nvPr>
            <p:ph type="pic" sz="quarter" idx="12"/>
          </p:nvPr>
        </p:nvSpPr>
        <p:spPr>
          <a:xfrm>
            <a:off x="5310047" y="4554796"/>
            <a:ext cx="1571906" cy="1571906"/>
          </a:xfrm>
          <a:custGeom>
            <a:avLst/>
            <a:gdLst>
              <a:gd name="connsiteX0" fmla="*/ 785953 w 1571906"/>
              <a:gd name="connsiteY0" fmla="*/ 0 h 1571906"/>
              <a:gd name="connsiteX1" fmla="*/ 1571906 w 1571906"/>
              <a:gd name="connsiteY1" fmla="*/ 785953 h 1571906"/>
              <a:gd name="connsiteX2" fmla="*/ 785953 w 1571906"/>
              <a:gd name="connsiteY2" fmla="*/ 1571906 h 1571906"/>
              <a:gd name="connsiteX3" fmla="*/ 0 w 1571906"/>
              <a:gd name="connsiteY3" fmla="*/ 785953 h 1571906"/>
              <a:gd name="connsiteX4" fmla="*/ 785953 w 1571906"/>
              <a:gd name="connsiteY4" fmla="*/ 0 h 1571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906" h="1571906">
                <a:moveTo>
                  <a:pt x="785953" y="0"/>
                </a:moveTo>
                <a:cubicBezTo>
                  <a:pt x="1220023" y="0"/>
                  <a:pt x="1571906" y="351883"/>
                  <a:pt x="1571906" y="785953"/>
                </a:cubicBezTo>
                <a:cubicBezTo>
                  <a:pt x="1571906" y="1220023"/>
                  <a:pt x="1220023" y="1571906"/>
                  <a:pt x="785953" y="1571906"/>
                </a:cubicBezTo>
                <a:cubicBezTo>
                  <a:pt x="351883" y="1571906"/>
                  <a:pt x="0" y="1220023"/>
                  <a:pt x="0" y="785953"/>
                </a:cubicBezTo>
                <a:cubicBezTo>
                  <a:pt x="0" y="351883"/>
                  <a:pt x="351883" y="0"/>
                  <a:pt x="785953" y="0"/>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103028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51585415-7A83-4415-AD7E-D596C91AEF4F}"/>
              </a:ext>
            </a:extLst>
          </p:cNvPr>
          <p:cNvSpPr>
            <a:spLocks noGrp="1"/>
          </p:cNvSpPr>
          <p:nvPr>
            <p:ph type="pic" sz="quarter" idx="10"/>
          </p:nvPr>
        </p:nvSpPr>
        <p:spPr>
          <a:xfrm>
            <a:off x="1857375" y="3028968"/>
            <a:ext cx="1444410" cy="1444410"/>
          </a:xfrm>
          <a:custGeom>
            <a:avLst/>
            <a:gdLst>
              <a:gd name="connsiteX0" fmla="*/ 240735 w 1444410"/>
              <a:gd name="connsiteY0" fmla="*/ 0 h 1444410"/>
              <a:gd name="connsiteX1" fmla="*/ 1203675 w 1444410"/>
              <a:gd name="connsiteY1" fmla="*/ 0 h 1444410"/>
              <a:gd name="connsiteX2" fmla="*/ 1444410 w 1444410"/>
              <a:gd name="connsiteY2" fmla="*/ 240735 h 1444410"/>
              <a:gd name="connsiteX3" fmla="*/ 1444410 w 1444410"/>
              <a:gd name="connsiteY3" fmla="*/ 1203675 h 1444410"/>
              <a:gd name="connsiteX4" fmla="*/ 1203675 w 1444410"/>
              <a:gd name="connsiteY4" fmla="*/ 1444410 h 1444410"/>
              <a:gd name="connsiteX5" fmla="*/ 240735 w 1444410"/>
              <a:gd name="connsiteY5" fmla="*/ 1444410 h 1444410"/>
              <a:gd name="connsiteX6" fmla="*/ 0 w 1444410"/>
              <a:gd name="connsiteY6" fmla="*/ 1203675 h 1444410"/>
              <a:gd name="connsiteX7" fmla="*/ 0 w 1444410"/>
              <a:gd name="connsiteY7" fmla="*/ 240735 h 1444410"/>
              <a:gd name="connsiteX8" fmla="*/ 240735 w 1444410"/>
              <a:gd name="connsiteY8" fmla="*/ 0 h 144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410" h="1444410">
                <a:moveTo>
                  <a:pt x="240735" y="0"/>
                </a:moveTo>
                <a:lnTo>
                  <a:pt x="1203675" y="0"/>
                </a:lnTo>
                <a:cubicBezTo>
                  <a:pt x="1336629" y="0"/>
                  <a:pt x="1444410" y="107781"/>
                  <a:pt x="1444410" y="240735"/>
                </a:cubicBezTo>
                <a:lnTo>
                  <a:pt x="1444410" y="1203675"/>
                </a:lnTo>
                <a:cubicBezTo>
                  <a:pt x="1444410" y="1336629"/>
                  <a:pt x="1336629" y="1444410"/>
                  <a:pt x="1203675" y="1444410"/>
                </a:cubicBezTo>
                <a:lnTo>
                  <a:pt x="240735" y="1444410"/>
                </a:lnTo>
                <a:cubicBezTo>
                  <a:pt x="107781" y="1444410"/>
                  <a:pt x="0" y="1336629"/>
                  <a:pt x="0" y="1203675"/>
                </a:cubicBezTo>
                <a:lnTo>
                  <a:pt x="0" y="240735"/>
                </a:lnTo>
                <a:cubicBezTo>
                  <a:pt x="0" y="107781"/>
                  <a:pt x="107781" y="0"/>
                  <a:pt x="240735" y="0"/>
                </a:cubicBez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 xmlns:a16="http://schemas.microsoft.com/office/drawing/2014/main" id="{7E00AAAC-14C5-433D-99F7-D47C4B71799B}"/>
              </a:ext>
            </a:extLst>
          </p:cNvPr>
          <p:cNvSpPr>
            <a:spLocks noGrp="1"/>
          </p:cNvSpPr>
          <p:nvPr>
            <p:ph type="pic" sz="quarter" idx="11"/>
          </p:nvPr>
        </p:nvSpPr>
        <p:spPr>
          <a:xfrm>
            <a:off x="5373795" y="3028968"/>
            <a:ext cx="1444410" cy="1444410"/>
          </a:xfrm>
          <a:custGeom>
            <a:avLst/>
            <a:gdLst>
              <a:gd name="connsiteX0" fmla="*/ 240735 w 1444410"/>
              <a:gd name="connsiteY0" fmla="*/ 0 h 1444410"/>
              <a:gd name="connsiteX1" fmla="*/ 1203675 w 1444410"/>
              <a:gd name="connsiteY1" fmla="*/ 0 h 1444410"/>
              <a:gd name="connsiteX2" fmla="*/ 1444410 w 1444410"/>
              <a:gd name="connsiteY2" fmla="*/ 240735 h 1444410"/>
              <a:gd name="connsiteX3" fmla="*/ 1444410 w 1444410"/>
              <a:gd name="connsiteY3" fmla="*/ 1203675 h 1444410"/>
              <a:gd name="connsiteX4" fmla="*/ 1203675 w 1444410"/>
              <a:gd name="connsiteY4" fmla="*/ 1444410 h 1444410"/>
              <a:gd name="connsiteX5" fmla="*/ 240735 w 1444410"/>
              <a:gd name="connsiteY5" fmla="*/ 1444410 h 1444410"/>
              <a:gd name="connsiteX6" fmla="*/ 0 w 1444410"/>
              <a:gd name="connsiteY6" fmla="*/ 1203675 h 1444410"/>
              <a:gd name="connsiteX7" fmla="*/ 0 w 1444410"/>
              <a:gd name="connsiteY7" fmla="*/ 240735 h 1444410"/>
              <a:gd name="connsiteX8" fmla="*/ 240735 w 1444410"/>
              <a:gd name="connsiteY8" fmla="*/ 0 h 144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410" h="1444410">
                <a:moveTo>
                  <a:pt x="240735" y="0"/>
                </a:moveTo>
                <a:lnTo>
                  <a:pt x="1203675" y="0"/>
                </a:lnTo>
                <a:cubicBezTo>
                  <a:pt x="1336629" y="0"/>
                  <a:pt x="1444410" y="107781"/>
                  <a:pt x="1444410" y="240735"/>
                </a:cubicBezTo>
                <a:lnTo>
                  <a:pt x="1444410" y="1203675"/>
                </a:lnTo>
                <a:cubicBezTo>
                  <a:pt x="1444410" y="1336629"/>
                  <a:pt x="1336629" y="1444410"/>
                  <a:pt x="1203675" y="1444410"/>
                </a:cubicBezTo>
                <a:lnTo>
                  <a:pt x="240735" y="1444410"/>
                </a:lnTo>
                <a:cubicBezTo>
                  <a:pt x="107781" y="1444410"/>
                  <a:pt x="0" y="1336629"/>
                  <a:pt x="0" y="1203675"/>
                </a:cubicBezTo>
                <a:lnTo>
                  <a:pt x="0" y="240735"/>
                </a:lnTo>
                <a:cubicBezTo>
                  <a:pt x="0" y="107781"/>
                  <a:pt x="107781" y="0"/>
                  <a:pt x="240735" y="0"/>
                </a:cubicBezTo>
                <a:close/>
              </a:path>
            </a:pathLst>
          </a:custGeom>
        </p:spPr>
        <p:txBody>
          <a:bodyPr wrap="square">
            <a:noAutofit/>
          </a:bodyPr>
          <a:lstStyle>
            <a:lvl1pPr>
              <a:defRPr sz="1200"/>
            </a:lvl1pPr>
          </a:lstStyle>
          <a:p>
            <a:endParaRPr lang="en-ID"/>
          </a:p>
        </p:txBody>
      </p:sp>
      <p:sp>
        <p:nvSpPr>
          <p:cNvPr id="10" name="Picture Placeholder 9">
            <a:extLst>
              <a:ext uri="{FF2B5EF4-FFF2-40B4-BE49-F238E27FC236}">
                <a16:creationId xmlns="" xmlns:a16="http://schemas.microsoft.com/office/drawing/2014/main" id="{A05925C9-47F5-4119-811B-A19C0F1D4EAA}"/>
              </a:ext>
            </a:extLst>
          </p:cNvPr>
          <p:cNvSpPr>
            <a:spLocks noGrp="1"/>
          </p:cNvSpPr>
          <p:nvPr>
            <p:ph type="pic" sz="quarter" idx="12"/>
          </p:nvPr>
        </p:nvSpPr>
        <p:spPr>
          <a:xfrm>
            <a:off x="8890215" y="3028968"/>
            <a:ext cx="1444410" cy="1444410"/>
          </a:xfrm>
          <a:custGeom>
            <a:avLst/>
            <a:gdLst>
              <a:gd name="connsiteX0" fmla="*/ 240735 w 1444410"/>
              <a:gd name="connsiteY0" fmla="*/ 0 h 1444410"/>
              <a:gd name="connsiteX1" fmla="*/ 1203675 w 1444410"/>
              <a:gd name="connsiteY1" fmla="*/ 0 h 1444410"/>
              <a:gd name="connsiteX2" fmla="*/ 1444410 w 1444410"/>
              <a:gd name="connsiteY2" fmla="*/ 240735 h 1444410"/>
              <a:gd name="connsiteX3" fmla="*/ 1444410 w 1444410"/>
              <a:gd name="connsiteY3" fmla="*/ 1203675 h 1444410"/>
              <a:gd name="connsiteX4" fmla="*/ 1203675 w 1444410"/>
              <a:gd name="connsiteY4" fmla="*/ 1444410 h 1444410"/>
              <a:gd name="connsiteX5" fmla="*/ 240735 w 1444410"/>
              <a:gd name="connsiteY5" fmla="*/ 1444410 h 1444410"/>
              <a:gd name="connsiteX6" fmla="*/ 0 w 1444410"/>
              <a:gd name="connsiteY6" fmla="*/ 1203675 h 1444410"/>
              <a:gd name="connsiteX7" fmla="*/ 0 w 1444410"/>
              <a:gd name="connsiteY7" fmla="*/ 240735 h 1444410"/>
              <a:gd name="connsiteX8" fmla="*/ 240735 w 1444410"/>
              <a:gd name="connsiteY8" fmla="*/ 0 h 144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410" h="1444410">
                <a:moveTo>
                  <a:pt x="240735" y="0"/>
                </a:moveTo>
                <a:lnTo>
                  <a:pt x="1203675" y="0"/>
                </a:lnTo>
                <a:cubicBezTo>
                  <a:pt x="1336629" y="0"/>
                  <a:pt x="1444410" y="107781"/>
                  <a:pt x="1444410" y="240735"/>
                </a:cubicBezTo>
                <a:lnTo>
                  <a:pt x="1444410" y="1203675"/>
                </a:lnTo>
                <a:cubicBezTo>
                  <a:pt x="1444410" y="1336629"/>
                  <a:pt x="1336629" y="1444410"/>
                  <a:pt x="1203675" y="1444410"/>
                </a:cubicBezTo>
                <a:lnTo>
                  <a:pt x="240735" y="1444410"/>
                </a:lnTo>
                <a:cubicBezTo>
                  <a:pt x="107781" y="1444410"/>
                  <a:pt x="0" y="1336629"/>
                  <a:pt x="0" y="1203675"/>
                </a:cubicBezTo>
                <a:lnTo>
                  <a:pt x="0" y="240735"/>
                </a:lnTo>
                <a:cubicBezTo>
                  <a:pt x="0" y="107781"/>
                  <a:pt x="107781" y="0"/>
                  <a:pt x="240735" y="0"/>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5089028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FA1366BC-D639-43DA-BA48-3898BC2C3BB0}"/>
              </a:ext>
            </a:extLst>
          </p:cNvPr>
          <p:cNvSpPr>
            <a:spLocks noGrp="1"/>
          </p:cNvSpPr>
          <p:nvPr>
            <p:ph type="pic" sz="quarter" idx="10"/>
          </p:nvPr>
        </p:nvSpPr>
        <p:spPr>
          <a:xfrm>
            <a:off x="781050" y="757838"/>
            <a:ext cx="1166212" cy="1166212"/>
          </a:xfrm>
          <a:custGeom>
            <a:avLst/>
            <a:gdLst>
              <a:gd name="connsiteX0" fmla="*/ 583106 w 1166212"/>
              <a:gd name="connsiteY0" fmla="*/ 0 h 1166212"/>
              <a:gd name="connsiteX1" fmla="*/ 1166212 w 1166212"/>
              <a:gd name="connsiteY1" fmla="*/ 583106 h 1166212"/>
              <a:gd name="connsiteX2" fmla="*/ 583106 w 1166212"/>
              <a:gd name="connsiteY2" fmla="*/ 1166212 h 1166212"/>
              <a:gd name="connsiteX3" fmla="*/ 0 w 1166212"/>
              <a:gd name="connsiteY3" fmla="*/ 583106 h 1166212"/>
              <a:gd name="connsiteX4" fmla="*/ 583106 w 1166212"/>
              <a:gd name="connsiteY4" fmla="*/ 0 h 116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6212" h="1166212">
                <a:moveTo>
                  <a:pt x="583106" y="0"/>
                </a:moveTo>
                <a:cubicBezTo>
                  <a:pt x="905147" y="0"/>
                  <a:pt x="1166212" y="261065"/>
                  <a:pt x="1166212" y="583106"/>
                </a:cubicBezTo>
                <a:cubicBezTo>
                  <a:pt x="1166212" y="905147"/>
                  <a:pt x="905147" y="1166212"/>
                  <a:pt x="583106" y="1166212"/>
                </a:cubicBezTo>
                <a:cubicBezTo>
                  <a:pt x="261065" y="1166212"/>
                  <a:pt x="0" y="905147"/>
                  <a:pt x="0" y="583106"/>
                </a:cubicBezTo>
                <a:cubicBezTo>
                  <a:pt x="0" y="261065"/>
                  <a:pt x="261065" y="0"/>
                  <a:pt x="583106" y="0"/>
                </a:cubicBezTo>
                <a:close/>
              </a:path>
            </a:pathLst>
          </a:custGeom>
        </p:spPr>
        <p:txBody>
          <a:bodyPr wrap="square">
            <a:noAutofit/>
          </a:bodyPr>
          <a:lstStyle>
            <a:lvl1pPr>
              <a:defRPr sz="1200"/>
            </a:lvl1pPr>
          </a:lstStyle>
          <a:p>
            <a:endParaRPr lang="en-ID"/>
          </a:p>
        </p:txBody>
      </p:sp>
      <p:sp>
        <p:nvSpPr>
          <p:cNvPr id="11" name="Picture Placeholder 10">
            <a:extLst>
              <a:ext uri="{FF2B5EF4-FFF2-40B4-BE49-F238E27FC236}">
                <a16:creationId xmlns="" xmlns:a16="http://schemas.microsoft.com/office/drawing/2014/main" id="{132E6BEC-4110-402C-A8A5-DD99973CED81}"/>
              </a:ext>
            </a:extLst>
          </p:cNvPr>
          <p:cNvSpPr>
            <a:spLocks noGrp="1"/>
          </p:cNvSpPr>
          <p:nvPr>
            <p:ph type="pic" sz="quarter" idx="11"/>
          </p:nvPr>
        </p:nvSpPr>
        <p:spPr>
          <a:xfrm>
            <a:off x="781050" y="2845894"/>
            <a:ext cx="1166212" cy="1166212"/>
          </a:xfrm>
          <a:custGeom>
            <a:avLst/>
            <a:gdLst>
              <a:gd name="connsiteX0" fmla="*/ 583106 w 1166212"/>
              <a:gd name="connsiteY0" fmla="*/ 0 h 1166212"/>
              <a:gd name="connsiteX1" fmla="*/ 1166212 w 1166212"/>
              <a:gd name="connsiteY1" fmla="*/ 583106 h 1166212"/>
              <a:gd name="connsiteX2" fmla="*/ 583106 w 1166212"/>
              <a:gd name="connsiteY2" fmla="*/ 1166212 h 1166212"/>
              <a:gd name="connsiteX3" fmla="*/ 0 w 1166212"/>
              <a:gd name="connsiteY3" fmla="*/ 583106 h 1166212"/>
              <a:gd name="connsiteX4" fmla="*/ 583106 w 1166212"/>
              <a:gd name="connsiteY4" fmla="*/ 0 h 116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6212" h="1166212">
                <a:moveTo>
                  <a:pt x="583106" y="0"/>
                </a:moveTo>
                <a:cubicBezTo>
                  <a:pt x="905147" y="0"/>
                  <a:pt x="1166212" y="261065"/>
                  <a:pt x="1166212" y="583106"/>
                </a:cubicBezTo>
                <a:cubicBezTo>
                  <a:pt x="1166212" y="905147"/>
                  <a:pt x="905147" y="1166212"/>
                  <a:pt x="583106" y="1166212"/>
                </a:cubicBezTo>
                <a:cubicBezTo>
                  <a:pt x="261065" y="1166212"/>
                  <a:pt x="0" y="905147"/>
                  <a:pt x="0" y="583106"/>
                </a:cubicBezTo>
                <a:cubicBezTo>
                  <a:pt x="0" y="261065"/>
                  <a:pt x="261065" y="0"/>
                  <a:pt x="583106" y="0"/>
                </a:cubicBez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 xmlns:a16="http://schemas.microsoft.com/office/drawing/2014/main" id="{11C1E916-F2F3-4E18-A6D4-FF48AA7AEA2B}"/>
              </a:ext>
            </a:extLst>
          </p:cNvPr>
          <p:cNvSpPr>
            <a:spLocks noGrp="1"/>
          </p:cNvSpPr>
          <p:nvPr>
            <p:ph type="pic" sz="quarter" idx="12"/>
          </p:nvPr>
        </p:nvSpPr>
        <p:spPr>
          <a:xfrm>
            <a:off x="781050" y="4933950"/>
            <a:ext cx="1166212" cy="1166212"/>
          </a:xfrm>
          <a:custGeom>
            <a:avLst/>
            <a:gdLst>
              <a:gd name="connsiteX0" fmla="*/ 583106 w 1166212"/>
              <a:gd name="connsiteY0" fmla="*/ 0 h 1166212"/>
              <a:gd name="connsiteX1" fmla="*/ 1166212 w 1166212"/>
              <a:gd name="connsiteY1" fmla="*/ 583106 h 1166212"/>
              <a:gd name="connsiteX2" fmla="*/ 583106 w 1166212"/>
              <a:gd name="connsiteY2" fmla="*/ 1166212 h 1166212"/>
              <a:gd name="connsiteX3" fmla="*/ 0 w 1166212"/>
              <a:gd name="connsiteY3" fmla="*/ 583106 h 1166212"/>
              <a:gd name="connsiteX4" fmla="*/ 583106 w 1166212"/>
              <a:gd name="connsiteY4" fmla="*/ 0 h 116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6212" h="1166212">
                <a:moveTo>
                  <a:pt x="583106" y="0"/>
                </a:moveTo>
                <a:cubicBezTo>
                  <a:pt x="905147" y="0"/>
                  <a:pt x="1166212" y="261065"/>
                  <a:pt x="1166212" y="583106"/>
                </a:cubicBezTo>
                <a:cubicBezTo>
                  <a:pt x="1166212" y="905147"/>
                  <a:pt x="905147" y="1166212"/>
                  <a:pt x="583106" y="1166212"/>
                </a:cubicBezTo>
                <a:cubicBezTo>
                  <a:pt x="261065" y="1166212"/>
                  <a:pt x="0" y="905147"/>
                  <a:pt x="0" y="583106"/>
                </a:cubicBezTo>
                <a:cubicBezTo>
                  <a:pt x="0" y="261065"/>
                  <a:pt x="261065" y="0"/>
                  <a:pt x="583106" y="0"/>
                </a:cubicBezTo>
                <a:close/>
              </a:path>
            </a:pathLst>
          </a:custGeom>
        </p:spPr>
        <p:txBody>
          <a:bodyPr wrap="square">
            <a:noAutofit/>
          </a:bodyPr>
          <a:lstStyle>
            <a:lvl1pPr>
              <a:defRPr sz="1200"/>
            </a:lvl1pPr>
          </a:lstStyle>
          <a:p>
            <a:endParaRPr lang="en-ID" dirty="0"/>
          </a:p>
        </p:txBody>
      </p:sp>
    </p:spTree>
    <p:extLst>
      <p:ext uri="{BB962C8B-B14F-4D97-AF65-F5344CB8AC3E}">
        <p14:creationId xmlns:p14="http://schemas.microsoft.com/office/powerpoint/2010/main" val="28174409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4D81813E-C6C0-450C-996A-D9CE784D78B4}"/>
              </a:ext>
            </a:extLst>
          </p:cNvPr>
          <p:cNvSpPr>
            <a:spLocks noGrp="1"/>
          </p:cNvSpPr>
          <p:nvPr>
            <p:ph type="pic" sz="quarter" idx="10"/>
          </p:nvPr>
        </p:nvSpPr>
        <p:spPr>
          <a:xfrm>
            <a:off x="0" y="2590800"/>
            <a:ext cx="3067050" cy="1752600"/>
          </a:xfrm>
          <a:custGeom>
            <a:avLst/>
            <a:gdLst>
              <a:gd name="connsiteX0" fmla="*/ 0 w 3067050"/>
              <a:gd name="connsiteY0" fmla="*/ 0 h 1752600"/>
              <a:gd name="connsiteX1" fmla="*/ 3067050 w 3067050"/>
              <a:gd name="connsiteY1" fmla="*/ 0 h 1752600"/>
              <a:gd name="connsiteX2" fmla="*/ 3067050 w 3067050"/>
              <a:gd name="connsiteY2" fmla="*/ 1752600 h 1752600"/>
              <a:gd name="connsiteX3" fmla="*/ 0 w 306705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3067050" h="1752600">
                <a:moveTo>
                  <a:pt x="0" y="0"/>
                </a:moveTo>
                <a:lnTo>
                  <a:pt x="3067050" y="0"/>
                </a:lnTo>
                <a:lnTo>
                  <a:pt x="3067050" y="1752600"/>
                </a:lnTo>
                <a:lnTo>
                  <a:pt x="0" y="1752600"/>
                </a:lnTo>
                <a:close/>
              </a:path>
            </a:pathLst>
          </a:custGeom>
        </p:spPr>
        <p:txBody>
          <a:bodyPr wrap="square">
            <a:noAutofit/>
          </a:bodyPr>
          <a:lstStyle>
            <a:lvl1pPr>
              <a:defRPr sz="1200"/>
            </a:lvl1pPr>
          </a:lstStyle>
          <a:p>
            <a:endParaRPr lang="en-ID"/>
          </a:p>
        </p:txBody>
      </p:sp>
      <p:sp>
        <p:nvSpPr>
          <p:cNvPr id="23" name="Picture Placeholder 22">
            <a:extLst>
              <a:ext uri="{FF2B5EF4-FFF2-40B4-BE49-F238E27FC236}">
                <a16:creationId xmlns="" xmlns:a16="http://schemas.microsoft.com/office/drawing/2014/main" id="{6B0208C4-9EC2-41C7-A780-19EB3051EA3A}"/>
              </a:ext>
            </a:extLst>
          </p:cNvPr>
          <p:cNvSpPr>
            <a:spLocks noGrp="1"/>
          </p:cNvSpPr>
          <p:nvPr>
            <p:ph type="pic" sz="quarter" idx="11"/>
          </p:nvPr>
        </p:nvSpPr>
        <p:spPr>
          <a:xfrm>
            <a:off x="0" y="4572000"/>
            <a:ext cx="3067050" cy="1600200"/>
          </a:xfrm>
          <a:custGeom>
            <a:avLst/>
            <a:gdLst>
              <a:gd name="connsiteX0" fmla="*/ 0 w 3067050"/>
              <a:gd name="connsiteY0" fmla="*/ 0 h 1600200"/>
              <a:gd name="connsiteX1" fmla="*/ 3067050 w 3067050"/>
              <a:gd name="connsiteY1" fmla="*/ 0 h 1600200"/>
              <a:gd name="connsiteX2" fmla="*/ 3067050 w 3067050"/>
              <a:gd name="connsiteY2" fmla="*/ 1600200 h 1600200"/>
              <a:gd name="connsiteX3" fmla="*/ 0 w 3067050"/>
              <a:gd name="connsiteY3" fmla="*/ 1600200 h 1600200"/>
            </a:gdLst>
            <a:ahLst/>
            <a:cxnLst>
              <a:cxn ang="0">
                <a:pos x="connsiteX0" y="connsiteY0"/>
              </a:cxn>
              <a:cxn ang="0">
                <a:pos x="connsiteX1" y="connsiteY1"/>
              </a:cxn>
              <a:cxn ang="0">
                <a:pos x="connsiteX2" y="connsiteY2"/>
              </a:cxn>
              <a:cxn ang="0">
                <a:pos x="connsiteX3" y="connsiteY3"/>
              </a:cxn>
            </a:cxnLst>
            <a:rect l="l" t="t" r="r" b="b"/>
            <a:pathLst>
              <a:path w="3067050" h="1600200">
                <a:moveTo>
                  <a:pt x="0" y="0"/>
                </a:moveTo>
                <a:lnTo>
                  <a:pt x="3067050" y="0"/>
                </a:lnTo>
                <a:lnTo>
                  <a:pt x="3067050" y="1600200"/>
                </a:lnTo>
                <a:lnTo>
                  <a:pt x="0" y="1600200"/>
                </a:lnTo>
                <a:close/>
              </a:path>
            </a:pathLst>
          </a:custGeom>
        </p:spPr>
        <p:txBody>
          <a:bodyPr wrap="square">
            <a:noAutofit/>
          </a:bodyPr>
          <a:lstStyle>
            <a:lvl1pPr>
              <a:defRPr sz="1200"/>
            </a:lvl1pPr>
          </a:lstStyle>
          <a:p>
            <a:endParaRPr lang="en-ID"/>
          </a:p>
        </p:txBody>
      </p:sp>
      <p:sp>
        <p:nvSpPr>
          <p:cNvPr id="21" name="Picture Placeholder 20">
            <a:extLst>
              <a:ext uri="{FF2B5EF4-FFF2-40B4-BE49-F238E27FC236}">
                <a16:creationId xmlns="" xmlns:a16="http://schemas.microsoft.com/office/drawing/2014/main" id="{250A5082-B111-4C89-9576-1D6BB3E736FB}"/>
              </a:ext>
            </a:extLst>
          </p:cNvPr>
          <p:cNvSpPr>
            <a:spLocks noGrp="1"/>
          </p:cNvSpPr>
          <p:nvPr>
            <p:ph type="pic" sz="quarter" idx="12"/>
          </p:nvPr>
        </p:nvSpPr>
        <p:spPr>
          <a:xfrm>
            <a:off x="3276600" y="2590800"/>
            <a:ext cx="1428750" cy="3581400"/>
          </a:xfrm>
          <a:custGeom>
            <a:avLst/>
            <a:gdLst>
              <a:gd name="connsiteX0" fmla="*/ 0 w 1428750"/>
              <a:gd name="connsiteY0" fmla="*/ 0 h 3581400"/>
              <a:gd name="connsiteX1" fmla="*/ 1428750 w 1428750"/>
              <a:gd name="connsiteY1" fmla="*/ 0 h 3581400"/>
              <a:gd name="connsiteX2" fmla="*/ 1428750 w 1428750"/>
              <a:gd name="connsiteY2" fmla="*/ 3581400 h 3581400"/>
              <a:gd name="connsiteX3" fmla="*/ 0 w 142875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1428750" h="3581400">
                <a:moveTo>
                  <a:pt x="0" y="0"/>
                </a:moveTo>
                <a:lnTo>
                  <a:pt x="1428750" y="0"/>
                </a:lnTo>
                <a:lnTo>
                  <a:pt x="1428750" y="3581400"/>
                </a:lnTo>
                <a:lnTo>
                  <a:pt x="0" y="3581400"/>
                </a:lnTo>
                <a:close/>
              </a:path>
            </a:pathLst>
          </a:custGeom>
        </p:spPr>
        <p:txBody>
          <a:bodyPr wrap="square">
            <a:noAutofit/>
          </a:bodyPr>
          <a:lstStyle>
            <a:lvl1pPr>
              <a:defRPr sz="1200"/>
            </a:lvl1pPr>
          </a:lstStyle>
          <a:p>
            <a:endParaRPr lang="en-ID"/>
          </a:p>
        </p:txBody>
      </p:sp>
      <p:sp>
        <p:nvSpPr>
          <p:cNvPr id="20" name="Picture Placeholder 19">
            <a:extLst>
              <a:ext uri="{FF2B5EF4-FFF2-40B4-BE49-F238E27FC236}">
                <a16:creationId xmlns="" xmlns:a16="http://schemas.microsoft.com/office/drawing/2014/main" id="{8A0A962C-53D3-47D8-9694-002D2817FBCA}"/>
              </a:ext>
            </a:extLst>
          </p:cNvPr>
          <p:cNvSpPr>
            <a:spLocks noGrp="1"/>
          </p:cNvSpPr>
          <p:nvPr>
            <p:ph type="pic" sz="quarter" idx="13"/>
          </p:nvPr>
        </p:nvSpPr>
        <p:spPr>
          <a:xfrm>
            <a:off x="4914900" y="2590800"/>
            <a:ext cx="1428750" cy="3581400"/>
          </a:xfrm>
          <a:custGeom>
            <a:avLst/>
            <a:gdLst>
              <a:gd name="connsiteX0" fmla="*/ 0 w 1428750"/>
              <a:gd name="connsiteY0" fmla="*/ 0 h 3581400"/>
              <a:gd name="connsiteX1" fmla="*/ 1428750 w 1428750"/>
              <a:gd name="connsiteY1" fmla="*/ 0 h 3581400"/>
              <a:gd name="connsiteX2" fmla="*/ 1428750 w 1428750"/>
              <a:gd name="connsiteY2" fmla="*/ 3581400 h 3581400"/>
              <a:gd name="connsiteX3" fmla="*/ 0 w 142875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1428750" h="3581400">
                <a:moveTo>
                  <a:pt x="0" y="0"/>
                </a:moveTo>
                <a:lnTo>
                  <a:pt x="1428750" y="0"/>
                </a:lnTo>
                <a:lnTo>
                  <a:pt x="1428750" y="3581400"/>
                </a:lnTo>
                <a:lnTo>
                  <a:pt x="0" y="3581400"/>
                </a:lnTo>
                <a:close/>
              </a:path>
            </a:pathLst>
          </a:custGeom>
        </p:spPr>
        <p:txBody>
          <a:bodyPr wrap="square">
            <a:noAutofit/>
          </a:bodyPr>
          <a:lstStyle>
            <a:lvl1pPr>
              <a:defRPr sz="1200"/>
            </a:lvl1pPr>
          </a:lstStyle>
          <a:p>
            <a:endParaRPr lang="en-ID"/>
          </a:p>
        </p:txBody>
      </p:sp>
      <p:sp>
        <p:nvSpPr>
          <p:cNvPr id="19" name="Picture Placeholder 18">
            <a:extLst>
              <a:ext uri="{FF2B5EF4-FFF2-40B4-BE49-F238E27FC236}">
                <a16:creationId xmlns="" xmlns:a16="http://schemas.microsoft.com/office/drawing/2014/main" id="{5786A042-58AB-4BCE-AD3F-CFF15ADF376E}"/>
              </a:ext>
            </a:extLst>
          </p:cNvPr>
          <p:cNvSpPr>
            <a:spLocks noGrp="1"/>
          </p:cNvSpPr>
          <p:nvPr>
            <p:ph type="pic" sz="quarter" idx="14"/>
          </p:nvPr>
        </p:nvSpPr>
        <p:spPr>
          <a:xfrm>
            <a:off x="6553200" y="2590800"/>
            <a:ext cx="1428750" cy="3581400"/>
          </a:xfrm>
          <a:custGeom>
            <a:avLst/>
            <a:gdLst>
              <a:gd name="connsiteX0" fmla="*/ 0 w 1428750"/>
              <a:gd name="connsiteY0" fmla="*/ 0 h 3581400"/>
              <a:gd name="connsiteX1" fmla="*/ 1428750 w 1428750"/>
              <a:gd name="connsiteY1" fmla="*/ 0 h 3581400"/>
              <a:gd name="connsiteX2" fmla="*/ 1428750 w 1428750"/>
              <a:gd name="connsiteY2" fmla="*/ 3581400 h 3581400"/>
              <a:gd name="connsiteX3" fmla="*/ 0 w 142875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1428750" h="3581400">
                <a:moveTo>
                  <a:pt x="0" y="0"/>
                </a:moveTo>
                <a:lnTo>
                  <a:pt x="1428750" y="0"/>
                </a:lnTo>
                <a:lnTo>
                  <a:pt x="1428750" y="3581400"/>
                </a:lnTo>
                <a:lnTo>
                  <a:pt x="0" y="3581400"/>
                </a:lnTo>
                <a:close/>
              </a:path>
            </a:pathLst>
          </a:custGeom>
        </p:spPr>
        <p:txBody>
          <a:bodyPr wrap="square">
            <a:noAutofit/>
          </a:bodyPr>
          <a:lstStyle>
            <a:lvl1pPr>
              <a:defRPr sz="1200"/>
            </a:lvl1pPr>
          </a:lstStyle>
          <a:p>
            <a:endParaRPr lang="en-ID"/>
          </a:p>
        </p:txBody>
      </p:sp>
      <p:sp>
        <p:nvSpPr>
          <p:cNvPr id="18" name="Picture Placeholder 17">
            <a:extLst>
              <a:ext uri="{FF2B5EF4-FFF2-40B4-BE49-F238E27FC236}">
                <a16:creationId xmlns="" xmlns:a16="http://schemas.microsoft.com/office/drawing/2014/main" id="{7C16C272-D2B1-4D69-8E26-DB8213291059}"/>
              </a:ext>
            </a:extLst>
          </p:cNvPr>
          <p:cNvSpPr>
            <a:spLocks noGrp="1"/>
          </p:cNvSpPr>
          <p:nvPr>
            <p:ph type="pic" sz="quarter" idx="15"/>
          </p:nvPr>
        </p:nvSpPr>
        <p:spPr>
          <a:xfrm>
            <a:off x="8191500" y="2590800"/>
            <a:ext cx="3143250" cy="3581400"/>
          </a:xfrm>
          <a:custGeom>
            <a:avLst/>
            <a:gdLst>
              <a:gd name="connsiteX0" fmla="*/ 0 w 3143250"/>
              <a:gd name="connsiteY0" fmla="*/ 0 h 3581400"/>
              <a:gd name="connsiteX1" fmla="*/ 3143250 w 3143250"/>
              <a:gd name="connsiteY1" fmla="*/ 0 h 3581400"/>
              <a:gd name="connsiteX2" fmla="*/ 3143250 w 3143250"/>
              <a:gd name="connsiteY2" fmla="*/ 3581400 h 3581400"/>
              <a:gd name="connsiteX3" fmla="*/ 0 w 314325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143250" h="3581400">
                <a:moveTo>
                  <a:pt x="0" y="0"/>
                </a:moveTo>
                <a:lnTo>
                  <a:pt x="3143250" y="0"/>
                </a:lnTo>
                <a:lnTo>
                  <a:pt x="3143250" y="3581400"/>
                </a:lnTo>
                <a:lnTo>
                  <a:pt x="0" y="35814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2631162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 xmlns:a16="http://schemas.microsoft.com/office/drawing/2014/main" id="{E81CF96A-B331-42F3-822F-AF7566334DFE}"/>
              </a:ext>
            </a:extLst>
          </p:cNvPr>
          <p:cNvSpPr>
            <a:spLocks noGrp="1"/>
          </p:cNvSpPr>
          <p:nvPr>
            <p:ph type="pic" sz="quarter" idx="10"/>
          </p:nvPr>
        </p:nvSpPr>
        <p:spPr>
          <a:xfrm>
            <a:off x="6838950" y="838200"/>
            <a:ext cx="2133600" cy="2213956"/>
          </a:xfrm>
          <a:custGeom>
            <a:avLst/>
            <a:gdLst>
              <a:gd name="connsiteX0" fmla="*/ 0 w 2133600"/>
              <a:gd name="connsiteY0" fmla="*/ 0 h 2213956"/>
              <a:gd name="connsiteX1" fmla="*/ 2133600 w 2133600"/>
              <a:gd name="connsiteY1" fmla="*/ 0 h 2213956"/>
              <a:gd name="connsiteX2" fmla="*/ 2133600 w 2133600"/>
              <a:gd name="connsiteY2" fmla="*/ 2213956 h 2213956"/>
              <a:gd name="connsiteX3" fmla="*/ 0 w 2133600"/>
              <a:gd name="connsiteY3" fmla="*/ 2213956 h 2213956"/>
            </a:gdLst>
            <a:ahLst/>
            <a:cxnLst>
              <a:cxn ang="0">
                <a:pos x="connsiteX0" y="connsiteY0"/>
              </a:cxn>
              <a:cxn ang="0">
                <a:pos x="connsiteX1" y="connsiteY1"/>
              </a:cxn>
              <a:cxn ang="0">
                <a:pos x="connsiteX2" y="connsiteY2"/>
              </a:cxn>
              <a:cxn ang="0">
                <a:pos x="connsiteX3" y="connsiteY3"/>
              </a:cxn>
            </a:cxnLst>
            <a:rect l="l" t="t" r="r" b="b"/>
            <a:pathLst>
              <a:path w="2133600" h="2213956">
                <a:moveTo>
                  <a:pt x="0" y="0"/>
                </a:moveTo>
                <a:lnTo>
                  <a:pt x="2133600" y="0"/>
                </a:lnTo>
                <a:lnTo>
                  <a:pt x="2133600" y="2213956"/>
                </a:lnTo>
                <a:lnTo>
                  <a:pt x="0" y="2213956"/>
                </a:lnTo>
                <a:close/>
              </a:path>
            </a:pathLst>
          </a:custGeom>
        </p:spPr>
        <p:txBody>
          <a:bodyPr wrap="square">
            <a:noAutofit/>
          </a:bodyPr>
          <a:lstStyle>
            <a:lvl1pPr>
              <a:defRPr sz="1200"/>
            </a:lvl1pPr>
          </a:lstStyle>
          <a:p>
            <a:endParaRPr lang="en-ID"/>
          </a:p>
        </p:txBody>
      </p:sp>
      <p:sp>
        <p:nvSpPr>
          <p:cNvPr id="14" name="Picture Placeholder 13">
            <a:extLst>
              <a:ext uri="{FF2B5EF4-FFF2-40B4-BE49-F238E27FC236}">
                <a16:creationId xmlns="" xmlns:a16="http://schemas.microsoft.com/office/drawing/2014/main" id="{E54BB31D-605E-424F-98CC-17D3DD208C95}"/>
              </a:ext>
            </a:extLst>
          </p:cNvPr>
          <p:cNvSpPr>
            <a:spLocks noGrp="1"/>
          </p:cNvSpPr>
          <p:nvPr>
            <p:ph type="pic" sz="quarter" idx="11"/>
          </p:nvPr>
        </p:nvSpPr>
        <p:spPr>
          <a:xfrm>
            <a:off x="4495800" y="838200"/>
            <a:ext cx="2133600" cy="2213956"/>
          </a:xfrm>
          <a:custGeom>
            <a:avLst/>
            <a:gdLst>
              <a:gd name="connsiteX0" fmla="*/ 0 w 2133600"/>
              <a:gd name="connsiteY0" fmla="*/ 0 h 2213956"/>
              <a:gd name="connsiteX1" fmla="*/ 2133600 w 2133600"/>
              <a:gd name="connsiteY1" fmla="*/ 0 h 2213956"/>
              <a:gd name="connsiteX2" fmla="*/ 2133600 w 2133600"/>
              <a:gd name="connsiteY2" fmla="*/ 2213956 h 2213956"/>
              <a:gd name="connsiteX3" fmla="*/ 0 w 2133600"/>
              <a:gd name="connsiteY3" fmla="*/ 2213956 h 2213956"/>
            </a:gdLst>
            <a:ahLst/>
            <a:cxnLst>
              <a:cxn ang="0">
                <a:pos x="connsiteX0" y="connsiteY0"/>
              </a:cxn>
              <a:cxn ang="0">
                <a:pos x="connsiteX1" y="connsiteY1"/>
              </a:cxn>
              <a:cxn ang="0">
                <a:pos x="connsiteX2" y="connsiteY2"/>
              </a:cxn>
              <a:cxn ang="0">
                <a:pos x="connsiteX3" y="connsiteY3"/>
              </a:cxn>
            </a:cxnLst>
            <a:rect l="l" t="t" r="r" b="b"/>
            <a:pathLst>
              <a:path w="2133600" h="2213956">
                <a:moveTo>
                  <a:pt x="0" y="0"/>
                </a:moveTo>
                <a:lnTo>
                  <a:pt x="2133600" y="0"/>
                </a:lnTo>
                <a:lnTo>
                  <a:pt x="2133600" y="2213956"/>
                </a:lnTo>
                <a:lnTo>
                  <a:pt x="0" y="2213956"/>
                </a:lnTo>
                <a:close/>
              </a:path>
            </a:pathLst>
          </a:custGeom>
        </p:spPr>
        <p:txBody>
          <a:bodyPr wrap="square">
            <a:noAutofit/>
          </a:bodyPr>
          <a:lstStyle>
            <a:lvl1pPr>
              <a:defRPr sz="1200"/>
            </a:lvl1pPr>
          </a:lstStyle>
          <a:p>
            <a:endParaRPr lang="en-ID"/>
          </a:p>
        </p:txBody>
      </p:sp>
      <p:sp>
        <p:nvSpPr>
          <p:cNvPr id="13" name="Picture Placeholder 12">
            <a:extLst>
              <a:ext uri="{FF2B5EF4-FFF2-40B4-BE49-F238E27FC236}">
                <a16:creationId xmlns="" xmlns:a16="http://schemas.microsoft.com/office/drawing/2014/main" id="{E34CB5E6-6455-4F66-9A8B-4C0CD98865F8}"/>
              </a:ext>
            </a:extLst>
          </p:cNvPr>
          <p:cNvSpPr>
            <a:spLocks noGrp="1"/>
          </p:cNvSpPr>
          <p:nvPr>
            <p:ph type="pic" sz="quarter" idx="12"/>
          </p:nvPr>
        </p:nvSpPr>
        <p:spPr>
          <a:xfrm>
            <a:off x="9182100" y="838200"/>
            <a:ext cx="2133600" cy="2213956"/>
          </a:xfrm>
          <a:custGeom>
            <a:avLst/>
            <a:gdLst>
              <a:gd name="connsiteX0" fmla="*/ 0 w 2133600"/>
              <a:gd name="connsiteY0" fmla="*/ 0 h 2213956"/>
              <a:gd name="connsiteX1" fmla="*/ 2133600 w 2133600"/>
              <a:gd name="connsiteY1" fmla="*/ 0 h 2213956"/>
              <a:gd name="connsiteX2" fmla="*/ 2133600 w 2133600"/>
              <a:gd name="connsiteY2" fmla="*/ 2213956 h 2213956"/>
              <a:gd name="connsiteX3" fmla="*/ 0 w 2133600"/>
              <a:gd name="connsiteY3" fmla="*/ 2213956 h 2213956"/>
            </a:gdLst>
            <a:ahLst/>
            <a:cxnLst>
              <a:cxn ang="0">
                <a:pos x="connsiteX0" y="connsiteY0"/>
              </a:cxn>
              <a:cxn ang="0">
                <a:pos x="connsiteX1" y="connsiteY1"/>
              </a:cxn>
              <a:cxn ang="0">
                <a:pos x="connsiteX2" y="connsiteY2"/>
              </a:cxn>
              <a:cxn ang="0">
                <a:pos x="connsiteX3" y="connsiteY3"/>
              </a:cxn>
            </a:cxnLst>
            <a:rect l="l" t="t" r="r" b="b"/>
            <a:pathLst>
              <a:path w="2133600" h="2213956">
                <a:moveTo>
                  <a:pt x="0" y="0"/>
                </a:moveTo>
                <a:lnTo>
                  <a:pt x="2133600" y="0"/>
                </a:lnTo>
                <a:lnTo>
                  <a:pt x="2133600" y="2213956"/>
                </a:lnTo>
                <a:lnTo>
                  <a:pt x="0" y="2213956"/>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7027229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DE98F9E1-C7BA-4A56-AFFF-E191C0F82683}"/>
              </a:ext>
            </a:extLst>
          </p:cNvPr>
          <p:cNvSpPr>
            <a:spLocks noGrp="1"/>
          </p:cNvSpPr>
          <p:nvPr>
            <p:ph type="pic" sz="quarter" idx="10"/>
          </p:nvPr>
        </p:nvSpPr>
        <p:spPr>
          <a:xfrm>
            <a:off x="-1" y="0"/>
            <a:ext cx="6126745" cy="6105832"/>
          </a:xfrm>
          <a:custGeom>
            <a:avLst/>
            <a:gdLst>
              <a:gd name="connsiteX0" fmla="*/ 1850570 w 6126745"/>
              <a:gd name="connsiteY0" fmla="*/ 376387 h 6105832"/>
              <a:gd name="connsiteX1" fmla="*/ 3282932 w 6126745"/>
              <a:gd name="connsiteY1" fmla="*/ 1808748 h 6105832"/>
              <a:gd name="connsiteX2" fmla="*/ 1850570 w 6126745"/>
              <a:gd name="connsiteY2" fmla="*/ 3241110 h 6105832"/>
              <a:gd name="connsiteX3" fmla="*/ 418209 w 6126745"/>
              <a:gd name="connsiteY3" fmla="*/ 1808748 h 6105832"/>
              <a:gd name="connsiteX4" fmla="*/ 1850570 w 6126745"/>
              <a:gd name="connsiteY4" fmla="*/ 376387 h 6105832"/>
              <a:gd name="connsiteX5" fmla="*/ 2970233 w 6126745"/>
              <a:gd name="connsiteY5" fmla="*/ 0 h 6105832"/>
              <a:gd name="connsiteX6" fmla="*/ 5716027 w 6126745"/>
              <a:gd name="connsiteY6" fmla="*/ 0 h 6105832"/>
              <a:gd name="connsiteX7" fmla="*/ 5790703 w 6126745"/>
              <a:gd name="connsiteY7" fmla="*/ 165179 h 6105832"/>
              <a:gd name="connsiteX8" fmla="*/ 6126745 w 6126745"/>
              <a:gd name="connsiteY8" fmla="*/ 1829659 h 6105832"/>
              <a:gd name="connsiteX9" fmla="*/ 1850571 w 6126745"/>
              <a:gd name="connsiteY9" fmla="*/ 6105832 h 6105832"/>
              <a:gd name="connsiteX10" fmla="*/ 186092 w 6126745"/>
              <a:gd name="connsiteY10" fmla="*/ 5769790 h 6105832"/>
              <a:gd name="connsiteX11" fmla="*/ 1 w 6126745"/>
              <a:gd name="connsiteY11" fmla="*/ 5685660 h 6105832"/>
              <a:gd name="connsiteX12" fmla="*/ 1 w 6126745"/>
              <a:gd name="connsiteY12" fmla="*/ 2914899 h 6105832"/>
              <a:gd name="connsiteX13" fmla="*/ 70048 w 6126745"/>
              <a:gd name="connsiteY13" fmla="*/ 3030200 h 6105832"/>
              <a:gd name="connsiteX14" fmla="*/ 1850571 w 6126745"/>
              <a:gd name="connsiteY14" fmla="*/ 3976896 h 6105832"/>
              <a:gd name="connsiteX15" fmla="*/ 3997809 w 6126745"/>
              <a:gd name="connsiteY15" fmla="*/ 1829659 h 6105832"/>
              <a:gd name="connsiteX16" fmla="*/ 3051113 w 6126745"/>
              <a:gd name="connsiteY16" fmla="*/ 49136 h 6105832"/>
              <a:gd name="connsiteX17" fmla="*/ 0 w 6126745"/>
              <a:gd name="connsiteY17" fmla="*/ 0 h 6105832"/>
              <a:gd name="connsiteX18" fmla="*/ 730909 w 6126745"/>
              <a:gd name="connsiteY18" fmla="*/ 0 h 6105832"/>
              <a:gd name="connsiteX19" fmla="*/ 650029 w 6126745"/>
              <a:gd name="connsiteY19" fmla="*/ 49136 h 6105832"/>
              <a:gd name="connsiteX20" fmla="*/ 70047 w 6126745"/>
              <a:gd name="connsiteY20" fmla="*/ 629117 h 6105832"/>
              <a:gd name="connsiteX21" fmla="*/ 0 w 6126745"/>
              <a:gd name="connsiteY21" fmla="*/ 744419 h 610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26745" h="6105832">
                <a:moveTo>
                  <a:pt x="1850570" y="376387"/>
                </a:moveTo>
                <a:cubicBezTo>
                  <a:pt x="2641642" y="376387"/>
                  <a:pt x="3282932" y="1017677"/>
                  <a:pt x="3282932" y="1808748"/>
                </a:cubicBezTo>
                <a:cubicBezTo>
                  <a:pt x="3282932" y="2599819"/>
                  <a:pt x="2641642" y="3241110"/>
                  <a:pt x="1850570" y="3241110"/>
                </a:cubicBezTo>
                <a:cubicBezTo>
                  <a:pt x="1059499" y="3241110"/>
                  <a:pt x="418209" y="2599819"/>
                  <a:pt x="418209" y="1808748"/>
                </a:cubicBezTo>
                <a:cubicBezTo>
                  <a:pt x="418209" y="1017677"/>
                  <a:pt x="1059499" y="376387"/>
                  <a:pt x="1850570" y="376387"/>
                </a:cubicBezTo>
                <a:close/>
                <a:moveTo>
                  <a:pt x="2970233" y="0"/>
                </a:moveTo>
                <a:lnTo>
                  <a:pt x="5716027" y="0"/>
                </a:lnTo>
                <a:lnTo>
                  <a:pt x="5790703" y="165179"/>
                </a:lnTo>
                <a:cubicBezTo>
                  <a:pt x="6007088" y="676773"/>
                  <a:pt x="6126745" y="1239243"/>
                  <a:pt x="6126745" y="1829659"/>
                </a:cubicBezTo>
                <a:cubicBezTo>
                  <a:pt x="6126745" y="4191325"/>
                  <a:pt x="4212238" y="6105832"/>
                  <a:pt x="1850571" y="6105832"/>
                </a:cubicBezTo>
                <a:cubicBezTo>
                  <a:pt x="1260155" y="6105832"/>
                  <a:pt x="697686" y="5986175"/>
                  <a:pt x="186092" y="5769790"/>
                </a:cubicBezTo>
                <a:lnTo>
                  <a:pt x="1" y="5685660"/>
                </a:lnTo>
                <a:lnTo>
                  <a:pt x="1" y="2914899"/>
                </a:lnTo>
                <a:lnTo>
                  <a:pt x="70048" y="3030200"/>
                </a:lnTo>
                <a:cubicBezTo>
                  <a:pt x="455922" y="3601369"/>
                  <a:pt x="1109392" y="3976896"/>
                  <a:pt x="1850571" y="3976896"/>
                </a:cubicBezTo>
                <a:cubicBezTo>
                  <a:pt x="3036458" y="3976896"/>
                  <a:pt x="3997809" y="3015545"/>
                  <a:pt x="3997809" y="1829659"/>
                </a:cubicBezTo>
                <a:cubicBezTo>
                  <a:pt x="3997809" y="1088480"/>
                  <a:pt x="3622281" y="435010"/>
                  <a:pt x="3051113" y="49136"/>
                </a:cubicBezTo>
                <a:close/>
                <a:moveTo>
                  <a:pt x="0" y="0"/>
                </a:moveTo>
                <a:lnTo>
                  <a:pt x="730909" y="0"/>
                </a:lnTo>
                <a:lnTo>
                  <a:pt x="650029" y="49136"/>
                </a:lnTo>
                <a:cubicBezTo>
                  <a:pt x="421562" y="203485"/>
                  <a:pt x="224397" y="400651"/>
                  <a:pt x="70047" y="629117"/>
                </a:cubicBezTo>
                <a:lnTo>
                  <a:pt x="0" y="744419"/>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2128587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DBED53B0-2DFB-4E0C-A2DA-B7054FF1414C}"/>
              </a:ext>
            </a:extLst>
          </p:cNvPr>
          <p:cNvSpPr>
            <a:spLocks noGrp="1"/>
          </p:cNvSpPr>
          <p:nvPr>
            <p:ph type="pic" sz="quarter" idx="10"/>
          </p:nvPr>
        </p:nvSpPr>
        <p:spPr>
          <a:xfrm>
            <a:off x="6448425" y="0"/>
            <a:ext cx="1428750" cy="5848350"/>
          </a:xfrm>
          <a:custGeom>
            <a:avLst/>
            <a:gdLst>
              <a:gd name="connsiteX0" fmla="*/ 0 w 1428750"/>
              <a:gd name="connsiteY0" fmla="*/ 0 h 5848350"/>
              <a:gd name="connsiteX1" fmla="*/ 1428750 w 1428750"/>
              <a:gd name="connsiteY1" fmla="*/ 0 h 5848350"/>
              <a:gd name="connsiteX2" fmla="*/ 1428750 w 1428750"/>
              <a:gd name="connsiteY2" fmla="*/ 5848350 h 5848350"/>
              <a:gd name="connsiteX3" fmla="*/ 0 w 1428750"/>
              <a:gd name="connsiteY3" fmla="*/ 5848350 h 5848350"/>
            </a:gdLst>
            <a:ahLst/>
            <a:cxnLst>
              <a:cxn ang="0">
                <a:pos x="connsiteX0" y="connsiteY0"/>
              </a:cxn>
              <a:cxn ang="0">
                <a:pos x="connsiteX1" y="connsiteY1"/>
              </a:cxn>
              <a:cxn ang="0">
                <a:pos x="connsiteX2" y="connsiteY2"/>
              </a:cxn>
              <a:cxn ang="0">
                <a:pos x="connsiteX3" y="connsiteY3"/>
              </a:cxn>
            </a:cxnLst>
            <a:rect l="l" t="t" r="r" b="b"/>
            <a:pathLst>
              <a:path w="1428750" h="5848350">
                <a:moveTo>
                  <a:pt x="0" y="0"/>
                </a:moveTo>
                <a:lnTo>
                  <a:pt x="1428750" y="0"/>
                </a:lnTo>
                <a:lnTo>
                  <a:pt x="1428750" y="5848350"/>
                </a:lnTo>
                <a:lnTo>
                  <a:pt x="0" y="5848350"/>
                </a:lnTo>
                <a:close/>
              </a:path>
            </a:pathLst>
          </a:custGeom>
        </p:spPr>
        <p:txBody>
          <a:bodyPr wrap="square">
            <a:noAutofit/>
          </a:bodyPr>
          <a:lstStyle>
            <a:lvl1pPr>
              <a:defRPr sz="1200"/>
            </a:lvl1pPr>
          </a:lstStyle>
          <a:p>
            <a:endParaRPr lang="en-ID"/>
          </a:p>
        </p:txBody>
      </p:sp>
      <p:sp>
        <p:nvSpPr>
          <p:cNvPr id="13" name="Picture Placeholder 12">
            <a:extLst>
              <a:ext uri="{FF2B5EF4-FFF2-40B4-BE49-F238E27FC236}">
                <a16:creationId xmlns="" xmlns:a16="http://schemas.microsoft.com/office/drawing/2014/main" id="{5181D0A7-7423-4D2E-9587-4F41BE8ADAE4}"/>
              </a:ext>
            </a:extLst>
          </p:cNvPr>
          <p:cNvSpPr>
            <a:spLocks noGrp="1"/>
          </p:cNvSpPr>
          <p:nvPr>
            <p:ph type="pic" sz="quarter" idx="11"/>
          </p:nvPr>
        </p:nvSpPr>
        <p:spPr>
          <a:xfrm>
            <a:off x="8048625" y="0"/>
            <a:ext cx="1428750" cy="5848350"/>
          </a:xfrm>
          <a:custGeom>
            <a:avLst/>
            <a:gdLst>
              <a:gd name="connsiteX0" fmla="*/ 0 w 1428750"/>
              <a:gd name="connsiteY0" fmla="*/ 0 h 5848350"/>
              <a:gd name="connsiteX1" fmla="*/ 1428750 w 1428750"/>
              <a:gd name="connsiteY1" fmla="*/ 0 h 5848350"/>
              <a:gd name="connsiteX2" fmla="*/ 1428750 w 1428750"/>
              <a:gd name="connsiteY2" fmla="*/ 5848350 h 5848350"/>
              <a:gd name="connsiteX3" fmla="*/ 0 w 1428750"/>
              <a:gd name="connsiteY3" fmla="*/ 5848350 h 5848350"/>
            </a:gdLst>
            <a:ahLst/>
            <a:cxnLst>
              <a:cxn ang="0">
                <a:pos x="connsiteX0" y="connsiteY0"/>
              </a:cxn>
              <a:cxn ang="0">
                <a:pos x="connsiteX1" y="connsiteY1"/>
              </a:cxn>
              <a:cxn ang="0">
                <a:pos x="connsiteX2" y="connsiteY2"/>
              </a:cxn>
              <a:cxn ang="0">
                <a:pos x="connsiteX3" y="connsiteY3"/>
              </a:cxn>
            </a:cxnLst>
            <a:rect l="l" t="t" r="r" b="b"/>
            <a:pathLst>
              <a:path w="1428750" h="5848350">
                <a:moveTo>
                  <a:pt x="0" y="0"/>
                </a:moveTo>
                <a:lnTo>
                  <a:pt x="1428750" y="0"/>
                </a:lnTo>
                <a:lnTo>
                  <a:pt x="1428750" y="5848350"/>
                </a:lnTo>
                <a:lnTo>
                  <a:pt x="0" y="5848350"/>
                </a:lnTo>
                <a:close/>
              </a:path>
            </a:pathLst>
          </a:custGeom>
        </p:spPr>
        <p:txBody>
          <a:bodyPr wrap="square">
            <a:noAutofit/>
          </a:bodyPr>
          <a:lstStyle>
            <a:lvl1pPr>
              <a:defRPr sz="1200"/>
            </a:lvl1pPr>
          </a:lstStyle>
          <a:p>
            <a:endParaRPr lang="en-ID"/>
          </a:p>
        </p:txBody>
      </p:sp>
      <p:sp>
        <p:nvSpPr>
          <p:cNvPr id="11" name="Picture Placeholder 10">
            <a:extLst>
              <a:ext uri="{FF2B5EF4-FFF2-40B4-BE49-F238E27FC236}">
                <a16:creationId xmlns="" xmlns:a16="http://schemas.microsoft.com/office/drawing/2014/main" id="{7393F873-B956-47BD-BEA6-59B78CA15426}"/>
              </a:ext>
            </a:extLst>
          </p:cNvPr>
          <p:cNvSpPr>
            <a:spLocks noGrp="1"/>
          </p:cNvSpPr>
          <p:nvPr>
            <p:ph type="pic" sz="quarter" idx="12"/>
          </p:nvPr>
        </p:nvSpPr>
        <p:spPr>
          <a:xfrm>
            <a:off x="9648825" y="0"/>
            <a:ext cx="1428750" cy="5848350"/>
          </a:xfrm>
          <a:custGeom>
            <a:avLst/>
            <a:gdLst>
              <a:gd name="connsiteX0" fmla="*/ 0 w 1428750"/>
              <a:gd name="connsiteY0" fmla="*/ 0 h 5848350"/>
              <a:gd name="connsiteX1" fmla="*/ 1428750 w 1428750"/>
              <a:gd name="connsiteY1" fmla="*/ 0 h 5848350"/>
              <a:gd name="connsiteX2" fmla="*/ 1428750 w 1428750"/>
              <a:gd name="connsiteY2" fmla="*/ 5848350 h 5848350"/>
              <a:gd name="connsiteX3" fmla="*/ 0 w 1428750"/>
              <a:gd name="connsiteY3" fmla="*/ 5848350 h 5848350"/>
            </a:gdLst>
            <a:ahLst/>
            <a:cxnLst>
              <a:cxn ang="0">
                <a:pos x="connsiteX0" y="connsiteY0"/>
              </a:cxn>
              <a:cxn ang="0">
                <a:pos x="connsiteX1" y="connsiteY1"/>
              </a:cxn>
              <a:cxn ang="0">
                <a:pos x="connsiteX2" y="connsiteY2"/>
              </a:cxn>
              <a:cxn ang="0">
                <a:pos x="connsiteX3" y="connsiteY3"/>
              </a:cxn>
            </a:cxnLst>
            <a:rect l="l" t="t" r="r" b="b"/>
            <a:pathLst>
              <a:path w="1428750" h="5848350">
                <a:moveTo>
                  <a:pt x="0" y="0"/>
                </a:moveTo>
                <a:lnTo>
                  <a:pt x="1428750" y="0"/>
                </a:lnTo>
                <a:lnTo>
                  <a:pt x="1428750" y="5848350"/>
                </a:lnTo>
                <a:lnTo>
                  <a:pt x="0" y="584835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0708605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EF4AE541-1C12-44E9-B8AC-765253CE1565}"/>
              </a:ext>
            </a:extLst>
          </p:cNvPr>
          <p:cNvSpPr>
            <a:spLocks noGrp="1"/>
          </p:cNvSpPr>
          <p:nvPr>
            <p:ph type="pic" sz="quarter" idx="10"/>
          </p:nvPr>
        </p:nvSpPr>
        <p:spPr>
          <a:xfrm>
            <a:off x="0" y="1873756"/>
            <a:ext cx="5602514" cy="3110487"/>
          </a:xfrm>
          <a:custGeom>
            <a:avLst/>
            <a:gdLst>
              <a:gd name="connsiteX0" fmla="*/ 0 w 5602514"/>
              <a:gd name="connsiteY0" fmla="*/ 0 h 3110487"/>
              <a:gd name="connsiteX1" fmla="*/ 5602514 w 5602514"/>
              <a:gd name="connsiteY1" fmla="*/ 0 h 3110487"/>
              <a:gd name="connsiteX2" fmla="*/ 5602514 w 5602514"/>
              <a:gd name="connsiteY2" fmla="*/ 3110487 h 3110487"/>
              <a:gd name="connsiteX3" fmla="*/ 0 w 5602514"/>
              <a:gd name="connsiteY3" fmla="*/ 3110487 h 3110487"/>
            </a:gdLst>
            <a:ahLst/>
            <a:cxnLst>
              <a:cxn ang="0">
                <a:pos x="connsiteX0" y="connsiteY0"/>
              </a:cxn>
              <a:cxn ang="0">
                <a:pos x="connsiteX1" y="connsiteY1"/>
              </a:cxn>
              <a:cxn ang="0">
                <a:pos x="connsiteX2" y="connsiteY2"/>
              </a:cxn>
              <a:cxn ang="0">
                <a:pos x="connsiteX3" y="connsiteY3"/>
              </a:cxn>
            </a:cxnLst>
            <a:rect l="l" t="t" r="r" b="b"/>
            <a:pathLst>
              <a:path w="5602514" h="3110487">
                <a:moveTo>
                  <a:pt x="0" y="0"/>
                </a:moveTo>
                <a:lnTo>
                  <a:pt x="5602514" y="0"/>
                </a:lnTo>
                <a:lnTo>
                  <a:pt x="5602514" y="3110487"/>
                </a:lnTo>
                <a:lnTo>
                  <a:pt x="0" y="3110487"/>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82996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1455C8CE-6256-4AEB-8C56-74DCE5822FA2}"/>
              </a:ext>
            </a:extLst>
          </p:cNvPr>
          <p:cNvSpPr>
            <a:spLocks noGrp="1"/>
          </p:cNvSpPr>
          <p:nvPr>
            <p:ph type="pic" sz="quarter" idx="10"/>
          </p:nvPr>
        </p:nvSpPr>
        <p:spPr>
          <a:xfrm>
            <a:off x="648931" y="459658"/>
            <a:ext cx="5447070" cy="5938682"/>
          </a:xfrm>
          <a:custGeom>
            <a:avLst/>
            <a:gdLst>
              <a:gd name="connsiteX0" fmla="*/ 4047543 w 5447070"/>
              <a:gd name="connsiteY0" fmla="*/ 0 h 5938682"/>
              <a:gd name="connsiteX1" fmla="*/ 4759166 w 5447070"/>
              <a:gd name="connsiteY1" fmla="*/ 0 h 5938682"/>
              <a:gd name="connsiteX2" fmla="*/ 4759166 w 5447070"/>
              <a:gd name="connsiteY2" fmla="*/ 508819 h 5938682"/>
              <a:gd name="connsiteX3" fmla="*/ 5447070 w 5447070"/>
              <a:gd name="connsiteY3" fmla="*/ 508819 h 5938682"/>
              <a:gd name="connsiteX4" fmla="*/ 5447070 w 5447070"/>
              <a:gd name="connsiteY4" fmla="*/ 5641257 h 5938682"/>
              <a:gd name="connsiteX5" fmla="*/ 4735448 w 5447070"/>
              <a:gd name="connsiteY5" fmla="*/ 5641257 h 5938682"/>
              <a:gd name="connsiteX6" fmla="*/ 4735448 w 5447070"/>
              <a:gd name="connsiteY6" fmla="*/ 4778478 h 5938682"/>
              <a:gd name="connsiteX7" fmla="*/ 4094985 w 5447070"/>
              <a:gd name="connsiteY7" fmla="*/ 4778478 h 5938682"/>
              <a:gd name="connsiteX8" fmla="*/ 4094985 w 5447070"/>
              <a:gd name="connsiteY8" fmla="*/ 5914103 h 5938682"/>
              <a:gd name="connsiteX9" fmla="*/ 3383363 w 5447070"/>
              <a:gd name="connsiteY9" fmla="*/ 5914103 h 5938682"/>
              <a:gd name="connsiteX10" fmla="*/ 3383363 w 5447070"/>
              <a:gd name="connsiteY10" fmla="*/ 5368412 h 5938682"/>
              <a:gd name="connsiteX11" fmla="*/ 2747255 w 5447070"/>
              <a:gd name="connsiteY11" fmla="*/ 5368412 h 5938682"/>
              <a:gd name="connsiteX12" fmla="*/ 2747255 w 5447070"/>
              <a:gd name="connsiteY12" fmla="*/ 5665836 h 5938682"/>
              <a:gd name="connsiteX13" fmla="*/ 2035632 w 5447070"/>
              <a:gd name="connsiteY13" fmla="*/ 5665836 h 5938682"/>
              <a:gd name="connsiteX14" fmla="*/ 2035632 w 5447070"/>
              <a:gd name="connsiteY14" fmla="*/ 4803057 h 5938682"/>
              <a:gd name="connsiteX15" fmla="*/ 1395170 w 5447070"/>
              <a:gd name="connsiteY15" fmla="*/ 4803057 h 5938682"/>
              <a:gd name="connsiteX16" fmla="*/ 1395170 w 5447070"/>
              <a:gd name="connsiteY16" fmla="*/ 5938682 h 5938682"/>
              <a:gd name="connsiteX17" fmla="*/ 683548 w 5447070"/>
              <a:gd name="connsiteY17" fmla="*/ 5938682 h 5938682"/>
              <a:gd name="connsiteX18" fmla="*/ 683548 w 5447070"/>
              <a:gd name="connsiteY18" fmla="*/ 5392991 h 5938682"/>
              <a:gd name="connsiteX19" fmla="*/ 0 w 5447070"/>
              <a:gd name="connsiteY19" fmla="*/ 5392991 h 5938682"/>
              <a:gd name="connsiteX20" fmla="*/ 0 w 5447070"/>
              <a:gd name="connsiteY20" fmla="*/ 260553 h 5938682"/>
              <a:gd name="connsiteX21" fmla="*/ 711623 w 5447070"/>
              <a:gd name="connsiteY21" fmla="*/ 260553 h 5938682"/>
              <a:gd name="connsiteX22" fmla="*/ 711623 w 5447070"/>
              <a:gd name="connsiteY22" fmla="*/ 806244 h 5938682"/>
              <a:gd name="connsiteX23" fmla="*/ 1347728 w 5447070"/>
              <a:gd name="connsiteY23" fmla="*/ 806244 h 5938682"/>
              <a:gd name="connsiteX24" fmla="*/ 1347728 w 5447070"/>
              <a:gd name="connsiteY24" fmla="*/ 24579 h 5938682"/>
              <a:gd name="connsiteX25" fmla="*/ 2059351 w 5447070"/>
              <a:gd name="connsiteY25" fmla="*/ 24579 h 5938682"/>
              <a:gd name="connsiteX26" fmla="*/ 2059351 w 5447070"/>
              <a:gd name="connsiteY26" fmla="*/ 533397 h 5938682"/>
              <a:gd name="connsiteX27" fmla="*/ 2699815 w 5447070"/>
              <a:gd name="connsiteY27" fmla="*/ 533397 h 5938682"/>
              <a:gd name="connsiteX28" fmla="*/ 2699815 w 5447070"/>
              <a:gd name="connsiteY28" fmla="*/ 235973 h 5938682"/>
              <a:gd name="connsiteX29" fmla="*/ 3411438 w 5447070"/>
              <a:gd name="connsiteY29" fmla="*/ 235973 h 5938682"/>
              <a:gd name="connsiteX30" fmla="*/ 3411438 w 5447070"/>
              <a:gd name="connsiteY30" fmla="*/ 781664 h 5938682"/>
              <a:gd name="connsiteX31" fmla="*/ 4047543 w 5447070"/>
              <a:gd name="connsiteY31" fmla="*/ 781664 h 593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47070" h="5938682">
                <a:moveTo>
                  <a:pt x="4047543" y="0"/>
                </a:moveTo>
                <a:lnTo>
                  <a:pt x="4759166" y="0"/>
                </a:lnTo>
                <a:lnTo>
                  <a:pt x="4759166" y="508819"/>
                </a:lnTo>
                <a:lnTo>
                  <a:pt x="5447070" y="508819"/>
                </a:lnTo>
                <a:lnTo>
                  <a:pt x="5447070" y="5641257"/>
                </a:lnTo>
                <a:lnTo>
                  <a:pt x="4735448" y="5641257"/>
                </a:lnTo>
                <a:lnTo>
                  <a:pt x="4735448" y="4778478"/>
                </a:lnTo>
                <a:lnTo>
                  <a:pt x="4094985" y="4778478"/>
                </a:lnTo>
                <a:lnTo>
                  <a:pt x="4094985" y="5914103"/>
                </a:lnTo>
                <a:lnTo>
                  <a:pt x="3383363" y="5914103"/>
                </a:lnTo>
                <a:lnTo>
                  <a:pt x="3383363" y="5368412"/>
                </a:lnTo>
                <a:lnTo>
                  <a:pt x="2747255" y="5368412"/>
                </a:lnTo>
                <a:lnTo>
                  <a:pt x="2747255" y="5665836"/>
                </a:lnTo>
                <a:lnTo>
                  <a:pt x="2035632" y="5665836"/>
                </a:lnTo>
                <a:lnTo>
                  <a:pt x="2035632" y="4803057"/>
                </a:lnTo>
                <a:lnTo>
                  <a:pt x="1395170" y="4803057"/>
                </a:lnTo>
                <a:lnTo>
                  <a:pt x="1395170" y="5938682"/>
                </a:lnTo>
                <a:lnTo>
                  <a:pt x="683548" y="5938682"/>
                </a:lnTo>
                <a:lnTo>
                  <a:pt x="683548" y="5392991"/>
                </a:lnTo>
                <a:lnTo>
                  <a:pt x="0" y="5392991"/>
                </a:lnTo>
                <a:lnTo>
                  <a:pt x="0" y="260553"/>
                </a:lnTo>
                <a:lnTo>
                  <a:pt x="711623" y="260553"/>
                </a:lnTo>
                <a:lnTo>
                  <a:pt x="711623" y="806244"/>
                </a:lnTo>
                <a:lnTo>
                  <a:pt x="1347728" y="806244"/>
                </a:lnTo>
                <a:lnTo>
                  <a:pt x="1347728" y="24579"/>
                </a:lnTo>
                <a:lnTo>
                  <a:pt x="2059351" y="24579"/>
                </a:lnTo>
                <a:lnTo>
                  <a:pt x="2059351" y="533397"/>
                </a:lnTo>
                <a:lnTo>
                  <a:pt x="2699815" y="533397"/>
                </a:lnTo>
                <a:lnTo>
                  <a:pt x="2699815" y="235973"/>
                </a:lnTo>
                <a:lnTo>
                  <a:pt x="3411438" y="235973"/>
                </a:lnTo>
                <a:lnTo>
                  <a:pt x="3411438" y="781664"/>
                </a:lnTo>
                <a:lnTo>
                  <a:pt x="4047543" y="781664"/>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1494356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4D31BB21-AD31-4DBC-84FC-9E821AABD60C}"/>
              </a:ext>
            </a:extLst>
          </p:cNvPr>
          <p:cNvSpPr>
            <a:spLocks noGrp="1"/>
          </p:cNvSpPr>
          <p:nvPr>
            <p:ph type="pic" sz="quarter" idx="10"/>
          </p:nvPr>
        </p:nvSpPr>
        <p:spPr>
          <a:xfrm>
            <a:off x="6492425" y="0"/>
            <a:ext cx="2158461" cy="5152193"/>
          </a:xfrm>
          <a:custGeom>
            <a:avLst/>
            <a:gdLst>
              <a:gd name="connsiteX0" fmla="*/ 0 w 2158461"/>
              <a:gd name="connsiteY0" fmla="*/ 0 h 5152193"/>
              <a:gd name="connsiteX1" fmla="*/ 2158461 w 2158461"/>
              <a:gd name="connsiteY1" fmla="*/ 0 h 5152193"/>
              <a:gd name="connsiteX2" fmla="*/ 2158461 w 2158461"/>
              <a:gd name="connsiteY2" fmla="*/ 5152193 h 5152193"/>
              <a:gd name="connsiteX3" fmla="*/ 0 w 2158461"/>
              <a:gd name="connsiteY3" fmla="*/ 5152193 h 5152193"/>
            </a:gdLst>
            <a:ahLst/>
            <a:cxnLst>
              <a:cxn ang="0">
                <a:pos x="connsiteX0" y="connsiteY0"/>
              </a:cxn>
              <a:cxn ang="0">
                <a:pos x="connsiteX1" y="connsiteY1"/>
              </a:cxn>
              <a:cxn ang="0">
                <a:pos x="connsiteX2" y="connsiteY2"/>
              </a:cxn>
              <a:cxn ang="0">
                <a:pos x="connsiteX3" y="connsiteY3"/>
              </a:cxn>
            </a:cxnLst>
            <a:rect l="l" t="t" r="r" b="b"/>
            <a:pathLst>
              <a:path w="2158461" h="5152193">
                <a:moveTo>
                  <a:pt x="0" y="0"/>
                </a:moveTo>
                <a:lnTo>
                  <a:pt x="2158461" y="0"/>
                </a:lnTo>
                <a:lnTo>
                  <a:pt x="2158461" y="5152193"/>
                </a:lnTo>
                <a:lnTo>
                  <a:pt x="0" y="5152193"/>
                </a:lnTo>
                <a:close/>
              </a:path>
            </a:pathLst>
          </a:custGeom>
        </p:spPr>
        <p:txBody>
          <a:bodyPr wrap="square">
            <a:noAutofit/>
          </a:bodyPr>
          <a:lstStyle>
            <a:lvl1pPr>
              <a:defRPr sz="1200"/>
            </a:lvl1pPr>
          </a:lstStyle>
          <a:p>
            <a:endParaRPr lang="en-ID"/>
          </a:p>
        </p:txBody>
      </p:sp>
      <p:sp>
        <p:nvSpPr>
          <p:cNvPr id="8" name="Picture Placeholder 7">
            <a:extLst>
              <a:ext uri="{FF2B5EF4-FFF2-40B4-BE49-F238E27FC236}">
                <a16:creationId xmlns="" xmlns:a16="http://schemas.microsoft.com/office/drawing/2014/main" id="{DD16D00C-ECAF-401B-A6C6-CB1EB1100E35}"/>
              </a:ext>
            </a:extLst>
          </p:cNvPr>
          <p:cNvSpPr>
            <a:spLocks noGrp="1"/>
          </p:cNvSpPr>
          <p:nvPr>
            <p:ph type="pic" sz="quarter" idx="11"/>
          </p:nvPr>
        </p:nvSpPr>
        <p:spPr>
          <a:xfrm>
            <a:off x="8898708" y="1705807"/>
            <a:ext cx="2158461" cy="5152193"/>
          </a:xfrm>
          <a:custGeom>
            <a:avLst/>
            <a:gdLst>
              <a:gd name="connsiteX0" fmla="*/ 0 w 2158461"/>
              <a:gd name="connsiteY0" fmla="*/ 0 h 5152193"/>
              <a:gd name="connsiteX1" fmla="*/ 2158461 w 2158461"/>
              <a:gd name="connsiteY1" fmla="*/ 0 h 5152193"/>
              <a:gd name="connsiteX2" fmla="*/ 2158461 w 2158461"/>
              <a:gd name="connsiteY2" fmla="*/ 5152193 h 5152193"/>
              <a:gd name="connsiteX3" fmla="*/ 0 w 2158461"/>
              <a:gd name="connsiteY3" fmla="*/ 5152193 h 5152193"/>
            </a:gdLst>
            <a:ahLst/>
            <a:cxnLst>
              <a:cxn ang="0">
                <a:pos x="connsiteX0" y="connsiteY0"/>
              </a:cxn>
              <a:cxn ang="0">
                <a:pos x="connsiteX1" y="connsiteY1"/>
              </a:cxn>
              <a:cxn ang="0">
                <a:pos x="connsiteX2" y="connsiteY2"/>
              </a:cxn>
              <a:cxn ang="0">
                <a:pos x="connsiteX3" y="connsiteY3"/>
              </a:cxn>
            </a:cxnLst>
            <a:rect l="l" t="t" r="r" b="b"/>
            <a:pathLst>
              <a:path w="2158461" h="5152193">
                <a:moveTo>
                  <a:pt x="0" y="0"/>
                </a:moveTo>
                <a:lnTo>
                  <a:pt x="2158461" y="0"/>
                </a:lnTo>
                <a:lnTo>
                  <a:pt x="2158461" y="5152193"/>
                </a:lnTo>
                <a:lnTo>
                  <a:pt x="0" y="515219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8046214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6E7C8C8D-63CD-42BE-A912-66920D89EEBC}"/>
              </a:ext>
            </a:extLst>
          </p:cNvPr>
          <p:cNvSpPr>
            <a:spLocks noGrp="1"/>
          </p:cNvSpPr>
          <p:nvPr>
            <p:ph type="pic" sz="quarter" idx="10"/>
          </p:nvPr>
        </p:nvSpPr>
        <p:spPr>
          <a:xfrm>
            <a:off x="1" y="0"/>
            <a:ext cx="4897718" cy="2061148"/>
          </a:xfrm>
          <a:custGeom>
            <a:avLst/>
            <a:gdLst>
              <a:gd name="connsiteX0" fmla="*/ 0 w 4897718"/>
              <a:gd name="connsiteY0" fmla="*/ 0 h 2061148"/>
              <a:gd name="connsiteX1" fmla="*/ 4897718 w 4897718"/>
              <a:gd name="connsiteY1" fmla="*/ 0 h 2061148"/>
              <a:gd name="connsiteX2" fmla="*/ 4897718 w 4897718"/>
              <a:gd name="connsiteY2" fmla="*/ 2061148 h 2061148"/>
              <a:gd name="connsiteX3" fmla="*/ 0 w 4897718"/>
              <a:gd name="connsiteY3" fmla="*/ 2061148 h 2061148"/>
            </a:gdLst>
            <a:ahLst/>
            <a:cxnLst>
              <a:cxn ang="0">
                <a:pos x="connsiteX0" y="connsiteY0"/>
              </a:cxn>
              <a:cxn ang="0">
                <a:pos x="connsiteX1" y="connsiteY1"/>
              </a:cxn>
              <a:cxn ang="0">
                <a:pos x="connsiteX2" y="connsiteY2"/>
              </a:cxn>
              <a:cxn ang="0">
                <a:pos x="connsiteX3" y="connsiteY3"/>
              </a:cxn>
            </a:cxnLst>
            <a:rect l="l" t="t" r="r" b="b"/>
            <a:pathLst>
              <a:path w="4897718" h="2061148">
                <a:moveTo>
                  <a:pt x="0" y="0"/>
                </a:moveTo>
                <a:lnTo>
                  <a:pt x="4897718" y="0"/>
                </a:lnTo>
                <a:lnTo>
                  <a:pt x="4897718" y="2061148"/>
                </a:lnTo>
                <a:lnTo>
                  <a:pt x="0" y="2061148"/>
                </a:lnTo>
                <a:close/>
              </a:path>
            </a:pathLst>
          </a:custGeom>
        </p:spPr>
        <p:txBody>
          <a:bodyPr wrap="square">
            <a:noAutofit/>
          </a:bodyPr>
          <a:lstStyle>
            <a:lvl1pPr>
              <a:defRPr sz="1200"/>
            </a:lvl1pPr>
          </a:lstStyle>
          <a:p>
            <a:endParaRPr lang="en-ID"/>
          </a:p>
        </p:txBody>
      </p:sp>
      <p:sp>
        <p:nvSpPr>
          <p:cNvPr id="13" name="Picture Placeholder 12">
            <a:extLst>
              <a:ext uri="{FF2B5EF4-FFF2-40B4-BE49-F238E27FC236}">
                <a16:creationId xmlns="" xmlns:a16="http://schemas.microsoft.com/office/drawing/2014/main" id="{4100A924-8F03-4243-BE8D-4A7FC2076599}"/>
              </a:ext>
            </a:extLst>
          </p:cNvPr>
          <p:cNvSpPr>
            <a:spLocks noGrp="1"/>
          </p:cNvSpPr>
          <p:nvPr>
            <p:ph type="pic" sz="quarter" idx="11"/>
          </p:nvPr>
        </p:nvSpPr>
        <p:spPr>
          <a:xfrm>
            <a:off x="5217441" y="0"/>
            <a:ext cx="2184845" cy="6858000"/>
          </a:xfrm>
          <a:custGeom>
            <a:avLst/>
            <a:gdLst>
              <a:gd name="connsiteX0" fmla="*/ 0 w 2184845"/>
              <a:gd name="connsiteY0" fmla="*/ 0 h 6858000"/>
              <a:gd name="connsiteX1" fmla="*/ 2184845 w 2184845"/>
              <a:gd name="connsiteY1" fmla="*/ 0 h 6858000"/>
              <a:gd name="connsiteX2" fmla="*/ 2184845 w 2184845"/>
              <a:gd name="connsiteY2" fmla="*/ 6858000 h 6858000"/>
              <a:gd name="connsiteX3" fmla="*/ 0 w 218484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4845" h="6858000">
                <a:moveTo>
                  <a:pt x="0" y="0"/>
                </a:moveTo>
                <a:lnTo>
                  <a:pt x="2184845" y="0"/>
                </a:lnTo>
                <a:lnTo>
                  <a:pt x="2184845" y="6858000"/>
                </a:lnTo>
                <a:lnTo>
                  <a:pt x="0" y="6858000"/>
                </a:lnTo>
                <a:close/>
              </a:path>
            </a:pathLst>
          </a:custGeom>
        </p:spPr>
        <p:txBody>
          <a:bodyPr wrap="square">
            <a:noAutofit/>
          </a:bodyPr>
          <a:lstStyle>
            <a:lvl1pPr>
              <a:defRPr sz="1200"/>
            </a:lvl1pPr>
          </a:lstStyle>
          <a:p>
            <a:endParaRPr lang="en-ID"/>
          </a:p>
        </p:txBody>
      </p:sp>
      <p:sp>
        <p:nvSpPr>
          <p:cNvPr id="11" name="Picture Placeholder 10">
            <a:extLst>
              <a:ext uri="{FF2B5EF4-FFF2-40B4-BE49-F238E27FC236}">
                <a16:creationId xmlns="" xmlns:a16="http://schemas.microsoft.com/office/drawing/2014/main" id="{9219D769-9DA4-4471-947F-6FFB00F0335A}"/>
              </a:ext>
            </a:extLst>
          </p:cNvPr>
          <p:cNvSpPr>
            <a:spLocks noGrp="1"/>
          </p:cNvSpPr>
          <p:nvPr>
            <p:ph type="pic" sz="quarter" idx="12"/>
          </p:nvPr>
        </p:nvSpPr>
        <p:spPr>
          <a:xfrm>
            <a:off x="7707953" y="5051464"/>
            <a:ext cx="4484047" cy="1806536"/>
          </a:xfrm>
          <a:custGeom>
            <a:avLst/>
            <a:gdLst>
              <a:gd name="connsiteX0" fmla="*/ 0 w 4484047"/>
              <a:gd name="connsiteY0" fmla="*/ 0 h 1806536"/>
              <a:gd name="connsiteX1" fmla="*/ 4484047 w 4484047"/>
              <a:gd name="connsiteY1" fmla="*/ 0 h 1806536"/>
              <a:gd name="connsiteX2" fmla="*/ 4484047 w 4484047"/>
              <a:gd name="connsiteY2" fmla="*/ 1806536 h 1806536"/>
              <a:gd name="connsiteX3" fmla="*/ 0 w 4484047"/>
              <a:gd name="connsiteY3" fmla="*/ 1806536 h 1806536"/>
            </a:gdLst>
            <a:ahLst/>
            <a:cxnLst>
              <a:cxn ang="0">
                <a:pos x="connsiteX0" y="connsiteY0"/>
              </a:cxn>
              <a:cxn ang="0">
                <a:pos x="connsiteX1" y="connsiteY1"/>
              </a:cxn>
              <a:cxn ang="0">
                <a:pos x="connsiteX2" y="connsiteY2"/>
              </a:cxn>
              <a:cxn ang="0">
                <a:pos x="connsiteX3" y="connsiteY3"/>
              </a:cxn>
            </a:cxnLst>
            <a:rect l="l" t="t" r="r" b="b"/>
            <a:pathLst>
              <a:path w="4484047" h="1806536">
                <a:moveTo>
                  <a:pt x="0" y="0"/>
                </a:moveTo>
                <a:lnTo>
                  <a:pt x="4484047" y="0"/>
                </a:lnTo>
                <a:lnTo>
                  <a:pt x="4484047" y="1806536"/>
                </a:lnTo>
                <a:lnTo>
                  <a:pt x="0" y="1806536"/>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111550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A4036414-4F54-481D-81A1-F36A84F8BB86}"/>
              </a:ext>
            </a:extLst>
          </p:cNvPr>
          <p:cNvSpPr>
            <a:spLocks noGrp="1"/>
          </p:cNvSpPr>
          <p:nvPr>
            <p:ph type="pic" sz="quarter" idx="10"/>
          </p:nvPr>
        </p:nvSpPr>
        <p:spPr>
          <a:xfrm>
            <a:off x="0" y="3253265"/>
            <a:ext cx="3276600" cy="3048000"/>
          </a:xfrm>
          <a:custGeom>
            <a:avLst/>
            <a:gdLst>
              <a:gd name="connsiteX0" fmla="*/ 0 w 3276600"/>
              <a:gd name="connsiteY0" fmla="*/ 0 h 3048000"/>
              <a:gd name="connsiteX1" fmla="*/ 3276600 w 3276600"/>
              <a:gd name="connsiteY1" fmla="*/ 0 h 3048000"/>
              <a:gd name="connsiteX2" fmla="*/ 3276600 w 3276600"/>
              <a:gd name="connsiteY2" fmla="*/ 3048000 h 3048000"/>
              <a:gd name="connsiteX3" fmla="*/ 0 w 327660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3276600" h="3048000">
                <a:moveTo>
                  <a:pt x="0" y="0"/>
                </a:moveTo>
                <a:lnTo>
                  <a:pt x="3276600" y="0"/>
                </a:lnTo>
                <a:lnTo>
                  <a:pt x="3276600" y="3048000"/>
                </a:lnTo>
                <a:lnTo>
                  <a:pt x="0" y="304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42505338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DFC2BD2B-7CDC-47B3-B24B-BF048AD982FF}"/>
              </a:ext>
            </a:extLst>
          </p:cNvPr>
          <p:cNvSpPr>
            <a:spLocks noGrp="1"/>
          </p:cNvSpPr>
          <p:nvPr>
            <p:ph type="pic" sz="quarter" idx="10"/>
          </p:nvPr>
        </p:nvSpPr>
        <p:spPr>
          <a:xfrm>
            <a:off x="-1" y="0"/>
            <a:ext cx="6357259" cy="6473374"/>
          </a:xfrm>
          <a:custGeom>
            <a:avLst/>
            <a:gdLst>
              <a:gd name="connsiteX0" fmla="*/ 0 w 6357259"/>
              <a:gd name="connsiteY0" fmla="*/ 0 h 6473374"/>
              <a:gd name="connsiteX1" fmla="*/ 6357259 w 6357259"/>
              <a:gd name="connsiteY1" fmla="*/ 0 h 6473374"/>
              <a:gd name="connsiteX2" fmla="*/ 0 w 6357259"/>
              <a:gd name="connsiteY2" fmla="*/ 6473374 h 6473374"/>
            </a:gdLst>
            <a:ahLst/>
            <a:cxnLst>
              <a:cxn ang="0">
                <a:pos x="connsiteX0" y="connsiteY0"/>
              </a:cxn>
              <a:cxn ang="0">
                <a:pos x="connsiteX1" y="connsiteY1"/>
              </a:cxn>
              <a:cxn ang="0">
                <a:pos x="connsiteX2" y="connsiteY2"/>
              </a:cxn>
            </a:cxnLst>
            <a:rect l="l" t="t" r="r" b="b"/>
            <a:pathLst>
              <a:path w="6357259" h="6473374">
                <a:moveTo>
                  <a:pt x="0" y="0"/>
                </a:moveTo>
                <a:lnTo>
                  <a:pt x="6357259" y="0"/>
                </a:lnTo>
                <a:lnTo>
                  <a:pt x="0" y="6473374"/>
                </a:lnTo>
                <a:close/>
              </a:path>
            </a:pathLst>
          </a:custGeom>
        </p:spPr>
        <p:txBody>
          <a:bodyPr wrap="square">
            <a:noAutofit/>
          </a:bodyPr>
          <a:lstStyle>
            <a:lvl1pPr>
              <a:defRPr sz="1200"/>
            </a:lvl1pPr>
          </a:lstStyle>
          <a:p>
            <a:endParaRPr lang="en-ID"/>
          </a:p>
        </p:txBody>
      </p:sp>
      <p:sp>
        <p:nvSpPr>
          <p:cNvPr id="10" name="Picture Placeholder 9">
            <a:extLst>
              <a:ext uri="{FF2B5EF4-FFF2-40B4-BE49-F238E27FC236}">
                <a16:creationId xmlns="" xmlns:a16="http://schemas.microsoft.com/office/drawing/2014/main" id="{9E04BAB4-2727-4293-BAF0-DC408D58B711}"/>
              </a:ext>
            </a:extLst>
          </p:cNvPr>
          <p:cNvSpPr>
            <a:spLocks noGrp="1"/>
          </p:cNvSpPr>
          <p:nvPr>
            <p:ph type="pic" sz="quarter" idx="11"/>
          </p:nvPr>
        </p:nvSpPr>
        <p:spPr>
          <a:xfrm>
            <a:off x="-1" y="3666058"/>
            <a:ext cx="6183135" cy="3191943"/>
          </a:xfrm>
          <a:custGeom>
            <a:avLst/>
            <a:gdLst>
              <a:gd name="connsiteX0" fmla="*/ 3091568 w 6183135"/>
              <a:gd name="connsiteY0" fmla="*/ 0 h 3191943"/>
              <a:gd name="connsiteX1" fmla="*/ 6183135 w 6183135"/>
              <a:gd name="connsiteY1" fmla="*/ 3191943 h 3191943"/>
              <a:gd name="connsiteX2" fmla="*/ 0 w 6183135"/>
              <a:gd name="connsiteY2" fmla="*/ 3191943 h 3191943"/>
            </a:gdLst>
            <a:ahLst/>
            <a:cxnLst>
              <a:cxn ang="0">
                <a:pos x="connsiteX0" y="connsiteY0"/>
              </a:cxn>
              <a:cxn ang="0">
                <a:pos x="connsiteX1" y="connsiteY1"/>
              </a:cxn>
              <a:cxn ang="0">
                <a:pos x="connsiteX2" y="connsiteY2"/>
              </a:cxn>
            </a:cxnLst>
            <a:rect l="l" t="t" r="r" b="b"/>
            <a:pathLst>
              <a:path w="6183135" h="3191943">
                <a:moveTo>
                  <a:pt x="3091568" y="0"/>
                </a:moveTo>
                <a:lnTo>
                  <a:pt x="6183135" y="3191943"/>
                </a:lnTo>
                <a:lnTo>
                  <a:pt x="0" y="319194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078318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 xmlns:a16="http://schemas.microsoft.com/office/drawing/2014/main" id="{FA603D99-2573-48BD-A4A6-D8F61F3A251E}"/>
              </a:ext>
            </a:extLst>
          </p:cNvPr>
          <p:cNvSpPr>
            <a:spLocks noGrp="1"/>
          </p:cNvSpPr>
          <p:nvPr>
            <p:ph type="pic" sz="quarter" idx="12"/>
          </p:nvPr>
        </p:nvSpPr>
        <p:spPr>
          <a:xfrm>
            <a:off x="-1" y="-1"/>
            <a:ext cx="5470656" cy="6858000"/>
          </a:xfrm>
          <a:custGeom>
            <a:avLst/>
            <a:gdLst>
              <a:gd name="connsiteX0" fmla="*/ 3549909 w 5470656"/>
              <a:gd name="connsiteY0" fmla="*/ 1489203 h 6858000"/>
              <a:gd name="connsiteX1" fmla="*/ 5470656 w 5470656"/>
              <a:gd name="connsiteY1" fmla="*/ 3409951 h 6858000"/>
              <a:gd name="connsiteX2" fmla="*/ 3549909 w 5470656"/>
              <a:gd name="connsiteY2" fmla="*/ 5330698 h 6858000"/>
              <a:gd name="connsiteX3" fmla="*/ 3549909 w 5470656"/>
              <a:gd name="connsiteY3" fmla="*/ 4625861 h 6858000"/>
              <a:gd name="connsiteX4" fmla="*/ 4759634 w 5470656"/>
              <a:gd name="connsiteY4" fmla="*/ 3416136 h 6858000"/>
              <a:gd name="connsiteX5" fmla="*/ 3549909 w 5470656"/>
              <a:gd name="connsiteY5" fmla="*/ 2206410 h 6858000"/>
              <a:gd name="connsiteX6" fmla="*/ 0 w 5470656"/>
              <a:gd name="connsiteY6" fmla="*/ 977391 h 6858000"/>
              <a:gd name="connsiteX7" fmla="*/ 2451610 w 5470656"/>
              <a:gd name="connsiteY7" fmla="*/ 3429001 h 6858000"/>
              <a:gd name="connsiteX8" fmla="*/ 0 w 5470656"/>
              <a:gd name="connsiteY8" fmla="*/ 5880611 h 6858000"/>
              <a:gd name="connsiteX9" fmla="*/ 0 w 5470656"/>
              <a:gd name="connsiteY9" fmla="*/ 4246222 h 6858000"/>
              <a:gd name="connsiteX10" fmla="*/ 817220 w 5470656"/>
              <a:gd name="connsiteY10" fmla="*/ 3429001 h 6858000"/>
              <a:gd name="connsiteX11" fmla="*/ 0 w 5470656"/>
              <a:gd name="connsiteY11" fmla="*/ 2611781 h 6858000"/>
              <a:gd name="connsiteX12" fmla="*/ 895351 w 5470656"/>
              <a:gd name="connsiteY12" fmla="*/ 0 h 6858000"/>
              <a:gd name="connsiteX13" fmla="*/ 4305302 w 5470656"/>
              <a:gd name="connsiteY13" fmla="*/ 3409951 h 6858000"/>
              <a:gd name="connsiteX14" fmla="*/ 857253 w 5470656"/>
              <a:gd name="connsiteY14" fmla="*/ 6858000 h 6858000"/>
              <a:gd name="connsiteX15" fmla="*/ 864243 w 5470656"/>
              <a:gd name="connsiteY15" fmla="*/ 5599694 h 6858000"/>
              <a:gd name="connsiteX16" fmla="*/ 3043006 w 5470656"/>
              <a:gd name="connsiteY16" fmla="*/ 3420931 h 6858000"/>
              <a:gd name="connsiteX17" fmla="*/ 888317 w 5470656"/>
              <a:gd name="connsiteY17" fmla="*/ 1266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70656" h="6858000">
                <a:moveTo>
                  <a:pt x="3549909" y="1489203"/>
                </a:moveTo>
                <a:lnTo>
                  <a:pt x="5470656" y="3409951"/>
                </a:lnTo>
                <a:lnTo>
                  <a:pt x="3549909" y="5330698"/>
                </a:lnTo>
                <a:lnTo>
                  <a:pt x="3549909" y="4625861"/>
                </a:lnTo>
                <a:lnTo>
                  <a:pt x="4759634" y="3416136"/>
                </a:lnTo>
                <a:lnTo>
                  <a:pt x="3549909" y="2206410"/>
                </a:lnTo>
                <a:close/>
                <a:moveTo>
                  <a:pt x="0" y="977391"/>
                </a:moveTo>
                <a:lnTo>
                  <a:pt x="2451610" y="3429001"/>
                </a:lnTo>
                <a:lnTo>
                  <a:pt x="0" y="5880611"/>
                </a:lnTo>
                <a:lnTo>
                  <a:pt x="0" y="4246222"/>
                </a:lnTo>
                <a:lnTo>
                  <a:pt x="817220" y="3429001"/>
                </a:lnTo>
                <a:lnTo>
                  <a:pt x="0" y="2611781"/>
                </a:lnTo>
                <a:close/>
                <a:moveTo>
                  <a:pt x="895351" y="0"/>
                </a:moveTo>
                <a:lnTo>
                  <a:pt x="4305302" y="3409951"/>
                </a:lnTo>
                <a:lnTo>
                  <a:pt x="857253" y="6858000"/>
                </a:lnTo>
                <a:lnTo>
                  <a:pt x="864243" y="5599694"/>
                </a:lnTo>
                <a:lnTo>
                  <a:pt x="3043006" y="3420931"/>
                </a:lnTo>
                <a:lnTo>
                  <a:pt x="888317" y="126624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7014119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3970784F-5FDC-4CFF-AF37-E7DA81726649}"/>
              </a:ext>
            </a:extLst>
          </p:cNvPr>
          <p:cNvSpPr>
            <a:spLocks noGrp="1"/>
          </p:cNvSpPr>
          <p:nvPr>
            <p:ph type="pic" sz="quarter" idx="10"/>
          </p:nvPr>
        </p:nvSpPr>
        <p:spPr>
          <a:xfrm>
            <a:off x="566056" y="515257"/>
            <a:ext cx="2510972" cy="5805714"/>
          </a:xfrm>
          <a:custGeom>
            <a:avLst/>
            <a:gdLst>
              <a:gd name="connsiteX0" fmla="*/ 0 w 2510972"/>
              <a:gd name="connsiteY0" fmla="*/ 0 h 5805714"/>
              <a:gd name="connsiteX1" fmla="*/ 2510972 w 2510972"/>
              <a:gd name="connsiteY1" fmla="*/ 0 h 5805714"/>
              <a:gd name="connsiteX2" fmla="*/ 2510972 w 2510972"/>
              <a:gd name="connsiteY2" fmla="*/ 5805714 h 5805714"/>
              <a:gd name="connsiteX3" fmla="*/ 0 w 2510972"/>
              <a:gd name="connsiteY3" fmla="*/ 5805714 h 5805714"/>
            </a:gdLst>
            <a:ahLst/>
            <a:cxnLst>
              <a:cxn ang="0">
                <a:pos x="connsiteX0" y="connsiteY0"/>
              </a:cxn>
              <a:cxn ang="0">
                <a:pos x="connsiteX1" y="connsiteY1"/>
              </a:cxn>
              <a:cxn ang="0">
                <a:pos x="connsiteX2" y="connsiteY2"/>
              </a:cxn>
              <a:cxn ang="0">
                <a:pos x="connsiteX3" y="connsiteY3"/>
              </a:cxn>
            </a:cxnLst>
            <a:rect l="l" t="t" r="r" b="b"/>
            <a:pathLst>
              <a:path w="2510972" h="5805714">
                <a:moveTo>
                  <a:pt x="0" y="0"/>
                </a:moveTo>
                <a:lnTo>
                  <a:pt x="2510972" y="0"/>
                </a:lnTo>
                <a:lnTo>
                  <a:pt x="2510972" y="5805714"/>
                </a:lnTo>
                <a:lnTo>
                  <a:pt x="0" y="5805714"/>
                </a:lnTo>
                <a:close/>
              </a:path>
            </a:pathLst>
          </a:custGeom>
        </p:spPr>
        <p:txBody>
          <a:bodyPr wrap="square">
            <a:noAutofit/>
          </a:bodyPr>
          <a:lstStyle>
            <a:lvl1pPr>
              <a:defRPr sz="1200"/>
            </a:lvl1pPr>
          </a:lstStyle>
          <a:p>
            <a:endParaRPr lang="en-ID"/>
          </a:p>
        </p:txBody>
      </p:sp>
      <p:sp>
        <p:nvSpPr>
          <p:cNvPr id="9" name="Picture Placeholder 8">
            <a:extLst>
              <a:ext uri="{FF2B5EF4-FFF2-40B4-BE49-F238E27FC236}">
                <a16:creationId xmlns="" xmlns:a16="http://schemas.microsoft.com/office/drawing/2014/main" id="{9AB60AF5-5738-4346-9962-EE2B2581F0A8}"/>
              </a:ext>
            </a:extLst>
          </p:cNvPr>
          <p:cNvSpPr>
            <a:spLocks noGrp="1"/>
          </p:cNvSpPr>
          <p:nvPr>
            <p:ph type="pic" sz="quarter" idx="11"/>
          </p:nvPr>
        </p:nvSpPr>
        <p:spPr>
          <a:xfrm>
            <a:off x="3389085" y="526144"/>
            <a:ext cx="2271486" cy="2902857"/>
          </a:xfrm>
          <a:custGeom>
            <a:avLst/>
            <a:gdLst>
              <a:gd name="connsiteX0" fmla="*/ 0 w 2271486"/>
              <a:gd name="connsiteY0" fmla="*/ 0 h 2902857"/>
              <a:gd name="connsiteX1" fmla="*/ 2271486 w 2271486"/>
              <a:gd name="connsiteY1" fmla="*/ 0 h 2902857"/>
              <a:gd name="connsiteX2" fmla="*/ 2271486 w 2271486"/>
              <a:gd name="connsiteY2" fmla="*/ 2902857 h 2902857"/>
              <a:gd name="connsiteX3" fmla="*/ 0 w 2271486"/>
              <a:gd name="connsiteY3" fmla="*/ 2902857 h 2902857"/>
            </a:gdLst>
            <a:ahLst/>
            <a:cxnLst>
              <a:cxn ang="0">
                <a:pos x="connsiteX0" y="connsiteY0"/>
              </a:cxn>
              <a:cxn ang="0">
                <a:pos x="connsiteX1" y="connsiteY1"/>
              </a:cxn>
              <a:cxn ang="0">
                <a:pos x="connsiteX2" y="connsiteY2"/>
              </a:cxn>
              <a:cxn ang="0">
                <a:pos x="connsiteX3" y="connsiteY3"/>
              </a:cxn>
            </a:cxnLst>
            <a:rect l="l" t="t" r="r" b="b"/>
            <a:pathLst>
              <a:path w="2271486" h="2902857">
                <a:moveTo>
                  <a:pt x="0" y="0"/>
                </a:moveTo>
                <a:lnTo>
                  <a:pt x="2271486" y="0"/>
                </a:lnTo>
                <a:lnTo>
                  <a:pt x="2271486" y="2902857"/>
                </a:lnTo>
                <a:lnTo>
                  <a:pt x="0" y="2902857"/>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4633728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1FA47F9C-68B1-4F47-93EC-A0D273C00719}"/>
              </a:ext>
            </a:extLst>
          </p:cNvPr>
          <p:cNvSpPr>
            <a:spLocks noGrp="1"/>
          </p:cNvSpPr>
          <p:nvPr>
            <p:ph type="pic" sz="quarter" idx="10"/>
          </p:nvPr>
        </p:nvSpPr>
        <p:spPr>
          <a:xfrm>
            <a:off x="6781800" y="1054100"/>
            <a:ext cx="4597400" cy="2374900"/>
          </a:xfrm>
          <a:custGeom>
            <a:avLst/>
            <a:gdLst>
              <a:gd name="connsiteX0" fmla="*/ 0 w 4597400"/>
              <a:gd name="connsiteY0" fmla="*/ 0 h 2374900"/>
              <a:gd name="connsiteX1" fmla="*/ 4597400 w 4597400"/>
              <a:gd name="connsiteY1" fmla="*/ 0 h 2374900"/>
              <a:gd name="connsiteX2" fmla="*/ 4597400 w 4597400"/>
              <a:gd name="connsiteY2" fmla="*/ 2374900 h 2374900"/>
              <a:gd name="connsiteX3" fmla="*/ 0 w 4597400"/>
              <a:gd name="connsiteY3" fmla="*/ 2374900 h 2374900"/>
            </a:gdLst>
            <a:ahLst/>
            <a:cxnLst>
              <a:cxn ang="0">
                <a:pos x="connsiteX0" y="connsiteY0"/>
              </a:cxn>
              <a:cxn ang="0">
                <a:pos x="connsiteX1" y="connsiteY1"/>
              </a:cxn>
              <a:cxn ang="0">
                <a:pos x="connsiteX2" y="connsiteY2"/>
              </a:cxn>
              <a:cxn ang="0">
                <a:pos x="connsiteX3" y="connsiteY3"/>
              </a:cxn>
            </a:cxnLst>
            <a:rect l="l" t="t" r="r" b="b"/>
            <a:pathLst>
              <a:path w="4597400" h="2374900">
                <a:moveTo>
                  <a:pt x="0" y="0"/>
                </a:moveTo>
                <a:lnTo>
                  <a:pt x="4597400" y="0"/>
                </a:lnTo>
                <a:lnTo>
                  <a:pt x="4597400" y="2374900"/>
                </a:lnTo>
                <a:lnTo>
                  <a:pt x="0" y="2374900"/>
                </a:lnTo>
                <a:close/>
              </a:path>
            </a:pathLst>
          </a:custGeom>
        </p:spPr>
        <p:txBody>
          <a:bodyPr wrap="square">
            <a:noAutofit/>
          </a:bodyPr>
          <a:lstStyle>
            <a:lvl1pPr>
              <a:defRPr sz="1200"/>
            </a:lvl1pPr>
          </a:lstStyle>
          <a:p>
            <a:endParaRPr lang="en-ID"/>
          </a:p>
        </p:txBody>
      </p:sp>
      <p:sp>
        <p:nvSpPr>
          <p:cNvPr id="9" name="Picture Placeholder 8">
            <a:extLst>
              <a:ext uri="{FF2B5EF4-FFF2-40B4-BE49-F238E27FC236}">
                <a16:creationId xmlns="" xmlns:a16="http://schemas.microsoft.com/office/drawing/2014/main" id="{8D4BF70E-A9B5-46B8-9965-632457FA1279}"/>
              </a:ext>
            </a:extLst>
          </p:cNvPr>
          <p:cNvSpPr>
            <a:spLocks noGrp="1"/>
          </p:cNvSpPr>
          <p:nvPr>
            <p:ph type="pic" sz="quarter" idx="11"/>
          </p:nvPr>
        </p:nvSpPr>
        <p:spPr>
          <a:xfrm>
            <a:off x="6781800" y="3759200"/>
            <a:ext cx="4597400" cy="2374900"/>
          </a:xfrm>
          <a:custGeom>
            <a:avLst/>
            <a:gdLst>
              <a:gd name="connsiteX0" fmla="*/ 0 w 4597400"/>
              <a:gd name="connsiteY0" fmla="*/ 0 h 2374900"/>
              <a:gd name="connsiteX1" fmla="*/ 4597400 w 4597400"/>
              <a:gd name="connsiteY1" fmla="*/ 0 h 2374900"/>
              <a:gd name="connsiteX2" fmla="*/ 4597400 w 4597400"/>
              <a:gd name="connsiteY2" fmla="*/ 2374900 h 2374900"/>
              <a:gd name="connsiteX3" fmla="*/ 0 w 4597400"/>
              <a:gd name="connsiteY3" fmla="*/ 2374900 h 2374900"/>
            </a:gdLst>
            <a:ahLst/>
            <a:cxnLst>
              <a:cxn ang="0">
                <a:pos x="connsiteX0" y="connsiteY0"/>
              </a:cxn>
              <a:cxn ang="0">
                <a:pos x="connsiteX1" y="connsiteY1"/>
              </a:cxn>
              <a:cxn ang="0">
                <a:pos x="connsiteX2" y="connsiteY2"/>
              </a:cxn>
              <a:cxn ang="0">
                <a:pos x="connsiteX3" y="connsiteY3"/>
              </a:cxn>
            </a:cxnLst>
            <a:rect l="l" t="t" r="r" b="b"/>
            <a:pathLst>
              <a:path w="4597400" h="2374900">
                <a:moveTo>
                  <a:pt x="0" y="0"/>
                </a:moveTo>
                <a:lnTo>
                  <a:pt x="4597400" y="0"/>
                </a:lnTo>
                <a:lnTo>
                  <a:pt x="4597400" y="2374900"/>
                </a:lnTo>
                <a:lnTo>
                  <a:pt x="0" y="23749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5257995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19C8E1BB-CE42-43EA-A652-4A2DD6447792}"/>
              </a:ext>
            </a:extLst>
          </p:cNvPr>
          <p:cNvSpPr>
            <a:spLocks noGrp="1"/>
          </p:cNvSpPr>
          <p:nvPr>
            <p:ph type="pic" sz="quarter" idx="10"/>
          </p:nvPr>
        </p:nvSpPr>
        <p:spPr>
          <a:xfrm>
            <a:off x="1033134" y="925098"/>
            <a:ext cx="2899608" cy="2899607"/>
          </a:xfrm>
          <a:custGeom>
            <a:avLst/>
            <a:gdLst>
              <a:gd name="connsiteX0" fmla="*/ 1451664 w 2899608"/>
              <a:gd name="connsiteY0" fmla="*/ 0 h 2899607"/>
              <a:gd name="connsiteX1" fmla="*/ 1719098 w 2899608"/>
              <a:gd name="connsiteY1" fmla="*/ 110774 h 2899607"/>
              <a:gd name="connsiteX2" fmla="*/ 2788833 w 2899608"/>
              <a:gd name="connsiteY2" fmla="*/ 1180510 h 2899607"/>
              <a:gd name="connsiteX3" fmla="*/ 2788833 w 2899608"/>
              <a:gd name="connsiteY3" fmla="*/ 1715378 h 2899607"/>
              <a:gd name="connsiteX4" fmla="*/ 1715377 w 2899608"/>
              <a:gd name="connsiteY4" fmla="*/ 2788832 h 2899607"/>
              <a:gd name="connsiteX5" fmla="*/ 1180509 w 2899608"/>
              <a:gd name="connsiteY5" fmla="*/ 2788832 h 2899607"/>
              <a:gd name="connsiteX6" fmla="*/ 110775 w 2899608"/>
              <a:gd name="connsiteY6" fmla="*/ 1719097 h 2899607"/>
              <a:gd name="connsiteX7" fmla="*/ 110775 w 2899608"/>
              <a:gd name="connsiteY7" fmla="*/ 1184229 h 2899607"/>
              <a:gd name="connsiteX8" fmla="*/ 1184230 w 2899608"/>
              <a:gd name="connsiteY8" fmla="*/ 110774 h 2899607"/>
              <a:gd name="connsiteX9" fmla="*/ 1451664 w 2899608"/>
              <a:gd name="connsiteY9" fmla="*/ 0 h 289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99608" h="2899607">
                <a:moveTo>
                  <a:pt x="1451664" y="0"/>
                </a:moveTo>
                <a:cubicBezTo>
                  <a:pt x="1548456" y="0"/>
                  <a:pt x="1645248" y="36925"/>
                  <a:pt x="1719098" y="110774"/>
                </a:cubicBezTo>
                <a:lnTo>
                  <a:pt x="2788833" y="1180510"/>
                </a:lnTo>
                <a:cubicBezTo>
                  <a:pt x="2936533" y="1328209"/>
                  <a:pt x="2936533" y="1567678"/>
                  <a:pt x="2788833" y="1715378"/>
                </a:cubicBezTo>
                <a:cubicBezTo>
                  <a:pt x="2431014" y="2073197"/>
                  <a:pt x="2073196" y="2431014"/>
                  <a:pt x="1715377" y="2788832"/>
                </a:cubicBezTo>
                <a:cubicBezTo>
                  <a:pt x="1567677" y="2936532"/>
                  <a:pt x="1328208" y="2936532"/>
                  <a:pt x="1180509" y="2788832"/>
                </a:cubicBezTo>
                <a:lnTo>
                  <a:pt x="110775" y="1719097"/>
                </a:lnTo>
                <a:cubicBezTo>
                  <a:pt x="-36925" y="1571398"/>
                  <a:pt x="-36925" y="1331929"/>
                  <a:pt x="110775" y="1184229"/>
                </a:cubicBezTo>
                <a:lnTo>
                  <a:pt x="1184230" y="110774"/>
                </a:lnTo>
                <a:cubicBezTo>
                  <a:pt x="1258080" y="36925"/>
                  <a:pt x="1354872" y="0"/>
                  <a:pt x="1451664" y="0"/>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6685348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B81F2EC8-FC3E-443E-AFA4-D804CC5DB757}"/>
              </a:ext>
            </a:extLst>
          </p:cNvPr>
          <p:cNvSpPr>
            <a:spLocks noGrp="1"/>
          </p:cNvSpPr>
          <p:nvPr>
            <p:ph type="pic" sz="quarter" idx="11"/>
          </p:nvPr>
        </p:nvSpPr>
        <p:spPr>
          <a:xfrm>
            <a:off x="7750629" y="0"/>
            <a:ext cx="3655785" cy="6858000"/>
          </a:xfrm>
          <a:custGeom>
            <a:avLst/>
            <a:gdLst>
              <a:gd name="connsiteX0" fmla="*/ 0 w 3655785"/>
              <a:gd name="connsiteY0" fmla="*/ 0 h 6858000"/>
              <a:gd name="connsiteX1" fmla="*/ 3655785 w 3655785"/>
              <a:gd name="connsiteY1" fmla="*/ 0 h 6858000"/>
              <a:gd name="connsiteX2" fmla="*/ 3655785 w 3655785"/>
              <a:gd name="connsiteY2" fmla="*/ 6858000 h 6858000"/>
              <a:gd name="connsiteX3" fmla="*/ 0 w 36557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55785" h="6858000">
                <a:moveTo>
                  <a:pt x="0" y="0"/>
                </a:moveTo>
                <a:lnTo>
                  <a:pt x="3655785" y="0"/>
                </a:lnTo>
                <a:lnTo>
                  <a:pt x="3655785" y="6858000"/>
                </a:lnTo>
                <a:lnTo>
                  <a:pt x="0" y="6858000"/>
                </a:lnTo>
                <a:close/>
              </a:path>
            </a:pathLst>
          </a:custGeom>
        </p:spPr>
        <p:txBody>
          <a:bodyPr wrap="square">
            <a:noAutofit/>
          </a:bodyPr>
          <a:lstStyle>
            <a:lvl1pPr>
              <a:defRPr sz="1200"/>
            </a:lvl1pPr>
          </a:lstStyle>
          <a:p>
            <a:endParaRPr lang="en-ID"/>
          </a:p>
        </p:txBody>
      </p:sp>
      <p:sp>
        <p:nvSpPr>
          <p:cNvPr id="10" name="Picture Placeholder 9">
            <a:extLst>
              <a:ext uri="{FF2B5EF4-FFF2-40B4-BE49-F238E27FC236}">
                <a16:creationId xmlns="" xmlns:a16="http://schemas.microsoft.com/office/drawing/2014/main" id="{A9F1A8BE-CA3D-43CC-A327-CD69BAC3F4FB}"/>
              </a:ext>
            </a:extLst>
          </p:cNvPr>
          <p:cNvSpPr>
            <a:spLocks noGrp="1"/>
          </p:cNvSpPr>
          <p:nvPr>
            <p:ph type="pic" sz="quarter" idx="10"/>
          </p:nvPr>
        </p:nvSpPr>
        <p:spPr>
          <a:xfrm>
            <a:off x="6544128" y="1937495"/>
            <a:ext cx="2413000" cy="3060700"/>
          </a:xfrm>
          <a:custGeom>
            <a:avLst/>
            <a:gdLst>
              <a:gd name="connsiteX0" fmla="*/ 0 w 2413000"/>
              <a:gd name="connsiteY0" fmla="*/ 0 h 3060700"/>
              <a:gd name="connsiteX1" fmla="*/ 2413000 w 2413000"/>
              <a:gd name="connsiteY1" fmla="*/ 0 h 3060700"/>
              <a:gd name="connsiteX2" fmla="*/ 2413000 w 2413000"/>
              <a:gd name="connsiteY2" fmla="*/ 3060700 h 3060700"/>
              <a:gd name="connsiteX3" fmla="*/ 0 w 2413000"/>
              <a:gd name="connsiteY3" fmla="*/ 3060700 h 3060700"/>
            </a:gdLst>
            <a:ahLst/>
            <a:cxnLst>
              <a:cxn ang="0">
                <a:pos x="connsiteX0" y="connsiteY0"/>
              </a:cxn>
              <a:cxn ang="0">
                <a:pos x="connsiteX1" y="connsiteY1"/>
              </a:cxn>
              <a:cxn ang="0">
                <a:pos x="connsiteX2" y="connsiteY2"/>
              </a:cxn>
              <a:cxn ang="0">
                <a:pos x="connsiteX3" y="connsiteY3"/>
              </a:cxn>
            </a:cxnLst>
            <a:rect l="l" t="t" r="r" b="b"/>
            <a:pathLst>
              <a:path w="2413000" h="3060700">
                <a:moveTo>
                  <a:pt x="0" y="0"/>
                </a:moveTo>
                <a:lnTo>
                  <a:pt x="2413000" y="0"/>
                </a:lnTo>
                <a:lnTo>
                  <a:pt x="2413000" y="3060700"/>
                </a:lnTo>
                <a:lnTo>
                  <a:pt x="0" y="30607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0116114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 xmlns:a16="http://schemas.microsoft.com/office/drawing/2014/main" id="{FEC7EBC0-41FB-4D05-A751-2B79B80E8729}"/>
              </a:ext>
            </a:extLst>
          </p:cNvPr>
          <p:cNvSpPr>
            <a:spLocks noGrp="1"/>
          </p:cNvSpPr>
          <p:nvPr>
            <p:ph type="pic" sz="quarter" idx="10"/>
          </p:nvPr>
        </p:nvSpPr>
        <p:spPr>
          <a:xfrm>
            <a:off x="762001" y="0"/>
            <a:ext cx="2343149" cy="5138670"/>
          </a:xfrm>
          <a:custGeom>
            <a:avLst/>
            <a:gdLst>
              <a:gd name="connsiteX0" fmla="*/ 0 w 2343149"/>
              <a:gd name="connsiteY0" fmla="*/ 0 h 5138670"/>
              <a:gd name="connsiteX1" fmla="*/ 2343149 w 2343149"/>
              <a:gd name="connsiteY1" fmla="*/ 0 h 5138670"/>
              <a:gd name="connsiteX2" fmla="*/ 2343149 w 2343149"/>
              <a:gd name="connsiteY2" fmla="*/ 5138670 h 5138670"/>
              <a:gd name="connsiteX3" fmla="*/ 0 w 2343149"/>
              <a:gd name="connsiteY3" fmla="*/ 5138670 h 5138670"/>
            </a:gdLst>
            <a:ahLst/>
            <a:cxnLst>
              <a:cxn ang="0">
                <a:pos x="connsiteX0" y="connsiteY0"/>
              </a:cxn>
              <a:cxn ang="0">
                <a:pos x="connsiteX1" y="connsiteY1"/>
              </a:cxn>
              <a:cxn ang="0">
                <a:pos x="connsiteX2" y="connsiteY2"/>
              </a:cxn>
              <a:cxn ang="0">
                <a:pos x="connsiteX3" y="connsiteY3"/>
              </a:cxn>
            </a:cxnLst>
            <a:rect l="l" t="t" r="r" b="b"/>
            <a:pathLst>
              <a:path w="2343149" h="5138670">
                <a:moveTo>
                  <a:pt x="0" y="0"/>
                </a:moveTo>
                <a:lnTo>
                  <a:pt x="2343149" y="0"/>
                </a:lnTo>
                <a:lnTo>
                  <a:pt x="2343149" y="5138670"/>
                </a:lnTo>
                <a:lnTo>
                  <a:pt x="0" y="5138670"/>
                </a:lnTo>
                <a:close/>
              </a:path>
            </a:pathLst>
          </a:custGeom>
        </p:spPr>
        <p:txBody>
          <a:bodyPr wrap="square">
            <a:noAutofit/>
          </a:bodyPr>
          <a:lstStyle>
            <a:lvl1pPr>
              <a:defRPr sz="1200"/>
            </a:lvl1pPr>
          </a:lstStyle>
          <a:p>
            <a:endParaRPr lang="en-ID"/>
          </a:p>
        </p:txBody>
      </p:sp>
      <p:sp>
        <p:nvSpPr>
          <p:cNvPr id="15" name="Picture Placeholder 14">
            <a:extLst>
              <a:ext uri="{FF2B5EF4-FFF2-40B4-BE49-F238E27FC236}">
                <a16:creationId xmlns="" xmlns:a16="http://schemas.microsoft.com/office/drawing/2014/main" id="{DDC53E9D-78A9-47A6-B087-AC830A93653F}"/>
              </a:ext>
            </a:extLst>
          </p:cNvPr>
          <p:cNvSpPr>
            <a:spLocks noGrp="1"/>
          </p:cNvSpPr>
          <p:nvPr>
            <p:ph type="pic" sz="quarter" idx="11"/>
          </p:nvPr>
        </p:nvSpPr>
        <p:spPr>
          <a:xfrm>
            <a:off x="3380764" y="0"/>
            <a:ext cx="1962150" cy="4301544"/>
          </a:xfrm>
          <a:custGeom>
            <a:avLst/>
            <a:gdLst>
              <a:gd name="connsiteX0" fmla="*/ 0 w 1962150"/>
              <a:gd name="connsiteY0" fmla="*/ 0 h 4301544"/>
              <a:gd name="connsiteX1" fmla="*/ 1962150 w 1962150"/>
              <a:gd name="connsiteY1" fmla="*/ 0 h 4301544"/>
              <a:gd name="connsiteX2" fmla="*/ 1962150 w 1962150"/>
              <a:gd name="connsiteY2" fmla="*/ 4301544 h 4301544"/>
              <a:gd name="connsiteX3" fmla="*/ 0 w 1962150"/>
              <a:gd name="connsiteY3" fmla="*/ 4301544 h 4301544"/>
            </a:gdLst>
            <a:ahLst/>
            <a:cxnLst>
              <a:cxn ang="0">
                <a:pos x="connsiteX0" y="connsiteY0"/>
              </a:cxn>
              <a:cxn ang="0">
                <a:pos x="connsiteX1" y="connsiteY1"/>
              </a:cxn>
              <a:cxn ang="0">
                <a:pos x="connsiteX2" y="connsiteY2"/>
              </a:cxn>
              <a:cxn ang="0">
                <a:pos x="connsiteX3" y="connsiteY3"/>
              </a:cxn>
            </a:cxnLst>
            <a:rect l="l" t="t" r="r" b="b"/>
            <a:pathLst>
              <a:path w="1962150" h="4301544">
                <a:moveTo>
                  <a:pt x="0" y="0"/>
                </a:moveTo>
                <a:lnTo>
                  <a:pt x="1962150" y="0"/>
                </a:lnTo>
                <a:lnTo>
                  <a:pt x="1962150" y="4301544"/>
                </a:lnTo>
                <a:lnTo>
                  <a:pt x="0" y="4301544"/>
                </a:ln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 xmlns:a16="http://schemas.microsoft.com/office/drawing/2014/main" id="{9790D177-E6EA-4309-91B0-8EFC72AE9A0D}"/>
              </a:ext>
            </a:extLst>
          </p:cNvPr>
          <p:cNvSpPr>
            <a:spLocks noGrp="1"/>
          </p:cNvSpPr>
          <p:nvPr>
            <p:ph type="pic" sz="quarter" idx="12"/>
          </p:nvPr>
        </p:nvSpPr>
        <p:spPr>
          <a:xfrm>
            <a:off x="3380764" y="4584880"/>
            <a:ext cx="8049236" cy="2273121"/>
          </a:xfrm>
          <a:custGeom>
            <a:avLst/>
            <a:gdLst>
              <a:gd name="connsiteX0" fmla="*/ 0 w 8049236"/>
              <a:gd name="connsiteY0" fmla="*/ 0 h 2273121"/>
              <a:gd name="connsiteX1" fmla="*/ 8049236 w 8049236"/>
              <a:gd name="connsiteY1" fmla="*/ 0 h 2273121"/>
              <a:gd name="connsiteX2" fmla="*/ 8049236 w 8049236"/>
              <a:gd name="connsiteY2" fmla="*/ 2273121 h 2273121"/>
              <a:gd name="connsiteX3" fmla="*/ 0 w 8049236"/>
              <a:gd name="connsiteY3" fmla="*/ 2273121 h 2273121"/>
            </a:gdLst>
            <a:ahLst/>
            <a:cxnLst>
              <a:cxn ang="0">
                <a:pos x="connsiteX0" y="connsiteY0"/>
              </a:cxn>
              <a:cxn ang="0">
                <a:pos x="connsiteX1" y="connsiteY1"/>
              </a:cxn>
              <a:cxn ang="0">
                <a:pos x="connsiteX2" y="connsiteY2"/>
              </a:cxn>
              <a:cxn ang="0">
                <a:pos x="connsiteX3" y="connsiteY3"/>
              </a:cxn>
            </a:cxnLst>
            <a:rect l="l" t="t" r="r" b="b"/>
            <a:pathLst>
              <a:path w="8049236" h="2273121">
                <a:moveTo>
                  <a:pt x="0" y="0"/>
                </a:moveTo>
                <a:lnTo>
                  <a:pt x="8049236" y="0"/>
                </a:lnTo>
                <a:lnTo>
                  <a:pt x="8049236" y="2273121"/>
                </a:lnTo>
                <a:lnTo>
                  <a:pt x="0" y="227312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76911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 xmlns:a16="http://schemas.microsoft.com/office/drawing/2014/main" id="{AA9307A8-F69B-48A7-A254-43F0A727F911}"/>
              </a:ext>
            </a:extLst>
          </p:cNvPr>
          <p:cNvSpPr>
            <a:spLocks noGrp="1"/>
          </p:cNvSpPr>
          <p:nvPr>
            <p:ph type="pic" sz="quarter" idx="10"/>
          </p:nvPr>
        </p:nvSpPr>
        <p:spPr>
          <a:xfrm>
            <a:off x="6218828" y="1"/>
            <a:ext cx="5973173" cy="6921291"/>
          </a:xfrm>
          <a:custGeom>
            <a:avLst/>
            <a:gdLst>
              <a:gd name="connsiteX0" fmla="*/ 4018253 w 5973173"/>
              <a:gd name="connsiteY0" fmla="*/ 4375960 h 6921291"/>
              <a:gd name="connsiteX1" fmla="*/ 5472198 w 5973173"/>
              <a:gd name="connsiteY1" fmla="*/ 5829905 h 6921291"/>
              <a:gd name="connsiteX2" fmla="*/ 4380813 w 5973173"/>
              <a:gd name="connsiteY2" fmla="*/ 6921291 h 6921291"/>
              <a:gd name="connsiteX3" fmla="*/ 3655692 w 5973173"/>
              <a:gd name="connsiteY3" fmla="*/ 6921290 h 6921291"/>
              <a:gd name="connsiteX4" fmla="*/ 2564306 w 5973173"/>
              <a:gd name="connsiteY4" fmla="*/ 5829905 h 6921291"/>
              <a:gd name="connsiteX5" fmla="*/ 1534512 w 5973173"/>
              <a:gd name="connsiteY5" fmla="*/ 3527074 h 6921291"/>
              <a:gd name="connsiteX6" fmla="*/ 2988458 w 5973173"/>
              <a:gd name="connsiteY6" fmla="*/ 4981020 h 6921291"/>
              <a:gd name="connsiteX7" fmla="*/ 1534512 w 5973173"/>
              <a:gd name="connsiteY7" fmla="*/ 6434965 h 6921291"/>
              <a:gd name="connsiteX8" fmla="*/ 80567 w 5973173"/>
              <a:gd name="connsiteY8" fmla="*/ 4981020 h 6921291"/>
              <a:gd name="connsiteX9" fmla="*/ 5247041 w 5973173"/>
              <a:gd name="connsiteY9" fmla="*/ 3164201 h 6921291"/>
              <a:gd name="connsiteX10" fmla="*/ 5973173 w 5973173"/>
              <a:gd name="connsiteY10" fmla="*/ 3890334 h 6921291"/>
              <a:gd name="connsiteX11" fmla="*/ 5973173 w 5973173"/>
              <a:gd name="connsiteY11" fmla="*/ 4491882 h 6921291"/>
              <a:gd name="connsiteX12" fmla="*/ 5247041 w 5973173"/>
              <a:gd name="connsiteY12" fmla="*/ 5218014 h 6921291"/>
              <a:gd name="connsiteX13" fmla="*/ 4220134 w 5973173"/>
              <a:gd name="connsiteY13" fmla="*/ 4191108 h 6921291"/>
              <a:gd name="connsiteX14" fmla="*/ 810887 w 5973173"/>
              <a:gd name="connsiteY14" fmla="*/ 2237939 h 6921291"/>
              <a:gd name="connsiteX15" fmla="*/ 1621773 w 5973173"/>
              <a:gd name="connsiteY15" fmla="*/ 3048825 h 6921291"/>
              <a:gd name="connsiteX16" fmla="*/ 810886 w 5973173"/>
              <a:gd name="connsiteY16" fmla="*/ 3859712 h 6921291"/>
              <a:gd name="connsiteX17" fmla="*/ 0 w 5973173"/>
              <a:gd name="connsiteY17" fmla="*/ 3048826 h 6921291"/>
              <a:gd name="connsiteX18" fmla="*/ 3190339 w 5973173"/>
              <a:gd name="connsiteY18" fmla="*/ 1888277 h 6921291"/>
              <a:gd name="connsiteX19" fmla="*/ 4644284 w 5973173"/>
              <a:gd name="connsiteY19" fmla="*/ 3342222 h 6921291"/>
              <a:gd name="connsiteX20" fmla="*/ 3190339 w 5973173"/>
              <a:gd name="connsiteY20" fmla="*/ 4796167 h 6921291"/>
              <a:gd name="connsiteX21" fmla="*/ 1736393 w 5973173"/>
              <a:gd name="connsiteY21" fmla="*/ 3342222 h 6921291"/>
              <a:gd name="connsiteX22" fmla="*/ 4846162 w 5973173"/>
              <a:gd name="connsiteY22" fmla="*/ 249479 h 6921291"/>
              <a:gd name="connsiteX23" fmla="*/ 5973172 w 5973173"/>
              <a:gd name="connsiteY23" fmla="*/ 1376490 h 6921291"/>
              <a:gd name="connsiteX24" fmla="*/ 5973172 w 5973173"/>
              <a:gd name="connsiteY24" fmla="*/ 2030360 h 6921291"/>
              <a:gd name="connsiteX25" fmla="*/ 4846162 w 5973173"/>
              <a:gd name="connsiteY25" fmla="*/ 3157370 h 6921291"/>
              <a:gd name="connsiteX26" fmla="*/ 3392216 w 5973173"/>
              <a:gd name="connsiteY26" fmla="*/ 1703425 h 6921291"/>
              <a:gd name="connsiteX27" fmla="*/ 1136986 w 5973173"/>
              <a:gd name="connsiteY27" fmla="*/ 0 h 6921291"/>
              <a:gd name="connsiteX28" fmla="*/ 2538604 w 5973173"/>
              <a:gd name="connsiteY28" fmla="*/ 0 h 6921291"/>
              <a:gd name="connsiteX29" fmla="*/ 3608400 w 5973173"/>
              <a:gd name="connsiteY29" fmla="*/ 1069797 h 6921291"/>
              <a:gd name="connsiteX30" fmla="*/ 1837795 w 5973173"/>
              <a:gd name="connsiteY30" fmla="*/ 2840403 h 6921291"/>
              <a:gd name="connsiteX31" fmla="*/ 67189 w 5973173"/>
              <a:gd name="connsiteY31" fmla="*/ 1069797 h 692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3173" h="6921291">
                <a:moveTo>
                  <a:pt x="4018253" y="4375960"/>
                </a:moveTo>
                <a:lnTo>
                  <a:pt x="5472198" y="5829905"/>
                </a:lnTo>
                <a:lnTo>
                  <a:pt x="4380813" y="6921291"/>
                </a:lnTo>
                <a:lnTo>
                  <a:pt x="3655692" y="6921290"/>
                </a:lnTo>
                <a:lnTo>
                  <a:pt x="2564306" y="5829905"/>
                </a:lnTo>
                <a:close/>
                <a:moveTo>
                  <a:pt x="1534512" y="3527074"/>
                </a:moveTo>
                <a:lnTo>
                  <a:pt x="2988458" y="4981020"/>
                </a:lnTo>
                <a:lnTo>
                  <a:pt x="1534512" y="6434965"/>
                </a:lnTo>
                <a:lnTo>
                  <a:pt x="80567" y="4981020"/>
                </a:lnTo>
                <a:close/>
                <a:moveTo>
                  <a:pt x="5247041" y="3164201"/>
                </a:moveTo>
                <a:lnTo>
                  <a:pt x="5973173" y="3890334"/>
                </a:lnTo>
                <a:lnTo>
                  <a:pt x="5973173" y="4491882"/>
                </a:lnTo>
                <a:lnTo>
                  <a:pt x="5247041" y="5218014"/>
                </a:lnTo>
                <a:lnTo>
                  <a:pt x="4220134" y="4191108"/>
                </a:lnTo>
                <a:close/>
                <a:moveTo>
                  <a:pt x="810887" y="2237939"/>
                </a:moveTo>
                <a:lnTo>
                  <a:pt x="1621773" y="3048825"/>
                </a:lnTo>
                <a:lnTo>
                  <a:pt x="810886" y="3859712"/>
                </a:lnTo>
                <a:lnTo>
                  <a:pt x="0" y="3048826"/>
                </a:lnTo>
                <a:close/>
                <a:moveTo>
                  <a:pt x="3190339" y="1888277"/>
                </a:moveTo>
                <a:lnTo>
                  <a:pt x="4644284" y="3342222"/>
                </a:lnTo>
                <a:lnTo>
                  <a:pt x="3190339" y="4796167"/>
                </a:lnTo>
                <a:lnTo>
                  <a:pt x="1736393" y="3342222"/>
                </a:lnTo>
                <a:close/>
                <a:moveTo>
                  <a:pt x="4846162" y="249479"/>
                </a:moveTo>
                <a:lnTo>
                  <a:pt x="5973172" y="1376490"/>
                </a:lnTo>
                <a:lnTo>
                  <a:pt x="5973172" y="2030360"/>
                </a:lnTo>
                <a:lnTo>
                  <a:pt x="4846162" y="3157370"/>
                </a:lnTo>
                <a:lnTo>
                  <a:pt x="3392216" y="1703425"/>
                </a:lnTo>
                <a:close/>
                <a:moveTo>
                  <a:pt x="1136986" y="0"/>
                </a:moveTo>
                <a:lnTo>
                  <a:pt x="2538604" y="0"/>
                </a:lnTo>
                <a:lnTo>
                  <a:pt x="3608400" y="1069797"/>
                </a:lnTo>
                <a:lnTo>
                  <a:pt x="1837795" y="2840403"/>
                </a:lnTo>
                <a:lnTo>
                  <a:pt x="67189" y="1069797"/>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146312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A9F205E5-9166-4094-941B-B5675203F31E}"/>
              </a:ext>
            </a:extLst>
          </p:cNvPr>
          <p:cNvSpPr>
            <a:spLocks noGrp="1"/>
          </p:cNvSpPr>
          <p:nvPr>
            <p:ph type="pic" sz="quarter" idx="10"/>
          </p:nvPr>
        </p:nvSpPr>
        <p:spPr>
          <a:xfrm>
            <a:off x="5280338" y="1497170"/>
            <a:ext cx="2162409" cy="2803231"/>
          </a:xfrm>
          <a:custGeom>
            <a:avLst/>
            <a:gdLst>
              <a:gd name="connsiteX0" fmla="*/ 0 w 2162409"/>
              <a:gd name="connsiteY0" fmla="*/ 0 h 2803231"/>
              <a:gd name="connsiteX1" fmla="*/ 2162409 w 2162409"/>
              <a:gd name="connsiteY1" fmla="*/ 0 h 2803231"/>
              <a:gd name="connsiteX2" fmla="*/ 2162409 w 2162409"/>
              <a:gd name="connsiteY2" fmla="*/ 2803231 h 2803231"/>
              <a:gd name="connsiteX3" fmla="*/ 0 w 2162409"/>
              <a:gd name="connsiteY3" fmla="*/ 2803231 h 2803231"/>
            </a:gdLst>
            <a:ahLst/>
            <a:cxnLst>
              <a:cxn ang="0">
                <a:pos x="connsiteX0" y="connsiteY0"/>
              </a:cxn>
              <a:cxn ang="0">
                <a:pos x="connsiteX1" y="connsiteY1"/>
              </a:cxn>
              <a:cxn ang="0">
                <a:pos x="connsiteX2" y="connsiteY2"/>
              </a:cxn>
              <a:cxn ang="0">
                <a:pos x="connsiteX3" y="connsiteY3"/>
              </a:cxn>
            </a:cxnLst>
            <a:rect l="l" t="t" r="r" b="b"/>
            <a:pathLst>
              <a:path w="2162409" h="2803231">
                <a:moveTo>
                  <a:pt x="0" y="0"/>
                </a:moveTo>
                <a:lnTo>
                  <a:pt x="2162409" y="0"/>
                </a:lnTo>
                <a:lnTo>
                  <a:pt x="2162409" y="2803231"/>
                </a:lnTo>
                <a:lnTo>
                  <a:pt x="0" y="2803231"/>
                </a:ln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 xmlns:a16="http://schemas.microsoft.com/office/drawing/2014/main" id="{139735D5-9667-428D-92BB-91BBDE2BA88E}"/>
              </a:ext>
            </a:extLst>
          </p:cNvPr>
          <p:cNvSpPr>
            <a:spLocks noGrp="1"/>
          </p:cNvSpPr>
          <p:nvPr>
            <p:ph type="pic" sz="quarter" idx="11"/>
          </p:nvPr>
        </p:nvSpPr>
        <p:spPr>
          <a:xfrm>
            <a:off x="7654964" y="1497170"/>
            <a:ext cx="2162409" cy="2803231"/>
          </a:xfrm>
          <a:custGeom>
            <a:avLst/>
            <a:gdLst>
              <a:gd name="connsiteX0" fmla="*/ 0 w 2162409"/>
              <a:gd name="connsiteY0" fmla="*/ 0 h 2803231"/>
              <a:gd name="connsiteX1" fmla="*/ 2162409 w 2162409"/>
              <a:gd name="connsiteY1" fmla="*/ 0 h 2803231"/>
              <a:gd name="connsiteX2" fmla="*/ 2162409 w 2162409"/>
              <a:gd name="connsiteY2" fmla="*/ 2803231 h 2803231"/>
              <a:gd name="connsiteX3" fmla="*/ 0 w 2162409"/>
              <a:gd name="connsiteY3" fmla="*/ 2803231 h 2803231"/>
            </a:gdLst>
            <a:ahLst/>
            <a:cxnLst>
              <a:cxn ang="0">
                <a:pos x="connsiteX0" y="connsiteY0"/>
              </a:cxn>
              <a:cxn ang="0">
                <a:pos x="connsiteX1" y="connsiteY1"/>
              </a:cxn>
              <a:cxn ang="0">
                <a:pos x="connsiteX2" y="connsiteY2"/>
              </a:cxn>
              <a:cxn ang="0">
                <a:pos x="connsiteX3" y="connsiteY3"/>
              </a:cxn>
            </a:cxnLst>
            <a:rect l="l" t="t" r="r" b="b"/>
            <a:pathLst>
              <a:path w="2162409" h="2803231">
                <a:moveTo>
                  <a:pt x="0" y="0"/>
                </a:moveTo>
                <a:lnTo>
                  <a:pt x="2162409" y="0"/>
                </a:lnTo>
                <a:lnTo>
                  <a:pt x="2162409" y="2803231"/>
                </a:lnTo>
                <a:lnTo>
                  <a:pt x="0" y="2803231"/>
                </a:lnTo>
                <a:close/>
              </a:path>
            </a:pathLst>
          </a:custGeom>
        </p:spPr>
        <p:txBody>
          <a:bodyPr wrap="square">
            <a:noAutofit/>
          </a:bodyPr>
          <a:lstStyle>
            <a:lvl1pPr>
              <a:defRPr sz="1200"/>
            </a:lvl1pPr>
          </a:lstStyle>
          <a:p>
            <a:endParaRPr lang="en-ID"/>
          </a:p>
        </p:txBody>
      </p:sp>
      <p:sp>
        <p:nvSpPr>
          <p:cNvPr id="13" name="Picture Placeholder 12">
            <a:extLst>
              <a:ext uri="{FF2B5EF4-FFF2-40B4-BE49-F238E27FC236}">
                <a16:creationId xmlns="" xmlns:a16="http://schemas.microsoft.com/office/drawing/2014/main" id="{7044D373-1DE9-448D-83B8-28F6A1B16CD3}"/>
              </a:ext>
            </a:extLst>
          </p:cNvPr>
          <p:cNvSpPr>
            <a:spLocks noGrp="1"/>
          </p:cNvSpPr>
          <p:nvPr>
            <p:ph type="pic" sz="quarter" idx="12"/>
          </p:nvPr>
        </p:nvSpPr>
        <p:spPr>
          <a:xfrm>
            <a:off x="10029591" y="1497170"/>
            <a:ext cx="2162409" cy="2803231"/>
          </a:xfrm>
          <a:custGeom>
            <a:avLst/>
            <a:gdLst>
              <a:gd name="connsiteX0" fmla="*/ 0 w 2162409"/>
              <a:gd name="connsiteY0" fmla="*/ 0 h 2803231"/>
              <a:gd name="connsiteX1" fmla="*/ 2162409 w 2162409"/>
              <a:gd name="connsiteY1" fmla="*/ 0 h 2803231"/>
              <a:gd name="connsiteX2" fmla="*/ 2162409 w 2162409"/>
              <a:gd name="connsiteY2" fmla="*/ 2803231 h 2803231"/>
              <a:gd name="connsiteX3" fmla="*/ 0 w 2162409"/>
              <a:gd name="connsiteY3" fmla="*/ 2803231 h 2803231"/>
            </a:gdLst>
            <a:ahLst/>
            <a:cxnLst>
              <a:cxn ang="0">
                <a:pos x="connsiteX0" y="connsiteY0"/>
              </a:cxn>
              <a:cxn ang="0">
                <a:pos x="connsiteX1" y="connsiteY1"/>
              </a:cxn>
              <a:cxn ang="0">
                <a:pos x="connsiteX2" y="connsiteY2"/>
              </a:cxn>
              <a:cxn ang="0">
                <a:pos x="connsiteX3" y="connsiteY3"/>
              </a:cxn>
            </a:cxnLst>
            <a:rect l="l" t="t" r="r" b="b"/>
            <a:pathLst>
              <a:path w="2162409" h="2803231">
                <a:moveTo>
                  <a:pt x="0" y="0"/>
                </a:moveTo>
                <a:lnTo>
                  <a:pt x="2162409" y="0"/>
                </a:lnTo>
                <a:lnTo>
                  <a:pt x="2162409" y="2803231"/>
                </a:lnTo>
                <a:lnTo>
                  <a:pt x="0" y="280323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3137970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E32DB3C0-D4D5-4E82-A573-33F0403DFC25}"/>
              </a:ext>
            </a:extLst>
          </p:cNvPr>
          <p:cNvSpPr>
            <a:spLocks noGrp="1"/>
          </p:cNvSpPr>
          <p:nvPr>
            <p:ph type="pic" sz="quarter" idx="10"/>
          </p:nvPr>
        </p:nvSpPr>
        <p:spPr>
          <a:xfrm>
            <a:off x="0" y="3429000"/>
            <a:ext cx="12192000" cy="3061951"/>
          </a:xfrm>
          <a:custGeom>
            <a:avLst/>
            <a:gdLst>
              <a:gd name="connsiteX0" fmla="*/ 0 w 12192000"/>
              <a:gd name="connsiteY0" fmla="*/ 0 h 3061951"/>
              <a:gd name="connsiteX1" fmla="*/ 12192000 w 12192000"/>
              <a:gd name="connsiteY1" fmla="*/ 0 h 3061951"/>
              <a:gd name="connsiteX2" fmla="*/ 12192000 w 12192000"/>
              <a:gd name="connsiteY2" fmla="*/ 3061951 h 3061951"/>
              <a:gd name="connsiteX3" fmla="*/ 0 w 12192000"/>
              <a:gd name="connsiteY3" fmla="*/ 3061951 h 3061951"/>
            </a:gdLst>
            <a:ahLst/>
            <a:cxnLst>
              <a:cxn ang="0">
                <a:pos x="connsiteX0" y="connsiteY0"/>
              </a:cxn>
              <a:cxn ang="0">
                <a:pos x="connsiteX1" y="connsiteY1"/>
              </a:cxn>
              <a:cxn ang="0">
                <a:pos x="connsiteX2" y="connsiteY2"/>
              </a:cxn>
              <a:cxn ang="0">
                <a:pos x="connsiteX3" y="connsiteY3"/>
              </a:cxn>
            </a:cxnLst>
            <a:rect l="l" t="t" r="r" b="b"/>
            <a:pathLst>
              <a:path w="12192000" h="3061951">
                <a:moveTo>
                  <a:pt x="0" y="0"/>
                </a:moveTo>
                <a:lnTo>
                  <a:pt x="12192000" y="0"/>
                </a:lnTo>
                <a:lnTo>
                  <a:pt x="12192000" y="3061951"/>
                </a:lnTo>
                <a:lnTo>
                  <a:pt x="0" y="306195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5541553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210FF8CF-BFC5-4434-948C-EFC834DEC8B6}"/>
              </a:ext>
            </a:extLst>
          </p:cNvPr>
          <p:cNvSpPr>
            <a:spLocks noGrp="1"/>
          </p:cNvSpPr>
          <p:nvPr>
            <p:ph type="pic" sz="quarter" idx="10"/>
          </p:nvPr>
        </p:nvSpPr>
        <p:spPr>
          <a:xfrm>
            <a:off x="0" y="0"/>
            <a:ext cx="8645588" cy="6858000"/>
          </a:xfrm>
          <a:custGeom>
            <a:avLst/>
            <a:gdLst>
              <a:gd name="connsiteX0" fmla="*/ 0 w 8645588"/>
              <a:gd name="connsiteY0" fmla="*/ 0 h 6858000"/>
              <a:gd name="connsiteX1" fmla="*/ 8645588 w 8645588"/>
              <a:gd name="connsiteY1" fmla="*/ 0 h 6858000"/>
              <a:gd name="connsiteX2" fmla="*/ 8645588 w 8645588"/>
              <a:gd name="connsiteY2" fmla="*/ 6858000 h 6858000"/>
              <a:gd name="connsiteX3" fmla="*/ 0 w 86455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5588" h="6858000">
                <a:moveTo>
                  <a:pt x="0" y="0"/>
                </a:moveTo>
                <a:lnTo>
                  <a:pt x="8645588" y="0"/>
                </a:lnTo>
                <a:lnTo>
                  <a:pt x="8645588"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6257671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79B64B3-82DB-47A1-9A23-2BB95319EAFB}"/>
              </a:ext>
            </a:extLst>
          </p:cNvPr>
          <p:cNvSpPr>
            <a:spLocks noGrp="1"/>
          </p:cNvSpPr>
          <p:nvPr>
            <p:ph type="pic" sz="quarter" idx="10"/>
          </p:nvPr>
        </p:nvSpPr>
        <p:spPr>
          <a:xfrm>
            <a:off x="3322755" y="0"/>
            <a:ext cx="8084595" cy="6858000"/>
          </a:xfrm>
          <a:custGeom>
            <a:avLst/>
            <a:gdLst>
              <a:gd name="connsiteX0" fmla="*/ 0 w 8084595"/>
              <a:gd name="connsiteY0" fmla="*/ 0 h 6858000"/>
              <a:gd name="connsiteX1" fmla="*/ 8084595 w 8084595"/>
              <a:gd name="connsiteY1" fmla="*/ 0 h 6858000"/>
              <a:gd name="connsiteX2" fmla="*/ 8084595 w 8084595"/>
              <a:gd name="connsiteY2" fmla="*/ 6858000 h 6858000"/>
              <a:gd name="connsiteX3" fmla="*/ 0 w 808459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84595" h="6858000">
                <a:moveTo>
                  <a:pt x="0" y="0"/>
                </a:moveTo>
                <a:lnTo>
                  <a:pt x="8084595" y="0"/>
                </a:lnTo>
                <a:lnTo>
                  <a:pt x="8084595"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2997675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E841A85D-6631-45BF-8DD3-E9F5301F62E9}"/>
              </a:ext>
            </a:extLst>
          </p:cNvPr>
          <p:cNvSpPr>
            <a:spLocks noGrp="1"/>
          </p:cNvSpPr>
          <p:nvPr userDrawn="1">
            <p:ph type="pic" sz="quarter" idx="11"/>
          </p:nvPr>
        </p:nvSpPr>
        <p:spPr>
          <a:xfrm>
            <a:off x="0" y="3429001"/>
            <a:ext cx="12192000" cy="3028951"/>
          </a:xfrm>
          <a:custGeom>
            <a:avLst/>
            <a:gdLst>
              <a:gd name="connsiteX0" fmla="*/ 0 w 12192000"/>
              <a:gd name="connsiteY0" fmla="*/ 0 h 3028951"/>
              <a:gd name="connsiteX1" fmla="*/ 12192000 w 12192000"/>
              <a:gd name="connsiteY1" fmla="*/ 0 h 3028951"/>
              <a:gd name="connsiteX2" fmla="*/ 12192000 w 12192000"/>
              <a:gd name="connsiteY2" fmla="*/ 3028951 h 3028951"/>
              <a:gd name="connsiteX3" fmla="*/ 0 w 12192000"/>
              <a:gd name="connsiteY3" fmla="*/ 3028951 h 3028951"/>
            </a:gdLst>
            <a:ahLst/>
            <a:cxnLst>
              <a:cxn ang="0">
                <a:pos x="connsiteX0" y="connsiteY0"/>
              </a:cxn>
              <a:cxn ang="0">
                <a:pos x="connsiteX1" y="connsiteY1"/>
              </a:cxn>
              <a:cxn ang="0">
                <a:pos x="connsiteX2" y="connsiteY2"/>
              </a:cxn>
              <a:cxn ang="0">
                <a:pos x="connsiteX3" y="connsiteY3"/>
              </a:cxn>
            </a:cxnLst>
            <a:rect l="l" t="t" r="r" b="b"/>
            <a:pathLst>
              <a:path w="12192000" h="3028951">
                <a:moveTo>
                  <a:pt x="0" y="0"/>
                </a:moveTo>
                <a:lnTo>
                  <a:pt x="12192000" y="0"/>
                </a:lnTo>
                <a:lnTo>
                  <a:pt x="12192000" y="3028951"/>
                </a:lnTo>
                <a:lnTo>
                  <a:pt x="0" y="3028951"/>
                </a:lnTo>
                <a:close/>
              </a:path>
            </a:pathLst>
          </a:custGeom>
        </p:spPr>
        <p:txBody>
          <a:bodyPr wrap="square">
            <a:noAutofit/>
          </a:bodyPr>
          <a:lstStyle>
            <a:lvl1pPr>
              <a:defRPr sz="1200"/>
            </a:lvl1pPr>
          </a:lstStyle>
          <a:p>
            <a:endParaRPr lang="en-ID"/>
          </a:p>
        </p:txBody>
      </p:sp>
      <p:sp>
        <p:nvSpPr>
          <p:cNvPr id="13" name="Picture Placeholder 12">
            <a:extLst>
              <a:ext uri="{FF2B5EF4-FFF2-40B4-BE49-F238E27FC236}">
                <a16:creationId xmlns="" xmlns:a16="http://schemas.microsoft.com/office/drawing/2014/main" id="{A6FB72E1-E262-4183-9CCE-11EA9C93B7B3}"/>
              </a:ext>
            </a:extLst>
          </p:cNvPr>
          <p:cNvSpPr>
            <a:spLocks noGrp="1"/>
          </p:cNvSpPr>
          <p:nvPr userDrawn="1">
            <p:ph type="pic" sz="quarter" idx="10"/>
          </p:nvPr>
        </p:nvSpPr>
        <p:spPr>
          <a:xfrm>
            <a:off x="904474" y="1491617"/>
            <a:ext cx="5191527" cy="3874765"/>
          </a:xfrm>
          <a:custGeom>
            <a:avLst/>
            <a:gdLst>
              <a:gd name="connsiteX0" fmla="*/ 515998 w 5191527"/>
              <a:gd name="connsiteY0" fmla="*/ 514385 h 3874765"/>
              <a:gd name="connsiteX1" fmla="*/ 4675529 w 5191527"/>
              <a:gd name="connsiteY1" fmla="*/ 514385 h 3874765"/>
              <a:gd name="connsiteX2" fmla="*/ 4675529 w 5191527"/>
              <a:gd name="connsiteY2" fmla="*/ 3360380 h 3874765"/>
              <a:gd name="connsiteX3" fmla="*/ 515998 w 5191527"/>
              <a:gd name="connsiteY3" fmla="*/ 3360380 h 3874765"/>
              <a:gd name="connsiteX4" fmla="*/ 293242 w 5191527"/>
              <a:gd name="connsiteY4" fmla="*/ 293242 h 3874765"/>
              <a:gd name="connsiteX5" fmla="*/ 293242 w 5191527"/>
              <a:gd name="connsiteY5" fmla="*/ 3581523 h 3874765"/>
              <a:gd name="connsiteX6" fmla="*/ 4898285 w 5191527"/>
              <a:gd name="connsiteY6" fmla="*/ 3581523 h 3874765"/>
              <a:gd name="connsiteX7" fmla="*/ 4898285 w 5191527"/>
              <a:gd name="connsiteY7" fmla="*/ 293242 h 3874765"/>
              <a:gd name="connsiteX8" fmla="*/ 0 w 5191527"/>
              <a:gd name="connsiteY8" fmla="*/ 0 h 3874765"/>
              <a:gd name="connsiteX9" fmla="*/ 5191527 w 5191527"/>
              <a:gd name="connsiteY9" fmla="*/ 0 h 3874765"/>
              <a:gd name="connsiteX10" fmla="*/ 5191527 w 5191527"/>
              <a:gd name="connsiteY10" fmla="*/ 3874765 h 3874765"/>
              <a:gd name="connsiteX11" fmla="*/ 0 w 5191527"/>
              <a:gd name="connsiteY11" fmla="*/ 3874765 h 387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1527" h="3874765">
                <a:moveTo>
                  <a:pt x="515998" y="514385"/>
                </a:moveTo>
                <a:lnTo>
                  <a:pt x="4675529" y="514385"/>
                </a:lnTo>
                <a:lnTo>
                  <a:pt x="4675529" y="3360380"/>
                </a:lnTo>
                <a:lnTo>
                  <a:pt x="515998" y="3360380"/>
                </a:lnTo>
                <a:close/>
                <a:moveTo>
                  <a:pt x="293242" y="293242"/>
                </a:moveTo>
                <a:lnTo>
                  <a:pt x="293242" y="3581523"/>
                </a:lnTo>
                <a:lnTo>
                  <a:pt x="4898285" y="3581523"/>
                </a:lnTo>
                <a:lnTo>
                  <a:pt x="4898285" y="293242"/>
                </a:lnTo>
                <a:close/>
                <a:moveTo>
                  <a:pt x="0" y="0"/>
                </a:moveTo>
                <a:lnTo>
                  <a:pt x="5191527" y="0"/>
                </a:lnTo>
                <a:lnTo>
                  <a:pt x="5191527" y="3874765"/>
                </a:lnTo>
                <a:lnTo>
                  <a:pt x="0" y="3874765"/>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6629624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D7B93B1B-D5E6-4BCA-8600-4E0A903DAF8E}"/>
              </a:ext>
            </a:extLst>
          </p:cNvPr>
          <p:cNvSpPr>
            <a:spLocks noGrp="1"/>
          </p:cNvSpPr>
          <p:nvPr>
            <p:ph type="pic" sz="quarter" idx="10"/>
          </p:nvPr>
        </p:nvSpPr>
        <p:spPr>
          <a:xfrm>
            <a:off x="7632854" y="1348739"/>
            <a:ext cx="4559146" cy="3353889"/>
          </a:xfrm>
          <a:custGeom>
            <a:avLst/>
            <a:gdLst>
              <a:gd name="connsiteX0" fmla="*/ 0 w 4559146"/>
              <a:gd name="connsiteY0" fmla="*/ 0 h 3353889"/>
              <a:gd name="connsiteX1" fmla="*/ 4559146 w 4559146"/>
              <a:gd name="connsiteY1" fmla="*/ 0 h 3353889"/>
              <a:gd name="connsiteX2" fmla="*/ 4559146 w 4559146"/>
              <a:gd name="connsiteY2" fmla="*/ 3353889 h 3353889"/>
              <a:gd name="connsiteX3" fmla="*/ 0 w 4559146"/>
              <a:gd name="connsiteY3" fmla="*/ 3353889 h 3353889"/>
            </a:gdLst>
            <a:ahLst/>
            <a:cxnLst>
              <a:cxn ang="0">
                <a:pos x="connsiteX0" y="connsiteY0"/>
              </a:cxn>
              <a:cxn ang="0">
                <a:pos x="connsiteX1" y="connsiteY1"/>
              </a:cxn>
              <a:cxn ang="0">
                <a:pos x="connsiteX2" y="connsiteY2"/>
              </a:cxn>
              <a:cxn ang="0">
                <a:pos x="connsiteX3" y="connsiteY3"/>
              </a:cxn>
            </a:cxnLst>
            <a:rect l="l" t="t" r="r" b="b"/>
            <a:pathLst>
              <a:path w="4559146" h="3353889">
                <a:moveTo>
                  <a:pt x="0" y="0"/>
                </a:moveTo>
                <a:lnTo>
                  <a:pt x="4559146" y="0"/>
                </a:lnTo>
                <a:lnTo>
                  <a:pt x="4559146" y="3353889"/>
                </a:lnTo>
                <a:lnTo>
                  <a:pt x="0" y="3353889"/>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6425440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1C2E71C0-3827-4DF2-912F-AC93096B0939}"/>
              </a:ext>
            </a:extLst>
          </p:cNvPr>
          <p:cNvSpPr>
            <a:spLocks noGrp="1"/>
          </p:cNvSpPr>
          <p:nvPr>
            <p:ph type="pic" sz="quarter" idx="10"/>
          </p:nvPr>
        </p:nvSpPr>
        <p:spPr>
          <a:xfrm>
            <a:off x="1044069" y="842962"/>
            <a:ext cx="2612428" cy="5399542"/>
          </a:xfrm>
          <a:custGeom>
            <a:avLst/>
            <a:gdLst>
              <a:gd name="connsiteX0" fmla="*/ 435405 w 2612428"/>
              <a:gd name="connsiteY0" fmla="*/ 0 h 5399542"/>
              <a:gd name="connsiteX1" fmla="*/ 2177023 w 2612428"/>
              <a:gd name="connsiteY1" fmla="*/ 0 h 5399542"/>
              <a:gd name="connsiteX2" fmla="*/ 2612428 w 2612428"/>
              <a:gd name="connsiteY2" fmla="*/ 435405 h 5399542"/>
              <a:gd name="connsiteX3" fmla="*/ 2612428 w 2612428"/>
              <a:gd name="connsiteY3" fmla="*/ 4964137 h 5399542"/>
              <a:gd name="connsiteX4" fmla="*/ 2177023 w 2612428"/>
              <a:gd name="connsiteY4" fmla="*/ 5399542 h 5399542"/>
              <a:gd name="connsiteX5" fmla="*/ 435405 w 2612428"/>
              <a:gd name="connsiteY5" fmla="*/ 5399542 h 5399542"/>
              <a:gd name="connsiteX6" fmla="*/ 0 w 2612428"/>
              <a:gd name="connsiteY6" fmla="*/ 4964137 h 5399542"/>
              <a:gd name="connsiteX7" fmla="*/ 0 w 2612428"/>
              <a:gd name="connsiteY7" fmla="*/ 435405 h 5399542"/>
              <a:gd name="connsiteX8" fmla="*/ 435405 w 2612428"/>
              <a:gd name="connsiteY8" fmla="*/ 0 h 539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2428" h="5399542">
                <a:moveTo>
                  <a:pt x="435405" y="0"/>
                </a:moveTo>
                <a:lnTo>
                  <a:pt x="2177023" y="0"/>
                </a:lnTo>
                <a:cubicBezTo>
                  <a:pt x="2417491" y="0"/>
                  <a:pt x="2612428" y="194937"/>
                  <a:pt x="2612428" y="435405"/>
                </a:cubicBezTo>
                <a:lnTo>
                  <a:pt x="2612428" y="4964137"/>
                </a:lnTo>
                <a:cubicBezTo>
                  <a:pt x="2612428" y="5204605"/>
                  <a:pt x="2417491" y="5399542"/>
                  <a:pt x="2177023" y="5399542"/>
                </a:cubicBezTo>
                <a:lnTo>
                  <a:pt x="435405" y="5399542"/>
                </a:lnTo>
                <a:cubicBezTo>
                  <a:pt x="194937" y="5399542"/>
                  <a:pt x="0" y="5204605"/>
                  <a:pt x="0" y="4964137"/>
                </a:cubicBezTo>
                <a:lnTo>
                  <a:pt x="0" y="435405"/>
                </a:lnTo>
                <a:cubicBezTo>
                  <a:pt x="0" y="194937"/>
                  <a:pt x="194937" y="0"/>
                  <a:pt x="435405" y="0"/>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9150910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83A6D595-D484-4727-AA0C-4BD41DA1EB39}"/>
              </a:ext>
            </a:extLst>
          </p:cNvPr>
          <p:cNvSpPr>
            <a:spLocks noGrp="1"/>
          </p:cNvSpPr>
          <p:nvPr>
            <p:ph type="pic" sz="quarter" idx="10"/>
          </p:nvPr>
        </p:nvSpPr>
        <p:spPr>
          <a:xfrm>
            <a:off x="6657975" y="0"/>
            <a:ext cx="2771775" cy="6858000"/>
          </a:xfrm>
          <a:custGeom>
            <a:avLst/>
            <a:gdLst>
              <a:gd name="connsiteX0" fmla="*/ 0 w 2771775"/>
              <a:gd name="connsiteY0" fmla="*/ 0 h 6858000"/>
              <a:gd name="connsiteX1" fmla="*/ 2771775 w 2771775"/>
              <a:gd name="connsiteY1" fmla="*/ 0 h 6858000"/>
              <a:gd name="connsiteX2" fmla="*/ 2771775 w 2771775"/>
              <a:gd name="connsiteY2" fmla="*/ 6858000 h 6858000"/>
              <a:gd name="connsiteX3" fmla="*/ 0 w 27717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771775" h="6858000">
                <a:moveTo>
                  <a:pt x="0" y="0"/>
                </a:moveTo>
                <a:lnTo>
                  <a:pt x="2771775" y="0"/>
                </a:lnTo>
                <a:lnTo>
                  <a:pt x="2771775"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41556814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FB30B4E1-AA5E-488D-A522-37EFDCE55EFC}"/>
              </a:ext>
            </a:extLst>
          </p:cNvPr>
          <p:cNvSpPr>
            <a:spLocks noGrp="1"/>
          </p:cNvSpPr>
          <p:nvPr>
            <p:ph type="pic" sz="quarter" idx="10"/>
          </p:nvPr>
        </p:nvSpPr>
        <p:spPr>
          <a:xfrm>
            <a:off x="5208104" y="2372141"/>
            <a:ext cx="5512904" cy="3326295"/>
          </a:xfrm>
          <a:custGeom>
            <a:avLst/>
            <a:gdLst>
              <a:gd name="connsiteX0" fmla="*/ 2955234 w 5512904"/>
              <a:gd name="connsiteY0" fmla="*/ 0 h 3326295"/>
              <a:gd name="connsiteX1" fmla="*/ 5512904 w 5512904"/>
              <a:gd name="connsiteY1" fmla="*/ 450573 h 3326295"/>
              <a:gd name="connsiteX2" fmla="*/ 2358887 w 5512904"/>
              <a:gd name="connsiteY2" fmla="*/ 3326295 h 3326295"/>
              <a:gd name="connsiteX3" fmla="*/ 0 w 5512904"/>
              <a:gd name="connsiteY3" fmla="*/ 2226364 h 3326295"/>
            </a:gdLst>
            <a:ahLst/>
            <a:cxnLst>
              <a:cxn ang="0">
                <a:pos x="connsiteX0" y="connsiteY0"/>
              </a:cxn>
              <a:cxn ang="0">
                <a:pos x="connsiteX1" y="connsiteY1"/>
              </a:cxn>
              <a:cxn ang="0">
                <a:pos x="connsiteX2" y="connsiteY2"/>
              </a:cxn>
              <a:cxn ang="0">
                <a:pos x="connsiteX3" y="connsiteY3"/>
              </a:cxn>
            </a:cxnLst>
            <a:rect l="l" t="t" r="r" b="b"/>
            <a:pathLst>
              <a:path w="5512904" h="3326295">
                <a:moveTo>
                  <a:pt x="2955234" y="0"/>
                </a:moveTo>
                <a:lnTo>
                  <a:pt x="5512904" y="450573"/>
                </a:lnTo>
                <a:lnTo>
                  <a:pt x="2358887" y="3326295"/>
                </a:lnTo>
                <a:lnTo>
                  <a:pt x="0" y="2226364"/>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4060834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EAF51979-4CAA-4E85-9D72-E88A4BF5802F}"/>
              </a:ext>
            </a:extLst>
          </p:cNvPr>
          <p:cNvSpPr>
            <a:spLocks noGrp="1"/>
          </p:cNvSpPr>
          <p:nvPr>
            <p:ph type="pic" sz="quarter" idx="10"/>
          </p:nvPr>
        </p:nvSpPr>
        <p:spPr>
          <a:xfrm>
            <a:off x="0" y="0"/>
            <a:ext cx="5009882" cy="6858000"/>
          </a:xfrm>
          <a:custGeom>
            <a:avLst/>
            <a:gdLst>
              <a:gd name="connsiteX0" fmla="*/ 0 w 5009882"/>
              <a:gd name="connsiteY0" fmla="*/ 0 h 6858000"/>
              <a:gd name="connsiteX1" fmla="*/ 5009882 w 5009882"/>
              <a:gd name="connsiteY1" fmla="*/ 0 h 6858000"/>
              <a:gd name="connsiteX2" fmla="*/ 5009882 w 5009882"/>
              <a:gd name="connsiteY2" fmla="*/ 6858000 h 6858000"/>
              <a:gd name="connsiteX3" fmla="*/ 0 w 500988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09882" h="6858000">
                <a:moveTo>
                  <a:pt x="0" y="0"/>
                </a:moveTo>
                <a:lnTo>
                  <a:pt x="5009882" y="0"/>
                </a:lnTo>
                <a:lnTo>
                  <a:pt x="5009882"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428508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 xmlns:a16="http://schemas.microsoft.com/office/drawing/2014/main" id="{F1A33449-9ACC-47A9-82B4-EBC99F33344E}"/>
              </a:ext>
            </a:extLst>
          </p:cNvPr>
          <p:cNvSpPr>
            <a:spLocks noGrp="1"/>
          </p:cNvSpPr>
          <p:nvPr>
            <p:ph type="pic" sz="quarter" idx="10"/>
          </p:nvPr>
        </p:nvSpPr>
        <p:spPr>
          <a:xfrm>
            <a:off x="-11789" y="-1"/>
            <a:ext cx="6071884" cy="5115656"/>
          </a:xfrm>
          <a:custGeom>
            <a:avLst/>
            <a:gdLst>
              <a:gd name="connsiteX0" fmla="*/ 1468041 w 6071884"/>
              <a:gd name="connsiteY0" fmla="*/ 3158167 h 5115656"/>
              <a:gd name="connsiteX1" fmla="*/ 2434475 w 6071884"/>
              <a:gd name="connsiteY1" fmla="*/ 4124602 h 5115656"/>
              <a:gd name="connsiteX2" fmla="*/ 1468041 w 6071884"/>
              <a:gd name="connsiteY2" fmla="*/ 5091036 h 5115656"/>
              <a:gd name="connsiteX3" fmla="*/ 501605 w 6071884"/>
              <a:gd name="connsiteY3" fmla="*/ 4124602 h 5115656"/>
              <a:gd name="connsiteX4" fmla="*/ 3809228 w 6071884"/>
              <a:gd name="connsiteY4" fmla="*/ 2379004 h 5115656"/>
              <a:gd name="connsiteX5" fmla="*/ 5177554 w 6071884"/>
              <a:gd name="connsiteY5" fmla="*/ 3747330 h 5115656"/>
              <a:gd name="connsiteX6" fmla="*/ 3809228 w 6071884"/>
              <a:gd name="connsiteY6" fmla="*/ 5115656 h 5115656"/>
              <a:gd name="connsiteX7" fmla="*/ 2440902 w 6071884"/>
              <a:gd name="connsiteY7" fmla="*/ 3747330 h 5115656"/>
              <a:gd name="connsiteX8" fmla="*/ 0 w 6071884"/>
              <a:gd name="connsiteY8" fmla="*/ 1674102 h 5115656"/>
              <a:gd name="connsiteX9" fmla="*/ 1294071 w 6071884"/>
              <a:gd name="connsiteY9" fmla="*/ 2968173 h 5115656"/>
              <a:gd name="connsiteX10" fmla="*/ 0 w 6071884"/>
              <a:gd name="connsiteY10" fmla="*/ 4262244 h 5115656"/>
              <a:gd name="connsiteX11" fmla="*/ 2266937 w 6071884"/>
              <a:gd name="connsiteY11" fmla="*/ 820688 h 5115656"/>
              <a:gd name="connsiteX12" fmla="*/ 3635262 w 6071884"/>
              <a:gd name="connsiteY12" fmla="*/ 2189014 h 5115656"/>
              <a:gd name="connsiteX13" fmla="*/ 2266937 w 6071884"/>
              <a:gd name="connsiteY13" fmla="*/ 3557339 h 5115656"/>
              <a:gd name="connsiteX14" fmla="*/ 898611 w 6071884"/>
              <a:gd name="connsiteY14" fmla="*/ 2189014 h 5115656"/>
              <a:gd name="connsiteX15" fmla="*/ 3655322 w 6071884"/>
              <a:gd name="connsiteY15" fmla="*/ 1 h 5115656"/>
              <a:gd name="connsiteX16" fmla="*/ 5155767 w 6071884"/>
              <a:gd name="connsiteY16" fmla="*/ 1 h 5115656"/>
              <a:gd name="connsiteX17" fmla="*/ 6071884 w 6071884"/>
              <a:gd name="connsiteY17" fmla="*/ 916118 h 5115656"/>
              <a:gd name="connsiteX18" fmla="*/ 4405544 w 6071884"/>
              <a:gd name="connsiteY18" fmla="*/ 2582458 h 5115656"/>
              <a:gd name="connsiteX19" fmla="*/ 2739205 w 6071884"/>
              <a:gd name="connsiteY19" fmla="*/ 916118 h 5115656"/>
              <a:gd name="connsiteX20" fmla="*/ 1830238 w 6071884"/>
              <a:gd name="connsiteY20" fmla="*/ 1 h 5115656"/>
              <a:gd name="connsiteX21" fmla="*/ 3255872 w 6071884"/>
              <a:gd name="connsiteY21" fmla="*/ 1 h 5115656"/>
              <a:gd name="connsiteX22" fmla="*/ 2543055 w 6071884"/>
              <a:gd name="connsiteY22" fmla="*/ 712818 h 5115656"/>
              <a:gd name="connsiteX23" fmla="*/ 0 w 6071884"/>
              <a:gd name="connsiteY23" fmla="*/ 0 h 5115656"/>
              <a:gd name="connsiteX24" fmla="*/ 1462275 w 6071884"/>
              <a:gd name="connsiteY24" fmla="*/ 0 h 5115656"/>
              <a:gd name="connsiteX25" fmla="*/ 2092968 w 6071884"/>
              <a:gd name="connsiteY25" fmla="*/ 630695 h 5115656"/>
              <a:gd name="connsiteX26" fmla="*/ 724644 w 6071884"/>
              <a:gd name="connsiteY26" fmla="*/ 1999021 h 5115656"/>
              <a:gd name="connsiteX27" fmla="*/ 0 w 6071884"/>
              <a:gd name="connsiteY27" fmla="*/ 1274378 h 511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1884" h="5115656">
                <a:moveTo>
                  <a:pt x="1468041" y="3158167"/>
                </a:moveTo>
                <a:lnTo>
                  <a:pt x="2434475" y="4124602"/>
                </a:lnTo>
                <a:lnTo>
                  <a:pt x="1468041" y="5091036"/>
                </a:lnTo>
                <a:lnTo>
                  <a:pt x="501605" y="4124602"/>
                </a:lnTo>
                <a:close/>
                <a:moveTo>
                  <a:pt x="3809228" y="2379004"/>
                </a:moveTo>
                <a:lnTo>
                  <a:pt x="5177554" y="3747330"/>
                </a:lnTo>
                <a:lnTo>
                  <a:pt x="3809228" y="5115656"/>
                </a:lnTo>
                <a:lnTo>
                  <a:pt x="2440902" y="3747330"/>
                </a:lnTo>
                <a:close/>
                <a:moveTo>
                  <a:pt x="0" y="1674102"/>
                </a:moveTo>
                <a:lnTo>
                  <a:pt x="1294071" y="2968173"/>
                </a:lnTo>
                <a:lnTo>
                  <a:pt x="0" y="4262244"/>
                </a:lnTo>
                <a:close/>
                <a:moveTo>
                  <a:pt x="2266937" y="820688"/>
                </a:moveTo>
                <a:lnTo>
                  <a:pt x="3635262" y="2189014"/>
                </a:lnTo>
                <a:lnTo>
                  <a:pt x="2266937" y="3557339"/>
                </a:lnTo>
                <a:lnTo>
                  <a:pt x="898611" y="2189014"/>
                </a:lnTo>
                <a:close/>
                <a:moveTo>
                  <a:pt x="3655322" y="1"/>
                </a:moveTo>
                <a:lnTo>
                  <a:pt x="5155767" y="1"/>
                </a:lnTo>
                <a:lnTo>
                  <a:pt x="6071884" y="916118"/>
                </a:lnTo>
                <a:lnTo>
                  <a:pt x="4405544" y="2582458"/>
                </a:lnTo>
                <a:lnTo>
                  <a:pt x="2739205" y="916118"/>
                </a:lnTo>
                <a:close/>
                <a:moveTo>
                  <a:pt x="1830238" y="1"/>
                </a:moveTo>
                <a:lnTo>
                  <a:pt x="3255872" y="1"/>
                </a:lnTo>
                <a:lnTo>
                  <a:pt x="2543055" y="712818"/>
                </a:lnTo>
                <a:close/>
                <a:moveTo>
                  <a:pt x="0" y="0"/>
                </a:moveTo>
                <a:lnTo>
                  <a:pt x="1462275" y="0"/>
                </a:lnTo>
                <a:lnTo>
                  <a:pt x="2092968" y="630695"/>
                </a:lnTo>
                <a:lnTo>
                  <a:pt x="724644" y="1999021"/>
                </a:lnTo>
                <a:lnTo>
                  <a:pt x="0" y="1274378"/>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4908303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51980F2E-5270-4638-B1E0-E6EC2F838CF1}"/>
              </a:ext>
            </a:extLst>
          </p:cNvPr>
          <p:cNvSpPr>
            <a:spLocks noGrp="1"/>
          </p:cNvSpPr>
          <p:nvPr>
            <p:ph type="pic" sz="quarter" idx="10"/>
          </p:nvPr>
        </p:nvSpPr>
        <p:spPr>
          <a:xfrm>
            <a:off x="7229053" y="1463410"/>
            <a:ext cx="3649828" cy="3179717"/>
          </a:xfrm>
          <a:custGeom>
            <a:avLst/>
            <a:gdLst>
              <a:gd name="connsiteX0" fmla="*/ 601858 w 3649828"/>
              <a:gd name="connsiteY0" fmla="*/ 0 h 3179717"/>
              <a:gd name="connsiteX1" fmla="*/ 3649828 w 3649828"/>
              <a:gd name="connsiteY1" fmla="*/ 914344 h 3179717"/>
              <a:gd name="connsiteX2" fmla="*/ 2956347 w 3649828"/>
              <a:gd name="connsiteY2" fmla="*/ 3179717 h 3179717"/>
              <a:gd name="connsiteX3" fmla="*/ 0 w 3649828"/>
              <a:gd name="connsiteY3" fmla="*/ 2082392 h 3179717"/>
              <a:gd name="connsiteX4" fmla="*/ 601858 w 3649828"/>
              <a:gd name="connsiteY4" fmla="*/ 0 h 3179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828" h="3179717">
                <a:moveTo>
                  <a:pt x="601858" y="0"/>
                </a:moveTo>
                <a:lnTo>
                  <a:pt x="3649828" y="914344"/>
                </a:lnTo>
                <a:lnTo>
                  <a:pt x="2956347" y="3179717"/>
                </a:lnTo>
                <a:lnTo>
                  <a:pt x="0" y="2082392"/>
                </a:lnTo>
                <a:cubicBezTo>
                  <a:pt x="385969" y="687302"/>
                  <a:pt x="375819" y="884596"/>
                  <a:pt x="601858" y="0"/>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7151739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E1F8AF23-0941-472D-90AD-8F748D054429}"/>
              </a:ext>
            </a:extLst>
          </p:cNvPr>
          <p:cNvSpPr>
            <a:spLocks noGrp="1"/>
          </p:cNvSpPr>
          <p:nvPr>
            <p:ph type="pic" sz="quarter" idx="10"/>
          </p:nvPr>
        </p:nvSpPr>
        <p:spPr>
          <a:xfrm>
            <a:off x="0" y="1320800"/>
            <a:ext cx="5308600" cy="3352801"/>
          </a:xfrm>
          <a:custGeom>
            <a:avLst/>
            <a:gdLst>
              <a:gd name="connsiteX0" fmla="*/ 0 w 5308600"/>
              <a:gd name="connsiteY0" fmla="*/ 0 h 3352801"/>
              <a:gd name="connsiteX1" fmla="*/ 5308600 w 5308600"/>
              <a:gd name="connsiteY1" fmla="*/ 0 h 3352801"/>
              <a:gd name="connsiteX2" fmla="*/ 5308600 w 5308600"/>
              <a:gd name="connsiteY2" fmla="*/ 3352801 h 3352801"/>
              <a:gd name="connsiteX3" fmla="*/ 0 w 5308600"/>
              <a:gd name="connsiteY3" fmla="*/ 3352801 h 3352801"/>
            </a:gdLst>
            <a:ahLst/>
            <a:cxnLst>
              <a:cxn ang="0">
                <a:pos x="connsiteX0" y="connsiteY0"/>
              </a:cxn>
              <a:cxn ang="0">
                <a:pos x="connsiteX1" y="connsiteY1"/>
              </a:cxn>
              <a:cxn ang="0">
                <a:pos x="connsiteX2" y="connsiteY2"/>
              </a:cxn>
              <a:cxn ang="0">
                <a:pos x="connsiteX3" y="connsiteY3"/>
              </a:cxn>
            </a:cxnLst>
            <a:rect l="l" t="t" r="r" b="b"/>
            <a:pathLst>
              <a:path w="5308600" h="3352801">
                <a:moveTo>
                  <a:pt x="0" y="0"/>
                </a:moveTo>
                <a:lnTo>
                  <a:pt x="5308600" y="0"/>
                </a:lnTo>
                <a:lnTo>
                  <a:pt x="5308600" y="3352801"/>
                </a:lnTo>
                <a:lnTo>
                  <a:pt x="0" y="335280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1660544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9_Custom Layout">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9DDF0E46-A78A-4850-8984-9DFDB3F5956C}"/>
              </a:ext>
            </a:extLst>
          </p:cNvPr>
          <p:cNvSpPr>
            <a:spLocks noGrp="1"/>
          </p:cNvSpPr>
          <p:nvPr>
            <p:ph type="pic" sz="quarter" idx="10"/>
          </p:nvPr>
        </p:nvSpPr>
        <p:spPr>
          <a:xfrm>
            <a:off x="3598862" y="2335214"/>
            <a:ext cx="4972050" cy="3373439"/>
          </a:xfrm>
          <a:custGeom>
            <a:avLst/>
            <a:gdLst>
              <a:gd name="connsiteX0" fmla="*/ 26987 w 4972050"/>
              <a:gd name="connsiteY0" fmla="*/ 2744789 h 3373439"/>
              <a:gd name="connsiteX1" fmla="*/ 2425700 w 4972050"/>
              <a:gd name="connsiteY1" fmla="*/ 2744789 h 3373439"/>
              <a:gd name="connsiteX2" fmla="*/ 2425700 w 4972050"/>
              <a:gd name="connsiteY2" fmla="*/ 3373439 h 3373439"/>
              <a:gd name="connsiteX3" fmla="*/ 26987 w 4972050"/>
              <a:gd name="connsiteY3" fmla="*/ 3373439 h 3373439"/>
              <a:gd name="connsiteX4" fmla="*/ 2563813 w 4972050"/>
              <a:gd name="connsiteY4" fmla="*/ 1573212 h 3373439"/>
              <a:gd name="connsiteX5" fmla="*/ 4962526 w 4972050"/>
              <a:gd name="connsiteY5" fmla="*/ 1573212 h 3373439"/>
              <a:gd name="connsiteX6" fmla="*/ 4962526 w 4972050"/>
              <a:gd name="connsiteY6" fmla="*/ 3373437 h 3373439"/>
              <a:gd name="connsiteX7" fmla="*/ 2563813 w 4972050"/>
              <a:gd name="connsiteY7" fmla="*/ 3373437 h 3373439"/>
              <a:gd name="connsiteX8" fmla="*/ 0 w 4972050"/>
              <a:gd name="connsiteY8" fmla="*/ 1565275 h 3373439"/>
              <a:gd name="connsiteX9" fmla="*/ 2398713 w 4972050"/>
              <a:gd name="connsiteY9" fmla="*/ 1565275 h 3373439"/>
              <a:gd name="connsiteX10" fmla="*/ 2398713 w 4972050"/>
              <a:gd name="connsiteY10" fmla="*/ 2584450 h 3373439"/>
              <a:gd name="connsiteX11" fmla="*/ 0 w 4972050"/>
              <a:gd name="connsiteY11" fmla="*/ 2584450 h 3373439"/>
              <a:gd name="connsiteX12" fmla="*/ 0 w 4972050"/>
              <a:gd name="connsiteY12" fmla="*/ 395287 h 3373439"/>
              <a:gd name="connsiteX13" fmla="*/ 4972050 w 4972050"/>
              <a:gd name="connsiteY13" fmla="*/ 395287 h 3373439"/>
              <a:gd name="connsiteX14" fmla="*/ 4972050 w 4972050"/>
              <a:gd name="connsiteY14" fmla="*/ 1379538 h 3373439"/>
              <a:gd name="connsiteX15" fmla="*/ 0 w 4972050"/>
              <a:gd name="connsiteY15" fmla="*/ 1379538 h 3373439"/>
              <a:gd name="connsiteX16" fmla="*/ 1476375 w 4972050"/>
              <a:gd name="connsiteY16" fmla="*/ 0 h 3373439"/>
              <a:gd name="connsiteX17" fmla="*/ 4972050 w 4972050"/>
              <a:gd name="connsiteY17" fmla="*/ 0 h 3373439"/>
              <a:gd name="connsiteX18" fmla="*/ 4972050 w 4972050"/>
              <a:gd name="connsiteY18" fmla="*/ 252413 h 3373439"/>
              <a:gd name="connsiteX19" fmla="*/ 1476375 w 4972050"/>
              <a:gd name="connsiteY19" fmla="*/ 252413 h 3373439"/>
              <a:gd name="connsiteX20" fmla="*/ 0 w 4972050"/>
              <a:gd name="connsiteY20" fmla="*/ 0 h 3373439"/>
              <a:gd name="connsiteX21" fmla="*/ 1357313 w 4972050"/>
              <a:gd name="connsiteY21" fmla="*/ 0 h 3373439"/>
              <a:gd name="connsiteX22" fmla="*/ 1357313 w 4972050"/>
              <a:gd name="connsiteY22" fmla="*/ 252413 h 3373439"/>
              <a:gd name="connsiteX23" fmla="*/ 0 w 4972050"/>
              <a:gd name="connsiteY23" fmla="*/ 252413 h 337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72050" h="3373439">
                <a:moveTo>
                  <a:pt x="26987" y="2744789"/>
                </a:moveTo>
                <a:lnTo>
                  <a:pt x="2425700" y="2744789"/>
                </a:lnTo>
                <a:lnTo>
                  <a:pt x="2425700" y="3373439"/>
                </a:lnTo>
                <a:lnTo>
                  <a:pt x="26987" y="3373439"/>
                </a:lnTo>
                <a:close/>
                <a:moveTo>
                  <a:pt x="2563813" y="1573212"/>
                </a:moveTo>
                <a:lnTo>
                  <a:pt x="4962526" y="1573212"/>
                </a:lnTo>
                <a:lnTo>
                  <a:pt x="4962526" y="3373437"/>
                </a:lnTo>
                <a:lnTo>
                  <a:pt x="2563813" y="3373437"/>
                </a:lnTo>
                <a:close/>
                <a:moveTo>
                  <a:pt x="0" y="1565275"/>
                </a:moveTo>
                <a:lnTo>
                  <a:pt x="2398713" y="1565275"/>
                </a:lnTo>
                <a:lnTo>
                  <a:pt x="2398713" y="2584450"/>
                </a:lnTo>
                <a:lnTo>
                  <a:pt x="0" y="2584450"/>
                </a:lnTo>
                <a:close/>
                <a:moveTo>
                  <a:pt x="0" y="395287"/>
                </a:moveTo>
                <a:lnTo>
                  <a:pt x="4972050" y="395287"/>
                </a:lnTo>
                <a:lnTo>
                  <a:pt x="4972050" y="1379538"/>
                </a:lnTo>
                <a:lnTo>
                  <a:pt x="0" y="1379538"/>
                </a:lnTo>
                <a:close/>
                <a:moveTo>
                  <a:pt x="1476375" y="0"/>
                </a:moveTo>
                <a:lnTo>
                  <a:pt x="4972050" y="0"/>
                </a:lnTo>
                <a:lnTo>
                  <a:pt x="4972050" y="252413"/>
                </a:lnTo>
                <a:lnTo>
                  <a:pt x="1476375" y="252413"/>
                </a:lnTo>
                <a:close/>
                <a:moveTo>
                  <a:pt x="0" y="0"/>
                </a:moveTo>
                <a:lnTo>
                  <a:pt x="1357313" y="0"/>
                </a:lnTo>
                <a:lnTo>
                  <a:pt x="1357313" y="252413"/>
                </a:lnTo>
                <a:lnTo>
                  <a:pt x="0" y="25241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9378824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C4B818E9-7FB8-460A-873C-0CB2D83B1FD2}"/>
              </a:ext>
            </a:extLst>
          </p:cNvPr>
          <p:cNvSpPr>
            <a:spLocks noGrp="1"/>
          </p:cNvSpPr>
          <p:nvPr>
            <p:ph type="pic" sz="quarter" idx="10"/>
          </p:nvPr>
        </p:nvSpPr>
        <p:spPr>
          <a:xfrm>
            <a:off x="7257544" y="957943"/>
            <a:ext cx="4154741" cy="2274354"/>
          </a:xfrm>
          <a:custGeom>
            <a:avLst/>
            <a:gdLst>
              <a:gd name="connsiteX0" fmla="*/ 0 w 4154741"/>
              <a:gd name="connsiteY0" fmla="*/ 0 h 2274354"/>
              <a:gd name="connsiteX1" fmla="*/ 4154741 w 4154741"/>
              <a:gd name="connsiteY1" fmla="*/ 0 h 2274354"/>
              <a:gd name="connsiteX2" fmla="*/ 4154741 w 4154741"/>
              <a:gd name="connsiteY2" fmla="*/ 2274354 h 2274354"/>
              <a:gd name="connsiteX3" fmla="*/ 0 w 4154741"/>
              <a:gd name="connsiteY3" fmla="*/ 2274354 h 2274354"/>
            </a:gdLst>
            <a:ahLst/>
            <a:cxnLst>
              <a:cxn ang="0">
                <a:pos x="connsiteX0" y="connsiteY0"/>
              </a:cxn>
              <a:cxn ang="0">
                <a:pos x="connsiteX1" y="connsiteY1"/>
              </a:cxn>
              <a:cxn ang="0">
                <a:pos x="connsiteX2" y="connsiteY2"/>
              </a:cxn>
              <a:cxn ang="0">
                <a:pos x="connsiteX3" y="connsiteY3"/>
              </a:cxn>
            </a:cxnLst>
            <a:rect l="l" t="t" r="r" b="b"/>
            <a:pathLst>
              <a:path w="4154741" h="2274354">
                <a:moveTo>
                  <a:pt x="0" y="0"/>
                </a:moveTo>
                <a:lnTo>
                  <a:pt x="4154741" y="0"/>
                </a:lnTo>
                <a:lnTo>
                  <a:pt x="4154741" y="2274354"/>
                </a:lnTo>
                <a:lnTo>
                  <a:pt x="0" y="2274354"/>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3138867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76DE1CC5-C9A7-4EF5-B14C-1F8967C0E670}"/>
              </a:ext>
            </a:extLst>
          </p:cNvPr>
          <p:cNvSpPr>
            <a:spLocks noGrp="1"/>
          </p:cNvSpPr>
          <p:nvPr>
            <p:ph type="pic" sz="quarter" idx="10"/>
          </p:nvPr>
        </p:nvSpPr>
        <p:spPr>
          <a:xfrm>
            <a:off x="522515" y="3846286"/>
            <a:ext cx="5500915" cy="2525486"/>
          </a:xfrm>
          <a:custGeom>
            <a:avLst/>
            <a:gdLst>
              <a:gd name="connsiteX0" fmla="*/ 0 w 5500915"/>
              <a:gd name="connsiteY0" fmla="*/ 0 h 2525486"/>
              <a:gd name="connsiteX1" fmla="*/ 5500915 w 5500915"/>
              <a:gd name="connsiteY1" fmla="*/ 0 h 2525486"/>
              <a:gd name="connsiteX2" fmla="*/ 5500915 w 5500915"/>
              <a:gd name="connsiteY2" fmla="*/ 2525486 h 2525486"/>
              <a:gd name="connsiteX3" fmla="*/ 0 w 5500915"/>
              <a:gd name="connsiteY3" fmla="*/ 2525486 h 2525486"/>
            </a:gdLst>
            <a:ahLst/>
            <a:cxnLst>
              <a:cxn ang="0">
                <a:pos x="connsiteX0" y="connsiteY0"/>
              </a:cxn>
              <a:cxn ang="0">
                <a:pos x="connsiteX1" y="connsiteY1"/>
              </a:cxn>
              <a:cxn ang="0">
                <a:pos x="connsiteX2" y="connsiteY2"/>
              </a:cxn>
              <a:cxn ang="0">
                <a:pos x="connsiteX3" y="connsiteY3"/>
              </a:cxn>
            </a:cxnLst>
            <a:rect l="l" t="t" r="r" b="b"/>
            <a:pathLst>
              <a:path w="5500915" h="2525486">
                <a:moveTo>
                  <a:pt x="0" y="0"/>
                </a:moveTo>
                <a:lnTo>
                  <a:pt x="5500915" y="0"/>
                </a:lnTo>
                <a:lnTo>
                  <a:pt x="5500915" y="2525486"/>
                </a:lnTo>
                <a:lnTo>
                  <a:pt x="0" y="2525486"/>
                </a:lnTo>
                <a:close/>
              </a:path>
            </a:pathLst>
          </a:custGeom>
        </p:spPr>
        <p:txBody>
          <a:bodyPr wrap="square">
            <a:noAutofit/>
          </a:bodyPr>
          <a:lstStyle>
            <a:lvl1pPr>
              <a:defRPr sz="1200"/>
            </a:lvl1pPr>
          </a:lstStyle>
          <a:p>
            <a:endParaRPr lang="en-ID"/>
          </a:p>
        </p:txBody>
      </p:sp>
      <p:sp>
        <p:nvSpPr>
          <p:cNvPr id="15" name="Picture Placeholder 14">
            <a:extLst>
              <a:ext uri="{FF2B5EF4-FFF2-40B4-BE49-F238E27FC236}">
                <a16:creationId xmlns="" xmlns:a16="http://schemas.microsoft.com/office/drawing/2014/main" id="{8FEC744C-1DEE-4E45-BC76-DD3008E53479}"/>
              </a:ext>
            </a:extLst>
          </p:cNvPr>
          <p:cNvSpPr>
            <a:spLocks noGrp="1"/>
          </p:cNvSpPr>
          <p:nvPr>
            <p:ph type="pic" sz="quarter" idx="11"/>
          </p:nvPr>
        </p:nvSpPr>
        <p:spPr>
          <a:xfrm>
            <a:off x="6197600" y="870856"/>
            <a:ext cx="1915886" cy="5500915"/>
          </a:xfrm>
          <a:custGeom>
            <a:avLst/>
            <a:gdLst>
              <a:gd name="connsiteX0" fmla="*/ 0 w 1915886"/>
              <a:gd name="connsiteY0" fmla="*/ 0 h 5500915"/>
              <a:gd name="connsiteX1" fmla="*/ 1915886 w 1915886"/>
              <a:gd name="connsiteY1" fmla="*/ 0 h 5500915"/>
              <a:gd name="connsiteX2" fmla="*/ 1915886 w 1915886"/>
              <a:gd name="connsiteY2" fmla="*/ 5500915 h 5500915"/>
              <a:gd name="connsiteX3" fmla="*/ 0 w 1915886"/>
              <a:gd name="connsiteY3" fmla="*/ 5500915 h 5500915"/>
            </a:gdLst>
            <a:ahLst/>
            <a:cxnLst>
              <a:cxn ang="0">
                <a:pos x="connsiteX0" y="connsiteY0"/>
              </a:cxn>
              <a:cxn ang="0">
                <a:pos x="connsiteX1" y="connsiteY1"/>
              </a:cxn>
              <a:cxn ang="0">
                <a:pos x="connsiteX2" y="connsiteY2"/>
              </a:cxn>
              <a:cxn ang="0">
                <a:pos x="connsiteX3" y="connsiteY3"/>
              </a:cxn>
            </a:cxnLst>
            <a:rect l="l" t="t" r="r" b="b"/>
            <a:pathLst>
              <a:path w="1915886" h="5500915">
                <a:moveTo>
                  <a:pt x="0" y="0"/>
                </a:moveTo>
                <a:lnTo>
                  <a:pt x="1915886" y="0"/>
                </a:lnTo>
                <a:lnTo>
                  <a:pt x="1915886" y="5500915"/>
                </a:lnTo>
                <a:lnTo>
                  <a:pt x="0" y="5500915"/>
                </a:lnTo>
                <a:close/>
              </a:path>
            </a:pathLst>
          </a:custGeom>
        </p:spPr>
        <p:txBody>
          <a:bodyPr wrap="square">
            <a:noAutofit/>
          </a:bodyPr>
          <a:lstStyle>
            <a:lvl1pPr>
              <a:defRPr sz="1200"/>
            </a:lvl1pPr>
          </a:lstStyle>
          <a:p>
            <a:endParaRPr lang="en-ID"/>
          </a:p>
        </p:txBody>
      </p:sp>
      <p:sp>
        <p:nvSpPr>
          <p:cNvPr id="14" name="Picture Placeholder 13">
            <a:extLst>
              <a:ext uri="{FF2B5EF4-FFF2-40B4-BE49-F238E27FC236}">
                <a16:creationId xmlns="" xmlns:a16="http://schemas.microsoft.com/office/drawing/2014/main" id="{062B6326-F570-4BCD-A5AE-DACFAFF58D3F}"/>
              </a:ext>
            </a:extLst>
          </p:cNvPr>
          <p:cNvSpPr>
            <a:spLocks noGrp="1"/>
          </p:cNvSpPr>
          <p:nvPr>
            <p:ph type="pic" sz="quarter" idx="12"/>
          </p:nvPr>
        </p:nvSpPr>
        <p:spPr>
          <a:xfrm>
            <a:off x="8287657" y="870856"/>
            <a:ext cx="1915886" cy="5500915"/>
          </a:xfrm>
          <a:custGeom>
            <a:avLst/>
            <a:gdLst>
              <a:gd name="connsiteX0" fmla="*/ 0 w 1915886"/>
              <a:gd name="connsiteY0" fmla="*/ 0 h 5500915"/>
              <a:gd name="connsiteX1" fmla="*/ 1915886 w 1915886"/>
              <a:gd name="connsiteY1" fmla="*/ 0 h 5500915"/>
              <a:gd name="connsiteX2" fmla="*/ 1915886 w 1915886"/>
              <a:gd name="connsiteY2" fmla="*/ 5500915 h 5500915"/>
              <a:gd name="connsiteX3" fmla="*/ 0 w 1915886"/>
              <a:gd name="connsiteY3" fmla="*/ 5500915 h 5500915"/>
            </a:gdLst>
            <a:ahLst/>
            <a:cxnLst>
              <a:cxn ang="0">
                <a:pos x="connsiteX0" y="connsiteY0"/>
              </a:cxn>
              <a:cxn ang="0">
                <a:pos x="connsiteX1" y="connsiteY1"/>
              </a:cxn>
              <a:cxn ang="0">
                <a:pos x="connsiteX2" y="connsiteY2"/>
              </a:cxn>
              <a:cxn ang="0">
                <a:pos x="connsiteX3" y="connsiteY3"/>
              </a:cxn>
            </a:cxnLst>
            <a:rect l="l" t="t" r="r" b="b"/>
            <a:pathLst>
              <a:path w="1915886" h="5500915">
                <a:moveTo>
                  <a:pt x="0" y="0"/>
                </a:moveTo>
                <a:lnTo>
                  <a:pt x="1915886" y="0"/>
                </a:lnTo>
                <a:lnTo>
                  <a:pt x="1915886" y="5500915"/>
                </a:lnTo>
                <a:lnTo>
                  <a:pt x="0" y="5500915"/>
                </a:lnTo>
                <a:close/>
              </a:path>
            </a:pathLst>
          </a:custGeom>
        </p:spPr>
        <p:txBody>
          <a:bodyPr wrap="square">
            <a:noAutofit/>
          </a:bodyPr>
          <a:lstStyle>
            <a:lvl1pPr>
              <a:defRPr sz="1200"/>
            </a:lvl1pPr>
          </a:lstStyle>
          <a:p>
            <a:endParaRPr lang="en-ID"/>
          </a:p>
        </p:txBody>
      </p:sp>
      <p:sp>
        <p:nvSpPr>
          <p:cNvPr id="13" name="Picture Placeholder 12">
            <a:extLst>
              <a:ext uri="{FF2B5EF4-FFF2-40B4-BE49-F238E27FC236}">
                <a16:creationId xmlns="" xmlns:a16="http://schemas.microsoft.com/office/drawing/2014/main" id="{C6DC1209-9CB8-42E3-9F59-B6E386894A49}"/>
              </a:ext>
            </a:extLst>
          </p:cNvPr>
          <p:cNvSpPr>
            <a:spLocks noGrp="1"/>
          </p:cNvSpPr>
          <p:nvPr>
            <p:ph type="pic" sz="quarter" idx="13"/>
          </p:nvPr>
        </p:nvSpPr>
        <p:spPr>
          <a:xfrm>
            <a:off x="10377714" y="870855"/>
            <a:ext cx="1814286" cy="5500915"/>
          </a:xfrm>
          <a:custGeom>
            <a:avLst/>
            <a:gdLst>
              <a:gd name="connsiteX0" fmla="*/ 0 w 1814286"/>
              <a:gd name="connsiteY0" fmla="*/ 0 h 5500915"/>
              <a:gd name="connsiteX1" fmla="*/ 1814286 w 1814286"/>
              <a:gd name="connsiteY1" fmla="*/ 0 h 5500915"/>
              <a:gd name="connsiteX2" fmla="*/ 1814286 w 1814286"/>
              <a:gd name="connsiteY2" fmla="*/ 5500915 h 5500915"/>
              <a:gd name="connsiteX3" fmla="*/ 0 w 1814286"/>
              <a:gd name="connsiteY3" fmla="*/ 5500915 h 5500915"/>
            </a:gdLst>
            <a:ahLst/>
            <a:cxnLst>
              <a:cxn ang="0">
                <a:pos x="connsiteX0" y="connsiteY0"/>
              </a:cxn>
              <a:cxn ang="0">
                <a:pos x="connsiteX1" y="connsiteY1"/>
              </a:cxn>
              <a:cxn ang="0">
                <a:pos x="connsiteX2" y="connsiteY2"/>
              </a:cxn>
              <a:cxn ang="0">
                <a:pos x="connsiteX3" y="connsiteY3"/>
              </a:cxn>
            </a:cxnLst>
            <a:rect l="l" t="t" r="r" b="b"/>
            <a:pathLst>
              <a:path w="1814286" h="5500915">
                <a:moveTo>
                  <a:pt x="0" y="0"/>
                </a:moveTo>
                <a:lnTo>
                  <a:pt x="1814286" y="0"/>
                </a:lnTo>
                <a:lnTo>
                  <a:pt x="1814286" y="5500915"/>
                </a:lnTo>
                <a:lnTo>
                  <a:pt x="0" y="5500915"/>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5539604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AE4C0B3D-8BD3-4DE6-9552-54BE75DE170B}"/>
              </a:ext>
            </a:extLst>
          </p:cNvPr>
          <p:cNvSpPr>
            <a:spLocks noGrp="1"/>
          </p:cNvSpPr>
          <p:nvPr>
            <p:ph type="pic" sz="quarter" idx="10"/>
          </p:nvPr>
        </p:nvSpPr>
        <p:spPr>
          <a:xfrm>
            <a:off x="793453" y="870857"/>
            <a:ext cx="2075543" cy="5987143"/>
          </a:xfrm>
          <a:custGeom>
            <a:avLst/>
            <a:gdLst>
              <a:gd name="connsiteX0" fmla="*/ 0 w 2075543"/>
              <a:gd name="connsiteY0" fmla="*/ 0 h 5987143"/>
              <a:gd name="connsiteX1" fmla="*/ 2075543 w 2075543"/>
              <a:gd name="connsiteY1" fmla="*/ 0 h 5987143"/>
              <a:gd name="connsiteX2" fmla="*/ 2075543 w 2075543"/>
              <a:gd name="connsiteY2" fmla="*/ 5987143 h 5987143"/>
              <a:gd name="connsiteX3" fmla="*/ 0 w 2075543"/>
              <a:gd name="connsiteY3" fmla="*/ 5987143 h 5987143"/>
            </a:gdLst>
            <a:ahLst/>
            <a:cxnLst>
              <a:cxn ang="0">
                <a:pos x="connsiteX0" y="connsiteY0"/>
              </a:cxn>
              <a:cxn ang="0">
                <a:pos x="connsiteX1" y="connsiteY1"/>
              </a:cxn>
              <a:cxn ang="0">
                <a:pos x="connsiteX2" y="connsiteY2"/>
              </a:cxn>
              <a:cxn ang="0">
                <a:pos x="connsiteX3" y="connsiteY3"/>
              </a:cxn>
            </a:cxnLst>
            <a:rect l="l" t="t" r="r" b="b"/>
            <a:pathLst>
              <a:path w="2075543" h="5987143">
                <a:moveTo>
                  <a:pt x="0" y="0"/>
                </a:moveTo>
                <a:lnTo>
                  <a:pt x="2075543" y="0"/>
                </a:lnTo>
                <a:lnTo>
                  <a:pt x="2075543" y="5987143"/>
                </a:lnTo>
                <a:lnTo>
                  <a:pt x="0" y="5987143"/>
                </a:lnTo>
                <a:close/>
              </a:path>
            </a:pathLst>
          </a:custGeom>
        </p:spPr>
        <p:txBody>
          <a:bodyPr wrap="square">
            <a:noAutofit/>
          </a:bodyPr>
          <a:lstStyle>
            <a:lvl1pPr>
              <a:defRPr sz="1200"/>
            </a:lvl1pPr>
          </a:lstStyle>
          <a:p>
            <a:endParaRPr lang="en-ID"/>
          </a:p>
        </p:txBody>
      </p:sp>
      <p:sp>
        <p:nvSpPr>
          <p:cNvPr id="8" name="Picture Placeholder 7">
            <a:extLst>
              <a:ext uri="{FF2B5EF4-FFF2-40B4-BE49-F238E27FC236}">
                <a16:creationId xmlns="" xmlns:a16="http://schemas.microsoft.com/office/drawing/2014/main" id="{21F1A0C7-752A-421F-950A-0132FE003D0D}"/>
              </a:ext>
            </a:extLst>
          </p:cNvPr>
          <p:cNvSpPr>
            <a:spLocks noGrp="1"/>
          </p:cNvSpPr>
          <p:nvPr>
            <p:ph type="pic" sz="quarter" idx="11"/>
          </p:nvPr>
        </p:nvSpPr>
        <p:spPr>
          <a:xfrm>
            <a:off x="3093968" y="870857"/>
            <a:ext cx="2075543" cy="5987143"/>
          </a:xfrm>
          <a:custGeom>
            <a:avLst/>
            <a:gdLst>
              <a:gd name="connsiteX0" fmla="*/ 0 w 2075543"/>
              <a:gd name="connsiteY0" fmla="*/ 0 h 5987143"/>
              <a:gd name="connsiteX1" fmla="*/ 2075543 w 2075543"/>
              <a:gd name="connsiteY1" fmla="*/ 0 h 5987143"/>
              <a:gd name="connsiteX2" fmla="*/ 2075543 w 2075543"/>
              <a:gd name="connsiteY2" fmla="*/ 5987143 h 5987143"/>
              <a:gd name="connsiteX3" fmla="*/ 0 w 2075543"/>
              <a:gd name="connsiteY3" fmla="*/ 5987143 h 5987143"/>
            </a:gdLst>
            <a:ahLst/>
            <a:cxnLst>
              <a:cxn ang="0">
                <a:pos x="connsiteX0" y="connsiteY0"/>
              </a:cxn>
              <a:cxn ang="0">
                <a:pos x="connsiteX1" y="connsiteY1"/>
              </a:cxn>
              <a:cxn ang="0">
                <a:pos x="connsiteX2" y="connsiteY2"/>
              </a:cxn>
              <a:cxn ang="0">
                <a:pos x="connsiteX3" y="connsiteY3"/>
              </a:cxn>
            </a:cxnLst>
            <a:rect l="l" t="t" r="r" b="b"/>
            <a:pathLst>
              <a:path w="2075543" h="5987143">
                <a:moveTo>
                  <a:pt x="0" y="0"/>
                </a:moveTo>
                <a:lnTo>
                  <a:pt x="2075543" y="0"/>
                </a:lnTo>
                <a:lnTo>
                  <a:pt x="2075543" y="5987143"/>
                </a:lnTo>
                <a:lnTo>
                  <a:pt x="0" y="598714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3482939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676EBD71-2195-4AB7-99F7-17E76927A19F}"/>
              </a:ext>
            </a:extLst>
          </p:cNvPr>
          <p:cNvSpPr>
            <a:spLocks noGrp="1"/>
          </p:cNvSpPr>
          <p:nvPr>
            <p:ph type="pic" sz="quarter" idx="10"/>
          </p:nvPr>
        </p:nvSpPr>
        <p:spPr>
          <a:xfrm>
            <a:off x="624115" y="682171"/>
            <a:ext cx="2975428" cy="2346292"/>
          </a:xfrm>
          <a:custGeom>
            <a:avLst/>
            <a:gdLst>
              <a:gd name="connsiteX0" fmla="*/ 0 w 2975428"/>
              <a:gd name="connsiteY0" fmla="*/ 0 h 2346292"/>
              <a:gd name="connsiteX1" fmla="*/ 2975428 w 2975428"/>
              <a:gd name="connsiteY1" fmla="*/ 0 h 2346292"/>
              <a:gd name="connsiteX2" fmla="*/ 2975428 w 2975428"/>
              <a:gd name="connsiteY2" fmla="*/ 2346292 h 2346292"/>
              <a:gd name="connsiteX3" fmla="*/ 0 w 2975428"/>
              <a:gd name="connsiteY3" fmla="*/ 2346292 h 2346292"/>
            </a:gdLst>
            <a:ahLst/>
            <a:cxnLst>
              <a:cxn ang="0">
                <a:pos x="connsiteX0" y="connsiteY0"/>
              </a:cxn>
              <a:cxn ang="0">
                <a:pos x="connsiteX1" y="connsiteY1"/>
              </a:cxn>
              <a:cxn ang="0">
                <a:pos x="connsiteX2" y="connsiteY2"/>
              </a:cxn>
              <a:cxn ang="0">
                <a:pos x="connsiteX3" y="connsiteY3"/>
              </a:cxn>
            </a:cxnLst>
            <a:rect l="l" t="t" r="r" b="b"/>
            <a:pathLst>
              <a:path w="2975428" h="2346292">
                <a:moveTo>
                  <a:pt x="0" y="0"/>
                </a:moveTo>
                <a:lnTo>
                  <a:pt x="2975428" y="0"/>
                </a:lnTo>
                <a:lnTo>
                  <a:pt x="2975428" y="2346292"/>
                </a:lnTo>
                <a:lnTo>
                  <a:pt x="0" y="2346292"/>
                </a:lnTo>
                <a:close/>
              </a:path>
            </a:pathLst>
          </a:custGeom>
        </p:spPr>
        <p:txBody>
          <a:bodyPr wrap="square">
            <a:noAutofit/>
          </a:bodyPr>
          <a:lstStyle>
            <a:lvl1pPr>
              <a:defRPr sz="1200"/>
            </a:lvl1pPr>
          </a:lstStyle>
          <a:p>
            <a:endParaRPr lang="en-ID"/>
          </a:p>
        </p:txBody>
      </p:sp>
      <p:sp>
        <p:nvSpPr>
          <p:cNvPr id="19" name="Picture Placeholder 18">
            <a:extLst>
              <a:ext uri="{FF2B5EF4-FFF2-40B4-BE49-F238E27FC236}">
                <a16:creationId xmlns="" xmlns:a16="http://schemas.microsoft.com/office/drawing/2014/main" id="{258B7BD3-589D-478C-97CA-FC237A6D6D3C}"/>
              </a:ext>
            </a:extLst>
          </p:cNvPr>
          <p:cNvSpPr>
            <a:spLocks noGrp="1"/>
          </p:cNvSpPr>
          <p:nvPr>
            <p:ph type="pic" sz="quarter" idx="11"/>
          </p:nvPr>
        </p:nvSpPr>
        <p:spPr>
          <a:xfrm>
            <a:off x="624115" y="3220433"/>
            <a:ext cx="2975428" cy="3071510"/>
          </a:xfrm>
          <a:custGeom>
            <a:avLst/>
            <a:gdLst>
              <a:gd name="connsiteX0" fmla="*/ 0 w 2975428"/>
              <a:gd name="connsiteY0" fmla="*/ 0 h 3071510"/>
              <a:gd name="connsiteX1" fmla="*/ 2975428 w 2975428"/>
              <a:gd name="connsiteY1" fmla="*/ 0 h 3071510"/>
              <a:gd name="connsiteX2" fmla="*/ 2975428 w 2975428"/>
              <a:gd name="connsiteY2" fmla="*/ 3071510 h 3071510"/>
              <a:gd name="connsiteX3" fmla="*/ 0 w 2975428"/>
              <a:gd name="connsiteY3" fmla="*/ 3071510 h 3071510"/>
            </a:gdLst>
            <a:ahLst/>
            <a:cxnLst>
              <a:cxn ang="0">
                <a:pos x="connsiteX0" y="connsiteY0"/>
              </a:cxn>
              <a:cxn ang="0">
                <a:pos x="connsiteX1" y="connsiteY1"/>
              </a:cxn>
              <a:cxn ang="0">
                <a:pos x="connsiteX2" y="connsiteY2"/>
              </a:cxn>
              <a:cxn ang="0">
                <a:pos x="connsiteX3" y="connsiteY3"/>
              </a:cxn>
            </a:cxnLst>
            <a:rect l="l" t="t" r="r" b="b"/>
            <a:pathLst>
              <a:path w="2975428" h="3071510">
                <a:moveTo>
                  <a:pt x="0" y="0"/>
                </a:moveTo>
                <a:lnTo>
                  <a:pt x="2975428" y="0"/>
                </a:lnTo>
                <a:lnTo>
                  <a:pt x="2975428" y="3071510"/>
                </a:lnTo>
                <a:lnTo>
                  <a:pt x="0" y="3071510"/>
                </a:lnTo>
                <a:close/>
              </a:path>
            </a:pathLst>
          </a:custGeom>
        </p:spPr>
        <p:txBody>
          <a:bodyPr wrap="square">
            <a:noAutofit/>
          </a:bodyPr>
          <a:lstStyle>
            <a:lvl1pPr>
              <a:defRPr sz="1200"/>
            </a:lvl1pPr>
          </a:lstStyle>
          <a:p>
            <a:endParaRPr lang="en-ID"/>
          </a:p>
        </p:txBody>
      </p:sp>
      <p:sp>
        <p:nvSpPr>
          <p:cNvPr id="17" name="Picture Placeholder 16">
            <a:extLst>
              <a:ext uri="{FF2B5EF4-FFF2-40B4-BE49-F238E27FC236}">
                <a16:creationId xmlns="" xmlns:a16="http://schemas.microsoft.com/office/drawing/2014/main" id="{25837ACB-E78B-41B1-8DCF-9D11D337388B}"/>
              </a:ext>
            </a:extLst>
          </p:cNvPr>
          <p:cNvSpPr>
            <a:spLocks noGrp="1"/>
          </p:cNvSpPr>
          <p:nvPr>
            <p:ph type="pic" sz="quarter" idx="12"/>
          </p:nvPr>
        </p:nvSpPr>
        <p:spPr>
          <a:xfrm>
            <a:off x="3751945" y="682171"/>
            <a:ext cx="2373085" cy="2557060"/>
          </a:xfrm>
          <a:custGeom>
            <a:avLst/>
            <a:gdLst>
              <a:gd name="connsiteX0" fmla="*/ 0 w 2373085"/>
              <a:gd name="connsiteY0" fmla="*/ 0 h 2557060"/>
              <a:gd name="connsiteX1" fmla="*/ 2373085 w 2373085"/>
              <a:gd name="connsiteY1" fmla="*/ 0 h 2557060"/>
              <a:gd name="connsiteX2" fmla="*/ 2373085 w 2373085"/>
              <a:gd name="connsiteY2" fmla="*/ 2557060 h 2557060"/>
              <a:gd name="connsiteX3" fmla="*/ 0 w 2373085"/>
              <a:gd name="connsiteY3" fmla="*/ 2557060 h 2557060"/>
            </a:gdLst>
            <a:ahLst/>
            <a:cxnLst>
              <a:cxn ang="0">
                <a:pos x="connsiteX0" y="connsiteY0"/>
              </a:cxn>
              <a:cxn ang="0">
                <a:pos x="connsiteX1" y="connsiteY1"/>
              </a:cxn>
              <a:cxn ang="0">
                <a:pos x="connsiteX2" y="connsiteY2"/>
              </a:cxn>
              <a:cxn ang="0">
                <a:pos x="connsiteX3" y="connsiteY3"/>
              </a:cxn>
            </a:cxnLst>
            <a:rect l="l" t="t" r="r" b="b"/>
            <a:pathLst>
              <a:path w="2373085" h="2557060">
                <a:moveTo>
                  <a:pt x="0" y="0"/>
                </a:moveTo>
                <a:lnTo>
                  <a:pt x="2373085" y="0"/>
                </a:lnTo>
                <a:lnTo>
                  <a:pt x="2373085" y="2557060"/>
                </a:lnTo>
                <a:lnTo>
                  <a:pt x="0" y="2557060"/>
                </a:lnTo>
                <a:close/>
              </a:path>
            </a:pathLst>
          </a:custGeom>
        </p:spPr>
        <p:txBody>
          <a:bodyPr wrap="square">
            <a:noAutofit/>
          </a:bodyPr>
          <a:lstStyle>
            <a:lvl1pPr>
              <a:defRPr sz="1200"/>
            </a:lvl1pPr>
          </a:lstStyle>
          <a:p>
            <a:endParaRPr lang="en-ID"/>
          </a:p>
        </p:txBody>
      </p:sp>
      <p:sp>
        <p:nvSpPr>
          <p:cNvPr id="18" name="Picture Placeholder 17">
            <a:extLst>
              <a:ext uri="{FF2B5EF4-FFF2-40B4-BE49-F238E27FC236}">
                <a16:creationId xmlns="" xmlns:a16="http://schemas.microsoft.com/office/drawing/2014/main" id="{C08AEE00-1A21-4F75-ACA4-697DF71FAEF2}"/>
              </a:ext>
            </a:extLst>
          </p:cNvPr>
          <p:cNvSpPr>
            <a:spLocks noGrp="1"/>
          </p:cNvSpPr>
          <p:nvPr>
            <p:ph type="pic" sz="quarter" idx="13"/>
          </p:nvPr>
        </p:nvSpPr>
        <p:spPr>
          <a:xfrm>
            <a:off x="6277431" y="682171"/>
            <a:ext cx="2373085" cy="2557060"/>
          </a:xfrm>
          <a:custGeom>
            <a:avLst/>
            <a:gdLst>
              <a:gd name="connsiteX0" fmla="*/ 0 w 2373085"/>
              <a:gd name="connsiteY0" fmla="*/ 0 h 2557060"/>
              <a:gd name="connsiteX1" fmla="*/ 2373085 w 2373085"/>
              <a:gd name="connsiteY1" fmla="*/ 0 h 2557060"/>
              <a:gd name="connsiteX2" fmla="*/ 2373085 w 2373085"/>
              <a:gd name="connsiteY2" fmla="*/ 2557060 h 2557060"/>
              <a:gd name="connsiteX3" fmla="*/ 0 w 2373085"/>
              <a:gd name="connsiteY3" fmla="*/ 2557060 h 2557060"/>
            </a:gdLst>
            <a:ahLst/>
            <a:cxnLst>
              <a:cxn ang="0">
                <a:pos x="connsiteX0" y="connsiteY0"/>
              </a:cxn>
              <a:cxn ang="0">
                <a:pos x="connsiteX1" y="connsiteY1"/>
              </a:cxn>
              <a:cxn ang="0">
                <a:pos x="connsiteX2" y="connsiteY2"/>
              </a:cxn>
              <a:cxn ang="0">
                <a:pos x="connsiteX3" y="connsiteY3"/>
              </a:cxn>
            </a:cxnLst>
            <a:rect l="l" t="t" r="r" b="b"/>
            <a:pathLst>
              <a:path w="2373085" h="2557060">
                <a:moveTo>
                  <a:pt x="0" y="0"/>
                </a:moveTo>
                <a:lnTo>
                  <a:pt x="2373085" y="0"/>
                </a:lnTo>
                <a:lnTo>
                  <a:pt x="2373085" y="2557060"/>
                </a:lnTo>
                <a:lnTo>
                  <a:pt x="0" y="2557060"/>
                </a:lnTo>
                <a:close/>
              </a:path>
            </a:pathLst>
          </a:custGeom>
        </p:spPr>
        <p:txBody>
          <a:bodyPr wrap="square">
            <a:noAutofit/>
          </a:bodyPr>
          <a:lstStyle>
            <a:lvl1pPr>
              <a:defRPr sz="1200"/>
            </a:lvl1pPr>
          </a:lstStyle>
          <a:p>
            <a:endParaRPr lang="en-ID"/>
          </a:p>
        </p:txBody>
      </p:sp>
      <p:sp>
        <p:nvSpPr>
          <p:cNvPr id="15" name="Picture Placeholder 14">
            <a:extLst>
              <a:ext uri="{FF2B5EF4-FFF2-40B4-BE49-F238E27FC236}">
                <a16:creationId xmlns="" xmlns:a16="http://schemas.microsoft.com/office/drawing/2014/main" id="{BF31895B-D30A-49D9-AEDF-405652296300}"/>
              </a:ext>
            </a:extLst>
          </p:cNvPr>
          <p:cNvSpPr>
            <a:spLocks noGrp="1"/>
          </p:cNvSpPr>
          <p:nvPr>
            <p:ph type="pic" sz="quarter" idx="14"/>
          </p:nvPr>
        </p:nvSpPr>
        <p:spPr>
          <a:xfrm>
            <a:off x="8821060" y="682171"/>
            <a:ext cx="2373085" cy="5609772"/>
          </a:xfrm>
          <a:custGeom>
            <a:avLst/>
            <a:gdLst>
              <a:gd name="connsiteX0" fmla="*/ 0 w 2373085"/>
              <a:gd name="connsiteY0" fmla="*/ 0 h 5609772"/>
              <a:gd name="connsiteX1" fmla="*/ 2373085 w 2373085"/>
              <a:gd name="connsiteY1" fmla="*/ 0 h 5609772"/>
              <a:gd name="connsiteX2" fmla="*/ 2373085 w 2373085"/>
              <a:gd name="connsiteY2" fmla="*/ 5609772 h 5609772"/>
              <a:gd name="connsiteX3" fmla="*/ 0 w 2373085"/>
              <a:gd name="connsiteY3" fmla="*/ 5609772 h 5609772"/>
            </a:gdLst>
            <a:ahLst/>
            <a:cxnLst>
              <a:cxn ang="0">
                <a:pos x="connsiteX0" y="connsiteY0"/>
              </a:cxn>
              <a:cxn ang="0">
                <a:pos x="connsiteX1" y="connsiteY1"/>
              </a:cxn>
              <a:cxn ang="0">
                <a:pos x="connsiteX2" y="connsiteY2"/>
              </a:cxn>
              <a:cxn ang="0">
                <a:pos x="connsiteX3" y="connsiteY3"/>
              </a:cxn>
            </a:cxnLst>
            <a:rect l="l" t="t" r="r" b="b"/>
            <a:pathLst>
              <a:path w="2373085" h="5609772">
                <a:moveTo>
                  <a:pt x="0" y="0"/>
                </a:moveTo>
                <a:lnTo>
                  <a:pt x="2373085" y="0"/>
                </a:lnTo>
                <a:lnTo>
                  <a:pt x="2373085" y="5609772"/>
                </a:lnTo>
                <a:lnTo>
                  <a:pt x="0" y="5609772"/>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9966628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5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 xmlns:a16="http://schemas.microsoft.com/office/drawing/2014/main" id="{92571329-E44E-4B25-9AED-DA442AFD36CF}"/>
              </a:ext>
            </a:extLst>
          </p:cNvPr>
          <p:cNvSpPr>
            <a:spLocks noGrp="1"/>
          </p:cNvSpPr>
          <p:nvPr>
            <p:ph type="pic" sz="quarter" idx="10"/>
          </p:nvPr>
        </p:nvSpPr>
        <p:spPr>
          <a:xfrm>
            <a:off x="624115" y="682171"/>
            <a:ext cx="2975428" cy="2346292"/>
          </a:xfrm>
          <a:custGeom>
            <a:avLst/>
            <a:gdLst>
              <a:gd name="connsiteX0" fmla="*/ 0 w 2975428"/>
              <a:gd name="connsiteY0" fmla="*/ 0 h 2346292"/>
              <a:gd name="connsiteX1" fmla="*/ 2975428 w 2975428"/>
              <a:gd name="connsiteY1" fmla="*/ 0 h 2346292"/>
              <a:gd name="connsiteX2" fmla="*/ 2975428 w 2975428"/>
              <a:gd name="connsiteY2" fmla="*/ 2346292 h 2346292"/>
              <a:gd name="connsiteX3" fmla="*/ 0 w 2975428"/>
              <a:gd name="connsiteY3" fmla="*/ 2346292 h 2346292"/>
            </a:gdLst>
            <a:ahLst/>
            <a:cxnLst>
              <a:cxn ang="0">
                <a:pos x="connsiteX0" y="connsiteY0"/>
              </a:cxn>
              <a:cxn ang="0">
                <a:pos x="connsiteX1" y="connsiteY1"/>
              </a:cxn>
              <a:cxn ang="0">
                <a:pos x="connsiteX2" y="connsiteY2"/>
              </a:cxn>
              <a:cxn ang="0">
                <a:pos x="connsiteX3" y="connsiteY3"/>
              </a:cxn>
            </a:cxnLst>
            <a:rect l="l" t="t" r="r" b="b"/>
            <a:pathLst>
              <a:path w="2975428" h="2346292">
                <a:moveTo>
                  <a:pt x="0" y="0"/>
                </a:moveTo>
                <a:lnTo>
                  <a:pt x="2975428" y="0"/>
                </a:lnTo>
                <a:lnTo>
                  <a:pt x="2975428" y="2346292"/>
                </a:lnTo>
                <a:lnTo>
                  <a:pt x="0" y="2346292"/>
                </a:lnTo>
                <a:close/>
              </a:path>
            </a:pathLst>
          </a:custGeom>
        </p:spPr>
        <p:txBody>
          <a:bodyPr wrap="square">
            <a:noAutofit/>
          </a:bodyPr>
          <a:lstStyle>
            <a:lvl1pPr>
              <a:defRPr sz="1200"/>
            </a:lvl1pPr>
          </a:lstStyle>
          <a:p>
            <a:endParaRPr lang="en-ID"/>
          </a:p>
        </p:txBody>
      </p:sp>
      <p:sp>
        <p:nvSpPr>
          <p:cNvPr id="18" name="Picture Placeholder 17">
            <a:extLst>
              <a:ext uri="{FF2B5EF4-FFF2-40B4-BE49-F238E27FC236}">
                <a16:creationId xmlns="" xmlns:a16="http://schemas.microsoft.com/office/drawing/2014/main" id="{E773855C-B518-4CCF-97EB-B698835B86F7}"/>
              </a:ext>
            </a:extLst>
          </p:cNvPr>
          <p:cNvSpPr>
            <a:spLocks noGrp="1"/>
          </p:cNvSpPr>
          <p:nvPr>
            <p:ph type="pic" sz="quarter" idx="11"/>
          </p:nvPr>
        </p:nvSpPr>
        <p:spPr>
          <a:xfrm>
            <a:off x="624115" y="3220433"/>
            <a:ext cx="2975428" cy="3071510"/>
          </a:xfrm>
          <a:custGeom>
            <a:avLst/>
            <a:gdLst>
              <a:gd name="connsiteX0" fmla="*/ 0 w 2975428"/>
              <a:gd name="connsiteY0" fmla="*/ 0 h 3071510"/>
              <a:gd name="connsiteX1" fmla="*/ 2975428 w 2975428"/>
              <a:gd name="connsiteY1" fmla="*/ 0 h 3071510"/>
              <a:gd name="connsiteX2" fmla="*/ 2975428 w 2975428"/>
              <a:gd name="connsiteY2" fmla="*/ 3071510 h 3071510"/>
              <a:gd name="connsiteX3" fmla="*/ 0 w 2975428"/>
              <a:gd name="connsiteY3" fmla="*/ 3071510 h 3071510"/>
            </a:gdLst>
            <a:ahLst/>
            <a:cxnLst>
              <a:cxn ang="0">
                <a:pos x="connsiteX0" y="connsiteY0"/>
              </a:cxn>
              <a:cxn ang="0">
                <a:pos x="connsiteX1" y="connsiteY1"/>
              </a:cxn>
              <a:cxn ang="0">
                <a:pos x="connsiteX2" y="connsiteY2"/>
              </a:cxn>
              <a:cxn ang="0">
                <a:pos x="connsiteX3" y="connsiteY3"/>
              </a:cxn>
            </a:cxnLst>
            <a:rect l="l" t="t" r="r" b="b"/>
            <a:pathLst>
              <a:path w="2975428" h="3071510">
                <a:moveTo>
                  <a:pt x="0" y="0"/>
                </a:moveTo>
                <a:lnTo>
                  <a:pt x="2975428" y="0"/>
                </a:lnTo>
                <a:lnTo>
                  <a:pt x="2975428" y="3071510"/>
                </a:lnTo>
                <a:lnTo>
                  <a:pt x="0" y="3071510"/>
                </a:lnTo>
                <a:close/>
              </a:path>
            </a:pathLst>
          </a:custGeom>
        </p:spPr>
        <p:txBody>
          <a:bodyPr wrap="square">
            <a:noAutofit/>
          </a:bodyPr>
          <a:lstStyle>
            <a:lvl1pPr>
              <a:defRPr sz="1200"/>
            </a:lvl1pPr>
          </a:lstStyle>
          <a:p>
            <a:endParaRPr lang="en-ID"/>
          </a:p>
        </p:txBody>
      </p:sp>
      <p:sp>
        <p:nvSpPr>
          <p:cNvPr id="19" name="Picture Placeholder 18">
            <a:extLst>
              <a:ext uri="{FF2B5EF4-FFF2-40B4-BE49-F238E27FC236}">
                <a16:creationId xmlns="" xmlns:a16="http://schemas.microsoft.com/office/drawing/2014/main" id="{CE78C370-DB48-44C6-BE9C-A8D3DE439FE1}"/>
              </a:ext>
            </a:extLst>
          </p:cNvPr>
          <p:cNvSpPr>
            <a:spLocks noGrp="1"/>
          </p:cNvSpPr>
          <p:nvPr>
            <p:ph type="pic" sz="quarter" idx="12"/>
          </p:nvPr>
        </p:nvSpPr>
        <p:spPr>
          <a:xfrm>
            <a:off x="3751945" y="3734883"/>
            <a:ext cx="2373085" cy="2557060"/>
          </a:xfrm>
          <a:custGeom>
            <a:avLst/>
            <a:gdLst>
              <a:gd name="connsiteX0" fmla="*/ 0 w 2373085"/>
              <a:gd name="connsiteY0" fmla="*/ 0 h 2557060"/>
              <a:gd name="connsiteX1" fmla="*/ 2373085 w 2373085"/>
              <a:gd name="connsiteY1" fmla="*/ 0 h 2557060"/>
              <a:gd name="connsiteX2" fmla="*/ 2373085 w 2373085"/>
              <a:gd name="connsiteY2" fmla="*/ 2557060 h 2557060"/>
              <a:gd name="connsiteX3" fmla="*/ 0 w 2373085"/>
              <a:gd name="connsiteY3" fmla="*/ 2557060 h 2557060"/>
            </a:gdLst>
            <a:ahLst/>
            <a:cxnLst>
              <a:cxn ang="0">
                <a:pos x="connsiteX0" y="connsiteY0"/>
              </a:cxn>
              <a:cxn ang="0">
                <a:pos x="connsiteX1" y="connsiteY1"/>
              </a:cxn>
              <a:cxn ang="0">
                <a:pos x="connsiteX2" y="connsiteY2"/>
              </a:cxn>
              <a:cxn ang="0">
                <a:pos x="connsiteX3" y="connsiteY3"/>
              </a:cxn>
            </a:cxnLst>
            <a:rect l="l" t="t" r="r" b="b"/>
            <a:pathLst>
              <a:path w="2373085" h="2557060">
                <a:moveTo>
                  <a:pt x="0" y="0"/>
                </a:moveTo>
                <a:lnTo>
                  <a:pt x="2373085" y="0"/>
                </a:lnTo>
                <a:lnTo>
                  <a:pt x="2373085" y="2557060"/>
                </a:lnTo>
                <a:lnTo>
                  <a:pt x="0" y="2557060"/>
                </a:lnTo>
                <a:close/>
              </a:path>
            </a:pathLst>
          </a:custGeom>
        </p:spPr>
        <p:txBody>
          <a:bodyPr wrap="square">
            <a:noAutofit/>
          </a:bodyPr>
          <a:lstStyle>
            <a:lvl1pPr>
              <a:defRPr sz="1200"/>
            </a:lvl1pPr>
          </a:lstStyle>
          <a:p>
            <a:endParaRPr lang="en-ID"/>
          </a:p>
        </p:txBody>
      </p:sp>
      <p:sp>
        <p:nvSpPr>
          <p:cNvPr id="20" name="Picture Placeholder 19">
            <a:extLst>
              <a:ext uri="{FF2B5EF4-FFF2-40B4-BE49-F238E27FC236}">
                <a16:creationId xmlns="" xmlns:a16="http://schemas.microsoft.com/office/drawing/2014/main" id="{BC0F881C-F6FB-496F-9F08-328A0D9C8B3F}"/>
              </a:ext>
            </a:extLst>
          </p:cNvPr>
          <p:cNvSpPr>
            <a:spLocks noGrp="1"/>
          </p:cNvSpPr>
          <p:nvPr>
            <p:ph type="pic" sz="quarter" idx="13"/>
          </p:nvPr>
        </p:nvSpPr>
        <p:spPr>
          <a:xfrm>
            <a:off x="6277431" y="3734883"/>
            <a:ext cx="2373085" cy="2557060"/>
          </a:xfrm>
          <a:custGeom>
            <a:avLst/>
            <a:gdLst>
              <a:gd name="connsiteX0" fmla="*/ 0 w 2373085"/>
              <a:gd name="connsiteY0" fmla="*/ 0 h 2557060"/>
              <a:gd name="connsiteX1" fmla="*/ 2373085 w 2373085"/>
              <a:gd name="connsiteY1" fmla="*/ 0 h 2557060"/>
              <a:gd name="connsiteX2" fmla="*/ 2373085 w 2373085"/>
              <a:gd name="connsiteY2" fmla="*/ 2557060 h 2557060"/>
              <a:gd name="connsiteX3" fmla="*/ 0 w 2373085"/>
              <a:gd name="connsiteY3" fmla="*/ 2557060 h 2557060"/>
            </a:gdLst>
            <a:ahLst/>
            <a:cxnLst>
              <a:cxn ang="0">
                <a:pos x="connsiteX0" y="connsiteY0"/>
              </a:cxn>
              <a:cxn ang="0">
                <a:pos x="connsiteX1" y="connsiteY1"/>
              </a:cxn>
              <a:cxn ang="0">
                <a:pos x="connsiteX2" y="connsiteY2"/>
              </a:cxn>
              <a:cxn ang="0">
                <a:pos x="connsiteX3" y="connsiteY3"/>
              </a:cxn>
            </a:cxnLst>
            <a:rect l="l" t="t" r="r" b="b"/>
            <a:pathLst>
              <a:path w="2373085" h="2557060">
                <a:moveTo>
                  <a:pt x="0" y="0"/>
                </a:moveTo>
                <a:lnTo>
                  <a:pt x="2373085" y="0"/>
                </a:lnTo>
                <a:lnTo>
                  <a:pt x="2373085" y="2557060"/>
                </a:lnTo>
                <a:lnTo>
                  <a:pt x="0" y="2557060"/>
                </a:lnTo>
                <a:close/>
              </a:path>
            </a:pathLst>
          </a:custGeom>
        </p:spPr>
        <p:txBody>
          <a:bodyPr wrap="square">
            <a:noAutofit/>
          </a:bodyPr>
          <a:lstStyle>
            <a:lvl1pPr>
              <a:defRPr sz="1200"/>
            </a:lvl1pPr>
          </a:lstStyle>
          <a:p>
            <a:endParaRPr lang="en-ID"/>
          </a:p>
        </p:txBody>
      </p:sp>
      <p:sp>
        <p:nvSpPr>
          <p:cNvPr id="16" name="Picture Placeholder 15">
            <a:extLst>
              <a:ext uri="{FF2B5EF4-FFF2-40B4-BE49-F238E27FC236}">
                <a16:creationId xmlns="" xmlns:a16="http://schemas.microsoft.com/office/drawing/2014/main" id="{873F7143-2CA8-4575-8C28-A8A5ED69DC79}"/>
              </a:ext>
            </a:extLst>
          </p:cNvPr>
          <p:cNvSpPr>
            <a:spLocks noGrp="1"/>
          </p:cNvSpPr>
          <p:nvPr>
            <p:ph type="pic" sz="quarter" idx="14"/>
          </p:nvPr>
        </p:nvSpPr>
        <p:spPr>
          <a:xfrm>
            <a:off x="8821060" y="682171"/>
            <a:ext cx="2373085" cy="5609772"/>
          </a:xfrm>
          <a:custGeom>
            <a:avLst/>
            <a:gdLst>
              <a:gd name="connsiteX0" fmla="*/ 0 w 2373085"/>
              <a:gd name="connsiteY0" fmla="*/ 0 h 5609772"/>
              <a:gd name="connsiteX1" fmla="*/ 2373085 w 2373085"/>
              <a:gd name="connsiteY1" fmla="*/ 0 h 5609772"/>
              <a:gd name="connsiteX2" fmla="*/ 2373085 w 2373085"/>
              <a:gd name="connsiteY2" fmla="*/ 5609772 h 5609772"/>
              <a:gd name="connsiteX3" fmla="*/ 0 w 2373085"/>
              <a:gd name="connsiteY3" fmla="*/ 5609772 h 5609772"/>
            </a:gdLst>
            <a:ahLst/>
            <a:cxnLst>
              <a:cxn ang="0">
                <a:pos x="connsiteX0" y="connsiteY0"/>
              </a:cxn>
              <a:cxn ang="0">
                <a:pos x="connsiteX1" y="connsiteY1"/>
              </a:cxn>
              <a:cxn ang="0">
                <a:pos x="connsiteX2" y="connsiteY2"/>
              </a:cxn>
              <a:cxn ang="0">
                <a:pos x="connsiteX3" y="connsiteY3"/>
              </a:cxn>
            </a:cxnLst>
            <a:rect l="l" t="t" r="r" b="b"/>
            <a:pathLst>
              <a:path w="2373085" h="5609772">
                <a:moveTo>
                  <a:pt x="0" y="0"/>
                </a:moveTo>
                <a:lnTo>
                  <a:pt x="2373085" y="0"/>
                </a:lnTo>
                <a:lnTo>
                  <a:pt x="2373085" y="5609772"/>
                </a:lnTo>
                <a:lnTo>
                  <a:pt x="0" y="5609772"/>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3383953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 xmlns:a16="http://schemas.microsoft.com/office/drawing/2014/main" id="{4701A155-2FCD-4243-AF47-6E8BAB8140FF}"/>
              </a:ext>
            </a:extLst>
          </p:cNvPr>
          <p:cNvSpPr>
            <a:spLocks noGrp="1"/>
          </p:cNvSpPr>
          <p:nvPr>
            <p:ph type="pic" sz="quarter" idx="10"/>
          </p:nvPr>
        </p:nvSpPr>
        <p:spPr>
          <a:xfrm>
            <a:off x="1" y="0"/>
            <a:ext cx="4920343" cy="6858000"/>
          </a:xfrm>
          <a:custGeom>
            <a:avLst/>
            <a:gdLst>
              <a:gd name="connsiteX0" fmla="*/ 0 w 4920343"/>
              <a:gd name="connsiteY0" fmla="*/ 0 h 6858000"/>
              <a:gd name="connsiteX1" fmla="*/ 4920343 w 4920343"/>
              <a:gd name="connsiteY1" fmla="*/ 0 h 6858000"/>
              <a:gd name="connsiteX2" fmla="*/ 4920343 w 4920343"/>
              <a:gd name="connsiteY2" fmla="*/ 6858000 h 6858000"/>
              <a:gd name="connsiteX3" fmla="*/ 0 w 492034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0343" h="6858000">
                <a:moveTo>
                  <a:pt x="0" y="0"/>
                </a:moveTo>
                <a:lnTo>
                  <a:pt x="4920343" y="0"/>
                </a:lnTo>
                <a:lnTo>
                  <a:pt x="4920343" y="6858000"/>
                </a:lnTo>
                <a:lnTo>
                  <a:pt x="0" y="6858000"/>
                </a:lnTo>
                <a:close/>
              </a:path>
            </a:pathLst>
          </a:custGeom>
        </p:spPr>
        <p:txBody>
          <a:bodyPr wrap="square">
            <a:noAutofit/>
          </a:bodyPr>
          <a:lstStyle>
            <a:lvl1pPr>
              <a:defRPr sz="1200"/>
            </a:lvl1pPr>
          </a:lstStyle>
          <a:p>
            <a:endParaRPr lang="en-ID"/>
          </a:p>
        </p:txBody>
      </p:sp>
      <p:sp>
        <p:nvSpPr>
          <p:cNvPr id="16" name="Picture Placeholder 15">
            <a:extLst>
              <a:ext uri="{FF2B5EF4-FFF2-40B4-BE49-F238E27FC236}">
                <a16:creationId xmlns="" xmlns:a16="http://schemas.microsoft.com/office/drawing/2014/main" id="{58D476F3-70F9-42B0-A840-BC9B1CAC96A9}"/>
              </a:ext>
            </a:extLst>
          </p:cNvPr>
          <p:cNvSpPr>
            <a:spLocks noGrp="1"/>
          </p:cNvSpPr>
          <p:nvPr>
            <p:ph type="pic" sz="quarter" idx="11"/>
          </p:nvPr>
        </p:nvSpPr>
        <p:spPr>
          <a:xfrm>
            <a:off x="5203373" y="943429"/>
            <a:ext cx="2165804" cy="2046515"/>
          </a:xfrm>
          <a:custGeom>
            <a:avLst/>
            <a:gdLst>
              <a:gd name="connsiteX0" fmla="*/ 0 w 2165804"/>
              <a:gd name="connsiteY0" fmla="*/ 0 h 2046515"/>
              <a:gd name="connsiteX1" fmla="*/ 2165804 w 2165804"/>
              <a:gd name="connsiteY1" fmla="*/ 0 h 2046515"/>
              <a:gd name="connsiteX2" fmla="*/ 2165804 w 2165804"/>
              <a:gd name="connsiteY2" fmla="*/ 2046515 h 2046515"/>
              <a:gd name="connsiteX3" fmla="*/ 0 w 2165804"/>
              <a:gd name="connsiteY3" fmla="*/ 2046515 h 2046515"/>
            </a:gdLst>
            <a:ahLst/>
            <a:cxnLst>
              <a:cxn ang="0">
                <a:pos x="connsiteX0" y="connsiteY0"/>
              </a:cxn>
              <a:cxn ang="0">
                <a:pos x="connsiteX1" y="connsiteY1"/>
              </a:cxn>
              <a:cxn ang="0">
                <a:pos x="connsiteX2" y="connsiteY2"/>
              </a:cxn>
              <a:cxn ang="0">
                <a:pos x="connsiteX3" y="connsiteY3"/>
              </a:cxn>
            </a:cxnLst>
            <a:rect l="l" t="t" r="r" b="b"/>
            <a:pathLst>
              <a:path w="2165804" h="2046515">
                <a:moveTo>
                  <a:pt x="0" y="0"/>
                </a:moveTo>
                <a:lnTo>
                  <a:pt x="2165804" y="0"/>
                </a:lnTo>
                <a:lnTo>
                  <a:pt x="2165804" y="2046515"/>
                </a:lnTo>
                <a:lnTo>
                  <a:pt x="0" y="2046515"/>
                </a:lnTo>
                <a:close/>
              </a:path>
            </a:pathLst>
          </a:custGeom>
        </p:spPr>
        <p:txBody>
          <a:bodyPr wrap="square">
            <a:noAutofit/>
          </a:bodyPr>
          <a:lstStyle>
            <a:lvl1pPr>
              <a:defRPr sz="1200"/>
            </a:lvl1pPr>
          </a:lstStyle>
          <a:p>
            <a:endParaRPr lang="en-ID"/>
          </a:p>
        </p:txBody>
      </p:sp>
      <p:sp>
        <p:nvSpPr>
          <p:cNvPr id="15" name="Picture Placeholder 14">
            <a:extLst>
              <a:ext uri="{FF2B5EF4-FFF2-40B4-BE49-F238E27FC236}">
                <a16:creationId xmlns="" xmlns:a16="http://schemas.microsoft.com/office/drawing/2014/main" id="{AD898948-B056-4CC3-AC7D-547DDFCFE4B4}"/>
              </a:ext>
            </a:extLst>
          </p:cNvPr>
          <p:cNvSpPr>
            <a:spLocks noGrp="1"/>
          </p:cNvSpPr>
          <p:nvPr>
            <p:ph type="pic" sz="quarter" idx="12"/>
          </p:nvPr>
        </p:nvSpPr>
        <p:spPr>
          <a:xfrm>
            <a:off x="7614785" y="943428"/>
            <a:ext cx="2165804" cy="2046515"/>
          </a:xfrm>
          <a:custGeom>
            <a:avLst/>
            <a:gdLst>
              <a:gd name="connsiteX0" fmla="*/ 0 w 2165804"/>
              <a:gd name="connsiteY0" fmla="*/ 0 h 2046515"/>
              <a:gd name="connsiteX1" fmla="*/ 2165804 w 2165804"/>
              <a:gd name="connsiteY1" fmla="*/ 0 h 2046515"/>
              <a:gd name="connsiteX2" fmla="*/ 2165804 w 2165804"/>
              <a:gd name="connsiteY2" fmla="*/ 2046515 h 2046515"/>
              <a:gd name="connsiteX3" fmla="*/ 0 w 2165804"/>
              <a:gd name="connsiteY3" fmla="*/ 2046515 h 2046515"/>
            </a:gdLst>
            <a:ahLst/>
            <a:cxnLst>
              <a:cxn ang="0">
                <a:pos x="connsiteX0" y="connsiteY0"/>
              </a:cxn>
              <a:cxn ang="0">
                <a:pos x="connsiteX1" y="connsiteY1"/>
              </a:cxn>
              <a:cxn ang="0">
                <a:pos x="connsiteX2" y="connsiteY2"/>
              </a:cxn>
              <a:cxn ang="0">
                <a:pos x="connsiteX3" y="connsiteY3"/>
              </a:cxn>
            </a:cxnLst>
            <a:rect l="l" t="t" r="r" b="b"/>
            <a:pathLst>
              <a:path w="2165804" h="2046515">
                <a:moveTo>
                  <a:pt x="0" y="0"/>
                </a:moveTo>
                <a:lnTo>
                  <a:pt x="2165804" y="0"/>
                </a:lnTo>
                <a:lnTo>
                  <a:pt x="2165804" y="2046515"/>
                </a:lnTo>
                <a:lnTo>
                  <a:pt x="0" y="2046515"/>
                </a:lnTo>
                <a:close/>
              </a:path>
            </a:pathLst>
          </a:custGeom>
        </p:spPr>
        <p:txBody>
          <a:bodyPr wrap="square">
            <a:noAutofit/>
          </a:bodyPr>
          <a:lstStyle>
            <a:lvl1pPr>
              <a:defRPr sz="1200"/>
            </a:lvl1pPr>
          </a:lstStyle>
          <a:p>
            <a:endParaRPr lang="en-ID"/>
          </a:p>
        </p:txBody>
      </p:sp>
      <p:sp>
        <p:nvSpPr>
          <p:cNvPr id="14" name="Picture Placeholder 13">
            <a:extLst>
              <a:ext uri="{FF2B5EF4-FFF2-40B4-BE49-F238E27FC236}">
                <a16:creationId xmlns="" xmlns:a16="http://schemas.microsoft.com/office/drawing/2014/main" id="{BB856603-D971-4BB6-BA5B-A0D4FF70FAA4}"/>
              </a:ext>
            </a:extLst>
          </p:cNvPr>
          <p:cNvSpPr>
            <a:spLocks noGrp="1"/>
          </p:cNvSpPr>
          <p:nvPr>
            <p:ph type="pic" sz="quarter" idx="13"/>
          </p:nvPr>
        </p:nvSpPr>
        <p:spPr>
          <a:xfrm>
            <a:off x="10026196" y="943428"/>
            <a:ext cx="2165804" cy="2046515"/>
          </a:xfrm>
          <a:custGeom>
            <a:avLst/>
            <a:gdLst>
              <a:gd name="connsiteX0" fmla="*/ 0 w 2165804"/>
              <a:gd name="connsiteY0" fmla="*/ 0 h 2046515"/>
              <a:gd name="connsiteX1" fmla="*/ 2165804 w 2165804"/>
              <a:gd name="connsiteY1" fmla="*/ 0 h 2046515"/>
              <a:gd name="connsiteX2" fmla="*/ 2165804 w 2165804"/>
              <a:gd name="connsiteY2" fmla="*/ 2046515 h 2046515"/>
              <a:gd name="connsiteX3" fmla="*/ 0 w 2165804"/>
              <a:gd name="connsiteY3" fmla="*/ 2046515 h 2046515"/>
            </a:gdLst>
            <a:ahLst/>
            <a:cxnLst>
              <a:cxn ang="0">
                <a:pos x="connsiteX0" y="connsiteY0"/>
              </a:cxn>
              <a:cxn ang="0">
                <a:pos x="connsiteX1" y="connsiteY1"/>
              </a:cxn>
              <a:cxn ang="0">
                <a:pos x="connsiteX2" y="connsiteY2"/>
              </a:cxn>
              <a:cxn ang="0">
                <a:pos x="connsiteX3" y="connsiteY3"/>
              </a:cxn>
            </a:cxnLst>
            <a:rect l="l" t="t" r="r" b="b"/>
            <a:pathLst>
              <a:path w="2165804" h="2046515">
                <a:moveTo>
                  <a:pt x="0" y="0"/>
                </a:moveTo>
                <a:lnTo>
                  <a:pt x="2165804" y="0"/>
                </a:lnTo>
                <a:lnTo>
                  <a:pt x="2165804" y="2046515"/>
                </a:lnTo>
                <a:lnTo>
                  <a:pt x="0" y="2046515"/>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67101323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7_Custom Layou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3394BC0D-BD2C-49A8-8A4A-755119F5D514}"/>
              </a:ext>
            </a:extLst>
          </p:cNvPr>
          <p:cNvSpPr>
            <a:spLocks noGrp="1"/>
          </p:cNvSpPr>
          <p:nvPr>
            <p:ph type="pic" sz="quarter" idx="10"/>
          </p:nvPr>
        </p:nvSpPr>
        <p:spPr>
          <a:xfrm>
            <a:off x="6400800" y="0"/>
            <a:ext cx="4093029" cy="3062514"/>
          </a:xfrm>
          <a:custGeom>
            <a:avLst/>
            <a:gdLst>
              <a:gd name="connsiteX0" fmla="*/ 0 w 4093029"/>
              <a:gd name="connsiteY0" fmla="*/ 0 h 3062514"/>
              <a:gd name="connsiteX1" fmla="*/ 4093029 w 4093029"/>
              <a:gd name="connsiteY1" fmla="*/ 0 h 3062514"/>
              <a:gd name="connsiteX2" fmla="*/ 4093029 w 4093029"/>
              <a:gd name="connsiteY2" fmla="*/ 3062514 h 3062514"/>
              <a:gd name="connsiteX3" fmla="*/ 0 w 4093029"/>
              <a:gd name="connsiteY3" fmla="*/ 3062514 h 3062514"/>
            </a:gdLst>
            <a:ahLst/>
            <a:cxnLst>
              <a:cxn ang="0">
                <a:pos x="connsiteX0" y="connsiteY0"/>
              </a:cxn>
              <a:cxn ang="0">
                <a:pos x="connsiteX1" y="connsiteY1"/>
              </a:cxn>
              <a:cxn ang="0">
                <a:pos x="connsiteX2" y="connsiteY2"/>
              </a:cxn>
              <a:cxn ang="0">
                <a:pos x="connsiteX3" y="connsiteY3"/>
              </a:cxn>
            </a:cxnLst>
            <a:rect l="l" t="t" r="r" b="b"/>
            <a:pathLst>
              <a:path w="4093029" h="3062514">
                <a:moveTo>
                  <a:pt x="0" y="0"/>
                </a:moveTo>
                <a:lnTo>
                  <a:pt x="4093029" y="0"/>
                </a:lnTo>
                <a:lnTo>
                  <a:pt x="4093029" y="3062514"/>
                </a:lnTo>
                <a:lnTo>
                  <a:pt x="0" y="3062514"/>
                </a:lnTo>
                <a:close/>
              </a:path>
            </a:pathLst>
          </a:custGeom>
        </p:spPr>
        <p:txBody>
          <a:bodyPr wrap="square">
            <a:noAutofit/>
          </a:bodyPr>
          <a:lstStyle>
            <a:lvl1pPr>
              <a:defRPr sz="1200"/>
            </a:lvl1pPr>
          </a:lstStyle>
          <a:p>
            <a:endParaRPr lang="en-ID"/>
          </a:p>
        </p:txBody>
      </p:sp>
      <p:sp>
        <p:nvSpPr>
          <p:cNvPr id="8" name="Picture Placeholder 7">
            <a:extLst>
              <a:ext uri="{FF2B5EF4-FFF2-40B4-BE49-F238E27FC236}">
                <a16:creationId xmlns="" xmlns:a16="http://schemas.microsoft.com/office/drawing/2014/main" id="{7D883364-D224-4309-BE87-047F275C376A}"/>
              </a:ext>
            </a:extLst>
          </p:cNvPr>
          <p:cNvSpPr>
            <a:spLocks noGrp="1"/>
          </p:cNvSpPr>
          <p:nvPr>
            <p:ph type="pic" sz="quarter" idx="11"/>
          </p:nvPr>
        </p:nvSpPr>
        <p:spPr>
          <a:xfrm>
            <a:off x="6400800" y="3367314"/>
            <a:ext cx="5217887" cy="3062514"/>
          </a:xfrm>
          <a:custGeom>
            <a:avLst/>
            <a:gdLst>
              <a:gd name="connsiteX0" fmla="*/ 0 w 5217887"/>
              <a:gd name="connsiteY0" fmla="*/ 0 h 3062514"/>
              <a:gd name="connsiteX1" fmla="*/ 5217887 w 5217887"/>
              <a:gd name="connsiteY1" fmla="*/ 0 h 3062514"/>
              <a:gd name="connsiteX2" fmla="*/ 5217887 w 5217887"/>
              <a:gd name="connsiteY2" fmla="*/ 3062514 h 3062514"/>
              <a:gd name="connsiteX3" fmla="*/ 0 w 5217887"/>
              <a:gd name="connsiteY3" fmla="*/ 3062514 h 3062514"/>
            </a:gdLst>
            <a:ahLst/>
            <a:cxnLst>
              <a:cxn ang="0">
                <a:pos x="connsiteX0" y="connsiteY0"/>
              </a:cxn>
              <a:cxn ang="0">
                <a:pos x="connsiteX1" y="connsiteY1"/>
              </a:cxn>
              <a:cxn ang="0">
                <a:pos x="connsiteX2" y="connsiteY2"/>
              </a:cxn>
              <a:cxn ang="0">
                <a:pos x="connsiteX3" y="connsiteY3"/>
              </a:cxn>
            </a:cxnLst>
            <a:rect l="l" t="t" r="r" b="b"/>
            <a:pathLst>
              <a:path w="5217887" h="3062514">
                <a:moveTo>
                  <a:pt x="0" y="0"/>
                </a:moveTo>
                <a:lnTo>
                  <a:pt x="5217887" y="0"/>
                </a:lnTo>
                <a:lnTo>
                  <a:pt x="5217887" y="3062514"/>
                </a:lnTo>
                <a:lnTo>
                  <a:pt x="0" y="3062514"/>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39671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9D7900EA-831B-44E7-A35A-5BE45994C6E3}"/>
              </a:ext>
            </a:extLst>
          </p:cNvPr>
          <p:cNvSpPr>
            <a:spLocks noGrp="1"/>
          </p:cNvSpPr>
          <p:nvPr>
            <p:ph type="pic" sz="quarter" idx="10"/>
          </p:nvPr>
        </p:nvSpPr>
        <p:spPr>
          <a:xfrm>
            <a:off x="8566944" y="0"/>
            <a:ext cx="2654709" cy="6858000"/>
          </a:xfrm>
          <a:custGeom>
            <a:avLst/>
            <a:gdLst>
              <a:gd name="connsiteX0" fmla="*/ 0 w 2654709"/>
              <a:gd name="connsiteY0" fmla="*/ 0 h 6858000"/>
              <a:gd name="connsiteX1" fmla="*/ 2654709 w 2654709"/>
              <a:gd name="connsiteY1" fmla="*/ 0 h 6858000"/>
              <a:gd name="connsiteX2" fmla="*/ 2654709 w 2654709"/>
              <a:gd name="connsiteY2" fmla="*/ 6858000 h 6858000"/>
              <a:gd name="connsiteX3" fmla="*/ 0 w 265470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654709" h="6858000">
                <a:moveTo>
                  <a:pt x="0" y="0"/>
                </a:moveTo>
                <a:lnTo>
                  <a:pt x="2654709" y="0"/>
                </a:lnTo>
                <a:lnTo>
                  <a:pt x="2654709"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66483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2CAC3969-9B96-4185-B5C1-29749A48305E}"/>
              </a:ext>
            </a:extLst>
          </p:cNvPr>
          <p:cNvSpPr>
            <a:spLocks noGrp="1"/>
          </p:cNvSpPr>
          <p:nvPr>
            <p:ph type="pic" sz="quarter" idx="10"/>
          </p:nvPr>
        </p:nvSpPr>
        <p:spPr>
          <a:xfrm>
            <a:off x="675719" y="671374"/>
            <a:ext cx="4523481" cy="5615275"/>
          </a:xfrm>
          <a:custGeom>
            <a:avLst/>
            <a:gdLst>
              <a:gd name="connsiteX0" fmla="*/ 322451 w 4523481"/>
              <a:gd name="connsiteY0" fmla="*/ 943 h 5615275"/>
              <a:gd name="connsiteX1" fmla="*/ 462046 w 4523481"/>
              <a:gd name="connsiteY1" fmla="*/ 123965 h 5615275"/>
              <a:gd name="connsiteX2" fmla="*/ 678986 w 4523481"/>
              <a:gd name="connsiteY2" fmla="*/ 666421 h 5615275"/>
              <a:gd name="connsiteX3" fmla="*/ 681773 w 4523481"/>
              <a:gd name="connsiteY3" fmla="*/ 670384 h 5615275"/>
              <a:gd name="connsiteX4" fmla="*/ 697852 w 4523481"/>
              <a:gd name="connsiteY4" fmla="*/ 703070 h 5615275"/>
              <a:gd name="connsiteX5" fmla="*/ 930586 w 4523481"/>
              <a:gd name="connsiteY5" fmla="*/ 1285018 h 5615275"/>
              <a:gd name="connsiteX6" fmla="*/ 945565 w 4523481"/>
              <a:gd name="connsiteY6" fmla="*/ 1266864 h 5615275"/>
              <a:gd name="connsiteX7" fmla="*/ 1031053 w 4523481"/>
              <a:gd name="connsiteY7" fmla="*/ 1183242 h 5615275"/>
              <a:gd name="connsiteX8" fmla="*/ 990795 w 4523481"/>
              <a:gd name="connsiteY8" fmla="*/ 1082577 h 5615275"/>
              <a:gd name="connsiteX9" fmla="*/ 988008 w 4523481"/>
              <a:gd name="connsiteY9" fmla="*/ 1078615 h 5615275"/>
              <a:gd name="connsiteX10" fmla="*/ 971930 w 4523481"/>
              <a:gd name="connsiteY10" fmla="*/ 1045929 h 5615275"/>
              <a:gd name="connsiteX11" fmla="*/ 689792 w 4523481"/>
              <a:gd name="connsiteY11" fmla="*/ 340449 h 5615275"/>
              <a:gd name="connsiteX12" fmla="*/ 750470 w 4523481"/>
              <a:gd name="connsiteY12" fmla="*/ 122077 h 5615275"/>
              <a:gd name="connsiteX13" fmla="*/ 944995 w 4523481"/>
              <a:gd name="connsiteY13" fmla="*/ 238387 h 5615275"/>
              <a:gd name="connsiteX14" fmla="*/ 1161935 w 4523481"/>
              <a:gd name="connsiteY14" fmla="*/ 780842 h 5615275"/>
              <a:gd name="connsiteX15" fmla="*/ 1164722 w 4523481"/>
              <a:gd name="connsiteY15" fmla="*/ 784806 h 5615275"/>
              <a:gd name="connsiteX16" fmla="*/ 1180800 w 4523481"/>
              <a:gd name="connsiteY16" fmla="*/ 817491 h 5615275"/>
              <a:gd name="connsiteX17" fmla="*/ 1255144 w 4523481"/>
              <a:gd name="connsiteY17" fmla="*/ 1003385 h 5615275"/>
              <a:gd name="connsiteX18" fmla="*/ 1324780 w 4523481"/>
              <a:gd name="connsiteY18" fmla="*/ 955650 h 5615275"/>
              <a:gd name="connsiteX19" fmla="*/ 1626756 w 4523481"/>
              <a:gd name="connsiteY19" fmla="*/ 802845 h 5615275"/>
              <a:gd name="connsiteX20" fmla="*/ 4102270 w 4523481"/>
              <a:gd name="connsiteY20" fmla="*/ 1863974 h 5615275"/>
              <a:gd name="connsiteX21" fmla="*/ 4084401 w 4523481"/>
              <a:gd name="connsiteY21" fmla="*/ 3321499 h 5615275"/>
              <a:gd name="connsiteX22" fmla="*/ 4077114 w 4523481"/>
              <a:gd name="connsiteY22" fmla="*/ 3336482 h 5615275"/>
              <a:gd name="connsiteX23" fmla="*/ 4194247 w 4523481"/>
              <a:gd name="connsiteY23" fmla="*/ 3629369 h 5615275"/>
              <a:gd name="connsiteX24" fmla="*/ 4197136 w 4523481"/>
              <a:gd name="connsiteY24" fmla="*/ 3633478 h 5615275"/>
              <a:gd name="connsiteX25" fmla="*/ 4213808 w 4523481"/>
              <a:gd name="connsiteY25" fmla="*/ 3667370 h 5615275"/>
              <a:gd name="connsiteX26" fmla="*/ 4506359 w 4523481"/>
              <a:gd name="connsiteY26" fmla="*/ 4398887 h 5615275"/>
              <a:gd name="connsiteX27" fmla="*/ 4443441 w 4523481"/>
              <a:gd name="connsiteY27" fmla="*/ 4625318 h 5615275"/>
              <a:gd name="connsiteX28" fmla="*/ 4241737 w 4523481"/>
              <a:gd name="connsiteY28" fmla="*/ 4504716 h 5615275"/>
              <a:gd name="connsiteX29" fmla="*/ 4016790 w 4523481"/>
              <a:gd name="connsiteY29" fmla="*/ 3942240 h 5615275"/>
              <a:gd name="connsiteX30" fmla="*/ 4013901 w 4523481"/>
              <a:gd name="connsiteY30" fmla="*/ 3938130 h 5615275"/>
              <a:gd name="connsiteX31" fmla="*/ 3997229 w 4523481"/>
              <a:gd name="connsiteY31" fmla="*/ 3904239 h 5615275"/>
              <a:gd name="connsiteX32" fmla="*/ 3898176 w 4523481"/>
              <a:gd name="connsiteY32" fmla="*/ 3656559 h 5615275"/>
              <a:gd name="connsiteX33" fmla="*/ 3802640 w 4523481"/>
              <a:gd name="connsiteY33" fmla="*/ 3783694 h 5615275"/>
              <a:gd name="connsiteX34" fmla="*/ 3898724 w 4523481"/>
              <a:gd name="connsiteY34" fmla="*/ 4023950 h 5615275"/>
              <a:gd name="connsiteX35" fmla="*/ 3901614 w 4523481"/>
              <a:gd name="connsiteY35" fmla="*/ 4028060 h 5615275"/>
              <a:gd name="connsiteX36" fmla="*/ 3918286 w 4523481"/>
              <a:gd name="connsiteY36" fmla="*/ 4061951 h 5615275"/>
              <a:gd name="connsiteX37" fmla="*/ 4210836 w 4523481"/>
              <a:gd name="connsiteY37" fmla="*/ 4793469 h 5615275"/>
              <a:gd name="connsiteX38" fmla="*/ 4147919 w 4523481"/>
              <a:gd name="connsiteY38" fmla="*/ 5019900 h 5615275"/>
              <a:gd name="connsiteX39" fmla="*/ 3946215 w 4523481"/>
              <a:gd name="connsiteY39" fmla="*/ 4899297 h 5615275"/>
              <a:gd name="connsiteX40" fmla="*/ 3721268 w 4523481"/>
              <a:gd name="connsiteY40" fmla="*/ 4336821 h 5615275"/>
              <a:gd name="connsiteX41" fmla="*/ 3718378 w 4523481"/>
              <a:gd name="connsiteY41" fmla="*/ 4332712 h 5615275"/>
              <a:gd name="connsiteX42" fmla="*/ 3701707 w 4523481"/>
              <a:gd name="connsiteY42" fmla="*/ 4298820 h 5615275"/>
              <a:gd name="connsiteX43" fmla="*/ 3584013 w 4523481"/>
              <a:gd name="connsiteY43" fmla="*/ 4004529 h 5615275"/>
              <a:gd name="connsiteX44" fmla="*/ 3477464 w 4523481"/>
              <a:gd name="connsiteY44" fmla="*/ 4093216 h 5615275"/>
              <a:gd name="connsiteX45" fmla="*/ 3600839 w 4523481"/>
              <a:gd name="connsiteY45" fmla="*/ 4401712 h 5615275"/>
              <a:gd name="connsiteX46" fmla="*/ 3537921 w 4523481"/>
              <a:gd name="connsiteY46" fmla="*/ 4628143 h 5615275"/>
              <a:gd name="connsiteX47" fmla="*/ 3336217 w 4523481"/>
              <a:gd name="connsiteY47" fmla="*/ 4507540 h 5615275"/>
              <a:gd name="connsiteX48" fmla="*/ 3232634 w 4523481"/>
              <a:gd name="connsiteY48" fmla="*/ 4248532 h 5615275"/>
              <a:gd name="connsiteX49" fmla="*/ 3148282 w 4523481"/>
              <a:gd name="connsiteY49" fmla="*/ 4288598 h 5615275"/>
              <a:gd name="connsiteX50" fmla="*/ 3277374 w 4523481"/>
              <a:gd name="connsiteY50" fmla="*/ 4611390 h 5615275"/>
              <a:gd name="connsiteX51" fmla="*/ 3280264 w 4523481"/>
              <a:gd name="connsiteY51" fmla="*/ 4615499 h 5615275"/>
              <a:gd name="connsiteX52" fmla="*/ 3296936 w 4523481"/>
              <a:gd name="connsiteY52" fmla="*/ 4649391 h 5615275"/>
              <a:gd name="connsiteX53" fmla="*/ 3589486 w 4523481"/>
              <a:gd name="connsiteY53" fmla="*/ 5380908 h 5615275"/>
              <a:gd name="connsiteX54" fmla="*/ 3526569 w 4523481"/>
              <a:gd name="connsiteY54" fmla="*/ 5607339 h 5615275"/>
              <a:gd name="connsiteX55" fmla="*/ 3324865 w 4523481"/>
              <a:gd name="connsiteY55" fmla="*/ 5486737 h 5615275"/>
              <a:gd name="connsiteX56" fmla="*/ 3099918 w 4523481"/>
              <a:gd name="connsiteY56" fmla="*/ 4924261 h 5615275"/>
              <a:gd name="connsiteX57" fmla="*/ 3097028 w 4523481"/>
              <a:gd name="connsiteY57" fmla="*/ 4920151 h 5615275"/>
              <a:gd name="connsiteX58" fmla="*/ 3080356 w 4523481"/>
              <a:gd name="connsiteY58" fmla="*/ 4886259 h 5615275"/>
              <a:gd name="connsiteX59" fmla="*/ 2883309 w 4523481"/>
              <a:gd name="connsiteY59" fmla="*/ 4393547 h 5615275"/>
              <a:gd name="connsiteX60" fmla="*/ 2856689 w 4523481"/>
              <a:gd name="connsiteY60" fmla="*/ 4402666 h 5615275"/>
              <a:gd name="connsiteX61" fmla="*/ 565626 w 4523481"/>
              <a:gd name="connsiteY61" fmla="*/ 3278359 h 5615275"/>
              <a:gd name="connsiteX62" fmla="*/ 472230 w 4523481"/>
              <a:gd name="connsiteY62" fmla="*/ 2168896 h 5615275"/>
              <a:gd name="connsiteX63" fmla="*/ 503764 w 4523481"/>
              <a:gd name="connsiteY63" fmla="*/ 2051133 h 5615275"/>
              <a:gd name="connsiteX64" fmla="*/ 317517 w 4523481"/>
              <a:gd name="connsiteY64" fmla="*/ 1585426 h 5615275"/>
              <a:gd name="connsiteX65" fmla="*/ 314730 w 4523481"/>
              <a:gd name="connsiteY65" fmla="*/ 1581463 h 5615275"/>
              <a:gd name="connsiteX66" fmla="*/ 298652 w 4523481"/>
              <a:gd name="connsiteY66" fmla="*/ 1548777 h 5615275"/>
              <a:gd name="connsiteX67" fmla="*/ 16514 w 4523481"/>
              <a:gd name="connsiteY67" fmla="*/ 843297 h 5615275"/>
              <a:gd name="connsiteX68" fmla="*/ 77192 w 4523481"/>
              <a:gd name="connsiteY68" fmla="*/ 624925 h 5615275"/>
              <a:gd name="connsiteX69" fmla="*/ 271717 w 4523481"/>
              <a:gd name="connsiteY69" fmla="*/ 741236 h 5615275"/>
              <a:gd name="connsiteX70" fmla="*/ 488657 w 4523481"/>
              <a:gd name="connsiteY70" fmla="*/ 1283691 h 5615275"/>
              <a:gd name="connsiteX71" fmla="*/ 491444 w 4523481"/>
              <a:gd name="connsiteY71" fmla="*/ 1287654 h 5615275"/>
              <a:gd name="connsiteX72" fmla="*/ 507523 w 4523481"/>
              <a:gd name="connsiteY72" fmla="*/ 1320340 h 5615275"/>
              <a:gd name="connsiteX73" fmla="*/ 651644 w 4523481"/>
              <a:gd name="connsiteY73" fmla="*/ 1680712 h 5615275"/>
              <a:gd name="connsiteX74" fmla="*/ 663427 w 4523481"/>
              <a:gd name="connsiteY74" fmla="*/ 1656484 h 5615275"/>
              <a:gd name="connsiteX75" fmla="*/ 739649 w 4523481"/>
              <a:gd name="connsiteY75" fmla="*/ 1535792 h 5615275"/>
              <a:gd name="connsiteX76" fmla="*/ 724787 w 4523481"/>
              <a:gd name="connsiteY76" fmla="*/ 1510611 h 5615275"/>
              <a:gd name="connsiteX77" fmla="*/ 507846 w 4523481"/>
              <a:gd name="connsiteY77" fmla="*/ 968156 h 5615275"/>
              <a:gd name="connsiteX78" fmla="*/ 505060 w 4523481"/>
              <a:gd name="connsiteY78" fmla="*/ 964193 h 5615275"/>
              <a:gd name="connsiteX79" fmla="*/ 488981 w 4523481"/>
              <a:gd name="connsiteY79" fmla="*/ 931507 h 5615275"/>
              <a:gd name="connsiteX80" fmla="*/ 206843 w 4523481"/>
              <a:gd name="connsiteY80" fmla="*/ 226027 h 5615275"/>
              <a:gd name="connsiteX81" fmla="*/ 267522 w 4523481"/>
              <a:gd name="connsiteY81" fmla="*/ 7655 h 5615275"/>
              <a:gd name="connsiteX82" fmla="*/ 322451 w 4523481"/>
              <a:gd name="connsiteY82" fmla="*/ 943 h 561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23481" h="5615275">
                <a:moveTo>
                  <a:pt x="322451" y="943"/>
                </a:moveTo>
                <a:cubicBezTo>
                  <a:pt x="378410" y="8033"/>
                  <a:pt x="434328" y="54657"/>
                  <a:pt x="462046" y="123965"/>
                </a:cubicBezTo>
                <a:lnTo>
                  <a:pt x="678986" y="666421"/>
                </a:lnTo>
                <a:lnTo>
                  <a:pt x="681773" y="670384"/>
                </a:lnTo>
                <a:cubicBezTo>
                  <a:pt x="687829" y="680597"/>
                  <a:pt x="693232" y="691518"/>
                  <a:pt x="697852" y="703070"/>
                </a:cubicBezTo>
                <a:lnTo>
                  <a:pt x="930586" y="1285018"/>
                </a:lnTo>
                <a:lnTo>
                  <a:pt x="945565" y="1266864"/>
                </a:lnTo>
                <a:lnTo>
                  <a:pt x="1031053" y="1183242"/>
                </a:lnTo>
                <a:lnTo>
                  <a:pt x="990795" y="1082577"/>
                </a:lnTo>
                <a:lnTo>
                  <a:pt x="988008" y="1078615"/>
                </a:lnTo>
                <a:cubicBezTo>
                  <a:pt x="981953" y="1068401"/>
                  <a:pt x="976550" y="1057481"/>
                  <a:pt x="971930" y="1045929"/>
                </a:cubicBezTo>
                <a:lnTo>
                  <a:pt x="689792" y="340449"/>
                </a:lnTo>
                <a:cubicBezTo>
                  <a:pt x="652835" y="248038"/>
                  <a:pt x="679994" y="150262"/>
                  <a:pt x="750470" y="122077"/>
                </a:cubicBezTo>
                <a:cubicBezTo>
                  <a:pt x="820947" y="93892"/>
                  <a:pt x="908037" y="145976"/>
                  <a:pt x="944995" y="238387"/>
                </a:cubicBezTo>
                <a:lnTo>
                  <a:pt x="1161935" y="780842"/>
                </a:lnTo>
                <a:lnTo>
                  <a:pt x="1164722" y="784806"/>
                </a:lnTo>
                <a:cubicBezTo>
                  <a:pt x="1170778" y="795019"/>
                  <a:pt x="1176181" y="805940"/>
                  <a:pt x="1180800" y="817491"/>
                </a:cubicBezTo>
                <a:lnTo>
                  <a:pt x="1255144" y="1003385"/>
                </a:lnTo>
                <a:lnTo>
                  <a:pt x="1324780" y="955650"/>
                </a:lnTo>
                <a:cubicBezTo>
                  <a:pt x="1419121" y="896869"/>
                  <a:pt x="1519939" y="845564"/>
                  <a:pt x="1626756" y="802845"/>
                </a:cubicBezTo>
                <a:cubicBezTo>
                  <a:pt x="2603374" y="412274"/>
                  <a:pt x="3711699" y="887357"/>
                  <a:pt x="4102270" y="1863974"/>
                </a:cubicBezTo>
                <a:cubicBezTo>
                  <a:pt x="4297556" y="2352283"/>
                  <a:pt x="4276428" y="2873519"/>
                  <a:pt x="4084401" y="3321499"/>
                </a:cubicBezTo>
                <a:lnTo>
                  <a:pt x="4077114" y="3336482"/>
                </a:lnTo>
                <a:lnTo>
                  <a:pt x="4194247" y="3629369"/>
                </a:lnTo>
                <a:lnTo>
                  <a:pt x="4197136" y="3633478"/>
                </a:lnTo>
                <a:cubicBezTo>
                  <a:pt x="4203416" y="3644067"/>
                  <a:pt x="4209018" y="3655392"/>
                  <a:pt x="4213808" y="3667370"/>
                </a:cubicBezTo>
                <a:lnTo>
                  <a:pt x="4506359" y="4398887"/>
                </a:lnTo>
                <a:cubicBezTo>
                  <a:pt x="4544680" y="4494708"/>
                  <a:pt x="4516519" y="4596093"/>
                  <a:pt x="4443441" y="4625318"/>
                </a:cubicBezTo>
                <a:cubicBezTo>
                  <a:pt x="4370364" y="4654543"/>
                  <a:pt x="4280058" y="4600536"/>
                  <a:pt x="4241737" y="4504716"/>
                </a:cubicBezTo>
                <a:lnTo>
                  <a:pt x="4016790" y="3942240"/>
                </a:lnTo>
                <a:lnTo>
                  <a:pt x="4013901" y="3938130"/>
                </a:lnTo>
                <a:cubicBezTo>
                  <a:pt x="4007621" y="3927541"/>
                  <a:pt x="4002019" y="3916216"/>
                  <a:pt x="3997229" y="3904239"/>
                </a:cubicBezTo>
                <a:lnTo>
                  <a:pt x="3898176" y="3656559"/>
                </a:lnTo>
                <a:lnTo>
                  <a:pt x="3802640" y="3783694"/>
                </a:lnTo>
                <a:lnTo>
                  <a:pt x="3898724" y="4023950"/>
                </a:lnTo>
                <a:lnTo>
                  <a:pt x="3901614" y="4028060"/>
                </a:lnTo>
                <a:cubicBezTo>
                  <a:pt x="3907893" y="4038649"/>
                  <a:pt x="3913496" y="4049974"/>
                  <a:pt x="3918286" y="4061951"/>
                </a:cubicBezTo>
                <a:lnTo>
                  <a:pt x="4210836" y="4793469"/>
                </a:lnTo>
                <a:cubicBezTo>
                  <a:pt x="4249157" y="4889290"/>
                  <a:pt x="4220996" y="4990674"/>
                  <a:pt x="4147919" y="5019900"/>
                </a:cubicBezTo>
                <a:cubicBezTo>
                  <a:pt x="4074841" y="5049125"/>
                  <a:pt x="3984536" y="4995119"/>
                  <a:pt x="3946215" y="4899297"/>
                </a:cubicBezTo>
                <a:lnTo>
                  <a:pt x="3721268" y="4336821"/>
                </a:lnTo>
                <a:lnTo>
                  <a:pt x="3718378" y="4332712"/>
                </a:lnTo>
                <a:cubicBezTo>
                  <a:pt x="3712099" y="4322122"/>
                  <a:pt x="3706496" y="4310798"/>
                  <a:pt x="3701707" y="4298820"/>
                </a:cubicBezTo>
                <a:lnTo>
                  <a:pt x="3584013" y="4004529"/>
                </a:lnTo>
                <a:lnTo>
                  <a:pt x="3477464" y="4093216"/>
                </a:lnTo>
                <a:lnTo>
                  <a:pt x="3600839" y="4401712"/>
                </a:lnTo>
                <a:cubicBezTo>
                  <a:pt x="3639160" y="4497533"/>
                  <a:pt x="3610999" y="4598917"/>
                  <a:pt x="3537921" y="4628143"/>
                </a:cubicBezTo>
                <a:cubicBezTo>
                  <a:pt x="3464844" y="4657368"/>
                  <a:pt x="3374538" y="4603361"/>
                  <a:pt x="3336217" y="4507540"/>
                </a:cubicBezTo>
                <a:lnTo>
                  <a:pt x="3232634" y="4248532"/>
                </a:lnTo>
                <a:lnTo>
                  <a:pt x="3148282" y="4288598"/>
                </a:lnTo>
                <a:lnTo>
                  <a:pt x="3277374" y="4611390"/>
                </a:lnTo>
                <a:lnTo>
                  <a:pt x="3280264" y="4615499"/>
                </a:lnTo>
                <a:cubicBezTo>
                  <a:pt x="3286543" y="4626089"/>
                  <a:pt x="3292146" y="4637414"/>
                  <a:pt x="3296936" y="4649391"/>
                </a:cubicBezTo>
                <a:lnTo>
                  <a:pt x="3589486" y="5380908"/>
                </a:lnTo>
                <a:cubicBezTo>
                  <a:pt x="3627807" y="5476730"/>
                  <a:pt x="3599647" y="5578114"/>
                  <a:pt x="3526569" y="5607339"/>
                </a:cubicBezTo>
                <a:cubicBezTo>
                  <a:pt x="3453491" y="5636565"/>
                  <a:pt x="3363186" y="5582558"/>
                  <a:pt x="3324865" y="5486737"/>
                </a:cubicBezTo>
                <a:lnTo>
                  <a:pt x="3099918" y="4924261"/>
                </a:lnTo>
                <a:lnTo>
                  <a:pt x="3097028" y="4920151"/>
                </a:lnTo>
                <a:cubicBezTo>
                  <a:pt x="3090749" y="4909562"/>
                  <a:pt x="3085146" y="4898237"/>
                  <a:pt x="3080356" y="4886259"/>
                </a:cubicBezTo>
                <a:lnTo>
                  <a:pt x="2883309" y="4393547"/>
                </a:lnTo>
                <a:lnTo>
                  <a:pt x="2856689" y="4402666"/>
                </a:lnTo>
                <a:cubicBezTo>
                  <a:pt x="1928786" y="4668716"/>
                  <a:pt x="931787" y="4193938"/>
                  <a:pt x="565626" y="3278359"/>
                </a:cubicBezTo>
                <a:cubicBezTo>
                  <a:pt x="419162" y="2912128"/>
                  <a:pt x="394430" y="2527374"/>
                  <a:pt x="472230" y="2168896"/>
                </a:cubicBezTo>
                <a:lnTo>
                  <a:pt x="503764" y="2051133"/>
                </a:lnTo>
                <a:lnTo>
                  <a:pt x="317517" y="1585426"/>
                </a:lnTo>
                <a:lnTo>
                  <a:pt x="314730" y="1581463"/>
                </a:lnTo>
                <a:cubicBezTo>
                  <a:pt x="308674" y="1571250"/>
                  <a:pt x="303272" y="1560329"/>
                  <a:pt x="298652" y="1548777"/>
                </a:cubicBezTo>
                <a:lnTo>
                  <a:pt x="16514" y="843297"/>
                </a:lnTo>
                <a:cubicBezTo>
                  <a:pt x="-20443" y="750886"/>
                  <a:pt x="6715" y="653111"/>
                  <a:pt x="77192" y="624925"/>
                </a:cubicBezTo>
                <a:cubicBezTo>
                  <a:pt x="147668" y="596740"/>
                  <a:pt x="234760" y="648825"/>
                  <a:pt x="271717" y="741236"/>
                </a:cubicBezTo>
                <a:lnTo>
                  <a:pt x="488657" y="1283691"/>
                </a:lnTo>
                <a:lnTo>
                  <a:pt x="491444" y="1287654"/>
                </a:lnTo>
                <a:cubicBezTo>
                  <a:pt x="497500" y="1297868"/>
                  <a:pt x="502903" y="1308788"/>
                  <a:pt x="507523" y="1320340"/>
                </a:cubicBezTo>
                <a:lnTo>
                  <a:pt x="651644" y="1680712"/>
                </a:lnTo>
                <a:lnTo>
                  <a:pt x="663427" y="1656484"/>
                </a:lnTo>
                <a:lnTo>
                  <a:pt x="739649" y="1535792"/>
                </a:lnTo>
                <a:lnTo>
                  <a:pt x="724787" y="1510611"/>
                </a:lnTo>
                <a:lnTo>
                  <a:pt x="507846" y="968156"/>
                </a:lnTo>
                <a:lnTo>
                  <a:pt x="505060" y="964193"/>
                </a:lnTo>
                <a:cubicBezTo>
                  <a:pt x="499004" y="953979"/>
                  <a:pt x="493601" y="943059"/>
                  <a:pt x="488981" y="931507"/>
                </a:cubicBezTo>
                <a:lnTo>
                  <a:pt x="206843" y="226027"/>
                </a:lnTo>
                <a:cubicBezTo>
                  <a:pt x="169886" y="133616"/>
                  <a:pt x="197045" y="35840"/>
                  <a:pt x="267522" y="7655"/>
                </a:cubicBezTo>
                <a:cubicBezTo>
                  <a:pt x="285141" y="609"/>
                  <a:pt x="303798" y="-1421"/>
                  <a:pt x="322451" y="943"/>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78115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FED1043B-59CD-4368-85F2-0A9732347458}"/>
              </a:ext>
            </a:extLst>
          </p:cNvPr>
          <p:cNvSpPr>
            <a:spLocks noGrp="1"/>
          </p:cNvSpPr>
          <p:nvPr>
            <p:ph type="pic" sz="quarter" idx="10"/>
          </p:nvPr>
        </p:nvSpPr>
        <p:spPr>
          <a:xfrm>
            <a:off x="6578815" y="522514"/>
            <a:ext cx="5613184" cy="5812971"/>
          </a:xfrm>
          <a:custGeom>
            <a:avLst/>
            <a:gdLst>
              <a:gd name="connsiteX0" fmla="*/ 332932 w 5613184"/>
              <a:gd name="connsiteY0" fmla="*/ 2024350 h 5812971"/>
              <a:gd name="connsiteX1" fmla="*/ 824489 w 5613184"/>
              <a:gd name="connsiteY1" fmla="*/ 2024350 h 5812971"/>
              <a:gd name="connsiteX2" fmla="*/ 824489 w 5613184"/>
              <a:gd name="connsiteY2" fmla="*/ 2498457 h 5812971"/>
              <a:gd name="connsiteX3" fmla="*/ 332932 w 5613184"/>
              <a:gd name="connsiteY3" fmla="*/ 2498457 h 5812971"/>
              <a:gd name="connsiteX4" fmla="*/ 0 w 5613184"/>
              <a:gd name="connsiteY4" fmla="*/ 886375 h 5812971"/>
              <a:gd name="connsiteX5" fmla="*/ 849086 w 5613184"/>
              <a:gd name="connsiteY5" fmla="*/ 886375 h 5812971"/>
              <a:gd name="connsiteX6" fmla="*/ 849086 w 5613184"/>
              <a:gd name="connsiteY6" fmla="*/ 1752138 h 5812971"/>
              <a:gd name="connsiteX7" fmla="*/ 0 w 5613184"/>
              <a:gd name="connsiteY7" fmla="*/ 1752138 h 5812971"/>
              <a:gd name="connsiteX8" fmla="*/ 1191690 w 5613184"/>
              <a:gd name="connsiteY8" fmla="*/ 639014 h 5812971"/>
              <a:gd name="connsiteX9" fmla="*/ 2345782 w 5613184"/>
              <a:gd name="connsiteY9" fmla="*/ 639014 h 5812971"/>
              <a:gd name="connsiteX10" fmla="*/ 2345782 w 5613184"/>
              <a:gd name="connsiteY10" fmla="*/ 1752137 h 5812971"/>
              <a:gd name="connsiteX11" fmla="*/ 1191690 w 5613184"/>
              <a:gd name="connsiteY11" fmla="*/ 1752137 h 5812971"/>
              <a:gd name="connsiteX12" fmla="*/ 2718099 w 5613184"/>
              <a:gd name="connsiteY12" fmla="*/ 309200 h 5812971"/>
              <a:gd name="connsiteX13" fmla="*/ 5613184 w 5613184"/>
              <a:gd name="connsiteY13" fmla="*/ 309200 h 5812971"/>
              <a:gd name="connsiteX14" fmla="*/ 5613184 w 5613184"/>
              <a:gd name="connsiteY14" fmla="*/ 5812971 h 5812971"/>
              <a:gd name="connsiteX15" fmla="*/ 1054967 w 5613184"/>
              <a:gd name="connsiteY15" fmla="*/ 5812971 h 5812971"/>
              <a:gd name="connsiteX16" fmla="*/ 1054967 w 5613184"/>
              <a:gd name="connsiteY16" fmla="*/ 2010082 h 5812971"/>
              <a:gd name="connsiteX17" fmla="*/ 2718099 w 5613184"/>
              <a:gd name="connsiteY17" fmla="*/ 2010082 h 5812971"/>
              <a:gd name="connsiteX18" fmla="*/ 1854224 w 5613184"/>
              <a:gd name="connsiteY18" fmla="*/ 0 h 5812971"/>
              <a:gd name="connsiteX19" fmla="*/ 2345781 w 5613184"/>
              <a:gd name="connsiteY19" fmla="*/ 0 h 5812971"/>
              <a:gd name="connsiteX20" fmla="*/ 2345781 w 5613184"/>
              <a:gd name="connsiteY20" fmla="*/ 474107 h 5812971"/>
              <a:gd name="connsiteX21" fmla="*/ 1854224 w 5613184"/>
              <a:gd name="connsiteY21" fmla="*/ 474107 h 581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13184" h="5812971">
                <a:moveTo>
                  <a:pt x="332932" y="2024350"/>
                </a:moveTo>
                <a:lnTo>
                  <a:pt x="824489" y="2024350"/>
                </a:lnTo>
                <a:lnTo>
                  <a:pt x="824489" y="2498457"/>
                </a:lnTo>
                <a:lnTo>
                  <a:pt x="332932" y="2498457"/>
                </a:lnTo>
                <a:close/>
                <a:moveTo>
                  <a:pt x="0" y="886375"/>
                </a:moveTo>
                <a:lnTo>
                  <a:pt x="849086" y="886375"/>
                </a:lnTo>
                <a:lnTo>
                  <a:pt x="849086" y="1752138"/>
                </a:lnTo>
                <a:lnTo>
                  <a:pt x="0" y="1752138"/>
                </a:lnTo>
                <a:close/>
                <a:moveTo>
                  <a:pt x="1191690" y="639014"/>
                </a:moveTo>
                <a:lnTo>
                  <a:pt x="2345782" y="639014"/>
                </a:lnTo>
                <a:lnTo>
                  <a:pt x="2345782" y="1752137"/>
                </a:lnTo>
                <a:lnTo>
                  <a:pt x="1191690" y="1752137"/>
                </a:lnTo>
                <a:close/>
                <a:moveTo>
                  <a:pt x="2718099" y="309200"/>
                </a:moveTo>
                <a:lnTo>
                  <a:pt x="5613184" y="309200"/>
                </a:lnTo>
                <a:lnTo>
                  <a:pt x="5613184" y="5812971"/>
                </a:lnTo>
                <a:lnTo>
                  <a:pt x="1054967" y="5812971"/>
                </a:lnTo>
                <a:lnTo>
                  <a:pt x="1054967" y="2010082"/>
                </a:lnTo>
                <a:lnTo>
                  <a:pt x="2718099" y="2010082"/>
                </a:lnTo>
                <a:close/>
                <a:moveTo>
                  <a:pt x="1854224" y="0"/>
                </a:moveTo>
                <a:lnTo>
                  <a:pt x="2345781" y="0"/>
                </a:lnTo>
                <a:lnTo>
                  <a:pt x="2345781" y="474107"/>
                </a:lnTo>
                <a:lnTo>
                  <a:pt x="1854224" y="474107"/>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5530215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A652C25-B0CB-4FED-BE96-09209EE23235}"/>
              </a:ext>
            </a:extLst>
          </p:cNvPr>
          <p:cNvSpPr txBox="1"/>
          <p:nvPr userDrawn="1"/>
        </p:nvSpPr>
        <p:spPr>
          <a:xfrm>
            <a:off x="11350865" y="419722"/>
            <a:ext cx="728608" cy="184666"/>
          </a:xfrm>
          <a:prstGeom prst="rect">
            <a:avLst/>
          </a:prstGeom>
          <a:noFill/>
        </p:spPr>
        <p:txBody>
          <a:bodyPr wrap="square" lIns="91440" tIns="0" rIns="91440" bIns="0" rtlCol="0">
            <a:spAutoFit/>
          </a:bodyPr>
          <a:lstStyle/>
          <a:p>
            <a:pPr algn="ctr"/>
            <a:r>
              <a:rPr lang="en-US" sz="1200" spc="0" dirty="0">
                <a:solidFill>
                  <a:schemeClr val="tx2"/>
                </a:solidFill>
                <a:latin typeface="Garamond" panose="02020404030301010803" pitchFamily="18" charset="0"/>
                <a:ea typeface="Lato Light" panose="020F0502020204030203" pitchFamily="34" charset="0"/>
                <a:cs typeface="Lato Light" panose="020F0502020204030203" pitchFamily="34" charset="0"/>
              </a:rPr>
              <a:t>  </a:t>
            </a:r>
            <a:fld id="{C6DA61A6-9DFA-4531-9DEE-6E177963A29C}" type="slidenum">
              <a:rPr lang="en-US" sz="1200" spc="0" smtClean="0">
                <a:solidFill>
                  <a:schemeClr val="tx2"/>
                </a:solidFill>
                <a:latin typeface="Garamond" panose="02020404030301010803" pitchFamily="18" charset="0"/>
                <a:ea typeface="Lato Light" panose="020F0502020204030203" pitchFamily="34" charset="0"/>
                <a:cs typeface="Lato Light" panose="020F0502020204030203" pitchFamily="34" charset="0"/>
              </a:rPr>
              <a:pPr algn="ctr"/>
              <a:t>‹#›</a:t>
            </a:fld>
            <a:r>
              <a:rPr lang="en-US" sz="1200" spc="0" dirty="0">
                <a:solidFill>
                  <a:schemeClr val="tx2"/>
                </a:solidFill>
                <a:latin typeface="Garamond" panose="02020404030301010803" pitchFamily="18" charset="0"/>
                <a:ea typeface="Lato Light" panose="020F0502020204030203" pitchFamily="34" charset="0"/>
                <a:cs typeface="Lato Light" panose="020F0502020204030203" pitchFamily="34" charset="0"/>
              </a:rPr>
              <a:t> </a:t>
            </a:r>
            <a:endParaRPr lang="id-ID" sz="1200" spc="0" dirty="0">
              <a:solidFill>
                <a:schemeClr val="tx2"/>
              </a:solidFill>
              <a:latin typeface="Garamond" panose="02020404030301010803" pitchFamily="18" charset="0"/>
              <a:ea typeface="Lato Light" panose="020F0502020204030203" pitchFamily="34" charset="0"/>
              <a:cs typeface="Lato Light" panose="020F0502020204030203" pitchFamily="34" charset="0"/>
            </a:endParaRPr>
          </a:p>
        </p:txBody>
      </p:sp>
      <p:cxnSp>
        <p:nvCxnSpPr>
          <p:cNvPr id="3" name="Straight Connector 2">
            <a:extLst>
              <a:ext uri="{FF2B5EF4-FFF2-40B4-BE49-F238E27FC236}">
                <a16:creationId xmlns="" xmlns:a16="http://schemas.microsoft.com/office/drawing/2014/main" id="{29276B04-5640-44F6-B38A-31BF0C13E54A}"/>
              </a:ext>
            </a:extLst>
          </p:cNvPr>
          <p:cNvCxnSpPr>
            <a:cxnSpLocks/>
          </p:cNvCxnSpPr>
          <p:nvPr userDrawn="1"/>
        </p:nvCxnSpPr>
        <p:spPr>
          <a:xfrm>
            <a:off x="11410464" y="0"/>
            <a:ext cx="0" cy="69003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8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10" r:id="rId57"/>
    <p:sldLayoutId id="2147483705" r:id="rId58"/>
    <p:sldLayoutId id="2147483706" r:id="rId59"/>
    <p:sldLayoutId id="2147483707" r:id="rId60"/>
    <p:sldLayoutId id="2147483708" r:id="rId61"/>
    <p:sldLayoutId id="2147483709" r:id="rId62"/>
    <p:sldLayoutId id="2147483711" r:id="rId63"/>
    <p:sldLayoutId id="2147483712" r:id="rId64"/>
    <p:sldLayoutId id="2147483713" r:id="rId65"/>
    <p:sldLayoutId id="2147483714" r:id="rId66"/>
    <p:sldLayoutId id="2147483715" r:id="rId67"/>
    <p:sldLayoutId id="2147483716" r:id="rId68"/>
    <p:sldLayoutId id="2147483717" r:id="rId6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3.png"/><Relationship Id="rId1" Type="http://schemas.openxmlformats.org/officeDocument/2006/relationships/slideLayout" Target="../slideLayouts/slideLayout5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4.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4.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opdev.vn/viec-lam-it/mongodb-kt90"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ongodb.com/manual/replication/" TargetMode="Externa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66F494BF-0412-C9F5-9065-0AD96D9CF081}"/>
              </a:ext>
            </a:extLst>
          </p:cNvPr>
          <p:cNvSpPr/>
          <p:nvPr/>
        </p:nvSpPr>
        <p:spPr>
          <a:xfrm>
            <a:off x="647114" y="0"/>
            <a:ext cx="4951828" cy="6858000"/>
          </a:xfrm>
          <a:prstGeom prst="rect">
            <a:avLst/>
          </a:prstGeom>
          <a:solidFill>
            <a:schemeClr val="tx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D8B3CB7F-447A-4EBE-9E04-A2C54A50B370}"/>
              </a:ext>
            </a:extLst>
          </p:cNvPr>
          <p:cNvSpPr txBox="1"/>
          <p:nvPr/>
        </p:nvSpPr>
        <p:spPr>
          <a:xfrm>
            <a:off x="1093658" y="1873639"/>
            <a:ext cx="4207333" cy="2585323"/>
          </a:xfrm>
          <a:prstGeom prst="rect">
            <a:avLst/>
          </a:prstGeom>
          <a:noFill/>
        </p:spPr>
        <p:txBody>
          <a:bodyPr wrap="square" rtlCol="0">
            <a:spAutoFit/>
          </a:bodyPr>
          <a:lstStyle/>
          <a:p>
            <a:pPr algn="ctr"/>
            <a:r>
              <a:rPr lang="en-ID" sz="5400" spc="600" dirty="0">
                <a:solidFill>
                  <a:schemeClr val="bg1"/>
                </a:solidFill>
                <a:latin typeface="Garamond" panose="02020404030301010803" pitchFamily="18" charset="0"/>
                <a:ea typeface="Lato" panose="020F0502020204030203" pitchFamily="34" charset="0"/>
                <a:cs typeface="Lato" panose="020F0502020204030203" pitchFamily="34" charset="0"/>
              </a:rPr>
              <a:t>MongoDB</a:t>
            </a:r>
          </a:p>
          <a:p>
            <a:pPr algn="ctr"/>
            <a:r>
              <a:rPr lang="en-ID" sz="5400" spc="600" dirty="0">
                <a:solidFill>
                  <a:schemeClr val="bg1"/>
                </a:solidFill>
                <a:latin typeface="Garamond" panose="02020404030301010803" pitchFamily="18" charset="0"/>
                <a:ea typeface="Lato" panose="020F0502020204030203" pitchFamily="34" charset="0"/>
                <a:cs typeface="Lato" panose="020F0502020204030203" pitchFamily="34" charset="0"/>
              </a:rPr>
              <a:t>VS</a:t>
            </a:r>
          </a:p>
          <a:p>
            <a:pPr algn="ctr"/>
            <a:r>
              <a:rPr lang="en-ID" sz="5400" spc="600" dirty="0">
                <a:solidFill>
                  <a:schemeClr val="bg1"/>
                </a:solidFill>
                <a:latin typeface="Garamond" panose="02020404030301010803" pitchFamily="18" charset="0"/>
                <a:ea typeface="Lato" panose="020F0502020204030203" pitchFamily="34" charset="0"/>
                <a:cs typeface="Lato" panose="020F0502020204030203" pitchFamily="34" charset="0"/>
              </a:rPr>
              <a:t>MySQL</a:t>
            </a:r>
          </a:p>
        </p:txBody>
      </p:sp>
      <p:sp>
        <p:nvSpPr>
          <p:cNvPr id="2" name="TextBox 1"/>
          <p:cNvSpPr txBox="1"/>
          <p:nvPr/>
        </p:nvSpPr>
        <p:spPr>
          <a:xfrm>
            <a:off x="6041597" y="204718"/>
            <a:ext cx="5289263" cy="1077218"/>
          </a:xfrm>
          <a:prstGeom prst="rect">
            <a:avLst/>
          </a:prstGeom>
          <a:noFill/>
        </p:spPr>
        <p:txBody>
          <a:bodyPr wrap="square" rtlCol="0">
            <a:spAutoFit/>
          </a:bodyPr>
          <a:lstStyle/>
          <a:p>
            <a:pPr algn="ctr"/>
            <a:r>
              <a:rPr lang="en-US" sz="3200" dirty="0">
                <a:solidFill>
                  <a:srgbClr val="FF0000"/>
                </a:solidFill>
              </a:rPr>
              <a:t>Bài báo cáo làm rõ về ưu điểm của MongoDB so với MySQL</a:t>
            </a:r>
          </a:p>
        </p:txBody>
      </p:sp>
      <p:pic>
        <p:nvPicPr>
          <p:cNvPr id="9" name="Picture Placeholder 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125" b="3125"/>
          <a:stretch>
            <a:fillRect/>
          </a:stretch>
        </p:blipFill>
        <p:spPr>
          <a:xfrm>
            <a:off x="6041597" y="1483752"/>
            <a:ext cx="5289264" cy="2975211"/>
          </a:xfrm>
        </p:spPr>
      </p:pic>
      <p:sp>
        <p:nvSpPr>
          <p:cNvPr id="10" name="TextBox 9"/>
          <p:cNvSpPr txBox="1"/>
          <p:nvPr/>
        </p:nvSpPr>
        <p:spPr>
          <a:xfrm>
            <a:off x="6041597" y="5222835"/>
            <a:ext cx="3700985" cy="1323439"/>
          </a:xfrm>
          <a:prstGeom prst="rect">
            <a:avLst/>
          </a:prstGeom>
          <a:noFill/>
        </p:spPr>
        <p:txBody>
          <a:bodyPr wrap="square" rtlCol="0">
            <a:spAutoFit/>
          </a:bodyPr>
          <a:lstStyle/>
          <a:p>
            <a:r>
              <a:rPr lang="en-US" sz="2000" dirty="0"/>
              <a:t>Nhóm 8</a:t>
            </a:r>
          </a:p>
          <a:p>
            <a:r>
              <a:rPr lang="en-US" sz="2000" dirty="0" err="1"/>
              <a:t>Nguyễn</a:t>
            </a:r>
            <a:r>
              <a:rPr lang="en-US" sz="2000" dirty="0"/>
              <a:t> </a:t>
            </a:r>
            <a:r>
              <a:rPr lang="en-US" sz="2000" dirty="0" err="1" smtClean="0"/>
              <a:t>Anh</a:t>
            </a:r>
            <a:r>
              <a:rPr lang="en-US" sz="2000" dirty="0" smtClean="0"/>
              <a:t> </a:t>
            </a:r>
            <a:r>
              <a:rPr lang="en-US" sz="2000" dirty="0" err="1"/>
              <a:t>Tới</a:t>
            </a:r>
            <a:r>
              <a:rPr lang="en-US" sz="2000" dirty="0"/>
              <a:t> </a:t>
            </a:r>
            <a:r>
              <a:rPr lang="en-US" sz="2000" dirty="0" smtClean="0"/>
              <a:t>-0950080156</a:t>
            </a:r>
            <a:endParaRPr lang="en-US" sz="2000" dirty="0"/>
          </a:p>
          <a:p>
            <a:r>
              <a:rPr lang="en-US" sz="2000" dirty="0"/>
              <a:t>Huỳnh Văn Chiến </a:t>
            </a:r>
            <a:r>
              <a:rPr lang="en-US" sz="2000" dirty="0" smtClean="0"/>
              <a:t>- 0950080028</a:t>
            </a:r>
            <a:endParaRPr lang="en-US" sz="2000" dirty="0"/>
          </a:p>
          <a:p>
            <a:r>
              <a:rPr lang="en-US" sz="2000" dirty="0" err="1" smtClean="0"/>
              <a:t>Nguyễn</a:t>
            </a:r>
            <a:r>
              <a:rPr lang="en-US" sz="2000" dirty="0" smtClean="0"/>
              <a:t> </a:t>
            </a:r>
            <a:r>
              <a:rPr lang="en-US" sz="2000" dirty="0" err="1" smtClean="0"/>
              <a:t>Ngọc</a:t>
            </a:r>
            <a:r>
              <a:rPr lang="en-US" sz="2000" dirty="0" smtClean="0"/>
              <a:t> </a:t>
            </a:r>
            <a:r>
              <a:rPr lang="en-US" sz="2000" dirty="0" err="1" smtClean="0"/>
              <a:t>Hải</a:t>
            </a:r>
            <a:r>
              <a:rPr lang="en-US" sz="2000" dirty="0" smtClean="0"/>
              <a:t> </a:t>
            </a:r>
            <a:r>
              <a:rPr lang="en-US" sz="2000" dirty="0" err="1" smtClean="0"/>
              <a:t>Anh</a:t>
            </a:r>
            <a:r>
              <a:rPr lang="en-US" dirty="0" smtClean="0"/>
              <a:t> -0950080025</a:t>
            </a:r>
            <a:endParaRPr lang="en-US" dirty="0"/>
          </a:p>
        </p:txBody>
      </p:sp>
    </p:spTree>
    <p:extLst>
      <p:ext uri="{BB962C8B-B14F-4D97-AF65-F5344CB8AC3E}">
        <p14:creationId xmlns:p14="http://schemas.microsoft.com/office/powerpoint/2010/main" val="4220753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782C19F5-7F14-415E-A4AC-60836DBB7B13}"/>
              </a:ext>
            </a:extLst>
          </p:cNvPr>
          <p:cNvSpPr/>
          <p:nvPr/>
        </p:nvSpPr>
        <p:spPr>
          <a:xfrm>
            <a:off x="9310386" y="0"/>
            <a:ext cx="2075543" cy="6858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TextBox 3">
            <a:extLst>
              <a:ext uri="{FF2B5EF4-FFF2-40B4-BE49-F238E27FC236}">
                <a16:creationId xmlns="" xmlns:a16="http://schemas.microsoft.com/office/drawing/2014/main" id="{1E1447E4-917E-8093-2506-10146F0CABAE}"/>
              </a:ext>
            </a:extLst>
          </p:cNvPr>
          <p:cNvSpPr txBox="1"/>
          <p:nvPr/>
        </p:nvSpPr>
        <p:spPr>
          <a:xfrm>
            <a:off x="299378" y="531433"/>
            <a:ext cx="8342818" cy="1323439"/>
          </a:xfrm>
          <a:prstGeom prst="rect">
            <a:avLst/>
          </a:prstGeom>
          <a:noFill/>
        </p:spPr>
        <p:txBody>
          <a:bodyPr wrap="square">
            <a:spAutoFit/>
          </a:bodyPr>
          <a:lstStyle/>
          <a:p>
            <a:pPr algn="ctr"/>
            <a:r>
              <a:rPr lang="vi-VN" sz="2800" b="1" i="0" dirty="0">
                <a:solidFill>
                  <a:srgbClr val="000000"/>
                </a:solidFill>
                <a:effectLst/>
                <a:latin typeface="inter"/>
              </a:rPr>
              <a:t>Ưu điểm MySQL là gì?</a:t>
            </a:r>
          </a:p>
          <a:p>
            <a:pPr algn="l"/>
            <a:endParaRPr lang="vi-VN" sz="2800" b="1" dirty="0">
              <a:solidFill>
                <a:srgbClr val="000000"/>
              </a:solidFill>
              <a:latin typeface="inter"/>
            </a:endParaRPr>
          </a:p>
          <a:p>
            <a:pPr algn="l"/>
            <a:endParaRPr lang="vi-VN" sz="2400" b="1" i="0" dirty="0">
              <a:solidFill>
                <a:srgbClr val="000000"/>
              </a:solidFill>
              <a:effectLst/>
              <a:latin typeface="inter"/>
            </a:endParaRPr>
          </a:p>
        </p:txBody>
      </p:sp>
      <p:pic>
        <p:nvPicPr>
          <p:cNvPr id="14" name="Picture 13">
            <a:extLst>
              <a:ext uri="{FF2B5EF4-FFF2-40B4-BE49-F238E27FC236}">
                <a16:creationId xmlns="" xmlns:a16="http://schemas.microsoft.com/office/drawing/2014/main" id="{7DD1BE39-DDE3-B9A8-8B0D-5DB0C28ED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944687" y="3241473"/>
            <a:ext cx="5255236" cy="1473153"/>
          </a:xfrm>
          <a:prstGeom prst="rect">
            <a:avLst/>
          </a:prstGeom>
        </p:spPr>
      </p:pic>
      <p:pic>
        <p:nvPicPr>
          <p:cNvPr id="20" name="Picture 19">
            <a:extLst>
              <a:ext uri="{FF2B5EF4-FFF2-40B4-BE49-F238E27FC236}">
                <a16:creationId xmlns="" xmlns:a16="http://schemas.microsoft.com/office/drawing/2014/main" id="{372E896C-C358-625A-DA02-91A272B0D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513135" y="2634197"/>
            <a:ext cx="5255238" cy="1439668"/>
          </a:xfrm>
          <a:prstGeom prst="rect">
            <a:avLst/>
          </a:prstGeom>
        </p:spPr>
      </p:pic>
      <p:sp>
        <p:nvSpPr>
          <p:cNvPr id="3" name="Half Frame 2">
            <a:extLst>
              <a:ext uri="{FF2B5EF4-FFF2-40B4-BE49-F238E27FC236}">
                <a16:creationId xmlns="" xmlns:a16="http://schemas.microsoft.com/office/drawing/2014/main" id="{7628EB51-09B6-069C-EA95-1D63C5273C44}"/>
              </a:ext>
            </a:extLst>
          </p:cNvPr>
          <p:cNvSpPr/>
          <p:nvPr/>
        </p:nvSpPr>
        <p:spPr>
          <a:xfrm>
            <a:off x="9818" y="1350432"/>
            <a:ext cx="579120" cy="548640"/>
          </a:xfrm>
          <a:prstGeom prst="halfFrame">
            <a:avLst/>
          </a:prstGeom>
          <a:solidFill>
            <a:schemeClr val="tx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inus Sign 5">
            <a:extLst>
              <a:ext uri="{FF2B5EF4-FFF2-40B4-BE49-F238E27FC236}">
                <a16:creationId xmlns="" xmlns:a16="http://schemas.microsoft.com/office/drawing/2014/main" id="{46D72DFB-B15F-A695-92BD-607C46AC52BA}"/>
              </a:ext>
            </a:extLst>
          </p:cNvPr>
          <p:cNvSpPr/>
          <p:nvPr/>
        </p:nvSpPr>
        <p:spPr>
          <a:xfrm>
            <a:off x="2804160" y="1032174"/>
            <a:ext cx="3291840"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11502641-0283-EC37-E487-29BECE7406D1}"/>
              </a:ext>
            </a:extLst>
          </p:cNvPr>
          <p:cNvSpPr txBox="1"/>
          <p:nvPr/>
        </p:nvSpPr>
        <p:spPr>
          <a:xfrm>
            <a:off x="614742" y="1765289"/>
            <a:ext cx="7859882" cy="923330"/>
          </a:xfrm>
          <a:prstGeom prst="rect">
            <a:avLst/>
          </a:prstGeom>
          <a:noFill/>
        </p:spPr>
        <p:txBody>
          <a:bodyPr wrap="square">
            <a:spAutoFit/>
          </a:bodyPr>
          <a:lstStyle/>
          <a:p>
            <a:pPr algn="l"/>
            <a:r>
              <a:rPr lang="vi-VN" sz="1800" b="1" i="0" u="none" strike="noStrike" dirty="0">
                <a:solidFill>
                  <a:srgbClr val="000000"/>
                </a:solidFill>
                <a:effectLst/>
                <a:latin typeface="inter"/>
              </a:rPr>
              <a:t>Nhanh chóng: </a:t>
            </a:r>
            <a:r>
              <a:rPr lang="vi-VN" sz="1800" b="0" i="0" u="none" strike="noStrike" dirty="0">
                <a:solidFill>
                  <a:srgbClr val="000000"/>
                </a:solidFill>
                <a:effectLst/>
                <a:latin typeface="inter"/>
              </a:rPr>
              <a:t>Nhờ vào việc đưa ra một số những tiêu chuẩn và cho phép MySQL làm việc hiệu quả cũng như tiết kiệm chi phí, giúp gia tăng tốc độ thực thi.</a:t>
            </a:r>
          </a:p>
          <a:p>
            <a:pPr algn="l">
              <a:buFont typeface="Arial" panose="020B0604020202020204" pitchFamily="34" charset="0"/>
              <a:buChar char="•"/>
            </a:pPr>
            <a:endParaRPr lang="vi-VN" sz="1800" b="0" i="0" u="none" strike="noStrike" dirty="0">
              <a:solidFill>
                <a:srgbClr val="000000"/>
              </a:solidFill>
              <a:effectLst/>
              <a:latin typeface="inter"/>
            </a:endParaRPr>
          </a:p>
        </p:txBody>
      </p:sp>
      <p:sp>
        <p:nvSpPr>
          <p:cNvPr id="10" name="TextBox 9">
            <a:extLst>
              <a:ext uri="{FF2B5EF4-FFF2-40B4-BE49-F238E27FC236}">
                <a16:creationId xmlns="" xmlns:a16="http://schemas.microsoft.com/office/drawing/2014/main" id="{341BA204-A219-6577-1E60-899F37AD97A4}"/>
              </a:ext>
            </a:extLst>
          </p:cNvPr>
          <p:cNvSpPr txBox="1"/>
          <p:nvPr/>
        </p:nvSpPr>
        <p:spPr>
          <a:xfrm>
            <a:off x="588939" y="4411457"/>
            <a:ext cx="7859883" cy="646331"/>
          </a:xfrm>
          <a:prstGeom prst="rect">
            <a:avLst/>
          </a:prstGeom>
          <a:noFill/>
        </p:spPr>
        <p:txBody>
          <a:bodyPr wrap="square">
            <a:spAutoFit/>
          </a:bodyPr>
          <a:lstStyle/>
          <a:p>
            <a:r>
              <a:rPr lang="vi-VN" sz="1800" b="1" i="0" u="none" strike="noStrike" dirty="0">
                <a:solidFill>
                  <a:srgbClr val="000000"/>
                </a:solidFill>
                <a:effectLst/>
                <a:latin typeface="inter"/>
              </a:rPr>
              <a:t>Mạnh mẽ và khả năng mở rộng:</a:t>
            </a:r>
            <a:r>
              <a:rPr lang="vi-VN" sz="1800" b="0" i="0" u="none" strike="noStrike" dirty="0">
                <a:solidFill>
                  <a:srgbClr val="000000"/>
                </a:solidFill>
                <a:effectLst/>
                <a:latin typeface="inter"/>
              </a:rPr>
              <a:t> MySQL hoàn toàn có thể xử lý số lượng lớn dữ liệu và đặc biệt hơn thế nữa thì nó còn có thể mở rộng nếu như cần thiết</a:t>
            </a:r>
            <a:endParaRPr lang="en-US" dirty="0"/>
          </a:p>
        </p:txBody>
      </p:sp>
      <p:sp>
        <p:nvSpPr>
          <p:cNvPr id="13" name="TextBox 12">
            <a:extLst>
              <a:ext uri="{FF2B5EF4-FFF2-40B4-BE49-F238E27FC236}">
                <a16:creationId xmlns="" xmlns:a16="http://schemas.microsoft.com/office/drawing/2014/main" id="{CBA06E36-5A7F-6A5B-FE3C-49EEAB6E5E84}"/>
              </a:ext>
            </a:extLst>
          </p:cNvPr>
          <p:cNvSpPr txBox="1"/>
          <p:nvPr/>
        </p:nvSpPr>
        <p:spPr>
          <a:xfrm>
            <a:off x="588938" y="2573604"/>
            <a:ext cx="7859884" cy="646331"/>
          </a:xfrm>
          <a:prstGeom prst="rect">
            <a:avLst/>
          </a:prstGeom>
          <a:noFill/>
        </p:spPr>
        <p:txBody>
          <a:bodyPr wrap="square">
            <a:spAutoFit/>
          </a:bodyPr>
          <a:lstStyle/>
          <a:p>
            <a:pPr algn="l"/>
            <a:r>
              <a:rPr lang="vi-VN" sz="1800" b="1" i="0" u="none" strike="noStrike" dirty="0">
                <a:solidFill>
                  <a:srgbClr val="000000"/>
                </a:solidFill>
                <a:effectLst/>
                <a:latin typeface="inter"/>
              </a:rPr>
              <a:t>Đa tính năng:</a:t>
            </a:r>
            <a:r>
              <a:rPr lang="vi-VN" sz="1800" b="0" i="0" u="none" strike="noStrike" dirty="0">
                <a:solidFill>
                  <a:srgbClr val="000000"/>
                </a:solidFill>
                <a:effectLst/>
                <a:latin typeface="inter"/>
              </a:rPr>
              <a:t> hỗ trợ nhiều những chức năng SQL rất được mong chờ từ 1 hệ quản trị CSDL quan hệ cả gián tiếp cũng như trực tiếp.</a:t>
            </a:r>
          </a:p>
        </p:txBody>
      </p:sp>
      <p:sp>
        <p:nvSpPr>
          <p:cNvPr id="16" name="TextBox 15">
            <a:extLst>
              <a:ext uri="{FF2B5EF4-FFF2-40B4-BE49-F238E27FC236}">
                <a16:creationId xmlns="" xmlns:a16="http://schemas.microsoft.com/office/drawing/2014/main" id="{F3A932E5-E68D-343B-1EC6-A0F85CFC061F}"/>
              </a:ext>
            </a:extLst>
          </p:cNvPr>
          <p:cNvSpPr txBox="1"/>
          <p:nvPr/>
        </p:nvSpPr>
        <p:spPr>
          <a:xfrm>
            <a:off x="588940" y="3354031"/>
            <a:ext cx="7859882" cy="923330"/>
          </a:xfrm>
          <a:prstGeom prst="rect">
            <a:avLst/>
          </a:prstGeom>
          <a:noFill/>
        </p:spPr>
        <p:txBody>
          <a:bodyPr wrap="square">
            <a:spAutoFit/>
          </a:bodyPr>
          <a:lstStyle/>
          <a:p>
            <a:pPr algn="l"/>
            <a:r>
              <a:rPr lang="vi-VN" sz="1800" b="1" i="0" u="none" strike="noStrike" dirty="0">
                <a:solidFill>
                  <a:srgbClr val="000000"/>
                </a:solidFill>
                <a:effectLst/>
                <a:latin typeface="inter"/>
              </a:rPr>
              <a:t>Độ bảo mật cao:</a:t>
            </a:r>
            <a:r>
              <a:rPr lang="vi-VN" sz="1800" b="0" i="0" u="none" strike="noStrike" dirty="0">
                <a:solidFill>
                  <a:srgbClr val="000000"/>
                </a:solidFill>
                <a:effectLst/>
                <a:latin typeface="inter"/>
              </a:rPr>
              <a:t> MySQL là gì? Hiện tại nó đang rất thích hợp cho những ứng dụng truy cập CSDL thông qua internet khi sở hữu rất nhiều những tính năng về bảo mật và thậm chí là đang ở cấp cao.</a:t>
            </a:r>
          </a:p>
        </p:txBody>
      </p:sp>
      <p:sp>
        <p:nvSpPr>
          <p:cNvPr id="17" name="Half Frame 16">
            <a:extLst>
              <a:ext uri="{FF2B5EF4-FFF2-40B4-BE49-F238E27FC236}">
                <a16:creationId xmlns="" xmlns:a16="http://schemas.microsoft.com/office/drawing/2014/main" id="{A926612E-F0F3-C4B2-3582-71566C38A5C0}"/>
              </a:ext>
            </a:extLst>
          </p:cNvPr>
          <p:cNvSpPr/>
          <p:nvPr/>
        </p:nvSpPr>
        <p:spPr>
          <a:xfrm rot="10800000">
            <a:off x="7895504" y="4988805"/>
            <a:ext cx="579120" cy="548640"/>
          </a:xfrm>
          <a:prstGeom prst="halfFrame">
            <a:avLst/>
          </a:prstGeom>
          <a:solidFill>
            <a:schemeClr val="tx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058638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6B769551-074E-4BD6-A86C-146936A2B163}"/>
              </a:ext>
            </a:extLst>
          </p:cNvPr>
          <p:cNvSpPr/>
          <p:nvPr/>
        </p:nvSpPr>
        <p:spPr>
          <a:xfrm>
            <a:off x="3513790" y="101013"/>
            <a:ext cx="5164419" cy="1200329"/>
          </a:xfrm>
          <a:prstGeom prst="rect">
            <a:avLst/>
          </a:prstGeom>
        </p:spPr>
        <p:txBody>
          <a:bodyPr wrap="square">
            <a:spAutoFit/>
          </a:bodyPr>
          <a:lstStyle/>
          <a:p>
            <a:pPr algn="ctr"/>
            <a:r>
              <a:rPr lang="vi-VN" sz="3600" b="1" i="0" dirty="0">
                <a:solidFill>
                  <a:schemeClr val="bg1"/>
                </a:solidFill>
                <a:effectLst/>
                <a:latin typeface="inherit"/>
              </a:rPr>
              <a:t>Phương thức hoạt động của MySQL</a:t>
            </a:r>
            <a:endParaRPr lang="vi-VN" sz="3600" b="0" i="0" dirty="0">
              <a:solidFill>
                <a:schemeClr val="bg1"/>
              </a:solidFill>
              <a:effectLst/>
              <a:latin typeface="Roboto" panose="02000000000000000000" pitchFamily="2" charset="0"/>
            </a:endParaRPr>
          </a:p>
        </p:txBody>
      </p:sp>
      <p:sp>
        <p:nvSpPr>
          <p:cNvPr id="6" name="TextBox 5">
            <a:extLst>
              <a:ext uri="{FF2B5EF4-FFF2-40B4-BE49-F238E27FC236}">
                <a16:creationId xmlns="" xmlns:a16="http://schemas.microsoft.com/office/drawing/2014/main" id="{3C211B2B-69D4-2CCA-3C28-2EC73FE441E3}"/>
              </a:ext>
            </a:extLst>
          </p:cNvPr>
          <p:cNvSpPr txBox="1"/>
          <p:nvPr/>
        </p:nvSpPr>
        <p:spPr>
          <a:xfrm>
            <a:off x="52346" y="2659559"/>
            <a:ext cx="6182759" cy="3847207"/>
          </a:xfrm>
          <a:prstGeom prst="rect">
            <a:avLst/>
          </a:prstGeom>
          <a:noFill/>
        </p:spPr>
        <p:txBody>
          <a:bodyPr wrap="square">
            <a:spAutoFit/>
          </a:bodyPr>
          <a:lstStyle/>
          <a:p>
            <a:pPr algn="l" fontAlgn="base"/>
            <a:endParaRPr lang="en-US" sz="2400" b="0" i="0" dirty="0">
              <a:solidFill>
                <a:schemeClr val="bg1">
                  <a:lumMod val="10000"/>
                </a:schemeClr>
              </a:solidFill>
              <a:effectLst/>
              <a:latin typeface="Roboto" panose="02000000000000000000" pitchFamily="2" charset="0"/>
            </a:endParaRPr>
          </a:p>
          <a:p>
            <a:pPr lvl="1" fontAlgn="base">
              <a:buFont typeface="Arial" panose="020B0604020202020204" pitchFamily="34" charset="0"/>
              <a:buChar char="•"/>
            </a:pPr>
            <a:r>
              <a:rPr lang="en-US" sz="2000" b="0" i="0" dirty="0" err="1">
                <a:solidFill>
                  <a:schemeClr val="bg1"/>
                </a:solidFill>
                <a:effectLst/>
                <a:latin typeface="Roboto" panose="02000000000000000000" pitchFamily="2" charset="0"/>
              </a:rPr>
              <a:t>Ngôn</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ngữ</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định</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nghĩa</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dữ</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liệu</a:t>
            </a:r>
            <a:r>
              <a:rPr lang="en-US" sz="2000" b="0" i="0" dirty="0">
                <a:solidFill>
                  <a:schemeClr val="bg1"/>
                </a:solidFill>
                <a:effectLst/>
                <a:latin typeface="Roboto" panose="02000000000000000000" pitchFamily="2" charset="0"/>
              </a:rPr>
              <a:t> (Data Definition Language)</a:t>
            </a:r>
            <a:endParaRPr lang="vi-VN" sz="2000" b="0" i="0" dirty="0">
              <a:solidFill>
                <a:schemeClr val="bg1"/>
              </a:solidFill>
              <a:effectLst/>
              <a:latin typeface="Roboto" panose="02000000000000000000" pitchFamily="2" charset="0"/>
            </a:endParaRPr>
          </a:p>
          <a:p>
            <a:pPr lvl="1" fontAlgn="base">
              <a:buFont typeface="Arial" panose="020B0604020202020204" pitchFamily="34" charset="0"/>
              <a:buChar char="•"/>
            </a:pPr>
            <a:endParaRPr lang="en-US" sz="2000" b="0" i="0" dirty="0">
              <a:solidFill>
                <a:schemeClr val="bg1"/>
              </a:solidFill>
              <a:effectLst/>
              <a:latin typeface="Roboto" panose="02000000000000000000" pitchFamily="2" charset="0"/>
            </a:endParaRPr>
          </a:p>
          <a:p>
            <a:pPr lvl="1" fontAlgn="base">
              <a:buFont typeface="Arial" panose="020B0604020202020204" pitchFamily="34" charset="0"/>
              <a:buChar char="•"/>
            </a:pPr>
            <a:r>
              <a:rPr lang="en-US" sz="2000" b="0" i="0" dirty="0" err="1">
                <a:solidFill>
                  <a:schemeClr val="bg1"/>
                </a:solidFill>
                <a:effectLst/>
                <a:latin typeface="Roboto" panose="02000000000000000000" pitchFamily="2" charset="0"/>
              </a:rPr>
              <a:t>Ngôn</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ngữ</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truy</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vấn</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dữ</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liệu</a:t>
            </a:r>
            <a:r>
              <a:rPr lang="en-US" sz="2000" b="0" i="0" dirty="0">
                <a:solidFill>
                  <a:schemeClr val="bg1"/>
                </a:solidFill>
                <a:effectLst/>
                <a:latin typeface="Roboto" panose="02000000000000000000" pitchFamily="2" charset="0"/>
              </a:rPr>
              <a:t> (Structured Query Language)</a:t>
            </a:r>
            <a:endParaRPr lang="vi-VN" sz="2000" b="0" i="0" dirty="0">
              <a:solidFill>
                <a:schemeClr val="bg1"/>
              </a:solidFill>
              <a:effectLst/>
              <a:latin typeface="Roboto" panose="02000000000000000000" pitchFamily="2" charset="0"/>
            </a:endParaRPr>
          </a:p>
          <a:p>
            <a:pPr lvl="1" fontAlgn="base">
              <a:buFont typeface="Arial" panose="020B0604020202020204" pitchFamily="34" charset="0"/>
              <a:buChar char="•"/>
            </a:pPr>
            <a:endParaRPr lang="en-US" sz="2000" b="0" i="0" dirty="0">
              <a:solidFill>
                <a:schemeClr val="bg1"/>
              </a:solidFill>
              <a:effectLst/>
              <a:latin typeface="Roboto" panose="02000000000000000000" pitchFamily="2" charset="0"/>
            </a:endParaRPr>
          </a:p>
          <a:p>
            <a:pPr lvl="1" fontAlgn="base">
              <a:buFont typeface="Arial" panose="020B0604020202020204" pitchFamily="34" charset="0"/>
              <a:buChar char="•"/>
            </a:pPr>
            <a:r>
              <a:rPr lang="en-US" sz="2000" b="0" i="0" dirty="0" err="1">
                <a:solidFill>
                  <a:schemeClr val="bg1"/>
                </a:solidFill>
                <a:effectLst/>
                <a:latin typeface="Roboto" panose="02000000000000000000" pitchFamily="2" charset="0"/>
              </a:rPr>
              <a:t>Ngôn</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ngữ</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thao</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tác</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dữ</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liệu</a:t>
            </a:r>
            <a:r>
              <a:rPr lang="en-US" sz="2000" b="0" i="0" dirty="0">
                <a:solidFill>
                  <a:schemeClr val="bg1"/>
                </a:solidFill>
                <a:effectLst/>
                <a:latin typeface="Roboto" panose="02000000000000000000" pitchFamily="2" charset="0"/>
              </a:rPr>
              <a:t> (Data Manipulation Language)</a:t>
            </a:r>
            <a:endParaRPr lang="vi-VN" sz="2000" b="0" i="0" dirty="0">
              <a:solidFill>
                <a:schemeClr val="bg1"/>
              </a:solidFill>
              <a:effectLst/>
              <a:latin typeface="Roboto" panose="02000000000000000000" pitchFamily="2" charset="0"/>
            </a:endParaRPr>
          </a:p>
          <a:p>
            <a:pPr lvl="1" fontAlgn="base">
              <a:buFont typeface="Arial" panose="020B0604020202020204" pitchFamily="34" charset="0"/>
              <a:buChar char="•"/>
            </a:pPr>
            <a:endParaRPr lang="en-US" sz="2000" b="0" i="0" dirty="0">
              <a:solidFill>
                <a:schemeClr val="bg1"/>
              </a:solidFill>
              <a:effectLst/>
              <a:latin typeface="Roboto" panose="02000000000000000000" pitchFamily="2" charset="0"/>
            </a:endParaRPr>
          </a:p>
          <a:p>
            <a:pPr lvl="1" fontAlgn="base">
              <a:buFont typeface="Arial" panose="020B0604020202020204" pitchFamily="34" charset="0"/>
              <a:buChar char="•"/>
            </a:pPr>
            <a:r>
              <a:rPr lang="en-US" sz="2000" b="0" i="0" dirty="0" err="1">
                <a:solidFill>
                  <a:schemeClr val="bg1"/>
                </a:solidFill>
                <a:effectLst/>
                <a:latin typeface="Roboto" panose="02000000000000000000" pitchFamily="2" charset="0"/>
              </a:rPr>
              <a:t>Ngôn</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ngữ</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điều</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khiển</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dữ</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liệu</a:t>
            </a:r>
            <a:r>
              <a:rPr lang="en-US" sz="2000" b="0" i="0" dirty="0">
                <a:solidFill>
                  <a:schemeClr val="bg1"/>
                </a:solidFill>
                <a:effectLst/>
                <a:latin typeface="Roboto" panose="02000000000000000000" pitchFamily="2" charset="0"/>
              </a:rPr>
              <a:t> (Data Control Language)</a:t>
            </a:r>
          </a:p>
        </p:txBody>
      </p:sp>
      <p:pic>
        <p:nvPicPr>
          <p:cNvPr id="9" name="Picture 8">
            <a:extLst>
              <a:ext uri="{FF2B5EF4-FFF2-40B4-BE49-F238E27FC236}">
                <a16:creationId xmlns="" xmlns:a16="http://schemas.microsoft.com/office/drawing/2014/main" id="{0632E6F3-D850-4640-D8FF-91A57D348DC0}"/>
              </a:ext>
            </a:extLst>
          </p:cNvPr>
          <p:cNvPicPr>
            <a:picLocks noChangeAspect="1"/>
          </p:cNvPicPr>
          <p:nvPr/>
        </p:nvPicPr>
        <p:blipFill>
          <a:blip r:embed="rId2"/>
          <a:stretch>
            <a:fillRect/>
          </a:stretch>
        </p:blipFill>
        <p:spPr>
          <a:xfrm>
            <a:off x="6235104" y="3091684"/>
            <a:ext cx="5720862" cy="3552956"/>
          </a:xfrm>
          <a:prstGeom prst="rect">
            <a:avLst/>
          </a:prstGeom>
        </p:spPr>
      </p:pic>
      <p:sp>
        <p:nvSpPr>
          <p:cNvPr id="11" name="TextBox 10">
            <a:extLst>
              <a:ext uri="{FF2B5EF4-FFF2-40B4-BE49-F238E27FC236}">
                <a16:creationId xmlns="" xmlns:a16="http://schemas.microsoft.com/office/drawing/2014/main" id="{1FE217C4-B775-64A2-DF13-2483F3B3A6CA}"/>
              </a:ext>
            </a:extLst>
          </p:cNvPr>
          <p:cNvSpPr txBox="1"/>
          <p:nvPr/>
        </p:nvSpPr>
        <p:spPr>
          <a:xfrm>
            <a:off x="540808" y="1749195"/>
            <a:ext cx="11388593" cy="1107996"/>
          </a:xfrm>
          <a:prstGeom prst="rect">
            <a:avLst/>
          </a:prstGeom>
          <a:noFill/>
        </p:spPr>
        <p:txBody>
          <a:bodyPr wrap="square">
            <a:spAutoFit/>
          </a:bodyPr>
          <a:lstStyle/>
          <a:p>
            <a:pPr algn="l" fontAlgn="base"/>
            <a:r>
              <a:rPr lang="en-US" sz="2400" b="0" i="0" dirty="0" err="1">
                <a:solidFill>
                  <a:schemeClr val="bg1"/>
                </a:solidFill>
                <a:effectLst/>
                <a:latin typeface="Roboto" panose="02000000000000000000" pitchFamily="2" charset="0"/>
              </a:rPr>
              <a:t>Câu</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lệnh</a:t>
            </a:r>
            <a:r>
              <a:rPr lang="en-US" sz="2400" b="0" i="0" dirty="0">
                <a:solidFill>
                  <a:schemeClr val="bg1"/>
                </a:solidFill>
                <a:effectLst/>
                <a:latin typeface="Roboto" panose="02000000000000000000" pitchFamily="2" charset="0"/>
              </a:rPr>
              <a:t> SQL (Transact-SQL) </a:t>
            </a:r>
            <a:r>
              <a:rPr lang="en-US" sz="2400" b="0" i="0" dirty="0" err="1">
                <a:solidFill>
                  <a:schemeClr val="bg1"/>
                </a:solidFill>
                <a:effectLst/>
                <a:latin typeface="Roboto" panose="02000000000000000000" pitchFamily="2" charset="0"/>
              </a:rPr>
              <a:t>là</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ngôn</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ngữ</a:t>
            </a:r>
            <a:r>
              <a:rPr lang="en-US" sz="2400" b="0" i="0" dirty="0">
                <a:solidFill>
                  <a:schemeClr val="bg1"/>
                </a:solidFill>
                <a:effectLst/>
                <a:latin typeface="Roboto" panose="02000000000000000000" pitchFamily="2" charset="0"/>
              </a:rPr>
              <a:t> MySQL </a:t>
            </a:r>
            <a:r>
              <a:rPr lang="en-US" sz="2400" b="0" i="0" dirty="0" err="1">
                <a:solidFill>
                  <a:schemeClr val="bg1"/>
                </a:solidFill>
                <a:effectLst/>
                <a:latin typeface="Roboto" panose="02000000000000000000" pitchFamily="2" charset="0"/>
              </a:rPr>
              <a:t>dùng</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để</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trao</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đổi</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dữ</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liệu</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giữa</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máy</a:t>
            </a:r>
            <a:r>
              <a:rPr lang="en-US" sz="2400" b="0" i="0" dirty="0">
                <a:solidFill>
                  <a:schemeClr val="bg1"/>
                </a:solidFill>
                <a:effectLst/>
                <a:latin typeface="Roboto" panose="02000000000000000000" pitchFamily="2" charset="0"/>
              </a:rPr>
              <a:t> Client </a:t>
            </a:r>
            <a:r>
              <a:rPr lang="en-US" sz="2400" b="0" i="0" dirty="0" err="1">
                <a:solidFill>
                  <a:schemeClr val="bg1"/>
                </a:solidFill>
                <a:effectLst/>
                <a:latin typeface="Roboto" panose="02000000000000000000" pitchFamily="2" charset="0"/>
              </a:rPr>
              <a:t>và</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máy</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cài</a:t>
            </a:r>
            <a:r>
              <a:rPr lang="en-US" sz="2400" b="0" i="0" dirty="0">
                <a:solidFill>
                  <a:schemeClr val="bg1"/>
                </a:solidFill>
                <a:effectLst/>
                <a:latin typeface="Roboto" panose="02000000000000000000" pitchFamily="2" charset="0"/>
              </a:rPr>
              <a:t> MySQL Server. </a:t>
            </a:r>
            <a:r>
              <a:rPr lang="en-US" sz="2400" b="0" i="0" dirty="0" err="1">
                <a:solidFill>
                  <a:schemeClr val="bg1"/>
                </a:solidFill>
                <a:effectLst/>
                <a:latin typeface="Roboto" panose="02000000000000000000" pitchFamily="2" charset="0"/>
              </a:rPr>
              <a:t>Có</a:t>
            </a:r>
            <a:r>
              <a:rPr lang="en-US" sz="2400" b="0" i="0" dirty="0">
                <a:solidFill>
                  <a:schemeClr val="bg1"/>
                </a:solidFill>
                <a:effectLst/>
                <a:latin typeface="Roboto" panose="02000000000000000000" pitchFamily="2" charset="0"/>
              </a:rPr>
              <a:t> 4 </a:t>
            </a:r>
            <a:r>
              <a:rPr lang="en-US" sz="2400" b="0" i="0" dirty="0" err="1">
                <a:solidFill>
                  <a:schemeClr val="bg1"/>
                </a:solidFill>
                <a:effectLst/>
                <a:latin typeface="Roboto" panose="02000000000000000000" pitchFamily="2" charset="0"/>
              </a:rPr>
              <a:t>loại</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ngôn</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ngữ</a:t>
            </a:r>
            <a:r>
              <a:rPr lang="en-US" sz="2400" b="0" i="0" dirty="0">
                <a:solidFill>
                  <a:schemeClr val="bg1"/>
                </a:solidFill>
                <a:effectLst/>
                <a:latin typeface="Roboto" panose="02000000000000000000" pitchFamily="2" charset="0"/>
              </a:rPr>
              <a:t> MySQL </a:t>
            </a:r>
            <a:r>
              <a:rPr lang="en-US" sz="2400" b="0" i="0" dirty="0" err="1">
                <a:solidFill>
                  <a:schemeClr val="bg1"/>
                </a:solidFill>
                <a:effectLst/>
                <a:latin typeface="Roboto" panose="02000000000000000000" pitchFamily="2" charset="0"/>
              </a:rPr>
              <a:t>sử</a:t>
            </a:r>
            <a:r>
              <a:rPr lang="en-US" sz="2400" b="0" i="0" dirty="0">
                <a:solidFill>
                  <a:schemeClr val="bg1"/>
                </a:solidFill>
                <a:effectLst/>
                <a:latin typeface="Roboto" panose="02000000000000000000" pitchFamily="2" charset="0"/>
              </a:rPr>
              <a:t> </a:t>
            </a:r>
            <a:r>
              <a:rPr lang="en-US" sz="2400" b="0" i="0" dirty="0" err="1">
                <a:solidFill>
                  <a:schemeClr val="bg1"/>
                </a:solidFill>
                <a:effectLst/>
                <a:latin typeface="Roboto" panose="02000000000000000000" pitchFamily="2" charset="0"/>
              </a:rPr>
              <a:t>dụng</a:t>
            </a:r>
            <a:r>
              <a:rPr lang="en-US" sz="2400" b="0" i="0" dirty="0">
                <a:solidFill>
                  <a:schemeClr val="bg1"/>
                </a:solidFill>
                <a:effectLst/>
                <a:latin typeface="Roboto" panose="02000000000000000000" pitchFamily="2" charset="0"/>
              </a:rPr>
              <a:t>:</a:t>
            </a:r>
            <a:endParaRPr lang="vi-VN" sz="2400" b="0" i="0" dirty="0">
              <a:solidFill>
                <a:schemeClr val="bg1"/>
              </a:solidFill>
              <a:effectLst/>
              <a:latin typeface="Roboto" panose="02000000000000000000" pitchFamily="2" charset="0"/>
            </a:endParaRPr>
          </a:p>
          <a:p>
            <a:pPr algn="l" fontAlgn="base"/>
            <a:endParaRPr lang="vi-VN" sz="1800" b="0" i="0" dirty="0">
              <a:solidFill>
                <a:schemeClr val="bg1"/>
              </a:solidFill>
              <a:effectLst/>
              <a:latin typeface="Roboto" panose="02000000000000000000" pitchFamily="2" charset="0"/>
            </a:endParaRPr>
          </a:p>
        </p:txBody>
      </p:sp>
    </p:spTree>
    <p:extLst>
      <p:ext uri="{BB962C8B-B14F-4D97-AF65-F5344CB8AC3E}">
        <p14:creationId xmlns:p14="http://schemas.microsoft.com/office/powerpoint/2010/main" val="2751550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8E5B0736-966B-ACCB-F4E8-F7E2E8A73A56}"/>
              </a:ext>
            </a:extLst>
          </p:cNvPr>
          <p:cNvPicPr>
            <a:picLocks noChangeAspect="1"/>
          </p:cNvPicPr>
          <p:nvPr/>
        </p:nvPicPr>
        <p:blipFill>
          <a:blip r:embed="rId2"/>
          <a:stretch>
            <a:fillRect/>
          </a:stretch>
        </p:blipFill>
        <p:spPr>
          <a:xfrm>
            <a:off x="0" y="3615396"/>
            <a:ext cx="12192000" cy="3253153"/>
          </a:xfrm>
          <a:prstGeom prst="rect">
            <a:avLst/>
          </a:prstGeom>
        </p:spPr>
      </p:pic>
      <p:pic>
        <p:nvPicPr>
          <p:cNvPr id="4098" name="Picture 2" descr="MySQL là gì: giải thích tường tận MySQL cho người mới bắt đầu">
            <a:extLst>
              <a:ext uri="{FF2B5EF4-FFF2-40B4-BE49-F238E27FC236}">
                <a16:creationId xmlns="" xmlns:a16="http://schemas.microsoft.com/office/drawing/2014/main" id="{D20DEC2C-1240-6F11-C6AF-BD7BA45CD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2033" y="757896"/>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 xmlns:a16="http://schemas.microsoft.com/office/drawing/2014/main" id="{76A2C94A-1FF3-B67B-BD55-013FDCDC2158}"/>
              </a:ext>
            </a:extLst>
          </p:cNvPr>
          <p:cNvSpPr txBox="1"/>
          <p:nvPr/>
        </p:nvSpPr>
        <p:spPr>
          <a:xfrm>
            <a:off x="295418" y="757896"/>
            <a:ext cx="7077803" cy="3046988"/>
          </a:xfrm>
          <a:prstGeom prst="rect">
            <a:avLst/>
          </a:prstGeom>
          <a:noFill/>
        </p:spPr>
        <p:txBody>
          <a:bodyPr wrap="square">
            <a:spAutoFit/>
          </a:bodyPr>
          <a:lstStyle/>
          <a:p>
            <a:pPr algn="l" fontAlgn="base"/>
            <a:r>
              <a:rPr lang="vi-VN" sz="3200" b="0" i="0" dirty="0">
                <a:solidFill>
                  <a:schemeClr val="bg1"/>
                </a:solidFill>
                <a:effectLst/>
                <a:latin typeface="Roboto" panose="02000000000000000000" pitchFamily="2" charset="0"/>
              </a:rPr>
              <a:t>MySQL lưu trữ database trong các bảng tập hợp những dữ liệu liên quan đến nhau. Một bảng gồm nhiều </a:t>
            </a:r>
            <a:r>
              <a:rPr lang="vi-VN" sz="3200" b="1" i="0" dirty="0">
                <a:solidFill>
                  <a:schemeClr val="bg1"/>
                </a:solidFill>
                <a:effectLst/>
                <a:latin typeface="inherit"/>
              </a:rPr>
              <a:t>hàng</a:t>
            </a:r>
            <a:r>
              <a:rPr lang="vi-VN" sz="3200" b="0" i="0" dirty="0">
                <a:solidFill>
                  <a:schemeClr val="bg1"/>
                </a:solidFill>
                <a:effectLst/>
                <a:latin typeface="Roboto" panose="02000000000000000000" pitchFamily="2" charset="0"/>
              </a:rPr>
              <a:t> (bản ghi của bảng) và </a:t>
            </a:r>
            <a:r>
              <a:rPr lang="vi-VN" sz="3200" b="1" i="0" dirty="0">
                <a:solidFill>
                  <a:schemeClr val="bg1"/>
                </a:solidFill>
                <a:effectLst/>
                <a:latin typeface="inherit"/>
              </a:rPr>
              <a:t>cột</a:t>
            </a:r>
            <a:r>
              <a:rPr lang="vi-VN" sz="3200" b="0" i="0" dirty="0">
                <a:solidFill>
                  <a:schemeClr val="bg1"/>
                </a:solidFill>
                <a:effectLst/>
                <a:latin typeface="Roboto" panose="02000000000000000000" pitchFamily="2" charset="0"/>
              </a:rPr>
              <a:t> (trường dữ liệu).</a:t>
            </a:r>
            <a:endParaRPr lang="en-US" sz="3200" b="0" i="0" dirty="0">
              <a:solidFill>
                <a:schemeClr val="bg1"/>
              </a:solidFill>
              <a:effectLst/>
              <a:latin typeface="Roboto" panose="02000000000000000000" pitchFamily="2" charset="0"/>
            </a:endParaRPr>
          </a:p>
          <a:p>
            <a:pPr algn="l" fontAlgn="base"/>
            <a:endParaRPr lang="vi-VN" sz="3200" b="0" i="0" dirty="0">
              <a:solidFill>
                <a:schemeClr val="bg1"/>
              </a:solidFill>
              <a:effectLst/>
              <a:latin typeface="Roboto" panose="02000000000000000000" pitchFamily="2" charset="0"/>
            </a:endParaRPr>
          </a:p>
        </p:txBody>
      </p:sp>
    </p:spTree>
    <p:extLst>
      <p:ext uri="{BB962C8B-B14F-4D97-AF65-F5344CB8AC3E}">
        <p14:creationId xmlns:p14="http://schemas.microsoft.com/office/powerpoint/2010/main" val="535792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0000"/>
            <a:lumOff val="1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A6758B07-1B26-5538-2FC2-14988A3230EF}"/>
              </a:ext>
            </a:extLst>
          </p:cNvPr>
          <p:cNvSpPr txBox="1"/>
          <p:nvPr/>
        </p:nvSpPr>
        <p:spPr>
          <a:xfrm>
            <a:off x="299299" y="1179289"/>
            <a:ext cx="9144232" cy="1754326"/>
          </a:xfrm>
          <a:prstGeom prst="rect">
            <a:avLst/>
          </a:prstGeom>
          <a:noFill/>
        </p:spPr>
        <p:txBody>
          <a:bodyPr wrap="square">
            <a:spAutoFit/>
          </a:bodyPr>
          <a:lstStyle/>
          <a:p>
            <a:pPr algn="l" fontAlgn="base"/>
            <a:r>
              <a:rPr lang="vi-VN" b="0" i="0" dirty="0" smtClean="0">
                <a:solidFill>
                  <a:schemeClr val="bg1"/>
                </a:solidFill>
                <a:effectLst/>
                <a:latin typeface="Roboto" panose="02000000000000000000" pitchFamily="2" charset="0"/>
              </a:rPr>
              <a:t>1. Chỉnh </a:t>
            </a:r>
            <a:r>
              <a:rPr lang="vi-VN" b="0" i="0" dirty="0">
                <a:solidFill>
                  <a:schemeClr val="bg1"/>
                </a:solidFill>
                <a:effectLst/>
                <a:latin typeface="Roboto" panose="02000000000000000000" pitchFamily="2" charset="0"/>
              </a:rPr>
              <a:t>sửa cơ bản các hàng trong 1 quan hệ: chèn, xóa, cập nhật</a:t>
            </a:r>
            <a:endParaRPr lang="en-US" b="0" i="0" dirty="0">
              <a:solidFill>
                <a:schemeClr val="bg1"/>
              </a:solidFill>
              <a:effectLst/>
              <a:latin typeface="Roboto" panose="02000000000000000000" pitchFamily="2" charset="0"/>
            </a:endParaRPr>
          </a:p>
          <a:p>
            <a:pPr algn="l" fontAlgn="base"/>
            <a:endParaRPr lang="vi-VN" b="0" i="0" dirty="0">
              <a:solidFill>
                <a:schemeClr val="bg1"/>
              </a:solidFill>
              <a:effectLst/>
              <a:latin typeface="Roboto" panose="02000000000000000000" pitchFamily="2" charset="0"/>
            </a:endParaRPr>
          </a:p>
          <a:p>
            <a:pPr algn="l" fontAlgn="base"/>
            <a:r>
              <a:rPr lang="en-US" b="0" i="0" dirty="0">
                <a:solidFill>
                  <a:schemeClr val="bg1"/>
                </a:solidFill>
                <a:effectLst/>
                <a:latin typeface="Roboto" panose="02000000000000000000" pitchFamily="2" charset="0"/>
              </a:rPr>
              <a:t>2. </a:t>
            </a:r>
            <a:r>
              <a:rPr lang="vi-VN" b="0" i="0" dirty="0">
                <a:solidFill>
                  <a:schemeClr val="bg1"/>
                </a:solidFill>
                <a:effectLst/>
                <a:latin typeface="Roboto" panose="02000000000000000000" pitchFamily="2" charset="0"/>
              </a:rPr>
              <a:t>Thêm, xóa và sửa đổi các đối tượng trong của cơ sở dữ liệu</a:t>
            </a:r>
            <a:r>
              <a:rPr lang="en-US" b="0" i="0" dirty="0">
                <a:solidFill>
                  <a:schemeClr val="bg1"/>
                </a:solidFill>
                <a:effectLst/>
                <a:latin typeface="Roboto" panose="02000000000000000000" pitchFamily="2" charset="0"/>
              </a:rPr>
              <a:t>.</a:t>
            </a:r>
          </a:p>
          <a:p>
            <a:pPr algn="l" fontAlgn="base"/>
            <a:r>
              <a:rPr lang="en-US" dirty="0">
                <a:solidFill>
                  <a:schemeClr val="bg1"/>
                </a:solidFill>
                <a:latin typeface="Roboto" panose="02000000000000000000" pitchFamily="2" charset="0"/>
              </a:rPr>
              <a:t> </a:t>
            </a:r>
            <a:endParaRPr lang="vi-VN" b="0" i="0" dirty="0">
              <a:solidFill>
                <a:schemeClr val="bg1"/>
              </a:solidFill>
              <a:effectLst/>
              <a:latin typeface="Roboto" panose="02000000000000000000" pitchFamily="2" charset="0"/>
            </a:endParaRPr>
          </a:p>
          <a:p>
            <a:pPr algn="l" fontAlgn="base"/>
            <a:r>
              <a:rPr lang="en-US" b="0" i="0" dirty="0">
                <a:solidFill>
                  <a:schemeClr val="bg1"/>
                </a:solidFill>
                <a:effectLst/>
                <a:latin typeface="Roboto" panose="02000000000000000000" pitchFamily="2" charset="0"/>
              </a:rPr>
              <a:t>3</a:t>
            </a:r>
            <a:r>
              <a:rPr lang="en-US" b="0" i="0" dirty="0" smtClean="0">
                <a:solidFill>
                  <a:schemeClr val="bg1"/>
                </a:solidFill>
                <a:effectLst/>
                <a:latin typeface="Roboto" panose="02000000000000000000" pitchFamily="2" charset="0"/>
              </a:rPr>
              <a:t>.</a:t>
            </a:r>
            <a:r>
              <a:rPr lang="vi-VN" b="0" i="0" dirty="0" smtClean="0">
                <a:solidFill>
                  <a:schemeClr val="bg1"/>
                </a:solidFill>
                <a:effectLst/>
                <a:latin typeface="Roboto" panose="02000000000000000000" pitchFamily="2" charset="0"/>
              </a:rPr>
              <a:t> Điều </a:t>
            </a:r>
            <a:r>
              <a:rPr lang="vi-VN" b="0" i="0" dirty="0">
                <a:solidFill>
                  <a:schemeClr val="bg1"/>
                </a:solidFill>
                <a:effectLst/>
                <a:latin typeface="Roboto" panose="02000000000000000000" pitchFamily="2" charset="0"/>
              </a:rPr>
              <a:t>khiển việc truy cập tới cơ sở dữ liệu và các đối tượng của cơ sở dữ liệu nhằm đảm bảo tính bảo mật, tính nhất quán và sự ràng buộc của cơ sở dữ liệu.</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122578"/>
            <a:ext cx="5885234" cy="3735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225" y="3122578"/>
            <a:ext cx="7343775" cy="373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9299" y="350195"/>
            <a:ext cx="6096000" cy="646331"/>
          </a:xfrm>
          <a:prstGeom prst="rect">
            <a:avLst/>
          </a:prstGeom>
        </p:spPr>
        <p:txBody>
          <a:bodyPr>
            <a:spAutoFit/>
          </a:bodyPr>
          <a:lstStyle/>
          <a:p>
            <a:pPr fontAlgn="base"/>
            <a:r>
              <a:rPr lang="vi-VN" dirty="0">
                <a:solidFill>
                  <a:schemeClr val="bg1"/>
                </a:solidFill>
                <a:latin typeface="Roboto" panose="02000000000000000000" pitchFamily="2" charset="0"/>
              </a:rPr>
              <a:t>MySQL cung cấp các câu lệnh phong phú để kết nối, yêu cầu và lấy dữ liệu phục vụ cho trang web như:</a:t>
            </a:r>
          </a:p>
        </p:txBody>
      </p:sp>
    </p:spTree>
    <p:extLst>
      <p:ext uri="{BB962C8B-B14F-4D97-AF65-F5344CB8AC3E}">
        <p14:creationId xmlns:p14="http://schemas.microsoft.com/office/powerpoint/2010/main" val="1244295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2" y="-48488"/>
            <a:ext cx="9546353" cy="69064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endParaRPr lang="vi-VN" dirty="0">
              <a:solidFill>
                <a:srgbClr val="333333"/>
              </a:solidFill>
              <a:latin typeface="Roboto" panose="02000000000000000000" pitchFamily="2" charset="0"/>
            </a:endParaRPr>
          </a:p>
        </p:txBody>
      </p:sp>
      <p:grpSp>
        <p:nvGrpSpPr>
          <p:cNvPr id="3" name="Group 2">
            <a:extLst>
              <a:ext uri="{FF2B5EF4-FFF2-40B4-BE49-F238E27FC236}">
                <a16:creationId xmlns="" xmlns:a16="http://schemas.microsoft.com/office/drawing/2014/main" id="{6C3C2AD0-305F-401D-A9F4-9FB938B70828}"/>
              </a:ext>
            </a:extLst>
          </p:cNvPr>
          <p:cNvGrpSpPr/>
          <p:nvPr/>
        </p:nvGrpSpPr>
        <p:grpSpPr>
          <a:xfrm>
            <a:off x="6899291" y="939978"/>
            <a:ext cx="5372660" cy="4473575"/>
            <a:chOff x="466529" y="1146175"/>
            <a:chExt cx="6200971" cy="5163273"/>
          </a:xfrm>
        </p:grpSpPr>
        <p:grpSp>
          <p:nvGrpSpPr>
            <p:cNvPr id="4" name="Group 3">
              <a:extLst>
                <a:ext uri="{FF2B5EF4-FFF2-40B4-BE49-F238E27FC236}">
                  <a16:creationId xmlns="" xmlns:a16="http://schemas.microsoft.com/office/drawing/2014/main" id="{68BC3C24-9AD9-47E9-8905-C74BA1FB29A9}"/>
                </a:ext>
              </a:extLst>
            </p:cNvPr>
            <p:cNvGrpSpPr>
              <a:grpSpLocks noChangeAspect="1"/>
            </p:cNvGrpSpPr>
            <p:nvPr/>
          </p:nvGrpSpPr>
          <p:grpSpPr bwMode="auto">
            <a:xfrm>
              <a:off x="828675" y="1146175"/>
              <a:ext cx="5838825" cy="5163273"/>
              <a:chOff x="530" y="834"/>
              <a:chExt cx="3414" cy="3019"/>
            </a:xfrm>
          </p:grpSpPr>
          <p:sp>
            <p:nvSpPr>
              <p:cNvPr id="9" name="AutoShape 3">
                <a:extLst>
                  <a:ext uri="{FF2B5EF4-FFF2-40B4-BE49-F238E27FC236}">
                    <a16:creationId xmlns="" xmlns:a16="http://schemas.microsoft.com/office/drawing/2014/main" id="{7728851C-A3DC-4794-8538-65D4DA27366B}"/>
                  </a:ext>
                </a:extLst>
              </p:cNvPr>
              <p:cNvSpPr>
                <a:spLocks noChangeAspect="1" noChangeArrowheads="1" noTextEdit="1"/>
              </p:cNvSpPr>
              <p:nvPr/>
            </p:nvSpPr>
            <p:spPr bwMode="auto">
              <a:xfrm>
                <a:off x="530" y="834"/>
                <a:ext cx="3414" cy="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nvGrpSpPr>
              <p:cNvPr id="10" name="Group 205">
                <a:extLst>
                  <a:ext uri="{FF2B5EF4-FFF2-40B4-BE49-F238E27FC236}">
                    <a16:creationId xmlns="" xmlns:a16="http://schemas.microsoft.com/office/drawing/2014/main" id="{481EB543-0C9A-4F52-94C0-25739BD94404}"/>
                  </a:ext>
                </a:extLst>
              </p:cNvPr>
              <p:cNvGrpSpPr>
                <a:grpSpLocks/>
              </p:cNvGrpSpPr>
              <p:nvPr/>
            </p:nvGrpSpPr>
            <p:grpSpPr bwMode="auto">
              <a:xfrm>
                <a:off x="673" y="829"/>
                <a:ext cx="3153" cy="3029"/>
                <a:chOff x="673" y="829"/>
                <a:chExt cx="3153" cy="3029"/>
              </a:xfrm>
            </p:grpSpPr>
            <p:sp>
              <p:nvSpPr>
                <p:cNvPr id="417" name="Freeform 5">
                  <a:extLst>
                    <a:ext uri="{FF2B5EF4-FFF2-40B4-BE49-F238E27FC236}">
                      <a16:creationId xmlns="" xmlns:a16="http://schemas.microsoft.com/office/drawing/2014/main" id="{1FE7B361-68C9-4634-95A0-4B8F7A09D91E}"/>
                    </a:ext>
                  </a:extLst>
                </p:cNvPr>
                <p:cNvSpPr>
                  <a:spLocks noEditPoints="1"/>
                </p:cNvSpPr>
                <p:nvPr/>
              </p:nvSpPr>
              <p:spPr bwMode="auto">
                <a:xfrm>
                  <a:off x="673" y="829"/>
                  <a:ext cx="2877" cy="2867"/>
                </a:xfrm>
                <a:custGeom>
                  <a:avLst/>
                  <a:gdLst>
                    <a:gd name="T0" fmla="*/ 312 w 584"/>
                    <a:gd name="T1" fmla="*/ 583 h 584"/>
                    <a:gd name="T2" fmla="*/ 257 w 584"/>
                    <a:gd name="T3" fmla="*/ 578 h 584"/>
                    <a:gd name="T4" fmla="*/ 335 w 584"/>
                    <a:gd name="T5" fmla="*/ 576 h 584"/>
                    <a:gd name="T6" fmla="*/ 233 w 584"/>
                    <a:gd name="T7" fmla="*/ 578 h 584"/>
                    <a:gd name="T8" fmla="*/ 233 w 584"/>
                    <a:gd name="T9" fmla="*/ 578 h 584"/>
                    <a:gd name="T10" fmla="*/ 390 w 584"/>
                    <a:gd name="T11" fmla="*/ 567 h 584"/>
                    <a:gd name="T12" fmla="*/ 181 w 584"/>
                    <a:gd name="T13" fmla="*/ 557 h 584"/>
                    <a:gd name="T14" fmla="*/ 410 w 584"/>
                    <a:gd name="T15" fmla="*/ 554 h 584"/>
                    <a:gd name="T16" fmla="*/ 158 w 584"/>
                    <a:gd name="T17" fmla="*/ 551 h 584"/>
                    <a:gd name="T18" fmla="*/ 158 w 584"/>
                    <a:gd name="T19" fmla="*/ 551 h 584"/>
                    <a:gd name="T20" fmla="*/ 460 w 584"/>
                    <a:gd name="T21" fmla="*/ 530 h 584"/>
                    <a:gd name="T22" fmla="*/ 113 w 584"/>
                    <a:gd name="T23" fmla="*/ 518 h 584"/>
                    <a:gd name="T24" fmla="*/ 477 w 584"/>
                    <a:gd name="T25" fmla="*/ 513 h 584"/>
                    <a:gd name="T26" fmla="*/ 93 w 584"/>
                    <a:gd name="T27" fmla="*/ 505 h 584"/>
                    <a:gd name="T28" fmla="*/ 93 w 584"/>
                    <a:gd name="T29" fmla="*/ 505 h 584"/>
                    <a:gd name="T30" fmla="*/ 519 w 584"/>
                    <a:gd name="T31" fmla="*/ 476 h 584"/>
                    <a:gd name="T32" fmla="*/ 59 w 584"/>
                    <a:gd name="T33" fmla="*/ 461 h 584"/>
                    <a:gd name="T34" fmla="*/ 530 w 584"/>
                    <a:gd name="T35" fmla="*/ 454 h 584"/>
                    <a:gd name="T36" fmla="*/ 43 w 584"/>
                    <a:gd name="T37" fmla="*/ 444 h 584"/>
                    <a:gd name="T38" fmla="*/ 43 w 584"/>
                    <a:gd name="T39" fmla="*/ 444 h 584"/>
                    <a:gd name="T40" fmla="*/ 560 w 584"/>
                    <a:gd name="T41" fmla="*/ 408 h 584"/>
                    <a:gd name="T42" fmla="*/ 22 w 584"/>
                    <a:gd name="T43" fmla="*/ 392 h 584"/>
                    <a:gd name="T44" fmla="*/ 565 w 584"/>
                    <a:gd name="T45" fmla="*/ 384 h 584"/>
                    <a:gd name="T46" fmla="*/ 11 w 584"/>
                    <a:gd name="T47" fmla="*/ 371 h 584"/>
                    <a:gd name="T48" fmla="*/ 11 w 584"/>
                    <a:gd name="T49" fmla="*/ 371 h 584"/>
                    <a:gd name="T50" fmla="*/ 581 w 584"/>
                    <a:gd name="T51" fmla="*/ 331 h 584"/>
                    <a:gd name="T52" fmla="*/ 5 w 584"/>
                    <a:gd name="T53" fmla="*/ 316 h 584"/>
                    <a:gd name="T54" fmla="*/ 580 w 584"/>
                    <a:gd name="T55" fmla="*/ 307 h 584"/>
                    <a:gd name="T56" fmla="*/ 584 w 584"/>
                    <a:gd name="T57" fmla="*/ 292 h 584"/>
                    <a:gd name="T58" fmla="*/ 0 w 584"/>
                    <a:gd name="T59" fmla="*/ 276 h 584"/>
                    <a:gd name="T60" fmla="*/ 579 w 584"/>
                    <a:gd name="T61" fmla="*/ 267 h 584"/>
                    <a:gd name="T62" fmla="*/ 579 w 584"/>
                    <a:gd name="T63" fmla="*/ 267 h 584"/>
                    <a:gd name="T64" fmla="*/ 9 w 584"/>
                    <a:gd name="T65" fmla="*/ 237 h 584"/>
                    <a:gd name="T66" fmla="*/ 573 w 584"/>
                    <a:gd name="T67" fmla="*/ 212 h 584"/>
                    <a:gd name="T68" fmla="*/ 11 w 584"/>
                    <a:gd name="T69" fmla="*/ 213 h 584"/>
                    <a:gd name="T70" fmla="*/ 562 w 584"/>
                    <a:gd name="T71" fmla="*/ 191 h 584"/>
                    <a:gd name="T72" fmla="*/ 562 w 584"/>
                    <a:gd name="T73" fmla="*/ 191 h 584"/>
                    <a:gd name="T74" fmla="*/ 34 w 584"/>
                    <a:gd name="T75" fmla="*/ 163 h 584"/>
                    <a:gd name="T76" fmla="*/ 541 w 584"/>
                    <a:gd name="T77" fmla="*/ 139 h 584"/>
                    <a:gd name="T78" fmla="*/ 42 w 584"/>
                    <a:gd name="T79" fmla="*/ 140 h 584"/>
                    <a:gd name="T80" fmla="*/ 525 w 584"/>
                    <a:gd name="T81" fmla="*/ 122 h 584"/>
                    <a:gd name="T82" fmla="*/ 525 w 584"/>
                    <a:gd name="T83" fmla="*/ 122 h 584"/>
                    <a:gd name="T84" fmla="*/ 79 w 584"/>
                    <a:gd name="T85" fmla="*/ 98 h 584"/>
                    <a:gd name="T86" fmla="*/ 491 w 584"/>
                    <a:gd name="T87" fmla="*/ 78 h 584"/>
                    <a:gd name="T88" fmla="*/ 92 w 584"/>
                    <a:gd name="T89" fmla="*/ 78 h 584"/>
                    <a:gd name="T90" fmla="*/ 470 w 584"/>
                    <a:gd name="T91" fmla="*/ 65 h 584"/>
                    <a:gd name="T92" fmla="*/ 470 w 584"/>
                    <a:gd name="T93" fmla="*/ 65 h 584"/>
                    <a:gd name="T94" fmla="*/ 139 w 584"/>
                    <a:gd name="T95" fmla="*/ 48 h 584"/>
                    <a:gd name="T96" fmla="*/ 426 w 584"/>
                    <a:gd name="T97" fmla="*/ 32 h 584"/>
                    <a:gd name="T98" fmla="*/ 157 w 584"/>
                    <a:gd name="T99" fmla="*/ 32 h 584"/>
                    <a:gd name="T100" fmla="*/ 403 w 584"/>
                    <a:gd name="T101" fmla="*/ 26 h 584"/>
                    <a:gd name="T102" fmla="*/ 403 w 584"/>
                    <a:gd name="T103" fmla="*/ 26 h 584"/>
                    <a:gd name="T104" fmla="*/ 210 w 584"/>
                    <a:gd name="T105" fmla="*/ 15 h 584"/>
                    <a:gd name="T106" fmla="*/ 351 w 584"/>
                    <a:gd name="T107" fmla="*/ 6 h 584"/>
                    <a:gd name="T108" fmla="*/ 232 w 584"/>
                    <a:gd name="T109" fmla="*/ 6 h 584"/>
                    <a:gd name="T110" fmla="*/ 327 w 584"/>
                    <a:gd name="T111" fmla="*/ 6 h 584"/>
                    <a:gd name="T112" fmla="*/ 327 w 584"/>
                    <a:gd name="T113" fmla="*/ 6 h 584"/>
                    <a:gd name="T114" fmla="*/ 288 w 584"/>
                    <a:gd name="T115"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4" h="584">
                      <a:moveTo>
                        <a:pt x="296" y="584"/>
                      </a:moveTo>
                      <a:cubicBezTo>
                        <a:pt x="296" y="580"/>
                        <a:pt x="296" y="580"/>
                        <a:pt x="296" y="580"/>
                      </a:cubicBezTo>
                      <a:cubicBezTo>
                        <a:pt x="301" y="580"/>
                        <a:pt x="307" y="579"/>
                        <a:pt x="312" y="579"/>
                      </a:cubicBezTo>
                      <a:cubicBezTo>
                        <a:pt x="312" y="583"/>
                        <a:pt x="312" y="583"/>
                        <a:pt x="312" y="583"/>
                      </a:cubicBezTo>
                      <a:cubicBezTo>
                        <a:pt x="307" y="583"/>
                        <a:pt x="301" y="584"/>
                        <a:pt x="296" y="584"/>
                      </a:cubicBezTo>
                      <a:moveTo>
                        <a:pt x="272" y="583"/>
                      </a:moveTo>
                      <a:cubicBezTo>
                        <a:pt x="267" y="583"/>
                        <a:pt x="262" y="582"/>
                        <a:pt x="256" y="581"/>
                      </a:cubicBezTo>
                      <a:cubicBezTo>
                        <a:pt x="257" y="578"/>
                        <a:pt x="257" y="578"/>
                        <a:pt x="257" y="578"/>
                      </a:cubicBezTo>
                      <a:cubicBezTo>
                        <a:pt x="262" y="578"/>
                        <a:pt x="267" y="579"/>
                        <a:pt x="273" y="579"/>
                      </a:cubicBezTo>
                      <a:cubicBezTo>
                        <a:pt x="272" y="583"/>
                        <a:pt x="272" y="583"/>
                        <a:pt x="272" y="583"/>
                      </a:cubicBezTo>
                      <a:moveTo>
                        <a:pt x="336" y="580"/>
                      </a:moveTo>
                      <a:cubicBezTo>
                        <a:pt x="335" y="576"/>
                        <a:pt x="335" y="576"/>
                        <a:pt x="335" y="576"/>
                      </a:cubicBezTo>
                      <a:cubicBezTo>
                        <a:pt x="340" y="576"/>
                        <a:pt x="346" y="575"/>
                        <a:pt x="351" y="574"/>
                      </a:cubicBezTo>
                      <a:cubicBezTo>
                        <a:pt x="352" y="578"/>
                        <a:pt x="352" y="578"/>
                        <a:pt x="352" y="578"/>
                      </a:cubicBezTo>
                      <a:cubicBezTo>
                        <a:pt x="346" y="579"/>
                        <a:pt x="341" y="580"/>
                        <a:pt x="336" y="580"/>
                      </a:cubicBezTo>
                      <a:moveTo>
                        <a:pt x="233" y="578"/>
                      </a:moveTo>
                      <a:cubicBezTo>
                        <a:pt x="228" y="577"/>
                        <a:pt x="222" y="575"/>
                        <a:pt x="217" y="574"/>
                      </a:cubicBezTo>
                      <a:cubicBezTo>
                        <a:pt x="218" y="570"/>
                        <a:pt x="218" y="570"/>
                        <a:pt x="218" y="570"/>
                      </a:cubicBezTo>
                      <a:cubicBezTo>
                        <a:pt x="223" y="571"/>
                        <a:pt x="228" y="573"/>
                        <a:pt x="234" y="574"/>
                      </a:cubicBezTo>
                      <a:cubicBezTo>
                        <a:pt x="233" y="578"/>
                        <a:pt x="233" y="578"/>
                        <a:pt x="233" y="578"/>
                      </a:cubicBezTo>
                      <a:moveTo>
                        <a:pt x="375" y="572"/>
                      </a:moveTo>
                      <a:cubicBezTo>
                        <a:pt x="374" y="568"/>
                        <a:pt x="374" y="568"/>
                        <a:pt x="374" y="568"/>
                      </a:cubicBezTo>
                      <a:cubicBezTo>
                        <a:pt x="379" y="566"/>
                        <a:pt x="384" y="565"/>
                        <a:pt x="389" y="563"/>
                      </a:cubicBezTo>
                      <a:cubicBezTo>
                        <a:pt x="390" y="567"/>
                        <a:pt x="390" y="567"/>
                        <a:pt x="390" y="567"/>
                      </a:cubicBezTo>
                      <a:cubicBezTo>
                        <a:pt x="385" y="569"/>
                        <a:pt x="380" y="570"/>
                        <a:pt x="375" y="572"/>
                      </a:cubicBezTo>
                      <a:moveTo>
                        <a:pt x="194" y="567"/>
                      </a:moveTo>
                      <a:cubicBezTo>
                        <a:pt x="189" y="565"/>
                        <a:pt x="184" y="563"/>
                        <a:pt x="179" y="561"/>
                      </a:cubicBezTo>
                      <a:cubicBezTo>
                        <a:pt x="181" y="557"/>
                        <a:pt x="181" y="557"/>
                        <a:pt x="181" y="557"/>
                      </a:cubicBezTo>
                      <a:cubicBezTo>
                        <a:pt x="186" y="559"/>
                        <a:pt x="191" y="561"/>
                        <a:pt x="196" y="563"/>
                      </a:cubicBezTo>
                      <a:cubicBezTo>
                        <a:pt x="194" y="567"/>
                        <a:pt x="194" y="567"/>
                        <a:pt x="194" y="567"/>
                      </a:cubicBezTo>
                      <a:moveTo>
                        <a:pt x="412" y="558"/>
                      </a:moveTo>
                      <a:cubicBezTo>
                        <a:pt x="410" y="554"/>
                        <a:pt x="410" y="554"/>
                        <a:pt x="410" y="554"/>
                      </a:cubicBezTo>
                      <a:cubicBezTo>
                        <a:pt x="415" y="552"/>
                        <a:pt x="420" y="550"/>
                        <a:pt x="425" y="547"/>
                      </a:cubicBezTo>
                      <a:cubicBezTo>
                        <a:pt x="426" y="551"/>
                        <a:pt x="426" y="551"/>
                        <a:pt x="426" y="551"/>
                      </a:cubicBezTo>
                      <a:cubicBezTo>
                        <a:pt x="422" y="553"/>
                        <a:pt x="417" y="556"/>
                        <a:pt x="412" y="558"/>
                      </a:cubicBezTo>
                      <a:moveTo>
                        <a:pt x="158" y="551"/>
                      </a:moveTo>
                      <a:cubicBezTo>
                        <a:pt x="153" y="549"/>
                        <a:pt x="148" y="546"/>
                        <a:pt x="144" y="543"/>
                      </a:cubicBezTo>
                      <a:cubicBezTo>
                        <a:pt x="146" y="540"/>
                        <a:pt x="146" y="540"/>
                        <a:pt x="146" y="540"/>
                      </a:cubicBezTo>
                      <a:cubicBezTo>
                        <a:pt x="150" y="543"/>
                        <a:pt x="155" y="545"/>
                        <a:pt x="160" y="547"/>
                      </a:cubicBezTo>
                      <a:cubicBezTo>
                        <a:pt x="158" y="551"/>
                        <a:pt x="158" y="551"/>
                        <a:pt x="158" y="551"/>
                      </a:cubicBezTo>
                      <a:moveTo>
                        <a:pt x="447" y="539"/>
                      </a:moveTo>
                      <a:cubicBezTo>
                        <a:pt x="445" y="536"/>
                        <a:pt x="445" y="536"/>
                        <a:pt x="445" y="536"/>
                      </a:cubicBezTo>
                      <a:cubicBezTo>
                        <a:pt x="449" y="533"/>
                        <a:pt x="454" y="530"/>
                        <a:pt x="458" y="527"/>
                      </a:cubicBezTo>
                      <a:cubicBezTo>
                        <a:pt x="460" y="530"/>
                        <a:pt x="460" y="530"/>
                        <a:pt x="460" y="530"/>
                      </a:cubicBezTo>
                      <a:cubicBezTo>
                        <a:pt x="456" y="533"/>
                        <a:pt x="452" y="536"/>
                        <a:pt x="447" y="539"/>
                      </a:cubicBezTo>
                      <a:moveTo>
                        <a:pt x="124" y="530"/>
                      </a:moveTo>
                      <a:cubicBezTo>
                        <a:pt x="119" y="527"/>
                        <a:pt x="115" y="524"/>
                        <a:pt x="111" y="521"/>
                      </a:cubicBezTo>
                      <a:cubicBezTo>
                        <a:pt x="113" y="518"/>
                        <a:pt x="113" y="518"/>
                        <a:pt x="113" y="518"/>
                      </a:cubicBezTo>
                      <a:cubicBezTo>
                        <a:pt x="118" y="521"/>
                        <a:pt x="122" y="524"/>
                        <a:pt x="126" y="527"/>
                      </a:cubicBezTo>
                      <a:cubicBezTo>
                        <a:pt x="124" y="530"/>
                        <a:pt x="124" y="530"/>
                        <a:pt x="124" y="530"/>
                      </a:cubicBezTo>
                      <a:moveTo>
                        <a:pt x="479" y="516"/>
                      </a:moveTo>
                      <a:cubicBezTo>
                        <a:pt x="477" y="513"/>
                        <a:pt x="477" y="513"/>
                        <a:pt x="477" y="513"/>
                      </a:cubicBezTo>
                      <a:cubicBezTo>
                        <a:pt x="481" y="509"/>
                        <a:pt x="485" y="506"/>
                        <a:pt x="489" y="502"/>
                      </a:cubicBezTo>
                      <a:cubicBezTo>
                        <a:pt x="491" y="505"/>
                        <a:pt x="491" y="505"/>
                        <a:pt x="491" y="505"/>
                      </a:cubicBezTo>
                      <a:cubicBezTo>
                        <a:pt x="487" y="509"/>
                        <a:pt x="483" y="512"/>
                        <a:pt x="479" y="516"/>
                      </a:cubicBezTo>
                      <a:moveTo>
                        <a:pt x="93" y="505"/>
                      </a:moveTo>
                      <a:cubicBezTo>
                        <a:pt x="89" y="502"/>
                        <a:pt x="85" y="498"/>
                        <a:pt x="81" y="494"/>
                      </a:cubicBezTo>
                      <a:cubicBezTo>
                        <a:pt x="84" y="491"/>
                        <a:pt x="84" y="491"/>
                        <a:pt x="84" y="491"/>
                      </a:cubicBezTo>
                      <a:cubicBezTo>
                        <a:pt x="88" y="495"/>
                        <a:pt x="92" y="499"/>
                        <a:pt x="96" y="502"/>
                      </a:cubicBezTo>
                      <a:cubicBezTo>
                        <a:pt x="93" y="505"/>
                        <a:pt x="93" y="505"/>
                        <a:pt x="93" y="505"/>
                      </a:cubicBezTo>
                      <a:moveTo>
                        <a:pt x="508" y="488"/>
                      </a:moveTo>
                      <a:cubicBezTo>
                        <a:pt x="505" y="485"/>
                        <a:pt x="505" y="485"/>
                        <a:pt x="505" y="485"/>
                      </a:cubicBezTo>
                      <a:cubicBezTo>
                        <a:pt x="509" y="481"/>
                        <a:pt x="512" y="477"/>
                        <a:pt x="515" y="473"/>
                      </a:cubicBezTo>
                      <a:cubicBezTo>
                        <a:pt x="519" y="476"/>
                        <a:pt x="519" y="476"/>
                        <a:pt x="519" y="476"/>
                      </a:cubicBezTo>
                      <a:cubicBezTo>
                        <a:pt x="515" y="480"/>
                        <a:pt x="512" y="484"/>
                        <a:pt x="508" y="488"/>
                      </a:cubicBezTo>
                      <a:moveTo>
                        <a:pt x="66" y="476"/>
                      </a:moveTo>
                      <a:cubicBezTo>
                        <a:pt x="62" y="472"/>
                        <a:pt x="59" y="468"/>
                        <a:pt x="56" y="463"/>
                      </a:cubicBezTo>
                      <a:cubicBezTo>
                        <a:pt x="59" y="461"/>
                        <a:pt x="59" y="461"/>
                        <a:pt x="59" y="461"/>
                      </a:cubicBezTo>
                      <a:cubicBezTo>
                        <a:pt x="62" y="465"/>
                        <a:pt x="65" y="469"/>
                        <a:pt x="69" y="474"/>
                      </a:cubicBezTo>
                      <a:cubicBezTo>
                        <a:pt x="66" y="476"/>
                        <a:pt x="66" y="476"/>
                        <a:pt x="66" y="476"/>
                      </a:cubicBezTo>
                      <a:moveTo>
                        <a:pt x="533" y="457"/>
                      </a:moveTo>
                      <a:cubicBezTo>
                        <a:pt x="530" y="454"/>
                        <a:pt x="530" y="454"/>
                        <a:pt x="530" y="454"/>
                      </a:cubicBezTo>
                      <a:cubicBezTo>
                        <a:pt x="533" y="450"/>
                        <a:pt x="535" y="446"/>
                        <a:pt x="538" y="441"/>
                      </a:cubicBezTo>
                      <a:cubicBezTo>
                        <a:pt x="542" y="443"/>
                        <a:pt x="542" y="443"/>
                        <a:pt x="542" y="443"/>
                      </a:cubicBezTo>
                      <a:cubicBezTo>
                        <a:pt x="539" y="448"/>
                        <a:pt x="536" y="452"/>
                        <a:pt x="533" y="457"/>
                      </a:cubicBezTo>
                      <a:moveTo>
                        <a:pt x="43" y="444"/>
                      </a:moveTo>
                      <a:cubicBezTo>
                        <a:pt x="40" y="439"/>
                        <a:pt x="37" y="434"/>
                        <a:pt x="35" y="430"/>
                      </a:cubicBezTo>
                      <a:cubicBezTo>
                        <a:pt x="38" y="428"/>
                        <a:pt x="38" y="428"/>
                        <a:pt x="38" y="428"/>
                      </a:cubicBezTo>
                      <a:cubicBezTo>
                        <a:pt x="41" y="432"/>
                        <a:pt x="43" y="437"/>
                        <a:pt x="46" y="441"/>
                      </a:cubicBezTo>
                      <a:cubicBezTo>
                        <a:pt x="43" y="444"/>
                        <a:pt x="43" y="444"/>
                        <a:pt x="43" y="444"/>
                      </a:cubicBezTo>
                      <a:moveTo>
                        <a:pt x="553" y="422"/>
                      </a:moveTo>
                      <a:cubicBezTo>
                        <a:pt x="550" y="421"/>
                        <a:pt x="550" y="421"/>
                        <a:pt x="550" y="421"/>
                      </a:cubicBezTo>
                      <a:cubicBezTo>
                        <a:pt x="552" y="416"/>
                        <a:pt x="554" y="411"/>
                        <a:pt x="556" y="406"/>
                      </a:cubicBezTo>
                      <a:cubicBezTo>
                        <a:pt x="560" y="408"/>
                        <a:pt x="560" y="408"/>
                        <a:pt x="560" y="408"/>
                      </a:cubicBezTo>
                      <a:cubicBezTo>
                        <a:pt x="558" y="413"/>
                        <a:pt x="556" y="418"/>
                        <a:pt x="553" y="422"/>
                      </a:cubicBezTo>
                      <a:moveTo>
                        <a:pt x="24" y="408"/>
                      </a:moveTo>
                      <a:cubicBezTo>
                        <a:pt x="22" y="403"/>
                        <a:pt x="20" y="398"/>
                        <a:pt x="18" y="393"/>
                      </a:cubicBezTo>
                      <a:cubicBezTo>
                        <a:pt x="22" y="392"/>
                        <a:pt x="22" y="392"/>
                        <a:pt x="22" y="392"/>
                      </a:cubicBezTo>
                      <a:cubicBezTo>
                        <a:pt x="24" y="397"/>
                        <a:pt x="26" y="402"/>
                        <a:pt x="28" y="407"/>
                      </a:cubicBezTo>
                      <a:cubicBezTo>
                        <a:pt x="24" y="408"/>
                        <a:pt x="24" y="408"/>
                        <a:pt x="24" y="408"/>
                      </a:cubicBezTo>
                      <a:moveTo>
                        <a:pt x="569" y="386"/>
                      </a:moveTo>
                      <a:cubicBezTo>
                        <a:pt x="565" y="384"/>
                        <a:pt x="565" y="384"/>
                        <a:pt x="565" y="384"/>
                      </a:cubicBezTo>
                      <a:cubicBezTo>
                        <a:pt x="566" y="379"/>
                        <a:pt x="568" y="374"/>
                        <a:pt x="569" y="369"/>
                      </a:cubicBezTo>
                      <a:cubicBezTo>
                        <a:pt x="573" y="370"/>
                        <a:pt x="573" y="370"/>
                        <a:pt x="573" y="370"/>
                      </a:cubicBezTo>
                      <a:cubicBezTo>
                        <a:pt x="572" y="375"/>
                        <a:pt x="570" y="381"/>
                        <a:pt x="569" y="386"/>
                      </a:cubicBezTo>
                      <a:moveTo>
                        <a:pt x="11" y="371"/>
                      </a:moveTo>
                      <a:cubicBezTo>
                        <a:pt x="9" y="366"/>
                        <a:pt x="8" y="360"/>
                        <a:pt x="7" y="355"/>
                      </a:cubicBezTo>
                      <a:cubicBezTo>
                        <a:pt x="11" y="354"/>
                        <a:pt x="11" y="354"/>
                        <a:pt x="11" y="354"/>
                      </a:cubicBezTo>
                      <a:cubicBezTo>
                        <a:pt x="12" y="359"/>
                        <a:pt x="13" y="365"/>
                        <a:pt x="15" y="370"/>
                      </a:cubicBezTo>
                      <a:cubicBezTo>
                        <a:pt x="11" y="371"/>
                        <a:pt x="11" y="371"/>
                        <a:pt x="11" y="371"/>
                      </a:cubicBezTo>
                      <a:moveTo>
                        <a:pt x="579" y="347"/>
                      </a:moveTo>
                      <a:cubicBezTo>
                        <a:pt x="575" y="346"/>
                        <a:pt x="575" y="346"/>
                        <a:pt x="575" y="346"/>
                      </a:cubicBezTo>
                      <a:cubicBezTo>
                        <a:pt x="576" y="341"/>
                        <a:pt x="577" y="336"/>
                        <a:pt x="577" y="331"/>
                      </a:cubicBezTo>
                      <a:cubicBezTo>
                        <a:pt x="581" y="331"/>
                        <a:pt x="581" y="331"/>
                        <a:pt x="581" y="331"/>
                      </a:cubicBezTo>
                      <a:cubicBezTo>
                        <a:pt x="581" y="337"/>
                        <a:pt x="580" y="342"/>
                        <a:pt x="579" y="347"/>
                      </a:cubicBezTo>
                      <a:moveTo>
                        <a:pt x="3" y="332"/>
                      </a:moveTo>
                      <a:cubicBezTo>
                        <a:pt x="2" y="326"/>
                        <a:pt x="1" y="321"/>
                        <a:pt x="1" y="316"/>
                      </a:cubicBezTo>
                      <a:cubicBezTo>
                        <a:pt x="5" y="316"/>
                        <a:pt x="5" y="316"/>
                        <a:pt x="5" y="316"/>
                      </a:cubicBezTo>
                      <a:cubicBezTo>
                        <a:pt x="5" y="321"/>
                        <a:pt x="6" y="326"/>
                        <a:pt x="7" y="331"/>
                      </a:cubicBezTo>
                      <a:cubicBezTo>
                        <a:pt x="3" y="332"/>
                        <a:pt x="3" y="332"/>
                        <a:pt x="3" y="332"/>
                      </a:cubicBezTo>
                      <a:moveTo>
                        <a:pt x="584" y="308"/>
                      </a:moveTo>
                      <a:cubicBezTo>
                        <a:pt x="580" y="307"/>
                        <a:pt x="580" y="307"/>
                        <a:pt x="580" y="307"/>
                      </a:cubicBezTo>
                      <a:cubicBezTo>
                        <a:pt x="580" y="302"/>
                        <a:pt x="580" y="297"/>
                        <a:pt x="580" y="292"/>
                      </a:cubicBezTo>
                      <a:cubicBezTo>
                        <a:pt x="580" y="291"/>
                        <a:pt x="580" y="291"/>
                        <a:pt x="580" y="291"/>
                      </a:cubicBezTo>
                      <a:cubicBezTo>
                        <a:pt x="584" y="291"/>
                        <a:pt x="584" y="291"/>
                        <a:pt x="584" y="291"/>
                      </a:cubicBezTo>
                      <a:cubicBezTo>
                        <a:pt x="584" y="292"/>
                        <a:pt x="584" y="292"/>
                        <a:pt x="584" y="292"/>
                      </a:cubicBezTo>
                      <a:cubicBezTo>
                        <a:pt x="584" y="297"/>
                        <a:pt x="584" y="302"/>
                        <a:pt x="584" y="308"/>
                      </a:cubicBezTo>
                      <a:moveTo>
                        <a:pt x="1" y="292"/>
                      </a:moveTo>
                      <a:cubicBezTo>
                        <a:pt x="0" y="292"/>
                        <a:pt x="0" y="292"/>
                        <a:pt x="0" y="292"/>
                      </a:cubicBezTo>
                      <a:cubicBezTo>
                        <a:pt x="0" y="286"/>
                        <a:pt x="0" y="281"/>
                        <a:pt x="0" y="276"/>
                      </a:cubicBezTo>
                      <a:cubicBezTo>
                        <a:pt x="4" y="276"/>
                        <a:pt x="4" y="276"/>
                        <a:pt x="4" y="276"/>
                      </a:cubicBezTo>
                      <a:cubicBezTo>
                        <a:pt x="4" y="281"/>
                        <a:pt x="4" y="286"/>
                        <a:pt x="4" y="292"/>
                      </a:cubicBezTo>
                      <a:cubicBezTo>
                        <a:pt x="1" y="292"/>
                        <a:pt x="1" y="292"/>
                        <a:pt x="1" y="292"/>
                      </a:cubicBezTo>
                      <a:moveTo>
                        <a:pt x="579" y="267"/>
                      </a:moveTo>
                      <a:cubicBezTo>
                        <a:pt x="579" y="262"/>
                        <a:pt x="578" y="257"/>
                        <a:pt x="577" y="252"/>
                      </a:cubicBezTo>
                      <a:cubicBezTo>
                        <a:pt x="581" y="251"/>
                        <a:pt x="581" y="251"/>
                        <a:pt x="581" y="251"/>
                      </a:cubicBezTo>
                      <a:cubicBezTo>
                        <a:pt x="582" y="256"/>
                        <a:pt x="583" y="262"/>
                        <a:pt x="583" y="267"/>
                      </a:cubicBezTo>
                      <a:cubicBezTo>
                        <a:pt x="579" y="267"/>
                        <a:pt x="579" y="267"/>
                        <a:pt x="579" y="267"/>
                      </a:cubicBezTo>
                      <a:moveTo>
                        <a:pt x="7" y="253"/>
                      </a:moveTo>
                      <a:cubicBezTo>
                        <a:pt x="3" y="252"/>
                        <a:pt x="3" y="252"/>
                        <a:pt x="3" y="252"/>
                      </a:cubicBezTo>
                      <a:cubicBezTo>
                        <a:pt x="3" y="247"/>
                        <a:pt x="4" y="242"/>
                        <a:pt x="5" y="236"/>
                      </a:cubicBezTo>
                      <a:cubicBezTo>
                        <a:pt x="9" y="237"/>
                        <a:pt x="9" y="237"/>
                        <a:pt x="9" y="237"/>
                      </a:cubicBezTo>
                      <a:cubicBezTo>
                        <a:pt x="8" y="242"/>
                        <a:pt x="7" y="248"/>
                        <a:pt x="7" y="253"/>
                      </a:cubicBezTo>
                      <a:moveTo>
                        <a:pt x="573" y="228"/>
                      </a:moveTo>
                      <a:cubicBezTo>
                        <a:pt x="572" y="223"/>
                        <a:pt x="571" y="218"/>
                        <a:pt x="569" y="213"/>
                      </a:cubicBezTo>
                      <a:cubicBezTo>
                        <a:pt x="573" y="212"/>
                        <a:pt x="573" y="212"/>
                        <a:pt x="573" y="212"/>
                      </a:cubicBezTo>
                      <a:cubicBezTo>
                        <a:pt x="575" y="217"/>
                        <a:pt x="576" y="222"/>
                        <a:pt x="577" y="228"/>
                      </a:cubicBezTo>
                      <a:cubicBezTo>
                        <a:pt x="573" y="228"/>
                        <a:pt x="573" y="228"/>
                        <a:pt x="573" y="228"/>
                      </a:cubicBezTo>
                      <a:moveTo>
                        <a:pt x="14" y="214"/>
                      </a:moveTo>
                      <a:cubicBezTo>
                        <a:pt x="11" y="213"/>
                        <a:pt x="11" y="213"/>
                        <a:pt x="11" y="213"/>
                      </a:cubicBezTo>
                      <a:cubicBezTo>
                        <a:pt x="12" y="208"/>
                        <a:pt x="14" y="203"/>
                        <a:pt x="15" y="198"/>
                      </a:cubicBezTo>
                      <a:cubicBezTo>
                        <a:pt x="19" y="199"/>
                        <a:pt x="19" y="199"/>
                        <a:pt x="19" y="199"/>
                      </a:cubicBezTo>
                      <a:cubicBezTo>
                        <a:pt x="17" y="204"/>
                        <a:pt x="16" y="209"/>
                        <a:pt x="14" y="214"/>
                      </a:cubicBezTo>
                      <a:moveTo>
                        <a:pt x="562" y="191"/>
                      </a:moveTo>
                      <a:cubicBezTo>
                        <a:pt x="560" y="186"/>
                        <a:pt x="558" y="181"/>
                        <a:pt x="556" y="176"/>
                      </a:cubicBezTo>
                      <a:cubicBezTo>
                        <a:pt x="560" y="175"/>
                        <a:pt x="560" y="175"/>
                        <a:pt x="560" y="175"/>
                      </a:cubicBezTo>
                      <a:cubicBezTo>
                        <a:pt x="562" y="179"/>
                        <a:pt x="564" y="184"/>
                        <a:pt x="566" y="189"/>
                      </a:cubicBezTo>
                      <a:cubicBezTo>
                        <a:pt x="562" y="191"/>
                        <a:pt x="562" y="191"/>
                        <a:pt x="562" y="191"/>
                      </a:cubicBezTo>
                      <a:moveTo>
                        <a:pt x="28" y="177"/>
                      </a:moveTo>
                      <a:cubicBezTo>
                        <a:pt x="24" y="176"/>
                        <a:pt x="24" y="176"/>
                        <a:pt x="24" y="176"/>
                      </a:cubicBezTo>
                      <a:cubicBezTo>
                        <a:pt x="26" y="171"/>
                        <a:pt x="28" y="166"/>
                        <a:pt x="31" y="161"/>
                      </a:cubicBezTo>
                      <a:cubicBezTo>
                        <a:pt x="34" y="163"/>
                        <a:pt x="34" y="163"/>
                        <a:pt x="34" y="163"/>
                      </a:cubicBezTo>
                      <a:cubicBezTo>
                        <a:pt x="32" y="168"/>
                        <a:pt x="30" y="172"/>
                        <a:pt x="28" y="177"/>
                      </a:cubicBezTo>
                      <a:moveTo>
                        <a:pt x="546" y="155"/>
                      </a:moveTo>
                      <a:cubicBezTo>
                        <a:pt x="543" y="150"/>
                        <a:pt x="541" y="146"/>
                        <a:pt x="538" y="141"/>
                      </a:cubicBezTo>
                      <a:cubicBezTo>
                        <a:pt x="541" y="139"/>
                        <a:pt x="541" y="139"/>
                        <a:pt x="541" y="139"/>
                      </a:cubicBezTo>
                      <a:cubicBezTo>
                        <a:pt x="544" y="144"/>
                        <a:pt x="547" y="149"/>
                        <a:pt x="549" y="153"/>
                      </a:cubicBezTo>
                      <a:cubicBezTo>
                        <a:pt x="546" y="155"/>
                        <a:pt x="546" y="155"/>
                        <a:pt x="546" y="155"/>
                      </a:cubicBezTo>
                      <a:moveTo>
                        <a:pt x="46" y="142"/>
                      </a:moveTo>
                      <a:cubicBezTo>
                        <a:pt x="42" y="140"/>
                        <a:pt x="42" y="140"/>
                        <a:pt x="42" y="140"/>
                      </a:cubicBezTo>
                      <a:cubicBezTo>
                        <a:pt x="45" y="136"/>
                        <a:pt x="48" y="131"/>
                        <a:pt x="51" y="127"/>
                      </a:cubicBezTo>
                      <a:cubicBezTo>
                        <a:pt x="54" y="129"/>
                        <a:pt x="54" y="129"/>
                        <a:pt x="54" y="129"/>
                      </a:cubicBezTo>
                      <a:cubicBezTo>
                        <a:pt x="51" y="133"/>
                        <a:pt x="48" y="138"/>
                        <a:pt x="46" y="142"/>
                      </a:cubicBezTo>
                      <a:moveTo>
                        <a:pt x="525" y="122"/>
                      </a:moveTo>
                      <a:cubicBezTo>
                        <a:pt x="522" y="118"/>
                        <a:pt x="518" y="113"/>
                        <a:pt x="515" y="109"/>
                      </a:cubicBezTo>
                      <a:cubicBezTo>
                        <a:pt x="518" y="107"/>
                        <a:pt x="518" y="107"/>
                        <a:pt x="518" y="107"/>
                      </a:cubicBezTo>
                      <a:cubicBezTo>
                        <a:pt x="522" y="111"/>
                        <a:pt x="525" y="115"/>
                        <a:pt x="528" y="119"/>
                      </a:cubicBezTo>
                      <a:cubicBezTo>
                        <a:pt x="525" y="122"/>
                        <a:pt x="525" y="122"/>
                        <a:pt x="525" y="122"/>
                      </a:cubicBezTo>
                      <a:moveTo>
                        <a:pt x="68" y="110"/>
                      </a:moveTo>
                      <a:cubicBezTo>
                        <a:pt x="65" y="108"/>
                        <a:pt x="65" y="108"/>
                        <a:pt x="65" y="108"/>
                      </a:cubicBezTo>
                      <a:cubicBezTo>
                        <a:pt x="69" y="103"/>
                        <a:pt x="72" y="99"/>
                        <a:pt x="76" y="95"/>
                      </a:cubicBezTo>
                      <a:cubicBezTo>
                        <a:pt x="79" y="98"/>
                        <a:pt x="79" y="98"/>
                        <a:pt x="79" y="98"/>
                      </a:cubicBezTo>
                      <a:cubicBezTo>
                        <a:pt x="75" y="102"/>
                        <a:pt x="72" y="106"/>
                        <a:pt x="68" y="110"/>
                      </a:cubicBezTo>
                      <a:moveTo>
                        <a:pt x="499" y="92"/>
                      </a:moveTo>
                      <a:cubicBezTo>
                        <a:pt x="496" y="88"/>
                        <a:pt x="492" y="84"/>
                        <a:pt x="488" y="81"/>
                      </a:cubicBezTo>
                      <a:cubicBezTo>
                        <a:pt x="491" y="78"/>
                        <a:pt x="491" y="78"/>
                        <a:pt x="491" y="78"/>
                      </a:cubicBezTo>
                      <a:cubicBezTo>
                        <a:pt x="495" y="81"/>
                        <a:pt x="499" y="85"/>
                        <a:pt x="502" y="89"/>
                      </a:cubicBezTo>
                      <a:cubicBezTo>
                        <a:pt x="499" y="92"/>
                        <a:pt x="499" y="92"/>
                        <a:pt x="499" y="92"/>
                      </a:cubicBezTo>
                      <a:moveTo>
                        <a:pt x="95" y="81"/>
                      </a:moveTo>
                      <a:cubicBezTo>
                        <a:pt x="92" y="78"/>
                        <a:pt x="92" y="78"/>
                        <a:pt x="92" y="78"/>
                      </a:cubicBezTo>
                      <a:cubicBezTo>
                        <a:pt x="96" y="75"/>
                        <a:pt x="100" y="71"/>
                        <a:pt x="104" y="68"/>
                      </a:cubicBezTo>
                      <a:cubicBezTo>
                        <a:pt x="107" y="71"/>
                        <a:pt x="107" y="71"/>
                        <a:pt x="107" y="71"/>
                      </a:cubicBezTo>
                      <a:cubicBezTo>
                        <a:pt x="103" y="74"/>
                        <a:pt x="99" y="78"/>
                        <a:pt x="95" y="81"/>
                      </a:cubicBezTo>
                      <a:moveTo>
                        <a:pt x="470" y="65"/>
                      </a:moveTo>
                      <a:cubicBezTo>
                        <a:pt x="466" y="62"/>
                        <a:pt x="462" y="59"/>
                        <a:pt x="458" y="56"/>
                      </a:cubicBezTo>
                      <a:cubicBezTo>
                        <a:pt x="460" y="53"/>
                        <a:pt x="460" y="53"/>
                        <a:pt x="460" y="53"/>
                      </a:cubicBezTo>
                      <a:cubicBezTo>
                        <a:pt x="464" y="56"/>
                        <a:pt x="469" y="59"/>
                        <a:pt x="473" y="62"/>
                      </a:cubicBezTo>
                      <a:cubicBezTo>
                        <a:pt x="470" y="65"/>
                        <a:pt x="470" y="65"/>
                        <a:pt x="470" y="65"/>
                      </a:cubicBezTo>
                      <a:moveTo>
                        <a:pt x="126" y="56"/>
                      </a:moveTo>
                      <a:cubicBezTo>
                        <a:pt x="123" y="53"/>
                        <a:pt x="123" y="53"/>
                        <a:pt x="123" y="53"/>
                      </a:cubicBezTo>
                      <a:cubicBezTo>
                        <a:pt x="128" y="50"/>
                        <a:pt x="132" y="47"/>
                        <a:pt x="137" y="44"/>
                      </a:cubicBezTo>
                      <a:cubicBezTo>
                        <a:pt x="139" y="48"/>
                        <a:pt x="139" y="48"/>
                        <a:pt x="139" y="48"/>
                      </a:cubicBezTo>
                      <a:cubicBezTo>
                        <a:pt x="134" y="51"/>
                        <a:pt x="130" y="53"/>
                        <a:pt x="126" y="56"/>
                      </a:cubicBezTo>
                      <a:moveTo>
                        <a:pt x="438" y="43"/>
                      </a:moveTo>
                      <a:cubicBezTo>
                        <a:pt x="433" y="41"/>
                        <a:pt x="429" y="38"/>
                        <a:pt x="424" y="36"/>
                      </a:cubicBezTo>
                      <a:cubicBezTo>
                        <a:pt x="426" y="32"/>
                        <a:pt x="426" y="32"/>
                        <a:pt x="426" y="32"/>
                      </a:cubicBezTo>
                      <a:cubicBezTo>
                        <a:pt x="431" y="34"/>
                        <a:pt x="435" y="37"/>
                        <a:pt x="440" y="40"/>
                      </a:cubicBezTo>
                      <a:cubicBezTo>
                        <a:pt x="438" y="43"/>
                        <a:pt x="438" y="43"/>
                        <a:pt x="438" y="43"/>
                      </a:cubicBezTo>
                      <a:moveTo>
                        <a:pt x="159" y="36"/>
                      </a:moveTo>
                      <a:cubicBezTo>
                        <a:pt x="157" y="32"/>
                        <a:pt x="157" y="32"/>
                        <a:pt x="157" y="32"/>
                      </a:cubicBezTo>
                      <a:cubicBezTo>
                        <a:pt x="162" y="30"/>
                        <a:pt x="167" y="28"/>
                        <a:pt x="172" y="25"/>
                      </a:cubicBezTo>
                      <a:cubicBezTo>
                        <a:pt x="173" y="29"/>
                        <a:pt x="173" y="29"/>
                        <a:pt x="173" y="29"/>
                      </a:cubicBezTo>
                      <a:cubicBezTo>
                        <a:pt x="168" y="31"/>
                        <a:pt x="164" y="34"/>
                        <a:pt x="159" y="36"/>
                      </a:cubicBezTo>
                      <a:moveTo>
                        <a:pt x="403" y="26"/>
                      </a:moveTo>
                      <a:cubicBezTo>
                        <a:pt x="398" y="24"/>
                        <a:pt x="393" y="22"/>
                        <a:pt x="388" y="20"/>
                      </a:cubicBezTo>
                      <a:cubicBezTo>
                        <a:pt x="389" y="16"/>
                        <a:pt x="389" y="16"/>
                        <a:pt x="389" y="16"/>
                      </a:cubicBezTo>
                      <a:cubicBezTo>
                        <a:pt x="394" y="18"/>
                        <a:pt x="399" y="20"/>
                        <a:pt x="404" y="22"/>
                      </a:cubicBezTo>
                      <a:cubicBezTo>
                        <a:pt x="403" y="26"/>
                        <a:pt x="403" y="26"/>
                        <a:pt x="403" y="26"/>
                      </a:cubicBezTo>
                      <a:moveTo>
                        <a:pt x="195" y="20"/>
                      </a:moveTo>
                      <a:cubicBezTo>
                        <a:pt x="194" y="17"/>
                        <a:pt x="194" y="17"/>
                        <a:pt x="194" y="17"/>
                      </a:cubicBezTo>
                      <a:cubicBezTo>
                        <a:pt x="199" y="15"/>
                        <a:pt x="204" y="13"/>
                        <a:pt x="209" y="12"/>
                      </a:cubicBezTo>
                      <a:cubicBezTo>
                        <a:pt x="210" y="15"/>
                        <a:pt x="210" y="15"/>
                        <a:pt x="210" y="15"/>
                      </a:cubicBezTo>
                      <a:cubicBezTo>
                        <a:pt x="205" y="17"/>
                        <a:pt x="200" y="19"/>
                        <a:pt x="195" y="20"/>
                      </a:cubicBezTo>
                      <a:moveTo>
                        <a:pt x="365" y="13"/>
                      </a:moveTo>
                      <a:cubicBezTo>
                        <a:pt x="360" y="12"/>
                        <a:pt x="355" y="10"/>
                        <a:pt x="350" y="9"/>
                      </a:cubicBezTo>
                      <a:cubicBezTo>
                        <a:pt x="351" y="6"/>
                        <a:pt x="351" y="6"/>
                        <a:pt x="351" y="6"/>
                      </a:cubicBezTo>
                      <a:cubicBezTo>
                        <a:pt x="356" y="7"/>
                        <a:pt x="361" y="8"/>
                        <a:pt x="366" y="9"/>
                      </a:cubicBezTo>
                      <a:cubicBezTo>
                        <a:pt x="365" y="13"/>
                        <a:pt x="365" y="13"/>
                        <a:pt x="365" y="13"/>
                      </a:cubicBezTo>
                      <a:moveTo>
                        <a:pt x="233" y="10"/>
                      </a:moveTo>
                      <a:cubicBezTo>
                        <a:pt x="232" y="6"/>
                        <a:pt x="232" y="6"/>
                        <a:pt x="232" y="6"/>
                      </a:cubicBezTo>
                      <a:cubicBezTo>
                        <a:pt x="237" y="5"/>
                        <a:pt x="243" y="4"/>
                        <a:pt x="248" y="3"/>
                      </a:cubicBezTo>
                      <a:cubicBezTo>
                        <a:pt x="248" y="7"/>
                        <a:pt x="248" y="7"/>
                        <a:pt x="248" y="7"/>
                      </a:cubicBezTo>
                      <a:cubicBezTo>
                        <a:pt x="243" y="8"/>
                        <a:pt x="238" y="9"/>
                        <a:pt x="233" y="10"/>
                      </a:cubicBezTo>
                      <a:moveTo>
                        <a:pt x="327" y="6"/>
                      </a:moveTo>
                      <a:cubicBezTo>
                        <a:pt x="322" y="5"/>
                        <a:pt x="316" y="5"/>
                        <a:pt x="311" y="4"/>
                      </a:cubicBezTo>
                      <a:cubicBezTo>
                        <a:pt x="311" y="0"/>
                        <a:pt x="311" y="0"/>
                        <a:pt x="311" y="0"/>
                      </a:cubicBezTo>
                      <a:cubicBezTo>
                        <a:pt x="317" y="1"/>
                        <a:pt x="322" y="1"/>
                        <a:pt x="327" y="2"/>
                      </a:cubicBezTo>
                      <a:cubicBezTo>
                        <a:pt x="327" y="6"/>
                        <a:pt x="327" y="6"/>
                        <a:pt x="327" y="6"/>
                      </a:cubicBezTo>
                      <a:moveTo>
                        <a:pt x="272" y="4"/>
                      </a:moveTo>
                      <a:cubicBezTo>
                        <a:pt x="272" y="0"/>
                        <a:pt x="272" y="0"/>
                        <a:pt x="272" y="0"/>
                      </a:cubicBezTo>
                      <a:cubicBezTo>
                        <a:pt x="277" y="0"/>
                        <a:pt x="282" y="0"/>
                        <a:pt x="287" y="0"/>
                      </a:cubicBezTo>
                      <a:cubicBezTo>
                        <a:pt x="288" y="4"/>
                        <a:pt x="288" y="4"/>
                        <a:pt x="288" y="4"/>
                      </a:cubicBezTo>
                      <a:cubicBezTo>
                        <a:pt x="282" y="4"/>
                        <a:pt x="277" y="4"/>
                        <a:pt x="272" y="4"/>
                      </a:cubicBezTo>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8" name="Freeform 6">
                  <a:extLst>
                    <a:ext uri="{FF2B5EF4-FFF2-40B4-BE49-F238E27FC236}">
                      <a16:creationId xmlns="" xmlns:a16="http://schemas.microsoft.com/office/drawing/2014/main" id="{9BD9553A-CD49-479C-83F1-053AB8BFF104}"/>
                    </a:ext>
                  </a:extLst>
                </p:cNvPr>
                <p:cNvSpPr>
                  <a:spLocks/>
                </p:cNvSpPr>
                <p:nvPr/>
              </p:nvSpPr>
              <p:spPr bwMode="auto">
                <a:xfrm>
                  <a:off x="1781" y="961"/>
                  <a:ext cx="493" cy="1027"/>
                </a:xfrm>
                <a:custGeom>
                  <a:avLst/>
                  <a:gdLst>
                    <a:gd name="T0" fmla="*/ 17 w 100"/>
                    <a:gd name="T1" fmla="*/ 15 h 209"/>
                    <a:gd name="T2" fmla="*/ 23 w 100"/>
                    <a:gd name="T3" fmla="*/ 11 h 209"/>
                    <a:gd name="T4" fmla="*/ 81 w 100"/>
                    <a:gd name="T5" fmla="*/ 13 h 209"/>
                    <a:gd name="T6" fmla="*/ 100 w 100"/>
                    <a:gd name="T7" fmla="*/ 52 h 209"/>
                    <a:gd name="T8" fmla="*/ 100 w 100"/>
                    <a:gd name="T9" fmla="*/ 138 h 209"/>
                    <a:gd name="T10" fmla="*/ 94 w 100"/>
                    <a:gd name="T11" fmla="*/ 144 h 209"/>
                    <a:gd name="T12" fmla="*/ 89 w 100"/>
                    <a:gd name="T13" fmla="*/ 138 h 209"/>
                    <a:gd name="T14" fmla="*/ 89 w 100"/>
                    <a:gd name="T15" fmla="*/ 54 h 209"/>
                    <a:gd name="T16" fmla="*/ 78 w 100"/>
                    <a:gd name="T17" fmla="*/ 27 h 209"/>
                    <a:gd name="T18" fmla="*/ 26 w 100"/>
                    <a:gd name="T19" fmla="*/ 24 h 209"/>
                    <a:gd name="T20" fmla="*/ 11 w 100"/>
                    <a:gd name="T21" fmla="*/ 54 h 209"/>
                    <a:gd name="T22" fmla="*/ 11 w 100"/>
                    <a:gd name="T23" fmla="*/ 166 h 209"/>
                    <a:gd name="T24" fmla="*/ 51 w 100"/>
                    <a:gd name="T25" fmla="*/ 192 h 209"/>
                    <a:gd name="T26" fmla="*/ 66 w 100"/>
                    <a:gd name="T27" fmla="*/ 166 h 209"/>
                    <a:gd name="T28" fmla="*/ 67 w 100"/>
                    <a:gd name="T29" fmla="*/ 95 h 209"/>
                    <a:gd name="T30" fmla="*/ 67 w 100"/>
                    <a:gd name="T31" fmla="*/ 53 h 209"/>
                    <a:gd name="T32" fmla="*/ 52 w 100"/>
                    <a:gd name="T33" fmla="*/ 36 h 209"/>
                    <a:gd name="T34" fmla="*/ 33 w 100"/>
                    <a:gd name="T35" fmla="*/ 52 h 209"/>
                    <a:gd name="T36" fmla="*/ 33 w 100"/>
                    <a:gd name="T37" fmla="*/ 54 h 209"/>
                    <a:gd name="T38" fmla="*/ 33 w 100"/>
                    <a:gd name="T39" fmla="*/ 138 h 209"/>
                    <a:gd name="T40" fmla="*/ 31 w 100"/>
                    <a:gd name="T41" fmla="*/ 144 h 209"/>
                    <a:gd name="T42" fmla="*/ 22 w 100"/>
                    <a:gd name="T43" fmla="*/ 140 h 209"/>
                    <a:gd name="T44" fmla="*/ 22 w 100"/>
                    <a:gd name="T45" fmla="*/ 138 h 209"/>
                    <a:gd name="T46" fmla="*/ 22 w 100"/>
                    <a:gd name="T47" fmla="*/ 53 h 209"/>
                    <a:gd name="T48" fmla="*/ 60 w 100"/>
                    <a:gd name="T49" fmla="*/ 27 h 209"/>
                    <a:gd name="T50" fmla="*/ 78 w 100"/>
                    <a:gd name="T51" fmla="*/ 54 h 209"/>
                    <a:gd name="T52" fmla="*/ 77 w 100"/>
                    <a:gd name="T53" fmla="*/ 126 h 209"/>
                    <a:gd name="T54" fmla="*/ 77 w 100"/>
                    <a:gd name="T55" fmla="*/ 166 h 209"/>
                    <a:gd name="T56" fmla="*/ 64 w 100"/>
                    <a:gd name="T57" fmla="*/ 196 h 209"/>
                    <a:gd name="T58" fmla="*/ 16 w 100"/>
                    <a:gd name="T59" fmla="*/ 199 h 209"/>
                    <a:gd name="T60" fmla="*/ 13 w 100"/>
                    <a:gd name="T61" fmla="*/ 196 h 209"/>
                    <a:gd name="T62" fmla="*/ 9 w 100"/>
                    <a:gd name="T63" fmla="*/ 192 h 209"/>
                    <a:gd name="T64" fmla="*/ 8 w 100"/>
                    <a:gd name="T65" fmla="*/ 191 h 209"/>
                    <a:gd name="T66" fmla="*/ 0 w 100"/>
                    <a:gd name="T67" fmla="*/ 166 h 209"/>
                    <a:gd name="T68" fmla="*/ 0 w 100"/>
                    <a:gd name="T69" fmla="*/ 52 h 209"/>
                    <a:gd name="T70" fmla="*/ 7 w 100"/>
                    <a:gd name="T71" fmla="*/ 28 h 209"/>
                    <a:gd name="T72" fmla="*/ 12 w 100"/>
                    <a:gd name="T73" fmla="*/ 20 h 209"/>
                    <a:gd name="T74" fmla="*/ 17 w 100"/>
                    <a:gd name="T75" fmla="*/ 1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209">
                      <a:moveTo>
                        <a:pt x="17" y="15"/>
                      </a:moveTo>
                      <a:cubicBezTo>
                        <a:pt x="19" y="14"/>
                        <a:pt x="21" y="12"/>
                        <a:pt x="23" y="11"/>
                      </a:cubicBezTo>
                      <a:cubicBezTo>
                        <a:pt x="41" y="0"/>
                        <a:pt x="64" y="0"/>
                        <a:pt x="81" y="13"/>
                      </a:cubicBezTo>
                      <a:cubicBezTo>
                        <a:pt x="93" y="23"/>
                        <a:pt x="100" y="36"/>
                        <a:pt x="100" y="52"/>
                      </a:cubicBezTo>
                      <a:cubicBezTo>
                        <a:pt x="100" y="81"/>
                        <a:pt x="100" y="110"/>
                        <a:pt x="100" y="138"/>
                      </a:cubicBezTo>
                      <a:cubicBezTo>
                        <a:pt x="100" y="142"/>
                        <a:pt x="98" y="144"/>
                        <a:pt x="94" y="144"/>
                      </a:cubicBezTo>
                      <a:cubicBezTo>
                        <a:pt x="91" y="144"/>
                        <a:pt x="89" y="142"/>
                        <a:pt x="89" y="138"/>
                      </a:cubicBezTo>
                      <a:cubicBezTo>
                        <a:pt x="89" y="110"/>
                        <a:pt x="89" y="82"/>
                        <a:pt x="89" y="54"/>
                      </a:cubicBezTo>
                      <a:cubicBezTo>
                        <a:pt x="89" y="44"/>
                        <a:pt x="85" y="35"/>
                        <a:pt x="78" y="27"/>
                      </a:cubicBezTo>
                      <a:cubicBezTo>
                        <a:pt x="64" y="12"/>
                        <a:pt x="41" y="11"/>
                        <a:pt x="26" y="24"/>
                      </a:cubicBezTo>
                      <a:cubicBezTo>
                        <a:pt x="16" y="32"/>
                        <a:pt x="11" y="42"/>
                        <a:pt x="11" y="54"/>
                      </a:cubicBezTo>
                      <a:cubicBezTo>
                        <a:pt x="11" y="91"/>
                        <a:pt x="11" y="129"/>
                        <a:pt x="11" y="166"/>
                      </a:cubicBezTo>
                      <a:cubicBezTo>
                        <a:pt x="10" y="187"/>
                        <a:pt x="32" y="201"/>
                        <a:pt x="51" y="192"/>
                      </a:cubicBezTo>
                      <a:cubicBezTo>
                        <a:pt x="61" y="186"/>
                        <a:pt x="66" y="178"/>
                        <a:pt x="66" y="166"/>
                      </a:cubicBezTo>
                      <a:cubicBezTo>
                        <a:pt x="66" y="143"/>
                        <a:pt x="66" y="119"/>
                        <a:pt x="67" y="95"/>
                      </a:cubicBezTo>
                      <a:cubicBezTo>
                        <a:pt x="67" y="81"/>
                        <a:pt x="67" y="67"/>
                        <a:pt x="67" y="53"/>
                      </a:cubicBezTo>
                      <a:cubicBezTo>
                        <a:pt x="67" y="44"/>
                        <a:pt x="61" y="37"/>
                        <a:pt x="52" y="36"/>
                      </a:cubicBezTo>
                      <a:cubicBezTo>
                        <a:pt x="43" y="35"/>
                        <a:pt x="34" y="42"/>
                        <a:pt x="33" y="52"/>
                      </a:cubicBezTo>
                      <a:cubicBezTo>
                        <a:pt x="33" y="53"/>
                        <a:pt x="33" y="53"/>
                        <a:pt x="33" y="54"/>
                      </a:cubicBezTo>
                      <a:cubicBezTo>
                        <a:pt x="33" y="82"/>
                        <a:pt x="33" y="110"/>
                        <a:pt x="33" y="138"/>
                      </a:cubicBezTo>
                      <a:cubicBezTo>
                        <a:pt x="33" y="140"/>
                        <a:pt x="33" y="142"/>
                        <a:pt x="31" y="144"/>
                      </a:cubicBezTo>
                      <a:cubicBezTo>
                        <a:pt x="27" y="146"/>
                        <a:pt x="23" y="144"/>
                        <a:pt x="22" y="140"/>
                      </a:cubicBezTo>
                      <a:cubicBezTo>
                        <a:pt x="22" y="139"/>
                        <a:pt x="22" y="139"/>
                        <a:pt x="22" y="138"/>
                      </a:cubicBezTo>
                      <a:cubicBezTo>
                        <a:pt x="22" y="110"/>
                        <a:pt x="22" y="82"/>
                        <a:pt x="22" y="53"/>
                      </a:cubicBezTo>
                      <a:cubicBezTo>
                        <a:pt x="23" y="34"/>
                        <a:pt x="41" y="20"/>
                        <a:pt x="60" y="27"/>
                      </a:cubicBezTo>
                      <a:cubicBezTo>
                        <a:pt x="71" y="31"/>
                        <a:pt x="78" y="41"/>
                        <a:pt x="78" y="54"/>
                      </a:cubicBezTo>
                      <a:cubicBezTo>
                        <a:pt x="78" y="78"/>
                        <a:pt x="77" y="102"/>
                        <a:pt x="77" y="126"/>
                      </a:cubicBezTo>
                      <a:cubicBezTo>
                        <a:pt x="77" y="139"/>
                        <a:pt x="77" y="153"/>
                        <a:pt x="77" y="166"/>
                      </a:cubicBezTo>
                      <a:cubicBezTo>
                        <a:pt x="77" y="178"/>
                        <a:pt x="73" y="188"/>
                        <a:pt x="64" y="196"/>
                      </a:cubicBezTo>
                      <a:cubicBezTo>
                        <a:pt x="51" y="207"/>
                        <a:pt x="30" y="209"/>
                        <a:pt x="16" y="199"/>
                      </a:cubicBezTo>
                      <a:cubicBezTo>
                        <a:pt x="15" y="198"/>
                        <a:pt x="14" y="197"/>
                        <a:pt x="13" y="196"/>
                      </a:cubicBezTo>
                      <a:cubicBezTo>
                        <a:pt x="11" y="195"/>
                        <a:pt x="10" y="193"/>
                        <a:pt x="9" y="192"/>
                      </a:cubicBezTo>
                      <a:cubicBezTo>
                        <a:pt x="8" y="192"/>
                        <a:pt x="8" y="191"/>
                        <a:pt x="8" y="191"/>
                      </a:cubicBezTo>
                      <a:cubicBezTo>
                        <a:pt x="2" y="184"/>
                        <a:pt x="0" y="176"/>
                        <a:pt x="0" y="166"/>
                      </a:cubicBezTo>
                      <a:cubicBezTo>
                        <a:pt x="0" y="128"/>
                        <a:pt x="0" y="90"/>
                        <a:pt x="0" y="52"/>
                      </a:cubicBezTo>
                      <a:cubicBezTo>
                        <a:pt x="0" y="44"/>
                        <a:pt x="3" y="35"/>
                        <a:pt x="7" y="28"/>
                      </a:cubicBezTo>
                      <a:cubicBezTo>
                        <a:pt x="9" y="25"/>
                        <a:pt x="11" y="23"/>
                        <a:pt x="12" y="20"/>
                      </a:cubicBezTo>
                      <a:cubicBezTo>
                        <a:pt x="14" y="18"/>
                        <a:pt x="16" y="17"/>
                        <a:pt x="17" y="15"/>
                      </a:cubicBezTo>
                    </a:path>
                  </a:pathLst>
                </a:custGeom>
                <a:solidFill>
                  <a:srgbClr val="AE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9" name="Freeform 7">
                  <a:extLst>
                    <a:ext uri="{FF2B5EF4-FFF2-40B4-BE49-F238E27FC236}">
                      <a16:creationId xmlns="" xmlns:a16="http://schemas.microsoft.com/office/drawing/2014/main" id="{759358B9-E501-4138-895E-E841252BC37B}"/>
                    </a:ext>
                  </a:extLst>
                </p:cNvPr>
                <p:cNvSpPr>
                  <a:spLocks/>
                </p:cNvSpPr>
                <p:nvPr/>
              </p:nvSpPr>
              <p:spPr bwMode="auto">
                <a:xfrm>
                  <a:off x="712" y="868"/>
                  <a:ext cx="562" cy="977"/>
                </a:xfrm>
                <a:custGeom>
                  <a:avLst/>
                  <a:gdLst>
                    <a:gd name="T0" fmla="*/ 9 w 114"/>
                    <a:gd name="T1" fmla="*/ 159 h 199"/>
                    <a:gd name="T2" fmla="*/ 0 w 114"/>
                    <a:gd name="T3" fmla="*/ 113 h 199"/>
                    <a:gd name="T4" fmla="*/ 0 w 114"/>
                    <a:gd name="T5" fmla="*/ 112 h 199"/>
                    <a:gd name="T6" fmla="*/ 67 w 114"/>
                    <a:gd name="T7" fmla="*/ 10 h 199"/>
                    <a:gd name="T8" fmla="*/ 93 w 114"/>
                    <a:gd name="T9" fmla="*/ 2 h 199"/>
                    <a:gd name="T10" fmla="*/ 114 w 114"/>
                    <a:gd name="T11" fmla="*/ 0 h 199"/>
                    <a:gd name="T12" fmla="*/ 114 w 114"/>
                    <a:gd name="T13" fmla="*/ 0 h 199"/>
                    <a:gd name="T14" fmla="*/ 93 w 114"/>
                    <a:gd name="T15" fmla="*/ 2 h 199"/>
                    <a:gd name="T16" fmla="*/ 67 w 114"/>
                    <a:gd name="T17" fmla="*/ 10 h 199"/>
                    <a:gd name="T18" fmla="*/ 0 w 114"/>
                    <a:gd name="T19" fmla="*/ 112 h 199"/>
                    <a:gd name="T20" fmla="*/ 0 w 114"/>
                    <a:gd name="T21" fmla="*/ 113 h 199"/>
                    <a:gd name="T22" fmla="*/ 9 w 114"/>
                    <a:gd name="T23" fmla="*/ 159 h 199"/>
                    <a:gd name="T24" fmla="*/ 39 w 114"/>
                    <a:gd name="T25" fmla="*/ 199 h 199"/>
                    <a:gd name="T26" fmla="*/ 38 w 114"/>
                    <a:gd name="T27" fmla="*/ 198 h 199"/>
                    <a:gd name="T28" fmla="*/ 9 w 114"/>
                    <a:gd name="T2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199">
                      <a:moveTo>
                        <a:pt x="9" y="159"/>
                      </a:moveTo>
                      <a:cubicBezTo>
                        <a:pt x="3" y="145"/>
                        <a:pt x="0" y="130"/>
                        <a:pt x="0" y="113"/>
                      </a:cubicBezTo>
                      <a:cubicBezTo>
                        <a:pt x="0" y="113"/>
                        <a:pt x="0" y="112"/>
                        <a:pt x="0" y="112"/>
                      </a:cubicBezTo>
                      <a:cubicBezTo>
                        <a:pt x="1" y="66"/>
                        <a:pt x="28" y="27"/>
                        <a:pt x="67" y="10"/>
                      </a:cubicBezTo>
                      <a:cubicBezTo>
                        <a:pt x="75" y="6"/>
                        <a:pt x="84" y="3"/>
                        <a:pt x="93" y="2"/>
                      </a:cubicBezTo>
                      <a:cubicBezTo>
                        <a:pt x="100" y="0"/>
                        <a:pt x="107" y="0"/>
                        <a:pt x="114" y="0"/>
                      </a:cubicBezTo>
                      <a:cubicBezTo>
                        <a:pt x="114" y="0"/>
                        <a:pt x="114" y="0"/>
                        <a:pt x="114" y="0"/>
                      </a:cubicBezTo>
                      <a:cubicBezTo>
                        <a:pt x="107" y="0"/>
                        <a:pt x="100" y="0"/>
                        <a:pt x="93" y="2"/>
                      </a:cubicBezTo>
                      <a:cubicBezTo>
                        <a:pt x="84" y="3"/>
                        <a:pt x="75" y="6"/>
                        <a:pt x="67" y="10"/>
                      </a:cubicBezTo>
                      <a:cubicBezTo>
                        <a:pt x="28" y="27"/>
                        <a:pt x="1" y="66"/>
                        <a:pt x="0" y="112"/>
                      </a:cubicBezTo>
                      <a:cubicBezTo>
                        <a:pt x="0" y="112"/>
                        <a:pt x="0" y="113"/>
                        <a:pt x="0" y="113"/>
                      </a:cubicBezTo>
                      <a:cubicBezTo>
                        <a:pt x="0" y="130"/>
                        <a:pt x="3" y="145"/>
                        <a:pt x="9" y="159"/>
                      </a:cubicBezTo>
                      <a:cubicBezTo>
                        <a:pt x="16" y="174"/>
                        <a:pt x="26" y="188"/>
                        <a:pt x="39" y="199"/>
                      </a:cubicBezTo>
                      <a:cubicBezTo>
                        <a:pt x="38" y="198"/>
                        <a:pt x="38" y="198"/>
                        <a:pt x="38" y="198"/>
                      </a:cubicBezTo>
                      <a:cubicBezTo>
                        <a:pt x="26" y="187"/>
                        <a:pt x="16" y="174"/>
                        <a:pt x="9" y="159"/>
                      </a:cubicBez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0" name="Freeform 8">
                  <a:extLst>
                    <a:ext uri="{FF2B5EF4-FFF2-40B4-BE49-F238E27FC236}">
                      <a16:creationId xmlns="" xmlns:a16="http://schemas.microsoft.com/office/drawing/2014/main" id="{80A8143A-3A91-4292-9D7A-01867DE4E87F}"/>
                    </a:ext>
                  </a:extLst>
                </p:cNvPr>
                <p:cNvSpPr>
                  <a:spLocks/>
                </p:cNvSpPr>
                <p:nvPr/>
              </p:nvSpPr>
              <p:spPr bwMode="auto">
                <a:xfrm>
                  <a:off x="899" y="1840"/>
                  <a:ext cx="375" cy="143"/>
                </a:xfrm>
                <a:custGeom>
                  <a:avLst/>
                  <a:gdLst>
                    <a:gd name="T0" fmla="*/ 1 w 76"/>
                    <a:gd name="T1" fmla="*/ 1 h 29"/>
                    <a:gd name="T2" fmla="*/ 76 w 76"/>
                    <a:gd name="T3" fmla="*/ 29 h 29"/>
                    <a:gd name="T4" fmla="*/ 76 w 76"/>
                    <a:gd name="T5" fmla="*/ 29 h 29"/>
                    <a:gd name="T6" fmla="*/ 0 w 76"/>
                    <a:gd name="T7" fmla="*/ 0 h 29"/>
                    <a:gd name="T8" fmla="*/ 1 w 76"/>
                    <a:gd name="T9" fmla="*/ 1 h 29"/>
                  </a:gdLst>
                  <a:ahLst/>
                  <a:cxnLst>
                    <a:cxn ang="0">
                      <a:pos x="T0" y="T1"/>
                    </a:cxn>
                    <a:cxn ang="0">
                      <a:pos x="T2" y="T3"/>
                    </a:cxn>
                    <a:cxn ang="0">
                      <a:pos x="T4" y="T5"/>
                    </a:cxn>
                    <a:cxn ang="0">
                      <a:pos x="T6" y="T7"/>
                    </a:cxn>
                    <a:cxn ang="0">
                      <a:pos x="T8" y="T9"/>
                    </a:cxn>
                  </a:cxnLst>
                  <a:rect l="0" t="0" r="r" b="b"/>
                  <a:pathLst>
                    <a:path w="76" h="29">
                      <a:moveTo>
                        <a:pt x="1" y="1"/>
                      </a:moveTo>
                      <a:cubicBezTo>
                        <a:pt x="21" y="18"/>
                        <a:pt x="47" y="29"/>
                        <a:pt x="76" y="29"/>
                      </a:cubicBezTo>
                      <a:cubicBezTo>
                        <a:pt x="76" y="29"/>
                        <a:pt x="76" y="29"/>
                        <a:pt x="76" y="29"/>
                      </a:cubicBezTo>
                      <a:cubicBezTo>
                        <a:pt x="47" y="29"/>
                        <a:pt x="20" y="18"/>
                        <a:pt x="0" y="0"/>
                      </a:cubicBezTo>
                      <a:cubicBezTo>
                        <a:pt x="1" y="1"/>
                        <a:pt x="1" y="1"/>
                        <a:pt x="1" y="1"/>
                      </a:cubicBezTo>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1" name="Rectangle 9">
                  <a:extLst>
                    <a:ext uri="{FF2B5EF4-FFF2-40B4-BE49-F238E27FC236}">
                      <a16:creationId xmlns="" xmlns:a16="http://schemas.microsoft.com/office/drawing/2014/main" id="{4BC735B3-2C30-4914-9C7B-9A596175B179}"/>
                    </a:ext>
                  </a:extLst>
                </p:cNvPr>
                <p:cNvSpPr>
                  <a:spLocks noChangeArrowheads="1"/>
                </p:cNvSpPr>
                <p:nvPr/>
              </p:nvSpPr>
              <p:spPr bwMode="auto">
                <a:xfrm>
                  <a:off x="1781" y="1585"/>
                  <a:ext cx="1" cy="1"/>
                </a:xfrm>
                <a:prstGeom prst="rect">
                  <a:avLst/>
                </a:prstGeom>
                <a:solidFill>
                  <a:srgbClr val="35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2" name="Freeform 10">
                  <a:extLst>
                    <a:ext uri="{FF2B5EF4-FFF2-40B4-BE49-F238E27FC236}">
                      <a16:creationId xmlns="" xmlns:a16="http://schemas.microsoft.com/office/drawing/2014/main" id="{73DAD60A-94B5-4231-A62C-D10425FD14B9}"/>
                    </a:ext>
                  </a:extLst>
                </p:cNvPr>
                <p:cNvSpPr>
                  <a:spLocks/>
                </p:cNvSpPr>
                <p:nvPr/>
              </p:nvSpPr>
              <p:spPr bwMode="auto">
                <a:xfrm>
                  <a:off x="1781" y="1585"/>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3" name="Freeform 11">
                  <a:extLst>
                    <a:ext uri="{FF2B5EF4-FFF2-40B4-BE49-F238E27FC236}">
                      <a16:creationId xmlns="" xmlns:a16="http://schemas.microsoft.com/office/drawing/2014/main" id="{F3B2077B-E30B-47EC-AD7E-DD41DEF9A564}"/>
                    </a:ext>
                  </a:extLst>
                </p:cNvPr>
                <p:cNvSpPr>
                  <a:spLocks/>
                </p:cNvSpPr>
                <p:nvPr/>
              </p:nvSpPr>
              <p:spPr bwMode="auto">
                <a:xfrm>
                  <a:off x="1673" y="1389"/>
                  <a:ext cx="162" cy="137"/>
                </a:xfrm>
                <a:custGeom>
                  <a:avLst/>
                  <a:gdLst>
                    <a:gd name="T0" fmla="*/ 10 w 33"/>
                    <a:gd name="T1" fmla="*/ 7 h 28"/>
                    <a:gd name="T2" fmla="*/ 3 w 33"/>
                    <a:gd name="T3" fmla="*/ 0 h 28"/>
                    <a:gd name="T4" fmla="*/ 0 w 33"/>
                    <a:gd name="T5" fmla="*/ 10 h 28"/>
                    <a:gd name="T6" fmla="*/ 31 w 33"/>
                    <a:gd name="T7" fmla="*/ 28 h 28"/>
                    <a:gd name="T8" fmla="*/ 33 w 33"/>
                    <a:gd name="T9" fmla="*/ 7 h 28"/>
                    <a:gd name="T10" fmla="*/ 33 w 33"/>
                    <a:gd name="T11" fmla="*/ 2 h 28"/>
                    <a:gd name="T12" fmla="*/ 20 w 33"/>
                    <a:gd name="T13" fmla="*/ 7 h 28"/>
                    <a:gd name="T14" fmla="*/ 10 w 33"/>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8">
                      <a:moveTo>
                        <a:pt x="10" y="7"/>
                      </a:moveTo>
                      <a:cubicBezTo>
                        <a:pt x="8" y="6"/>
                        <a:pt x="5" y="2"/>
                        <a:pt x="3" y="0"/>
                      </a:cubicBezTo>
                      <a:cubicBezTo>
                        <a:pt x="2" y="3"/>
                        <a:pt x="1" y="6"/>
                        <a:pt x="0" y="10"/>
                      </a:cubicBezTo>
                      <a:cubicBezTo>
                        <a:pt x="12" y="13"/>
                        <a:pt x="23" y="19"/>
                        <a:pt x="31" y="28"/>
                      </a:cubicBezTo>
                      <a:cubicBezTo>
                        <a:pt x="32" y="21"/>
                        <a:pt x="33" y="14"/>
                        <a:pt x="33" y="7"/>
                      </a:cubicBezTo>
                      <a:cubicBezTo>
                        <a:pt x="33" y="6"/>
                        <a:pt x="33" y="4"/>
                        <a:pt x="33" y="2"/>
                      </a:cubicBezTo>
                      <a:cubicBezTo>
                        <a:pt x="29" y="4"/>
                        <a:pt x="23" y="7"/>
                        <a:pt x="20" y="7"/>
                      </a:cubicBezTo>
                      <a:cubicBezTo>
                        <a:pt x="18" y="8"/>
                        <a:pt x="13" y="8"/>
                        <a:pt x="10" y="7"/>
                      </a:cubicBezTo>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4" name="Freeform 12">
                  <a:extLst>
                    <a:ext uri="{FF2B5EF4-FFF2-40B4-BE49-F238E27FC236}">
                      <a16:creationId xmlns="" xmlns:a16="http://schemas.microsoft.com/office/drawing/2014/main" id="{0F2EA3FE-2586-4E20-AC54-161B6C787344}"/>
                    </a:ext>
                  </a:extLst>
                </p:cNvPr>
                <p:cNvSpPr>
                  <a:spLocks/>
                </p:cNvSpPr>
                <p:nvPr/>
              </p:nvSpPr>
              <p:spPr bwMode="auto">
                <a:xfrm>
                  <a:off x="1673" y="1045"/>
                  <a:ext cx="54" cy="137"/>
                </a:xfrm>
                <a:custGeom>
                  <a:avLst/>
                  <a:gdLst>
                    <a:gd name="T0" fmla="*/ 0 w 11"/>
                    <a:gd name="T1" fmla="*/ 2 h 28"/>
                    <a:gd name="T2" fmla="*/ 6 w 11"/>
                    <a:gd name="T3" fmla="*/ 28 h 28"/>
                    <a:gd name="T4" fmla="*/ 10 w 11"/>
                    <a:gd name="T5" fmla="*/ 25 h 28"/>
                    <a:gd name="T6" fmla="*/ 8 w 11"/>
                    <a:gd name="T7" fmla="*/ 18 h 28"/>
                    <a:gd name="T8" fmla="*/ 11 w 11"/>
                    <a:gd name="T9" fmla="*/ 11 h 28"/>
                    <a:gd name="T10" fmla="*/ 3 w 11"/>
                    <a:gd name="T11" fmla="*/ 1 h 28"/>
                    <a:gd name="T12" fmla="*/ 2 w 11"/>
                    <a:gd name="T13" fmla="*/ 0 h 28"/>
                    <a:gd name="T14" fmla="*/ 0 w 11"/>
                    <a:gd name="T15" fmla="*/ 2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8">
                      <a:moveTo>
                        <a:pt x="0" y="2"/>
                      </a:moveTo>
                      <a:cubicBezTo>
                        <a:pt x="3" y="10"/>
                        <a:pt x="5" y="19"/>
                        <a:pt x="6" y="28"/>
                      </a:cubicBezTo>
                      <a:cubicBezTo>
                        <a:pt x="8" y="27"/>
                        <a:pt x="10" y="26"/>
                        <a:pt x="10" y="25"/>
                      </a:cubicBezTo>
                      <a:cubicBezTo>
                        <a:pt x="11" y="23"/>
                        <a:pt x="8" y="20"/>
                        <a:pt x="8" y="18"/>
                      </a:cubicBezTo>
                      <a:cubicBezTo>
                        <a:pt x="8" y="16"/>
                        <a:pt x="10" y="13"/>
                        <a:pt x="11" y="11"/>
                      </a:cubicBezTo>
                      <a:cubicBezTo>
                        <a:pt x="9" y="8"/>
                        <a:pt x="6" y="5"/>
                        <a:pt x="3" y="1"/>
                      </a:cubicBezTo>
                      <a:cubicBezTo>
                        <a:pt x="2" y="0"/>
                        <a:pt x="2" y="0"/>
                        <a:pt x="2" y="0"/>
                      </a:cubicBezTo>
                      <a:cubicBezTo>
                        <a:pt x="1" y="1"/>
                        <a:pt x="1" y="1"/>
                        <a:pt x="0" y="2"/>
                      </a:cubicBez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5" name="Freeform 13">
                  <a:extLst>
                    <a:ext uri="{FF2B5EF4-FFF2-40B4-BE49-F238E27FC236}">
                      <a16:creationId xmlns="" xmlns:a16="http://schemas.microsoft.com/office/drawing/2014/main" id="{F52DA610-17A9-45E5-A8E5-43D21E261E79}"/>
                    </a:ext>
                  </a:extLst>
                </p:cNvPr>
                <p:cNvSpPr>
                  <a:spLocks/>
                </p:cNvSpPr>
                <p:nvPr/>
              </p:nvSpPr>
              <p:spPr bwMode="auto">
                <a:xfrm>
                  <a:off x="1683" y="1045"/>
                  <a:ext cx="5"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0" y="0"/>
                        <a:pt x="0" y="0"/>
                      </a:cubicBez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6" name="Freeform 14">
                  <a:extLst>
                    <a:ext uri="{FF2B5EF4-FFF2-40B4-BE49-F238E27FC236}">
                      <a16:creationId xmlns="" xmlns:a16="http://schemas.microsoft.com/office/drawing/2014/main" id="{AC0C43D2-5A02-4A33-9CE6-92EC81A41404}"/>
                    </a:ext>
                  </a:extLst>
                </p:cNvPr>
                <p:cNvSpPr>
                  <a:spLocks/>
                </p:cNvSpPr>
                <p:nvPr/>
              </p:nvSpPr>
              <p:spPr bwMode="auto">
                <a:xfrm>
                  <a:off x="756" y="1649"/>
                  <a:ext cx="552" cy="334"/>
                </a:xfrm>
                <a:custGeom>
                  <a:avLst/>
                  <a:gdLst>
                    <a:gd name="T0" fmla="*/ 108 w 112"/>
                    <a:gd name="T1" fmla="*/ 57 h 68"/>
                    <a:gd name="T2" fmla="*/ 112 w 112"/>
                    <a:gd name="T3" fmla="*/ 49 h 68"/>
                    <a:gd name="T4" fmla="*/ 106 w 112"/>
                    <a:gd name="T5" fmla="*/ 28 h 68"/>
                    <a:gd name="T6" fmla="*/ 79 w 112"/>
                    <a:gd name="T7" fmla="*/ 31 h 68"/>
                    <a:gd name="T8" fmla="*/ 0 w 112"/>
                    <a:gd name="T9" fmla="*/ 0 h 68"/>
                    <a:gd name="T10" fmla="*/ 29 w 112"/>
                    <a:gd name="T11" fmla="*/ 39 h 68"/>
                    <a:gd name="T12" fmla="*/ 24 w 112"/>
                    <a:gd name="T13" fmla="*/ 34 h 68"/>
                    <a:gd name="T14" fmla="*/ 29 w 112"/>
                    <a:gd name="T15" fmla="*/ 39 h 68"/>
                    <a:gd name="T16" fmla="*/ 105 w 112"/>
                    <a:gd name="T17" fmla="*/ 68 h 68"/>
                    <a:gd name="T18" fmla="*/ 105 w 112"/>
                    <a:gd name="T19" fmla="*/ 68 h 68"/>
                    <a:gd name="T20" fmla="*/ 109 w 112"/>
                    <a:gd name="T21" fmla="*/ 68 h 68"/>
                    <a:gd name="T22" fmla="*/ 108 w 112"/>
                    <a:gd name="T2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 h="68">
                      <a:moveTo>
                        <a:pt x="108" y="57"/>
                      </a:moveTo>
                      <a:cubicBezTo>
                        <a:pt x="108" y="55"/>
                        <a:pt x="111" y="52"/>
                        <a:pt x="112" y="49"/>
                      </a:cubicBezTo>
                      <a:cubicBezTo>
                        <a:pt x="109" y="43"/>
                        <a:pt x="107" y="36"/>
                        <a:pt x="106" y="28"/>
                      </a:cubicBezTo>
                      <a:cubicBezTo>
                        <a:pt x="97" y="30"/>
                        <a:pt x="88" y="31"/>
                        <a:pt x="79" y="31"/>
                      </a:cubicBezTo>
                      <a:cubicBezTo>
                        <a:pt x="49" y="31"/>
                        <a:pt x="21" y="19"/>
                        <a:pt x="0" y="0"/>
                      </a:cubicBezTo>
                      <a:cubicBezTo>
                        <a:pt x="7" y="15"/>
                        <a:pt x="17" y="28"/>
                        <a:pt x="29" y="39"/>
                      </a:cubicBezTo>
                      <a:cubicBezTo>
                        <a:pt x="24" y="34"/>
                        <a:pt x="24" y="34"/>
                        <a:pt x="24" y="34"/>
                      </a:cubicBezTo>
                      <a:cubicBezTo>
                        <a:pt x="29" y="39"/>
                        <a:pt x="29" y="39"/>
                        <a:pt x="29" y="39"/>
                      </a:cubicBezTo>
                      <a:cubicBezTo>
                        <a:pt x="49" y="57"/>
                        <a:pt x="76" y="68"/>
                        <a:pt x="105" y="68"/>
                      </a:cubicBezTo>
                      <a:cubicBezTo>
                        <a:pt x="105" y="68"/>
                        <a:pt x="105" y="68"/>
                        <a:pt x="105" y="68"/>
                      </a:cubicBezTo>
                      <a:cubicBezTo>
                        <a:pt x="106" y="68"/>
                        <a:pt x="108" y="68"/>
                        <a:pt x="109" y="68"/>
                      </a:cubicBezTo>
                      <a:cubicBezTo>
                        <a:pt x="109" y="64"/>
                        <a:pt x="108" y="60"/>
                        <a:pt x="108" y="57"/>
                      </a:cubicBezTo>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7" name="Freeform 15">
                  <a:extLst>
                    <a:ext uri="{FF2B5EF4-FFF2-40B4-BE49-F238E27FC236}">
                      <a16:creationId xmlns="" xmlns:a16="http://schemas.microsoft.com/office/drawing/2014/main" id="{CB543F6E-3599-42EB-8766-DE89CF0A2677}"/>
                    </a:ext>
                  </a:extLst>
                </p:cNvPr>
                <p:cNvSpPr>
                  <a:spLocks/>
                </p:cNvSpPr>
                <p:nvPr/>
              </p:nvSpPr>
              <p:spPr bwMode="auto">
                <a:xfrm>
                  <a:off x="1289" y="1889"/>
                  <a:ext cx="83" cy="94"/>
                </a:xfrm>
                <a:custGeom>
                  <a:avLst/>
                  <a:gdLst>
                    <a:gd name="T0" fmla="*/ 4 w 17"/>
                    <a:gd name="T1" fmla="*/ 0 h 19"/>
                    <a:gd name="T2" fmla="*/ 0 w 17"/>
                    <a:gd name="T3" fmla="*/ 8 h 19"/>
                    <a:gd name="T4" fmla="*/ 1 w 17"/>
                    <a:gd name="T5" fmla="*/ 19 h 19"/>
                    <a:gd name="T6" fmla="*/ 17 w 17"/>
                    <a:gd name="T7" fmla="*/ 17 h 19"/>
                    <a:gd name="T8" fmla="*/ 6 w 17"/>
                    <a:gd name="T9" fmla="*/ 3 h 19"/>
                    <a:gd name="T10" fmla="*/ 4 w 17"/>
                    <a:gd name="T11" fmla="*/ 0 h 19"/>
                  </a:gdLst>
                  <a:ahLst/>
                  <a:cxnLst>
                    <a:cxn ang="0">
                      <a:pos x="T0" y="T1"/>
                    </a:cxn>
                    <a:cxn ang="0">
                      <a:pos x="T2" y="T3"/>
                    </a:cxn>
                    <a:cxn ang="0">
                      <a:pos x="T4" y="T5"/>
                    </a:cxn>
                    <a:cxn ang="0">
                      <a:pos x="T6" y="T7"/>
                    </a:cxn>
                    <a:cxn ang="0">
                      <a:pos x="T8" y="T9"/>
                    </a:cxn>
                    <a:cxn ang="0">
                      <a:pos x="T10" y="T11"/>
                    </a:cxn>
                  </a:cxnLst>
                  <a:rect l="0" t="0" r="r" b="b"/>
                  <a:pathLst>
                    <a:path w="17" h="19">
                      <a:moveTo>
                        <a:pt x="4" y="0"/>
                      </a:moveTo>
                      <a:cubicBezTo>
                        <a:pt x="3" y="3"/>
                        <a:pt x="0" y="6"/>
                        <a:pt x="0" y="8"/>
                      </a:cubicBezTo>
                      <a:cubicBezTo>
                        <a:pt x="0" y="11"/>
                        <a:pt x="1" y="15"/>
                        <a:pt x="1" y="19"/>
                      </a:cubicBezTo>
                      <a:cubicBezTo>
                        <a:pt x="7" y="19"/>
                        <a:pt x="12" y="18"/>
                        <a:pt x="17" y="17"/>
                      </a:cubicBezTo>
                      <a:cubicBezTo>
                        <a:pt x="13" y="13"/>
                        <a:pt x="9" y="8"/>
                        <a:pt x="6" y="3"/>
                      </a:cubicBezTo>
                      <a:cubicBezTo>
                        <a:pt x="5" y="2"/>
                        <a:pt x="5" y="1"/>
                        <a:pt x="4" y="0"/>
                      </a:cubicBezTo>
                    </a:path>
                  </a:pathLst>
                </a:custGeom>
                <a:solidFill>
                  <a:srgbClr val="14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8" name="Freeform 16">
                  <a:extLst>
                    <a:ext uri="{FF2B5EF4-FFF2-40B4-BE49-F238E27FC236}">
                      <a16:creationId xmlns="" xmlns:a16="http://schemas.microsoft.com/office/drawing/2014/main" id="{8D49B4E0-A903-4041-BA47-7DF54304BBB1}"/>
                    </a:ext>
                  </a:extLst>
                </p:cNvPr>
                <p:cNvSpPr>
                  <a:spLocks/>
                </p:cNvSpPr>
                <p:nvPr/>
              </p:nvSpPr>
              <p:spPr bwMode="auto">
                <a:xfrm>
                  <a:off x="1663" y="1020"/>
                  <a:ext cx="20" cy="35"/>
                </a:xfrm>
                <a:custGeom>
                  <a:avLst/>
                  <a:gdLst>
                    <a:gd name="T0" fmla="*/ 4 w 4"/>
                    <a:gd name="T1" fmla="*/ 5 h 7"/>
                    <a:gd name="T2" fmla="*/ 3 w 4"/>
                    <a:gd name="T3" fmla="*/ 4 h 7"/>
                    <a:gd name="T4" fmla="*/ 4 w 4"/>
                    <a:gd name="T5" fmla="*/ 5 h 7"/>
                    <a:gd name="T6" fmla="*/ 4 w 4"/>
                    <a:gd name="T7" fmla="*/ 5 h 7"/>
                    <a:gd name="T8" fmla="*/ 0 w 4"/>
                    <a:gd name="T9" fmla="*/ 0 h 7"/>
                    <a:gd name="T10" fmla="*/ 2 w 4"/>
                    <a:gd name="T11" fmla="*/ 7 h 7"/>
                    <a:gd name="T12" fmla="*/ 4 w 4"/>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4" y="5"/>
                      </a:moveTo>
                      <a:cubicBezTo>
                        <a:pt x="3" y="4"/>
                        <a:pt x="3" y="4"/>
                        <a:pt x="3" y="4"/>
                      </a:cubicBezTo>
                      <a:cubicBezTo>
                        <a:pt x="4" y="5"/>
                        <a:pt x="4" y="5"/>
                        <a:pt x="4" y="5"/>
                      </a:cubicBezTo>
                      <a:cubicBezTo>
                        <a:pt x="4" y="5"/>
                        <a:pt x="4" y="5"/>
                        <a:pt x="4" y="5"/>
                      </a:cubicBezTo>
                      <a:cubicBezTo>
                        <a:pt x="3" y="3"/>
                        <a:pt x="1" y="2"/>
                        <a:pt x="0" y="0"/>
                      </a:cubicBezTo>
                      <a:cubicBezTo>
                        <a:pt x="1" y="3"/>
                        <a:pt x="1" y="5"/>
                        <a:pt x="2" y="7"/>
                      </a:cubicBezTo>
                      <a:cubicBezTo>
                        <a:pt x="3" y="6"/>
                        <a:pt x="3" y="6"/>
                        <a:pt x="4" y="5"/>
                      </a:cubicBezTo>
                      <a:close/>
                    </a:path>
                  </a:pathLst>
                </a:custGeom>
                <a:solidFill>
                  <a:srgbClr val="14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9" name="Freeform 17">
                  <a:extLst>
                    <a:ext uri="{FF2B5EF4-FFF2-40B4-BE49-F238E27FC236}">
                      <a16:creationId xmlns="" xmlns:a16="http://schemas.microsoft.com/office/drawing/2014/main" id="{ECCEA668-0CF7-4E56-8507-DF347B7BD0ED}"/>
                    </a:ext>
                  </a:extLst>
                </p:cNvPr>
                <p:cNvSpPr>
                  <a:spLocks/>
                </p:cNvSpPr>
                <p:nvPr/>
              </p:nvSpPr>
              <p:spPr bwMode="auto">
                <a:xfrm>
                  <a:off x="1688" y="1099"/>
                  <a:ext cx="147" cy="329"/>
                </a:xfrm>
                <a:custGeom>
                  <a:avLst/>
                  <a:gdLst>
                    <a:gd name="T0" fmla="*/ 7 w 30"/>
                    <a:gd name="T1" fmla="*/ 14 h 67"/>
                    <a:gd name="T2" fmla="*/ 3 w 30"/>
                    <a:gd name="T3" fmla="*/ 17 h 67"/>
                    <a:gd name="T4" fmla="*/ 4 w 30"/>
                    <a:gd name="T5" fmla="*/ 30 h 67"/>
                    <a:gd name="T6" fmla="*/ 0 w 30"/>
                    <a:gd name="T7" fmla="*/ 59 h 67"/>
                    <a:gd name="T8" fmla="*/ 7 w 30"/>
                    <a:gd name="T9" fmla="*/ 66 h 67"/>
                    <a:gd name="T10" fmla="*/ 17 w 30"/>
                    <a:gd name="T11" fmla="*/ 66 h 67"/>
                    <a:gd name="T12" fmla="*/ 30 w 30"/>
                    <a:gd name="T13" fmla="*/ 61 h 67"/>
                    <a:gd name="T14" fmla="*/ 8 w 30"/>
                    <a:gd name="T15" fmla="*/ 0 h 67"/>
                    <a:gd name="T16" fmla="*/ 5 w 30"/>
                    <a:gd name="T17" fmla="*/ 7 h 67"/>
                    <a:gd name="T18" fmla="*/ 7 w 30"/>
                    <a:gd name="T19" fmla="*/ 1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67">
                      <a:moveTo>
                        <a:pt x="7" y="14"/>
                      </a:moveTo>
                      <a:cubicBezTo>
                        <a:pt x="7" y="15"/>
                        <a:pt x="5" y="16"/>
                        <a:pt x="3" y="17"/>
                      </a:cubicBezTo>
                      <a:cubicBezTo>
                        <a:pt x="4" y="21"/>
                        <a:pt x="4" y="25"/>
                        <a:pt x="4" y="30"/>
                      </a:cubicBezTo>
                      <a:cubicBezTo>
                        <a:pt x="4" y="40"/>
                        <a:pt x="3" y="49"/>
                        <a:pt x="0" y="59"/>
                      </a:cubicBezTo>
                      <a:cubicBezTo>
                        <a:pt x="2" y="61"/>
                        <a:pt x="5" y="65"/>
                        <a:pt x="7" y="66"/>
                      </a:cubicBezTo>
                      <a:cubicBezTo>
                        <a:pt x="10" y="67"/>
                        <a:pt x="15" y="67"/>
                        <a:pt x="17" y="66"/>
                      </a:cubicBezTo>
                      <a:cubicBezTo>
                        <a:pt x="20" y="66"/>
                        <a:pt x="26" y="63"/>
                        <a:pt x="30" y="61"/>
                      </a:cubicBezTo>
                      <a:cubicBezTo>
                        <a:pt x="28" y="38"/>
                        <a:pt x="21" y="17"/>
                        <a:pt x="8" y="0"/>
                      </a:cubicBezTo>
                      <a:cubicBezTo>
                        <a:pt x="7" y="2"/>
                        <a:pt x="5" y="5"/>
                        <a:pt x="5" y="7"/>
                      </a:cubicBezTo>
                      <a:cubicBezTo>
                        <a:pt x="5" y="9"/>
                        <a:pt x="8" y="12"/>
                        <a:pt x="7" y="14"/>
                      </a:cubicBezTo>
                    </a:path>
                  </a:pathLst>
                </a:custGeom>
                <a:solidFill>
                  <a:srgbClr val="14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0" name="Freeform 18">
                  <a:extLst>
                    <a:ext uri="{FF2B5EF4-FFF2-40B4-BE49-F238E27FC236}">
                      <a16:creationId xmlns="" xmlns:a16="http://schemas.microsoft.com/office/drawing/2014/main" id="{81769892-8200-4F7D-A5EF-C1049F5CCC46}"/>
                    </a:ext>
                  </a:extLst>
                </p:cNvPr>
                <p:cNvSpPr>
                  <a:spLocks noEditPoints="1"/>
                </p:cNvSpPr>
                <p:nvPr/>
              </p:nvSpPr>
              <p:spPr bwMode="auto">
                <a:xfrm>
                  <a:off x="796" y="868"/>
                  <a:ext cx="906" cy="702"/>
                </a:xfrm>
                <a:custGeom>
                  <a:avLst/>
                  <a:gdLst>
                    <a:gd name="T0" fmla="*/ 93 w 184"/>
                    <a:gd name="T1" fmla="*/ 28 h 143"/>
                    <a:gd name="T2" fmla="*/ 76 w 184"/>
                    <a:gd name="T3" fmla="*/ 2 h 143"/>
                    <a:gd name="T4" fmla="*/ 53 w 184"/>
                    <a:gd name="T5" fmla="*/ 14 h 143"/>
                    <a:gd name="T6" fmla="*/ 56 w 184"/>
                    <a:gd name="T7" fmla="*/ 22 h 143"/>
                    <a:gd name="T8" fmla="*/ 81 w 184"/>
                    <a:gd name="T9" fmla="*/ 18 h 143"/>
                    <a:gd name="T10" fmla="*/ 71 w 184"/>
                    <a:gd name="T11" fmla="*/ 42 h 143"/>
                    <a:gd name="T12" fmla="*/ 63 w 184"/>
                    <a:gd name="T13" fmla="*/ 37 h 143"/>
                    <a:gd name="T14" fmla="*/ 51 w 184"/>
                    <a:gd name="T15" fmla="*/ 55 h 143"/>
                    <a:gd name="T16" fmla="*/ 40 w 184"/>
                    <a:gd name="T17" fmla="*/ 83 h 143"/>
                    <a:gd name="T18" fmla="*/ 35 w 184"/>
                    <a:gd name="T19" fmla="*/ 97 h 143"/>
                    <a:gd name="T20" fmla="*/ 22 w 184"/>
                    <a:gd name="T21" fmla="*/ 83 h 143"/>
                    <a:gd name="T22" fmla="*/ 3 w 184"/>
                    <a:gd name="T23" fmla="*/ 108 h 143"/>
                    <a:gd name="T24" fmla="*/ 22 w 184"/>
                    <a:gd name="T25" fmla="*/ 108 h 143"/>
                    <a:gd name="T26" fmla="*/ 21 w 184"/>
                    <a:gd name="T27" fmla="*/ 129 h 143"/>
                    <a:gd name="T28" fmla="*/ 43 w 184"/>
                    <a:gd name="T29" fmla="*/ 121 h 143"/>
                    <a:gd name="T30" fmla="*/ 45 w 184"/>
                    <a:gd name="T31" fmla="*/ 141 h 143"/>
                    <a:gd name="T32" fmla="*/ 70 w 184"/>
                    <a:gd name="T33" fmla="*/ 135 h 143"/>
                    <a:gd name="T34" fmla="*/ 85 w 184"/>
                    <a:gd name="T35" fmla="*/ 135 h 143"/>
                    <a:gd name="T36" fmla="*/ 114 w 184"/>
                    <a:gd name="T37" fmla="*/ 134 h 143"/>
                    <a:gd name="T38" fmla="*/ 178 w 184"/>
                    <a:gd name="T39" fmla="*/ 116 h 143"/>
                    <a:gd name="T40" fmla="*/ 180 w 184"/>
                    <a:gd name="T41" fmla="*/ 104 h 143"/>
                    <a:gd name="T42" fmla="*/ 171 w 184"/>
                    <a:gd name="T43" fmla="*/ 92 h 143"/>
                    <a:gd name="T44" fmla="*/ 171 w 184"/>
                    <a:gd name="T45" fmla="*/ 74 h 143"/>
                    <a:gd name="T46" fmla="*/ 177 w 184"/>
                    <a:gd name="T47" fmla="*/ 66 h 143"/>
                    <a:gd name="T48" fmla="*/ 184 w 184"/>
                    <a:gd name="T49" fmla="*/ 64 h 143"/>
                    <a:gd name="T50" fmla="*/ 178 w 184"/>
                    <a:gd name="T51" fmla="*/ 39 h 143"/>
                    <a:gd name="T52" fmla="*/ 173 w 184"/>
                    <a:gd name="T53" fmla="*/ 52 h 143"/>
                    <a:gd name="T54" fmla="*/ 166 w 184"/>
                    <a:gd name="T55" fmla="*/ 61 h 143"/>
                    <a:gd name="T56" fmla="*/ 152 w 184"/>
                    <a:gd name="T57" fmla="*/ 54 h 143"/>
                    <a:gd name="T58" fmla="*/ 139 w 184"/>
                    <a:gd name="T59" fmla="*/ 32 h 143"/>
                    <a:gd name="T60" fmla="*/ 145 w 184"/>
                    <a:gd name="T61" fmla="*/ 19 h 143"/>
                    <a:gd name="T62" fmla="*/ 131 w 184"/>
                    <a:gd name="T63" fmla="*/ 22 h 143"/>
                    <a:gd name="T64" fmla="*/ 119 w 184"/>
                    <a:gd name="T65" fmla="*/ 2 h 143"/>
                    <a:gd name="T66" fmla="*/ 109 w 184"/>
                    <a:gd name="T67" fmla="*/ 14 h 143"/>
                    <a:gd name="T68" fmla="*/ 33 w 184"/>
                    <a:gd name="T69" fmla="*/ 110 h 143"/>
                    <a:gd name="T70" fmla="*/ 46 w 184"/>
                    <a:gd name="T71" fmla="*/ 110 h 143"/>
                    <a:gd name="T72" fmla="*/ 54 w 184"/>
                    <a:gd name="T73" fmla="*/ 110 h 143"/>
                    <a:gd name="T74" fmla="*/ 47 w 184"/>
                    <a:gd name="T75" fmla="*/ 116 h 143"/>
                    <a:gd name="T76" fmla="*/ 65 w 184"/>
                    <a:gd name="T77" fmla="*/ 111 h 143"/>
                    <a:gd name="T78" fmla="*/ 83 w 184"/>
                    <a:gd name="T79" fmla="*/ 116 h 143"/>
                    <a:gd name="T80" fmla="*/ 134 w 184"/>
                    <a:gd name="T81" fmla="*/ 34 h 143"/>
                    <a:gd name="T82" fmla="*/ 140 w 184"/>
                    <a:gd name="T83" fmla="*/ 54 h 143"/>
                    <a:gd name="T84" fmla="*/ 128 w 184"/>
                    <a:gd name="T85" fmla="*/ 4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 h="143">
                      <a:moveTo>
                        <a:pt x="109" y="14"/>
                      </a:moveTo>
                      <a:cubicBezTo>
                        <a:pt x="107" y="18"/>
                        <a:pt x="99" y="28"/>
                        <a:pt x="93" y="28"/>
                      </a:cubicBezTo>
                      <a:cubicBezTo>
                        <a:pt x="88" y="27"/>
                        <a:pt x="86" y="15"/>
                        <a:pt x="83" y="11"/>
                      </a:cubicBezTo>
                      <a:cubicBezTo>
                        <a:pt x="82" y="9"/>
                        <a:pt x="78" y="4"/>
                        <a:pt x="76" y="2"/>
                      </a:cubicBezTo>
                      <a:cubicBezTo>
                        <a:pt x="67" y="3"/>
                        <a:pt x="58" y="6"/>
                        <a:pt x="50" y="10"/>
                      </a:cubicBezTo>
                      <a:cubicBezTo>
                        <a:pt x="52" y="11"/>
                        <a:pt x="53" y="13"/>
                        <a:pt x="53" y="14"/>
                      </a:cubicBezTo>
                      <a:cubicBezTo>
                        <a:pt x="53" y="17"/>
                        <a:pt x="46" y="21"/>
                        <a:pt x="48" y="23"/>
                      </a:cubicBezTo>
                      <a:cubicBezTo>
                        <a:pt x="49" y="25"/>
                        <a:pt x="55" y="23"/>
                        <a:pt x="56" y="22"/>
                      </a:cubicBezTo>
                      <a:cubicBezTo>
                        <a:pt x="58" y="21"/>
                        <a:pt x="57" y="15"/>
                        <a:pt x="59" y="14"/>
                      </a:cubicBezTo>
                      <a:cubicBezTo>
                        <a:pt x="64" y="11"/>
                        <a:pt x="77" y="14"/>
                        <a:pt x="81" y="18"/>
                      </a:cubicBezTo>
                      <a:cubicBezTo>
                        <a:pt x="83" y="21"/>
                        <a:pt x="84" y="30"/>
                        <a:pt x="82" y="34"/>
                      </a:cubicBezTo>
                      <a:cubicBezTo>
                        <a:pt x="81" y="37"/>
                        <a:pt x="74" y="42"/>
                        <a:pt x="71" y="42"/>
                      </a:cubicBezTo>
                      <a:cubicBezTo>
                        <a:pt x="70" y="42"/>
                        <a:pt x="68" y="41"/>
                        <a:pt x="67" y="40"/>
                      </a:cubicBezTo>
                      <a:cubicBezTo>
                        <a:pt x="65" y="39"/>
                        <a:pt x="64" y="37"/>
                        <a:pt x="63" y="37"/>
                      </a:cubicBezTo>
                      <a:cubicBezTo>
                        <a:pt x="59" y="37"/>
                        <a:pt x="55" y="43"/>
                        <a:pt x="53" y="46"/>
                      </a:cubicBezTo>
                      <a:cubicBezTo>
                        <a:pt x="52" y="48"/>
                        <a:pt x="52" y="53"/>
                        <a:pt x="51" y="55"/>
                      </a:cubicBezTo>
                      <a:cubicBezTo>
                        <a:pt x="50" y="59"/>
                        <a:pt x="48" y="66"/>
                        <a:pt x="46" y="70"/>
                      </a:cubicBezTo>
                      <a:cubicBezTo>
                        <a:pt x="45" y="73"/>
                        <a:pt x="41" y="80"/>
                        <a:pt x="40" y="83"/>
                      </a:cubicBezTo>
                      <a:cubicBezTo>
                        <a:pt x="40" y="86"/>
                        <a:pt x="43" y="93"/>
                        <a:pt x="42" y="95"/>
                      </a:cubicBezTo>
                      <a:cubicBezTo>
                        <a:pt x="41" y="96"/>
                        <a:pt x="37" y="98"/>
                        <a:pt x="35" y="97"/>
                      </a:cubicBezTo>
                      <a:cubicBezTo>
                        <a:pt x="32" y="95"/>
                        <a:pt x="35" y="85"/>
                        <a:pt x="32" y="83"/>
                      </a:cubicBezTo>
                      <a:cubicBezTo>
                        <a:pt x="30" y="82"/>
                        <a:pt x="24" y="83"/>
                        <a:pt x="22" y="83"/>
                      </a:cubicBezTo>
                      <a:cubicBezTo>
                        <a:pt x="17" y="84"/>
                        <a:pt x="6" y="89"/>
                        <a:pt x="3" y="93"/>
                      </a:cubicBezTo>
                      <a:cubicBezTo>
                        <a:pt x="1" y="96"/>
                        <a:pt x="0" y="105"/>
                        <a:pt x="3" y="108"/>
                      </a:cubicBezTo>
                      <a:cubicBezTo>
                        <a:pt x="4" y="109"/>
                        <a:pt x="8" y="108"/>
                        <a:pt x="10" y="108"/>
                      </a:cubicBezTo>
                      <a:cubicBezTo>
                        <a:pt x="13" y="108"/>
                        <a:pt x="21" y="105"/>
                        <a:pt x="22" y="108"/>
                      </a:cubicBezTo>
                      <a:cubicBezTo>
                        <a:pt x="24" y="111"/>
                        <a:pt x="16" y="118"/>
                        <a:pt x="16" y="121"/>
                      </a:cubicBezTo>
                      <a:cubicBezTo>
                        <a:pt x="16" y="124"/>
                        <a:pt x="19" y="129"/>
                        <a:pt x="21" y="129"/>
                      </a:cubicBezTo>
                      <a:cubicBezTo>
                        <a:pt x="24" y="129"/>
                        <a:pt x="26" y="122"/>
                        <a:pt x="29" y="121"/>
                      </a:cubicBezTo>
                      <a:cubicBezTo>
                        <a:pt x="32" y="120"/>
                        <a:pt x="40" y="119"/>
                        <a:pt x="43" y="121"/>
                      </a:cubicBezTo>
                      <a:cubicBezTo>
                        <a:pt x="44" y="123"/>
                        <a:pt x="42" y="127"/>
                        <a:pt x="43" y="129"/>
                      </a:cubicBezTo>
                      <a:cubicBezTo>
                        <a:pt x="43" y="132"/>
                        <a:pt x="42" y="139"/>
                        <a:pt x="45" y="141"/>
                      </a:cubicBezTo>
                      <a:cubicBezTo>
                        <a:pt x="47" y="143"/>
                        <a:pt x="54" y="142"/>
                        <a:pt x="57" y="141"/>
                      </a:cubicBezTo>
                      <a:cubicBezTo>
                        <a:pt x="60" y="140"/>
                        <a:pt x="66" y="136"/>
                        <a:pt x="70" y="135"/>
                      </a:cubicBezTo>
                      <a:cubicBezTo>
                        <a:pt x="72" y="135"/>
                        <a:pt x="75" y="135"/>
                        <a:pt x="78" y="135"/>
                      </a:cubicBezTo>
                      <a:cubicBezTo>
                        <a:pt x="81" y="135"/>
                        <a:pt x="83" y="135"/>
                        <a:pt x="85" y="135"/>
                      </a:cubicBezTo>
                      <a:cubicBezTo>
                        <a:pt x="88" y="135"/>
                        <a:pt x="96" y="132"/>
                        <a:pt x="99" y="132"/>
                      </a:cubicBezTo>
                      <a:cubicBezTo>
                        <a:pt x="103" y="132"/>
                        <a:pt x="110" y="133"/>
                        <a:pt x="114" y="134"/>
                      </a:cubicBezTo>
                      <a:cubicBezTo>
                        <a:pt x="126" y="122"/>
                        <a:pt x="143" y="113"/>
                        <a:pt x="162" y="113"/>
                      </a:cubicBezTo>
                      <a:cubicBezTo>
                        <a:pt x="167" y="113"/>
                        <a:pt x="173" y="114"/>
                        <a:pt x="178" y="116"/>
                      </a:cubicBezTo>
                      <a:cubicBezTo>
                        <a:pt x="179" y="112"/>
                        <a:pt x="180" y="109"/>
                        <a:pt x="181" y="106"/>
                      </a:cubicBezTo>
                      <a:cubicBezTo>
                        <a:pt x="181" y="105"/>
                        <a:pt x="180" y="104"/>
                        <a:pt x="180" y="104"/>
                      </a:cubicBezTo>
                      <a:cubicBezTo>
                        <a:pt x="179" y="103"/>
                        <a:pt x="176" y="101"/>
                        <a:pt x="175" y="100"/>
                      </a:cubicBezTo>
                      <a:cubicBezTo>
                        <a:pt x="174" y="98"/>
                        <a:pt x="171" y="94"/>
                        <a:pt x="171" y="92"/>
                      </a:cubicBezTo>
                      <a:cubicBezTo>
                        <a:pt x="171" y="90"/>
                        <a:pt x="173" y="86"/>
                        <a:pt x="174" y="84"/>
                      </a:cubicBezTo>
                      <a:cubicBezTo>
                        <a:pt x="174" y="82"/>
                        <a:pt x="171" y="77"/>
                        <a:pt x="171" y="74"/>
                      </a:cubicBezTo>
                      <a:cubicBezTo>
                        <a:pt x="171" y="72"/>
                        <a:pt x="172" y="67"/>
                        <a:pt x="174" y="66"/>
                      </a:cubicBezTo>
                      <a:cubicBezTo>
                        <a:pt x="174" y="65"/>
                        <a:pt x="176" y="65"/>
                        <a:pt x="177" y="66"/>
                      </a:cubicBezTo>
                      <a:cubicBezTo>
                        <a:pt x="178" y="66"/>
                        <a:pt x="179" y="66"/>
                        <a:pt x="180" y="66"/>
                      </a:cubicBezTo>
                      <a:cubicBezTo>
                        <a:pt x="181" y="65"/>
                        <a:pt x="183" y="65"/>
                        <a:pt x="184" y="64"/>
                      </a:cubicBezTo>
                      <a:cubicBezTo>
                        <a:pt x="183" y="55"/>
                        <a:pt x="181" y="46"/>
                        <a:pt x="178" y="38"/>
                      </a:cubicBezTo>
                      <a:cubicBezTo>
                        <a:pt x="178" y="39"/>
                        <a:pt x="178" y="39"/>
                        <a:pt x="178" y="39"/>
                      </a:cubicBezTo>
                      <a:cubicBezTo>
                        <a:pt x="177" y="42"/>
                        <a:pt x="182" y="48"/>
                        <a:pt x="180" y="50"/>
                      </a:cubicBezTo>
                      <a:cubicBezTo>
                        <a:pt x="179" y="52"/>
                        <a:pt x="176" y="52"/>
                        <a:pt x="173" y="52"/>
                      </a:cubicBezTo>
                      <a:cubicBezTo>
                        <a:pt x="170" y="51"/>
                        <a:pt x="168" y="51"/>
                        <a:pt x="166" y="53"/>
                      </a:cubicBezTo>
                      <a:cubicBezTo>
                        <a:pt x="165" y="54"/>
                        <a:pt x="168" y="59"/>
                        <a:pt x="166" y="61"/>
                      </a:cubicBezTo>
                      <a:cubicBezTo>
                        <a:pt x="165" y="62"/>
                        <a:pt x="162" y="61"/>
                        <a:pt x="160" y="61"/>
                      </a:cubicBezTo>
                      <a:cubicBezTo>
                        <a:pt x="158" y="60"/>
                        <a:pt x="154" y="56"/>
                        <a:pt x="152" y="54"/>
                      </a:cubicBezTo>
                      <a:cubicBezTo>
                        <a:pt x="149" y="52"/>
                        <a:pt x="144" y="47"/>
                        <a:pt x="142" y="44"/>
                      </a:cubicBezTo>
                      <a:cubicBezTo>
                        <a:pt x="141" y="42"/>
                        <a:pt x="138" y="35"/>
                        <a:pt x="139" y="32"/>
                      </a:cubicBezTo>
                      <a:cubicBezTo>
                        <a:pt x="141" y="29"/>
                        <a:pt x="151" y="31"/>
                        <a:pt x="152" y="28"/>
                      </a:cubicBezTo>
                      <a:cubicBezTo>
                        <a:pt x="152" y="25"/>
                        <a:pt x="148" y="20"/>
                        <a:pt x="145" y="19"/>
                      </a:cubicBezTo>
                      <a:cubicBezTo>
                        <a:pt x="143" y="18"/>
                        <a:pt x="141" y="19"/>
                        <a:pt x="138" y="20"/>
                      </a:cubicBezTo>
                      <a:cubicBezTo>
                        <a:pt x="135" y="21"/>
                        <a:pt x="133" y="22"/>
                        <a:pt x="131" y="22"/>
                      </a:cubicBezTo>
                      <a:cubicBezTo>
                        <a:pt x="129" y="21"/>
                        <a:pt x="127" y="17"/>
                        <a:pt x="126" y="15"/>
                      </a:cubicBezTo>
                      <a:cubicBezTo>
                        <a:pt x="124" y="12"/>
                        <a:pt x="121" y="5"/>
                        <a:pt x="119" y="2"/>
                      </a:cubicBezTo>
                      <a:cubicBezTo>
                        <a:pt x="116" y="1"/>
                        <a:pt x="113" y="1"/>
                        <a:pt x="110" y="0"/>
                      </a:cubicBezTo>
                      <a:cubicBezTo>
                        <a:pt x="110" y="5"/>
                        <a:pt x="110" y="11"/>
                        <a:pt x="109" y="14"/>
                      </a:cubicBezTo>
                      <a:moveTo>
                        <a:pt x="47" y="116"/>
                      </a:moveTo>
                      <a:cubicBezTo>
                        <a:pt x="43" y="116"/>
                        <a:pt x="35" y="113"/>
                        <a:pt x="33" y="110"/>
                      </a:cubicBezTo>
                      <a:cubicBezTo>
                        <a:pt x="33" y="109"/>
                        <a:pt x="32" y="107"/>
                        <a:pt x="33" y="106"/>
                      </a:cubicBezTo>
                      <a:cubicBezTo>
                        <a:pt x="36" y="104"/>
                        <a:pt x="43" y="110"/>
                        <a:pt x="46" y="110"/>
                      </a:cubicBezTo>
                      <a:cubicBezTo>
                        <a:pt x="47" y="110"/>
                        <a:pt x="48" y="110"/>
                        <a:pt x="49" y="110"/>
                      </a:cubicBezTo>
                      <a:cubicBezTo>
                        <a:pt x="51" y="110"/>
                        <a:pt x="53" y="110"/>
                        <a:pt x="54" y="110"/>
                      </a:cubicBezTo>
                      <a:cubicBezTo>
                        <a:pt x="55" y="110"/>
                        <a:pt x="59" y="112"/>
                        <a:pt x="59" y="113"/>
                      </a:cubicBezTo>
                      <a:cubicBezTo>
                        <a:pt x="59" y="116"/>
                        <a:pt x="50" y="117"/>
                        <a:pt x="47" y="116"/>
                      </a:cubicBezTo>
                      <a:moveTo>
                        <a:pt x="65" y="118"/>
                      </a:moveTo>
                      <a:cubicBezTo>
                        <a:pt x="64" y="116"/>
                        <a:pt x="64" y="112"/>
                        <a:pt x="65" y="111"/>
                      </a:cubicBezTo>
                      <a:cubicBezTo>
                        <a:pt x="67" y="109"/>
                        <a:pt x="74" y="111"/>
                        <a:pt x="77" y="112"/>
                      </a:cubicBezTo>
                      <a:cubicBezTo>
                        <a:pt x="79" y="113"/>
                        <a:pt x="83" y="115"/>
                        <a:pt x="83" y="116"/>
                      </a:cubicBezTo>
                      <a:cubicBezTo>
                        <a:pt x="82" y="121"/>
                        <a:pt x="68" y="121"/>
                        <a:pt x="65" y="118"/>
                      </a:cubicBezTo>
                      <a:moveTo>
                        <a:pt x="134" y="34"/>
                      </a:moveTo>
                      <a:cubicBezTo>
                        <a:pt x="135" y="34"/>
                        <a:pt x="135" y="41"/>
                        <a:pt x="135" y="43"/>
                      </a:cubicBezTo>
                      <a:cubicBezTo>
                        <a:pt x="136" y="46"/>
                        <a:pt x="142" y="51"/>
                        <a:pt x="140" y="54"/>
                      </a:cubicBezTo>
                      <a:cubicBezTo>
                        <a:pt x="139" y="55"/>
                        <a:pt x="134" y="55"/>
                        <a:pt x="133" y="54"/>
                      </a:cubicBezTo>
                      <a:cubicBezTo>
                        <a:pt x="131" y="53"/>
                        <a:pt x="128" y="49"/>
                        <a:pt x="128" y="46"/>
                      </a:cubicBezTo>
                      <a:cubicBezTo>
                        <a:pt x="127" y="43"/>
                        <a:pt x="130" y="34"/>
                        <a:pt x="134" y="34"/>
                      </a:cubicBezTo>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1" name="Freeform 19">
                  <a:extLst>
                    <a:ext uri="{FF2B5EF4-FFF2-40B4-BE49-F238E27FC236}">
                      <a16:creationId xmlns="" xmlns:a16="http://schemas.microsoft.com/office/drawing/2014/main" id="{206944DC-9869-46EA-AEAA-C61C6A528E52}"/>
                    </a:ext>
                  </a:extLst>
                </p:cNvPr>
                <p:cNvSpPr>
                  <a:spLocks/>
                </p:cNvSpPr>
                <p:nvPr/>
              </p:nvSpPr>
              <p:spPr bwMode="auto">
                <a:xfrm>
                  <a:off x="712" y="1418"/>
                  <a:ext cx="567" cy="383"/>
                </a:xfrm>
                <a:custGeom>
                  <a:avLst/>
                  <a:gdLst>
                    <a:gd name="T0" fmla="*/ 69 w 115"/>
                    <a:gd name="T1" fmla="*/ 54 h 78"/>
                    <a:gd name="T2" fmla="*/ 69 w 115"/>
                    <a:gd name="T3" fmla="*/ 42 h 78"/>
                    <a:gd name="T4" fmla="*/ 77 w 115"/>
                    <a:gd name="T5" fmla="*/ 35 h 78"/>
                    <a:gd name="T6" fmla="*/ 69 w 115"/>
                    <a:gd name="T7" fmla="*/ 34 h 78"/>
                    <a:gd name="T8" fmla="*/ 62 w 115"/>
                    <a:gd name="T9" fmla="*/ 35 h 78"/>
                    <a:gd name="T10" fmla="*/ 52 w 115"/>
                    <a:gd name="T11" fmla="*/ 29 h 78"/>
                    <a:gd name="T12" fmla="*/ 46 w 115"/>
                    <a:gd name="T13" fmla="*/ 23 h 78"/>
                    <a:gd name="T14" fmla="*/ 40 w 115"/>
                    <a:gd name="T15" fmla="*/ 24 h 78"/>
                    <a:gd name="T16" fmla="*/ 34 w 115"/>
                    <a:gd name="T17" fmla="*/ 26 h 78"/>
                    <a:gd name="T18" fmla="*/ 9 w 115"/>
                    <a:gd name="T19" fmla="*/ 13 h 78"/>
                    <a:gd name="T20" fmla="*/ 0 w 115"/>
                    <a:gd name="T21" fmla="*/ 0 h 78"/>
                    <a:gd name="T22" fmla="*/ 0 w 115"/>
                    <a:gd name="T23" fmla="*/ 1 h 78"/>
                    <a:gd name="T24" fmla="*/ 9 w 115"/>
                    <a:gd name="T25" fmla="*/ 47 h 78"/>
                    <a:gd name="T26" fmla="*/ 88 w 115"/>
                    <a:gd name="T27" fmla="*/ 78 h 78"/>
                    <a:gd name="T28" fmla="*/ 115 w 115"/>
                    <a:gd name="T29" fmla="*/ 75 h 78"/>
                    <a:gd name="T30" fmla="*/ 114 w 115"/>
                    <a:gd name="T31" fmla="*/ 75 h 78"/>
                    <a:gd name="T32" fmla="*/ 94 w 115"/>
                    <a:gd name="T33" fmla="*/ 73 h 78"/>
                    <a:gd name="T34" fmla="*/ 69 w 115"/>
                    <a:gd name="T35"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78">
                      <a:moveTo>
                        <a:pt x="69" y="54"/>
                      </a:moveTo>
                      <a:cubicBezTo>
                        <a:pt x="68" y="51"/>
                        <a:pt x="68" y="45"/>
                        <a:pt x="69" y="42"/>
                      </a:cubicBezTo>
                      <a:cubicBezTo>
                        <a:pt x="70" y="39"/>
                        <a:pt x="78" y="38"/>
                        <a:pt x="77" y="35"/>
                      </a:cubicBezTo>
                      <a:cubicBezTo>
                        <a:pt x="76" y="33"/>
                        <a:pt x="73" y="34"/>
                        <a:pt x="69" y="34"/>
                      </a:cubicBezTo>
                      <a:cubicBezTo>
                        <a:pt x="66" y="35"/>
                        <a:pt x="64" y="35"/>
                        <a:pt x="62" y="35"/>
                      </a:cubicBezTo>
                      <a:cubicBezTo>
                        <a:pt x="60" y="34"/>
                        <a:pt x="55" y="31"/>
                        <a:pt x="52" y="29"/>
                      </a:cubicBezTo>
                      <a:cubicBezTo>
                        <a:pt x="51" y="28"/>
                        <a:pt x="48" y="24"/>
                        <a:pt x="46" y="23"/>
                      </a:cubicBezTo>
                      <a:cubicBezTo>
                        <a:pt x="44" y="23"/>
                        <a:pt x="42" y="23"/>
                        <a:pt x="40" y="24"/>
                      </a:cubicBezTo>
                      <a:cubicBezTo>
                        <a:pt x="38" y="25"/>
                        <a:pt x="36" y="26"/>
                        <a:pt x="34" y="26"/>
                      </a:cubicBezTo>
                      <a:cubicBezTo>
                        <a:pt x="27" y="25"/>
                        <a:pt x="14" y="17"/>
                        <a:pt x="9" y="13"/>
                      </a:cubicBezTo>
                      <a:cubicBezTo>
                        <a:pt x="6" y="10"/>
                        <a:pt x="3" y="5"/>
                        <a:pt x="0" y="0"/>
                      </a:cubicBezTo>
                      <a:cubicBezTo>
                        <a:pt x="0" y="0"/>
                        <a:pt x="0" y="1"/>
                        <a:pt x="0" y="1"/>
                      </a:cubicBezTo>
                      <a:cubicBezTo>
                        <a:pt x="0" y="18"/>
                        <a:pt x="3" y="33"/>
                        <a:pt x="9" y="47"/>
                      </a:cubicBezTo>
                      <a:cubicBezTo>
                        <a:pt x="30" y="66"/>
                        <a:pt x="58" y="78"/>
                        <a:pt x="88" y="78"/>
                      </a:cubicBezTo>
                      <a:cubicBezTo>
                        <a:pt x="97" y="78"/>
                        <a:pt x="106" y="77"/>
                        <a:pt x="115" y="75"/>
                      </a:cubicBezTo>
                      <a:cubicBezTo>
                        <a:pt x="114" y="75"/>
                        <a:pt x="114" y="75"/>
                        <a:pt x="114" y="75"/>
                      </a:cubicBezTo>
                      <a:cubicBezTo>
                        <a:pt x="108" y="74"/>
                        <a:pt x="98" y="75"/>
                        <a:pt x="94" y="73"/>
                      </a:cubicBezTo>
                      <a:cubicBezTo>
                        <a:pt x="87" y="70"/>
                        <a:pt x="72" y="61"/>
                        <a:pt x="69" y="54"/>
                      </a:cubicBezTo>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2" name="Freeform 20">
                  <a:extLst>
                    <a:ext uri="{FF2B5EF4-FFF2-40B4-BE49-F238E27FC236}">
                      <a16:creationId xmlns="" xmlns:a16="http://schemas.microsoft.com/office/drawing/2014/main" id="{D11D5003-D546-4BDE-8629-1706873F9394}"/>
                    </a:ext>
                  </a:extLst>
                </p:cNvPr>
                <p:cNvSpPr>
                  <a:spLocks/>
                </p:cNvSpPr>
                <p:nvPr/>
              </p:nvSpPr>
              <p:spPr bwMode="auto">
                <a:xfrm>
                  <a:off x="712" y="917"/>
                  <a:ext cx="645" cy="869"/>
                </a:xfrm>
                <a:custGeom>
                  <a:avLst/>
                  <a:gdLst>
                    <a:gd name="T0" fmla="*/ 102 w 131"/>
                    <a:gd name="T1" fmla="*/ 125 h 177"/>
                    <a:gd name="T2" fmla="*/ 95 w 131"/>
                    <a:gd name="T3" fmla="*/ 125 h 177"/>
                    <a:gd name="T4" fmla="*/ 87 w 131"/>
                    <a:gd name="T5" fmla="*/ 125 h 177"/>
                    <a:gd name="T6" fmla="*/ 74 w 131"/>
                    <a:gd name="T7" fmla="*/ 131 h 177"/>
                    <a:gd name="T8" fmla="*/ 62 w 131"/>
                    <a:gd name="T9" fmla="*/ 131 h 177"/>
                    <a:gd name="T10" fmla="*/ 60 w 131"/>
                    <a:gd name="T11" fmla="*/ 119 h 177"/>
                    <a:gd name="T12" fmla="*/ 60 w 131"/>
                    <a:gd name="T13" fmla="*/ 111 h 177"/>
                    <a:gd name="T14" fmla="*/ 46 w 131"/>
                    <a:gd name="T15" fmla="*/ 111 h 177"/>
                    <a:gd name="T16" fmla="*/ 38 w 131"/>
                    <a:gd name="T17" fmla="*/ 119 h 177"/>
                    <a:gd name="T18" fmla="*/ 33 w 131"/>
                    <a:gd name="T19" fmla="*/ 111 h 177"/>
                    <a:gd name="T20" fmla="*/ 39 w 131"/>
                    <a:gd name="T21" fmla="*/ 98 h 177"/>
                    <a:gd name="T22" fmla="*/ 27 w 131"/>
                    <a:gd name="T23" fmla="*/ 98 h 177"/>
                    <a:gd name="T24" fmla="*/ 20 w 131"/>
                    <a:gd name="T25" fmla="*/ 98 h 177"/>
                    <a:gd name="T26" fmla="*/ 20 w 131"/>
                    <a:gd name="T27" fmla="*/ 83 h 177"/>
                    <a:gd name="T28" fmla="*/ 39 w 131"/>
                    <a:gd name="T29" fmla="*/ 73 h 177"/>
                    <a:gd name="T30" fmla="*/ 49 w 131"/>
                    <a:gd name="T31" fmla="*/ 73 h 177"/>
                    <a:gd name="T32" fmla="*/ 52 w 131"/>
                    <a:gd name="T33" fmla="*/ 87 h 177"/>
                    <a:gd name="T34" fmla="*/ 59 w 131"/>
                    <a:gd name="T35" fmla="*/ 85 h 177"/>
                    <a:gd name="T36" fmla="*/ 57 w 131"/>
                    <a:gd name="T37" fmla="*/ 73 h 177"/>
                    <a:gd name="T38" fmla="*/ 63 w 131"/>
                    <a:gd name="T39" fmla="*/ 60 h 177"/>
                    <a:gd name="T40" fmla="*/ 68 w 131"/>
                    <a:gd name="T41" fmla="*/ 45 h 177"/>
                    <a:gd name="T42" fmla="*/ 70 w 131"/>
                    <a:gd name="T43" fmla="*/ 36 h 177"/>
                    <a:gd name="T44" fmla="*/ 80 w 131"/>
                    <a:gd name="T45" fmla="*/ 27 h 177"/>
                    <a:gd name="T46" fmla="*/ 84 w 131"/>
                    <a:gd name="T47" fmla="*/ 30 h 177"/>
                    <a:gd name="T48" fmla="*/ 88 w 131"/>
                    <a:gd name="T49" fmla="*/ 32 h 177"/>
                    <a:gd name="T50" fmla="*/ 99 w 131"/>
                    <a:gd name="T51" fmla="*/ 24 h 177"/>
                    <a:gd name="T52" fmla="*/ 98 w 131"/>
                    <a:gd name="T53" fmla="*/ 8 h 177"/>
                    <a:gd name="T54" fmla="*/ 76 w 131"/>
                    <a:gd name="T55" fmla="*/ 4 h 177"/>
                    <a:gd name="T56" fmla="*/ 73 w 131"/>
                    <a:gd name="T57" fmla="*/ 12 h 177"/>
                    <a:gd name="T58" fmla="*/ 65 w 131"/>
                    <a:gd name="T59" fmla="*/ 13 h 177"/>
                    <a:gd name="T60" fmla="*/ 70 w 131"/>
                    <a:gd name="T61" fmla="*/ 4 h 177"/>
                    <a:gd name="T62" fmla="*/ 67 w 131"/>
                    <a:gd name="T63" fmla="*/ 0 h 177"/>
                    <a:gd name="T64" fmla="*/ 0 w 131"/>
                    <a:gd name="T65" fmla="*/ 102 h 177"/>
                    <a:gd name="T66" fmla="*/ 9 w 131"/>
                    <a:gd name="T67" fmla="*/ 115 h 177"/>
                    <a:gd name="T68" fmla="*/ 34 w 131"/>
                    <a:gd name="T69" fmla="*/ 128 h 177"/>
                    <a:gd name="T70" fmla="*/ 40 w 131"/>
                    <a:gd name="T71" fmla="*/ 126 h 177"/>
                    <a:gd name="T72" fmla="*/ 46 w 131"/>
                    <a:gd name="T73" fmla="*/ 125 h 177"/>
                    <a:gd name="T74" fmla="*/ 52 w 131"/>
                    <a:gd name="T75" fmla="*/ 131 h 177"/>
                    <a:gd name="T76" fmla="*/ 62 w 131"/>
                    <a:gd name="T77" fmla="*/ 137 h 177"/>
                    <a:gd name="T78" fmla="*/ 69 w 131"/>
                    <a:gd name="T79" fmla="*/ 136 h 177"/>
                    <a:gd name="T80" fmla="*/ 77 w 131"/>
                    <a:gd name="T81" fmla="*/ 137 h 177"/>
                    <a:gd name="T82" fmla="*/ 69 w 131"/>
                    <a:gd name="T83" fmla="*/ 144 h 177"/>
                    <a:gd name="T84" fmla="*/ 69 w 131"/>
                    <a:gd name="T85" fmla="*/ 156 h 177"/>
                    <a:gd name="T86" fmla="*/ 94 w 131"/>
                    <a:gd name="T87" fmla="*/ 175 h 177"/>
                    <a:gd name="T88" fmla="*/ 114 w 131"/>
                    <a:gd name="T89" fmla="*/ 177 h 177"/>
                    <a:gd name="T90" fmla="*/ 114 w 131"/>
                    <a:gd name="T91" fmla="*/ 168 h 177"/>
                    <a:gd name="T92" fmla="*/ 131 w 131"/>
                    <a:gd name="T93" fmla="*/ 124 h 177"/>
                    <a:gd name="T94" fmla="*/ 116 w 131"/>
                    <a:gd name="T95" fmla="*/ 122 h 177"/>
                    <a:gd name="T96" fmla="*/ 102 w 131"/>
                    <a:gd name="T97" fmla="*/ 12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77">
                      <a:moveTo>
                        <a:pt x="102" y="125"/>
                      </a:moveTo>
                      <a:cubicBezTo>
                        <a:pt x="100" y="125"/>
                        <a:pt x="98" y="125"/>
                        <a:pt x="95" y="125"/>
                      </a:cubicBezTo>
                      <a:cubicBezTo>
                        <a:pt x="92" y="125"/>
                        <a:pt x="89" y="125"/>
                        <a:pt x="87" y="125"/>
                      </a:cubicBezTo>
                      <a:cubicBezTo>
                        <a:pt x="83" y="126"/>
                        <a:pt x="77" y="130"/>
                        <a:pt x="74" y="131"/>
                      </a:cubicBezTo>
                      <a:cubicBezTo>
                        <a:pt x="71" y="132"/>
                        <a:pt x="64" y="133"/>
                        <a:pt x="62" y="131"/>
                      </a:cubicBezTo>
                      <a:cubicBezTo>
                        <a:pt x="59" y="129"/>
                        <a:pt x="60" y="122"/>
                        <a:pt x="60" y="119"/>
                      </a:cubicBezTo>
                      <a:cubicBezTo>
                        <a:pt x="59" y="117"/>
                        <a:pt x="61" y="113"/>
                        <a:pt x="60" y="111"/>
                      </a:cubicBezTo>
                      <a:cubicBezTo>
                        <a:pt x="57" y="109"/>
                        <a:pt x="49" y="110"/>
                        <a:pt x="46" y="111"/>
                      </a:cubicBezTo>
                      <a:cubicBezTo>
                        <a:pt x="43" y="112"/>
                        <a:pt x="41" y="119"/>
                        <a:pt x="38" y="119"/>
                      </a:cubicBezTo>
                      <a:cubicBezTo>
                        <a:pt x="36" y="119"/>
                        <a:pt x="33" y="114"/>
                        <a:pt x="33" y="111"/>
                      </a:cubicBezTo>
                      <a:cubicBezTo>
                        <a:pt x="33" y="108"/>
                        <a:pt x="41" y="101"/>
                        <a:pt x="39" y="98"/>
                      </a:cubicBezTo>
                      <a:cubicBezTo>
                        <a:pt x="38" y="95"/>
                        <a:pt x="30" y="98"/>
                        <a:pt x="27" y="98"/>
                      </a:cubicBezTo>
                      <a:cubicBezTo>
                        <a:pt x="25" y="98"/>
                        <a:pt x="21" y="99"/>
                        <a:pt x="20" y="98"/>
                      </a:cubicBezTo>
                      <a:cubicBezTo>
                        <a:pt x="17" y="95"/>
                        <a:pt x="18" y="86"/>
                        <a:pt x="20" y="83"/>
                      </a:cubicBezTo>
                      <a:cubicBezTo>
                        <a:pt x="23" y="79"/>
                        <a:pt x="34" y="74"/>
                        <a:pt x="39" y="73"/>
                      </a:cubicBezTo>
                      <a:cubicBezTo>
                        <a:pt x="41" y="73"/>
                        <a:pt x="47" y="72"/>
                        <a:pt x="49" y="73"/>
                      </a:cubicBezTo>
                      <a:cubicBezTo>
                        <a:pt x="52" y="75"/>
                        <a:pt x="49" y="85"/>
                        <a:pt x="52" y="87"/>
                      </a:cubicBezTo>
                      <a:cubicBezTo>
                        <a:pt x="54" y="88"/>
                        <a:pt x="58" y="86"/>
                        <a:pt x="59" y="85"/>
                      </a:cubicBezTo>
                      <a:cubicBezTo>
                        <a:pt x="60" y="83"/>
                        <a:pt x="57" y="76"/>
                        <a:pt x="57" y="73"/>
                      </a:cubicBezTo>
                      <a:cubicBezTo>
                        <a:pt x="58" y="70"/>
                        <a:pt x="62" y="63"/>
                        <a:pt x="63" y="60"/>
                      </a:cubicBezTo>
                      <a:cubicBezTo>
                        <a:pt x="65" y="56"/>
                        <a:pt x="67" y="49"/>
                        <a:pt x="68" y="45"/>
                      </a:cubicBezTo>
                      <a:cubicBezTo>
                        <a:pt x="69" y="43"/>
                        <a:pt x="69" y="38"/>
                        <a:pt x="70" y="36"/>
                      </a:cubicBezTo>
                      <a:cubicBezTo>
                        <a:pt x="72" y="33"/>
                        <a:pt x="76" y="27"/>
                        <a:pt x="80" y="27"/>
                      </a:cubicBezTo>
                      <a:cubicBezTo>
                        <a:pt x="81" y="27"/>
                        <a:pt x="82" y="29"/>
                        <a:pt x="84" y="30"/>
                      </a:cubicBezTo>
                      <a:cubicBezTo>
                        <a:pt x="85" y="31"/>
                        <a:pt x="87" y="32"/>
                        <a:pt x="88" y="32"/>
                      </a:cubicBezTo>
                      <a:cubicBezTo>
                        <a:pt x="91" y="32"/>
                        <a:pt x="98" y="27"/>
                        <a:pt x="99" y="24"/>
                      </a:cubicBezTo>
                      <a:cubicBezTo>
                        <a:pt x="101" y="20"/>
                        <a:pt x="100" y="11"/>
                        <a:pt x="98" y="8"/>
                      </a:cubicBezTo>
                      <a:cubicBezTo>
                        <a:pt x="94" y="4"/>
                        <a:pt x="81" y="1"/>
                        <a:pt x="76" y="4"/>
                      </a:cubicBezTo>
                      <a:cubicBezTo>
                        <a:pt x="74" y="5"/>
                        <a:pt x="75" y="11"/>
                        <a:pt x="73" y="12"/>
                      </a:cubicBezTo>
                      <a:cubicBezTo>
                        <a:pt x="72" y="13"/>
                        <a:pt x="66" y="15"/>
                        <a:pt x="65" y="13"/>
                      </a:cubicBezTo>
                      <a:cubicBezTo>
                        <a:pt x="63" y="11"/>
                        <a:pt x="70" y="7"/>
                        <a:pt x="70" y="4"/>
                      </a:cubicBezTo>
                      <a:cubicBezTo>
                        <a:pt x="70" y="3"/>
                        <a:pt x="69" y="1"/>
                        <a:pt x="67" y="0"/>
                      </a:cubicBezTo>
                      <a:cubicBezTo>
                        <a:pt x="28" y="17"/>
                        <a:pt x="1" y="56"/>
                        <a:pt x="0" y="102"/>
                      </a:cubicBezTo>
                      <a:cubicBezTo>
                        <a:pt x="3" y="107"/>
                        <a:pt x="6" y="112"/>
                        <a:pt x="9" y="115"/>
                      </a:cubicBezTo>
                      <a:cubicBezTo>
                        <a:pt x="14" y="119"/>
                        <a:pt x="27" y="127"/>
                        <a:pt x="34" y="128"/>
                      </a:cubicBezTo>
                      <a:cubicBezTo>
                        <a:pt x="36" y="128"/>
                        <a:pt x="38" y="127"/>
                        <a:pt x="40" y="126"/>
                      </a:cubicBezTo>
                      <a:cubicBezTo>
                        <a:pt x="42" y="125"/>
                        <a:pt x="44" y="125"/>
                        <a:pt x="46" y="125"/>
                      </a:cubicBezTo>
                      <a:cubicBezTo>
                        <a:pt x="48" y="126"/>
                        <a:pt x="51" y="130"/>
                        <a:pt x="52" y="131"/>
                      </a:cubicBezTo>
                      <a:cubicBezTo>
                        <a:pt x="55" y="133"/>
                        <a:pt x="60" y="136"/>
                        <a:pt x="62" y="137"/>
                      </a:cubicBezTo>
                      <a:cubicBezTo>
                        <a:pt x="64" y="137"/>
                        <a:pt x="66" y="137"/>
                        <a:pt x="69" y="136"/>
                      </a:cubicBezTo>
                      <a:cubicBezTo>
                        <a:pt x="73" y="136"/>
                        <a:pt x="76" y="135"/>
                        <a:pt x="77" y="137"/>
                      </a:cubicBezTo>
                      <a:cubicBezTo>
                        <a:pt x="78" y="140"/>
                        <a:pt x="70" y="141"/>
                        <a:pt x="69" y="144"/>
                      </a:cubicBezTo>
                      <a:cubicBezTo>
                        <a:pt x="68" y="147"/>
                        <a:pt x="68" y="153"/>
                        <a:pt x="69" y="156"/>
                      </a:cubicBezTo>
                      <a:cubicBezTo>
                        <a:pt x="72" y="163"/>
                        <a:pt x="87" y="172"/>
                        <a:pt x="94" y="175"/>
                      </a:cubicBezTo>
                      <a:cubicBezTo>
                        <a:pt x="98" y="177"/>
                        <a:pt x="108" y="176"/>
                        <a:pt x="114" y="177"/>
                      </a:cubicBezTo>
                      <a:cubicBezTo>
                        <a:pt x="114" y="174"/>
                        <a:pt x="114" y="171"/>
                        <a:pt x="114" y="168"/>
                      </a:cubicBezTo>
                      <a:cubicBezTo>
                        <a:pt x="114" y="151"/>
                        <a:pt x="120" y="136"/>
                        <a:pt x="131" y="124"/>
                      </a:cubicBezTo>
                      <a:cubicBezTo>
                        <a:pt x="127" y="123"/>
                        <a:pt x="120" y="122"/>
                        <a:pt x="116" y="122"/>
                      </a:cubicBezTo>
                      <a:cubicBezTo>
                        <a:pt x="113" y="122"/>
                        <a:pt x="105" y="125"/>
                        <a:pt x="102" y="125"/>
                      </a:cubicBezTo>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3" name="Freeform 21">
                  <a:extLst>
                    <a:ext uri="{FF2B5EF4-FFF2-40B4-BE49-F238E27FC236}">
                      <a16:creationId xmlns="" xmlns:a16="http://schemas.microsoft.com/office/drawing/2014/main" id="{5F6DCB52-4EA7-4E2D-96B9-B4F5089A33D7}"/>
                    </a:ext>
                  </a:extLst>
                </p:cNvPr>
                <p:cNvSpPr>
                  <a:spLocks/>
                </p:cNvSpPr>
                <p:nvPr/>
              </p:nvSpPr>
              <p:spPr bwMode="auto">
                <a:xfrm>
                  <a:off x="954" y="1379"/>
                  <a:ext cx="133" cy="64"/>
                </a:xfrm>
                <a:custGeom>
                  <a:avLst/>
                  <a:gdLst>
                    <a:gd name="T0" fmla="*/ 22 w 27"/>
                    <a:gd name="T1" fmla="*/ 6 h 13"/>
                    <a:gd name="T2" fmla="*/ 14 w 27"/>
                    <a:gd name="T3" fmla="*/ 6 h 13"/>
                    <a:gd name="T4" fmla="*/ 1 w 27"/>
                    <a:gd name="T5" fmla="*/ 2 h 13"/>
                    <a:gd name="T6" fmla="*/ 1 w 27"/>
                    <a:gd name="T7" fmla="*/ 6 h 13"/>
                    <a:gd name="T8" fmla="*/ 15 w 27"/>
                    <a:gd name="T9" fmla="*/ 12 h 13"/>
                    <a:gd name="T10" fmla="*/ 27 w 27"/>
                    <a:gd name="T11" fmla="*/ 9 h 13"/>
                    <a:gd name="T12" fmla="*/ 22 w 27"/>
                    <a:gd name="T13" fmla="*/ 6 h 13"/>
                  </a:gdLst>
                  <a:ahLst/>
                  <a:cxnLst>
                    <a:cxn ang="0">
                      <a:pos x="T0" y="T1"/>
                    </a:cxn>
                    <a:cxn ang="0">
                      <a:pos x="T2" y="T3"/>
                    </a:cxn>
                    <a:cxn ang="0">
                      <a:pos x="T4" y="T5"/>
                    </a:cxn>
                    <a:cxn ang="0">
                      <a:pos x="T6" y="T7"/>
                    </a:cxn>
                    <a:cxn ang="0">
                      <a:pos x="T8" y="T9"/>
                    </a:cxn>
                    <a:cxn ang="0">
                      <a:pos x="T10" y="T11"/>
                    </a:cxn>
                    <a:cxn ang="0">
                      <a:pos x="T12" y="T13"/>
                    </a:cxn>
                  </a:cxnLst>
                  <a:rect l="0" t="0" r="r" b="b"/>
                  <a:pathLst>
                    <a:path w="27" h="13">
                      <a:moveTo>
                        <a:pt x="22" y="6"/>
                      </a:moveTo>
                      <a:cubicBezTo>
                        <a:pt x="20" y="6"/>
                        <a:pt x="16" y="6"/>
                        <a:pt x="14" y="6"/>
                      </a:cubicBezTo>
                      <a:cubicBezTo>
                        <a:pt x="11" y="6"/>
                        <a:pt x="4" y="0"/>
                        <a:pt x="1" y="2"/>
                      </a:cubicBezTo>
                      <a:cubicBezTo>
                        <a:pt x="0" y="3"/>
                        <a:pt x="1" y="5"/>
                        <a:pt x="1" y="6"/>
                      </a:cubicBezTo>
                      <a:cubicBezTo>
                        <a:pt x="3" y="9"/>
                        <a:pt x="11" y="12"/>
                        <a:pt x="15" y="12"/>
                      </a:cubicBezTo>
                      <a:cubicBezTo>
                        <a:pt x="18" y="13"/>
                        <a:pt x="27" y="12"/>
                        <a:pt x="27" y="9"/>
                      </a:cubicBezTo>
                      <a:cubicBezTo>
                        <a:pt x="27" y="8"/>
                        <a:pt x="23" y="6"/>
                        <a:pt x="22" y="6"/>
                      </a:cubicBez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4" name="Freeform 22">
                  <a:extLst>
                    <a:ext uri="{FF2B5EF4-FFF2-40B4-BE49-F238E27FC236}">
                      <a16:creationId xmlns="" xmlns:a16="http://schemas.microsoft.com/office/drawing/2014/main" id="{545B6822-E0C4-4957-B52F-AC353910EEF3}"/>
                    </a:ext>
                  </a:extLst>
                </p:cNvPr>
                <p:cNvSpPr>
                  <a:spLocks/>
                </p:cNvSpPr>
                <p:nvPr/>
              </p:nvSpPr>
              <p:spPr bwMode="auto">
                <a:xfrm>
                  <a:off x="1111" y="1403"/>
                  <a:ext cx="94" cy="59"/>
                </a:xfrm>
                <a:custGeom>
                  <a:avLst/>
                  <a:gdLst>
                    <a:gd name="T0" fmla="*/ 13 w 19"/>
                    <a:gd name="T1" fmla="*/ 3 h 12"/>
                    <a:gd name="T2" fmla="*/ 1 w 19"/>
                    <a:gd name="T3" fmla="*/ 2 h 12"/>
                    <a:gd name="T4" fmla="*/ 1 w 19"/>
                    <a:gd name="T5" fmla="*/ 9 h 12"/>
                    <a:gd name="T6" fmla="*/ 19 w 19"/>
                    <a:gd name="T7" fmla="*/ 7 h 12"/>
                    <a:gd name="T8" fmla="*/ 13 w 19"/>
                    <a:gd name="T9" fmla="*/ 3 h 12"/>
                  </a:gdLst>
                  <a:ahLst/>
                  <a:cxnLst>
                    <a:cxn ang="0">
                      <a:pos x="T0" y="T1"/>
                    </a:cxn>
                    <a:cxn ang="0">
                      <a:pos x="T2" y="T3"/>
                    </a:cxn>
                    <a:cxn ang="0">
                      <a:pos x="T4" y="T5"/>
                    </a:cxn>
                    <a:cxn ang="0">
                      <a:pos x="T6" y="T7"/>
                    </a:cxn>
                    <a:cxn ang="0">
                      <a:pos x="T8" y="T9"/>
                    </a:cxn>
                  </a:cxnLst>
                  <a:rect l="0" t="0" r="r" b="b"/>
                  <a:pathLst>
                    <a:path w="19" h="12">
                      <a:moveTo>
                        <a:pt x="13" y="3"/>
                      </a:moveTo>
                      <a:cubicBezTo>
                        <a:pt x="10" y="2"/>
                        <a:pt x="3" y="0"/>
                        <a:pt x="1" y="2"/>
                      </a:cubicBezTo>
                      <a:cubicBezTo>
                        <a:pt x="0" y="3"/>
                        <a:pt x="0" y="7"/>
                        <a:pt x="1" y="9"/>
                      </a:cubicBezTo>
                      <a:cubicBezTo>
                        <a:pt x="4" y="12"/>
                        <a:pt x="18" y="12"/>
                        <a:pt x="19" y="7"/>
                      </a:cubicBezTo>
                      <a:cubicBezTo>
                        <a:pt x="19" y="6"/>
                        <a:pt x="15" y="4"/>
                        <a:pt x="13" y="3"/>
                      </a:cubicBezTo>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5" name="Freeform 23">
                  <a:extLst>
                    <a:ext uri="{FF2B5EF4-FFF2-40B4-BE49-F238E27FC236}">
                      <a16:creationId xmlns="" xmlns:a16="http://schemas.microsoft.com/office/drawing/2014/main" id="{0AB2F8FC-DA7F-4E4F-8D9E-278B09B59054}"/>
                    </a:ext>
                  </a:extLst>
                </p:cNvPr>
                <p:cNvSpPr>
                  <a:spLocks/>
                </p:cNvSpPr>
                <p:nvPr/>
              </p:nvSpPr>
              <p:spPr bwMode="auto">
                <a:xfrm>
                  <a:off x="1170" y="868"/>
                  <a:ext cx="168" cy="138"/>
                </a:xfrm>
                <a:custGeom>
                  <a:avLst/>
                  <a:gdLst>
                    <a:gd name="T0" fmla="*/ 7 w 34"/>
                    <a:gd name="T1" fmla="*/ 11 h 28"/>
                    <a:gd name="T2" fmla="*/ 17 w 34"/>
                    <a:gd name="T3" fmla="*/ 28 h 28"/>
                    <a:gd name="T4" fmla="*/ 33 w 34"/>
                    <a:gd name="T5" fmla="*/ 14 h 28"/>
                    <a:gd name="T6" fmla="*/ 34 w 34"/>
                    <a:gd name="T7" fmla="*/ 0 h 28"/>
                    <a:gd name="T8" fmla="*/ 21 w 34"/>
                    <a:gd name="T9" fmla="*/ 0 h 28"/>
                    <a:gd name="T10" fmla="*/ 21 w 34"/>
                    <a:gd name="T11" fmla="*/ 0 h 28"/>
                    <a:gd name="T12" fmla="*/ 0 w 34"/>
                    <a:gd name="T13" fmla="*/ 2 h 28"/>
                    <a:gd name="T14" fmla="*/ 7 w 34"/>
                    <a:gd name="T15" fmla="*/ 11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8">
                      <a:moveTo>
                        <a:pt x="7" y="11"/>
                      </a:moveTo>
                      <a:cubicBezTo>
                        <a:pt x="10" y="15"/>
                        <a:pt x="12" y="27"/>
                        <a:pt x="17" y="28"/>
                      </a:cubicBezTo>
                      <a:cubicBezTo>
                        <a:pt x="23" y="28"/>
                        <a:pt x="31" y="18"/>
                        <a:pt x="33" y="14"/>
                      </a:cubicBezTo>
                      <a:cubicBezTo>
                        <a:pt x="34" y="11"/>
                        <a:pt x="34" y="5"/>
                        <a:pt x="34" y="0"/>
                      </a:cubicBezTo>
                      <a:cubicBezTo>
                        <a:pt x="30" y="0"/>
                        <a:pt x="25" y="0"/>
                        <a:pt x="21" y="0"/>
                      </a:cubicBezTo>
                      <a:cubicBezTo>
                        <a:pt x="21" y="0"/>
                        <a:pt x="21" y="0"/>
                        <a:pt x="21" y="0"/>
                      </a:cubicBezTo>
                      <a:cubicBezTo>
                        <a:pt x="14" y="0"/>
                        <a:pt x="7" y="0"/>
                        <a:pt x="0" y="2"/>
                      </a:cubicBezTo>
                      <a:cubicBezTo>
                        <a:pt x="2" y="4"/>
                        <a:pt x="6" y="9"/>
                        <a:pt x="7" y="11"/>
                      </a:cubicBez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6" name="Freeform 24">
                  <a:extLst>
                    <a:ext uri="{FF2B5EF4-FFF2-40B4-BE49-F238E27FC236}">
                      <a16:creationId xmlns="" xmlns:a16="http://schemas.microsoft.com/office/drawing/2014/main" id="{4CCE55C1-9ABA-459A-85D2-BDEE26CE1CF4}"/>
                    </a:ext>
                  </a:extLst>
                </p:cNvPr>
                <p:cNvSpPr>
                  <a:spLocks/>
                </p:cNvSpPr>
                <p:nvPr/>
              </p:nvSpPr>
              <p:spPr bwMode="auto">
                <a:xfrm>
                  <a:off x="1382" y="878"/>
                  <a:ext cx="310" cy="295"/>
                </a:xfrm>
                <a:custGeom>
                  <a:avLst/>
                  <a:gdLst>
                    <a:gd name="T0" fmla="*/ 12 w 63"/>
                    <a:gd name="T1" fmla="*/ 20 h 60"/>
                    <a:gd name="T2" fmla="*/ 26 w 63"/>
                    <a:gd name="T3" fmla="*/ 17 h 60"/>
                    <a:gd name="T4" fmla="*/ 33 w 63"/>
                    <a:gd name="T5" fmla="*/ 26 h 60"/>
                    <a:gd name="T6" fmla="*/ 20 w 63"/>
                    <a:gd name="T7" fmla="*/ 30 h 60"/>
                    <a:gd name="T8" fmla="*/ 23 w 63"/>
                    <a:gd name="T9" fmla="*/ 42 h 60"/>
                    <a:gd name="T10" fmla="*/ 33 w 63"/>
                    <a:gd name="T11" fmla="*/ 52 h 60"/>
                    <a:gd name="T12" fmla="*/ 41 w 63"/>
                    <a:gd name="T13" fmla="*/ 59 h 60"/>
                    <a:gd name="T14" fmla="*/ 47 w 63"/>
                    <a:gd name="T15" fmla="*/ 59 h 60"/>
                    <a:gd name="T16" fmla="*/ 47 w 63"/>
                    <a:gd name="T17" fmla="*/ 51 h 60"/>
                    <a:gd name="T18" fmla="*/ 61 w 63"/>
                    <a:gd name="T19" fmla="*/ 48 h 60"/>
                    <a:gd name="T20" fmla="*/ 59 w 63"/>
                    <a:gd name="T21" fmla="*/ 37 h 60"/>
                    <a:gd name="T22" fmla="*/ 59 w 63"/>
                    <a:gd name="T23" fmla="*/ 36 h 60"/>
                    <a:gd name="T24" fmla="*/ 57 w 63"/>
                    <a:gd name="T25" fmla="*/ 29 h 60"/>
                    <a:gd name="T26" fmla="*/ 0 w 63"/>
                    <a:gd name="T27" fmla="*/ 0 h 60"/>
                    <a:gd name="T28" fmla="*/ 7 w 63"/>
                    <a:gd name="T29" fmla="*/ 13 h 60"/>
                    <a:gd name="T30" fmla="*/ 12 w 63"/>
                    <a:gd name="T31" fmla="*/ 2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60">
                      <a:moveTo>
                        <a:pt x="12" y="20"/>
                      </a:moveTo>
                      <a:cubicBezTo>
                        <a:pt x="15" y="21"/>
                        <a:pt x="23" y="15"/>
                        <a:pt x="26" y="17"/>
                      </a:cubicBezTo>
                      <a:cubicBezTo>
                        <a:pt x="29" y="18"/>
                        <a:pt x="33" y="23"/>
                        <a:pt x="33" y="26"/>
                      </a:cubicBezTo>
                      <a:cubicBezTo>
                        <a:pt x="32" y="29"/>
                        <a:pt x="22" y="27"/>
                        <a:pt x="20" y="30"/>
                      </a:cubicBezTo>
                      <a:cubicBezTo>
                        <a:pt x="19" y="33"/>
                        <a:pt x="22" y="40"/>
                        <a:pt x="23" y="42"/>
                      </a:cubicBezTo>
                      <a:cubicBezTo>
                        <a:pt x="25" y="45"/>
                        <a:pt x="30" y="50"/>
                        <a:pt x="33" y="52"/>
                      </a:cubicBezTo>
                      <a:cubicBezTo>
                        <a:pt x="35" y="54"/>
                        <a:pt x="39" y="58"/>
                        <a:pt x="41" y="59"/>
                      </a:cubicBezTo>
                      <a:cubicBezTo>
                        <a:pt x="43" y="59"/>
                        <a:pt x="46" y="60"/>
                        <a:pt x="47" y="59"/>
                      </a:cubicBezTo>
                      <a:cubicBezTo>
                        <a:pt x="49" y="57"/>
                        <a:pt x="46" y="52"/>
                        <a:pt x="47" y="51"/>
                      </a:cubicBezTo>
                      <a:cubicBezTo>
                        <a:pt x="50" y="48"/>
                        <a:pt x="59" y="51"/>
                        <a:pt x="61" y="48"/>
                      </a:cubicBezTo>
                      <a:cubicBezTo>
                        <a:pt x="63" y="46"/>
                        <a:pt x="58" y="40"/>
                        <a:pt x="59" y="37"/>
                      </a:cubicBezTo>
                      <a:cubicBezTo>
                        <a:pt x="59" y="36"/>
                        <a:pt x="59" y="36"/>
                        <a:pt x="59" y="36"/>
                      </a:cubicBezTo>
                      <a:cubicBezTo>
                        <a:pt x="58" y="34"/>
                        <a:pt x="58" y="32"/>
                        <a:pt x="57" y="29"/>
                      </a:cubicBezTo>
                      <a:cubicBezTo>
                        <a:pt x="41" y="15"/>
                        <a:pt x="22" y="4"/>
                        <a:pt x="0" y="0"/>
                      </a:cubicBezTo>
                      <a:cubicBezTo>
                        <a:pt x="2" y="3"/>
                        <a:pt x="5" y="10"/>
                        <a:pt x="7" y="13"/>
                      </a:cubicBezTo>
                      <a:cubicBezTo>
                        <a:pt x="8" y="15"/>
                        <a:pt x="10" y="19"/>
                        <a:pt x="12" y="20"/>
                      </a:cubicBez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7" name="Freeform 25">
                  <a:extLst>
                    <a:ext uri="{FF2B5EF4-FFF2-40B4-BE49-F238E27FC236}">
                      <a16:creationId xmlns="" xmlns:a16="http://schemas.microsoft.com/office/drawing/2014/main" id="{BAE30F00-52C2-4460-8800-8F49862BAAA1}"/>
                    </a:ext>
                  </a:extLst>
                </p:cNvPr>
                <p:cNvSpPr>
                  <a:spLocks/>
                </p:cNvSpPr>
                <p:nvPr/>
              </p:nvSpPr>
              <p:spPr bwMode="auto">
                <a:xfrm>
                  <a:off x="1422" y="1035"/>
                  <a:ext cx="73" cy="103"/>
                </a:xfrm>
                <a:custGeom>
                  <a:avLst/>
                  <a:gdLst>
                    <a:gd name="T0" fmla="*/ 6 w 15"/>
                    <a:gd name="T1" fmla="*/ 20 h 21"/>
                    <a:gd name="T2" fmla="*/ 13 w 15"/>
                    <a:gd name="T3" fmla="*/ 20 h 21"/>
                    <a:gd name="T4" fmla="*/ 8 w 15"/>
                    <a:gd name="T5" fmla="*/ 9 h 21"/>
                    <a:gd name="T6" fmla="*/ 7 w 15"/>
                    <a:gd name="T7" fmla="*/ 0 h 21"/>
                    <a:gd name="T8" fmla="*/ 1 w 15"/>
                    <a:gd name="T9" fmla="*/ 12 h 21"/>
                    <a:gd name="T10" fmla="*/ 6 w 15"/>
                    <a:gd name="T11" fmla="*/ 20 h 21"/>
                  </a:gdLst>
                  <a:ahLst/>
                  <a:cxnLst>
                    <a:cxn ang="0">
                      <a:pos x="T0" y="T1"/>
                    </a:cxn>
                    <a:cxn ang="0">
                      <a:pos x="T2" y="T3"/>
                    </a:cxn>
                    <a:cxn ang="0">
                      <a:pos x="T4" y="T5"/>
                    </a:cxn>
                    <a:cxn ang="0">
                      <a:pos x="T6" y="T7"/>
                    </a:cxn>
                    <a:cxn ang="0">
                      <a:pos x="T8" y="T9"/>
                    </a:cxn>
                    <a:cxn ang="0">
                      <a:pos x="T10" y="T11"/>
                    </a:cxn>
                  </a:cxnLst>
                  <a:rect l="0" t="0" r="r" b="b"/>
                  <a:pathLst>
                    <a:path w="15" h="21">
                      <a:moveTo>
                        <a:pt x="6" y="20"/>
                      </a:moveTo>
                      <a:cubicBezTo>
                        <a:pt x="7" y="21"/>
                        <a:pt x="12" y="21"/>
                        <a:pt x="13" y="20"/>
                      </a:cubicBezTo>
                      <a:cubicBezTo>
                        <a:pt x="15" y="17"/>
                        <a:pt x="9" y="12"/>
                        <a:pt x="8" y="9"/>
                      </a:cubicBezTo>
                      <a:cubicBezTo>
                        <a:pt x="8" y="7"/>
                        <a:pt x="8" y="0"/>
                        <a:pt x="7" y="0"/>
                      </a:cubicBezTo>
                      <a:cubicBezTo>
                        <a:pt x="3" y="0"/>
                        <a:pt x="0" y="9"/>
                        <a:pt x="1" y="12"/>
                      </a:cubicBezTo>
                      <a:cubicBezTo>
                        <a:pt x="1" y="15"/>
                        <a:pt x="4" y="19"/>
                        <a:pt x="6" y="20"/>
                      </a:cubicBez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8" name="Freeform 26">
                  <a:extLst>
                    <a:ext uri="{FF2B5EF4-FFF2-40B4-BE49-F238E27FC236}">
                      <a16:creationId xmlns="" xmlns:a16="http://schemas.microsoft.com/office/drawing/2014/main" id="{A25056B0-FAD2-413F-8F30-BD8F7C202D5A}"/>
                    </a:ext>
                  </a:extLst>
                </p:cNvPr>
                <p:cNvSpPr>
                  <a:spLocks/>
                </p:cNvSpPr>
                <p:nvPr/>
              </p:nvSpPr>
              <p:spPr bwMode="auto">
                <a:xfrm>
                  <a:off x="1638" y="1182"/>
                  <a:ext cx="69" cy="207"/>
                </a:xfrm>
                <a:custGeom>
                  <a:avLst/>
                  <a:gdLst>
                    <a:gd name="T0" fmla="*/ 3 w 14"/>
                    <a:gd name="T1" fmla="*/ 2 h 42"/>
                    <a:gd name="T2" fmla="*/ 0 w 14"/>
                    <a:gd name="T3" fmla="*/ 10 h 42"/>
                    <a:gd name="T4" fmla="*/ 3 w 14"/>
                    <a:gd name="T5" fmla="*/ 20 h 42"/>
                    <a:gd name="T6" fmla="*/ 0 w 14"/>
                    <a:gd name="T7" fmla="*/ 28 h 42"/>
                    <a:gd name="T8" fmla="*/ 4 w 14"/>
                    <a:gd name="T9" fmla="*/ 36 h 42"/>
                    <a:gd name="T10" fmla="*/ 9 w 14"/>
                    <a:gd name="T11" fmla="*/ 40 h 42"/>
                    <a:gd name="T12" fmla="*/ 10 w 14"/>
                    <a:gd name="T13" fmla="*/ 42 h 42"/>
                    <a:gd name="T14" fmla="*/ 14 w 14"/>
                    <a:gd name="T15" fmla="*/ 13 h 42"/>
                    <a:gd name="T16" fmla="*/ 13 w 14"/>
                    <a:gd name="T17" fmla="*/ 0 h 42"/>
                    <a:gd name="T18" fmla="*/ 9 w 14"/>
                    <a:gd name="T19" fmla="*/ 2 h 42"/>
                    <a:gd name="T20" fmla="*/ 6 w 14"/>
                    <a:gd name="T21" fmla="*/ 2 h 42"/>
                    <a:gd name="T22" fmla="*/ 3 w 14"/>
                    <a:gd name="T23"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42">
                      <a:moveTo>
                        <a:pt x="3" y="2"/>
                      </a:moveTo>
                      <a:cubicBezTo>
                        <a:pt x="1" y="3"/>
                        <a:pt x="0" y="8"/>
                        <a:pt x="0" y="10"/>
                      </a:cubicBezTo>
                      <a:cubicBezTo>
                        <a:pt x="0" y="13"/>
                        <a:pt x="3" y="18"/>
                        <a:pt x="3" y="20"/>
                      </a:cubicBezTo>
                      <a:cubicBezTo>
                        <a:pt x="2" y="22"/>
                        <a:pt x="0" y="26"/>
                        <a:pt x="0" y="28"/>
                      </a:cubicBezTo>
                      <a:cubicBezTo>
                        <a:pt x="0" y="30"/>
                        <a:pt x="3" y="34"/>
                        <a:pt x="4" y="36"/>
                      </a:cubicBezTo>
                      <a:cubicBezTo>
                        <a:pt x="5" y="37"/>
                        <a:pt x="8" y="39"/>
                        <a:pt x="9" y="40"/>
                      </a:cubicBezTo>
                      <a:cubicBezTo>
                        <a:pt x="9" y="40"/>
                        <a:pt x="10" y="41"/>
                        <a:pt x="10" y="42"/>
                      </a:cubicBezTo>
                      <a:cubicBezTo>
                        <a:pt x="13" y="32"/>
                        <a:pt x="14" y="23"/>
                        <a:pt x="14" y="13"/>
                      </a:cubicBezTo>
                      <a:cubicBezTo>
                        <a:pt x="14" y="8"/>
                        <a:pt x="14" y="4"/>
                        <a:pt x="13" y="0"/>
                      </a:cubicBezTo>
                      <a:cubicBezTo>
                        <a:pt x="12" y="1"/>
                        <a:pt x="10" y="1"/>
                        <a:pt x="9" y="2"/>
                      </a:cubicBezTo>
                      <a:cubicBezTo>
                        <a:pt x="8" y="2"/>
                        <a:pt x="7" y="2"/>
                        <a:pt x="6" y="2"/>
                      </a:cubicBezTo>
                      <a:cubicBezTo>
                        <a:pt x="5" y="1"/>
                        <a:pt x="3" y="1"/>
                        <a:pt x="3" y="2"/>
                      </a:cubicBezTo>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9" name="Freeform 27">
                  <a:extLst>
                    <a:ext uri="{FF2B5EF4-FFF2-40B4-BE49-F238E27FC236}">
                      <a16:creationId xmlns="" xmlns:a16="http://schemas.microsoft.com/office/drawing/2014/main" id="{F6072703-00D3-4406-8486-28231744D1A4}"/>
                    </a:ext>
                  </a:extLst>
                </p:cNvPr>
                <p:cNvSpPr>
                  <a:spLocks/>
                </p:cNvSpPr>
                <p:nvPr/>
              </p:nvSpPr>
              <p:spPr bwMode="auto">
                <a:xfrm>
                  <a:off x="1422" y="1575"/>
                  <a:ext cx="487" cy="486"/>
                </a:xfrm>
                <a:custGeom>
                  <a:avLst/>
                  <a:gdLst>
                    <a:gd name="T0" fmla="*/ 73 w 99"/>
                    <a:gd name="T1" fmla="*/ 2 h 99"/>
                    <a:gd name="T2" fmla="*/ 76 w 99"/>
                    <a:gd name="T3" fmla="*/ 5 h 99"/>
                    <a:gd name="T4" fmla="*/ 76 w 99"/>
                    <a:gd name="T5" fmla="*/ 5 h 99"/>
                    <a:gd name="T6" fmla="*/ 78 w 99"/>
                    <a:gd name="T7" fmla="*/ 9 h 99"/>
                    <a:gd name="T8" fmla="*/ 81 w 99"/>
                    <a:gd name="T9" fmla="*/ 24 h 99"/>
                    <a:gd name="T10" fmla="*/ 79 w 99"/>
                    <a:gd name="T11" fmla="*/ 36 h 99"/>
                    <a:gd name="T12" fmla="*/ 73 w 99"/>
                    <a:gd name="T13" fmla="*/ 47 h 99"/>
                    <a:gd name="T14" fmla="*/ 64 w 99"/>
                    <a:gd name="T15" fmla="*/ 55 h 99"/>
                    <a:gd name="T16" fmla="*/ 52 w 99"/>
                    <a:gd name="T17" fmla="*/ 58 h 99"/>
                    <a:gd name="T18" fmla="*/ 41 w 99"/>
                    <a:gd name="T19" fmla="*/ 54 h 99"/>
                    <a:gd name="T20" fmla="*/ 35 w 99"/>
                    <a:gd name="T21" fmla="*/ 57 h 99"/>
                    <a:gd name="T22" fmla="*/ 26 w 99"/>
                    <a:gd name="T23" fmla="*/ 58 h 99"/>
                    <a:gd name="T24" fmla="*/ 20 w 99"/>
                    <a:gd name="T25" fmla="*/ 57 h 99"/>
                    <a:gd name="T26" fmla="*/ 15 w 99"/>
                    <a:gd name="T27" fmla="*/ 54 h 99"/>
                    <a:gd name="T28" fmla="*/ 12 w 99"/>
                    <a:gd name="T29" fmla="*/ 49 h 99"/>
                    <a:gd name="T30" fmla="*/ 11 w 99"/>
                    <a:gd name="T31" fmla="*/ 42 h 99"/>
                    <a:gd name="T32" fmla="*/ 13 w 99"/>
                    <a:gd name="T33" fmla="*/ 29 h 99"/>
                    <a:gd name="T34" fmla="*/ 19 w 99"/>
                    <a:gd name="T35" fmla="*/ 19 h 99"/>
                    <a:gd name="T36" fmla="*/ 28 w 99"/>
                    <a:gd name="T37" fmla="*/ 13 h 99"/>
                    <a:gd name="T38" fmla="*/ 39 w 99"/>
                    <a:gd name="T39" fmla="*/ 10 h 99"/>
                    <a:gd name="T40" fmla="*/ 48 w 99"/>
                    <a:gd name="T41" fmla="*/ 11 h 99"/>
                    <a:gd name="T42" fmla="*/ 57 w 99"/>
                    <a:gd name="T43" fmla="*/ 13 h 99"/>
                    <a:gd name="T44" fmla="*/ 50 w 99"/>
                    <a:gd name="T45" fmla="*/ 47 h 99"/>
                    <a:gd name="T46" fmla="*/ 53 w 99"/>
                    <a:gd name="T47" fmla="*/ 48 h 99"/>
                    <a:gd name="T48" fmla="*/ 60 w 99"/>
                    <a:gd name="T49" fmla="*/ 46 h 99"/>
                    <a:gd name="T50" fmla="*/ 65 w 99"/>
                    <a:gd name="T51" fmla="*/ 40 h 99"/>
                    <a:gd name="T52" fmla="*/ 68 w 99"/>
                    <a:gd name="T53" fmla="*/ 32 h 99"/>
                    <a:gd name="T54" fmla="*/ 69 w 99"/>
                    <a:gd name="T55" fmla="*/ 24 h 99"/>
                    <a:gd name="T56" fmla="*/ 62 w 99"/>
                    <a:gd name="T57" fmla="*/ 6 h 99"/>
                    <a:gd name="T58" fmla="*/ 42 w 99"/>
                    <a:gd name="T59" fmla="*/ 0 h 99"/>
                    <a:gd name="T60" fmla="*/ 25 w 99"/>
                    <a:gd name="T61" fmla="*/ 3 h 99"/>
                    <a:gd name="T62" fmla="*/ 12 w 99"/>
                    <a:gd name="T63" fmla="*/ 13 h 99"/>
                    <a:gd name="T64" fmla="*/ 3 w 99"/>
                    <a:gd name="T65" fmla="*/ 26 h 99"/>
                    <a:gd name="T66" fmla="*/ 1 w 99"/>
                    <a:gd name="T67" fmla="*/ 41 h 99"/>
                    <a:gd name="T68" fmla="*/ 3 w 99"/>
                    <a:gd name="T69" fmla="*/ 53 h 99"/>
                    <a:gd name="T70" fmla="*/ 9 w 99"/>
                    <a:gd name="T71" fmla="*/ 62 h 99"/>
                    <a:gd name="T72" fmla="*/ 17 w 99"/>
                    <a:gd name="T73" fmla="*/ 67 h 99"/>
                    <a:gd name="T74" fmla="*/ 28 w 99"/>
                    <a:gd name="T75" fmla="*/ 68 h 99"/>
                    <a:gd name="T76" fmla="*/ 38 w 99"/>
                    <a:gd name="T77" fmla="*/ 67 h 99"/>
                    <a:gd name="T78" fmla="*/ 46 w 99"/>
                    <a:gd name="T79" fmla="*/ 65 h 99"/>
                    <a:gd name="T80" fmla="*/ 48 w 99"/>
                    <a:gd name="T81" fmla="*/ 70 h 99"/>
                    <a:gd name="T82" fmla="*/ 49 w 99"/>
                    <a:gd name="T83" fmla="*/ 75 h 99"/>
                    <a:gd name="T84" fmla="*/ 45 w 99"/>
                    <a:gd name="T85" fmla="*/ 76 h 99"/>
                    <a:gd name="T86" fmla="*/ 39 w 99"/>
                    <a:gd name="T87" fmla="*/ 77 h 99"/>
                    <a:gd name="T88" fmla="*/ 33 w 99"/>
                    <a:gd name="T89" fmla="*/ 78 h 99"/>
                    <a:gd name="T90" fmla="*/ 26 w 99"/>
                    <a:gd name="T91" fmla="*/ 78 h 99"/>
                    <a:gd name="T92" fmla="*/ 12 w 99"/>
                    <a:gd name="T93" fmla="*/ 76 h 99"/>
                    <a:gd name="T94" fmla="*/ 0 w 99"/>
                    <a:gd name="T95" fmla="*/ 69 h 99"/>
                    <a:gd name="T96" fmla="*/ 29 w 99"/>
                    <a:gd name="T97" fmla="*/ 99 h 99"/>
                    <a:gd name="T98" fmla="*/ 35 w 99"/>
                    <a:gd name="T99" fmla="*/ 99 h 99"/>
                    <a:gd name="T100" fmla="*/ 99 w 99"/>
                    <a:gd name="T101" fmla="*/ 34 h 99"/>
                    <a:gd name="T102" fmla="*/ 99 w 99"/>
                    <a:gd name="T103" fmla="*/ 27 h 99"/>
                    <a:gd name="T104" fmla="*/ 73 w 99"/>
                    <a:gd name="T105" fmla="*/ 2 h 99"/>
                    <a:gd name="T106" fmla="*/ 73 w 99"/>
                    <a:gd name="T107" fmla="*/ 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9">
                      <a:moveTo>
                        <a:pt x="73" y="2"/>
                      </a:moveTo>
                      <a:cubicBezTo>
                        <a:pt x="74" y="3"/>
                        <a:pt x="75" y="4"/>
                        <a:pt x="76" y="5"/>
                      </a:cubicBezTo>
                      <a:cubicBezTo>
                        <a:pt x="76" y="5"/>
                        <a:pt x="76" y="5"/>
                        <a:pt x="76" y="5"/>
                      </a:cubicBezTo>
                      <a:cubicBezTo>
                        <a:pt x="77" y="6"/>
                        <a:pt x="77" y="8"/>
                        <a:pt x="78" y="9"/>
                      </a:cubicBezTo>
                      <a:cubicBezTo>
                        <a:pt x="80" y="13"/>
                        <a:pt x="81" y="18"/>
                        <a:pt x="81" y="24"/>
                      </a:cubicBezTo>
                      <a:cubicBezTo>
                        <a:pt x="81" y="28"/>
                        <a:pt x="80" y="32"/>
                        <a:pt x="79" y="36"/>
                      </a:cubicBezTo>
                      <a:cubicBezTo>
                        <a:pt x="77" y="40"/>
                        <a:pt x="75" y="44"/>
                        <a:pt x="73" y="47"/>
                      </a:cubicBezTo>
                      <a:cubicBezTo>
                        <a:pt x="70" y="50"/>
                        <a:pt x="67" y="53"/>
                        <a:pt x="64" y="55"/>
                      </a:cubicBezTo>
                      <a:cubicBezTo>
                        <a:pt x="60" y="57"/>
                        <a:pt x="57" y="58"/>
                        <a:pt x="52" y="58"/>
                      </a:cubicBezTo>
                      <a:cubicBezTo>
                        <a:pt x="47" y="58"/>
                        <a:pt x="44" y="57"/>
                        <a:pt x="41" y="54"/>
                      </a:cubicBezTo>
                      <a:cubicBezTo>
                        <a:pt x="39" y="55"/>
                        <a:pt x="37" y="56"/>
                        <a:pt x="35" y="57"/>
                      </a:cubicBezTo>
                      <a:cubicBezTo>
                        <a:pt x="33" y="58"/>
                        <a:pt x="30" y="58"/>
                        <a:pt x="26" y="58"/>
                      </a:cubicBezTo>
                      <a:cubicBezTo>
                        <a:pt x="24" y="58"/>
                        <a:pt x="22" y="58"/>
                        <a:pt x="20" y="57"/>
                      </a:cubicBezTo>
                      <a:cubicBezTo>
                        <a:pt x="18" y="57"/>
                        <a:pt x="17" y="56"/>
                        <a:pt x="15" y="54"/>
                      </a:cubicBezTo>
                      <a:cubicBezTo>
                        <a:pt x="14" y="53"/>
                        <a:pt x="13" y="51"/>
                        <a:pt x="12" y="49"/>
                      </a:cubicBezTo>
                      <a:cubicBezTo>
                        <a:pt x="11" y="47"/>
                        <a:pt x="11" y="44"/>
                        <a:pt x="11" y="42"/>
                      </a:cubicBezTo>
                      <a:cubicBezTo>
                        <a:pt x="11" y="37"/>
                        <a:pt x="12" y="33"/>
                        <a:pt x="13" y="29"/>
                      </a:cubicBezTo>
                      <a:cubicBezTo>
                        <a:pt x="15" y="25"/>
                        <a:pt x="17" y="22"/>
                        <a:pt x="19" y="19"/>
                      </a:cubicBezTo>
                      <a:cubicBezTo>
                        <a:pt x="22" y="16"/>
                        <a:pt x="25" y="14"/>
                        <a:pt x="28" y="13"/>
                      </a:cubicBezTo>
                      <a:cubicBezTo>
                        <a:pt x="32" y="11"/>
                        <a:pt x="35" y="10"/>
                        <a:pt x="39" y="10"/>
                      </a:cubicBezTo>
                      <a:cubicBezTo>
                        <a:pt x="42" y="10"/>
                        <a:pt x="45" y="11"/>
                        <a:pt x="48" y="11"/>
                      </a:cubicBezTo>
                      <a:cubicBezTo>
                        <a:pt x="51" y="12"/>
                        <a:pt x="54" y="12"/>
                        <a:pt x="57" y="13"/>
                      </a:cubicBezTo>
                      <a:cubicBezTo>
                        <a:pt x="50" y="47"/>
                        <a:pt x="50" y="47"/>
                        <a:pt x="50" y="47"/>
                      </a:cubicBezTo>
                      <a:cubicBezTo>
                        <a:pt x="51" y="48"/>
                        <a:pt x="52" y="48"/>
                        <a:pt x="53" y="48"/>
                      </a:cubicBezTo>
                      <a:cubicBezTo>
                        <a:pt x="56" y="48"/>
                        <a:pt x="58" y="47"/>
                        <a:pt x="60" y="46"/>
                      </a:cubicBezTo>
                      <a:cubicBezTo>
                        <a:pt x="62" y="44"/>
                        <a:pt x="64" y="43"/>
                        <a:pt x="65" y="40"/>
                      </a:cubicBezTo>
                      <a:cubicBezTo>
                        <a:pt x="66" y="38"/>
                        <a:pt x="67" y="35"/>
                        <a:pt x="68" y="32"/>
                      </a:cubicBezTo>
                      <a:cubicBezTo>
                        <a:pt x="69" y="29"/>
                        <a:pt x="69" y="27"/>
                        <a:pt x="69" y="24"/>
                      </a:cubicBezTo>
                      <a:cubicBezTo>
                        <a:pt x="69" y="16"/>
                        <a:pt x="67" y="10"/>
                        <a:pt x="62" y="6"/>
                      </a:cubicBezTo>
                      <a:cubicBezTo>
                        <a:pt x="57" y="2"/>
                        <a:pt x="51" y="0"/>
                        <a:pt x="42" y="0"/>
                      </a:cubicBezTo>
                      <a:cubicBezTo>
                        <a:pt x="35" y="0"/>
                        <a:pt x="30" y="1"/>
                        <a:pt x="25" y="3"/>
                      </a:cubicBezTo>
                      <a:cubicBezTo>
                        <a:pt x="19" y="6"/>
                        <a:pt x="15" y="9"/>
                        <a:pt x="12" y="13"/>
                      </a:cubicBezTo>
                      <a:cubicBezTo>
                        <a:pt x="8" y="16"/>
                        <a:pt x="5" y="21"/>
                        <a:pt x="3" y="26"/>
                      </a:cubicBezTo>
                      <a:cubicBezTo>
                        <a:pt x="2" y="31"/>
                        <a:pt x="1" y="36"/>
                        <a:pt x="1" y="41"/>
                      </a:cubicBezTo>
                      <a:cubicBezTo>
                        <a:pt x="1" y="46"/>
                        <a:pt x="1" y="50"/>
                        <a:pt x="3" y="53"/>
                      </a:cubicBezTo>
                      <a:cubicBezTo>
                        <a:pt x="4" y="57"/>
                        <a:pt x="6" y="60"/>
                        <a:pt x="9" y="62"/>
                      </a:cubicBezTo>
                      <a:cubicBezTo>
                        <a:pt x="11" y="64"/>
                        <a:pt x="14" y="66"/>
                        <a:pt x="17" y="67"/>
                      </a:cubicBezTo>
                      <a:cubicBezTo>
                        <a:pt x="21" y="68"/>
                        <a:pt x="24" y="68"/>
                        <a:pt x="28" y="68"/>
                      </a:cubicBezTo>
                      <a:cubicBezTo>
                        <a:pt x="32" y="68"/>
                        <a:pt x="35" y="68"/>
                        <a:pt x="38" y="67"/>
                      </a:cubicBezTo>
                      <a:cubicBezTo>
                        <a:pt x="41" y="67"/>
                        <a:pt x="43" y="66"/>
                        <a:pt x="46" y="65"/>
                      </a:cubicBezTo>
                      <a:cubicBezTo>
                        <a:pt x="46" y="67"/>
                        <a:pt x="47" y="68"/>
                        <a:pt x="48" y="70"/>
                      </a:cubicBezTo>
                      <a:cubicBezTo>
                        <a:pt x="48" y="71"/>
                        <a:pt x="49" y="73"/>
                        <a:pt x="49" y="75"/>
                      </a:cubicBezTo>
                      <a:cubicBezTo>
                        <a:pt x="48" y="75"/>
                        <a:pt x="46" y="76"/>
                        <a:pt x="45" y="76"/>
                      </a:cubicBezTo>
                      <a:cubicBezTo>
                        <a:pt x="43" y="77"/>
                        <a:pt x="41" y="77"/>
                        <a:pt x="39" y="77"/>
                      </a:cubicBezTo>
                      <a:cubicBezTo>
                        <a:pt x="37" y="78"/>
                        <a:pt x="35" y="78"/>
                        <a:pt x="33" y="78"/>
                      </a:cubicBezTo>
                      <a:cubicBezTo>
                        <a:pt x="31" y="78"/>
                        <a:pt x="29" y="78"/>
                        <a:pt x="26" y="78"/>
                      </a:cubicBezTo>
                      <a:cubicBezTo>
                        <a:pt x="21" y="78"/>
                        <a:pt x="16" y="78"/>
                        <a:pt x="12" y="76"/>
                      </a:cubicBezTo>
                      <a:cubicBezTo>
                        <a:pt x="7" y="75"/>
                        <a:pt x="3" y="72"/>
                        <a:pt x="0" y="69"/>
                      </a:cubicBezTo>
                      <a:cubicBezTo>
                        <a:pt x="29" y="99"/>
                        <a:pt x="29" y="99"/>
                        <a:pt x="29" y="99"/>
                      </a:cubicBezTo>
                      <a:cubicBezTo>
                        <a:pt x="31" y="99"/>
                        <a:pt x="33" y="99"/>
                        <a:pt x="35" y="99"/>
                      </a:cubicBezTo>
                      <a:cubicBezTo>
                        <a:pt x="70" y="99"/>
                        <a:pt x="99" y="70"/>
                        <a:pt x="99" y="34"/>
                      </a:cubicBezTo>
                      <a:cubicBezTo>
                        <a:pt x="99" y="32"/>
                        <a:pt x="99" y="30"/>
                        <a:pt x="99" y="27"/>
                      </a:cubicBezTo>
                      <a:cubicBezTo>
                        <a:pt x="73" y="2"/>
                        <a:pt x="73" y="2"/>
                        <a:pt x="73" y="2"/>
                      </a:cubicBezTo>
                      <a:cubicBezTo>
                        <a:pt x="73" y="2"/>
                        <a:pt x="73" y="2"/>
                        <a:pt x="73" y="2"/>
                      </a:cubicBezTo>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0" name="Freeform 28">
                  <a:extLst>
                    <a:ext uri="{FF2B5EF4-FFF2-40B4-BE49-F238E27FC236}">
                      <a16:creationId xmlns="" xmlns:a16="http://schemas.microsoft.com/office/drawing/2014/main" id="{E5791CA9-B275-4CE4-9711-54F80A4B336F}"/>
                    </a:ext>
                  </a:extLst>
                </p:cNvPr>
                <p:cNvSpPr>
                  <a:spLocks/>
                </p:cNvSpPr>
                <p:nvPr/>
              </p:nvSpPr>
              <p:spPr bwMode="auto">
                <a:xfrm>
                  <a:off x="1274" y="1423"/>
                  <a:ext cx="635" cy="638"/>
                </a:xfrm>
                <a:custGeom>
                  <a:avLst/>
                  <a:gdLst>
                    <a:gd name="T0" fmla="*/ 65 w 129"/>
                    <a:gd name="T1" fmla="*/ 0 h 130"/>
                    <a:gd name="T2" fmla="*/ 17 w 129"/>
                    <a:gd name="T3" fmla="*/ 21 h 130"/>
                    <a:gd name="T4" fmla="*/ 0 w 129"/>
                    <a:gd name="T5" fmla="*/ 65 h 130"/>
                    <a:gd name="T6" fmla="*/ 0 w 129"/>
                    <a:gd name="T7" fmla="*/ 74 h 130"/>
                    <a:gd name="T8" fmla="*/ 1 w 129"/>
                    <a:gd name="T9" fmla="*/ 74 h 130"/>
                    <a:gd name="T10" fmla="*/ 7 w 129"/>
                    <a:gd name="T11" fmla="*/ 95 h 130"/>
                    <a:gd name="T12" fmla="*/ 9 w 129"/>
                    <a:gd name="T13" fmla="*/ 98 h 130"/>
                    <a:gd name="T14" fmla="*/ 20 w 129"/>
                    <a:gd name="T15" fmla="*/ 112 h 130"/>
                    <a:gd name="T16" fmla="*/ 59 w 129"/>
                    <a:gd name="T17" fmla="*/ 130 h 130"/>
                    <a:gd name="T18" fmla="*/ 30 w 129"/>
                    <a:gd name="T19" fmla="*/ 100 h 130"/>
                    <a:gd name="T20" fmla="*/ 21 w 129"/>
                    <a:gd name="T21" fmla="*/ 89 h 130"/>
                    <a:gd name="T22" fmla="*/ 18 w 129"/>
                    <a:gd name="T23" fmla="*/ 72 h 130"/>
                    <a:gd name="T24" fmla="*/ 22 w 129"/>
                    <a:gd name="T25" fmla="*/ 54 h 130"/>
                    <a:gd name="T26" fmla="*/ 32 w 129"/>
                    <a:gd name="T27" fmla="*/ 38 h 130"/>
                    <a:gd name="T28" fmla="*/ 49 w 129"/>
                    <a:gd name="T29" fmla="*/ 26 h 130"/>
                    <a:gd name="T30" fmla="*/ 73 w 129"/>
                    <a:gd name="T31" fmla="*/ 21 h 130"/>
                    <a:gd name="T32" fmla="*/ 88 w 129"/>
                    <a:gd name="T33" fmla="*/ 23 h 130"/>
                    <a:gd name="T34" fmla="*/ 100 w 129"/>
                    <a:gd name="T35" fmla="*/ 29 h 130"/>
                    <a:gd name="T36" fmla="*/ 103 w 129"/>
                    <a:gd name="T37" fmla="*/ 33 h 130"/>
                    <a:gd name="T38" fmla="*/ 103 w 129"/>
                    <a:gd name="T39" fmla="*/ 33 h 130"/>
                    <a:gd name="T40" fmla="*/ 129 w 129"/>
                    <a:gd name="T41" fmla="*/ 58 h 130"/>
                    <a:gd name="T42" fmla="*/ 120 w 129"/>
                    <a:gd name="T43" fmla="*/ 32 h 130"/>
                    <a:gd name="T44" fmla="*/ 112 w 129"/>
                    <a:gd name="T45" fmla="*/ 21 h 130"/>
                    <a:gd name="T46" fmla="*/ 81 w 129"/>
                    <a:gd name="T47" fmla="*/ 3 h 130"/>
                    <a:gd name="T48" fmla="*/ 65 w 129"/>
                    <a:gd name="T4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 h="130">
                      <a:moveTo>
                        <a:pt x="65" y="0"/>
                      </a:moveTo>
                      <a:cubicBezTo>
                        <a:pt x="46" y="0"/>
                        <a:pt x="29" y="9"/>
                        <a:pt x="17" y="21"/>
                      </a:cubicBezTo>
                      <a:cubicBezTo>
                        <a:pt x="6" y="33"/>
                        <a:pt x="0" y="48"/>
                        <a:pt x="0" y="65"/>
                      </a:cubicBezTo>
                      <a:cubicBezTo>
                        <a:pt x="0" y="68"/>
                        <a:pt x="0" y="71"/>
                        <a:pt x="0" y="74"/>
                      </a:cubicBezTo>
                      <a:cubicBezTo>
                        <a:pt x="1" y="74"/>
                        <a:pt x="1" y="74"/>
                        <a:pt x="1" y="74"/>
                      </a:cubicBezTo>
                      <a:cubicBezTo>
                        <a:pt x="2" y="82"/>
                        <a:pt x="4" y="89"/>
                        <a:pt x="7" y="95"/>
                      </a:cubicBezTo>
                      <a:cubicBezTo>
                        <a:pt x="8" y="96"/>
                        <a:pt x="8" y="97"/>
                        <a:pt x="9" y="98"/>
                      </a:cubicBezTo>
                      <a:cubicBezTo>
                        <a:pt x="12" y="103"/>
                        <a:pt x="16" y="108"/>
                        <a:pt x="20" y="112"/>
                      </a:cubicBezTo>
                      <a:cubicBezTo>
                        <a:pt x="31" y="122"/>
                        <a:pt x="44" y="128"/>
                        <a:pt x="59" y="130"/>
                      </a:cubicBezTo>
                      <a:cubicBezTo>
                        <a:pt x="30" y="100"/>
                        <a:pt x="30" y="100"/>
                        <a:pt x="30" y="100"/>
                      </a:cubicBezTo>
                      <a:cubicBezTo>
                        <a:pt x="26" y="97"/>
                        <a:pt x="23" y="94"/>
                        <a:pt x="21" y="89"/>
                      </a:cubicBezTo>
                      <a:cubicBezTo>
                        <a:pt x="19" y="84"/>
                        <a:pt x="18" y="79"/>
                        <a:pt x="18" y="72"/>
                      </a:cubicBezTo>
                      <a:cubicBezTo>
                        <a:pt x="18" y="66"/>
                        <a:pt x="19" y="60"/>
                        <a:pt x="22" y="54"/>
                      </a:cubicBezTo>
                      <a:cubicBezTo>
                        <a:pt x="24" y="48"/>
                        <a:pt x="27" y="43"/>
                        <a:pt x="32" y="38"/>
                      </a:cubicBezTo>
                      <a:cubicBezTo>
                        <a:pt x="36" y="33"/>
                        <a:pt x="42" y="29"/>
                        <a:pt x="49" y="26"/>
                      </a:cubicBezTo>
                      <a:cubicBezTo>
                        <a:pt x="56" y="22"/>
                        <a:pt x="64" y="21"/>
                        <a:pt x="73" y="21"/>
                      </a:cubicBezTo>
                      <a:cubicBezTo>
                        <a:pt x="79" y="21"/>
                        <a:pt x="83" y="22"/>
                        <a:pt x="88" y="23"/>
                      </a:cubicBezTo>
                      <a:cubicBezTo>
                        <a:pt x="92" y="24"/>
                        <a:pt x="96" y="26"/>
                        <a:pt x="100" y="29"/>
                      </a:cubicBezTo>
                      <a:cubicBezTo>
                        <a:pt x="101" y="30"/>
                        <a:pt x="102" y="31"/>
                        <a:pt x="103" y="33"/>
                      </a:cubicBezTo>
                      <a:cubicBezTo>
                        <a:pt x="103" y="33"/>
                        <a:pt x="103" y="33"/>
                        <a:pt x="103" y="33"/>
                      </a:cubicBezTo>
                      <a:cubicBezTo>
                        <a:pt x="129" y="58"/>
                        <a:pt x="129" y="58"/>
                        <a:pt x="129" y="58"/>
                      </a:cubicBezTo>
                      <a:cubicBezTo>
                        <a:pt x="128" y="49"/>
                        <a:pt x="125" y="40"/>
                        <a:pt x="120" y="32"/>
                      </a:cubicBezTo>
                      <a:cubicBezTo>
                        <a:pt x="118" y="28"/>
                        <a:pt x="115" y="24"/>
                        <a:pt x="112" y="21"/>
                      </a:cubicBezTo>
                      <a:cubicBezTo>
                        <a:pt x="104" y="12"/>
                        <a:pt x="93" y="6"/>
                        <a:pt x="81" y="3"/>
                      </a:cubicBezTo>
                      <a:cubicBezTo>
                        <a:pt x="76" y="1"/>
                        <a:pt x="70" y="0"/>
                        <a:pt x="65" y="0"/>
                      </a:cubicBezTo>
                    </a:path>
                  </a:pathLst>
                </a:custGeom>
                <a:solidFill>
                  <a:srgbClr val="675B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1" name="Freeform 29">
                  <a:extLst>
                    <a:ext uri="{FF2B5EF4-FFF2-40B4-BE49-F238E27FC236}">
                      <a16:creationId xmlns="" xmlns:a16="http://schemas.microsoft.com/office/drawing/2014/main" id="{FDE49D35-CC6F-49CE-B2C9-73E7B8E41488}"/>
                    </a:ext>
                  </a:extLst>
                </p:cNvPr>
                <p:cNvSpPr>
                  <a:spLocks/>
                </p:cNvSpPr>
                <p:nvPr/>
              </p:nvSpPr>
              <p:spPr bwMode="auto">
                <a:xfrm>
                  <a:off x="1540" y="1678"/>
                  <a:ext cx="88" cy="133"/>
                </a:xfrm>
                <a:custGeom>
                  <a:avLst/>
                  <a:gdLst>
                    <a:gd name="T0" fmla="*/ 14 w 18"/>
                    <a:gd name="T1" fmla="*/ 0 h 27"/>
                    <a:gd name="T2" fmla="*/ 8 w 18"/>
                    <a:gd name="T3" fmla="*/ 2 h 27"/>
                    <a:gd name="T4" fmla="*/ 4 w 18"/>
                    <a:gd name="T5" fmla="*/ 6 h 27"/>
                    <a:gd name="T6" fmla="*/ 1 w 18"/>
                    <a:gd name="T7" fmla="*/ 11 h 27"/>
                    <a:gd name="T8" fmla="*/ 0 w 18"/>
                    <a:gd name="T9" fmla="*/ 18 h 27"/>
                    <a:gd name="T10" fmla="*/ 2 w 18"/>
                    <a:gd name="T11" fmla="*/ 25 h 27"/>
                    <a:gd name="T12" fmla="*/ 7 w 18"/>
                    <a:gd name="T13" fmla="*/ 27 h 27"/>
                    <a:gd name="T14" fmla="*/ 11 w 18"/>
                    <a:gd name="T15" fmla="*/ 27 h 27"/>
                    <a:gd name="T16" fmla="*/ 14 w 18"/>
                    <a:gd name="T17" fmla="*/ 26 h 27"/>
                    <a:gd name="T18" fmla="*/ 18 w 18"/>
                    <a:gd name="T19" fmla="*/ 1 h 27"/>
                    <a:gd name="T20" fmla="*/ 16 w 18"/>
                    <a:gd name="T21" fmla="*/ 0 h 27"/>
                    <a:gd name="T22" fmla="*/ 14 w 18"/>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7">
                      <a:moveTo>
                        <a:pt x="14" y="0"/>
                      </a:moveTo>
                      <a:cubicBezTo>
                        <a:pt x="12" y="0"/>
                        <a:pt x="10" y="1"/>
                        <a:pt x="8" y="2"/>
                      </a:cubicBezTo>
                      <a:cubicBezTo>
                        <a:pt x="7" y="3"/>
                        <a:pt x="5" y="4"/>
                        <a:pt x="4" y="6"/>
                      </a:cubicBezTo>
                      <a:cubicBezTo>
                        <a:pt x="3" y="7"/>
                        <a:pt x="2" y="9"/>
                        <a:pt x="1" y="11"/>
                      </a:cubicBezTo>
                      <a:cubicBezTo>
                        <a:pt x="0" y="14"/>
                        <a:pt x="0" y="16"/>
                        <a:pt x="0" y="18"/>
                      </a:cubicBezTo>
                      <a:cubicBezTo>
                        <a:pt x="0" y="21"/>
                        <a:pt x="1" y="23"/>
                        <a:pt x="2" y="25"/>
                      </a:cubicBezTo>
                      <a:cubicBezTo>
                        <a:pt x="3" y="26"/>
                        <a:pt x="5" y="27"/>
                        <a:pt x="7" y="27"/>
                      </a:cubicBezTo>
                      <a:cubicBezTo>
                        <a:pt x="9" y="27"/>
                        <a:pt x="10" y="27"/>
                        <a:pt x="11" y="27"/>
                      </a:cubicBezTo>
                      <a:cubicBezTo>
                        <a:pt x="12" y="26"/>
                        <a:pt x="13" y="26"/>
                        <a:pt x="14" y="26"/>
                      </a:cubicBezTo>
                      <a:cubicBezTo>
                        <a:pt x="18" y="1"/>
                        <a:pt x="18" y="1"/>
                        <a:pt x="18" y="1"/>
                      </a:cubicBezTo>
                      <a:cubicBezTo>
                        <a:pt x="18" y="1"/>
                        <a:pt x="17" y="0"/>
                        <a:pt x="16" y="0"/>
                      </a:cubicBezTo>
                      <a:cubicBezTo>
                        <a:pt x="16" y="0"/>
                        <a:pt x="15" y="0"/>
                        <a:pt x="14" y="0"/>
                      </a:cubicBezTo>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2" name="Freeform 30">
                  <a:extLst>
                    <a:ext uri="{FF2B5EF4-FFF2-40B4-BE49-F238E27FC236}">
                      <a16:creationId xmlns="" xmlns:a16="http://schemas.microsoft.com/office/drawing/2014/main" id="{F6023317-80A3-44E8-AF42-4AEE129B282A}"/>
                    </a:ext>
                  </a:extLst>
                </p:cNvPr>
                <p:cNvSpPr>
                  <a:spLocks noEditPoints="1"/>
                </p:cNvSpPr>
                <p:nvPr/>
              </p:nvSpPr>
              <p:spPr bwMode="auto">
                <a:xfrm>
                  <a:off x="1362" y="1526"/>
                  <a:ext cx="459" cy="432"/>
                </a:xfrm>
                <a:custGeom>
                  <a:avLst/>
                  <a:gdLst>
                    <a:gd name="T0" fmla="*/ 45 w 93"/>
                    <a:gd name="T1" fmla="*/ 88 h 88"/>
                    <a:gd name="T2" fmla="*/ 57 w 93"/>
                    <a:gd name="T3" fmla="*/ 86 h 88"/>
                    <a:gd name="T4" fmla="*/ 60 w 93"/>
                    <a:gd name="T5" fmla="*/ 80 h 88"/>
                    <a:gd name="T6" fmla="*/ 50 w 93"/>
                    <a:gd name="T7" fmla="*/ 77 h 88"/>
                    <a:gd name="T8" fmla="*/ 29 w 93"/>
                    <a:gd name="T9" fmla="*/ 77 h 88"/>
                    <a:gd name="T10" fmla="*/ 15 w 93"/>
                    <a:gd name="T11" fmla="*/ 63 h 88"/>
                    <a:gd name="T12" fmla="*/ 15 w 93"/>
                    <a:gd name="T13" fmla="*/ 36 h 88"/>
                    <a:gd name="T14" fmla="*/ 37 w 93"/>
                    <a:gd name="T15" fmla="*/ 13 h 88"/>
                    <a:gd name="T16" fmla="*/ 74 w 93"/>
                    <a:gd name="T17" fmla="*/ 16 h 88"/>
                    <a:gd name="T18" fmla="*/ 80 w 93"/>
                    <a:gd name="T19" fmla="*/ 42 h 88"/>
                    <a:gd name="T20" fmla="*/ 72 w 93"/>
                    <a:gd name="T21" fmla="*/ 56 h 88"/>
                    <a:gd name="T22" fmla="*/ 62 w 93"/>
                    <a:gd name="T23" fmla="*/ 57 h 88"/>
                    <a:gd name="T24" fmla="*/ 60 w 93"/>
                    <a:gd name="T25" fmla="*/ 21 h 88"/>
                    <a:gd name="T26" fmla="*/ 40 w 93"/>
                    <a:gd name="T27" fmla="*/ 23 h 88"/>
                    <a:gd name="T28" fmla="*/ 25 w 93"/>
                    <a:gd name="T29" fmla="*/ 39 h 88"/>
                    <a:gd name="T30" fmla="*/ 24 w 93"/>
                    <a:gd name="T31" fmla="*/ 59 h 88"/>
                    <a:gd name="T32" fmla="*/ 32 w 93"/>
                    <a:gd name="T33" fmla="*/ 67 h 88"/>
                    <a:gd name="T34" fmla="*/ 47 w 93"/>
                    <a:gd name="T35" fmla="*/ 67 h 88"/>
                    <a:gd name="T36" fmla="*/ 64 w 93"/>
                    <a:gd name="T37" fmla="*/ 68 h 88"/>
                    <a:gd name="T38" fmla="*/ 85 w 93"/>
                    <a:gd name="T39" fmla="*/ 57 h 88"/>
                    <a:gd name="T40" fmla="*/ 93 w 93"/>
                    <a:gd name="T41" fmla="*/ 34 h 88"/>
                    <a:gd name="T42" fmla="*/ 88 w 93"/>
                    <a:gd name="T43" fmla="*/ 15 h 88"/>
                    <a:gd name="T44" fmla="*/ 85 w 93"/>
                    <a:gd name="T45" fmla="*/ 12 h 88"/>
                    <a:gd name="T46" fmla="*/ 82 w 93"/>
                    <a:gd name="T47" fmla="*/ 8 h 88"/>
                    <a:gd name="T48" fmla="*/ 55 w 93"/>
                    <a:gd name="T49" fmla="*/ 0 h 88"/>
                    <a:gd name="T50" fmla="*/ 14 w 93"/>
                    <a:gd name="T51" fmla="*/ 17 h 88"/>
                    <a:gd name="T52" fmla="*/ 0 w 93"/>
                    <a:gd name="T53" fmla="*/ 51 h 88"/>
                    <a:gd name="T54" fmla="*/ 12 w 93"/>
                    <a:gd name="T55" fmla="*/ 79 h 88"/>
                    <a:gd name="T56" fmla="*/ 38 w 93"/>
                    <a:gd name="T57" fmla="*/ 88 h 88"/>
                    <a:gd name="T58" fmla="*/ 47 w 93"/>
                    <a:gd name="T59" fmla="*/ 58 h 88"/>
                    <a:gd name="T60" fmla="*/ 38 w 93"/>
                    <a:gd name="T61" fmla="*/ 56 h 88"/>
                    <a:gd name="T62" fmla="*/ 37 w 93"/>
                    <a:gd name="T63" fmla="*/ 42 h 88"/>
                    <a:gd name="T64" fmla="*/ 44 w 93"/>
                    <a:gd name="T65" fmla="*/ 33 h 88"/>
                    <a:gd name="T66" fmla="*/ 52 w 93"/>
                    <a:gd name="T67" fmla="*/ 31 h 88"/>
                    <a:gd name="T68" fmla="*/ 50 w 93"/>
                    <a:gd name="T69"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 h="88">
                      <a:moveTo>
                        <a:pt x="38" y="88"/>
                      </a:moveTo>
                      <a:cubicBezTo>
                        <a:pt x="41" y="88"/>
                        <a:pt x="43" y="88"/>
                        <a:pt x="45" y="88"/>
                      </a:cubicBezTo>
                      <a:cubicBezTo>
                        <a:pt x="47" y="88"/>
                        <a:pt x="49" y="88"/>
                        <a:pt x="51" y="87"/>
                      </a:cubicBezTo>
                      <a:cubicBezTo>
                        <a:pt x="53" y="87"/>
                        <a:pt x="55" y="87"/>
                        <a:pt x="57" y="86"/>
                      </a:cubicBezTo>
                      <a:cubicBezTo>
                        <a:pt x="58" y="86"/>
                        <a:pt x="60" y="85"/>
                        <a:pt x="61" y="85"/>
                      </a:cubicBezTo>
                      <a:cubicBezTo>
                        <a:pt x="61" y="83"/>
                        <a:pt x="60" y="81"/>
                        <a:pt x="60" y="80"/>
                      </a:cubicBezTo>
                      <a:cubicBezTo>
                        <a:pt x="59" y="78"/>
                        <a:pt x="58" y="77"/>
                        <a:pt x="58" y="75"/>
                      </a:cubicBezTo>
                      <a:cubicBezTo>
                        <a:pt x="55" y="76"/>
                        <a:pt x="53" y="77"/>
                        <a:pt x="50" y="77"/>
                      </a:cubicBezTo>
                      <a:cubicBezTo>
                        <a:pt x="47" y="78"/>
                        <a:pt x="44" y="78"/>
                        <a:pt x="40" y="78"/>
                      </a:cubicBezTo>
                      <a:cubicBezTo>
                        <a:pt x="36" y="78"/>
                        <a:pt x="33" y="78"/>
                        <a:pt x="29" y="77"/>
                      </a:cubicBezTo>
                      <a:cubicBezTo>
                        <a:pt x="26" y="76"/>
                        <a:pt x="23" y="74"/>
                        <a:pt x="21" y="72"/>
                      </a:cubicBezTo>
                      <a:cubicBezTo>
                        <a:pt x="18" y="70"/>
                        <a:pt x="16" y="67"/>
                        <a:pt x="15" y="63"/>
                      </a:cubicBezTo>
                      <a:cubicBezTo>
                        <a:pt x="13" y="60"/>
                        <a:pt x="13" y="56"/>
                        <a:pt x="13" y="51"/>
                      </a:cubicBezTo>
                      <a:cubicBezTo>
                        <a:pt x="13" y="46"/>
                        <a:pt x="14" y="41"/>
                        <a:pt x="15" y="36"/>
                      </a:cubicBezTo>
                      <a:cubicBezTo>
                        <a:pt x="17" y="31"/>
                        <a:pt x="20" y="26"/>
                        <a:pt x="24" y="23"/>
                      </a:cubicBezTo>
                      <a:cubicBezTo>
                        <a:pt x="27" y="19"/>
                        <a:pt x="31" y="16"/>
                        <a:pt x="37" y="13"/>
                      </a:cubicBezTo>
                      <a:cubicBezTo>
                        <a:pt x="42" y="11"/>
                        <a:pt x="47" y="10"/>
                        <a:pt x="54" y="10"/>
                      </a:cubicBezTo>
                      <a:cubicBezTo>
                        <a:pt x="63" y="10"/>
                        <a:pt x="69" y="12"/>
                        <a:pt x="74" y="16"/>
                      </a:cubicBezTo>
                      <a:cubicBezTo>
                        <a:pt x="79" y="20"/>
                        <a:pt x="81" y="26"/>
                        <a:pt x="81" y="34"/>
                      </a:cubicBezTo>
                      <a:cubicBezTo>
                        <a:pt x="81" y="37"/>
                        <a:pt x="81" y="39"/>
                        <a:pt x="80" y="42"/>
                      </a:cubicBezTo>
                      <a:cubicBezTo>
                        <a:pt x="79" y="45"/>
                        <a:pt x="78" y="48"/>
                        <a:pt x="77" y="50"/>
                      </a:cubicBezTo>
                      <a:cubicBezTo>
                        <a:pt x="76" y="53"/>
                        <a:pt x="74" y="54"/>
                        <a:pt x="72" y="56"/>
                      </a:cubicBezTo>
                      <a:cubicBezTo>
                        <a:pt x="70" y="57"/>
                        <a:pt x="68" y="58"/>
                        <a:pt x="65" y="58"/>
                      </a:cubicBezTo>
                      <a:cubicBezTo>
                        <a:pt x="64" y="58"/>
                        <a:pt x="63" y="58"/>
                        <a:pt x="62" y="57"/>
                      </a:cubicBezTo>
                      <a:cubicBezTo>
                        <a:pt x="69" y="23"/>
                        <a:pt x="69" y="23"/>
                        <a:pt x="69" y="23"/>
                      </a:cubicBezTo>
                      <a:cubicBezTo>
                        <a:pt x="66" y="22"/>
                        <a:pt x="63" y="22"/>
                        <a:pt x="60" y="21"/>
                      </a:cubicBezTo>
                      <a:cubicBezTo>
                        <a:pt x="57" y="21"/>
                        <a:pt x="54" y="20"/>
                        <a:pt x="51" y="20"/>
                      </a:cubicBezTo>
                      <a:cubicBezTo>
                        <a:pt x="47" y="20"/>
                        <a:pt x="44" y="21"/>
                        <a:pt x="40" y="23"/>
                      </a:cubicBezTo>
                      <a:cubicBezTo>
                        <a:pt x="37" y="24"/>
                        <a:pt x="34" y="26"/>
                        <a:pt x="31" y="29"/>
                      </a:cubicBezTo>
                      <a:cubicBezTo>
                        <a:pt x="29" y="32"/>
                        <a:pt x="27" y="35"/>
                        <a:pt x="25" y="39"/>
                      </a:cubicBezTo>
                      <a:cubicBezTo>
                        <a:pt x="24" y="43"/>
                        <a:pt x="23" y="47"/>
                        <a:pt x="23" y="52"/>
                      </a:cubicBezTo>
                      <a:cubicBezTo>
                        <a:pt x="23" y="54"/>
                        <a:pt x="23" y="57"/>
                        <a:pt x="24" y="59"/>
                      </a:cubicBezTo>
                      <a:cubicBezTo>
                        <a:pt x="25" y="61"/>
                        <a:pt x="26" y="63"/>
                        <a:pt x="27" y="64"/>
                      </a:cubicBezTo>
                      <a:cubicBezTo>
                        <a:pt x="29" y="66"/>
                        <a:pt x="30" y="67"/>
                        <a:pt x="32" y="67"/>
                      </a:cubicBezTo>
                      <a:cubicBezTo>
                        <a:pt x="34" y="68"/>
                        <a:pt x="36" y="68"/>
                        <a:pt x="38" y="68"/>
                      </a:cubicBezTo>
                      <a:cubicBezTo>
                        <a:pt x="42" y="68"/>
                        <a:pt x="45" y="68"/>
                        <a:pt x="47" y="67"/>
                      </a:cubicBezTo>
                      <a:cubicBezTo>
                        <a:pt x="49" y="66"/>
                        <a:pt x="51" y="65"/>
                        <a:pt x="53" y="64"/>
                      </a:cubicBezTo>
                      <a:cubicBezTo>
                        <a:pt x="56" y="67"/>
                        <a:pt x="59" y="68"/>
                        <a:pt x="64" y="68"/>
                      </a:cubicBezTo>
                      <a:cubicBezTo>
                        <a:pt x="69" y="68"/>
                        <a:pt x="72" y="67"/>
                        <a:pt x="76" y="65"/>
                      </a:cubicBezTo>
                      <a:cubicBezTo>
                        <a:pt x="79" y="63"/>
                        <a:pt x="82" y="60"/>
                        <a:pt x="85" y="57"/>
                      </a:cubicBezTo>
                      <a:cubicBezTo>
                        <a:pt x="87" y="54"/>
                        <a:pt x="89" y="50"/>
                        <a:pt x="91" y="46"/>
                      </a:cubicBezTo>
                      <a:cubicBezTo>
                        <a:pt x="92" y="42"/>
                        <a:pt x="93" y="38"/>
                        <a:pt x="93" y="34"/>
                      </a:cubicBezTo>
                      <a:cubicBezTo>
                        <a:pt x="93" y="28"/>
                        <a:pt x="92" y="23"/>
                        <a:pt x="90" y="19"/>
                      </a:cubicBezTo>
                      <a:cubicBezTo>
                        <a:pt x="89" y="18"/>
                        <a:pt x="89" y="16"/>
                        <a:pt x="88" y="15"/>
                      </a:cubicBezTo>
                      <a:cubicBezTo>
                        <a:pt x="88" y="15"/>
                        <a:pt x="88" y="15"/>
                        <a:pt x="88" y="15"/>
                      </a:cubicBezTo>
                      <a:cubicBezTo>
                        <a:pt x="87" y="14"/>
                        <a:pt x="86" y="13"/>
                        <a:pt x="85" y="12"/>
                      </a:cubicBezTo>
                      <a:cubicBezTo>
                        <a:pt x="85" y="12"/>
                        <a:pt x="85" y="12"/>
                        <a:pt x="85" y="12"/>
                      </a:cubicBezTo>
                      <a:cubicBezTo>
                        <a:pt x="84" y="10"/>
                        <a:pt x="83" y="9"/>
                        <a:pt x="82" y="8"/>
                      </a:cubicBezTo>
                      <a:cubicBezTo>
                        <a:pt x="78" y="5"/>
                        <a:pt x="74" y="3"/>
                        <a:pt x="70" y="2"/>
                      </a:cubicBezTo>
                      <a:cubicBezTo>
                        <a:pt x="65" y="1"/>
                        <a:pt x="61" y="0"/>
                        <a:pt x="55" y="0"/>
                      </a:cubicBezTo>
                      <a:cubicBezTo>
                        <a:pt x="46" y="0"/>
                        <a:pt x="38" y="1"/>
                        <a:pt x="31" y="5"/>
                      </a:cubicBezTo>
                      <a:cubicBezTo>
                        <a:pt x="24" y="8"/>
                        <a:pt x="18" y="12"/>
                        <a:pt x="14" y="17"/>
                      </a:cubicBezTo>
                      <a:cubicBezTo>
                        <a:pt x="9" y="22"/>
                        <a:pt x="6" y="27"/>
                        <a:pt x="4" y="33"/>
                      </a:cubicBezTo>
                      <a:cubicBezTo>
                        <a:pt x="1" y="39"/>
                        <a:pt x="0" y="45"/>
                        <a:pt x="0" y="51"/>
                      </a:cubicBezTo>
                      <a:cubicBezTo>
                        <a:pt x="0" y="58"/>
                        <a:pt x="1" y="63"/>
                        <a:pt x="3" y="68"/>
                      </a:cubicBezTo>
                      <a:cubicBezTo>
                        <a:pt x="5" y="73"/>
                        <a:pt x="8" y="76"/>
                        <a:pt x="12" y="79"/>
                      </a:cubicBezTo>
                      <a:cubicBezTo>
                        <a:pt x="15" y="82"/>
                        <a:pt x="19" y="85"/>
                        <a:pt x="24" y="86"/>
                      </a:cubicBezTo>
                      <a:cubicBezTo>
                        <a:pt x="28" y="88"/>
                        <a:pt x="33" y="88"/>
                        <a:pt x="38" y="88"/>
                      </a:cubicBezTo>
                      <a:moveTo>
                        <a:pt x="50" y="57"/>
                      </a:moveTo>
                      <a:cubicBezTo>
                        <a:pt x="49" y="57"/>
                        <a:pt x="48" y="57"/>
                        <a:pt x="47" y="58"/>
                      </a:cubicBezTo>
                      <a:cubicBezTo>
                        <a:pt x="46" y="58"/>
                        <a:pt x="45" y="58"/>
                        <a:pt x="43" y="58"/>
                      </a:cubicBezTo>
                      <a:cubicBezTo>
                        <a:pt x="41" y="58"/>
                        <a:pt x="39" y="57"/>
                        <a:pt x="38" y="56"/>
                      </a:cubicBezTo>
                      <a:cubicBezTo>
                        <a:pt x="37" y="54"/>
                        <a:pt x="36" y="52"/>
                        <a:pt x="36" y="49"/>
                      </a:cubicBezTo>
                      <a:cubicBezTo>
                        <a:pt x="36" y="47"/>
                        <a:pt x="36" y="45"/>
                        <a:pt x="37" y="42"/>
                      </a:cubicBezTo>
                      <a:cubicBezTo>
                        <a:pt x="38" y="40"/>
                        <a:pt x="39" y="38"/>
                        <a:pt x="40" y="37"/>
                      </a:cubicBezTo>
                      <a:cubicBezTo>
                        <a:pt x="41" y="35"/>
                        <a:pt x="43" y="34"/>
                        <a:pt x="44" y="33"/>
                      </a:cubicBezTo>
                      <a:cubicBezTo>
                        <a:pt x="46" y="32"/>
                        <a:pt x="48" y="31"/>
                        <a:pt x="50" y="31"/>
                      </a:cubicBezTo>
                      <a:cubicBezTo>
                        <a:pt x="51" y="31"/>
                        <a:pt x="52" y="31"/>
                        <a:pt x="52" y="31"/>
                      </a:cubicBezTo>
                      <a:cubicBezTo>
                        <a:pt x="53" y="31"/>
                        <a:pt x="54" y="32"/>
                        <a:pt x="54" y="32"/>
                      </a:cubicBezTo>
                      <a:cubicBezTo>
                        <a:pt x="50" y="57"/>
                        <a:pt x="50" y="57"/>
                        <a:pt x="50" y="5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3" name="Freeform 31">
                  <a:extLst>
                    <a:ext uri="{FF2B5EF4-FFF2-40B4-BE49-F238E27FC236}">
                      <a16:creationId xmlns="" xmlns:a16="http://schemas.microsoft.com/office/drawing/2014/main" id="{7C7C3B81-E15B-46C0-A984-8377559AE647}"/>
                    </a:ext>
                  </a:extLst>
                </p:cNvPr>
                <p:cNvSpPr>
                  <a:spLocks/>
                </p:cNvSpPr>
                <p:nvPr/>
              </p:nvSpPr>
              <p:spPr bwMode="auto">
                <a:xfrm>
                  <a:off x="3298" y="1575"/>
                  <a:ext cx="301" cy="604"/>
                </a:xfrm>
                <a:custGeom>
                  <a:avLst/>
                  <a:gdLst>
                    <a:gd name="T0" fmla="*/ 51 w 61"/>
                    <a:gd name="T1" fmla="*/ 0 h 123"/>
                    <a:gd name="T2" fmla="*/ 24 w 61"/>
                    <a:gd name="T3" fmla="*/ 64 h 123"/>
                    <a:gd name="T4" fmla="*/ 10 w 61"/>
                    <a:gd name="T5" fmla="*/ 63 h 123"/>
                    <a:gd name="T6" fmla="*/ 10 w 61"/>
                    <a:gd name="T7" fmla="*/ 24 h 123"/>
                    <a:gd name="T8" fmla="*/ 0 w 61"/>
                    <a:gd name="T9" fmla="*/ 22 h 123"/>
                    <a:gd name="T10" fmla="*/ 0 w 61"/>
                    <a:gd name="T11" fmla="*/ 123 h 123"/>
                    <a:gd name="T12" fmla="*/ 10 w 61"/>
                    <a:gd name="T13" fmla="*/ 121 h 123"/>
                    <a:gd name="T14" fmla="*/ 10 w 61"/>
                    <a:gd name="T15" fmla="*/ 82 h 123"/>
                    <a:gd name="T16" fmla="*/ 34 w 61"/>
                    <a:gd name="T17" fmla="*/ 80 h 123"/>
                    <a:gd name="T18" fmla="*/ 34 w 61"/>
                    <a:gd name="T19" fmla="*/ 66 h 123"/>
                    <a:gd name="T20" fmla="*/ 61 w 61"/>
                    <a:gd name="T21" fmla="*/ 3 h 123"/>
                    <a:gd name="T22" fmla="*/ 59 w 61"/>
                    <a:gd name="T23" fmla="*/ 3 h 123"/>
                    <a:gd name="T24" fmla="*/ 51 w 61"/>
                    <a:gd name="T2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23">
                      <a:moveTo>
                        <a:pt x="51" y="0"/>
                      </a:moveTo>
                      <a:cubicBezTo>
                        <a:pt x="24" y="64"/>
                        <a:pt x="24" y="64"/>
                        <a:pt x="24" y="64"/>
                      </a:cubicBezTo>
                      <a:cubicBezTo>
                        <a:pt x="10" y="63"/>
                        <a:pt x="10" y="63"/>
                        <a:pt x="10" y="63"/>
                      </a:cubicBezTo>
                      <a:cubicBezTo>
                        <a:pt x="10" y="24"/>
                        <a:pt x="10" y="24"/>
                        <a:pt x="10" y="24"/>
                      </a:cubicBezTo>
                      <a:cubicBezTo>
                        <a:pt x="0" y="22"/>
                        <a:pt x="0" y="22"/>
                        <a:pt x="0" y="22"/>
                      </a:cubicBezTo>
                      <a:cubicBezTo>
                        <a:pt x="0" y="123"/>
                        <a:pt x="0" y="123"/>
                        <a:pt x="0" y="123"/>
                      </a:cubicBezTo>
                      <a:cubicBezTo>
                        <a:pt x="10" y="121"/>
                        <a:pt x="10" y="121"/>
                        <a:pt x="10" y="121"/>
                      </a:cubicBezTo>
                      <a:cubicBezTo>
                        <a:pt x="10" y="82"/>
                        <a:pt x="10" y="82"/>
                        <a:pt x="10" y="82"/>
                      </a:cubicBezTo>
                      <a:cubicBezTo>
                        <a:pt x="34" y="80"/>
                        <a:pt x="34" y="80"/>
                        <a:pt x="34" y="80"/>
                      </a:cubicBezTo>
                      <a:cubicBezTo>
                        <a:pt x="34" y="66"/>
                        <a:pt x="34" y="66"/>
                        <a:pt x="34" y="66"/>
                      </a:cubicBezTo>
                      <a:cubicBezTo>
                        <a:pt x="61" y="3"/>
                        <a:pt x="61" y="3"/>
                        <a:pt x="61" y="3"/>
                      </a:cubicBezTo>
                      <a:cubicBezTo>
                        <a:pt x="60" y="3"/>
                        <a:pt x="60" y="3"/>
                        <a:pt x="59" y="3"/>
                      </a:cubicBezTo>
                      <a:cubicBezTo>
                        <a:pt x="56" y="3"/>
                        <a:pt x="53" y="2"/>
                        <a:pt x="51" y="0"/>
                      </a:cubicBezTo>
                    </a:path>
                  </a:pathLst>
                </a:custGeom>
                <a:solidFill>
                  <a:srgbClr val="791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4" name="Freeform 32">
                  <a:extLst>
                    <a:ext uri="{FF2B5EF4-FFF2-40B4-BE49-F238E27FC236}">
                      <a16:creationId xmlns="" xmlns:a16="http://schemas.microsoft.com/office/drawing/2014/main" id="{4E21A8A9-DA90-4C49-9044-3D4E68F8A91A}"/>
                    </a:ext>
                  </a:extLst>
                </p:cNvPr>
                <p:cNvSpPr>
                  <a:spLocks/>
                </p:cNvSpPr>
                <p:nvPr/>
              </p:nvSpPr>
              <p:spPr bwMode="auto">
                <a:xfrm>
                  <a:off x="2530" y="1575"/>
                  <a:ext cx="300" cy="604"/>
                </a:xfrm>
                <a:custGeom>
                  <a:avLst/>
                  <a:gdLst>
                    <a:gd name="T0" fmla="*/ 52 w 61"/>
                    <a:gd name="T1" fmla="*/ 25 h 123"/>
                    <a:gd name="T2" fmla="*/ 52 w 61"/>
                    <a:gd name="T3" fmla="*/ 63 h 123"/>
                    <a:gd name="T4" fmla="*/ 38 w 61"/>
                    <a:gd name="T5" fmla="*/ 65 h 123"/>
                    <a:gd name="T6" fmla="*/ 10 w 61"/>
                    <a:gd name="T7" fmla="*/ 0 h 123"/>
                    <a:gd name="T8" fmla="*/ 2 w 61"/>
                    <a:gd name="T9" fmla="*/ 3 h 123"/>
                    <a:gd name="T10" fmla="*/ 0 w 61"/>
                    <a:gd name="T11" fmla="*/ 3 h 123"/>
                    <a:gd name="T12" fmla="*/ 27 w 61"/>
                    <a:gd name="T13" fmla="*/ 66 h 123"/>
                    <a:gd name="T14" fmla="*/ 27 w 61"/>
                    <a:gd name="T15" fmla="*/ 66 h 123"/>
                    <a:gd name="T16" fmla="*/ 27 w 61"/>
                    <a:gd name="T17" fmla="*/ 80 h 123"/>
                    <a:gd name="T18" fmla="*/ 52 w 61"/>
                    <a:gd name="T19" fmla="*/ 83 h 123"/>
                    <a:gd name="T20" fmla="*/ 52 w 61"/>
                    <a:gd name="T21" fmla="*/ 105 h 123"/>
                    <a:gd name="T22" fmla="*/ 52 w 61"/>
                    <a:gd name="T23" fmla="*/ 122 h 123"/>
                    <a:gd name="T24" fmla="*/ 61 w 61"/>
                    <a:gd name="T25" fmla="*/ 123 h 123"/>
                    <a:gd name="T26" fmla="*/ 61 w 61"/>
                    <a:gd name="T27" fmla="*/ 23 h 123"/>
                    <a:gd name="T28" fmla="*/ 52 w 61"/>
                    <a:gd name="T29"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23">
                      <a:moveTo>
                        <a:pt x="52" y="25"/>
                      </a:moveTo>
                      <a:cubicBezTo>
                        <a:pt x="52" y="63"/>
                        <a:pt x="52" y="63"/>
                        <a:pt x="52" y="63"/>
                      </a:cubicBezTo>
                      <a:cubicBezTo>
                        <a:pt x="38" y="65"/>
                        <a:pt x="38" y="65"/>
                        <a:pt x="38" y="65"/>
                      </a:cubicBezTo>
                      <a:cubicBezTo>
                        <a:pt x="10" y="0"/>
                        <a:pt x="10" y="0"/>
                        <a:pt x="10" y="0"/>
                      </a:cubicBezTo>
                      <a:cubicBezTo>
                        <a:pt x="8" y="2"/>
                        <a:pt x="5" y="3"/>
                        <a:pt x="2" y="3"/>
                      </a:cubicBezTo>
                      <a:cubicBezTo>
                        <a:pt x="2" y="3"/>
                        <a:pt x="1" y="3"/>
                        <a:pt x="0" y="3"/>
                      </a:cubicBezTo>
                      <a:cubicBezTo>
                        <a:pt x="27" y="66"/>
                        <a:pt x="27" y="66"/>
                        <a:pt x="27" y="66"/>
                      </a:cubicBezTo>
                      <a:cubicBezTo>
                        <a:pt x="27" y="66"/>
                        <a:pt x="27" y="66"/>
                        <a:pt x="27" y="66"/>
                      </a:cubicBezTo>
                      <a:cubicBezTo>
                        <a:pt x="27" y="80"/>
                        <a:pt x="27" y="80"/>
                        <a:pt x="27" y="80"/>
                      </a:cubicBezTo>
                      <a:cubicBezTo>
                        <a:pt x="52" y="83"/>
                        <a:pt x="52" y="83"/>
                        <a:pt x="52" y="83"/>
                      </a:cubicBezTo>
                      <a:cubicBezTo>
                        <a:pt x="52" y="105"/>
                        <a:pt x="52" y="105"/>
                        <a:pt x="52" y="105"/>
                      </a:cubicBezTo>
                      <a:cubicBezTo>
                        <a:pt x="52" y="122"/>
                        <a:pt x="52" y="122"/>
                        <a:pt x="52" y="122"/>
                      </a:cubicBezTo>
                      <a:cubicBezTo>
                        <a:pt x="61" y="123"/>
                        <a:pt x="61" y="123"/>
                        <a:pt x="61" y="123"/>
                      </a:cubicBezTo>
                      <a:cubicBezTo>
                        <a:pt x="61" y="23"/>
                        <a:pt x="61" y="23"/>
                        <a:pt x="61" y="23"/>
                      </a:cubicBezTo>
                      <a:cubicBezTo>
                        <a:pt x="52" y="25"/>
                        <a:pt x="52" y="25"/>
                        <a:pt x="52" y="25"/>
                      </a:cubicBezTo>
                    </a:path>
                  </a:pathLst>
                </a:custGeom>
                <a:solidFill>
                  <a:srgbClr val="791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5" name="Freeform 33">
                  <a:extLst>
                    <a:ext uri="{FF2B5EF4-FFF2-40B4-BE49-F238E27FC236}">
                      <a16:creationId xmlns="" xmlns:a16="http://schemas.microsoft.com/office/drawing/2014/main" id="{E4F15128-8708-4CC6-82A0-AF9DB12B9133}"/>
                    </a:ext>
                  </a:extLst>
                </p:cNvPr>
                <p:cNvSpPr>
                  <a:spLocks/>
                </p:cNvSpPr>
                <p:nvPr/>
              </p:nvSpPr>
              <p:spPr bwMode="auto">
                <a:xfrm>
                  <a:off x="2830" y="1609"/>
                  <a:ext cx="114" cy="653"/>
                </a:xfrm>
                <a:custGeom>
                  <a:avLst/>
                  <a:gdLst>
                    <a:gd name="T0" fmla="*/ 11 w 23"/>
                    <a:gd name="T1" fmla="*/ 0 h 133"/>
                    <a:gd name="T2" fmla="*/ 0 w 23"/>
                    <a:gd name="T3" fmla="*/ 11 h 133"/>
                    <a:gd name="T4" fmla="*/ 0 w 23"/>
                    <a:gd name="T5" fmla="*/ 16 h 133"/>
                    <a:gd name="T6" fmla="*/ 0 w 23"/>
                    <a:gd name="T7" fmla="*/ 116 h 133"/>
                    <a:gd name="T8" fmla="*/ 0 w 23"/>
                    <a:gd name="T9" fmla="*/ 121 h 133"/>
                    <a:gd name="T10" fmla="*/ 1 w 23"/>
                    <a:gd name="T11" fmla="*/ 125 h 133"/>
                    <a:gd name="T12" fmla="*/ 6 w 23"/>
                    <a:gd name="T13" fmla="*/ 131 h 133"/>
                    <a:gd name="T14" fmla="*/ 11 w 23"/>
                    <a:gd name="T15" fmla="*/ 133 h 133"/>
                    <a:gd name="T16" fmla="*/ 23 w 23"/>
                    <a:gd name="T17" fmla="*/ 121 h 133"/>
                    <a:gd name="T18" fmla="*/ 23 w 23"/>
                    <a:gd name="T19" fmla="*/ 11 h 133"/>
                    <a:gd name="T20" fmla="*/ 11 w 23"/>
                    <a:gd name="T2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33">
                      <a:moveTo>
                        <a:pt x="11" y="0"/>
                      </a:moveTo>
                      <a:cubicBezTo>
                        <a:pt x="5" y="0"/>
                        <a:pt x="0" y="5"/>
                        <a:pt x="0" y="11"/>
                      </a:cubicBezTo>
                      <a:cubicBezTo>
                        <a:pt x="0" y="16"/>
                        <a:pt x="0" y="16"/>
                        <a:pt x="0" y="16"/>
                      </a:cubicBezTo>
                      <a:cubicBezTo>
                        <a:pt x="0" y="116"/>
                        <a:pt x="0" y="116"/>
                        <a:pt x="0" y="116"/>
                      </a:cubicBezTo>
                      <a:cubicBezTo>
                        <a:pt x="0" y="121"/>
                        <a:pt x="0" y="121"/>
                        <a:pt x="0" y="121"/>
                      </a:cubicBezTo>
                      <a:cubicBezTo>
                        <a:pt x="0" y="123"/>
                        <a:pt x="0" y="124"/>
                        <a:pt x="1" y="125"/>
                      </a:cubicBezTo>
                      <a:cubicBezTo>
                        <a:pt x="2" y="127"/>
                        <a:pt x="3" y="130"/>
                        <a:pt x="6" y="131"/>
                      </a:cubicBezTo>
                      <a:cubicBezTo>
                        <a:pt x="7" y="132"/>
                        <a:pt x="9" y="133"/>
                        <a:pt x="11" y="133"/>
                      </a:cubicBezTo>
                      <a:cubicBezTo>
                        <a:pt x="18" y="133"/>
                        <a:pt x="23" y="128"/>
                        <a:pt x="23" y="121"/>
                      </a:cubicBezTo>
                      <a:cubicBezTo>
                        <a:pt x="23" y="11"/>
                        <a:pt x="23" y="11"/>
                        <a:pt x="23" y="11"/>
                      </a:cubicBezTo>
                      <a:cubicBezTo>
                        <a:pt x="23" y="5"/>
                        <a:pt x="18" y="0"/>
                        <a:pt x="11" y="0"/>
                      </a:cubicBezTo>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6" name="Freeform 34">
                  <a:extLst>
                    <a:ext uri="{FF2B5EF4-FFF2-40B4-BE49-F238E27FC236}">
                      <a16:creationId xmlns="" xmlns:a16="http://schemas.microsoft.com/office/drawing/2014/main" id="{66BF284C-D515-4ABA-8BC2-3ADDF9BEAD8B}"/>
                    </a:ext>
                  </a:extLst>
                </p:cNvPr>
                <p:cNvSpPr>
                  <a:spLocks/>
                </p:cNvSpPr>
                <p:nvPr/>
              </p:nvSpPr>
              <p:spPr bwMode="auto">
                <a:xfrm>
                  <a:off x="2515" y="1001"/>
                  <a:ext cx="552" cy="510"/>
                </a:xfrm>
                <a:custGeom>
                  <a:avLst/>
                  <a:gdLst>
                    <a:gd name="T0" fmla="*/ 15 w 112"/>
                    <a:gd name="T1" fmla="*/ 56 h 104"/>
                    <a:gd name="T2" fmla="*/ 0 w 112"/>
                    <a:gd name="T3" fmla="*/ 104 h 104"/>
                    <a:gd name="T4" fmla="*/ 5 w 112"/>
                    <a:gd name="T5" fmla="*/ 102 h 104"/>
                    <a:gd name="T6" fmla="*/ 10 w 112"/>
                    <a:gd name="T7" fmla="*/ 104 h 104"/>
                    <a:gd name="T8" fmla="*/ 26 w 112"/>
                    <a:gd name="T9" fmla="*/ 56 h 104"/>
                    <a:gd name="T10" fmla="*/ 112 w 112"/>
                    <a:gd name="T11" fmla="*/ 10 h 104"/>
                    <a:gd name="T12" fmla="*/ 112 w 112"/>
                    <a:gd name="T13" fmla="*/ 0 h 104"/>
                    <a:gd name="T14" fmla="*/ 15 w 112"/>
                    <a:gd name="T15" fmla="*/ 56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104">
                      <a:moveTo>
                        <a:pt x="15" y="56"/>
                      </a:moveTo>
                      <a:cubicBezTo>
                        <a:pt x="7" y="70"/>
                        <a:pt x="2" y="86"/>
                        <a:pt x="0" y="104"/>
                      </a:cubicBezTo>
                      <a:cubicBezTo>
                        <a:pt x="2" y="103"/>
                        <a:pt x="4" y="102"/>
                        <a:pt x="5" y="102"/>
                      </a:cubicBezTo>
                      <a:cubicBezTo>
                        <a:pt x="7" y="102"/>
                        <a:pt x="9" y="103"/>
                        <a:pt x="10" y="104"/>
                      </a:cubicBezTo>
                      <a:cubicBezTo>
                        <a:pt x="11" y="86"/>
                        <a:pt x="17" y="70"/>
                        <a:pt x="26" y="56"/>
                      </a:cubicBezTo>
                      <a:cubicBezTo>
                        <a:pt x="45" y="28"/>
                        <a:pt x="76" y="10"/>
                        <a:pt x="112" y="10"/>
                      </a:cubicBezTo>
                      <a:cubicBezTo>
                        <a:pt x="112" y="0"/>
                        <a:pt x="112" y="0"/>
                        <a:pt x="112" y="0"/>
                      </a:cubicBezTo>
                      <a:cubicBezTo>
                        <a:pt x="70" y="0"/>
                        <a:pt x="34" y="22"/>
                        <a:pt x="15" y="56"/>
                      </a:cubicBezTo>
                    </a:path>
                  </a:pathLst>
                </a:custGeom>
                <a:solidFill>
                  <a:srgbClr val="A1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7" name="Freeform 35">
                  <a:extLst>
                    <a:ext uri="{FF2B5EF4-FFF2-40B4-BE49-F238E27FC236}">
                      <a16:creationId xmlns="" xmlns:a16="http://schemas.microsoft.com/office/drawing/2014/main" id="{47F5E767-0162-4132-9F47-E476BDABDA1E}"/>
                    </a:ext>
                  </a:extLst>
                </p:cNvPr>
                <p:cNvSpPr>
                  <a:spLocks/>
                </p:cNvSpPr>
                <p:nvPr/>
              </p:nvSpPr>
              <p:spPr bwMode="auto">
                <a:xfrm>
                  <a:off x="2495" y="1501"/>
                  <a:ext cx="89" cy="89"/>
                </a:xfrm>
                <a:custGeom>
                  <a:avLst/>
                  <a:gdLst>
                    <a:gd name="T0" fmla="*/ 4 w 18"/>
                    <a:gd name="T1" fmla="*/ 2 h 18"/>
                    <a:gd name="T2" fmla="*/ 0 w 18"/>
                    <a:gd name="T3" fmla="*/ 9 h 18"/>
                    <a:gd name="T4" fmla="*/ 7 w 18"/>
                    <a:gd name="T5" fmla="*/ 18 h 18"/>
                    <a:gd name="T6" fmla="*/ 9 w 18"/>
                    <a:gd name="T7" fmla="*/ 18 h 18"/>
                    <a:gd name="T8" fmla="*/ 17 w 18"/>
                    <a:gd name="T9" fmla="*/ 15 h 18"/>
                    <a:gd name="T10" fmla="*/ 18 w 18"/>
                    <a:gd name="T11" fmla="*/ 9 h 18"/>
                    <a:gd name="T12" fmla="*/ 14 w 18"/>
                    <a:gd name="T13" fmla="*/ 2 h 18"/>
                    <a:gd name="T14" fmla="*/ 9 w 18"/>
                    <a:gd name="T15" fmla="*/ 0 h 18"/>
                    <a:gd name="T16" fmla="*/ 4 w 18"/>
                    <a:gd name="T1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4" y="2"/>
                      </a:moveTo>
                      <a:cubicBezTo>
                        <a:pt x="2" y="3"/>
                        <a:pt x="0" y="6"/>
                        <a:pt x="0" y="9"/>
                      </a:cubicBezTo>
                      <a:cubicBezTo>
                        <a:pt x="0" y="14"/>
                        <a:pt x="3" y="17"/>
                        <a:pt x="7" y="18"/>
                      </a:cubicBezTo>
                      <a:cubicBezTo>
                        <a:pt x="8" y="18"/>
                        <a:pt x="9" y="18"/>
                        <a:pt x="9" y="18"/>
                      </a:cubicBezTo>
                      <a:cubicBezTo>
                        <a:pt x="12" y="18"/>
                        <a:pt x="15" y="17"/>
                        <a:pt x="17" y="15"/>
                      </a:cubicBezTo>
                      <a:cubicBezTo>
                        <a:pt x="18" y="13"/>
                        <a:pt x="18" y="11"/>
                        <a:pt x="18" y="9"/>
                      </a:cubicBezTo>
                      <a:cubicBezTo>
                        <a:pt x="18" y="6"/>
                        <a:pt x="17" y="3"/>
                        <a:pt x="14" y="2"/>
                      </a:cubicBezTo>
                      <a:cubicBezTo>
                        <a:pt x="13" y="1"/>
                        <a:pt x="11" y="0"/>
                        <a:pt x="9" y="0"/>
                      </a:cubicBezTo>
                      <a:cubicBezTo>
                        <a:pt x="8" y="0"/>
                        <a:pt x="6" y="1"/>
                        <a:pt x="4"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8" name="Freeform 36">
                  <a:extLst>
                    <a:ext uri="{FF2B5EF4-FFF2-40B4-BE49-F238E27FC236}">
                      <a16:creationId xmlns="" xmlns:a16="http://schemas.microsoft.com/office/drawing/2014/main" id="{29680877-FDE7-461D-93D5-FF8DC325B6F9}"/>
                    </a:ext>
                  </a:extLst>
                </p:cNvPr>
                <p:cNvSpPr>
                  <a:spLocks/>
                </p:cNvSpPr>
                <p:nvPr/>
              </p:nvSpPr>
              <p:spPr bwMode="auto">
                <a:xfrm>
                  <a:off x="3190" y="1605"/>
                  <a:ext cx="108" cy="653"/>
                </a:xfrm>
                <a:custGeom>
                  <a:avLst/>
                  <a:gdLst>
                    <a:gd name="T0" fmla="*/ 22 w 22"/>
                    <a:gd name="T1" fmla="*/ 11 h 133"/>
                    <a:gd name="T2" fmla="*/ 11 w 22"/>
                    <a:gd name="T3" fmla="*/ 0 h 133"/>
                    <a:gd name="T4" fmla="*/ 0 w 22"/>
                    <a:gd name="T5" fmla="*/ 11 h 133"/>
                    <a:gd name="T6" fmla="*/ 0 w 22"/>
                    <a:gd name="T7" fmla="*/ 122 h 133"/>
                    <a:gd name="T8" fmla="*/ 11 w 22"/>
                    <a:gd name="T9" fmla="*/ 133 h 133"/>
                    <a:gd name="T10" fmla="*/ 22 w 22"/>
                    <a:gd name="T11" fmla="*/ 122 h 133"/>
                    <a:gd name="T12" fmla="*/ 22 w 22"/>
                    <a:gd name="T13" fmla="*/ 117 h 133"/>
                    <a:gd name="T14" fmla="*/ 22 w 22"/>
                    <a:gd name="T15" fmla="*/ 16 h 133"/>
                    <a:gd name="T16" fmla="*/ 22 w 22"/>
                    <a:gd name="T17" fmla="*/ 1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3">
                      <a:moveTo>
                        <a:pt x="22" y="11"/>
                      </a:moveTo>
                      <a:cubicBezTo>
                        <a:pt x="22" y="5"/>
                        <a:pt x="17" y="0"/>
                        <a:pt x="11" y="0"/>
                      </a:cubicBezTo>
                      <a:cubicBezTo>
                        <a:pt x="5" y="0"/>
                        <a:pt x="0" y="5"/>
                        <a:pt x="0" y="11"/>
                      </a:cubicBezTo>
                      <a:cubicBezTo>
                        <a:pt x="0" y="122"/>
                        <a:pt x="0" y="122"/>
                        <a:pt x="0" y="122"/>
                      </a:cubicBezTo>
                      <a:cubicBezTo>
                        <a:pt x="0" y="128"/>
                        <a:pt x="5" y="133"/>
                        <a:pt x="11" y="133"/>
                      </a:cubicBezTo>
                      <a:cubicBezTo>
                        <a:pt x="17" y="133"/>
                        <a:pt x="22" y="128"/>
                        <a:pt x="22" y="122"/>
                      </a:cubicBezTo>
                      <a:cubicBezTo>
                        <a:pt x="22" y="117"/>
                        <a:pt x="22" y="117"/>
                        <a:pt x="22" y="117"/>
                      </a:cubicBezTo>
                      <a:cubicBezTo>
                        <a:pt x="22" y="16"/>
                        <a:pt x="22" y="16"/>
                        <a:pt x="22" y="16"/>
                      </a:cubicBezTo>
                      <a:cubicBezTo>
                        <a:pt x="22" y="11"/>
                        <a:pt x="22" y="11"/>
                        <a:pt x="22" y="11"/>
                      </a:cubicBezTo>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9" name="Freeform 37">
                  <a:extLst>
                    <a:ext uri="{FF2B5EF4-FFF2-40B4-BE49-F238E27FC236}">
                      <a16:creationId xmlns="" xmlns:a16="http://schemas.microsoft.com/office/drawing/2014/main" id="{166F9DDB-9E0D-4796-87A2-7D8CCD8662AA}"/>
                    </a:ext>
                  </a:extLst>
                </p:cNvPr>
                <p:cNvSpPr>
                  <a:spLocks/>
                </p:cNvSpPr>
                <p:nvPr/>
              </p:nvSpPr>
              <p:spPr bwMode="auto">
                <a:xfrm>
                  <a:off x="3067" y="1001"/>
                  <a:ext cx="547" cy="510"/>
                </a:xfrm>
                <a:custGeom>
                  <a:avLst/>
                  <a:gdLst>
                    <a:gd name="T0" fmla="*/ 0 w 111"/>
                    <a:gd name="T1" fmla="*/ 0 h 104"/>
                    <a:gd name="T2" fmla="*/ 0 w 111"/>
                    <a:gd name="T3" fmla="*/ 10 h 104"/>
                    <a:gd name="T4" fmla="*/ 85 w 111"/>
                    <a:gd name="T5" fmla="*/ 56 h 104"/>
                    <a:gd name="T6" fmla="*/ 101 w 111"/>
                    <a:gd name="T7" fmla="*/ 104 h 104"/>
                    <a:gd name="T8" fmla="*/ 106 w 111"/>
                    <a:gd name="T9" fmla="*/ 102 h 104"/>
                    <a:gd name="T10" fmla="*/ 111 w 111"/>
                    <a:gd name="T11" fmla="*/ 104 h 104"/>
                    <a:gd name="T12" fmla="*/ 96 w 111"/>
                    <a:gd name="T13" fmla="*/ 56 h 104"/>
                    <a:gd name="T14" fmla="*/ 81 w 111"/>
                    <a:gd name="T15" fmla="*/ 36 h 104"/>
                    <a:gd name="T16" fmla="*/ 76 w 111"/>
                    <a:gd name="T17" fmla="*/ 31 h 104"/>
                    <a:gd name="T18" fmla="*/ 81 w 111"/>
                    <a:gd name="T19" fmla="*/ 36 h 104"/>
                    <a:gd name="T20" fmla="*/ 0 w 111"/>
                    <a:gd name="T2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04">
                      <a:moveTo>
                        <a:pt x="0" y="0"/>
                      </a:moveTo>
                      <a:cubicBezTo>
                        <a:pt x="0" y="10"/>
                        <a:pt x="0" y="10"/>
                        <a:pt x="0" y="10"/>
                      </a:cubicBezTo>
                      <a:cubicBezTo>
                        <a:pt x="35" y="10"/>
                        <a:pt x="67" y="28"/>
                        <a:pt x="85" y="56"/>
                      </a:cubicBezTo>
                      <a:cubicBezTo>
                        <a:pt x="94" y="70"/>
                        <a:pt x="100" y="86"/>
                        <a:pt x="101" y="104"/>
                      </a:cubicBezTo>
                      <a:cubicBezTo>
                        <a:pt x="102" y="103"/>
                        <a:pt x="104" y="102"/>
                        <a:pt x="106" y="102"/>
                      </a:cubicBezTo>
                      <a:cubicBezTo>
                        <a:pt x="108" y="102"/>
                        <a:pt x="109" y="103"/>
                        <a:pt x="111" y="104"/>
                      </a:cubicBezTo>
                      <a:cubicBezTo>
                        <a:pt x="109" y="86"/>
                        <a:pt x="104" y="70"/>
                        <a:pt x="96" y="56"/>
                      </a:cubicBezTo>
                      <a:cubicBezTo>
                        <a:pt x="92" y="49"/>
                        <a:pt x="87" y="42"/>
                        <a:pt x="81" y="36"/>
                      </a:cubicBezTo>
                      <a:cubicBezTo>
                        <a:pt x="76" y="31"/>
                        <a:pt x="76" y="31"/>
                        <a:pt x="76" y="31"/>
                      </a:cubicBezTo>
                      <a:cubicBezTo>
                        <a:pt x="81" y="36"/>
                        <a:pt x="81" y="36"/>
                        <a:pt x="81" y="36"/>
                      </a:cubicBezTo>
                      <a:cubicBezTo>
                        <a:pt x="61" y="14"/>
                        <a:pt x="32" y="0"/>
                        <a:pt x="0" y="0"/>
                      </a:cubicBezTo>
                      <a:close/>
                    </a:path>
                  </a:pathLst>
                </a:custGeom>
                <a:solidFill>
                  <a:srgbClr val="791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0" name="Freeform 38">
                  <a:extLst>
                    <a:ext uri="{FF2B5EF4-FFF2-40B4-BE49-F238E27FC236}">
                      <a16:creationId xmlns="" xmlns:a16="http://schemas.microsoft.com/office/drawing/2014/main" id="{46AD2346-15B6-4B92-A33D-D497E7BA70B0}"/>
                    </a:ext>
                  </a:extLst>
                </p:cNvPr>
                <p:cNvSpPr>
                  <a:spLocks/>
                </p:cNvSpPr>
                <p:nvPr/>
              </p:nvSpPr>
              <p:spPr bwMode="auto">
                <a:xfrm>
                  <a:off x="3545" y="1501"/>
                  <a:ext cx="88" cy="89"/>
                </a:xfrm>
                <a:custGeom>
                  <a:avLst/>
                  <a:gdLst>
                    <a:gd name="T0" fmla="*/ 4 w 18"/>
                    <a:gd name="T1" fmla="*/ 2 h 18"/>
                    <a:gd name="T2" fmla="*/ 0 w 18"/>
                    <a:gd name="T3" fmla="*/ 9 h 18"/>
                    <a:gd name="T4" fmla="*/ 1 w 18"/>
                    <a:gd name="T5" fmla="*/ 15 h 18"/>
                    <a:gd name="T6" fmla="*/ 9 w 18"/>
                    <a:gd name="T7" fmla="*/ 18 h 18"/>
                    <a:gd name="T8" fmla="*/ 11 w 18"/>
                    <a:gd name="T9" fmla="*/ 18 h 18"/>
                    <a:gd name="T10" fmla="*/ 18 w 18"/>
                    <a:gd name="T11" fmla="*/ 9 h 18"/>
                    <a:gd name="T12" fmla="*/ 14 w 18"/>
                    <a:gd name="T13" fmla="*/ 2 h 18"/>
                    <a:gd name="T14" fmla="*/ 9 w 18"/>
                    <a:gd name="T15" fmla="*/ 0 h 18"/>
                    <a:gd name="T16" fmla="*/ 4 w 18"/>
                    <a:gd name="T1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4" y="2"/>
                      </a:moveTo>
                      <a:cubicBezTo>
                        <a:pt x="2" y="3"/>
                        <a:pt x="0" y="6"/>
                        <a:pt x="0" y="9"/>
                      </a:cubicBezTo>
                      <a:cubicBezTo>
                        <a:pt x="0" y="11"/>
                        <a:pt x="0" y="13"/>
                        <a:pt x="1" y="15"/>
                      </a:cubicBezTo>
                      <a:cubicBezTo>
                        <a:pt x="3" y="17"/>
                        <a:pt x="6" y="18"/>
                        <a:pt x="9" y="18"/>
                      </a:cubicBezTo>
                      <a:cubicBezTo>
                        <a:pt x="10" y="18"/>
                        <a:pt x="10" y="18"/>
                        <a:pt x="11" y="18"/>
                      </a:cubicBezTo>
                      <a:cubicBezTo>
                        <a:pt x="15" y="17"/>
                        <a:pt x="18" y="14"/>
                        <a:pt x="18" y="9"/>
                      </a:cubicBezTo>
                      <a:cubicBezTo>
                        <a:pt x="18" y="6"/>
                        <a:pt x="16" y="3"/>
                        <a:pt x="14" y="2"/>
                      </a:cubicBezTo>
                      <a:cubicBezTo>
                        <a:pt x="12" y="1"/>
                        <a:pt x="11" y="0"/>
                        <a:pt x="9" y="0"/>
                      </a:cubicBezTo>
                      <a:cubicBezTo>
                        <a:pt x="7" y="0"/>
                        <a:pt x="5" y="1"/>
                        <a:pt x="4" y="2"/>
                      </a:cubicBez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1" name="Freeform 39">
                  <a:extLst>
                    <a:ext uri="{FF2B5EF4-FFF2-40B4-BE49-F238E27FC236}">
                      <a16:creationId xmlns="" xmlns:a16="http://schemas.microsoft.com/office/drawing/2014/main" id="{D78AF1B2-9965-4C58-B06F-459716CF3F5A}"/>
                    </a:ext>
                  </a:extLst>
                </p:cNvPr>
                <p:cNvSpPr>
                  <a:spLocks noEditPoints="1"/>
                </p:cNvSpPr>
                <p:nvPr/>
              </p:nvSpPr>
              <p:spPr bwMode="auto">
                <a:xfrm>
                  <a:off x="1456" y="1605"/>
                  <a:ext cx="1902" cy="1895"/>
                </a:xfrm>
                <a:custGeom>
                  <a:avLst/>
                  <a:gdLst>
                    <a:gd name="T0" fmla="*/ 257 w 386"/>
                    <a:gd name="T1" fmla="*/ 384 h 386"/>
                    <a:gd name="T2" fmla="*/ 145 w 386"/>
                    <a:gd name="T3" fmla="*/ 384 h 386"/>
                    <a:gd name="T4" fmla="*/ 0 w 386"/>
                    <a:gd name="T5" fmla="*/ 384 h 386"/>
                    <a:gd name="T6" fmla="*/ 0 w 386"/>
                    <a:gd name="T7" fmla="*/ 386 h 386"/>
                    <a:gd name="T8" fmla="*/ 148 w 386"/>
                    <a:gd name="T9" fmla="*/ 386 h 386"/>
                    <a:gd name="T10" fmla="*/ 260 w 386"/>
                    <a:gd name="T11" fmla="*/ 386 h 386"/>
                    <a:gd name="T12" fmla="*/ 259 w 386"/>
                    <a:gd name="T13" fmla="*/ 385 h 386"/>
                    <a:gd name="T14" fmla="*/ 258 w 386"/>
                    <a:gd name="T15" fmla="*/ 384 h 386"/>
                    <a:gd name="T16" fmla="*/ 257 w 386"/>
                    <a:gd name="T17" fmla="*/ 384 h 386"/>
                    <a:gd name="T18" fmla="*/ 386 w 386"/>
                    <a:gd name="T19" fmla="*/ 76 h 386"/>
                    <a:gd name="T20" fmla="*/ 384 w 386"/>
                    <a:gd name="T21" fmla="*/ 76 h 386"/>
                    <a:gd name="T22" fmla="*/ 384 w 386"/>
                    <a:gd name="T23" fmla="*/ 115 h 386"/>
                    <a:gd name="T24" fmla="*/ 383 w 386"/>
                    <a:gd name="T25" fmla="*/ 115 h 386"/>
                    <a:gd name="T26" fmla="*/ 383 w 386"/>
                    <a:gd name="T27" fmla="*/ 128 h 386"/>
                    <a:gd name="T28" fmla="*/ 386 w 386"/>
                    <a:gd name="T29" fmla="*/ 128 h 386"/>
                    <a:gd name="T30" fmla="*/ 386 w 386"/>
                    <a:gd name="T31" fmla="*/ 76 h 386"/>
                    <a:gd name="T32" fmla="*/ 386 w 386"/>
                    <a:gd name="T33" fmla="*/ 0 h 386"/>
                    <a:gd name="T34" fmla="*/ 383 w 386"/>
                    <a:gd name="T35" fmla="*/ 0 h 386"/>
                    <a:gd name="T36" fmla="*/ 383 w 386"/>
                    <a:gd name="T37" fmla="*/ 18 h 386"/>
                    <a:gd name="T38" fmla="*/ 384 w 386"/>
                    <a:gd name="T39" fmla="*/ 18 h 386"/>
                    <a:gd name="T40" fmla="*/ 384 w 386"/>
                    <a:gd name="T41" fmla="*/ 57 h 386"/>
                    <a:gd name="T42" fmla="*/ 386 w 386"/>
                    <a:gd name="T43" fmla="*/ 57 h 386"/>
                    <a:gd name="T44" fmla="*/ 386 w 386"/>
                    <a:gd name="T4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6" h="386">
                      <a:moveTo>
                        <a:pt x="257" y="384"/>
                      </a:moveTo>
                      <a:cubicBezTo>
                        <a:pt x="145" y="384"/>
                        <a:pt x="145" y="384"/>
                        <a:pt x="145" y="384"/>
                      </a:cubicBezTo>
                      <a:cubicBezTo>
                        <a:pt x="0" y="384"/>
                        <a:pt x="0" y="384"/>
                        <a:pt x="0" y="384"/>
                      </a:cubicBezTo>
                      <a:cubicBezTo>
                        <a:pt x="0" y="386"/>
                        <a:pt x="0" y="386"/>
                        <a:pt x="0" y="386"/>
                      </a:cubicBezTo>
                      <a:cubicBezTo>
                        <a:pt x="148" y="386"/>
                        <a:pt x="148" y="386"/>
                        <a:pt x="148" y="386"/>
                      </a:cubicBezTo>
                      <a:cubicBezTo>
                        <a:pt x="260" y="386"/>
                        <a:pt x="260" y="386"/>
                        <a:pt x="260" y="386"/>
                      </a:cubicBezTo>
                      <a:cubicBezTo>
                        <a:pt x="259" y="386"/>
                        <a:pt x="259" y="385"/>
                        <a:pt x="259" y="385"/>
                      </a:cubicBezTo>
                      <a:cubicBezTo>
                        <a:pt x="259" y="385"/>
                        <a:pt x="258" y="385"/>
                        <a:pt x="258" y="384"/>
                      </a:cubicBezTo>
                      <a:cubicBezTo>
                        <a:pt x="258" y="384"/>
                        <a:pt x="257" y="384"/>
                        <a:pt x="257" y="384"/>
                      </a:cubicBezTo>
                      <a:moveTo>
                        <a:pt x="386" y="76"/>
                      </a:moveTo>
                      <a:cubicBezTo>
                        <a:pt x="384" y="76"/>
                        <a:pt x="384" y="76"/>
                        <a:pt x="384" y="76"/>
                      </a:cubicBezTo>
                      <a:cubicBezTo>
                        <a:pt x="384" y="115"/>
                        <a:pt x="384" y="115"/>
                        <a:pt x="384" y="115"/>
                      </a:cubicBezTo>
                      <a:cubicBezTo>
                        <a:pt x="383" y="115"/>
                        <a:pt x="383" y="115"/>
                        <a:pt x="383" y="115"/>
                      </a:cubicBezTo>
                      <a:cubicBezTo>
                        <a:pt x="383" y="128"/>
                        <a:pt x="383" y="128"/>
                        <a:pt x="383" y="128"/>
                      </a:cubicBezTo>
                      <a:cubicBezTo>
                        <a:pt x="386" y="128"/>
                        <a:pt x="386" y="128"/>
                        <a:pt x="386" y="128"/>
                      </a:cubicBezTo>
                      <a:cubicBezTo>
                        <a:pt x="386" y="76"/>
                        <a:pt x="386" y="76"/>
                        <a:pt x="386" y="76"/>
                      </a:cubicBezTo>
                      <a:moveTo>
                        <a:pt x="386" y="0"/>
                      </a:moveTo>
                      <a:cubicBezTo>
                        <a:pt x="383" y="0"/>
                        <a:pt x="383" y="0"/>
                        <a:pt x="383" y="0"/>
                      </a:cubicBezTo>
                      <a:cubicBezTo>
                        <a:pt x="383" y="18"/>
                        <a:pt x="383" y="18"/>
                        <a:pt x="383" y="18"/>
                      </a:cubicBezTo>
                      <a:cubicBezTo>
                        <a:pt x="384" y="18"/>
                        <a:pt x="384" y="18"/>
                        <a:pt x="384" y="18"/>
                      </a:cubicBezTo>
                      <a:cubicBezTo>
                        <a:pt x="384" y="57"/>
                        <a:pt x="384" y="57"/>
                        <a:pt x="384" y="57"/>
                      </a:cubicBezTo>
                      <a:cubicBezTo>
                        <a:pt x="386" y="57"/>
                        <a:pt x="386" y="57"/>
                        <a:pt x="386" y="57"/>
                      </a:cubicBezTo>
                      <a:cubicBezTo>
                        <a:pt x="386" y="0"/>
                        <a:pt x="386" y="0"/>
                        <a:pt x="38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2" name="Freeform 40">
                  <a:extLst>
                    <a:ext uri="{FF2B5EF4-FFF2-40B4-BE49-F238E27FC236}">
                      <a16:creationId xmlns="" xmlns:a16="http://schemas.microsoft.com/office/drawing/2014/main" id="{DD2A78CC-9E83-4E57-B369-38C9A9875380}"/>
                    </a:ext>
                  </a:extLst>
                </p:cNvPr>
                <p:cNvSpPr>
                  <a:spLocks/>
                </p:cNvSpPr>
                <p:nvPr/>
              </p:nvSpPr>
              <p:spPr bwMode="auto">
                <a:xfrm>
                  <a:off x="3343" y="1693"/>
                  <a:ext cx="15" cy="476"/>
                </a:xfrm>
                <a:custGeom>
                  <a:avLst/>
                  <a:gdLst>
                    <a:gd name="T0" fmla="*/ 0 w 15"/>
                    <a:gd name="T1" fmla="*/ 0 h 476"/>
                    <a:gd name="T2" fmla="*/ 0 w 15"/>
                    <a:gd name="T3" fmla="*/ 476 h 476"/>
                    <a:gd name="T4" fmla="*/ 5 w 15"/>
                    <a:gd name="T5" fmla="*/ 476 h 476"/>
                    <a:gd name="T6" fmla="*/ 5 w 15"/>
                    <a:gd name="T7" fmla="*/ 285 h 476"/>
                    <a:gd name="T8" fmla="*/ 15 w 15"/>
                    <a:gd name="T9" fmla="*/ 285 h 476"/>
                    <a:gd name="T10" fmla="*/ 15 w 15"/>
                    <a:gd name="T11" fmla="*/ 191 h 476"/>
                    <a:gd name="T12" fmla="*/ 5 w 15"/>
                    <a:gd name="T13" fmla="*/ 191 h 476"/>
                    <a:gd name="T14" fmla="*/ 5 w 15"/>
                    <a:gd name="T15" fmla="*/ 0 h 476"/>
                    <a:gd name="T16" fmla="*/ 0 w 15"/>
                    <a:gd name="T17"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76">
                      <a:moveTo>
                        <a:pt x="0" y="0"/>
                      </a:moveTo>
                      <a:lnTo>
                        <a:pt x="0" y="476"/>
                      </a:lnTo>
                      <a:lnTo>
                        <a:pt x="5" y="476"/>
                      </a:lnTo>
                      <a:lnTo>
                        <a:pt x="5" y="285"/>
                      </a:lnTo>
                      <a:lnTo>
                        <a:pt x="15" y="285"/>
                      </a:lnTo>
                      <a:lnTo>
                        <a:pt x="15" y="191"/>
                      </a:lnTo>
                      <a:lnTo>
                        <a:pt x="5" y="191"/>
                      </a:lnTo>
                      <a:lnTo>
                        <a:pt x="5" y="0"/>
                      </a:lnTo>
                      <a:lnTo>
                        <a:pt x="0" y="0"/>
                      </a:lnTo>
                      <a:close/>
                    </a:path>
                  </a:pathLst>
                </a:custGeom>
                <a:solidFill>
                  <a:srgbClr val="791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3" name="Freeform 41">
                  <a:extLst>
                    <a:ext uri="{FF2B5EF4-FFF2-40B4-BE49-F238E27FC236}">
                      <a16:creationId xmlns="" xmlns:a16="http://schemas.microsoft.com/office/drawing/2014/main" id="{7881BF22-CC98-4773-89FD-0E77E2AF59B1}"/>
                    </a:ext>
                  </a:extLst>
                </p:cNvPr>
                <p:cNvSpPr>
                  <a:spLocks/>
                </p:cNvSpPr>
                <p:nvPr/>
              </p:nvSpPr>
              <p:spPr bwMode="auto">
                <a:xfrm>
                  <a:off x="3343" y="1693"/>
                  <a:ext cx="15" cy="476"/>
                </a:xfrm>
                <a:custGeom>
                  <a:avLst/>
                  <a:gdLst>
                    <a:gd name="T0" fmla="*/ 0 w 15"/>
                    <a:gd name="T1" fmla="*/ 0 h 476"/>
                    <a:gd name="T2" fmla="*/ 0 w 15"/>
                    <a:gd name="T3" fmla="*/ 476 h 476"/>
                    <a:gd name="T4" fmla="*/ 5 w 15"/>
                    <a:gd name="T5" fmla="*/ 476 h 476"/>
                    <a:gd name="T6" fmla="*/ 5 w 15"/>
                    <a:gd name="T7" fmla="*/ 285 h 476"/>
                    <a:gd name="T8" fmla="*/ 15 w 15"/>
                    <a:gd name="T9" fmla="*/ 285 h 476"/>
                    <a:gd name="T10" fmla="*/ 15 w 15"/>
                    <a:gd name="T11" fmla="*/ 191 h 476"/>
                    <a:gd name="T12" fmla="*/ 5 w 15"/>
                    <a:gd name="T13" fmla="*/ 191 h 476"/>
                    <a:gd name="T14" fmla="*/ 5 w 15"/>
                    <a:gd name="T15" fmla="*/ 0 h 476"/>
                    <a:gd name="T16" fmla="*/ 0 w 15"/>
                    <a:gd name="T17"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76">
                      <a:moveTo>
                        <a:pt x="0" y="0"/>
                      </a:moveTo>
                      <a:lnTo>
                        <a:pt x="0" y="476"/>
                      </a:lnTo>
                      <a:lnTo>
                        <a:pt x="5" y="476"/>
                      </a:lnTo>
                      <a:lnTo>
                        <a:pt x="5" y="285"/>
                      </a:lnTo>
                      <a:lnTo>
                        <a:pt x="15" y="285"/>
                      </a:lnTo>
                      <a:lnTo>
                        <a:pt x="15" y="191"/>
                      </a:lnTo>
                      <a:lnTo>
                        <a:pt x="5" y="191"/>
                      </a:lnTo>
                      <a:lnTo>
                        <a:pt x="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4" name="Freeform 42">
                  <a:extLst>
                    <a:ext uri="{FF2B5EF4-FFF2-40B4-BE49-F238E27FC236}">
                      <a16:creationId xmlns="" xmlns:a16="http://schemas.microsoft.com/office/drawing/2014/main" id="{C1903A31-BDE2-4E41-9730-0F5097AB3D21}"/>
                    </a:ext>
                  </a:extLst>
                </p:cNvPr>
                <p:cNvSpPr>
                  <a:spLocks noEditPoints="1"/>
                </p:cNvSpPr>
                <p:nvPr/>
              </p:nvSpPr>
              <p:spPr bwMode="auto">
                <a:xfrm>
                  <a:off x="1441" y="1590"/>
                  <a:ext cx="1902" cy="1900"/>
                </a:xfrm>
                <a:custGeom>
                  <a:avLst/>
                  <a:gdLst>
                    <a:gd name="T0" fmla="*/ 257 w 386"/>
                    <a:gd name="T1" fmla="*/ 384 h 387"/>
                    <a:gd name="T2" fmla="*/ 145 w 386"/>
                    <a:gd name="T3" fmla="*/ 384 h 387"/>
                    <a:gd name="T4" fmla="*/ 0 w 386"/>
                    <a:gd name="T5" fmla="*/ 384 h 387"/>
                    <a:gd name="T6" fmla="*/ 0 w 386"/>
                    <a:gd name="T7" fmla="*/ 387 h 387"/>
                    <a:gd name="T8" fmla="*/ 3 w 386"/>
                    <a:gd name="T9" fmla="*/ 387 h 387"/>
                    <a:gd name="T10" fmla="*/ 148 w 386"/>
                    <a:gd name="T11" fmla="*/ 387 h 387"/>
                    <a:gd name="T12" fmla="*/ 260 w 386"/>
                    <a:gd name="T13" fmla="*/ 387 h 387"/>
                    <a:gd name="T14" fmla="*/ 259 w 386"/>
                    <a:gd name="T15" fmla="*/ 385 h 387"/>
                    <a:gd name="T16" fmla="*/ 258 w 386"/>
                    <a:gd name="T17" fmla="*/ 385 h 387"/>
                    <a:gd name="T18" fmla="*/ 257 w 386"/>
                    <a:gd name="T19" fmla="*/ 384 h 387"/>
                    <a:gd name="T20" fmla="*/ 386 w 386"/>
                    <a:gd name="T21" fmla="*/ 118 h 387"/>
                    <a:gd name="T22" fmla="*/ 384 w 386"/>
                    <a:gd name="T23" fmla="*/ 118 h 387"/>
                    <a:gd name="T24" fmla="*/ 384 w 386"/>
                    <a:gd name="T25" fmla="*/ 131 h 387"/>
                    <a:gd name="T26" fmla="*/ 386 w 386"/>
                    <a:gd name="T27" fmla="*/ 131 h 387"/>
                    <a:gd name="T28" fmla="*/ 386 w 386"/>
                    <a:gd name="T29" fmla="*/ 118 h 387"/>
                    <a:gd name="T30" fmla="*/ 386 w 386"/>
                    <a:gd name="T31" fmla="*/ 0 h 387"/>
                    <a:gd name="T32" fmla="*/ 384 w 386"/>
                    <a:gd name="T33" fmla="*/ 0 h 387"/>
                    <a:gd name="T34" fmla="*/ 384 w 386"/>
                    <a:gd name="T35" fmla="*/ 20 h 387"/>
                    <a:gd name="T36" fmla="*/ 386 w 386"/>
                    <a:gd name="T37" fmla="*/ 21 h 387"/>
                    <a:gd name="T38" fmla="*/ 386 w 386"/>
                    <a:gd name="T39" fmla="*/ 3 h 387"/>
                    <a:gd name="T40" fmla="*/ 386 w 386"/>
                    <a:gd name="T41"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6" h="387">
                      <a:moveTo>
                        <a:pt x="257" y="384"/>
                      </a:moveTo>
                      <a:cubicBezTo>
                        <a:pt x="145" y="384"/>
                        <a:pt x="145" y="384"/>
                        <a:pt x="145" y="384"/>
                      </a:cubicBezTo>
                      <a:cubicBezTo>
                        <a:pt x="0" y="384"/>
                        <a:pt x="0" y="384"/>
                        <a:pt x="0" y="384"/>
                      </a:cubicBezTo>
                      <a:cubicBezTo>
                        <a:pt x="0" y="387"/>
                        <a:pt x="0" y="387"/>
                        <a:pt x="0" y="387"/>
                      </a:cubicBezTo>
                      <a:cubicBezTo>
                        <a:pt x="3" y="387"/>
                        <a:pt x="3" y="387"/>
                        <a:pt x="3" y="387"/>
                      </a:cubicBezTo>
                      <a:cubicBezTo>
                        <a:pt x="148" y="387"/>
                        <a:pt x="148" y="387"/>
                        <a:pt x="148" y="387"/>
                      </a:cubicBezTo>
                      <a:cubicBezTo>
                        <a:pt x="260" y="387"/>
                        <a:pt x="260" y="387"/>
                        <a:pt x="260" y="387"/>
                      </a:cubicBezTo>
                      <a:cubicBezTo>
                        <a:pt x="260" y="386"/>
                        <a:pt x="259" y="386"/>
                        <a:pt x="259" y="385"/>
                      </a:cubicBezTo>
                      <a:cubicBezTo>
                        <a:pt x="259" y="385"/>
                        <a:pt x="258" y="385"/>
                        <a:pt x="258" y="385"/>
                      </a:cubicBezTo>
                      <a:cubicBezTo>
                        <a:pt x="258" y="384"/>
                        <a:pt x="257" y="384"/>
                        <a:pt x="257" y="384"/>
                      </a:cubicBezTo>
                      <a:moveTo>
                        <a:pt x="386" y="118"/>
                      </a:moveTo>
                      <a:cubicBezTo>
                        <a:pt x="384" y="118"/>
                        <a:pt x="384" y="118"/>
                        <a:pt x="384" y="118"/>
                      </a:cubicBezTo>
                      <a:cubicBezTo>
                        <a:pt x="384" y="131"/>
                        <a:pt x="384" y="131"/>
                        <a:pt x="384" y="131"/>
                      </a:cubicBezTo>
                      <a:cubicBezTo>
                        <a:pt x="386" y="131"/>
                        <a:pt x="386" y="131"/>
                        <a:pt x="386" y="131"/>
                      </a:cubicBezTo>
                      <a:cubicBezTo>
                        <a:pt x="386" y="118"/>
                        <a:pt x="386" y="118"/>
                        <a:pt x="386" y="118"/>
                      </a:cubicBezTo>
                      <a:moveTo>
                        <a:pt x="386" y="0"/>
                      </a:moveTo>
                      <a:cubicBezTo>
                        <a:pt x="384" y="0"/>
                        <a:pt x="384" y="0"/>
                        <a:pt x="384" y="0"/>
                      </a:cubicBezTo>
                      <a:cubicBezTo>
                        <a:pt x="384" y="20"/>
                        <a:pt x="384" y="20"/>
                        <a:pt x="384" y="20"/>
                      </a:cubicBezTo>
                      <a:cubicBezTo>
                        <a:pt x="386" y="21"/>
                        <a:pt x="386" y="21"/>
                        <a:pt x="386" y="21"/>
                      </a:cubicBezTo>
                      <a:cubicBezTo>
                        <a:pt x="386" y="3"/>
                        <a:pt x="386" y="3"/>
                        <a:pt x="386" y="3"/>
                      </a:cubicBezTo>
                      <a:cubicBezTo>
                        <a:pt x="386" y="0"/>
                        <a:pt x="386" y="0"/>
                        <a:pt x="38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5" name="Freeform 43">
                  <a:extLst>
                    <a:ext uri="{FF2B5EF4-FFF2-40B4-BE49-F238E27FC236}">
                      <a16:creationId xmlns="" xmlns:a16="http://schemas.microsoft.com/office/drawing/2014/main" id="{CC99D524-599D-4846-BBB6-3D3898858043}"/>
                    </a:ext>
                  </a:extLst>
                </p:cNvPr>
                <p:cNvSpPr>
                  <a:spLocks/>
                </p:cNvSpPr>
                <p:nvPr/>
              </p:nvSpPr>
              <p:spPr bwMode="auto">
                <a:xfrm>
                  <a:off x="3333" y="1688"/>
                  <a:ext cx="10" cy="481"/>
                </a:xfrm>
                <a:custGeom>
                  <a:avLst/>
                  <a:gdLst>
                    <a:gd name="T0" fmla="*/ 0 w 10"/>
                    <a:gd name="T1" fmla="*/ 0 h 481"/>
                    <a:gd name="T2" fmla="*/ 0 w 10"/>
                    <a:gd name="T3" fmla="*/ 481 h 481"/>
                    <a:gd name="T4" fmla="*/ 10 w 10"/>
                    <a:gd name="T5" fmla="*/ 481 h 481"/>
                    <a:gd name="T6" fmla="*/ 10 w 10"/>
                    <a:gd name="T7" fmla="*/ 5 h 481"/>
                    <a:gd name="T8" fmla="*/ 0 w 10"/>
                    <a:gd name="T9" fmla="*/ 0 h 481"/>
                  </a:gdLst>
                  <a:ahLst/>
                  <a:cxnLst>
                    <a:cxn ang="0">
                      <a:pos x="T0" y="T1"/>
                    </a:cxn>
                    <a:cxn ang="0">
                      <a:pos x="T2" y="T3"/>
                    </a:cxn>
                    <a:cxn ang="0">
                      <a:pos x="T4" y="T5"/>
                    </a:cxn>
                    <a:cxn ang="0">
                      <a:pos x="T6" y="T7"/>
                    </a:cxn>
                    <a:cxn ang="0">
                      <a:pos x="T8" y="T9"/>
                    </a:cxn>
                  </a:cxnLst>
                  <a:rect l="0" t="0" r="r" b="b"/>
                  <a:pathLst>
                    <a:path w="10" h="481">
                      <a:moveTo>
                        <a:pt x="0" y="0"/>
                      </a:moveTo>
                      <a:lnTo>
                        <a:pt x="0" y="481"/>
                      </a:lnTo>
                      <a:lnTo>
                        <a:pt x="10" y="481"/>
                      </a:lnTo>
                      <a:lnTo>
                        <a:pt x="10" y="5"/>
                      </a:lnTo>
                      <a:lnTo>
                        <a:pt x="0" y="0"/>
                      </a:lnTo>
                      <a:close/>
                    </a:path>
                  </a:pathLst>
                </a:custGeom>
                <a:solidFill>
                  <a:srgbClr val="791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6" name="Freeform 44">
                  <a:extLst>
                    <a:ext uri="{FF2B5EF4-FFF2-40B4-BE49-F238E27FC236}">
                      <a16:creationId xmlns="" xmlns:a16="http://schemas.microsoft.com/office/drawing/2014/main" id="{73CA9D34-7FED-4528-964B-A38859A58111}"/>
                    </a:ext>
                  </a:extLst>
                </p:cNvPr>
                <p:cNvSpPr>
                  <a:spLocks/>
                </p:cNvSpPr>
                <p:nvPr/>
              </p:nvSpPr>
              <p:spPr bwMode="auto">
                <a:xfrm>
                  <a:off x="3333" y="1688"/>
                  <a:ext cx="10" cy="481"/>
                </a:xfrm>
                <a:custGeom>
                  <a:avLst/>
                  <a:gdLst>
                    <a:gd name="T0" fmla="*/ 0 w 10"/>
                    <a:gd name="T1" fmla="*/ 0 h 481"/>
                    <a:gd name="T2" fmla="*/ 0 w 10"/>
                    <a:gd name="T3" fmla="*/ 481 h 481"/>
                    <a:gd name="T4" fmla="*/ 10 w 10"/>
                    <a:gd name="T5" fmla="*/ 481 h 481"/>
                    <a:gd name="T6" fmla="*/ 10 w 10"/>
                    <a:gd name="T7" fmla="*/ 5 h 481"/>
                    <a:gd name="T8" fmla="*/ 0 w 10"/>
                    <a:gd name="T9" fmla="*/ 0 h 481"/>
                  </a:gdLst>
                  <a:ahLst/>
                  <a:cxnLst>
                    <a:cxn ang="0">
                      <a:pos x="T0" y="T1"/>
                    </a:cxn>
                    <a:cxn ang="0">
                      <a:pos x="T2" y="T3"/>
                    </a:cxn>
                    <a:cxn ang="0">
                      <a:pos x="T4" y="T5"/>
                    </a:cxn>
                    <a:cxn ang="0">
                      <a:pos x="T6" y="T7"/>
                    </a:cxn>
                    <a:cxn ang="0">
                      <a:pos x="T8" y="T9"/>
                    </a:cxn>
                  </a:cxnLst>
                  <a:rect l="0" t="0" r="r" b="b"/>
                  <a:pathLst>
                    <a:path w="10" h="481">
                      <a:moveTo>
                        <a:pt x="0" y="0"/>
                      </a:moveTo>
                      <a:lnTo>
                        <a:pt x="0" y="481"/>
                      </a:lnTo>
                      <a:lnTo>
                        <a:pt x="10" y="481"/>
                      </a:lnTo>
                      <a:lnTo>
                        <a:pt x="10"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7" name="Freeform 45">
                  <a:extLst>
                    <a:ext uri="{FF2B5EF4-FFF2-40B4-BE49-F238E27FC236}">
                      <a16:creationId xmlns="" xmlns:a16="http://schemas.microsoft.com/office/drawing/2014/main" id="{09723859-54FF-4790-99BF-F35F88E536DF}"/>
                    </a:ext>
                  </a:extLst>
                </p:cNvPr>
                <p:cNvSpPr>
                  <a:spLocks noEditPoints="1"/>
                </p:cNvSpPr>
                <p:nvPr/>
              </p:nvSpPr>
              <p:spPr bwMode="auto">
                <a:xfrm>
                  <a:off x="1426" y="1575"/>
                  <a:ext cx="1907" cy="1900"/>
                </a:xfrm>
                <a:custGeom>
                  <a:avLst/>
                  <a:gdLst>
                    <a:gd name="T0" fmla="*/ 257 w 387"/>
                    <a:gd name="T1" fmla="*/ 384 h 387"/>
                    <a:gd name="T2" fmla="*/ 145 w 387"/>
                    <a:gd name="T3" fmla="*/ 384 h 387"/>
                    <a:gd name="T4" fmla="*/ 0 w 387"/>
                    <a:gd name="T5" fmla="*/ 384 h 387"/>
                    <a:gd name="T6" fmla="*/ 0 w 387"/>
                    <a:gd name="T7" fmla="*/ 387 h 387"/>
                    <a:gd name="T8" fmla="*/ 3 w 387"/>
                    <a:gd name="T9" fmla="*/ 387 h 387"/>
                    <a:gd name="T10" fmla="*/ 148 w 387"/>
                    <a:gd name="T11" fmla="*/ 387 h 387"/>
                    <a:gd name="T12" fmla="*/ 260 w 387"/>
                    <a:gd name="T13" fmla="*/ 387 h 387"/>
                    <a:gd name="T14" fmla="*/ 259 w 387"/>
                    <a:gd name="T15" fmla="*/ 385 h 387"/>
                    <a:gd name="T16" fmla="*/ 258 w 387"/>
                    <a:gd name="T17" fmla="*/ 385 h 387"/>
                    <a:gd name="T18" fmla="*/ 257 w 387"/>
                    <a:gd name="T19" fmla="*/ 384 h 387"/>
                    <a:gd name="T20" fmla="*/ 387 w 387"/>
                    <a:gd name="T21" fmla="*/ 121 h 387"/>
                    <a:gd name="T22" fmla="*/ 384 w 387"/>
                    <a:gd name="T23" fmla="*/ 122 h 387"/>
                    <a:gd name="T24" fmla="*/ 384 w 387"/>
                    <a:gd name="T25" fmla="*/ 134 h 387"/>
                    <a:gd name="T26" fmla="*/ 387 w 387"/>
                    <a:gd name="T27" fmla="*/ 134 h 387"/>
                    <a:gd name="T28" fmla="*/ 387 w 387"/>
                    <a:gd name="T29" fmla="*/ 121 h 387"/>
                    <a:gd name="T30" fmla="*/ 387 w 387"/>
                    <a:gd name="T31" fmla="*/ 0 h 387"/>
                    <a:gd name="T32" fmla="*/ 384 w 387"/>
                    <a:gd name="T33" fmla="*/ 0 h 387"/>
                    <a:gd name="T34" fmla="*/ 384 w 387"/>
                    <a:gd name="T35" fmla="*/ 23 h 387"/>
                    <a:gd name="T36" fmla="*/ 387 w 387"/>
                    <a:gd name="T37" fmla="*/ 23 h 387"/>
                    <a:gd name="T38" fmla="*/ 387 w 387"/>
                    <a:gd name="T39" fmla="*/ 3 h 387"/>
                    <a:gd name="T40" fmla="*/ 387 w 387"/>
                    <a:gd name="T41"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7" h="387">
                      <a:moveTo>
                        <a:pt x="257" y="384"/>
                      </a:moveTo>
                      <a:cubicBezTo>
                        <a:pt x="145" y="384"/>
                        <a:pt x="145" y="384"/>
                        <a:pt x="145" y="384"/>
                      </a:cubicBezTo>
                      <a:cubicBezTo>
                        <a:pt x="0" y="384"/>
                        <a:pt x="0" y="384"/>
                        <a:pt x="0" y="384"/>
                      </a:cubicBezTo>
                      <a:cubicBezTo>
                        <a:pt x="0" y="387"/>
                        <a:pt x="0" y="387"/>
                        <a:pt x="0" y="387"/>
                      </a:cubicBezTo>
                      <a:cubicBezTo>
                        <a:pt x="3" y="387"/>
                        <a:pt x="3" y="387"/>
                        <a:pt x="3" y="387"/>
                      </a:cubicBezTo>
                      <a:cubicBezTo>
                        <a:pt x="148" y="387"/>
                        <a:pt x="148" y="387"/>
                        <a:pt x="148" y="387"/>
                      </a:cubicBezTo>
                      <a:cubicBezTo>
                        <a:pt x="260" y="387"/>
                        <a:pt x="260" y="387"/>
                        <a:pt x="260" y="387"/>
                      </a:cubicBezTo>
                      <a:cubicBezTo>
                        <a:pt x="260" y="386"/>
                        <a:pt x="259" y="386"/>
                        <a:pt x="259" y="385"/>
                      </a:cubicBezTo>
                      <a:cubicBezTo>
                        <a:pt x="259" y="385"/>
                        <a:pt x="259" y="385"/>
                        <a:pt x="258" y="385"/>
                      </a:cubicBezTo>
                      <a:cubicBezTo>
                        <a:pt x="258" y="384"/>
                        <a:pt x="258" y="384"/>
                        <a:pt x="257" y="384"/>
                      </a:cubicBezTo>
                      <a:moveTo>
                        <a:pt x="387" y="121"/>
                      </a:moveTo>
                      <a:cubicBezTo>
                        <a:pt x="384" y="122"/>
                        <a:pt x="384" y="122"/>
                        <a:pt x="384" y="122"/>
                      </a:cubicBezTo>
                      <a:cubicBezTo>
                        <a:pt x="384" y="134"/>
                        <a:pt x="384" y="134"/>
                        <a:pt x="384" y="134"/>
                      </a:cubicBezTo>
                      <a:cubicBezTo>
                        <a:pt x="387" y="134"/>
                        <a:pt x="387" y="134"/>
                        <a:pt x="387" y="134"/>
                      </a:cubicBezTo>
                      <a:cubicBezTo>
                        <a:pt x="387" y="121"/>
                        <a:pt x="387" y="121"/>
                        <a:pt x="387" y="121"/>
                      </a:cubicBezTo>
                      <a:moveTo>
                        <a:pt x="387" y="0"/>
                      </a:moveTo>
                      <a:cubicBezTo>
                        <a:pt x="384" y="0"/>
                        <a:pt x="384" y="0"/>
                        <a:pt x="384" y="0"/>
                      </a:cubicBezTo>
                      <a:cubicBezTo>
                        <a:pt x="384" y="23"/>
                        <a:pt x="384" y="23"/>
                        <a:pt x="384" y="23"/>
                      </a:cubicBezTo>
                      <a:cubicBezTo>
                        <a:pt x="387" y="23"/>
                        <a:pt x="387" y="23"/>
                        <a:pt x="387" y="23"/>
                      </a:cubicBezTo>
                      <a:cubicBezTo>
                        <a:pt x="387" y="3"/>
                        <a:pt x="387" y="3"/>
                        <a:pt x="387" y="3"/>
                      </a:cubicBezTo>
                      <a:cubicBezTo>
                        <a:pt x="387" y="0"/>
                        <a:pt x="387" y="0"/>
                        <a:pt x="387"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8" name="Freeform 46">
                  <a:extLst>
                    <a:ext uri="{FF2B5EF4-FFF2-40B4-BE49-F238E27FC236}">
                      <a16:creationId xmlns="" xmlns:a16="http://schemas.microsoft.com/office/drawing/2014/main" id="{B06342A2-8FF7-40F6-B871-7C4EF1F6FBCA}"/>
                    </a:ext>
                  </a:extLst>
                </p:cNvPr>
                <p:cNvSpPr>
                  <a:spLocks/>
                </p:cNvSpPr>
                <p:nvPr/>
              </p:nvSpPr>
              <p:spPr bwMode="auto">
                <a:xfrm>
                  <a:off x="3318" y="1688"/>
                  <a:ext cx="15" cy="486"/>
                </a:xfrm>
                <a:custGeom>
                  <a:avLst/>
                  <a:gdLst>
                    <a:gd name="T0" fmla="*/ 0 w 15"/>
                    <a:gd name="T1" fmla="*/ 0 h 486"/>
                    <a:gd name="T2" fmla="*/ 0 w 15"/>
                    <a:gd name="T3" fmla="*/ 486 h 486"/>
                    <a:gd name="T4" fmla="*/ 15 w 15"/>
                    <a:gd name="T5" fmla="*/ 481 h 486"/>
                    <a:gd name="T6" fmla="*/ 15 w 15"/>
                    <a:gd name="T7" fmla="*/ 0 h 486"/>
                    <a:gd name="T8" fmla="*/ 0 w 15"/>
                    <a:gd name="T9" fmla="*/ 0 h 486"/>
                  </a:gdLst>
                  <a:ahLst/>
                  <a:cxnLst>
                    <a:cxn ang="0">
                      <a:pos x="T0" y="T1"/>
                    </a:cxn>
                    <a:cxn ang="0">
                      <a:pos x="T2" y="T3"/>
                    </a:cxn>
                    <a:cxn ang="0">
                      <a:pos x="T4" y="T5"/>
                    </a:cxn>
                    <a:cxn ang="0">
                      <a:pos x="T6" y="T7"/>
                    </a:cxn>
                    <a:cxn ang="0">
                      <a:pos x="T8" y="T9"/>
                    </a:cxn>
                  </a:cxnLst>
                  <a:rect l="0" t="0" r="r" b="b"/>
                  <a:pathLst>
                    <a:path w="15" h="486">
                      <a:moveTo>
                        <a:pt x="0" y="0"/>
                      </a:moveTo>
                      <a:lnTo>
                        <a:pt x="0" y="486"/>
                      </a:lnTo>
                      <a:lnTo>
                        <a:pt x="15" y="481"/>
                      </a:lnTo>
                      <a:lnTo>
                        <a:pt x="15" y="0"/>
                      </a:lnTo>
                      <a:lnTo>
                        <a:pt x="0" y="0"/>
                      </a:lnTo>
                      <a:close/>
                    </a:path>
                  </a:pathLst>
                </a:custGeom>
                <a:solidFill>
                  <a:srgbClr val="781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9" name="Freeform 47">
                  <a:extLst>
                    <a:ext uri="{FF2B5EF4-FFF2-40B4-BE49-F238E27FC236}">
                      <a16:creationId xmlns="" xmlns:a16="http://schemas.microsoft.com/office/drawing/2014/main" id="{2724C374-9FD3-4990-9AAD-599C4C274F19}"/>
                    </a:ext>
                  </a:extLst>
                </p:cNvPr>
                <p:cNvSpPr>
                  <a:spLocks/>
                </p:cNvSpPr>
                <p:nvPr/>
              </p:nvSpPr>
              <p:spPr bwMode="auto">
                <a:xfrm>
                  <a:off x="3318" y="1688"/>
                  <a:ext cx="15" cy="486"/>
                </a:xfrm>
                <a:custGeom>
                  <a:avLst/>
                  <a:gdLst>
                    <a:gd name="T0" fmla="*/ 0 w 15"/>
                    <a:gd name="T1" fmla="*/ 0 h 486"/>
                    <a:gd name="T2" fmla="*/ 0 w 15"/>
                    <a:gd name="T3" fmla="*/ 486 h 486"/>
                    <a:gd name="T4" fmla="*/ 15 w 15"/>
                    <a:gd name="T5" fmla="*/ 481 h 486"/>
                    <a:gd name="T6" fmla="*/ 15 w 15"/>
                    <a:gd name="T7" fmla="*/ 0 h 486"/>
                    <a:gd name="T8" fmla="*/ 0 w 15"/>
                    <a:gd name="T9" fmla="*/ 0 h 486"/>
                  </a:gdLst>
                  <a:ahLst/>
                  <a:cxnLst>
                    <a:cxn ang="0">
                      <a:pos x="T0" y="T1"/>
                    </a:cxn>
                    <a:cxn ang="0">
                      <a:pos x="T2" y="T3"/>
                    </a:cxn>
                    <a:cxn ang="0">
                      <a:pos x="T4" y="T5"/>
                    </a:cxn>
                    <a:cxn ang="0">
                      <a:pos x="T6" y="T7"/>
                    </a:cxn>
                    <a:cxn ang="0">
                      <a:pos x="T8" y="T9"/>
                    </a:cxn>
                  </a:cxnLst>
                  <a:rect l="0" t="0" r="r" b="b"/>
                  <a:pathLst>
                    <a:path w="15" h="486">
                      <a:moveTo>
                        <a:pt x="0" y="0"/>
                      </a:moveTo>
                      <a:lnTo>
                        <a:pt x="0" y="486"/>
                      </a:lnTo>
                      <a:lnTo>
                        <a:pt x="15" y="481"/>
                      </a:lnTo>
                      <a:lnTo>
                        <a:pt x="1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0" name="Freeform 48">
                  <a:extLst>
                    <a:ext uri="{FF2B5EF4-FFF2-40B4-BE49-F238E27FC236}">
                      <a16:creationId xmlns="" xmlns:a16="http://schemas.microsoft.com/office/drawing/2014/main" id="{1DFD7635-AF24-4B21-8349-34EE654AE9DD}"/>
                    </a:ext>
                  </a:extLst>
                </p:cNvPr>
                <p:cNvSpPr>
                  <a:spLocks noEditPoints="1"/>
                </p:cNvSpPr>
                <p:nvPr/>
              </p:nvSpPr>
              <p:spPr bwMode="auto">
                <a:xfrm>
                  <a:off x="1412" y="1560"/>
                  <a:ext cx="1906" cy="1900"/>
                </a:xfrm>
                <a:custGeom>
                  <a:avLst/>
                  <a:gdLst>
                    <a:gd name="T0" fmla="*/ 257 w 387"/>
                    <a:gd name="T1" fmla="*/ 384 h 387"/>
                    <a:gd name="T2" fmla="*/ 145 w 387"/>
                    <a:gd name="T3" fmla="*/ 384 h 387"/>
                    <a:gd name="T4" fmla="*/ 0 w 387"/>
                    <a:gd name="T5" fmla="*/ 384 h 387"/>
                    <a:gd name="T6" fmla="*/ 0 w 387"/>
                    <a:gd name="T7" fmla="*/ 387 h 387"/>
                    <a:gd name="T8" fmla="*/ 3 w 387"/>
                    <a:gd name="T9" fmla="*/ 387 h 387"/>
                    <a:gd name="T10" fmla="*/ 148 w 387"/>
                    <a:gd name="T11" fmla="*/ 387 h 387"/>
                    <a:gd name="T12" fmla="*/ 260 w 387"/>
                    <a:gd name="T13" fmla="*/ 387 h 387"/>
                    <a:gd name="T14" fmla="*/ 259 w 387"/>
                    <a:gd name="T15" fmla="*/ 385 h 387"/>
                    <a:gd name="T16" fmla="*/ 259 w 387"/>
                    <a:gd name="T17" fmla="*/ 385 h 387"/>
                    <a:gd name="T18" fmla="*/ 257 w 387"/>
                    <a:gd name="T19" fmla="*/ 384 h 387"/>
                    <a:gd name="T20" fmla="*/ 387 w 387"/>
                    <a:gd name="T21" fmla="*/ 125 h 387"/>
                    <a:gd name="T22" fmla="*/ 384 w 387"/>
                    <a:gd name="T23" fmla="*/ 125 h 387"/>
                    <a:gd name="T24" fmla="*/ 384 w 387"/>
                    <a:gd name="T25" fmla="*/ 137 h 387"/>
                    <a:gd name="T26" fmla="*/ 387 w 387"/>
                    <a:gd name="T27" fmla="*/ 137 h 387"/>
                    <a:gd name="T28" fmla="*/ 387 w 387"/>
                    <a:gd name="T29" fmla="*/ 125 h 387"/>
                    <a:gd name="T30" fmla="*/ 387 w 387"/>
                    <a:gd name="T31" fmla="*/ 0 h 387"/>
                    <a:gd name="T32" fmla="*/ 384 w 387"/>
                    <a:gd name="T33" fmla="*/ 0 h 387"/>
                    <a:gd name="T34" fmla="*/ 384 w 387"/>
                    <a:gd name="T35" fmla="*/ 25 h 387"/>
                    <a:gd name="T36" fmla="*/ 387 w 387"/>
                    <a:gd name="T37" fmla="*/ 26 h 387"/>
                    <a:gd name="T38" fmla="*/ 387 w 387"/>
                    <a:gd name="T39" fmla="*/ 3 h 387"/>
                    <a:gd name="T40" fmla="*/ 387 w 387"/>
                    <a:gd name="T41"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7" h="387">
                      <a:moveTo>
                        <a:pt x="257" y="384"/>
                      </a:moveTo>
                      <a:cubicBezTo>
                        <a:pt x="145" y="384"/>
                        <a:pt x="145" y="384"/>
                        <a:pt x="145" y="384"/>
                      </a:cubicBezTo>
                      <a:cubicBezTo>
                        <a:pt x="0" y="384"/>
                        <a:pt x="0" y="384"/>
                        <a:pt x="0" y="384"/>
                      </a:cubicBezTo>
                      <a:cubicBezTo>
                        <a:pt x="0" y="387"/>
                        <a:pt x="0" y="387"/>
                        <a:pt x="0" y="387"/>
                      </a:cubicBezTo>
                      <a:cubicBezTo>
                        <a:pt x="3" y="387"/>
                        <a:pt x="3" y="387"/>
                        <a:pt x="3" y="387"/>
                      </a:cubicBezTo>
                      <a:cubicBezTo>
                        <a:pt x="148" y="387"/>
                        <a:pt x="148" y="387"/>
                        <a:pt x="148" y="387"/>
                      </a:cubicBezTo>
                      <a:cubicBezTo>
                        <a:pt x="260" y="387"/>
                        <a:pt x="260" y="387"/>
                        <a:pt x="260" y="387"/>
                      </a:cubicBezTo>
                      <a:cubicBezTo>
                        <a:pt x="260" y="386"/>
                        <a:pt x="259" y="386"/>
                        <a:pt x="259" y="385"/>
                      </a:cubicBezTo>
                      <a:cubicBezTo>
                        <a:pt x="259" y="385"/>
                        <a:pt x="259" y="385"/>
                        <a:pt x="259" y="385"/>
                      </a:cubicBezTo>
                      <a:cubicBezTo>
                        <a:pt x="258" y="385"/>
                        <a:pt x="258" y="384"/>
                        <a:pt x="257" y="384"/>
                      </a:cubicBezTo>
                      <a:moveTo>
                        <a:pt x="387" y="125"/>
                      </a:moveTo>
                      <a:cubicBezTo>
                        <a:pt x="384" y="125"/>
                        <a:pt x="384" y="125"/>
                        <a:pt x="384" y="125"/>
                      </a:cubicBezTo>
                      <a:cubicBezTo>
                        <a:pt x="384" y="137"/>
                        <a:pt x="384" y="137"/>
                        <a:pt x="384" y="137"/>
                      </a:cubicBezTo>
                      <a:cubicBezTo>
                        <a:pt x="387" y="137"/>
                        <a:pt x="387" y="137"/>
                        <a:pt x="387" y="137"/>
                      </a:cubicBezTo>
                      <a:cubicBezTo>
                        <a:pt x="387" y="125"/>
                        <a:pt x="387" y="125"/>
                        <a:pt x="387" y="125"/>
                      </a:cubicBezTo>
                      <a:moveTo>
                        <a:pt x="387" y="0"/>
                      </a:moveTo>
                      <a:cubicBezTo>
                        <a:pt x="384" y="0"/>
                        <a:pt x="384" y="0"/>
                        <a:pt x="384" y="0"/>
                      </a:cubicBezTo>
                      <a:cubicBezTo>
                        <a:pt x="384" y="25"/>
                        <a:pt x="384" y="25"/>
                        <a:pt x="384" y="25"/>
                      </a:cubicBezTo>
                      <a:cubicBezTo>
                        <a:pt x="387" y="26"/>
                        <a:pt x="387" y="26"/>
                        <a:pt x="387" y="26"/>
                      </a:cubicBezTo>
                      <a:cubicBezTo>
                        <a:pt x="387" y="3"/>
                        <a:pt x="387" y="3"/>
                        <a:pt x="387" y="3"/>
                      </a:cubicBezTo>
                      <a:cubicBezTo>
                        <a:pt x="387" y="0"/>
                        <a:pt x="387" y="0"/>
                        <a:pt x="38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1" name="Freeform 49">
                  <a:extLst>
                    <a:ext uri="{FF2B5EF4-FFF2-40B4-BE49-F238E27FC236}">
                      <a16:creationId xmlns="" xmlns:a16="http://schemas.microsoft.com/office/drawing/2014/main" id="{C5A55CB7-D697-4F03-99C4-915DC3207474}"/>
                    </a:ext>
                  </a:extLst>
                </p:cNvPr>
                <p:cNvSpPr>
                  <a:spLocks/>
                </p:cNvSpPr>
                <p:nvPr/>
              </p:nvSpPr>
              <p:spPr bwMode="auto">
                <a:xfrm>
                  <a:off x="3303" y="1683"/>
                  <a:ext cx="15" cy="491"/>
                </a:xfrm>
                <a:custGeom>
                  <a:avLst/>
                  <a:gdLst>
                    <a:gd name="T0" fmla="*/ 0 w 15"/>
                    <a:gd name="T1" fmla="*/ 0 h 491"/>
                    <a:gd name="T2" fmla="*/ 0 w 15"/>
                    <a:gd name="T3" fmla="*/ 491 h 491"/>
                    <a:gd name="T4" fmla="*/ 15 w 15"/>
                    <a:gd name="T5" fmla="*/ 491 h 491"/>
                    <a:gd name="T6" fmla="*/ 15 w 15"/>
                    <a:gd name="T7" fmla="*/ 5 h 491"/>
                    <a:gd name="T8" fmla="*/ 0 w 15"/>
                    <a:gd name="T9" fmla="*/ 0 h 491"/>
                  </a:gdLst>
                  <a:ahLst/>
                  <a:cxnLst>
                    <a:cxn ang="0">
                      <a:pos x="T0" y="T1"/>
                    </a:cxn>
                    <a:cxn ang="0">
                      <a:pos x="T2" y="T3"/>
                    </a:cxn>
                    <a:cxn ang="0">
                      <a:pos x="T4" y="T5"/>
                    </a:cxn>
                    <a:cxn ang="0">
                      <a:pos x="T6" y="T7"/>
                    </a:cxn>
                    <a:cxn ang="0">
                      <a:pos x="T8" y="T9"/>
                    </a:cxn>
                  </a:cxnLst>
                  <a:rect l="0" t="0" r="r" b="b"/>
                  <a:pathLst>
                    <a:path w="15" h="491">
                      <a:moveTo>
                        <a:pt x="0" y="0"/>
                      </a:moveTo>
                      <a:lnTo>
                        <a:pt x="0" y="491"/>
                      </a:lnTo>
                      <a:lnTo>
                        <a:pt x="15" y="491"/>
                      </a:lnTo>
                      <a:lnTo>
                        <a:pt x="15" y="5"/>
                      </a:lnTo>
                      <a:lnTo>
                        <a:pt x="0" y="0"/>
                      </a:lnTo>
                      <a:close/>
                    </a:path>
                  </a:pathLst>
                </a:custGeom>
                <a:solidFill>
                  <a:srgbClr val="781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2" name="Freeform 50">
                  <a:extLst>
                    <a:ext uri="{FF2B5EF4-FFF2-40B4-BE49-F238E27FC236}">
                      <a16:creationId xmlns="" xmlns:a16="http://schemas.microsoft.com/office/drawing/2014/main" id="{1E5609AE-9608-4977-A9A3-3078F8A7BDE4}"/>
                    </a:ext>
                  </a:extLst>
                </p:cNvPr>
                <p:cNvSpPr>
                  <a:spLocks/>
                </p:cNvSpPr>
                <p:nvPr/>
              </p:nvSpPr>
              <p:spPr bwMode="auto">
                <a:xfrm>
                  <a:off x="3303" y="1683"/>
                  <a:ext cx="15" cy="491"/>
                </a:xfrm>
                <a:custGeom>
                  <a:avLst/>
                  <a:gdLst>
                    <a:gd name="T0" fmla="*/ 0 w 15"/>
                    <a:gd name="T1" fmla="*/ 0 h 491"/>
                    <a:gd name="T2" fmla="*/ 0 w 15"/>
                    <a:gd name="T3" fmla="*/ 491 h 491"/>
                    <a:gd name="T4" fmla="*/ 15 w 15"/>
                    <a:gd name="T5" fmla="*/ 491 h 491"/>
                    <a:gd name="T6" fmla="*/ 15 w 15"/>
                    <a:gd name="T7" fmla="*/ 5 h 491"/>
                    <a:gd name="T8" fmla="*/ 0 w 15"/>
                    <a:gd name="T9" fmla="*/ 0 h 491"/>
                  </a:gdLst>
                  <a:ahLst/>
                  <a:cxnLst>
                    <a:cxn ang="0">
                      <a:pos x="T0" y="T1"/>
                    </a:cxn>
                    <a:cxn ang="0">
                      <a:pos x="T2" y="T3"/>
                    </a:cxn>
                    <a:cxn ang="0">
                      <a:pos x="T4" y="T5"/>
                    </a:cxn>
                    <a:cxn ang="0">
                      <a:pos x="T6" y="T7"/>
                    </a:cxn>
                    <a:cxn ang="0">
                      <a:pos x="T8" y="T9"/>
                    </a:cxn>
                  </a:cxnLst>
                  <a:rect l="0" t="0" r="r" b="b"/>
                  <a:pathLst>
                    <a:path w="15" h="491">
                      <a:moveTo>
                        <a:pt x="0" y="0"/>
                      </a:moveTo>
                      <a:lnTo>
                        <a:pt x="0" y="491"/>
                      </a:lnTo>
                      <a:lnTo>
                        <a:pt x="15" y="491"/>
                      </a:lnTo>
                      <a:lnTo>
                        <a:pt x="15"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3" name="Freeform 51">
                  <a:extLst>
                    <a:ext uri="{FF2B5EF4-FFF2-40B4-BE49-F238E27FC236}">
                      <a16:creationId xmlns="" xmlns:a16="http://schemas.microsoft.com/office/drawing/2014/main" id="{CFA91083-9EE1-4E29-9035-30B208217759}"/>
                    </a:ext>
                  </a:extLst>
                </p:cNvPr>
                <p:cNvSpPr>
                  <a:spLocks noEditPoints="1"/>
                </p:cNvSpPr>
                <p:nvPr/>
              </p:nvSpPr>
              <p:spPr bwMode="auto">
                <a:xfrm>
                  <a:off x="1397" y="1546"/>
                  <a:ext cx="1906" cy="1900"/>
                </a:xfrm>
                <a:custGeom>
                  <a:avLst/>
                  <a:gdLst>
                    <a:gd name="T0" fmla="*/ 259 w 387"/>
                    <a:gd name="T1" fmla="*/ 384 h 387"/>
                    <a:gd name="T2" fmla="*/ 145 w 387"/>
                    <a:gd name="T3" fmla="*/ 384 h 387"/>
                    <a:gd name="T4" fmla="*/ 0 w 387"/>
                    <a:gd name="T5" fmla="*/ 384 h 387"/>
                    <a:gd name="T6" fmla="*/ 0 w 387"/>
                    <a:gd name="T7" fmla="*/ 387 h 387"/>
                    <a:gd name="T8" fmla="*/ 3 w 387"/>
                    <a:gd name="T9" fmla="*/ 387 h 387"/>
                    <a:gd name="T10" fmla="*/ 148 w 387"/>
                    <a:gd name="T11" fmla="*/ 387 h 387"/>
                    <a:gd name="T12" fmla="*/ 260 w 387"/>
                    <a:gd name="T13" fmla="*/ 387 h 387"/>
                    <a:gd name="T14" fmla="*/ 259 w 387"/>
                    <a:gd name="T15" fmla="*/ 384 h 387"/>
                    <a:gd name="T16" fmla="*/ 387 w 387"/>
                    <a:gd name="T17" fmla="*/ 128 h 387"/>
                    <a:gd name="T18" fmla="*/ 386 w 387"/>
                    <a:gd name="T19" fmla="*/ 129 h 387"/>
                    <a:gd name="T20" fmla="*/ 386 w 387"/>
                    <a:gd name="T21" fmla="*/ 134 h 387"/>
                    <a:gd name="T22" fmla="*/ 384 w 387"/>
                    <a:gd name="T23" fmla="*/ 140 h 387"/>
                    <a:gd name="T24" fmla="*/ 384 w 387"/>
                    <a:gd name="T25" fmla="*/ 140 h 387"/>
                    <a:gd name="T26" fmla="*/ 387 w 387"/>
                    <a:gd name="T27" fmla="*/ 140 h 387"/>
                    <a:gd name="T28" fmla="*/ 387 w 387"/>
                    <a:gd name="T29" fmla="*/ 128 h 387"/>
                    <a:gd name="T30" fmla="*/ 387 w 387"/>
                    <a:gd name="T31" fmla="*/ 0 h 387"/>
                    <a:gd name="T32" fmla="*/ 384 w 387"/>
                    <a:gd name="T33" fmla="*/ 0 h 387"/>
                    <a:gd name="T34" fmla="*/ 384 w 387"/>
                    <a:gd name="T35" fmla="*/ 17 h 387"/>
                    <a:gd name="T36" fmla="*/ 386 w 387"/>
                    <a:gd name="T37" fmla="*/ 23 h 387"/>
                    <a:gd name="T38" fmla="*/ 386 w 387"/>
                    <a:gd name="T39" fmla="*/ 28 h 387"/>
                    <a:gd name="T40" fmla="*/ 387 w 387"/>
                    <a:gd name="T41" fmla="*/ 28 h 387"/>
                    <a:gd name="T42" fmla="*/ 387 w 387"/>
                    <a:gd name="T43" fmla="*/ 3 h 387"/>
                    <a:gd name="T44" fmla="*/ 387 w 387"/>
                    <a:gd name="T4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7" h="387">
                      <a:moveTo>
                        <a:pt x="259" y="384"/>
                      </a:moveTo>
                      <a:cubicBezTo>
                        <a:pt x="145" y="384"/>
                        <a:pt x="145" y="384"/>
                        <a:pt x="145" y="384"/>
                      </a:cubicBezTo>
                      <a:cubicBezTo>
                        <a:pt x="0" y="384"/>
                        <a:pt x="0" y="384"/>
                        <a:pt x="0" y="384"/>
                      </a:cubicBezTo>
                      <a:cubicBezTo>
                        <a:pt x="0" y="387"/>
                        <a:pt x="0" y="387"/>
                        <a:pt x="0" y="387"/>
                      </a:cubicBezTo>
                      <a:cubicBezTo>
                        <a:pt x="3" y="387"/>
                        <a:pt x="3" y="387"/>
                        <a:pt x="3" y="387"/>
                      </a:cubicBezTo>
                      <a:cubicBezTo>
                        <a:pt x="148" y="387"/>
                        <a:pt x="148" y="387"/>
                        <a:pt x="148" y="387"/>
                      </a:cubicBezTo>
                      <a:cubicBezTo>
                        <a:pt x="260" y="387"/>
                        <a:pt x="260" y="387"/>
                        <a:pt x="260" y="387"/>
                      </a:cubicBezTo>
                      <a:cubicBezTo>
                        <a:pt x="260" y="386"/>
                        <a:pt x="259" y="385"/>
                        <a:pt x="259" y="384"/>
                      </a:cubicBezTo>
                      <a:moveTo>
                        <a:pt x="387" y="128"/>
                      </a:moveTo>
                      <a:cubicBezTo>
                        <a:pt x="386" y="129"/>
                        <a:pt x="386" y="129"/>
                        <a:pt x="386" y="129"/>
                      </a:cubicBezTo>
                      <a:cubicBezTo>
                        <a:pt x="386" y="134"/>
                        <a:pt x="386" y="134"/>
                        <a:pt x="386" y="134"/>
                      </a:cubicBezTo>
                      <a:cubicBezTo>
                        <a:pt x="386" y="136"/>
                        <a:pt x="385" y="138"/>
                        <a:pt x="384" y="140"/>
                      </a:cubicBezTo>
                      <a:cubicBezTo>
                        <a:pt x="384" y="140"/>
                        <a:pt x="384" y="140"/>
                        <a:pt x="384" y="140"/>
                      </a:cubicBezTo>
                      <a:cubicBezTo>
                        <a:pt x="387" y="140"/>
                        <a:pt x="387" y="140"/>
                        <a:pt x="387" y="140"/>
                      </a:cubicBezTo>
                      <a:cubicBezTo>
                        <a:pt x="387" y="128"/>
                        <a:pt x="387" y="128"/>
                        <a:pt x="387" y="128"/>
                      </a:cubicBezTo>
                      <a:moveTo>
                        <a:pt x="387" y="0"/>
                      </a:moveTo>
                      <a:cubicBezTo>
                        <a:pt x="384" y="0"/>
                        <a:pt x="384" y="0"/>
                        <a:pt x="384" y="0"/>
                      </a:cubicBezTo>
                      <a:cubicBezTo>
                        <a:pt x="384" y="17"/>
                        <a:pt x="384" y="17"/>
                        <a:pt x="384" y="17"/>
                      </a:cubicBezTo>
                      <a:cubicBezTo>
                        <a:pt x="385" y="19"/>
                        <a:pt x="386" y="21"/>
                        <a:pt x="386" y="23"/>
                      </a:cubicBezTo>
                      <a:cubicBezTo>
                        <a:pt x="386" y="28"/>
                        <a:pt x="386" y="28"/>
                        <a:pt x="386" y="28"/>
                      </a:cubicBezTo>
                      <a:cubicBezTo>
                        <a:pt x="387" y="28"/>
                        <a:pt x="387" y="28"/>
                        <a:pt x="387" y="28"/>
                      </a:cubicBezTo>
                      <a:cubicBezTo>
                        <a:pt x="387" y="3"/>
                        <a:pt x="387" y="3"/>
                        <a:pt x="387" y="3"/>
                      </a:cubicBezTo>
                      <a:cubicBezTo>
                        <a:pt x="387" y="0"/>
                        <a:pt x="387" y="0"/>
                        <a:pt x="387" y="0"/>
                      </a:cubicBezTo>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4" name="Freeform 52">
                  <a:extLst>
                    <a:ext uri="{FF2B5EF4-FFF2-40B4-BE49-F238E27FC236}">
                      <a16:creationId xmlns="" xmlns:a16="http://schemas.microsoft.com/office/drawing/2014/main" id="{5D6511EF-935F-4707-99C6-5CBC7829B070}"/>
                    </a:ext>
                  </a:extLst>
                </p:cNvPr>
                <p:cNvSpPr>
                  <a:spLocks/>
                </p:cNvSpPr>
                <p:nvPr/>
              </p:nvSpPr>
              <p:spPr bwMode="auto">
                <a:xfrm>
                  <a:off x="3298" y="1683"/>
                  <a:ext cx="5" cy="496"/>
                </a:xfrm>
                <a:custGeom>
                  <a:avLst/>
                  <a:gdLst>
                    <a:gd name="T0" fmla="*/ 0 w 5"/>
                    <a:gd name="T1" fmla="*/ 0 h 496"/>
                    <a:gd name="T2" fmla="*/ 0 w 5"/>
                    <a:gd name="T3" fmla="*/ 496 h 496"/>
                    <a:gd name="T4" fmla="*/ 5 w 5"/>
                    <a:gd name="T5" fmla="*/ 491 h 496"/>
                    <a:gd name="T6" fmla="*/ 5 w 5"/>
                    <a:gd name="T7" fmla="*/ 0 h 496"/>
                    <a:gd name="T8" fmla="*/ 0 w 5"/>
                    <a:gd name="T9" fmla="*/ 0 h 496"/>
                  </a:gdLst>
                  <a:ahLst/>
                  <a:cxnLst>
                    <a:cxn ang="0">
                      <a:pos x="T0" y="T1"/>
                    </a:cxn>
                    <a:cxn ang="0">
                      <a:pos x="T2" y="T3"/>
                    </a:cxn>
                    <a:cxn ang="0">
                      <a:pos x="T4" y="T5"/>
                    </a:cxn>
                    <a:cxn ang="0">
                      <a:pos x="T6" y="T7"/>
                    </a:cxn>
                    <a:cxn ang="0">
                      <a:pos x="T8" y="T9"/>
                    </a:cxn>
                  </a:cxnLst>
                  <a:rect l="0" t="0" r="r" b="b"/>
                  <a:pathLst>
                    <a:path w="5" h="496">
                      <a:moveTo>
                        <a:pt x="0" y="0"/>
                      </a:moveTo>
                      <a:lnTo>
                        <a:pt x="0" y="496"/>
                      </a:lnTo>
                      <a:lnTo>
                        <a:pt x="5" y="491"/>
                      </a:lnTo>
                      <a:lnTo>
                        <a:pt x="5" y="0"/>
                      </a:lnTo>
                      <a:lnTo>
                        <a:pt x="0" y="0"/>
                      </a:lnTo>
                      <a:close/>
                    </a:path>
                  </a:pathLst>
                </a:custGeom>
                <a:solidFill>
                  <a:srgbClr val="771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5" name="Freeform 53">
                  <a:extLst>
                    <a:ext uri="{FF2B5EF4-FFF2-40B4-BE49-F238E27FC236}">
                      <a16:creationId xmlns="" xmlns:a16="http://schemas.microsoft.com/office/drawing/2014/main" id="{528A855F-C2DA-4294-9655-07C913595E78}"/>
                    </a:ext>
                  </a:extLst>
                </p:cNvPr>
                <p:cNvSpPr>
                  <a:spLocks/>
                </p:cNvSpPr>
                <p:nvPr/>
              </p:nvSpPr>
              <p:spPr bwMode="auto">
                <a:xfrm>
                  <a:off x="3298" y="1683"/>
                  <a:ext cx="5" cy="496"/>
                </a:xfrm>
                <a:custGeom>
                  <a:avLst/>
                  <a:gdLst>
                    <a:gd name="T0" fmla="*/ 0 w 5"/>
                    <a:gd name="T1" fmla="*/ 0 h 496"/>
                    <a:gd name="T2" fmla="*/ 0 w 5"/>
                    <a:gd name="T3" fmla="*/ 496 h 496"/>
                    <a:gd name="T4" fmla="*/ 5 w 5"/>
                    <a:gd name="T5" fmla="*/ 491 h 496"/>
                    <a:gd name="T6" fmla="*/ 5 w 5"/>
                    <a:gd name="T7" fmla="*/ 0 h 496"/>
                    <a:gd name="T8" fmla="*/ 0 w 5"/>
                    <a:gd name="T9" fmla="*/ 0 h 496"/>
                  </a:gdLst>
                  <a:ahLst/>
                  <a:cxnLst>
                    <a:cxn ang="0">
                      <a:pos x="T0" y="T1"/>
                    </a:cxn>
                    <a:cxn ang="0">
                      <a:pos x="T2" y="T3"/>
                    </a:cxn>
                    <a:cxn ang="0">
                      <a:pos x="T4" y="T5"/>
                    </a:cxn>
                    <a:cxn ang="0">
                      <a:pos x="T6" y="T7"/>
                    </a:cxn>
                    <a:cxn ang="0">
                      <a:pos x="T8" y="T9"/>
                    </a:cxn>
                  </a:cxnLst>
                  <a:rect l="0" t="0" r="r" b="b"/>
                  <a:pathLst>
                    <a:path w="5" h="496">
                      <a:moveTo>
                        <a:pt x="0" y="0"/>
                      </a:moveTo>
                      <a:lnTo>
                        <a:pt x="0" y="496"/>
                      </a:lnTo>
                      <a:lnTo>
                        <a:pt x="5" y="491"/>
                      </a:lnTo>
                      <a:lnTo>
                        <a:pt x="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6" name="Freeform 54">
                  <a:extLst>
                    <a:ext uri="{FF2B5EF4-FFF2-40B4-BE49-F238E27FC236}">
                      <a16:creationId xmlns="" xmlns:a16="http://schemas.microsoft.com/office/drawing/2014/main" id="{69E5ACC8-561B-4306-98C4-2D1CCB5BEAB3}"/>
                    </a:ext>
                  </a:extLst>
                </p:cNvPr>
                <p:cNvSpPr>
                  <a:spLocks/>
                </p:cNvSpPr>
                <p:nvPr/>
              </p:nvSpPr>
              <p:spPr bwMode="auto">
                <a:xfrm>
                  <a:off x="3289" y="1629"/>
                  <a:ext cx="9" cy="604"/>
                </a:xfrm>
                <a:custGeom>
                  <a:avLst/>
                  <a:gdLst>
                    <a:gd name="T0" fmla="*/ 0 w 2"/>
                    <a:gd name="T1" fmla="*/ 0 h 123"/>
                    <a:gd name="T2" fmla="*/ 0 w 2"/>
                    <a:gd name="T3" fmla="*/ 123 h 123"/>
                    <a:gd name="T4" fmla="*/ 2 w 2"/>
                    <a:gd name="T5" fmla="*/ 117 h 123"/>
                    <a:gd name="T6" fmla="*/ 2 w 2"/>
                    <a:gd name="T7" fmla="*/ 112 h 123"/>
                    <a:gd name="T8" fmla="*/ 2 w 2"/>
                    <a:gd name="T9" fmla="*/ 11 h 123"/>
                    <a:gd name="T10" fmla="*/ 2 w 2"/>
                    <a:gd name="T11" fmla="*/ 6 h 123"/>
                    <a:gd name="T12" fmla="*/ 0 w 2"/>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 h="123">
                      <a:moveTo>
                        <a:pt x="0" y="0"/>
                      </a:moveTo>
                      <a:cubicBezTo>
                        <a:pt x="0" y="123"/>
                        <a:pt x="0" y="123"/>
                        <a:pt x="0" y="123"/>
                      </a:cubicBezTo>
                      <a:cubicBezTo>
                        <a:pt x="1" y="121"/>
                        <a:pt x="2" y="119"/>
                        <a:pt x="2" y="117"/>
                      </a:cubicBezTo>
                      <a:cubicBezTo>
                        <a:pt x="2" y="112"/>
                        <a:pt x="2" y="112"/>
                        <a:pt x="2" y="112"/>
                      </a:cubicBezTo>
                      <a:cubicBezTo>
                        <a:pt x="2" y="11"/>
                        <a:pt x="2" y="11"/>
                        <a:pt x="2" y="11"/>
                      </a:cubicBezTo>
                      <a:cubicBezTo>
                        <a:pt x="2" y="6"/>
                        <a:pt x="2" y="6"/>
                        <a:pt x="2" y="6"/>
                      </a:cubicBezTo>
                      <a:cubicBezTo>
                        <a:pt x="2" y="4"/>
                        <a:pt x="1" y="2"/>
                        <a:pt x="0" y="0"/>
                      </a:cubicBezTo>
                    </a:path>
                  </a:pathLst>
                </a:custGeom>
                <a:solidFill>
                  <a:srgbClr val="2622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7" name="Freeform 55">
                  <a:extLst>
                    <a:ext uri="{FF2B5EF4-FFF2-40B4-BE49-F238E27FC236}">
                      <a16:creationId xmlns="" xmlns:a16="http://schemas.microsoft.com/office/drawing/2014/main" id="{49F9CF09-2D9F-4E36-85BB-454B65C15D71}"/>
                    </a:ext>
                  </a:extLst>
                </p:cNvPr>
                <p:cNvSpPr>
                  <a:spLocks noEditPoints="1"/>
                </p:cNvSpPr>
                <p:nvPr/>
              </p:nvSpPr>
              <p:spPr bwMode="auto">
                <a:xfrm>
                  <a:off x="1382" y="1531"/>
                  <a:ext cx="1907" cy="1900"/>
                </a:xfrm>
                <a:custGeom>
                  <a:avLst/>
                  <a:gdLst>
                    <a:gd name="T0" fmla="*/ 262 w 387"/>
                    <a:gd name="T1" fmla="*/ 384 h 387"/>
                    <a:gd name="T2" fmla="*/ 145 w 387"/>
                    <a:gd name="T3" fmla="*/ 384 h 387"/>
                    <a:gd name="T4" fmla="*/ 0 w 387"/>
                    <a:gd name="T5" fmla="*/ 384 h 387"/>
                    <a:gd name="T6" fmla="*/ 0 w 387"/>
                    <a:gd name="T7" fmla="*/ 387 h 387"/>
                    <a:gd name="T8" fmla="*/ 3 w 387"/>
                    <a:gd name="T9" fmla="*/ 387 h 387"/>
                    <a:gd name="T10" fmla="*/ 148 w 387"/>
                    <a:gd name="T11" fmla="*/ 387 h 387"/>
                    <a:gd name="T12" fmla="*/ 262 w 387"/>
                    <a:gd name="T13" fmla="*/ 387 h 387"/>
                    <a:gd name="T14" fmla="*/ 262 w 387"/>
                    <a:gd name="T15" fmla="*/ 386 h 387"/>
                    <a:gd name="T16" fmla="*/ 262 w 387"/>
                    <a:gd name="T17" fmla="*/ 384 h 387"/>
                    <a:gd name="T18" fmla="*/ 387 w 387"/>
                    <a:gd name="T19" fmla="*/ 143 h 387"/>
                    <a:gd name="T20" fmla="*/ 387 w 387"/>
                    <a:gd name="T21" fmla="*/ 143 h 387"/>
                    <a:gd name="T22" fmla="*/ 387 w 387"/>
                    <a:gd name="T23" fmla="*/ 143 h 387"/>
                    <a:gd name="T24" fmla="*/ 387 w 387"/>
                    <a:gd name="T25" fmla="*/ 143 h 387"/>
                    <a:gd name="T26" fmla="*/ 387 w 387"/>
                    <a:gd name="T27" fmla="*/ 0 h 387"/>
                    <a:gd name="T28" fmla="*/ 384 w 387"/>
                    <a:gd name="T29" fmla="*/ 0 h 387"/>
                    <a:gd name="T30" fmla="*/ 384 w 387"/>
                    <a:gd name="T31" fmla="*/ 17 h 387"/>
                    <a:gd name="T32" fmla="*/ 387 w 387"/>
                    <a:gd name="T33" fmla="*/ 20 h 387"/>
                    <a:gd name="T34" fmla="*/ 387 w 387"/>
                    <a:gd name="T35" fmla="*/ 3 h 387"/>
                    <a:gd name="T36" fmla="*/ 387 w 387"/>
                    <a:gd name="T37"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7" h="387">
                      <a:moveTo>
                        <a:pt x="262" y="384"/>
                      </a:moveTo>
                      <a:cubicBezTo>
                        <a:pt x="145" y="384"/>
                        <a:pt x="145" y="384"/>
                        <a:pt x="145" y="384"/>
                      </a:cubicBezTo>
                      <a:cubicBezTo>
                        <a:pt x="0" y="384"/>
                        <a:pt x="0" y="384"/>
                        <a:pt x="0" y="384"/>
                      </a:cubicBezTo>
                      <a:cubicBezTo>
                        <a:pt x="0" y="387"/>
                        <a:pt x="0" y="387"/>
                        <a:pt x="0" y="387"/>
                      </a:cubicBezTo>
                      <a:cubicBezTo>
                        <a:pt x="3" y="387"/>
                        <a:pt x="3" y="387"/>
                        <a:pt x="3" y="387"/>
                      </a:cubicBezTo>
                      <a:cubicBezTo>
                        <a:pt x="148" y="387"/>
                        <a:pt x="148" y="387"/>
                        <a:pt x="148" y="387"/>
                      </a:cubicBezTo>
                      <a:cubicBezTo>
                        <a:pt x="262" y="387"/>
                        <a:pt x="262" y="387"/>
                        <a:pt x="262" y="387"/>
                      </a:cubicBezTo>
                      <a:cubicBezTo>
                        <a:pt x="262" y="387"/>
                        <a:pt x="262" y="386"/>
                        <a:pt x="262" y="386"/>
                      </a:cubicBezTo>
                      <a:cubicBezTo>
                        <a:pt x="262" y="384"/>
                        <a:pt x="262" y="384"/>
                        <a:pt x="262" y="384"/>
                      </a:cubicBezTo>
                      <a:moveTo>
                        <a:pt x="387" y="143"/>
                      </a:moveTo>
                      <a:cubicBezTo>
                        <a:pt x="387" y="143"/>
                        <a:pt x="387" y="143"/>
                        <a:pt x="387" y="143"/>
                      </a:cubicBezTo>
                      <a:cubicBezTo>
                        <a:pt x="387" y="143"/>
                        <a:pt x="387" y="143"/>
                        <a:pt x="387" y="143"/>
                      </a:cubicBezTo>
                      <a:cubicBezTo>
                        <a:pt x="387" y="143"/>
                        <a:pt x="387" y="143"/>
                        <a:pt x="387" y="143"/>
                      </a:cubicBezTo>
                      <a:moveTo>
                        <a:pt x="387" y="0"/>
                      </a:moveTo>
                      <a:cubicBezTo>
                        <a:pt x="384" y="0"/>
                        <a:pt x="384" y="0"/>
                        <a:pt x="384" y="0"/>
                      </a:cubicBezTo>
                      <a:cubicBezTo>
                        <a:pt x="384" y="17"/>
                        <a:pt x="384" y="17"/>
                        <a:pt x="384" y="17"/>
                      </a:cubicBezTo>
                      <a:cubicBezTo>
                        <a:pt x="385" y="18"/>
                        <a:pt x="386" y="19"/>
                        <a:pt x="387" y="20"/>
                      </a:cubicBezTo>
                      <a:cubicBezTo>
                        <a:pt x="387" y="3"/>
                        <a:pt x="387" y="3"/>
                        <a:pt x="387" y="3"/>
                      </a:cubicBezTo>
                      <a:cubicBezTo>
                        <a:pt x="387" y="0"/>
                        <a:pt x="387" y="0"/>
                        <a:pt x="387" y="0"/>
                      </a:cubicBezTo>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8" name="Freeform 56">
                  <a:extLst>
                    <a:ext uri="{FF2B5EF4-FFF2-40B4-BE49-F238E27FC236}">
                      <a16:creationId xmlns="" xmlns:a16="http://schemas.microsoft.com/office/drawing/2014/main" id="{9849524B-5472-4BCC-BDFB-1B7491520909}"/>
                    </a:ext>
                  </a:extLst>
                </p:cNvPr>
                <p:cNvSpPr>
                  <a:spLocks/>
                </p:cNvSpPr>
                <p:nvPr/>
              </p:nvSpPr>
              <p:spPr bwMode="auto">
                <a:xfrm>
                  <a:off x="3274" y="1614"/>
                  <a:ext cx="15" cy="619"/>
                </a:xfrm>
                <a:custGeom>
                  <a:avLst/>
                  <a:gdLst>
                    <a:gd name="T0" fmla="*/ 0 w 3"/>
                    <a:gd name="T1" fmla="*/ 0 h 126"/>
                    <a:gd name="T2" fmla="*/ 0 w 3"/>
                    <a:gd name="T3" fmla="*/ 126 h 126"/>
                    <a:gd name="T4" fmla="*/ 3 w 3"/>
                    <a:gd name="T5" fmla="*/ 126 h 126"/>
                    <a:gd name="T6" fmla="*/ 3 w 3"/>
                    <a:gd name="T7" fmla="*/ 126 h 126"/>
                    <a:gd name="T8" fmla="*/ 3 w 3"/>
                    <a:gd name="T9" fmla="*/ 3 h 126"/>
                    <a:gd name="T10" fmla="*/ 0 w 3"/>
                    <a:gd name="T11" fmla="*/ 0 h 126"/>
                  </a:gdLst>
                  <a:ahLst/>
                  <a:cxnLst>
                    <a:cxn ang="0">
                      <a:pos x="T0" y="T1"/>
                    </a:cxn>
                    <a:cxn ang="0">
                      <a:pos x="T2" y="T3"/>
                    </a:cxn>
                    <a:cxn ang="0">
                      <a:pos x="T4" y="T5"/>
                    </a:cxn>
                    <a:cxn ang="0">
                      <a:pos x="T6" y="T7"/>
                    </a:cxn>
                    <a:cxn ang="0">
                      <a:pos x="T8" y="T9"/>
                    </a:cxn>
                    <a:cxn ang="0">
                      <a:pos x="T10" y="T11"/>
                    </a:cxn>
                  </a:cxnLst>
                  <a:rect l="0" t="0" r="r" b="b"/>
                  <a:pathLst>
                    <a:path w="3" h="126">
                      <a:moveTo>
                        <a:pt x="0" y="0"/>
                      </a:moveTo>
                      <a:cubicBezTo>
                        <a:pt x="0" y="126"/>
                        <a:pt x="0" y="126"/>
                        <a:pt x="0" y="126"/>
                      </a:cubicBezTo>
                      <a:cubicBezTo>
                        <a:pt x="3" y="126"/>
                        <a:pt x="3" y="126"/>
                        <a:pt x="3" y="126"/>
                      </a:cubicBezTo>
                      <a:cubicBezTo>
                        <a:pt x="3" y="126"/>
                        <a:pt x="3" y="126"/>
                        <a:pt x="3" y="126"/>
                      </a:cubicBezTo>
                      <a:cubicBezTo>
                        <a:pt x="3" y="3"/>
                        <a:pt x="3" y="3"/>
                        <a:pt x="3" y="3"/>
                      </a:cubicBezTo>
                      <a:cubicBezTo>
                        <a:pt x="2" y="2"/>
                        <a:pt x="1" y="1"/>
                        <a:pt x="0" y="0"/>
                      </a:cubicBezTo>
                    </a:path>
                  </a:pathLst>
                </a:custGeom>
                <a:solidFill>
                  <a:srgbClr val="2622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9" name="Freeform 57">
                  <a:extLst>
                    <a:ext uri="{FF2B5EF4-FFF2-40B4-BE49-F238E27FC236}">
                      <a16:creationId xmlns="" xmlns:a16="http://schemas.microsoft.com/office/drawing/2014/main" id="{80CA5B73-921E-4A93-A6E6-878605158287}"/>
                    </a:ext>
                  </a:extLst>
                </p:cNvPr>
                <p:cNvSpPr>
                  <a:spLocks noEditPoints="1"/>
                </p:cNvSpPr>
                <p:nvPr/>
              </p:nvSpPr>
              <p:spPr bwMode="auto">
                <a:xfrm>
                  <a:off x="1372" y="1521"/>
                  <a:ext cx="1902" cy="1895"/>
                </a:xfrm>
                <a:custGeom>
                  <a:avLst/>
                  <a:gdLst>
                    <a:gd name="T0" fmla="*/ 264 w 386"/>
                    <a:gd name="T1" fmla="*/ 383 h 386"/>
                    <a:gd name="T2" fmla="*/ 145 w 386"/>
                    <a:gd name="T3" fmla="*/ 383 h 386"/>
                    <a:gd name="T4" fmla="*/ 0 w 386"/>
                    <a:gd name="T5" fmla="*/ 383 h 386"/>
                    <a:gd name="T6" fmla="*/ 0 w 386"/>
                    <a:gd name="T7" fmla="*/ 386 h 386"/>
                    <a:gd name="T8" fmla="*/ 2 w 386"/>
                    <a:gd name="T9" fmla="*/ 386 h 386"/>
                    <a:gd name="T10" fmla="*/ 147 w 386"/>
                    <a:gd name="T11" fmla="*/ 386 h 386"/>
                    <a:gd name="T12" fmla="*/ 264 w 386"/>
                    <a:gd name="T13" fmla="*/ 386 h 386"/>
                    <a:gd name="T14" fmla="*/ 264 w 386"/>
                    <a:gd name="T15" fmla="*/ 383 h 386"/>
                    <a:gd name="T16" fmla="*/ 386 w 386"/>
                    <a:gd name="T17" fmla="*/ 0 h 386"/>
                    <a:gd name="T18" fmla="*/ 383 w 386"/>
                    <a:gd name="T19" fmla="*/ 0 h 386"/>
                    <a:gd name="T20" fmla="*/ 383 w 386"/>
                    <a:gd name="T21" fmla="*/ 18 h 386"/>
                    <a:gd name="T22" fmla="*/ 386 w 386"/>
                    <a:gd name="T23" fmla="*/ 19 h 386"/>
                    <a:gd name="T24" fmla="*/ 386 w 386"/>
                    <a:gd name="T25" fmla="*/ 2 h 386"/>
                    <a:gd name="T26" fmla="*/ 386 w 386"/>
                    <a:gd name="T27"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6" h="386">
                      <a:moveTo>
                        <a:pt x="264" y="383"/>
                      </a:moveTo>
                      <a:cubicBezTo>
                        <a:pt x="145" y="383"/>
                        <a:pt x="145" y="383"/>
                        <a:pt x="145" y="383"/>
                      </a:cubicBezTo>
                      <a:cubicBezTo>
                        <a:pt x="0" y="383"/>
                        <a:pt x="0" y="383"/>
                        <a:pt x="0" y="383"/>
                      </a:cubicBezTo>
                      <a:cubicBezTo>
                        <a:pt x="0" y="386"/>
                        <a:pt x="0" y="386"/>
                        <a:pt x="0" y="386"/>
                      </a:cubicBezTo>
                      <a:cubicBezTo>
                        <a:pt x="2" y="386"/>
                        <a:pt x="2" y="386"/>
                        <a:pt x="2" y="386"/>
                      </a:cubicBezTo>
                      <a:cubicBezTo>
                        <a:pt x="147" y="386"/>
                        <a:pt x="147" y="386"/>
                        <a:pt x="147" y="386"/>
                      </a:cubicBezTo>
                      <a:cubicBezTo>
                        <a:pt x="264" y="386"/>
                        <a:pt x="264" y="386"/>
                        <a:pt x="264" y="386"/>
                      </a:cubicBezTo>
                      <a:cubicBezTo>
                        <a:pt x="264" y="383"/>
                        <a:pt x="264" y="383"/>
                        <a:pt x="264" y="383"/>
                      </a:cubicBezTo>
                      <a:moveTo>
                        <a:pt x="386" y="0"/>
                      </a:moveTo>
                      <a:cubicBezTo>
                        <a:pt x="383" y="0"/>
                        <a:pt x="383" y="0"/>
                        <a:pt x="383" y="0"/>
                      </a:cubicBezTo>
                      <a:cubicBezTo>
                        <a:pt x="383" y="18"/>
                        <a:pt x="383" y="18"/>
                        <a:pt x="383" y="18"/>
                      </a:cubicBezTo>
                      <a:cubicBezTo>
                        <a:pt x="384" y="18"/>
                        <a:pt x="385" y="18"/>
                        <a:pt x="386" y="19"/>
                      </a:cubicBezTo>
                      <a:cubicBezTo>
                        <a:pt x="386" y="2"/>
                        <a:pt x="386" y="2"/>
                        <a:pt x="386" y="2"/>
                      </a:cubicBezTo>
                      <a:cubicBezTo>
                        <a:pt x="386" y="0"/>
                        <a:pt x="386" y="0"/>
                        <a:pt x="386" y="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0" name="Freeform 58">
                  <a:extLst>
                    <a:ext uri="{FF2B5EF4-FFF2-40B4-BE49-F238E27FC236}">
                      <a16:creationId xmlns="" xmlns:a16="http://schemas.microsoft.com/office/drawing/2014/main" id="{9C781008-CE40-48D5-BD8D-204AB7D3182D}"/>
                    </a:ext>
                  </a:extLst>
                </p:cNvPr>
                <p:cNvSpPr>
                  <a:spLocks/>
                </p:cNvSpPr>
                <p:nvPr/>
              </p:nvSpPr>
              <p:spPr bwMode="auto">
                <a:xfrm>
                  <a:off x="3259" y="1609"/>
                  <a:ext cx="15" cy="624"/>
                </a:xfrm>
                <a:custGeom>
                  <a:avLst/>
                  <a:gdLst>
                    <a:gd name="T0" fmla="*/ 0 w 3"/>
                    <a:gd name="T1" fmla="*/ 0 h 127"/>
                    <a:gd name="T2" fmla="*/ 0 w 3"/>
                    <a:gd name="T3" fmla="*/ 127 h 127"/>
                    <a:gd name="T4" fmla="*/ 3 w 3"/>
                    <a:gd name="T5" fmla="*/ 127 h 127"/>
                    <a:gd name="T6" fmla="*/ 3 w 3"/>
                    <a:gd name="T7" fmla="*/ 1 h 127"/>
                    <a:gd name="T8" fmla="*/ 0 w 3"/>
                    <a:gd name="T9" fmla="*/ 0 h 127"/>
                  </a:gdLst>
                  <a:ahLst/>
                  <a:cxnLst>
                    <a:cxn ang="0">
                      <a:pos x="T0" y="T1"/>
                    </a:cxn>
                    <a:cxn ang="0">
                      <a:pos x="T2" y="T3"/>
                    </a:cxn>
                    <a:cxn ang="0">
                      <a:pos x="T4" y="T5"/>
                    </a:cxn>
                    <a:cxn ang="0">
                      <a:pos x="T6" y="T7"/>
                    </a:cxn>
                    <a:cxn ang="0">
                      <a:pos x="T8" y="T9"/>
                    </a:cxn>
                  </a:cxnLst>
                  <a:rect l="0" t="0" r="r" b="b"/>
                  <a:pathLst>
                    <a:path w="3" h="127">
                      <a:moveTo>
                        <a:pt x="0" y="0"/>
                      </a:moveTo>
                      <a:cubicBezTo>
                        <a:pt x="0" y="127"/>
                        <a:pt x="0" y="127"/>
                        <a:pt x="0" y="127"/>
                      </a:cubicBezTo>
                      <a:cubicBezTo>
                        <a:pt x="3" y="127"/>
                        <a:pt x="3" y="127"/>
                        <a:pt x="3" y="127"/>
                      </a:cubicBezTo>
                      <a:cubicBezTo>
                        <a:pt x="3" y="1"/>
                        <a:pt x="3" y="1"/>
                        <a:pt x="3" y="1"/>
                      </a:cubicBezTo>
                      <a:cubicBezTo>
                        <a:pt x="2" y="0"/>
                        <a:pt x="1" y="0"/>
                        <a:pt x="0" y="0"/>
                      </a:cubicBezTo>
                    </a:path>
                  </a:pathLst>
                </a:custGeom>
                <a:solidFill>
                  <a:srgbClr val="2522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1" name="Freeform 59">
                  <a:extLst>
                    <a:ext uri="{FF2B5EF4-FFF2-40B4-BE49-F238E27FC236}">
                      <a16:creationId xmlns="" xmlns:a16="http://schemas.microsoft.com/office/drawing/2014/main" id="{D1F1E9FC-BCA8-4435-8975-30B27DDE6EB7}"/>
                    </a:ext>
                  </a:extLst>
                </p:cNvPr>
                <p:cNvSpPr>
                  <a:spLocks noEditPoints="1"/>
                </p:cNvSpPr>
                <p:nvPr/>
              </p:nvSpPr>
              <p:spPr bwMode="auto">
                <a:xfrm>
                  <a:off x="1357" y="1506"/>
                  <a:ext cx="1902" cy="1895"/>
                </a:xfrm>
                <a:custGeom>
                  <a:avLst/>
                  <a:gdLst>
                    <a:gd name="T0" fmla="*/ 267 w 386"/>
                    <a:gd name="T1" fmla="*/ 384 h 386"/>
                    <a:gd name="T2" fmla="*/ 145 w 386"/>
                    <a:gd name="T3" fmla="*/ 384 h 386"/>
                    <a:gd name="T4" fmla="*/ 0 w 386"/>
                    <a:gd name="T5" fmla="*/ 384 h 386"/>
                    <a:gd name="T6" fmla="*/ 0 w 386"/>
                    <a:gd name="T7" fmla="*/ 386 h 386"/>
                    <a:gd name="T8" fmla="*/ 3 w 386"/>
                    <a:gd name="T9" fmla="*/ 386 h 386"/>
                    <a:gd name="T10" fmla="*/ 148 w 386"/>
                    <a:gd name="T11" fmla="*/ 386 h 386"/>
                    <a:gd name="T12" fmla="*/ 267 w 386"/>
                    <a:gd name="T13" fmla="*/ 386 h 386"/>
                    <a:gd name="T14" fmla="*/ 267 w 386"/>
                    <a:gd name="T15" fmla="*/ 384 h 386"/>
                    <a:gd name="T16" fmla="*/ 386 w 386"/>
                    <a:gd name="T17" fmla="*/ 0 h 386"/>
                    <a:gd name="T18" fmla="*/ 383 w 386"/>
                    <a:gd name="T19" fmla="*/ 0 h 386"/>
                    <a:gd name="T20" fmla="*/ 383 w 386"/>
                    <a:gd name="T21" fmla="*/ 20 h 386"/>
                    <a:gd name="T22" fmla="*/ 386 w 386"/>
                    <a:gd name="T23" fmla="*/ 21 h 386"/>
                    <a:gd name="T24" fmla="*/ 386 w 386"/>
                    <a:gd name="T25" fmla="*/ 3 h 386"/>
                    <a:gd name="T26" fmla="*/ 386 w 386"/>
                    <a:gd name="T27"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6" h="386">
                      <a:moveTo>
                        <a:pt x="267" y="384"/>
                      </a:moveTo>
                      <a:cubicBezTo>
                        <a:pt x="145" y="384"/>
                        <a:pt x="145" y="384"/>
                        <a:pt x="145" y="384"/>
                      </a:cubicBezTo>
                      <a:cubicBezTo>
                        <a:pt x="0" y="384"/>
                        <a:pt x="0" y="384"/>
                        <a:pt x="0" y="384"/>
                      </a:cubicBezTo>
                      <a:cubicBezTo>
                        <a:pt x="0" y="386"/>
                        <a:pt x="0" y="386"/>
                        <a:pt x="0" y="386"/>
                      </a:cubicBezTo>
                      <a:cubicBezTo>
                        <a:pt x="3" y="386"/>
                        <a:pt x="3" y="386"/>
                        <a:pt x="3" y="386"/>
                      </a:cubicBezTo>
                      <a:cubicBezTo>
                        <a:pt x="148" y="386"/>
                        <a:pt x="148" y="386"/>
                        <a:pt x="148" y="386"/>
                      </a:cubicBezTo>
                      <a:cubicBezTo>
                        <a:pt x="267" y="386"/>
                        <a:pt x="267" y="386"/>
                        <a:pt x="267" y="386"/>
                      </a:cubicBezTo>
                      <a:cubicBezTo>
                        <a:pt x="267" y="384"/>
                        <a:pt x="267" y="384"/>
                        <a:pt x="267" y="384"/>
                      </a:cubicBezTo>
                      <a:moveTo>
                        <a:pt x="386" y="0"/>
                      </a:moveTo>
                      <a:cubicBezTo>
                        <a:pt x="383" y="0"/>
                        <a:pt x="383" y="0"/>
                        <a:pt x="383" y="0"/>
                      </a:cubicBezTo>
                      <a:cubicBezTo>
                        <a:pt x="383" y="20"/>
                        <a:pt x="383" y="20"/>
                        <a:pt x="383" y="20"/>
                      </a:cubicBezTo>
                      <a:cubicBezTo>
                        <a:pt x="384" y="20"/>
                        <a:pt x="385" y="20"/>
                        <a:pt x="386" y="21"/>
                      </a:cubicBezTo>
                      <a:cubicBezTo>
                        <a:pt x="386" y="3"/>
                        <a:pt x="386" y="3"/>
                        <a:pt x="386" y="3"/>
                      </a:cubicBezTo>
                      <a:cubicBezTo>
                        <a:pt x="386" y="0"/>
                        <a:pt x="386" y="0"/>
                        <a:pt x="386" y="0"/>
                      </a:cubicBezTo>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2" name="Freeform 60">
                  <a:extLst>
                    <a:ext uri="{FF2B5EF4-FFF2-40B4-BE49-F238E27FC236}">
                      <a16:creationId xmlns="" xmlns:a16="http://schemas.microsoft.com/office/drawing/2014/main" id="{20936EFC-2F3D-427F-8518-BA09C885F001}"/>
                    </a:ext>
                  </a:extLst>
                </p:cNvPr>
                <p:cNvSpPr>
                  <a:spLocks/>
                </p:cNvSpPr>
                <p:nvPr/>
              </p:nvSpPr>
              <p:spPr bwMode="auto">
                <a:xfrm>
                  <a:off x="3244" y="1605"/>
                  <a:ext cx="15" cy="628"/>
                </a:xfrm>
                <a:custGeom>
                  <a:avLst/>
                  <a:gdLst>
                    <a:gd name="T0" fmla="*/ 0 w 3"/>
                    <a:gd name="T1" fmla="*/ 0 h 128"/>
                    <a:gd name="T2" fmla="*/ 0 w 3"/>
                    <a:gd name="T3" fmla="*/ 128 h 128"/>
                    <a:gd name="T4" fmla="*/ 3 w 3"/>
                    <a:gd name="T5" fmla="*/ 128 h 128"/>
                    <a:gd name="T6" fmla="*/ 3 w 3"/>
                    <a:gd name="T7" fmla="*/ 1 h 128"/>
                    <a:gd name="T8" fmla="*/ 0 w 3"/>
                    <a:gd name="T9" fmla="*/ 0 h 128"/>
                  </a:gdLst>
                  <a:ahLst/>
                  <a:cxnLst>
                    <a:cxn ang="0">
                      <a:pos x="T0" y="T1"/>
                    </a:cxn>
                    <a:cxn ang="0">
                      <a:pos x="T2" y="T3"/>
                    </a:cxn>
                    <a:cxn ang="0">
                      <a:pos x="T4" y="T5"/>
                    </a:cxn>
                    <a:cxn ang="0">
                      <a:pos x="T6" y="T7"/>
                    </a:cxn>
                    <a:cxn ang="0">
                      <a:pos x="T8" y="T9"/>
                    </a:cxn>
                  </a:cxnLst>
                  <a:rect l="0" t="0" r="r" b="b"/>
                  <a:pathLst>
                    <a:path w="3" h="128">
                      <a:moveTo>
                        <a:pt x="0" y="0"/>
                      </a:moveTo>
                      <a:cubicBezTo>
                        <a:pt x="0" y="128"/>
                        <a:pt x="0" y="128"/>
                        <a:pt x="0" y="128"/>
                      </a:cubicBezTo>
                      <a:cubicBezTo>
                        <a:pt x="3" y="128"/>
                        <a:pt x="3" y="128"/>
                        <a:pt x="3" y="128"/>
                      </a:cubicBezTo>
                      <a:cubicBezTo>
                        <a:pt x="3" y="1"/>
                        <a:pt x="3" y="1"/>
                        <a:pt x="3" y="1"/>
                      </a:cubicBezTo>
                      <a:cubicBezTo>
                        <a:pt x="2" y="0"/>
                        <a:pt x="1" y="0"/>
                        <a:pt x="0" y="0"/>
                      </a:cubicBezTo>
                    </a:path>
                  </a:pathLst>
                </a:custGeom>
                <a:solidFill>
                  <a:srgbClr val="252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3" name="Freeform 61">
                  <a:extLst>
                    <a:ext uri="{FF2B5EF4-FFF2-40B4-BE49-F238E27FC236}">
                      <a16:creationId xmlns="" xmlns:a16="http://schemas.microsoft.com/office/drawing/2014/main" id="{4703454C-41B2-4E4B-BA7E-9DE6672D7B20}"/>
                    </a:ext>
                  </a:extLst>
                </p:cNvPr>
                <p:cNvSpPr>
                  <a:spLocks noEditPoints="1"/>
                </p:cNvSpPr>
                <p:nvPr/>
              </p:nvSpPr>
              <p:spPr bwMode="auto">
                <a:xfrm>
                  <a:off x="1343" y="1492"/>
                  <a:ext cx="1901" cy="1900"/>
                </a:xfrm>
                <a:custGeom>
                  <a:avLst/>
                  <a:gdLst>
                    <a:gd name="T0" fmla="*/ 270 w 386"/>
                    <a:gd name="T1" fmla="*/ 384 h 387"/>
                    <a:gd name="T2" fmla="*/ 145 w 386"/>
                    <a:gd name="T3" fmla="*/ 384 h 387"/>
                    <a:gd name="T4" fmla="*/ 0 w 386"/>
                    <a:gd name="T5" fmla="*/ 384 h 387"/>
                    <a:gd name="T6" fmla="*/ 0 w 386"/>
                    <a:gd name="T7" fmla="*/ 387 h 387"/>
                    <a:gd name="T8" fmla="*/ 3 w 386"/>
                    <a:gd name="T9" fmla="*/ 387 h 387"/>
                    <a:gd name="T10" fmla="*/ 148 w 386"/>
                    <a:gd name="T11" fmla="*/ 387 h 387"/>
                    <a:gd name="T12" fmla="*/ 270 w 386"/>
                    <a:gd name="T13" fmla="*/ 387 h 387"/>
                    <a:gd name="T14" fmla="*/ 270 w 386"/>
                    <a:gd name="T15" fmla="*/ 384 h 387"/>
                    <a:gd name="T16" fmla="*/ 386 w 386"/>
                    <a:gd name="T17" fmla="*/ 0 h 387"/>
                    <a:gd name="T18" fmla="*/ 384 w 386"/>
                    <a:gd name="T19" fmla="*/ 0 h 387"/>
                    <a:gd name="T20" fmla="*/ 384 w 386"/>
                    <a:gd name="T21" fmla="*/ 23 h 387"/>
                    <a:gd name="T22" fmla="*/ 386 w 386"/>
                    <a:gd name="T23" fmla="*/ 23 h 387"/>
                    <a:gd name="T24" fmla="*/ 386 w 386"/>
                    <a:gd name="T25" fmla="*/ 23 h 387"/>
                    <a:gd name="T26" fmla="*/ 386 w 386"/>
                    <a:gd name="T27" fmla="*/ 3 h 387"/>
                    <a:gd name="T28" fmla="*/ 386 w 386"/>
                    <a:gd name="T29"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387">
                      <a:moveTo>
                        <a:pt x="270" y="384"/>
                      </a:moveTo>
                      <a:cubicBezTo>
                        <a:pt x="145" y="384"/>
                        <a:pt x="145" y="384"/>
                        <a:pt x="145" y="384"/>
                      </a:cubicBezTo>
                      <a:cubicBezTo>
                        <a:pt x="0" y="384"/>
                        <a:pt x="0" y="384"/>
                        <a:pt x="0" y="384"/>
                      </a:cubicBezTo>
                      <a:cubicBezTo>
                        <a:pt x="0" y="387"/>
                        <a:pt x="0" y="387"/>
                        <a:pt x="0" y="387"/>
                      </a:cubicBezTo>
                      <a:cubicBezTo>
                        <a:pt x="3" y="387"/>
                        <a:pt x="3" y="387"/>
                        <a:pt x="3" y="387"/>
                      </a:cubicBezTo>
                      <a:cubicBezTo>
                        <a:pt x="148" y="387"/>
                        <a:pt x="148" y="387"/>
                        <a:pt x="148" y="387"/>
                      </a:cubicBezTo>
                      <a:cubicBezTo>
                        <a:pt x="270" y="387"/>
                        <a:pt x="270" y="387"/>
                        <a:pt x="270" y="387"/>
                      </a:cubicBezTo>
                      <a:cubicBezTo>
                        <a:pt x="270" y="384"/>
                        <a:pt x="270" y="384"/>
                        <a:pt x="270" y="384"/>
                      </a:cubicBezTo>
                      <a:moveTo>
                        <a:pt x="386" y="0"/>
                      </a:moveTo>
                      <a:cubicBezTo>
                        <a:pt x="384" y="0"/>
                        <a:pt x="384" y="0"/>
                        <a:pt x="384" y="0"/>
                      </a:cubicBezTo>
                      <a:cubicBezTo>
                        <a:pt x="384" y="23"/>
                        <a:pt x="384" y="23"/>
                        <a:pt x="384" y="23"/>
                      </a:cubicBezTo>
                      <a:cubicBezTo>
                        <a:pt x="384" y="23"/>
                        <a:pt x="385" y="23"/>
                        <a:pt x="386" y="23"/>
                      </a:cubicBezTo>
                      <a:cubicBezTo>
                        <a:pt x="386" y="23"/>
                        <a:pt x="386" y="23"/>
                        <a:pt x="386" y="23"/>
                      </a:cubicBezTo>
                      <a:cubicBezTo>
                        <a:pt x="386" y="3"/>
                        <a:pt x="386" y="3"/>
                        <a:pt x="386" y="3"/>
                      </a:cubicBezTo>
                      <a:cubicBezTo>
                        <a:pt x="386" y="0"/>
                        <a:pt x="386" y="0"/>
                        <a:pt x="386"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4" name="Freeform 62">
                  <a:extLst>
                    <a:ext uri="{FF2B5EF4-FFF2-40B4-BE49-F238E27FC236}">
                      <a16:creationId xmlns="" xmlns:a16="http://schemas.microsoft.com/office/drawing/2014/main" id="{CF3D7C19-BAA7-4703-BBFA-C32C251581BF}"/>
                    </a:ext>
                  </a:extLst>
                </p:cNvPr>
                <p:cNvSpPr>
                  <a:spLocks/>
                </p:cNvSpPr>
                <p:nvPr/>
              </p:nvSpPr>
              <p:spPr bwMode="auto">
                <a:xfrm>
                  <a:off x="3234" y="1605"/>
                  <a:ext cx="10" cy="628"/>
                </a:xfrm>
                <a:custGeom>
                  <a:avLst/>
                  <a:gdLst>
                    <a:gd name="T0" fmla="*/ 2 w 2"/>
                    <a:gd name="T1" fmla="*/ 0 h 128"/>
                    <a:gd name="T2" fmla="*/ 0 w 2"/>
                    <a:gd name="T3" fmla="*/ 0 h 128"/>
                    <a:gd name="T4" fmla="*/ 0 w 2"/>
                    <a:gd name="T5" fmla="*/ 128 h 128"/>
                    <a:gd name="T6" fmla="*/ 2 w 2"/>
                    <a:gd name="T7" fmla="*/ 128 h 128"/>
                    <a:gd name="T8" fmla="*/ 2 w 2"/>
                    <a:gd name="T9" fmla="*/ 0 h 128"/>
                    <a:gd name="T10" fmla="*/ 2 w 2"/>
                    <a:gd name="T11" fmla="*/ 0 h 128"/>
                  </a:gdLst>
                  <a:ahLst/>
                  <a:cxnLst>
                    <a:cxn ang="0">
                      <a:pos x="T0" y="T1"/>
                    </a:cxn>
                    <a:cxn ang="0">
                      <a:pos x="T2" y="T3"/>
                    </a:cxn>
                    <a:cxn ang="0">
                      <a:pos x="T4" y="T5"/>
                    </a:cxn>
                    <a:cxn ang="0">
                      <a:pos x="T6" y="T7"/>
                    </a:cxn>
                    <a:cxn ang="0">
                      <a:pos x="T8" y="T9"/>
                    </a:cxn>
                    <a:cxn ang="0">
                      <a:pos x="T10" y="T11"/>
                    </a:cxn>
                  </a:cxnLst>
                  <a:rect l="0" t="0" r="r" b="b"/>
                  <a:pathLst>
                    <a:path w="2" h="128">
                      <a:moveTo>
                        <a:pt x="2" y="0"/>
                      </a:moveTo>
                      <a:cubicBezTo>
                        <a:pt x="1" y="0"/>
                        <a:pt x="0" y="0"/>
                        <a:pt x="0" y="0"/>
                      </a:cubicBezTo>
                      <a:cubicBezTo>
                        <a:pt x="0" y="128"/>
                        <a:pt x="0" y="128"/>
                        <a:pt x="0" y="128"/>
                      </a:cubicBezTo>
                      <a:cubicBezTo>
                        <a:pt x="2" y="128"/>
                        <a:pt x="2" y="128"/>
                        <a:pt x="2" y="128"/>
                      </a:cubicBezTo>
                      <a:cubicBezTo>
                        <a:pt x="2" y="0"/>
                        <a:pt x="2" y="0"/>
                        <a:pt x="2" y="0"/>
                      </a:cubicBezTo>
                      <a:cubicBezTo>
                        <a:pt x="2" y="0"/>
                        <a:pt x="2" y="0"/>
                        <a:pt x="2" y="0"/>
                      </a:cubicBezTo>
                    </a:path>
                  </a:pathLst>
                </a:custGeom>
                <a:solidFill>
                  <a:srgbClr val="2420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5" name="Freeform 63">
                  <a:extLst>
                    <a:ext uri="{FF2B5EF4-FFF2-40B4-BE49-F238E27FC236}">
                      <a16:creationId xmlns="" xmlns:a16="http://schemas.microsoft.com/office/drawing/2014/main" id="{9E88811A-D2A3-4305-93E5-A4343CAC84C4}"/>
                    </a:ext>
                  </a:extLst>
                </p:cNvPr>
                <p:cNvSpPr>
                  <a:spLocks noEditPoints="1"/>
                </p:cNvSpPr>
                <p:nvPr/>
              </p:nvSpPr>
              <p:spPr bwMode="auto">
                <a:xfrm>
                  <a:off x="1328" y="1477"/>
                  <a:ext cx="1906" cy="1900"/>
                </a:xfrm>
                <a:custGeom>
                  <a:avLst/>
                  <a:gdLst>
                    <a:gd name="T0" fmla="*/ 273 w 387"/>
                    <a:gd name="T1" fmla="*/ 384 h 387"/>
                    <a:gd name="T2" fmla="*/ 145 w 387"/>
                    <a:gd name="T3" fmla="*/ 384 h 387"/>
                    <a:gd name="T4" fmla="*/ 0 w 387"/>
                    <a:gd name="T5" fmla="*/ 384 h 387"/>
                    <a:gd name="T6" fmla="*/ 0 w 387"/>
                    <a:gd name="T7" fmla="*/ 387 h 387"/>
                    <a:gd name="T8" fmla="*/ 3 w 387"/>
                    <a:gd name="T9" fmla="*/ 387 h 387"/>
                    <a:gd name="T10" fmla="*/ 148 w 387"/>
                    <a:gd name="T11" fmla="*/ 387 h 387"/>
                    <a:gd name="T12" fmla="*/ 273 w 387"/>
                    <a:gd name="T13" fmla="*/ 387 h 387"/>
                    <a:gd name="T14" fmla="*/ 273 w 387"/>
                    <a:gd name="T15" fmla="*/ 384 h 387"/>
                    <a:gd name="T16" fmla="*/ 387 w 387"/>
                    <a:gd name="T17" fmla="*/ 0 h 387"/>
                    <a:gd name="T18" fmla="*/ 384 w 387"/>
                    <a:gd name="T19" fmla="*/ 0 h 387"/>
                    <a:gd name="T20" fmla="*/ 384 w 387"/>
                    <a:gd name="T21" fmla="*/ 27 h 387"/>
                    <a:gd name="T22" fmla="*/ 387 w 387"/>
                    <a:gd name="T23" fmla="*/ 26 h 387"/>
                    <a:gd name="T24" fmla="*/ 387 w 387"/>
                    <a:gd name="T25" fmla="*/ 3 h 387"/>
                    <a:gd name="T26" fmla="*/ 387 w 387"/>
                    <a:gd name="T27"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387">
                      <a:moveTo>
                        <a:pt x="273" y="384"/>
                      </a:moveTo>
                      <a:cubicBezTo>
                        <a:pt x="145" y="384"/>
                        <a:pt x="145" y="384"/>
                        <a:pt x="145" y="384"/>
                      </a:cubicBezTo>
                      <a:cubicBezTo>
                        <a:pt x="0" y="384"/>
                        <a:pt x="0" y="384"/>
                        <a:pt x="0" y="384"/>
                      </a:cubicBezTo>
                      <a:cubicBezTo>
                        <a:pt x="0" y="387"/>
                        <a:pt x="0" y="387"/>
                        <a:pt x="0" y="387"/>
                      </a:cubicBezTo>
                      <a:cubicBezTo>
                        <a:pt x="3" y="387"/>
                        <a:pt x="3" y="387"/>
                        <a:pt x="3" y="387"/>
                      </a:cubicBezTo>
                      <a:cubicBezTo>
                        <a:pt x="148" y="387"/>
                        <a:pt x="148" y="387"/>
                        <a:pt x="148" y="387"/>
                      </a:cubicBezTo>
                      <a:cubicBezTo>
                        <a:pt x="273" y="387"/>
                        <a:pt x="273" y="387"/>
                        <a:pt x="273" y="387"/>
                      </a:cubicBezTo>
                      <a:cubicBezTo>
                        <a:pt x="273" y="384"/>
                        <a:pt x="273" y="384"/>
                        <a:pt x="273" y="384"/>
                      </a:cubicBezTo>
                      <a:moveTo>
                        <a:pt x="387" y="0"/>
                      </a:moveTo>
                      <a:cubicBezTo>
                        <a:pt x="384" y="0"/>
                        <a:pt x="384" y="0"/>
                        <a:pt x="384" y="0"/>
                      </a:cubicBezTo>
                      <a:cubicBezTo>
                        <a:pt x="384" y="27"/>
                        <a:pt x="384" y="27"/>
                        <a:pt x="384" y="27"/>
                      </a:cubicBezTo>
                      <a:cubicBezTo>
                        <a:pt x="385" y="27"/>
                        <a:pt x="386" y="26"/>
                        <a:pt x="387" y="26"/>
                      </a:cubicBezTo>
                      <a:cubicBezTo>
                        <a:pt x="387" y="3"/>
                        <a:pt x="387" y="3"/>
                        <a:pt x="387" y="3"/>
                      </a:cubicBezTo>
                      <a:cubicBezTo>
                        <a:pt x="387" y="0"/>
                        <a:pt x="387" y="0"/>
                        <a:pt x="387" y="0"/>
                      </a:cubicBezTo>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6" name="Freeform 64">
                  <a:extLst>
                    <a:ext uri="{FF2B5EF4-FFF2-40B4-BE49-F238E27FC236}">
                      <a16:creationId xmlns="" xmlns:a16="http://schemas.microsoft.com/office/drawing/2014/main" id="{62B8710A-A955-4344-BF1E-2D89F33E8B18}"/>
                    </a:ext>
                  </a:extLst>
                </p:cNvPr>
                <p:cNvSpPr>
                  <a:spLocks/>
                </p:cNvSpPr>
                <p:nvPr/>
              </p:nvSpPr>
              <p:spPr bwMode="auto">
                <a:xfrm>
                  <a:off x="3220" y="1605"/>
                  <a:ext cx="14" cy="628"/>
                </a:xfrm>
                <a:custGeom>
                  <a:avLst/>
                  <a:gdLst>
                    <a:gd name="T0" fmla="*/ 3 w 3"/>
                    <a:gd name="T1" fmla="*/ 0 h 128"/>
                    <a:gd name="T2" fmla="*/ 0 w 3"/>
                    <a:gd name="T3" fmla="*/ 1 h 128"/>
                    <a:gd name="T4" fmla="*/ 0 w 3"/>
                    <a:gd name="T5" fmla="*/ 128 h 128"/>
                    <a:gd name="T6" fmla="*/ 3 w 3"/>
                    <a:gd name="T7" fmla="*/ 128 h 128"/>
                    <a:gd name="T8" fmla="*/ 3 w 3"/>
                    <a:gd name="T9" fmla="*/ 0 h 128"/>
                  </a:gdLst>
                  <a:ahLst/>
                  <a:cxnLst>
                    <a:cxn ang="0">
                      <a:pos x="T0" y="T1"/>
                    </a:cxn>
                    <a:cxn ang="0">
                      <a:pos x="T2" y="T3"/>
                    </a:cxn>
                    <a:cxn ang="0">
                      <a:pos x="T4" y="T5"/>
                    </a:cxn>
                    <a:cxn ang="0">
                      <a:pos x="T6" y="T7"/>
                    </a:cxn>
                    <a:cxn ang="0">
                      <a:pos x="T8" y="T9"/>
                    </a:cxn>
                  </a:cxnLst>
                  <a:rect l="0" t="0" r="r" b="b"/>
                  <a:pathLst>
                    <a:path w="3" h="128">
                      <a:moveTo>
                        <a:pt x="3" y="0"/>
                      </a:moveTo>
                      <a:cubicBezTo>
                        <a:pt x="2" y="0"/>
                        <a:pt x="1" y="1"/>
                        <a:pt x="0" y="1"/>
                      </a:cubicBezTo>
                      <a:cubicBezTo>
                        <a:pt x="0" y="128"/>
                        <a:pt x="0" y="128"/>
                        <a:pt x="0" y="128"/>
                      </a:cubicBezTo>
                      <a:cubicBezTo>
                        <a:pt x="3" y="128"/>
                        <a:pt x="3" y="128"/>
                        <a:pt x="3" y="128"/>
                      </a:cubicBezTo>
                      <a:cubicBezTo>
                        <a:pt x="3" y="0"/>
                        <a:pt x="3" y="0"/>
                        <a:pt x="3" y="0"/>
                      </a:cubicBezTo>
                    </a:path>
                  </a:pathLst>
                </a:custGeom>
                <a:solidFill>
                  <a:srgbClr val="2420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7" name="Freeform 65">
                  <a:extLst>
                    <a:ext uri="{FF2B5EF4-FFF2-40B4-BE49-F238E27FC236}">
                      <a16:creationId xmlns="" xmlns:a16="http://schemas.microsoft.com/office/drawing/2014/main" id="{04CDCFA9-CA53-4651-AAB1-3225FFCB9057}"/>
                    </a:ext>
                  </a:extLst>
                </p:cNvPr>
                <p:cNvSpPr>
                  <a:spLocks noEditPoints="1"/>
                </p:cNvSpPr>
                <p:nvPr/>
              </p:nvSpPr>
              <p:spPr bwMode="auto">
                <a:xfrm>
                  <a:off x="1313" y="1462"/>
                  <a:ext cx="1907" cy="1900"/>
                </a:xfrm>
                <a:custGeom>
                  <a:avLst/>
                  <a:gdLst>
                    <a:gd name="T0" fmla="*/ 276 w 387"/>
                    <a:gd name="T1" fmla="*/ 384 h 387"/>
                    <a:gd name="T2" fmla="*/ 145 w 387"/>
                    <a:gd name="T3" fmla="*/ 384 h 387"/>
                    <a:gd name="T4" fmla="*/ 0 w 387"/>
                    <a:gd name="T5" fmla="*/ 384 h 387"/>
                    <a:gd name="T6" fmla="*/ 0 w 387"/>
                    <a:gd name="T7" fmla="*/ 387 h 387"/>
                    <a:gd name="T8" fmla="*/ 3 w 387"/>
                    <a:gd name="T9" fmla="*/ 387 h 387"/>
                    <a:gd name="T10" fmla="*/ 148 w 387"/>
                    <a:gd name="T11" fmla="*/ 387 h 387"/>
                    <a:gd name="T12" fmla="*/ 276 w 387"/>
                    <a:gd name="T13" fmla="*/ 387 h 387"/>
                    <a:gd name="T14" fmla="*/ 276 w 387"/>
                    <a:gd name="T15" fmla="*/ 384 h 387"/>
                    <a:gd name="T16" fmla="*/ 387 w 387"/>
                    <a:gd name="T17" fmla="*/ 0 h 387"/>
                    <a:gd name="T18" fmla="*/ 384 w 387"/>
                    <a:gd name="T19" fmla="*/ 0 h 387"/>
                    <a:gd name="T20" fmla="*/ 384 w 387"/>
                    <a:gd name="T21" fmla="*/ 32 h 387"/>
                    <a:gd name="T22" fmla="*/ 387 w 387"/>
                    <a:gd name="T23" fmla="*/ 30 h 387"/>
                    <a:gd name="T24" fmla="*/ 387 w 387"/>
                    <a:gd name="T25" fmla="*/ 3 h 387"/>
                    <a:gd name="T26" fmla="*/ 387 w 387"/>
                    <a:gd name="T27"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387">
                      <a:moveTo>
                        <a:pt x="276" y="384"/>
                      </a:moveTo>
                      <a:cubicBezTo>
                        <a:pt x="145" y="384"/>
                        <a:pt x="145" y="384"/>
                        <a:pt x="145" y="384"/>
                      </a:cubicBezTo>
                      <a:cubicBezTo>
                        <a:pt x="0" y="384"/>
                        <a:pt x="0" y="384"/>
                        <a:pt x="0" y="384"/>
                      </a:cubicBezTo>
                      <a:cubicBezTo>
                        <a:pt x="0" y="387"/>
                        <a:pt x="0" y="387"/>
                        <a:pt x="0" y="387"/>
                      </a:cubicBezTo>
                      <a:cubicBezTo>
                        <a:pt x="3" y="387"/>
                        <a:pt x="3" y="387"/>
                        <a:pt x="3" y="387"/>
                      </a:cubicBezTo>
                      <a:cubicBezTo>
                        <a:pt x="148" y="387"/>
                        <a:pt x="148" y="387"/>
                        <a:pt x="148" y="387"/>
                      </a:cubicBezTo>
                      <a:cubicBezTo>
                        <a:pt x="276" y="387"/>
                        <a:pt x="276" y="387"/>
                        <a:pt x="276" y="387"/>
                      </a:cubicBezTo>
                      <a:cubicBezTo>
                        <a:pt x="276" y="384"/>
                        <a:pt x="276" y="384"/>
                        <a:pt x="276" y="384"/>
                      </a:cubicBezTo>
                      <a:moveTo>
                        <a:pt x="387" y="0"/>
                      </a:moveTo>
                      <a:cubicBezTo>
                        <a:pt x="384" y="0"/>
                        <a:pt x="384" y="0"/>
                        <a:pt x="384" y="0"/>
                      </a:cubicBezTo>
                      <a:cubicBezTo>
                        <a:pt x="384" y="32"/>
                        <a:pt x="384" y="32"/>
                        <a:pt x="384" y="32"/>
                      </a:cubicBezTo>
                      <a:cubicBezTo>
                        <a:pt x="385" y="31"/>
                        <a:pt x="386" y="31"/>
                        <a:pt x="387" y="30"/>
                      </a:cubicBezTo>
                      <a:cubicBezTo>
                        <a:pt x="387" y="3"/>
                        <a:pt x="387" y="3"/>
                        <a:pt x="387" y="3"/>
                      </a:cubicBezTo>
                      <a:cubicBezTo>
                        <a:pt x="387" y="0"/>
                        <a:pt x="387" y="0"/>
                        <a:pt x="387"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8" name="Freeform 66">
                  <a:extLst>
                    <a:ext uri="{FF2B5EF4-FFF2-40B4-BE49-F238E27FC236}">
                      <a16:creationId xmlns="" xmlns:a16="http://schemas.microsoft.com/office/drawing/2014/main" id="{FDDABAFB-69C8-42E1-8468-55DF8BE97111}"/>
                    </a:ext>
                  </a:extLst>
                </p:cNvPr>
                <p:cNvSpPr>
                  <a:spLocks/>
                </p:cNvSpPr>
                <p:nvPr/>
              </p:nvSpPr>
              <p:spPr bwMode="auto">
                <a:xfrm>
                  <a:off x="3205" y="1609"/>
                  <a:ext cx="15" cy="624"/>
                </a:xfrm>
                <a:custGeom>
                  <a:avLst/>
                  <a:gdLst>
                    <a:gd name="T0" fmla="*/ 3 w 3"/>
                    <a:gd name="T1" fmla="*/ 0 h 127"/>
                    <a:gd name="T2" fmla="*/ 0 w 3"/>
                    <a:gd name="T3" fmla="*/ 2 h 127"/>
                    <a:gd name="T4" fmla="*/ 0 w 3"/>
                    <a:gd name="T5" fmla="*/ 127 h 127"/>
                    <a:gd name="T6" fmla="*/ 3 w 3"/>
                    <a:gd name="T7" fmla="*/ 127 h 127"/>
                    <a:gd name="T8" fmla="*/ 3 w 3"/>
                    <a:gd name="T9" fmla="*/ 0 h 127"/>
                  </a:gdLst>
                  <a:ahLst/>
                  <a:cxnLst>
                    <a:cxn ang="0">
                      <a:pos x="T0" y="T1"/>
                    </a:cxn>
                    <a:cxn ang="0">
                      <a:pos x="T2" y="T3"/>
                    </a:cxn>
                    <a:cxn ang="0">
                      <a:pos x="T4" y="T5"/>
                    </a:cxn>
                    <a:cxn ang="0">
                      <a:pos x="T6" y="T7"/>
                    </a:cxn>
                    <a:cxn ang="0">
                      <a:pos x="T8" y="T9"/>
                    </a:cxn>
                  </a:cxnLst>
                  <a:rect l="0" t="0" r="r" b="b"/>
                  <a:pathLst>
                    <a:path w="3" h="127">
                      <a:moveTo>
                        <a:pt x="3" y="0"/>
                      </a:moveTo>
                      <a:cubicBezTo>
                        <a:pt x="2" y="1"/>
                        <a:pt x="1" y="1"/>
                        <a:pt x="0" y="2"/>
                      </a:cubicBezTo>
                      <a:cubicBezTo>
                        <a:pt x="0" y="127"/>
                        <a:pt x="0" y="127"/>
                        <a:pt x="0" y="127"/>
                      </a:cubicBezTo>
                      <a:cubicBezTo>
                        <a:pt x="3" y="127"/>
                        <a:pt x="3" y="127"/>
                        <a:pt x="3" y="127"/>
                      </a:cubicBezTo>
                      <a:cubicBezTo>
                        <a:pt x="3" y="0"/>
                        <a:pt x="3" y="0"/>
                        <a:pt x="3" y="0"/>
                      </a:cubicBezTo>
                    </a:path>
                  </a:pathLst>
                </a:custGeom>
                <a:solidFill>
                  <a:srgbClr val="231F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9" name="Freeform 67">
                  <a:extLst>
                    <a:ext uri="{FF2B5EF4-FFF2-40B4-BE49-F238E27FC236}">
                      <a16:creationId xmlns="" xmlns:a16="http://schemas.microsoft.com/office/drawing/2014/main" id="{14533880-3585-4842-B4BA-CA4B0CB0AC6A}"/>
                    </a:ext>
                  </a:extLst>
                </p:cNvPr>
                <p:cNvSpPr>
                  <a:spLocks noEditPoints="1"/>
                </p:cNvSpPr>
                <p:nvPr/>
              </p:nvSpPr>
              <p:spPr bwMode="auto">
                <a:xfrm>
                  <a:off x="1298" y="1447"/>
                  <a:ext cx="1907" cy="1900"/>
                </a:xfrm>
                <a:custGeom>
                  <a:avLst/>
                  <a:gdLst>
                    <a:gd name="T0" fmla="*/ 279 w 387"/>
                    <a:gd name="T1" fmla="*/ 384 h 387"/>
                    <a:gd name="T2" fmla="*/ 145 w 387"/>
                    <a:gd name="T3" fmla="*/ 384 h 387"/>
                    <a:gd name="T4" fmla="*/ 0 w 387"/>
                    <a:gd name="T5" fmla="*/ 384 h 387"/>
                    <a:gd name="T6" fmla="*/ 0 w 387"/>
                    <a:gd name="T7" fmla="*/ 387 h 387"/>
                    <a:gd name="T8" fmla="*/ 3 w 387"/>
                    <a:gd name="T9" fmla="*/ 387 h 387"/>
                    <a:gd name="T10" fmla="*/ 148 w 387"/>
                    <a:gd name="T11" fmla="*/ 387 h 387"/>
                    <a:gd name="T12" fmla="*/ 279 w 387"/>
                    <a:gd name="T13" fmla="*/ 387 h 387"/>
                    <a:gd name="T14" fmla="*/ 279 w 387"/>
                    <a:gd name="T15" fmla="*/ 384 h 387"/>
                    <a:gd name="T16" fmla="*/ 384 w 387"/>
                    <a:gd name="T17" fmla="*/ 157 h 387"/>
                    <a:gd name="T18" fmla="*/ 384 w 387"/>
                    <a:gd name="T19" fmla="*/ 160 h 387"/>
                    <a:gd name="T20" fmla="*/ 386 w 387"/>
                    <a:gd name="T21" fmla="*/ 160 h 387"/>
                    <a:gd name="T22" fmla="*/ 384 w 387"/>
                    <a:gd name="T23" fmla="*/ 157 h 387"/>
                    <a:gd name="T24" fmla="*/ 387 w 387"/>
                    <a:gd name="T25" fmla="*/ 0 h 387"/>
                    <a:gd name="T26" fmla="*/ 384 w 387"/>
                    <a:gd name="T27" fmla="*/ 0 h 387"/>
                    <a:gd name="T28" fmla="*/ 384 w 387"/>
                    <a:gd name="T29" fmla="*/ 40 h 387"/>
                    <a:gd name="T30" fmla="*/ 387 w 387"/>
                    <a:gd name="T31" fmla="*/ 35 h 387"/>
                    <a:gd name="T32" fmla="*/ 387 w 387"/>
                    <a:gd name="T33" fmla="*/ 3 h 387"/>
                    <a:gd name="T34" fmla="*/ 387 w 387"/>
                    <a:gd name="T3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7">
                      <a:moveTo>
                        <a:pt x="279" y="384"/>
                      </a:moveTo>
                      <a:cubicBezTo>
                        <a:pt x="145" y="384"/>
                        <a:pt x="145" y="384"/>
                        <a:pt x="145" y="384"/>
                      </a:cubicBezTo>
                      <a:cubicBezTo>
                        <a:pt x="0" y="384"/>
                        <a:pt x="0" y="384"/>
                        <a:pt x="0" y="384"/>
                      </a:cubicBezTo>
                      <a:cubicBezTo>
                        <a:pt x="0" y="387"/>
                        <a:pt x="0" y="387"/>
                        <a:pt x="0" y="387"/>
                      </a:cubicBezTo>
                      <a:cubicBezTo>
                        <a:pt x="3" y="387"/>
                        <a:pt x="3" y="387"/>
                        <a:pt x="3" y="387"/>
                      </a:cubicBezTo>
                      <a:cubicBezTo>
                        <a:pt x="148" y="387"/>
                        <a:pt x="148" y="387"/>
                        <a:pt x="148" y="387"/>
                      </a:cubicBezTo>
                      <a:cubicBezTo>
                        <a:pt x="279" y="387"/>
                        <a:pt x="279" y="387"/>
                        <a:pt x="279" y="387"/>
                      </a:cubicBezTo>
                      <a:cubicBezTo>
                        <a:pt x="279" y="384"/>
                        <a:pt x="279" y="384"/>
                        <a:pt x="279" y="384"/>
                      </a:cubicBezTo>
                      <a:moveTo>
                        <a:pt x="384" y="157"/>
                      </a:moveTo>
                      <a:cubicBezTo>
                        <a:pt x="384" y="160"/>
                        <a:pt x="384" y="160"/>
                        <a:pt x="384" y="160"/>
                      </a:cubicBezTo>
                      <a:cubicBezTo>
                        <a:pt x="386" y="160"/>
                        <a:pt x="386" y="160"/>
                        <a:pt x="386" y="160"/>
                      </a:cubicBezTo>
                      <a:cubicBezTo>
                        <a:pt x="385" y="159"/>
                        <a:pt x="384" y="158"/>
                        <a:pt x="384" y="157"/>
                      </a:cubicBezTo>
                      <a:moveTo>
                        <a:pt x="387" y="0"/>
                      </a:moveTo>
                      <a:cubicBezTo>
                        <a:pt x="384" y="0"/>
                        <a:pt x="384" y="0"/>
                        <a:pt x="384" y="0"/>
                      </a:cubicBezTo>
                      <a:cubicBezTo>
                        <a:pt x="384" y="40"/>
                        <a:pt x="384" y="40"/>
                        <a:pt x="384" y="40"/>
                      </a:cubicBezTo>
                      <a:cubicBezTo>
                        <a:pt x="385" y="38"/>
                        <a:pt x="386" y="37"/>
                        <a:pt x="387" y="35"/>
                      </a:cubicBezTo>
                      <a:cubicBezTo>
                        <a:pt x="387" y="3"/>
                        <a:pt x="387" y="3"/>
                        <a:pt x="387" y="3"/>
                      </a:cubicBezTo>
                      <a:cubicBezTo>
                        <a:pt x="387" y="0"/>
                        <a:pt x="387" y="0"/>
                        <a:pt x="387" y="0"/>
                      </a:cubicBezTo>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0" name="Freeform 68">
                  <a:extLst>
                    <a:ext uri="{FF2B5EF4-FFF2-40B4-BE49-F238E27FC236}">
                      <a16:creationId xmlns="" xmlns:a16="http://schemas.microsoft.com/office/drawing/2014/main" id="{63AC3C99-5EB5-4F47-AA9A-A922338E8D4E}"/>
                    </a:ext>
                  </a:extLst>
                </p:cNvPr>
                <p:cNvSpPr>
                  <a:spLocks/>
                </p:cNvSpPr>
                <p:nvPr/>
              </p:nvSpPr>
              <p:spPr bwMode="auto">
                <a:xfrm>
                  <a:off x="3190" y="1619"/>
                  <a:ext cx="15" cy="614"/>
                </a:xfrm>
                <a:custGeom>
                  <a:avLst/>
                  <a:gdLst>
                    <a:gd name="T0" fmla="*/ 3 w 3"/>
                    <a:gd name="T1" fmla="*/ 0 h 125"/>
                    <a:gd name="T2" fmla="*/ 0 w 3"/>
                    <a:gd name="T3" fmla="*/ 5 h 125"/>
                    <a:gd name="T4" fmla="*/ 0 w 3"/>
                    <a:gd name="T5" fmla="*/ 122 h 125"/>
                    <a:gd name="T6" fmla="*/ 2 w 3"/>
                    <a:gd name="T7" fmla="*/ 125 h 125"/>
                    <a:gd name="T8" fmla="*/ 3 w 3"/>
                    <a:gd name="T9" fmla="*/ 125 h 125"/>
                    <a:gd name="T10" fmla="*/ 3 w 3"/>
                    <a:gd name="T11" fmla="*/ 0 h 125"/>
                  </a:gdLst>
                  <a:ahLst/>
                  <a:cxnLst>
                    <a:cxn ang="0">
                      <a:pos x="T0" y="T1"/>
                    </a:cxn>
                    <a:cxn ang="0">
                      <a:pos x="T2" y="T3"/>
                    </a:cxn>
                    <a:cxn ang="0">
                      <a:pos x="T4" y="T5"/>
                    </a:cxn>
                    <a:cxn ang="0">
                      <a:pos x="T6" y="T7"/>
                    </a:cxn>
                    <a:cxn ang="0">
                      <a:pos x="T8" y="T9"/>
                    </a:cxn>
                    <a:cxn ang="0">
                      <a:pos x="T10" y="T11"/>
                    </a:cxn>
                  </a:cxnLst>
                  <a:rect l="0" t="0" r="r" b="b"/>
                  <a:pathLst>
                    <a:path w="3" h="125">
                      <a:moveTo>
                        <a:pt x="3" y="0"/>
                      </a:moveTo>
                      <a:cubicBezTo>
                        <a:pt x="2" y="2"/>
                        <a:pt x="1" y="3"/>
                        <a:pt x="0" y="5"/>
                      </a:cubicBezTo>
                      <a:cubicBezTo>
                        <a:pt x="0" y="122"/>
                        <a:pt x="0" y="122"/>
                        <a:pt x="0" y="122"/>
                      </a:cubicBezTo>
                      <a:cubicBezTo>
                        <a:pt x="0" y="123"/>
                        <a:pt x="1" y="124"/>
                        <a:pt x="2" y="125"/>
                      </a:cubicBezTo>
                      <a:cubicBezTo>
                        <a:pt x="3" y="125"/>
                        <a:pt x="3" y="125"/>
                        <a:pt x="3" y="125"/>
                      </a:cubicBezTo>
                      <a:cubicBezTo>
                        <a:pt x="3" y="0"/>
                        <a:pt x="3" y="0"/>
                        <a:pt x="3" y="0"/>
                      </a:cubicBezTo>
                    </a:path>
                  </a:pathLst>
                </a:custGeom>
                <a:solidFill>
                  <a:srgbClr val="221E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1" name="Freeform 69">
                  <a:extLst>
                    <a:ext uri="{FF2B5EF4-FFF2-40B4-BE49-F238E27FC236}">
                      <a16:creationId xmlns="" xmlns:a16="http://schemas.microsoft.com/office/drawing/2014/main" id="{28278F68-EFBA-421D-B340-7DD5C71D5594}"/>
                    </a:ext>
                  </a:extLst>
                </p:cNvPr>
                <p:cNvSpPr>
                  <a:spLocks noEditPoints="1"/>
                </p:cNvSpPr>
                <p:nvPr/>
              </p:nvSpPr>
              <p:spPr bwMode="auto">
                <a:xfrm>
                  <a:off x="1284" y="1433"/>
                  <a:ext cx="1906" cy="1900"/>
                </a:xfrm>
                <a:custGeom>
                  <a:avLst/>
                  <a:gdLst>
                    <a:gd name="T0" fmla="*/ 282 w 387"/>
                    <a:gd name="T1" fmla="*/ 384 h 387"/>
                    <a:gd name="T2" fmla="*/ 145 w 387"/>
                    <a:gd name="T3" fmla="*/ 384 h 387"/>
                    <a:gd name="T4" fmla="*/ 0 w 387"/>
                    <a:gd name="T5" fmla="*/ 384 h 387"/>
                    <a:gd name="T6" fmla="*/ 0 w 387"/>
                    <a:gd name="T7" fmla="*/ 387 h 387"/>
                    <a:gd name="T8" fmla="*/ 3 w 387"/>
                    <a:gd name="T9" fmla="*/ 387 h 387"/>
                    <a:gd name="T10" fmla="*/ 148 w 387"/>
                    <a:gd name="T11" fmla="*/ 387 h 387"/>
                    <a:gd name="T12" fmla="*/ 282 w 387"/>
                    <a:gd name="T13" fmla="*/ 387 h 387"/>
                    <a:gd name="T14" fmla="*/ 282 w 387"/>
                    <a:gd name="T15" fmla="*/ 384 h 387"/>
                    <a:gd name="T16" fmla="*/ 387 w 387"/>
                    <a:gd name="T17" fmla="*/ 0 h 387"/>
                    <a:gd name="T18" fmla="*/ 384 w 387"/>
                    <a:gd name="T19" fmla="*/ 0 h 387"/>
                    <a:gd name="T20" fmla="*/ 384 w 387"/>
                    <a:gd name="T21" fmla="*/ 163 h 387"/>
                    <a:gd name="T22" fmla="*/ 387 w 387"/>
                    <a:gd name="T23" fmla="*/ 163 h 387"/>
                    <a:gd name="T24" fmla="*/ 387 w 387"/>
                    <a:gd name="T25" fmla="*/ 160 h 387"/>
                    <a:gd name="T26" fmla="*/ 387 w 387"/>
                    <a:gd name="T27" fmla="*/ 157 h 387"/>
                    <a:gd name="T28" fmla="*/ 387 w 387"/>
                    <a:gd name="T29" fmla="*/ 46 h 387"/>
                    <a:gd name="T30" fmla="*/ 387 w 387"/>
                    <a:gd name="T31" fmla="*/ 43 h 387"/>
                    <a:gd name="T32" fmla="*/ 387 w 387"/>
                    <a:gd name="T33" fmla="*/ 3 h 387"/>
                    <a:gd name="T34" fmla="*/ 387 w 387"/>
                    <a:gd name="T3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7">
                      <a:moveTo>
                        <a:pt x="282" y="384"/>
                      </a:moveTo>
                      <a:cubicBezTo>
                        <a:pt x="145" y="384"/>
                        <a:pt x="145" y="384"/>
                        <a:pt x="145" y="384"/>
                      </a:cubicBezTo>
                      <a:cubicBezTo>
                        <a:pt x="0" y="384"/>
                        <a:pt x="0" y="384"/>
                        <a:pt x="0" y="384"/>
                      </a:cubicBezTo>
                      <a:cubicBezTo>
                        <a:pt x="0" y="387"/>
                        <a:pt x="0" y="387"/>
                        <a:pt x="0" y="387"/>
                      </a:cubicBezTo>
                      <a:cubicBezTo>
                        <a:pt x="3" y="387"/>
                        <a:pt x="3" y="387"/>
                        <a:pt x="3" y="387"/>
                      </a:cubicBezTo>
                      <a:cubicBezTo>
                        <a:pt x="148" y="387"/>
                        <a:pt x="148" y="387"/>
                        <a:pt x="148" y="387"/>
                      </a:cubicBezTo>
                      <a:cubicBezTo>
                        <a:pt x="282" y="387"/>
                        <a:pt x="282" y="387"/>
                        <a:pt x="282" y="387"/>
                      </a:cubicBezTo>
                      <a:cubicBezTo>
                        <a:pt x="282" y="384"/>
                        <a:pt x="282" y="384"/>
                        <a:pt x="282" y="384"/>
                      </a:cubicBezTo>
                      <a:moveTo>
                        <a:pt x="387" y="0"/>
                      </a:moveTo>
                      <a:cubicBezTo>
                        <a:pt x="384" y="0"/>
                        <a:pt x="384" y="0"/>
                        <a:pt x="384" y="0"/>
                      </a:cubicBezTo>
                      <a:cubicBezTo>
                        <a:pt x="384" y="163"/>
                        <a:pt x="384" y="163"/>
                        <a:pt x="384" y="163"/>
                      </a:cubicBezTo>
                      <a:cubicBezTo>
                        <a:pt x="387" y="163"/>
                        <a:pt x="387" y="163"/>
                        <a:pt x="387" y="163"/>
                      </a:cubicBezTo>
                      <a:cubicBezTo>
                        <a:pt x="387" y="160"/>
                        <a:pt x="387" y="160"/>
                        <a:pt x="387" y="160"/>
                      </a:cubicBezTo>
                      <a:cubicBezTo>
                        <a:pt x="387" y="159"/>
                        <a:pt x="387" y="158"/>
                        <a:pt x="387" y="157"/>
                      </a:cubicBezTo>
                      <a:cubicBezTo>
                        <a:pt x="387" y="46"/>
                        <a:pt x="387" y="46"/>
                        <a:pt x="387" y="46"/>
                      </a:cubicBezTo>
                      <a:cubicBezTo>
                        <a:pt x="387" y="45"/>
                        <a:pt x="387" y="44"/>
                        <a:pt x="387" y="43"/>
                      </a:cubicBezTo>
                      <a:cubicBezTo>
                        <a:pt x="387" y="3"/>
                        <a:pt x="387" y="3"/>
                        <a:pt x="387" y="3"/>
                      </a:cubicBezTo>
                      <a:cubicBezTo>
                        <a:pt x="387" y="0"/>
                        <a:pt x="387" y="0"/>
                        <a:pt x="387"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2" name="Freeform 70">
                  <a:extLst>
                    <a:ext uri="{FF2B5EF4-FFF2-40B4-BE49-F238E27FC236}">
                      <a16:creationId xmlns="" xmlns:a16="http://schemas.microsoft.com/office/drawing/2014/main" id="{7248265D-BC37-4147-B85B-25126CDB8FE3}"/>
                    </a:ext>
                  </a:extLst>
                </p:cNvPr>
                <p:cNvSpPr>
                  <a:spLocks/>
                </p:cNvSpPr>
                <p:nvPr/>
              </p:nvSpPr>
              <p:spPr bwMode="auto">
                <a:xfrm>
                  <a:off x="3190" y="1644"/>
                  <a:ext cx="0" cy="574"/>
                </a:xfrm>
                <a:custGeom>
                  <a:avLst/>
                  <a:gdLst>
                    <a:gd name="T0" fmla="*/ 0 h 117"/>
                    <a:gd name="T1" fmla="*/ 3 h 117"/>
                    <a:gd name="T2" fmla="*/ 114 h 117"/>
                    <a:gd name="T3" fmla="*/ 117 h 117"/>
                    <a:gd name="T4" fmla="*/ 0 h 117"/>
                  </a:gdLst>
                  <a:ahLst/>
                  <a:cxnLst>
                    <a:cxn ang="0">
                      <a:pos x="0" y="T0"/>
                    </a:cxn>
                    <a:cxn ang="0">
                      <a:pos x="0" y="T1"/>
                    </a:cxn>
                    <a:cxn ang="0">
                      <a:pos x="0" y="T2"/>
                    </a:cxn>
                    <a:cxn ang="0">
                      <a:pos x="0" y="T3"/>
                    </a:cxn>
                    <a:cxn ang="0">
                      <a:pos x="0" y="T4"/>
                    </a:cxn>
                  </a:cxnLst>
                  <a:rect l="0" t="0" r="r" b="b"/>
                  <a:pathLst>
                    <a:path h="117">
                      <a:moveTo>
                        <a:pt x="0" y="0"/>
                      </a:moveTo>
                      <a:cubicBezTo>
                        <a:pt x="0" y="1"/>
                        <a:pt x="0" y="2"/>
                        <a:pt x="0" y="3"/>
                      </a:cubicBezTo>
                      <a:cubicBezTo>
                        <a:pt x="0" y="114"/>
                        <a:pt x="0" y="114"/>
                        <a:pt x="0" y="114"/>
                      </a:cubicBezTo>
                      <a:cubicBezTo>
                        <a:pt x="0" y="115"/>
                        <a:pt x="0" y="116"/>
                        <a:pt x="0" y="117"/>
                      </a:cubicBezTo>
                      <a:cubicBezTo>
                        <a:pt x="0" y="0"/>
                        <a:pt x="0" y="0"/>
                        <a:pt x="0" y="0"/>
                      </a:cubicBezTo>
                    </a:path>
                  </a:pathLst>
                </a:custGeom>
                <a:solidFill>
                  <a:srgbClr val="21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3" name="Freeform 71">
                  <a:extLst>
                    <a:ext uri="{FF2B5EF4-FFF2-40B4-BE49-F238E27FC236}">
                      <a16:creationId xmlns="" xmlns:a16="http://schemas.microsoft.com/office/drawing/2014/main" id="{3CB9C630-7529-4DE2-B0FA-178AD84248CD}"/>
                    </a:ext>
                  </a:extLst>
                </p:cNvPr>
                <p:cNvSpPr>
                  <a:spLocks noEditPoints="1"/>
                </p:cNvSpPr>
                <p:nvPr/>
              </p:nvSpPr>
              <p:spPr bwMode="auto">
                <a:xfrm>
                  <a:off x="1274" y="1423"/>
                  <a:ext cx="1901" cy="1895"/>
                </a:xfrm>
                <a:custGeom>
                  <a:avLst/>
                  <a:gdLst>
                    <a:gd name="T0" fmla="*/ 1399 w 1901"/>
                    <a:gd name="T1" fmla="*/ 1880 h 1895"/>
                    <a:gd name="T2" fmla="*/ 714 w 1901"/>
                    <a:gd name="T3" fmla="*/ 1880 h 1895"/>
                    <a:gd name="T4" fmla="*/ 0 w 1901"/>
                    <a:gd name="T5" fmla="*/ 1880 h 1895"/>
                    <a:gd name="T6" fmla="*/ 0 w 1901"/>
                    <a:gd name="T7" fmla="*/ 1895 h 1895"/>
                    <a:gd name="T8" fmla="*/ 10 w 1901"/>
                    <a:gd name="T9" fmla="*/ 1895 h 1895"/>
                    <a:gd name="T10" fmla="*/ 724 w 1901"/>
                    <a:gd name="T11" fmla="*/ 1895 h 1895"/>
                    <a:gd name="T12" fmla="*/ 1399 w 1901"/>
                    <a:gd name="T13" fmla="*/ 1895 h 1895"/>
                    <a:gd name="T14" fmla="*/ 1399 w 1901"/>
                    <a:gd name="T15" fmla="*/ 1880 h 1895"/>
                    <a:gd name="T16" fmla="*/ 1901 w 1901"/>
                    <a:gd name="T17" fmla="*/ 0 h 1895"/>
                    <a:gd name="T18" fmla="*/ 1886 w 1901"/>
                    <a:gd name="T19" fmla="*/ 0 h 1895"/>
                    <a:gd name="T20" fmla="*/ 1886 w 1901"/>
                    <a:gd name="T21" fmla="*/ 810 h 1895"/>
                    <a:gd name="T22" fmla="*/ 1901 w 1901"/>
                    <a:gd name="T23" fmla="*/ 810 h 1895"/>
                    <a:gd name="T24" fmla="*/ 1901 w 1901"/>
                    <a:gd name="T25" fmla="*/ 10 h 1895"/>
                    <a:gd name="T26" fmla="*/ 1901 w 1901"/>
                    <a:gd name="T27" fmla="*/ 0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1" h="1895">
                      <a:moveTo>
                        <a:pt x="1399" y="1880"/>
                      </a:moveTo>
                      <a:lnTo>
                        <a:pt x="714" y="1880"/>
                      </a:lnTo>
                      <a:lnTo>
                        <a:pt x="0" y="1880"/>
                      </a:lnTo>
                      <a:lnTo>
                        <a:pt x="0" y="1895"/>
                      </a:lnTo>
                      <a:lnTo>
                        <a:pt x="10" y="1895"/>
                      </a:lnTo>
                      <a:lnTo>
                        <a:pt x="724" y="1895"/>
                      </a:lnTo>
                      <a:lnTo>
                        <a:pt x="1399" y="1895"/>
                      </a:lnTo>
                      <a:lnTo>
                        <a:pt x="1399" y="1880"/>
                      </a:lnTo>
                      <a:close/>
                      <a:moveTo>
                        <a:pt x="1901" y="0"/>
                      </a:moveTo>
                      <a:lnTo>
                        <a:pt x="1886" y="0"/>
                      </a:lnTo>
                      <a:lnTo>
                        <a:pt x="1886" y="810"/>
                      </a:lnTo>
                      <a:lnTo>
                        <a:pt x="1901" y="810"/>
                      </a:lnTo>
                      <a:lnTo>
                        <a:pt x="1901" y="10"/>
                      </a:lnTo>
                      <a:lnTo>
                        <a:pt x="1901" y="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4" name="Freeform 72">
                  <a:extLst>
                    <a:ext uri="{FF2B5EF4-FFF2-40B4-BE49-F238E27FC236}">
                      <a16:creationId xmlns="" xmlns:a16="http://schemas.microsoft.com/office/drawing/2014/main" id="{73DAA687-2391-4592-B1F3-2C9782815129}"/>
                    </a:ext>
                  </a:extLst>
                </p:cNvPr>
                <p:cNvSpPr>
                  <a:spLocks noEditPoints="1"/>
                </p:cNvSpPr>
                <p:nvPr/>
              </p:nvSpPr>
              <p:spPr bwMode="auto">
                <a:xfrm>
                  <a:off x="1274" y="1423"/>
                  <a:ext cx="1901" cy="1895"/>
                </a:xfrm>
                <a:custGeom>
                  <a:avLst/>
                  <a:gdLst>
                    <a:gd name="T0" fmla="*/ 1399 w 1901"/>
                    <a:gd name="T1" fmla="*/ 1880 h 1895"/>
                    <a:gd name="T2" fmla="*/ 714 w 1901"/>
                    <a:gd name="T3" fmla="*/ 1880 h 1895"/>
                    <a:gd name="T4" fmla="*/ 0 w 1901"/>
                    <a:gd name="T5" fmla="*/ 1880 h 1895"/>
                    <a:gd name="T6" fmla="*/ 0 w 1901"/>
                    <a:gd name="T7" fmla="*/ 1895 h 1895"/>
                    <a:gd name="T8" fmla="*/ 10 w 1901"/>
                    <a:gd name="T9" fmla="*/ 1895 h 1895"/>
                    <a:gd name="T10" fmla="*/ 724 w 1901"/>
                    <a:gd name="T11" fmla="*/ 1895 h 1895"/>
                    <a:gd name="T12" fmla="*/ 1399 w 1901"/>
                    <a:gd name="T13" fmla="*/ 1895 h 1895"/>
                    <a:gd name="T14" fmla="*/ 1399 w 1901"/>
                    <a:gd name="T15" fmla="*/ 1880 h 1895"/>
                    <a:gd name="T16" fmla="*/ 1901 w 1901"/>
                    <a:gd name="T17" fmla="*/ 0 h 1895"/>
                    <a:gd name="T18" fmla="*/ 1886 w 1901"/>
                    <a:gd name="T19" fmla="*/ 0 h 1895"/>
                    <a:gd name="T20" fmla="*/ 1886 w 1901"/>
                    <a:gd name="T21" fmla="*/ 810 h 1895"/>
                    <a:gd name="T22" fmla="*/ 1901 w 1901"/>
                    <a:gd name="T23" fmla="*/ 810 h 1895"/>
                    <a:gd name="T24" fmla="*/ 1901 w 1901"/>
                    <a:gd name="T25" fmla="*/ 10 h 1895"/>
                    <a:gd name="T26" fmla="*/ 1901 w 1901"/>
                    <a:gd name="T27" fmla="*/ 0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1" h="1895">
                      <a:moveTo>
                        <a:pt x="1399" y="1880"/>
                      </a:moveTo>
                      <a:lnTo>
                        <a:pt x="714" y="1880"/>
                      </a:lnTo>
                      <a:lnTo>
                        <a:pt x="0" y="1880"/>
                      </a:lnTo>
                      <a:lnTo>
                        <a:pt x="0" y="1895"/>
                      </a:lnTo>
                      <a:lnTo>
                        <a:pt x="10" y="1895"/>
                      </a:lnTo>
                      <a:lnTo>
                        <a:pt x="724" y="1895"/>
                      </a:lnTo>
                      <a:lnTo>
                        <a:pt x="1399" y="1895"/>
                      </a:lnTo>
                      <a:lnTo>
                        <a:pt x="1399" y="1880"/>
                      </a:lnTo>
                      <a:moveTo>
                        <a:pt x="1901" y="0"/>
                      </a:moveTo>
                      <a:lnTo>
                        <a:pt x="1886" y="0"/>
                      </a:lnTo>
                      <a:lnTo>
                        <a:pt x="1886" y="810"/>
                      </a:lnTo>
                      <a:lnTo>
                        <a:pt x="1901" y="810"/>
                      </a:lnTo>
                      <a:lnTo>
                        <a:pt x="1901" y="10"/>
                      </a:lnTo>
                      <a:lnTo>
                        <a:pt x="19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5" name="Freeform 73">
                  <a:extLst>
                    <a:ext uri="{FF2B5EF4-FFF2-40B4-BE49-F238E27FC236}">
                      <a16:creationId xmlns="" xmlns:a16="http://schemas.microsoft.com/office/drawing/2014/main" id="{E129F2AB-B21D-455F-93F4-9BE9A753E56D}"/>
                    </a:ext>
                  </a:extLst>
                </p:cNvPr>
                <p:cNvSpPr>
                  <a:spLocks noEditPoints="1"/>
                </p:cNvSpPr>
                <p:nvPr/>
              </p:nvSpPr>
              <p:spPr bwMode="auto">
                <a:xfrm>
                  <a:off x="1259" y="1408"/>
                  <a:ext cx="1901" cy="1895"/>
                </a:xfrm>
                <a:custGeom>
                  <a:avLst/>
                  <a:gdLst>
                    <a:gd name="T0" fmla="*/ 1414 w 1901"/>
                    <a:gd name="T1" fmla="*/ 1885 h 1895"/>
                    <a:gd name="T2" fmla="*/ 714 w 1901"/>
                    <a:gd name="T3" fmla="*/ 1885 h 1895"/>
                    <a:gd name="T4" fmla="*/ 0 w 1901"/>
                    <a:gd name="T5" fmla="*/ 1885 h 1895"/>
                    <a:gd name="T6" fmla="*/ 0 w 1901"/>
                    <a:gd name="T7" fmla="*/ 1895 h 1895"/>
                    <a:gd name="T8" fmla="*/ 15 w 1901"/>
                    <a:gd name="T9" fmla="*/ 1895 h 1895"/>
                    <a:gd name="T10" fmla="*/ 729 w 1901"/>
                    <a:gd name="T11" fmla="*/ 1895 h 1895"/>
                    <a:gd name="T12" fmla="*/ 1414 w 1901"/>
                    <a:gd name="T13" fmla="*/ 1895 h 1895"/>
                    <a:gd name="T14" fmla="*/ 1414 w 1901"/>
                    <a:gd name="T15" fmla="*/ 1885 h 1895"/>
                    <a:gd name="T16" fmla="*/ 1901 w 1901"/>
                    <a:gd name="T17" fmla="*/ 0 h 1895"/>
                    <a:gd name="T18" fmla="*/ 1887 w 1901"/>
                    <a:gd name="T19" fmla="*/ 0 h 1895"/>
                    <a:gd name="T20" fmla="*/ 1887 w 1901"/>
                    <a:gd name="T21" fmla="*/ 825 h 1895"/>
                    <a:gd name="T22" fmla="*/ 1901 w 1901"/>
                    <a:gd name="T23" fmla="*/ 825 h 1895"/>
                    <a:gd name="T24" fmla="*/ 1901 w 1901"/>
                    <a:gd name="T25" fmla="*/ 15 h 1895"/>
                    <a:gd name="T26" fmla="*/ 1901 w 1901"/>
                    <a:gd name="T27" fmla="*/ 0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1" h="1895">
                      <a:moveTo>
                        <a:pt x="1414" y="1885"/>
                      </a:moveTo>
                      <a:lnTo>
                        <a:pt x="714" y="1885"/>
                      </a:lnTo>
                      <a:lnTo>
                        <a:pt x="0" y="1885"/>
                      </a:lnTo>
                      <a:lnTo>
                        <a:pt x="0" y="1895"/>
                      </a:lnTo>
                      <a:lnTo>
                        <a:pt x="15" y="1895"/>
                      </a:lnTo>
                      <a:lnTo>
                        <a:pt x="729" y="1895"/>
                      </a:lnTo>
                      <a:lnTo>
                        <a:pt x="1414" y="1895"/>
                      </a:lnTo>
                      <a:lnTo>
                        <a:pt x="1414" y="1885"/>
                      </a:lnTo>
                      <a:close/>
                      <a:moveTo>
                        <a:pt x="1901" y="0"/>
                      </a:moveTo>
                      <a:lnTo>
                        <a:pt x="1887" y="0"/>
                      </a:lnTo>
                      <a:lnTo>
                        <a:pt x="1887" y="825"/>
                      </a:lnTo>
                      <a:lnTo>
                        <a:pt x="1901" y="825"/>
                      </a:lnTo>
                      <a:lnTo>
                        <a:pt x="1901" y="15"/>
                      </a:lnTo>
                      <a:lnTo>
                        <a:pt x="1901"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6" name="Freeform 74">
                  <a:extLst>
                    <a:ext uri="{FF2B5EF4-FFF2-40B4-BE49-F238E27FC236}">
                      <a16:creationId xmlns="" xmlns:a16="http://schemas.microsoft.com/office/drawing/2014/main" id="{1222CE40-CE32-4A2A-A7F7-891A13FBC2A0}"/>
                    </a:ext>
                  </a:extLst>
                </p:cNvPr>
                <p:cNvSpPr>
                  <a:spLocks noEditPoints="1"/>
                </p:cNvSpPr>
                <p:nvPr/>
              </p:nvSpPr>
              <p:spPr bwMode="auto">
                <a:xfrm>
                  <a:off x="1259" y="1408"/>
                  <a:ext cx="1901" cy="1895"/>
                </a:xfrm>
                <a:custGeom>
                  <a:avLst/>
                  <a:gdLst>
                    <a:gd name="T0" fmla="*/ 1414 w 1901"/>
                    <a:gd name="T1" fmla="*/ 1885 h 1895"/>
                    <a:gd name="T2" fmla="*/ 714 w 1901"/>
                    <a:gd name="T3" fmla="*/ 1885 h 1895"/>
                    <a:gd name="T4" fmla="*/ 0 w 1901"/>
                    <a:gd name="T5" fmla="*/ 1885 h 1895"/>
                    <a:gd name="T6" fmla="*/ 0 w 1901"/>
                    <a:gd name="T7" fmla="*/ 1895 h 1895"/>
                    <a:gd name="T8" fmla="*/ 15 w 1901"/>
                    <a:gd name="T9" fmla="*/ 1895 h 1895"/>
                    <a:gd name="T10" fmla="*/ 729 w 1901"/>
                    <a:gd name="T11" fmla="*/ 1895 h 1895"/>
                    <a:gd name="T12" fmla="*/ 1414 w 1901"/>
                    <a:gd name="T13" fmla="*/ 1895 h 1895"/>
                    <a:gd name="T14" fmla="*/ 1414 w 1901"/>
                    <a:gd name="T15" fmla="*/ 1885 h 1895"/>
                    <a:gd name="T16" fmla="*/ 1901 w 1901"/>
                    <a:gd name="T17" fmla="*/ 0 h 1895"/>
                    <a:gd name="T18" fmla="*/ 1887 w 1901"/>
                    <a:gd name="T19" fmla="*/ 0 h 1895"/>
                    <a:gd name="T20" fmla="*/ 1887 w 1901"/>
                    <a:gd name="T21" fmla="*/ 825 h 1895"/>
                    <a:gd name="T22" fmla="*/ 1901 w 1901"/>
                    <a:gd name="T23" fmla="*/ 825 h 1895"/>
                    <a:gd name="T24" fmla="*/ 1901 w 1901"/>
                    <a:gd name="T25" fmla="*/ 15 h 1895"/>
                    <a:gd name="T26" fmla="*/ 1901 w 1901"/>
                    <a:gd name="T27" fmla="*/ 0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1" h="1895">
                      <a:moveTo>
                        <a:pt x="1414" y="1885"/>
                      </a:moveTo>
                      <a:lnTo>
                        <a:pt x="714" y="1885"/>
                      </a:lnTo>
                      <a:lnTo>
                        <a:pt x="0" y="1885"/>
                      </a:lnTo>
                      <a:lnTo>
                        <a:pt x="0" y="1895"/>
                      </a:lnTo>
                      <a:lnTo>
                        <a:pt x="15" y="1895"/>
                      </a:lnTo>
                      <a:lnTo>
                        <a:pt x="729" y="1895"/>
                      </a:lnTo>
                      <a:lnTo>
                        <a:pt x="1414" y="1895"/>
                      </a:lnTo>
                      <a:lnTo>
                        <a:pt x="1414" y="1885"/>
                      </a:lnTo>
                      <a:moveTo>
                        <a:pt x="1901" y="0"/>
                      </a:moveTo>
                      <a:lnTo>
                        <a:pt x="1887" y="0"/>
                      </a:lnTo>
                      <a:lnTo>
                        <a:pt x="1887" y="825"/>
                      </a:lnTo>
                      <a:lnTo>
                        <a:pt x="1901" y="825"/>
                      </a:lnTo>
                      <a:lnTo>
                        <a:pt x="1901" y="15"/>
                      </a:lnTo>
                      <a:lnTo>
                        <a:pt x="19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7" name="Freeform 75">
                  <a:extLst>
                    <a:ext uri="{FF2B5EF4-FFF2-40B4-BE49-F238E27FC236}">
                      <a16:creationId xmlns="" xmlns:a16="http://schemas.microsoft.com/office/drawing/2014/main" id="{A846A1DB-CC0D-42FB-9676-AAB8FE323900}"/>
                    </a:ext>
                  </a:extLst>
                </p:cNvPr>
                <p:cNvSpPr>
                  <a:spLocks noEditPoints="1"/>
                </p:cNvSpPr>
                <p:nvPr/>
              </p:nvSpPr>
              <p:spPr bwMode="auto">
                <a:xfrm>
                  <a:off x="1244" y="1393"/>
                  <a:ext cx="1902" cy="1900"/>
                </a:xfrm>
                <a:custGeom>
                  <a:avLst/>
                  <a:gdLst>
                    <a:gd name="T0" fmla="*/ 1429 w 1902"/>
                    <a:gd name="T1" fmla="*/ 1886 h 1900"/>
                    <a:gd name="T2" fmla="*/ 714 w 1902"/>
                    <a:gd name="T3" fmla="*/ 1886 h 1900"/>
                    <a:gd name="T4" fmla="*/ 0 w 1902"/>
                    <a:gd name="T5" fmla="*/ 1886 h 1900"/>
                    <a:gd name="T6" fmla="*/ 0 w 1902"/>
                    <a:gd name="T7" fmla="*/ 1900 h 1900"/>
                    <a:gd name="T8" fmla="*/ 15 w 1902"/>
                    <a:gd name="T9" fmla="*/ 1900 h 1900"/>
                    <a:gd name="T10" fmla="*/ 729 w 1902"/>
                    <a:gd name="T11" fmla="*/ 1900 h 1900"/>
                    <a:gd name="T12" fmla="*/ 1429 w 1902"/>
                    <a:gd name="T13" fmla="*/ 1900 h 1900"/>
                    <a:gd name="T14" fmla="*/ 1429 w 1902"/>
                    <a:gd name="T15" fmla="*/ 1886 h 1900"/>
                    <a:gd name="T16" fmla="*/ 1902 w 1902"/>
                    <a:gd name="T17" fmla="*/ 0 h 1900"/>
                    <a:gd name="T18" fmla="*/ 1892 w 1902"/>
                    <a:gd name="T19" fmla="*/ 0 h 1900"/>
                    <a:gd name="T20" fmla="*/ 1892 w 1902"/>
                    <a:gd name="T21" fmla="*/ 840 h 1900"/>
                    <a:gd name="T22" fmla="*/ 1902 w 1902"/>
                    <a:gd name="T23" fmla="*/ 840 h 1900"/>
                    <a:gd name="T24" fmla="*/ 1902 w 1902"/>
                    <a:gd name="T25" fmla="*/ 15 h 1900"/>
                    <a:gd name="T26" fmla="*/ 1902 w 1902"/>
                    <a:gd name="T27" fmla="*/ 0 h 1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2" h="1900">
                      <a:moveTo>
                        <a:pt x="1429" y="1886"/>
                      </a:moveTo>
                      <a:lnTo>
                        <a:pt x="714" y="1886"/>
                      </a:lnTo>
                      <a:lnTo>
                        <a:pt x="0" y="1886"/>
                      </a:lnTo>
                      <a:lnTo>
                        <a:pt x="0" y="1900"/>
                      </a:lnTo>
                      <a:lnTo>
                        <a:pt x="15" y="1900"/>
                      </a:lnTo>
                      <a:lnTo>
                        <a:pt x="729" y="1900"/>
                      </a:lnTo>
                      <a:lnTo>
                        <a:pt x="1429" y="1900"/>
                      </a:lnTo>
                      <a:lnTo>
                        <a:pt x="1429" y="1886"/>
                      </a:lnTo>
                      <a:close/>
                      <a:moveTo>
                        <a:pt x="1902" y="0"/>
                      </a:moveTo>
                      <a:lnTo>
                        <a:pt x="1892" y="0"/>
                      </a:lnTo>
                      <a:lnTo>
                        <a:pt x="1892" y="840"/>
                      </a:lnTo>
                      <a:lnTo>
                        <a:pt x="1902" y="840"/>
                      </a:lnTo>
                      <a:lnTo>
                        <a:pt x="1902" y="15"/>
                      </a:lnTo>
                      <a:lnTo>
                        <a:pt x="1902"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8" name="Freeform 76">
                  <a:extLst>
                    <a:ext uri="{FF2B5EF4-FFF2-40B4-BE49-F238E27FC236}">
                      <a16:creationId xmlns="" xmlns:a16="http://schemas.microsoft.com/office/drawing/2014/main" id="{B57E78E9-9246-458F-8369-C52BD119E6F0}"/>
                    </a:ext>
                  </a:extLst>
                </p:cNvPr>
                <p:cNvSpPr>
                  <a:spLocks noEditPoints="1"/>
                </p:cNvSpPr>
                <p:nvPr/>
              </p:nvSpPr>
              <p:spPr bwMode="auto">
                <a:xfrm>
                  <a:off x="1244" y="1393"/>
                  <a:ext cx="1902" cy="1900"/>
                </a:xfrm>
                <a:custGeom>
                  <a:avLst/>
                  <a:gdLst>
                    <a:gd name="T0" fmla="*/ 1429 w 1902"/>
                    <a:gd name="T1" fmla="*/ 1886 h 1900"/>
                    <a:gd name="T2" fmla="*/ 714 w 1902"/>
                    <a:gd name="T3" fmla="*/ 1886 h 1900"/>
                    <a:gd name="T4" fmla="*/ 0 w 1902"/>
                    <a:gd name="T5" fmla="*/ 1886 h 1900"/>
                    <a:gd name="T6" fmla="*/ 0 w 1902"/>
                    <a:gd name="T7" fmla="*/ 1900 h 1900"/>
                    <a:gd name="T8" fmla="*/ 15 w 1902"/>
                    <a:gd name="T9" fmla="*/ 1900 h 1900"/>
                    <a:gd name="T10" fmla="*/ 729 w 1902"/>
                    <a:gd name="T11" fmla="*/ 1900 h 1900"/>
                    <a:gd name="T12" fmla="*/ 1429 w 1902"/>
                    <a:gd name="T13" fmla="*/ 1900 h 1900"/>
                    <a:gd name="T14" fmla="*/ 1429 w 1902"/>
                    <a:gd name="T15" fmla="*/ 1886 h 1900"/>
                    <a:gd name="T16" fmla="*/ 1902 w 1902"/>
                    <a:gd name="T17" fmla="*/ 0 h 1900"/>
                    <a:gd name="T18" fmla="*/ 1892 w 1902"/>
                    <a:gd name="T19" fmla="*/ 0 h 1900"/>
                    <a:gd name="T20" fmla="*/ 1892 w 1902"/>
                    <a:gd name="T21" fmla="*/ 840 h 1900"/>
                    <a:gd name="T22" fmla="*/ 1902 w 1902"/>
                    <a:gd name="T23" fmla="*/ 840 h 1900"/>
                    <a:gd name="T24" fmla="*/ 1902 w 1902"/>
                    <a:gd name="T25" fmla="*/ 15 h 1900"/>
                    <a:gd name="T26" fmla="*/ 1902 w 1902"/>
                    <a:gd name="T27" fmla="*/ 0 h 1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2" h="1900">
                      <a:moveTo>
                        <a:pt x="1429" y="1886"/>
                      </a:moveTo>
                      <a:lnTo>
                        <a:pt x="714" y="1886"/>
                      </a:lnTo>
                      <a:lnTo>
                        <a:pt x="0" y="1886"/>
                      </a:lnTo>
                      <a:lnTo>
                        <a:pt x="0" y="1900"/>
                      </a:lnTo>
                      <a:lnTo>
                        <a:pt x="15" y="1900"/>
                      </a:lnTo>
                      <a:lnTo>
                        <a:pt x="729" y="1900"/>
                      </a:lnTo>
                      <a:lnTo>
                        <a:pt x="1429" y="1900"/>
                      </a:lnTo>
                      <a:lnTo>
                        <a:pt x="1429" y="1886"/>
                      </a:lnTo>
                      <a:moveTo>
                        <a:pt x="1902" y="0"/>
                      </a:moveTo>
                      <a:lnTo>
                        <a:pt x="1892" y="0"/>
                      </a:lnTo>
                      <a:lnTo>
                        <a:pt x="1892" y="840"/>
                      </a:lnTo>
                      <a:lnTo>
                        <a:pt x="1902" y="840"/>
                      </a:lnTo>
                      <a:lnTo>
                        <a:pt x="1902" y="15"/>
                      </a:lnTo>
                      <a:lnTo>
                        <a:pt x="19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9" name="Freeform 77">
                  <a:extLst>
                    <a:ext uri="{FF2B5EF4-FFF2-40B4-BE49-F238E27FC236}">
                      <a16:creationId xmlns="" xmlns:a16="http://schemas.microsoft.com/office/drawing/2014/main" id="{F794DDA1-96D8-44E9-AC96-B6A128C62C23}"/>
                    </a:ext>
                  </a:extLst>
                </p:cNvPr>
                <p:cNvSpPr>
                  <a:spLocks noEditPoints="1"/>
                </p:cNvSpPr>
                <p:nvPr/>
              </p:nvSpPr>
              <p:spPr bwMode="auto">
                <a:xfrm>
                  <a:off x="1229" y="1379"/>
                  <a:ext cx="1907" cy="1900"/>
                </a:xfrm>
                <a:custGeom>
                  <a:avLst/>
                  <a:gdLst>
                    <a:gd name="T0" fmla="*/ 1444 w 1907"/>
                    <a:gd name="T1" fmla="*/ 1885 h 1900"/>
                    <a:gd name="T2" fmla="*/ 715 w 1907"/>
                    <a:gd name="T3" fmla="*/ 1885 h 1900"/>
                    <a:gd name="T4" fmla="*/ 0 w 1907"/>
                    <a:gd name="T5" fmla="*/ 1885 h 1900"/>
                    <a:gd name="T6" fmla="*/ 0 w 1907"/>
                    <a:gd name="T7" fmla="*/ 1900 h 1900"/>
                    <a:gd name="T8" fmla="*/ 15 w 1907"/>
                    <a:gd name="T9" fmla="*/ 1900 h 1900"/>
                    <a:gd name="T10" fmla="*/ 729 w 1907"/>
                    <a:gd name="T11" fmla="*/ 1900 h 1900"/>
                    <a:gd name="T12" fmla="*/ 1444 w 1907"/>
                    <a:gd name="T13" fmla="*/ 1900 h 1900"/>
                    <a:gd name="T14" fmla="*/ 1444 w 1907"/>
                    <a:gd name="T15" fmla="*/ 1885 h 1900"/>
                    <a:gd name="T16" fmla="*/ 1907 w 1907"/>
                    <a:gd name="T17" fmla="*/ 0 h 1900"/>
                    <a:gd name="T18" fmla="*/ 1892 w 1907"/>
                    <a:gd name="T19" fmla="*/ 0 h 1900"/>
                    <a:gd name="T20" fmla="*/ 1892 w 1907"/>
                    <a:gd name="T21" fmla="*/ 854 h 1900"/>
                    <a:gd name="T22" fmla="*/ 1907 w 1907"/>
                    <a:gd name="T23" fmla="*/ 854 h 1900"/>
                    <a:gd name="T24" fmla="*/ 1907 w 1907"/>
                    <a:gd name="T25" fmla="*/ 14 h 1900"/>
                    <a:gd name="T26" fmla="*/ 1907 w 1907"/>
                    <a:gd name="T27" fmla="*/ 0 h 1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7" h="1900">
                      <a:moveTo>
                        <a:pt x="1444" y="1885"/>
                      </a:moveTo>
                      <a:lnTo>
                        <a:pt x="715" y="1885"/>
                      </a:lnTo>
                      <a:lnTo>
                        <a:pt x="0" y="1885"/>
                      </a:lnTo>
                      <a:lnTo>
                        <a:pt x="0" y="1900"/>
                      </a:lnTo>
                      <a:lnTo>
                        <a:pt x="15" y="1900"/>
                      </a:lnTo>
                      <a:lnTo>
                        <a:pt x="729" y="1900"/>
                      </a:lnTo>
                      <a:lnTo>
                        <a:pt x="1444" y="1900"/>
                      </a:lnTo>
                      <a:lnTo>
                        <a:pt x="1444" y="1885"/>
                      </a:lnTo>
                      <a:close/>
                      <a:moveTo>
                        <a:pt x="1907" y="0"/>
                      </a:moveTo>
                      <a:lnTo>
                        <a:pt x="1892" y="0"/>
                      </a:lnTo>
                      <a:lnTo>
                        <a:pt x="1892" y="854"/>
                      </a:lnTo>
                      <a:lnTo>
                        <a:pt x="1907" y="854"/>
                      </a:lnTo>
                      <a:lnTo>
                        <a:pt x="1907" y="14"/>
                      </a:lnTo>
                      <a:lnTo>
                        <a:pt x="1907"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0" name="Freeform 78">
                  <a:extLst>
                    <a:ext uri="{FF2B5EF4-FFF2-40B4-BE49-F238E27FC236}">
                      <a16:creationId xmlns="" xmlns:a16="http://schemas.microsoft.com/office/drawing/2014/main" id="{3E1F4DE8-55C9-4A16-958D-70636BEB11AC}"/>
                    </a:ext>
                  </a:extLst>
                </p:cNvPr>
                <p:cNvSpPr>
                  <a:spLocks noEditPoints="1"/>
                </p:cNvSpPr>
                <p:nvPr/>
              </p:nvSpPr>
              <p:spPr bwMode="auto">
                <a:xfrm>
                  <a:off x="1229" y="1379"/>
                  <a:ext cx="1907" cy="1900"/>
                </a:xfrm>
                <a:custGeom>
                  <a:avLst/>
                  <a:gdLst>
                    <a:gd name="T0" fmla="*/ 1444 w 1907"/>
                    <a:gd name="T1" fmla="*/ 1885 h 1900"/>
                    <a:gd name="T2" fmla="*/ 715 w 1907"/>
                    <a:gd name="T3" fmla="*/ 1885 h 1900"/>
                    <a:gd name="T4" fmla="*/ 0 w 1907"/>
                    <a:gd name="T5" fmla="*/ 1885 h 1900"/>
                    <a:gd name="T6" fmla="*/ 0 w 1907"/>
                    <a:gd name="T7" fmla="*/ 1900 h 1900"/>
                    <a:gd name="T8" fmla="*/ 15 w 1907"/>
                    <a:gd name="T9" fmla="*/ 1900 h 1900"/>
                    <a:gd name="T10" fmla="*/ 729 w 1907"/>
                    <a:gd name="T11" fmla="*/ 1900 h 1900"/>
                    <a:gd name="T12" fmla="*/ 1444 w 1907"/>
                    <a:gd name="T13" fmla="*/ 1900 h 1900"/>
                    <a:gd name="T14" fmla="*/ 1444 w 1907"/>
                    <a:gd name="T15" fmla="*/ 1885 h 1900"/>
                    <a:gd name="T16" fmla="*/ 1907 w 1907"/>
                    <a:gd name="T17" fmla="*/ 0 h 1900"/>
                    <a:gd name="T18" fmla="*/ 1892 w 1907"/>
                    <a:gd name="T19" fmla="*/ 0 h 1900"/>
                    <a:gd name="T20" fmla="*/ 1892 w 1907"/>
                    <a:gd name="T21" fmla="*/ 854 h 1900"/>
                    <a:gd name="T22" fmla="*/ 1907 w 1907"/>
                    <a:gd name="T23" fmla="*/ 854 h 1900"/>
                    <a:gd name="T24" fmla="*/ 1907 w 1907"/>
                    <a:gd name="T25" fmla="*/ 14 h 1900"/>
                    <a:gd name="T26" fmla="*/ 1907 w 1907"/>
                    <a:gd name="T27" fmla="*/ 0 h 1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7" h="1900">
                      <a:moveTo>
                        <a:pt x="1444" y="1885"/>
                      </a:moveTo>
                      <a:lnTo>
                        <a:pt x="715" y="1885"/>
                      </a:lnTo>
                      <a:lnTo>
                        <a:pt x="0" y="1885"/>
                      </a:lnTo>
                      <a:lnTo>
                        <a:pt x="0" y="1900"/>
                      </a:lnTo>
                      <a:lnTo>
                        <a:pt x="15" y="1900"/>
                      </a:lnTo>
                      <a:lnTo>
                        <a:pt x="729" y="1900"/>
                      </a:lnTo>
                      <a:lnTo>
                        <a:pt x="1444" y="1900"/>
                      </a:lnTo>
                      <a:lnTo>
                        <a:pt x="1444" y="1885"/>
                      </a:lnTo>
                      <a:moveTo>
                        <a:pt x="1907" y="0"/>
                      </a:moveTo>
                      <a:lnTo>
                        <a:pt x="1892" y="0"/>
                      </a:lnTo>
                      <a:lnTo>
                        <a:pt x="1892" y="854"/>
                      </a:lnTo>
                      <a:lnTo>
                        <a:pt x="1907" y="854"/>
                      </a:lnTo>
                      <a:lnTo>
                        <a:pt x="1907" y="14"/>
                      </a:lnTo>
                      <a:lnTo>
                        <a:pt x="19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1" name="Freeform 79">
                  <a:extLst>
                    <a:ext uri="{FF2B5EF4-FFF2-40B4-BE49-F238E27FC236}">
                      <a16:creationId xmlns="" xmlns:a16="http://schemas.microsoft.com/office/drawing/2014/main" id="{FDCF6CDE-F639-499C-9915-06545E04C2F3}"/>
                    </a:ext>
                  </a:extLst>
                </p:cNvPr>
                <p:cNvSpPr>
                  <a:spLocks noEditPoints="1"/>
                </p:cNvSpPr>
                <p:nvPr/>
              </p:nvSpPr>
              <p:spPr bwMode="auto">
                <a:xfrm>
                  <a:off x="1215" y="1364"/>
                  <a:ext cx="1906" cy="1900"/>
                </a:xfrm>
                <a:custGeom>
                  <a:avLst/>
                  <a:gdLst>
                    <a:gd name="T0" fmla="*/ 1458 w 1906"/>
                    <a:gd name="T1" fmla="*/ 1885 h 1900"/>
                    <a:gd name="T2" fmla="*/ 714 w 1906"/>
                    <a:gd name="T3" fmla="*/ 1885 h 1900"/>
                    <a:gd name="T4" fmla="*/ 0 w 1906"/>
                    <a:gd name="T5" fmla="*/ 1885 h 1900"/>
                    <a:gd name="T6" fmla="*/ 0 w 1906"/>
                    <a:gd name="T7" fmla="*/ 1900 h 1900"/>
                    <a:gd name="T8" fmla="*/ 14 w 1906"/>
                    <a:gd name="T9" fmla="*/ 1900 h 1900"/>
                    <a:gd name="T10" fmla="*/ 729 w 1906"/>
                    <a:gd name="T11" fmla="*/ 1900 h 1900"/>
                    <a:gd name="T12" fmla="*/ 1458 w 1906"/>
                    <a:gd name="T13" fmla="*/ 1900 h 1900"/>
                    <a:gd name="T14" fmla="*/ 1458 w 1906"/>
                    <a:gd name="T15" fmla="*/ 1885 h 1900"/>
                    <a:gd name="T16" fmla="*/ 1906 w 1906"/>
                    <a:gd name="T17" fmla="*/ 0 h 1900"/>
                    <a:gd name="T18" fmla="*/ 1891 w 1906"/>
                    <a:gd name="T19" fmla="*/ 0 h 1900"/>
                    <a:gd name="T20" fmla="*/ 1891 w 1906"/>
                    <a:gd name="T21" fmla="*/ 869 h 1900"/>
                    <a:gd name="T22" fmla="*/ 1906 w 1906"/>
                    <a:gd name="T23" fmla="*/ 869 h 1900"/>
                    <a:gd name="T24" fmla="*/ 1906 w 1906"/>
                    <a:gd name="T25" fmla="*/ 15 h 1900"/>
                    <a:gd name="T26" fmla="*/ 1906 w 1906"/>
                    <a:gd name="T27" fmla="*/ 0 h 1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6" h="1900">
                      <a:moveTo>
                        <a:pt x="1458" y="1885"/>
                      </a:moveTo>
                      <a:lnTo>
                        <a:pt x="714" y="1885"/>
                      </a:lnTo>
                      <a:lnTo>
                        <a:pt x="0" y="1885"/>
                      </a:lnTo>
                      <a:lnTo>
                        <a:pt x="0" y="1900"/>
                      </a:lnTo>
                      <a:lnTo>
                        <a:pt x="14" y="1900"/>
                      </a:lnTo>
                      <a:lnTo>
                        <a:pt x="729" y="1900"/>
                      </a:lnTo>
                      <a:lnTo>
                        <a:pt x="1458" y="1900"/>
                      </a:lnTo>
                      <a:lnTo>
                        <a:pt x="1458" y="1885"/>
                      </a:lnTo>
                      <a:close/>
                      <a:moveTo>
                        <a:pt x="1906" y="0"/>
                      </a:moveTo>
                      <a:lnTo>
                        <a:pt x="1891" y="0"/>
                      </a:lnTo>
                      <a:lnTo>
                        <a:pt x="1891" y="869"/>
                      </a:lnTo>
                      <a:lnTo>
                        <a:pt x="1906" y="869"/>
                      </a:lnTo>
                      <a:lnTo>
                        <a:pt x="1906" y="15"/>
                      </a:lnTo>
                      <a:lnTo>
                        <a:pt x="1906"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2" name="Freeform 80">
                  <a:extLst>
                    <a:ext uri="{FF2B5EF4-FFF2-40B4-BE49-F238E27FC236}">
                      <a16:creationId xmlns="" xmlns:a16="http://schemas.microsoft.com/office/drawing/2014/main" id="{B0E8A750-592E-4039-BFD9-135357F54707}"/>
                    </a:ext>
                  </a:extLst>
                </p:cNvPr>
                <p:cNvSpPr>
                  <a:spLocks noEditPoints="1"/>
                </p:cNvSpPr>
                <p:nvPr/>
              </p:nvSpPr>
              <p:spPr bwMode="auto">
                <a:xfrm>
                  <a:off x="1215" y="1364"/>
                  <a:ext cx="1906" cy="1900"/>
                </a:xfrm>
                <a:custGeom>
                  <a:avLst/>
                  <a:gdLst>
                    <a:gd name="T0" fmla="*/ 1458 w 1906"/>
                    <a:gd name="T1" fmla="*/ 1885 h 1900"/>
                    <a:gd name="T2" fmla="*/ 714 w 1906"/>
                    <a:gd name="T3" fmla="*/ 1885 h 1900"/>
                    <a:gd name="T4" fmla="*/ 0 w 1906"/>
                    <a:gd name="T5" fmla="*/ 1885 h 1900"/>
                    <a:gd name="T6" fmla="*/ 0 w 1906"/>
                    <a:gd name="T7" fmla="*/ 1900 h 1900"/>
                    <a:gd name="T8" fmla="*/ 14 w 1906"/>
                    <a:gd name="T9" fmla="*/ 1900 h 1900"/>
                    <a:gd name="T10" fmla="*/ 729 w 1906"/>
                    <a:gd name="T11" fmla="*/ 1900 h 1900"/>
                    <a:gd name="T12" fmla="*/ 1458 w 1906"/>
                    <a:gd name="T13" fmla="*/ 1900 h 1900"/>
                    <a:gd name="T14" fmla="*/ 1458 w 1906"/>
                    <a:gd name="T15" fmla="*/ 1885 h 1900"/>
                    <a:gd name="T16" fmla="*/ 1906 w 1906"/>
                    <a:gd name="T17" fmla="*/ 0 h 1900"/>
                    <a:gd name="T18" fmla="*/ 1891 w 1906"/>
                    <a:gd name="T19" fmla="*/ 0 h 1900"/>
                    <a:gd name="T20" fmla="*/ 1891 w 1906"/>
                    <a:gd name="T21" fmla="*/ 869 h 1900"/>
                    <a:gd name="T22" fmla="*/ 1906 w 1906"/>
                    <a:gd name="T23" fmla="*/ 869 h 1900"/>
                    <a:gd name="T24" fmla="*/ 1906 w 1906"/>
                    <a:gd name="T25" fmla="*/ 15 h 1900"/>
                    <a:gd name="T26" fmla="*/ 1906 w 1906"/>
                    <a:gd name="T27" fmla="*/ 0 h 1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6" h="1900">
                      <a:moveTo>
                        <a:pt x="1458" y="1885"/>
                      </a:moveTo>
                      <a:lnTo>
                        <a:pt x="714" y="1885"/>
                      </a:lnTo>
                      <a:lnTo>
                        <a:pt x="0" y="1885"/>
                      </a:lnTo>
                      <a:lnTo>
                        <a:pt x="0" y="1900"/>
                      </a:lnTo>
                      <a:lnTo>
                        <a:pt x="14" y="1900"/>
                      </a:lnTo>
                      <a:lnTo>
                        <a:pt x="729" y="1900"/>
                      </a:lnTo>
                      <a:lnTo>
                        <a:pt x="1458" y="1900"/>
                      </a:lnTo>
                      <a:lnTo>
                        <a:pt x="1458" y="1885"/>
                      </a:lnTo>
                      <a:moveTo>
                        <a:pt x="1906" y="0"/>
                      </a:moveTo>
                      <a:lnTo>
                        <a:pt x="1891" y="0"/>
                      </a:lnTo>
                      <a:lnTo>
                        <a:pt x="1891" y="869"/>
                      </a:lnTo>
                      <a:lnTo>
                        <a:pt x="1906" y="869"/>
                      </a:lnTo>
                      <a:lnTo>
                        <a:pt x="1906" y="15"/>
                      </a:lnTo>
                      <a:lnTo>
                        <a:pt x="19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3" name="Freeform 81">
                  <a:extLst>
                    <a:ext uri="{FF2B5EF4-FFF2-40B4-BE49-F238E27FC236}">
                      <a16:creationId xmlns="" xmlns:a16="http://schemas.microsoft.com/office/drawing/2014/main" id="{F65A0B86-86C4-4EDF-854E-2261F7CC1E57}"/>
                    </a:ext>
                  </a:extLst>
                </p:cNvPr>
                <p:cNvSpPr>
                  <a:spLocks noEditPoints="1"/>
                </p:cNvSpPr>
                <p:nvPr/>
              </p:nvSpPr>
              <p:spPr bwMode="auto">
                <a:xfrm>
                  <a:off x="1200" y="1349"/>
                  <a:ext cx="1906" cy="1900"/>
                </a:xfrm>
                <a:custGeom>
                  <a:avLst/>
                  <a:gdLst>
                    <a:gd name="T0" fmla="*/ 1473 w 1906"/>
                    <a:gd name="T1" fmla="*/ 1885 h 1900"/>
                    <a:gd name="T2" fmla="*/ 714 w 1906"/>
                    <a:gd name="T3" fmla="*/ 1885 h 1900"/>
                    <a:gd name="T4" fmla="*/ 0 w 1906"/>
                    <a:gd name="T5" fmla="*/ 1885 h 1900"/>
                    <a:gd name="T6" fmla="*/ 0 w 1906"/>
                    <a:gd name="T7" fmla="*/ 1900 h 1900"/>
                    <a:gd name="T8" fmla="*/ 15 w 1906"/>
                    <a:gd name="T9" fmla="*/ 1900 h 1900"/>
                    <a:gd name="T10" fmla="*/ 729 w 1906"/>
                    <a:gd name="T11" fmla="*/ 1900 h 1900"/>
                    <a:gd name="T12" fmla="*/ 1473 w 1906"/>
                    <a:gd name="T13" fmla="*/ 1900 h 1900"/>
                    <a:gd name="T14" fmla="*/ 1473 w 1906"/>
                    <a:gd name="T15" fmla="*/ 1885 h 1900"/>
                    <a:gd name="T16" fmla="*/ 1906 w 1906"/>
                    <a:gd name="T17" fmla="*/ 0 h 1900"/>
                    <a:gd name="T18" fmla="*/ 1892 w 1906"/>
                    <a:gd name="T19" fmla="*/ 0 h 1900"/>
                    <a:gd name="T20" fmla="*/ 1892 w 1906"/>
                    <a:gd name="T21" fmla="*/ 884 h 1900"/>
                    <a:gd name="T22" fmla="*/ 1906 w 1906"/>
                    <a:gd name="T23" fmla="*/ 884 h 1900"/>
                    <a:gd name="T24" fmla="*/ 1906 w 1906"/>
                    <a:gd name="T25" fmla="*/ 15 h 1900"/>
                    <a:gd name="T26" fmla="*/ 1906 w 1906"/>
                    <a:gd name="T27" fmla="*/ 0 h 1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6" h="1900">
                      <a:moveTo>
                        <a:pt x="1473" y="1885"/>
                      </a:moveTo>
                      <a:lnTo>
                        <a:pt x="714" y="1885"/>
                      </a:lnTo>
                      <a:lnTo>
                        <a:pt x="0" y="1885"/>
                      </a:lnTo>
                      <a:lnTo>
                        <a:pt x="0" y="1900"/>
                      </a:lnTo>
                      <a:lnTo>
                        <a:pt x="15" y="1900"/>
                      </a:lnTo>
                      <a:lnTo>
                        <a:pt x="729" y="1900"/>
                      </a:lnTo>
                      <a:lnTo>
                        <a:pt x="1473" y="1900"/>
                      </a:lnTo>
                      <a:lnTo>
                        <a:pt x="1473" y="1885"/>
                      </a:lnTo>
                      <a:close/>
                      <a:moveTo>
                        <a:pt x="1906" y="0"/>
                      </a:moveTo>
                      <a:lnTo>
                        <a:pt x="1892" y="0"/>
                      </a:lnTo>
                      <a:lnTo>
                        <a:pt x="1892" y="884"/>
                      </a:lnTo>
                      <a:lnTo>
                        <a:pt x="1906" y="884"/>
                      </a:lnTo>
                      <a:lnTo>
                        <a:pt x="1906" y="15"/>
                      </a:lnTo>
                      <a:lnTo>
                        <a:pt x="1906"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4" name="Freeform 82">
                  <a:extLst>
                    <a:ext uri="{FF2B5EF4-FFF2-40B4-BE49-F238E27FC236}">
                      <a16:creationId xmlns="" xmlns:a16="http://schemas.microsoft.com/office/drawing/2014/main" id="{5022595B-CB86-4B30-B015-B635A3E809EF}"/>
                    </a:ext>
                  </a:extLst>
                </p:cNvPr>
                <p:cNvSpPr>
                  <a:spLocks noEditPoints="1"/>
                </p:cNvSpPr>
                <p:nvPr/>
              </p:nvSpPr>
              <p:spPr bwMode="auto">
                <a:xfrm>
                  <a:off x="1200" y="1349"/>
                  <a:ext cx="1906" cy="1900"/>
                </a:xfrm>
                <a:custGeom>
                  <a:avLst/>
                  <a:gdLst>
                    <a:gd name="T0" fmla="*/ 1473 w 1906"/>
                    <a:gd name="T1" fmla="*/ 1885 h 1900"/>
                    <a:gd name="T2" fmla="*/ 714 w 1906"/>
                    <a:gd name="T3" fmla="*/ 1885 h 1900"/>
                    <a:gd name="T4" fmla="*/ 0 w 1906"/>
                    <a:gd name="T5" fmla="*/ 1885 h 1900"/>
                    <a:gd name="T6" fmla="*/ 0 w 1906"/>
                    <a:gd name="T7" fmla="*/ 1900 h 1900"/>
                    <a:gd name="T8" fmla="*/ 15 w 1906"/>
                    <a:gd name="T9" fmla="*/ 1900 h 1900"/>
                    <a:gd name="T10" fmla="*/ 729 w 1906"/>
                    <a:gd name="T11" fmla="*/ 1900 h 1900"/>
                    <a:gd name="T12" fmla="*/ 1473 w 1906"/>
                    <a:gd name="T13" fmla="*/ 1900 h 1900"/>
                    <a:gd name="T14" fmla="*/ 1473 w 1906"/>
                    <a:gd name="T15" fmla="*/ 1885 h 1900"/>
                    <a:gd name="T16" fmla="*/ 1906 w 1906"/>
                    <a:gd name="T17" fmla="*/ 0 h 1900"/>
                    <a:gd name="T18" fmla="*/ 1892 w 1906"/>
                    <a:gd name="T19" fmla="*/ 0 h 1900"/>
                    <a:gd name="T20" fmla="*/ 1892 w 1906"/>
                    <a:gd name="T21" fmla="*/ 884 h 1900"/>
                    <a:gd name="T22" fmla="*/ 1906 w 1906"/>
                    <a:gd name="T23" fmla="*/ 884 h 1900"/>
                    <a:gd name="T24" fmla="*/ 1906 w 1906"/>
                    <a:gd name="T25" fmla="*/ 15 h 1900"/>
                    <a:gd name="T26" fmla="*/ 1906 w 1906"/>
                    <a:gd name="T27" fmla="*/ 0 h 1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6" h="1900">
                      <a:moveTo>
                        <a:pt x="1473" y="1885"/>
                      </a:moveTo>
                      <a:lnTo>
                        <a:pt x="714" y="1885"/>
                      </a:lnTo>
                      <a:lnTo>
                        <a:pt x="0" y="1885"/>
                      </a:lnTo>
                      <a:lnTo>
                        <a:pt x="0" y="1900"/>
                      </a:lnTo>
                      <a:lnTo>
                        <a:pt x="15" y="1900"/>
                      </a:lnTo>
                      <a:lnTo>
                        <a:pt x="729" y="1900"/>
                      </a:lnTo>
                      <a:lnTo>
                        <a:pt x="1473" y="1900"/>
                      </a:lnTo>
                      <a:lnTo>
                        <a:pt x="1473" y="1885"/>
                      </a:lnTo>
                      <a:moveTo>
                        <a:pt x="1906" y="0"/>
                      </a:moveTo>
                      <a:lnTo>
                        <a:pt x="1892" y="0"/>
                      </a:lnTo>
                      <a:lnTo>
                        <a:pt x="1892" y="884"/>
                      </a:lnTo>
                      <a:lnTo>
                        <a:pt x="1906" y="884"/>
                      </a:lnTo>
                      <a:lnTo>
                        <a:pt x="1906" y="15"/>
                      </a:lnTo>
                      <a:lnTo>
                        <a:pt x="19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5" name="Freeform 83">
                  <a:extLst>
                    <a:ext uri="{FF2B5EF4-FFF2-40B4-BE49-F238E27FC236}">
                      <a16:creationId xmlns="" xmlns:a16="http://schemas.microsoft.com/office/drawing/2014/main" id="{B5DFBB62-8C36-4DEE-8A07-5ABD217F6E4A}"/>
                    </a:ext>
                  </a:extLst>
                </p:cNvPr>
                <p:cNvSpPr>
                  <a:spLocks noEditPoints="1"/>
                </p:cNvSpPr>
                <p:nvPr/>
              </p:nvSpPr>
              <p:spPr bwMode="auto">
                <a:xfrm>
                  <a:off x="1185" y="1335"/>
                  <a:ext cx="1907" cy="1899"/>
                </a:xfrm>
                <a:custGeom>
                  <a:avLst/>
                  <a:gdLst>
                    <a:gd name="T0" fmla="*/ 1488 w 1907"/>
                    <a:gd name="T1" fmla="*/ 1885 h 1899"/>
                    <a:gd name="T2" fmla="*/ 714 w 1907"/>
                    <a:gd name="T3" fmla="*/ 1885 h 1899"/>
                    <a:gd name="T4" fmla="*/ 0 w 1907"/>
                    <a:gd name="T5" fmla="*/ 1885 h 1899"/>
                    <a:gd name="T6" fmla="*/ 0 w 1907"/>
                    <a:gd name="T7" fmla="*/ 1899 h 1899"/>
                    <a:gd name="T8" fmla="*/ 15 w 1907"/>
                    <a:gd name="T9" fmla="*/ 1899 h 1899"/>
                    <a:gd name="T10" fmla="*/ 729 w 1907"/>
                    <a:gd name="T11" fmla="*/ 1899 h 1899"/>
                    <a:gd name="T12" fmla="*/ 1488 w 1907"/>
                    <a:gd name="T13" fmla="*/ 1899 h 1899"/>
                    <a:gd name="T14" fmla="*/ 1488 w 1907"/>
                    <a:gd name="T15" fmla="*/ 1885 h 1899"/>
                    <a:gd name="T16" fmla="*/ 1907 w 1907"/>
                    <a:gd name="T17" fmla="*/ 0 h 1899"/>
                    <a:gd name="T18" fmla="*/ 1892 w 1907"/>
                    <a:gd name="T19" fmla="*/ 0 h 1899"/>
                    <a:gd name="T20" fmla="*/ 1892 w 1907"/>
                    <a:gd name="T21" fmla="*/ 898 h 1899"/>
                    <a:gd name="T22" fmla="*/ 1907 w 1907"/>
                    <a:gd name="T23" fmla="*/ 898 h 1899"/>
                    <a:gd name="T24" fmla="*/ 1907 w 1907"/>
                    <a:gd name="T25" fmla="*/ 14 h 1899"/>
                    <a:gd name="T26" fmla="*/ 1907 w 1907"/>
                    <a:gd name="T27" fmla="*/ 0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7" h="1899">
                      <a:moveTo>
                        <a:pt x="1488" y="1885"/>
                      </a:moveTo>
                      <a:lnTo>
                        <a:pt x="714" y="1885"/>
                      </a:lnTo>
                      <a:lnTo>
                        <a:pt x="0" y="1885"/>
                      </a:lnTo>
                      <a:lnTo>
                        <a:pt x="0" y="1899"/>
                      </a:lnTo>
                      <a:lnTo>
                        <a:pt x="15" y="1899"/>
                      </a:lnTo>
                      <a:lnTo>
                        <a:pt x="729" y="1899"/>
                      </a:lnTo>
                      <a:lnTo>
                        <a:pt x="1488" y="1899"/>
                      </a:lnTo>
                      <a:lnTo>
                        <a:pt x="1488" y="1885"/>
                      </a:lnTo>
                      <a:close/>
                      <a:moveTo>
                        <a:pt x="1907" y="0"/>
                      </a:moveTo>
                      <a:lnTo>
                        <a:pt x="1892" y="0"/>
                      </a:lnTo>
                      <a:lnTo>
                        <a:pt x="1892" y="898"/>
                      </a:lnTo>
                      <a:lnTo>
                        <a:pt x="1907" y="898"/>
                      </a:lnTo>
                      <a:lnTo>
                        <a:pt x="1907" y="14"/>
                      </a:lnTo>
                      <a:lnTo>
                        <a:pt x="1907"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6" name="Freeform 84">
                  <a:extLst>
                    <a:ext uri="{FF2B5EF4-FFF2-40B4-BE49-F238E27FC236}">
                      <a16:creationId xmlns="" xmlns:a16="http://schemas.microsoft.com/office/drawing/2014/main" id="{6D431447-DAC2-4DD1-B888-ABAF42D80E5C}"/>
                    </a:ext>
                  </a:extLst>
                </p:cNvPr>
                <p:cNvSpPr>
                  <a:spLocks noEditPoints="1"/>
                </p:cNvSpPr>
                <p:nvPr/>
              </p:nvSpPr>
              <p:spPr bwMode="auto">
                <a:xfrm>
                  <a:off x="1185" y="1335"/>
                  <a:ext cx="1907" cy="1899"/>
                </a:xfrm>
                <a:custGeom>
                  <a:avLst/>
                  <a:gdLst>
                    <a:gd name="T0" fmla="*/ 1488 w 1907"/>
                    <a:gd name="T1" fmla="*/ 1885 h 1899"/>
                    <a:gd name="T2" fmla="*/ 714 w 1907"/>
                    <a:gd name="T3" fmla="*/ 1885 h 1899"/>
                    <a:gd name="T4" fmla="*/ 0 w 1907"/>
                    <a:gd name="T5" fmla="*/ 1885 h 1899"/>
                    <a:gd name="T6" fmla="*/ 0 w 1907"/>
                    <a:gd name="T7" fmla="*/ 1899 h 1899"/>
                    <a:gd name="T8" fmla="*/ 15 w 1907"/>
                    <a:gd name="T9" fmla="*/ 1899 h 1899"/>
                    <a:gd name="T10" fmla="*/ 729 w 1907"/>
                    <a:gd name="T11" fmla="*/ 1899 h 1899"/>
                    <a:gd name="T12" fmla="*/ 1488 w 1907"/>
                    <a:gd name="T13" fmla="*/ 1899 h 1899"/>
                    <a:gd name="T14" fmla="*/ 1488 w 1907"/>
                    <a:gd name="T15" fmla="*/ 1885 h 1899"/>
                    <a:gd name="T16" fmla="*/ 1907 w 1907"/>
                    <a:gd name="T17" fmla="*/ 0 h 1899"/>
                    <a:gd name="T18" fmla="*/ 1892 w 1907"/>
                    <a:gd name="T19" fmla="*/ 0 h 1899"/>
                    <a:gd name="T20" fmla="*/ 1892 w 1907"/>
                    <a:gd name="T21" fmla="*/ 898 h 1899"/>
                    <a:gd name="T22" fmla="*/ 1907 w 1907"/>
                    <a:gd name="T23" fmla="*/ 898 h 1899"/>
                    <a:gd name="T24" fmla="*/ 1907 w 1907"/>
                    <a:gd name="T25" fmla="*/ 14 h 1899"/>
                    <a:gd name="T26" fmla="*/ 1907 w 1907"/>
                    <a:gd name="T27" fmla="*/ 0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7" h="1899">
                      <a:moveTo>
                        <a:pt x="1488" y="1885"/>
                      </a:moveTo>
                      <a:lnTo>
                        <a:pt x="714" y="1885"/>
                      </a:lnTo>
                      <a:lnTo>
                        <a:pt x="0" y="1885"/>
                      </a:lnTo>
                      <a:lnTo>
                        <a:pt x="0" y="1899"/>
                      </a:lnTo>
                      <a:lnTo>
                        <a:pt x="15" y="1899"/>
                      </a:lnTo>
                      <a:lnTo>
                        <a:pt x="729" y="1899"/>
                      </a:lnTo>
                      <a:lnTo>
                        <a:pt x="1488" y="1899"/>
                      </a:lnTo>
                      <a:lnTo>
                        <a:pt x="1488" y="1885"/>
                      </a:lnTo>
                      <a:moveTo>
                        <a:pt x="1907" y="0"/>
                      </a:moveTo>
                      <a:lnTo>
                        <a:pt x="1892" y="0"/>
                      </a:lnTo>
                      <a:lnTo>
                        <a:pt x="1892" y="898"/>
                      </a:lnTo>
                      <a:lnTo>
                        <a:pt x="1907" y="898"/>
                      </a:lnTo>
                      <a:lnTo>
                        <a:pt x="1907" y="14"/>
                      </a:lnTo>
                      <a:lnTo>
                        <a:pt x="19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7" name="Freeform 85">
                  <a:extLst>
                    <a:ext uri="{FF2B5EF4-FFF2-40B4-BE49-F238E27FC236}">
                      <a16:creationId xmlns="" xmlns:a16="http://schemas.microsoft.com/office/drawing/2014/main" id="{BAFCB8AF-AA31-4083-9278-B23C9D30FE88}"/>
                    </a:ext>
                  </a:extLst>
                </p:cNvPr>
                <p:cNvSpPr>
                  <a:spLocks noEditPoints="1"/>
                </p:cNvSpPr>
                <p:nvPr/>
              </p:nvSpPr>
              <p:spPr bwMode="auto">
                <a:xfrm>
                  <a:off x="1175" y="1325"/>
                  <a:ext cx="1902" cy="1895"/>
                </a:xfrm>
                <a:custGeom>
                  <a:avLst/>
                  <a:gdLst>
                    <a:gd name="T0" fmla="*/ 1498 w 1902"/>
                    <a:gd name="T1" fmla="*/ 1885 h 1895"/>
                    <a:gd name="T2" fmla="*/ 715 w 1902"/>
                    <a:gd name="T3" fmla="*/ 1885 h 1895"/>
                    <a:gd name="T4" fmla="*/ 0 w 1902"/>
                    <a:gd name="T5" fmla="*/ 1885 h 1895"/>
                    <a:gd name="T6" fmla="*/ 0 w 1902"/>
                    <a:gd name="T7" fmla="*/ 1895 h 1895"/>
                    <a:gd name="T8" fmla="*/ 10 w 1902"/>
                    <a:gd name="T9" fmla="*/ 1895 h 1895"/>
                    <a:gd name="T10" fmla="*/ 724 w 1902"/>
                    <a:gd name="T11" fmla="*/ 1895 h 1895"/>
                    <a:gd name="T12" fmla="*/ 1498 w 1902"/>
                    <a:gd name="T13" fmla="*/ 1895 h 1895"/>
                    <a:gd name="T14" fmla="*/ 1498 w 1902"/>
                    <a:gd name="T15" fmla="*/ 1885 h 1895"/>
                    <a:gd name="T16" fmla="*/ 1902 w 1902"/>
                    <a:gd name="T17" fmla="*/ 0 h 1895"/>
                    <a:gd name="T18" fmla="*/ 1892 w 1902"/>
                    <a:gd name="T19" fmla="*/ 0 h 1895"/>
                    <a:gd name="T20" fmla="*/ 1892 w 1902"/>
                    <a:gd name="T21" fmla="*/ 908 h 1895"/>
                    <a:gd name="T22" fmla="*/ 1902 w 1902"/>
                    <a:gd name="T23" fmla="*/ 908 h 1895"/>
                    <a:gd name="T24" fmla="*/ 1902 w 1902"/>
                    <a:gd name="T25" fmla="*/ 10 h 1895"/>
                    <a:gd name="T26" fmla="*/ 1902 w 1902"/>
                    <a:gd name="T27" fmla="*/ 0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2" h="1895">
                      <a:moveTo>
                        <a:pt x="1498" y="1885"/>
                      </a:moveTo>
                      <a:lnTo>
                        <a:pt x="715" y="1885"/>
                      </a:lnTo>
                      <a:lnTo>
                        <a:pt x="0" y="1885"/>
                      </a:lnTo>
                      <a:lnTo>
                        <a:pt x="0" y="1895"/>
                      </a:lnTo>
                      <a:lnTo>
                        <a:pt x="10" y="1895"/>
                      </a:lnTo>
                      <a:lnTo>
                        <a:pt x="724" y="1895"/>
                      </a:lnTo>
                      <a:lnTo>
                        <a:pt x="1498" y="1895"/>
                      </a:lnTo>
                      <a:lnTo>
                        <a:pt x="1498" y="1885"/>
                      </a:lnTo>
                      <a:close/>
                      <a:moveTo>
                        <a:pt x="1902" y="0"/>
                      </a:moveTo>
                      <a:lnTo>
                        <a:pt x="1892" y="0"/>
                      </a:lnTo>
                      <a:lnTo>
                        <a:pt x="1892" y="908"/>
                      </a:lnTo>
                      <a:lnTo>
                        <a:pt x="1902" y="908"/>
                      </a:lnTo>
                      <a:lnTo>
                        <a:pt x="1902" y="10"/>
                      </a:lnTo>
                      <a:lnTo>
                        <a:pt x="1902" y="0"/>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8" name="Freeform 86">
                  <a:extLst>
                    <a:ext uri="{FF2B5EF4-FFF2-40B4-BE49-F238E27FC236}">
                      <a16:creationId xmlns="" xmlns:a16="http://schemas.microsoft.com/office/drawing/2014/main" id="{722D761C-5D07-47D8-A5E0-5392CA5A8746}"/>
                    </a:ext>
                  </a:extLst>
                </p:cNvPr>
                <p:cNvSpPr>
                  <a:spLocks noEditPoints="1"/>
                </p:cNvSpPr>
                <p:nvPr/>
              </p:nvSpPr>
              <p:spPr bwMode="auto">
                <a:xfrm>
                  <a:off x="1175" y="1325"/>
                  <a:ext cx="1902" cy="1895"/>
                </a:xfrm>
                <a:custGeom>
                  <a:avLst/>
                  <a:gdLst>
                    <a:gd name="T0" fmla="*/ 1498 w 1902"/>
                    <a:gd name="T1" fmla="*/ 1885 h 1895"/>
                    <a:gd name="T2" fmla="*/ 715 w 1902"/>
                    <a:gd name="T3" fmla="*/ 1885 h 1895"/>
                    <a:gd name="T4" fmla="*/ 0 w 1902"/>
                    <a:gd name="T5" fmla="*/ 1885 h 1895"/>
                    <a:gd name="T6" fmla="*/ 0 w 1902"/>
                    <a:gd name="T7" fmla="*/ 1895 h 1895"/>
                    <a:gd name="T8" fmla="*/ 10 w 1902"/>
                    <a:gd name="T9" fmla="*/ 1895 h 1895"/>
                    <a:gd name="T10" fmla="*/ 724 w 1902"/>
                    <a:gd name="T11" fmla="*/ 1895 h 1895"/>
                    <a:gd name="T12" fmla="*/ 1498 w 1902"/>
                    <a:gd name="T13" fmla="*/ 1895 h 1895"/>
                    <a:gd name="T14" fmla="*/ 1498 w 1902"/>
                    <a:gd name="T15" fmla="*/ 1885 h 1895"/>
                    <a:gd name="T16" fmla="*/ 1902 w 1902"/>
                    <a:gd name="T17" fmla="*/ 0 h 1895"/>
                    <a:gd name="T18" fmla="*/ 1892 w 1902"/>
                    <a:gd name="T19" fmla="*/ 0 h 1895"/>
                    <a:gd name="T20" fmla="*/ 1892 w 1902"/>
                    <a:gd name="T21" fmla="*/ 908 h 1895"/>
                    <a:gd name="T22" fmla="*/ 1902 w 1902"/>
                    <a:gd name="T23" fmla="*/ 908 h 1895"/>
                    <a:gd name="T24" fmla="*/ 1902 w 1902"/>
                    <a:gd name="T25" fmla="*/ 10 h 1895"/>
                    <a:gd name="T26" fmla="*/ 1902 w 1902"/>
                    <a:gd name="T27" fmla="*/ 0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2" h="1895">
                      <a:moveTo>
                        <a:pt x="1498" y="1885"/>
                      </a:moveTo>
                      <a:lnTo>
                        <a:pt x="715" y="1885"/>
                      </a:lnTo>
                      <a:lnTo>
                        <a:pt x="0" y="1885"/>
                      </a:lnTo>
                      <a:lnTo>
                        <a:pt x="0" y="1895"/>
                      </a:lnTo>
                      <a:lnTo>
                        <a:pt x="10" y="1895"/>
                      </a:lnTo>
                      <a:lnTo>
                        <a:pt x="724" y="1895"/>
                      </a:lnTo>
                      <a:lnTo>
                        <a:pt x="1498" y="1895"/>
                      </a:lnTo>
                      <a:lnTo>
                        <a:pt x="1498" y="1885"/>
                      </a:lnTo>
                      <a:moveTo>
                        <a:pt x="1902" y="0"/>
                      </a:moveTo>
                      <a:lnTo>
                        <a:pt x="1892" y="0"/>
                      </a:lnTo>
                      <a:lnTo>
                        <a:pt x="1892" y="908"/>
                      </a:lnTo>
                      <a:lnTo>
                        <a:pt x="1902" y="908"/>
                      </a:lnTo>
                      <a:lnTo>
                        <a:pt x="1902" y="10"/>
                      </a:lnTo>
                      <a:lnTo>
                        <a:pt x="19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9" name="Freeform 87">
                  <a:extLst>
                    <a:ext uri="{FF2B5EF4-FFF2-40B4-BE49-F238E27FC236}">
                      <a16:creationId xmlns="" xmlns:a16="http://schemas.microsoft.com/office/drawing/2014/main" id="{F7032EB0-44C5-46A0-81A5-B74D1E3EF51C}"/>
                    </a:ext>
                  </a:extLst>
                </p:cNvPr>
                <p:cNvSpPr>
                  <a:spLocks noEditPoints="1"/>
                </p:cNvSpPr>
                <p:nvPr/>
              </p:nvSpPr>
              <p:spPr bwMode="auto">
                <a:xfrm>
                  <a:off x="1599" y="1531"/>
                  <a:ext cx="1187" cy="1546"/>
                </a:xfrm>
                <a:custGeom>
                  <a:avLst/>
                  <a:gdLst>
                    <a:gd name="T0" fmla="*/ 114 w 241"/>
                    <a:gd name="T1" fmla="*/ 50 h 315"/>
                    <a:gd name="T2" fmla="*/ 73 w 241"/>
                    <a:gd name="T3" fmla="*/ 89 h 315"/>
                    <a:gd name="T4" fmla="*/ 85 w 241"/>
                    <a:gd name="T5" fmla="*/ 116 h 315"/>
                    <a:gd name="T6" fmla="*/ 66 w 241"/>
                    <a:gd name="T7" fmla="*/ 116 h 315"/>
                    <a:gd name="T8" fmla="*/ 46 w 241"/>
                    <a:gd name="T9" fmla="*/ 184 h 315"/>
                    <a:gd name="T10" fmla="*/ 11 w 241"/>
                    <a:gd name="T11" fmla="*/ 220 h 315"/>
                    <a:gd name="T12" fmla="*/ 15 w 241"/>
                    <a:gd name="T13" fmla="*/ 231 h 315"/>
                    <a:gd name="T14" fmla="*/ 26 w 241"/>
                    <a:gd name="T15" fmla="*/ 250 h 315"/>
                    <a:gd name="T16" fmla="*/ 16 w 241"/>
                    <a:gd name="T17" fmla="*/ 255 h 315"/>
                    <a:gd name="T18" fmla="*/ 0 w 241"/>
                    <a:gd name="T19" fmla="*/ 283 h 315"/>
                    <a:gd name="T20" fmla="*/ 36 w 241"/>
                    <a:gd name="T21" fmla="*/ 283 h 315"/>
                    <a:gd name="T22" fmla="*/ 72 w 241"/>
                    <a:gd name="T23" fmla="*/ 271 h 315"/>
                    <a:gd name="T24" fmla="*/ 45 w 241"/>
                    <a:gd name="T25" fmla="*/ 255 h 315"/>
                    <a:gd name="T26" fmla="*/ 55 w 241"/>
                    <a:gd name="T27" fmla="*/ 232 h 315"/>
                    <a:gd name="T28" fmla="*/ 60 w 241"/>
                    <a:gd name="T29" fmla="*/ 216 h 315"/>
                    <a:gd name="T30" fmla="*/ 79 w 241"/>
                    <a:gd name="T31" fmla="*/ 253 h 315"/>
                    <a:gd name="T32" fmla="*/ 85 w 241"/>
                    <a:gd name="T33" fmla="*/ 263 h 315"/>
                    <a:gd name="T34" fmla="*/ 94 w 241"/>
                    <a:gd name="T35" fmla="*/ 287 h 315"/>
                    <a:gd name="T36" fmla="*/ 84 w 241"/>
                    <a:gd name="T37" fmla="*/ 287 h 315"/>
                    <a:gd name="T38" fmla="*/ 89 w 241"/>
                    <a:gd name="T39" fmla="*/ 315 h 315"/>
                    <a:gd name="T40" fmla="*/ 118 w 241"/>
                    <a:gd name="T41" fmla="*/ 315 h 315"/>
                    <a:gd name="T42" fmla="*/ 140 w 241"/>
                    <a:gd name="T43" fmla="*/ 303 h 315"/>
                    <a:gd name="T44" fmla="*/ 113 w 241"/>
                    <a:gd name="T45" fmla="*/ 281 h 315"/>
                    <a:gd name="T46" fmla="*/ 128 w 241"/>
                    <a:gd name="T47" fmla="*/ 258 h 315"/>
                    <a:gd name="T48" fmla="*/ 120 w 241"/>
                    <a:gd name="T49" fmla="*/ 234 h 315"/>
                    <a:gd name="T50" fmla="*/ 147 w 241"/>
                    <a:gd name="T51" fmla="*/ 221 h 315"/>
                    <a:gd name="T52" fmla="*/ 153 w 241"/>
                    <a:gd name="T53" fmla="*/ 232 h 315"/>
                    <a:gd name="T54" fmla="*/ 162 w 241"/>
                    <a:gd name="T55" fmla="*/ 255 h 315"/>
                    <a:gd name="T56" fmla="*/ 152 w 241"/>
                    <a:gd name="T57" fmla="*/ 255 h 315"/>
                    <a:gd name="T58" fmla="*/ 157 w 241"/>
                    <a:gd name="T59" fmla="*/ 283 h 315"/>
                    <a:gd name="T60" fmla="*/ 186 w 241"/>
                    <a:gd name="T61" fmla="*/ 283 h 315"/>
                    <a:gd name="T62" fmla="*/ 191 w 241"/>
                    <a:gd name="T63" fmla="*/ 255 h 315"/>
                    <a:gd name="T64" fmla="*/ 190 w 241"/>
                    <a:gd name="T65" fmla="*/ 232 h 315"/>
                    <a:gd name="T66" fmla="*/ 196 w 241"/>
                    <a:gd name="T67" fmla="*/ 221 h 315"/>
                    <a:gd name="T68" fmla="*/ 158 w 241"/>
                    <a:gd name="T69" fmla="*/ 201 h 315"/>
                    <a:gd name="T70" fmla="*/ 174 w 241"/>
                    <a:gd name="T71" fmla="*/ 172 h 315"/>
                    <a:gd name="T72" fmla="*/ 142 w 241"/>
                    <a:gd name="T73" fmla="*/ 116 h 315"/>
                    <a:gd name="T74" fmla="*/ 140 w 241"/>
                    <a:gd name="T75" fmla="*/ 70 h 315"/>
                    <a:gd name="T76" fmla="*/ 152 w 241"/>
                    <a:gd name="T77" fmla="*/ 49 h 315"/>
                    <a:gd name="T78" fmla="*/ 241 w 241"/>
                    <a:gd name="T79" fmla="*/ 117 h 315"/>
                    <a:gd name="T80" fmla="*/ 137 w 241"/>
                    <a:gd name="T81" fmla="*/ 22 h 315"/>
                    <a:gd name="T82" fmla="*/ 126 w 241"/>
                    <a:gd name="T83" fmla="*/ 22 h 315"/>
                    <a:gd name="T84" fmla="*/ 103 w 241"/>
                    <a:gd name="T85" fmla="*/ 0 h 315"/>
                    <a:gd name="T86" fmla="*/ 68 w 241"/>
                    <a:gd name="T87" fmla="*/ 28 h 315"/>
                    <a:gd name="T88" fmla="*/ 63 w 241"/>
                    <a:gd name="T89" fmla="*/ 36 h 315"/>
                    <a:gd name="T90" fmla="*/ 63 w 241"/>
                    <a:gd name="T91" fmla="*/ 36 h 315"/>
                    <a:gd name="T92" fmla="*/ 60 w 241"/>
                    <a:gd name="T93" fmla="*/ 68 h 315"/>
                    <a:gd name="T94" fmla="*/ 75 w 241"/>
                    <a:gd name="T95" fmla="*/ 79 h 315"/>
                    <a:gd name="T96" fmla="*/ 103 w 241"/>
                    <a:gd name="T97"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1" h="315">
                      <a:moveTo>
                        <a:pt x="114" y="1"/>
                      </a:moveTo>
                      <a:cubicBezTo>
                        <a:pt x="114" y="4"/>
                        <a:pt x="114" y="7"/>
                        <a:pt x="114" y="10"/>
                      </a:cubicBezTo>
                      <a:cubicBezTo>
                        <a:pt x="114" y="23"/>
                        <a:pt x="114" y="37"/>
                        <a:pt x="114" y="50"/>
                      </a:cubicBezTo>
                      <a:cubicBezTo>
                        <a:pt x="114" y="62"/>
                        <a:pt x="110" y="72"/>
                        <a:pt x="101" y="80"/>
                      </a:cubicBezTo>
                      <a:cubicBezTo>
                        <a:pt x="94" y="86"/>
                        <a:pt x="84" y="89"/>
                        <a:pt x="75" y="89"/>
                      </a:cubicBezTo>
                      <a:cubicBezTo>
                        <a:pt x="74" y="89"/>
                        <a:pt x="74" y="89"/>
                        <a:pt x="73" y="89"/>
                      </a:cubicBezTo>
                      <a:cubicBezTo>
                        <a:pt x="76" y="96"/>
                        <a:pt x="80" y="101"/>
                        <a:pt x="85" y="105"/>
                      </a:cubicBezTo>
                      <a:cubicBezTo>
                        <a:pt x="85" y="105"/>
                        <a:pt x="85" y="105"/>
                        <a:pt x="85" y="105"/>
                      </a:cubicBezTo>
                      <a:cubicBezTo>
                        <a:pt x="85" y="116"/>
                        <a:pt x="85" y="116"/>
                        <a:pt x="85" y="116"/>
                      </a:cubicBezTo>
                      <a:cubicBezTo>
                        <a:pt x="75" y="116"/>
                        <a:pt x="75" y="116"/>
                        <a:pt x="75" y="116"/>
                      </a:cubicBezTo>
                      <a:cubicBezTo>
                        <a:pt x="66" y="116"/>
                        <a:pt x="66" y="116"/>
                        <a:pt x="66" y="116"/>
                      </a:cubicBezTo>
                      <a:cubicBezTo>
                        <a:pt x="66" y="116"/>
                        <a:pt x="66" y="116"/>
                        <a:pt x="66" y="116"/>
                      </a:cubicBezTo>
                      <a:cubicBezTo>
                        <a:pt x="48" y="116"/>
                        <a:pt x="33" y="130"/>
                        <a:pt x="33" y="148"/>
                      </a:cubicBezTo>
                      <a:cubicBezTo>
                        <a:pt x="33" y="172"/>
                        <a:pt x="33" y="172"/>
                        <a:pt x="33" y="172"/>
                      </a:cubicBezTo>
                      <a:cubicBezTo>
                        <a:pt x="46" y="184"/>
                        <a:pt x="46" y="184"/>
                        <a:pt x="46" y="184"/>
                      </a:cubicBezTo>
                      <a:cubicBezTo>
                        <a:pt x="47" y="190"/>
                        <a:pt x="48" y="196"/>
                        <a:pt x="50" y="201"/>
                      </a:cubicBezTo>
                      <a:cubicBezTo>
                        <a:pt x="46" y="198"/>
                        <a:pt x="41" y="196"/>
                        <a:pt x="36" y="196"/>
                      </a:cubicBezTo>
                      <a:cubicBezTo>
                        <a:pt x="23" y="196"/>
                        <a:pt x="12" y="207"/>
                        <a:pt x="11" y="220"/>
                      </a:cubicBezTo>
                      <a:cubicBezTo>
                        <a:pt x="11" y="220"/>
                        <a:pt x="11" y="221"/>
                        <a:pt x="11" y="221"/>
                      </a:cubicBezTo>
                      <a:cubicBezTo>
                        <a:pt x="11" y="226"/>
                        <a:pt x="11" y="226"/>
                        <a:pt x="11" y="226"/>
                      </a:cubicBezTo>
                      <a:cubicBezTo>
                        <a:pt x="11" y="228"/>
                        <a:pt x="13" y="230"/>
                        <a:pt x="15" y="231"/>
                      </a:cubicBezTo>
                      <a:cubicBezTo>
                        <a:pt x="17" y="234"/>
                        <a:pt x="17" y="234"/>
                        <a:pt x="17" y="234"/>
                      </a:cubicBezTo>
                      <a:cubicBezTo>
                        <a:pt x="19" y="240"/>
                        <a:pt x="22" y="246"/>
                        <a:pt x="26" y="250"/>
                      </a:cubicBezTo>
                      <a:cubicBezTo>
                        <a:pt x="26" y="250"/>
                        <a:pt x="26" y="250"/>
                        <a:pt x="26" y="250"/>
                      </a:cubicBezTo>
                      <a:cubicBezTo>
                        <a:pt x="26" y="255"/>
                        <a:pt x="26" y="255"/>
                        <a:pt x="26" y="255"/>
                      </a:cubicBezTo>
                      <a:cubicBezTo>
                        <a:pt x="21" y="255"/>
                        <a:pt x="21" y="255"/>
                        <a:pt x="21" y="255"/>
                      </a:cubicBezTo>
                      <a:cubicBezTo>
                        <a:pt x="16" y="255"/>
                        <a:pt x="16" y="255"/>
                        <a:pt x="16" y="255"/>
                      </a:cubicBezTo>
                      <a:cubicBezTo>
                        <a:pt x="16" y="255"/>
                        <a:pt x="16" y="255"/>
                        <a:pt x="16" y="255"/>
                      </a:cubicBezTo>
                      <a:cubicBezTo>
                        <a:pt x="7" y="255"/>
                        <a:pt x="0" y="262"/>
                        <a:pt x="0" y="271"/>
                      </a:cubicBezTo>
                      <a:cubicBezTo>
                        <a:pt x="0" y="283"/>
                        <a:pt x="0" y="283"/>
                        <a:pt x="0" y="283"/>
                      </a:cubicBezTo>
                      <a:cubicBezTo>
                        <a:pt x="21" y="283"/>
                        <a:pt x="21" y="283"/>
                        <a:pt x="21" y="283"/>
                      </a:cubicBezTo>
                      <a:cubicBezTo>
                        <a:pt x="34" y="283"/>
                        <a:pt x="34" y="283"/>
                        <a:pt x="34" y="283"/>
                      </a:cubicBezTo>
                      <a:cubicBezTo>
                        <a:pt x="36" y="283"/>
                        <a:pt x="36" y="283"/>
                        <a:pt x="36" y="283"/>
                      </a:cubicBezTo>
                      <a:cubicBezTo>
                        <a:pt x="50" y="283"/>
                        <a:pt x="50" y="283"/>
                        <a:pt x="50" y="283"/>
                      </a:cubicBezTo>
                      <a:cubicBezTo>
                        <a:pt x="72" y="283"/>
                        <a:pt x="72" y="283"/>
                        <a:pt x="72" y="283"/>
                      </a:cubicBezTo>
                      <a:cubicBezTo>
                        <a:pt x="72" y="271"/>
                        <a:pt x="72" y="271"/>
                        <a:pt x="72" y="271"/>
                      </a:cubicBezTo>
                      <a:cubicBezTo>
                        <a:pt x="72" y="271"/>
                        <a:pt x="72" y="271"/>
                        <a:pt x="72" y="271"/>
                      </a:cubicBezTo>
                      <a:cubicBezTo>
                        <a:pt x="72" y="262"/>
                        <a:pt x="64" y="255"/>
                        <a:pt x="55" y="255"/>
                      </a:cubicBezTo>
                      <a:cubicBezTo>
                        <a:pt x="45" y="255"/>
                        <a:pt x="45" y="255"/>
                        <a:pt x="45" y="255"/>
                      </a:cubicBezTo>
                      <a:cubicBezTo>
                        <a:pt x="45" y="249"/>
                        <a:pt x="45" y="249"/>
                        <a:pt x="45" y="249"/>
                      </a:cubicBezTo>
                      <a:cubicBezTo>
                        <a:pt x="50" y="245"/>
                        <a:pt x="54" y="238"/>
                        <a:pt x="54" y="232"/>
                      </a:cubicBezTo>
                      <a:cubicBezTo>
                        <a:pt x="55" y="232"/>
                        <a:pt x="55" y="232"/>
                        <a:pt x="55" y="232"/>
                      </a:cubicBezTo>
                      <a:cubicBezTo>
                        <a:pt x="58" y="232"/>
                        <a:pt x="60" y="229"/>
                        <a:pt x="60" y="226"/>
                      </a:cubicBezTo>
                      <a:cubicBezTo>
                        <a:pt x="60" y="221"/>
                        <a:pt x="60" y="221"/>
                        <a:pt x="60" y="221"/>
                      </a:cubicBezTo>
                      <a:cubicBezTo>
                        <a:pt x="60" y="219"/>
                        <a:pt x="60" y="218"/>
                        <a:pt x="60" y="216"/>
                      </a:cubicBezTo>
                      <a:cubicBezTo>
                        <a:pt x="67" y="225"/>
                        <a:pt x="77" y="231"/>
                        <a:pt x="88" y="234"/>
                      </a:cubicBezTo>
                      <a:cubicBezTo>
                        <a:pt x="83" y="238"/>
                        <a:pt x="80" y="245"/>
                        <a:pt x="79" y="252"/>
                      </a:cubicBezTo>
                      <a:cubicBezTo>
                        <a:pt x="79" y="252"/>
                        <a:pt x="79" y="252"/>
                        <a:pt x="79" y="253"/>
                      </a:cubicBezTo>
                      <a:cubicBezTo>
                        <a:pt x="79" y="258"/>
                        <a:pt x="79" y="258"/>
                        <a:pt x="79" y="258"/>
                      </a:cubicBezTo>
                      <a:cubicBezTo>
                        <a:pt x="79" y="261"/>
                        <a:pt x="82" y="263"/>
                        <a:pt x="85" y="263"/>
                      </a:cubicBezTo>
                      <a:cubicBezTo>
                        <a:pt x="85" y="263"/>
                        <a:pt x="85" y="263"/>
                        <a:pt x="85" y="263"/>
                      </a:cubicBezTo>
                      <a:cubicBezTo>
                        <a:pt x="86" y="270"/>
                        <a:pt x="89" y="277"/>
                        <a:pt x="94" y="282"/>
                      </a:cubicBezTo>
                      <a:cubicBezTo>
                        <a:pt x="94" y="282"/>
                        <a:pt x="94" y="282"/>
                        <a:pt x="94" y="282"/>
                      </a:cubicBezTo>
                      <a:cubicBezTo>
                        <a:pt x="94" y="287"/>
                        <a:pt x="94" y="287"/>
                        <a:pt x="94" y="287"/>
                      </a:cubicBezTo>
                      <a:cubicBezTo>
                        <a:pt x="89" y="287"/>
                        <a:pt x="89" y="287"/>
                        <a:pt x="89" y="287"/>
                      </a:cubicBezTo>
                      <a:cubicBezTo>
                        <a:pt x="84" y="287"/>
                        <a:pt x="84" y="287"/>
                        <a:pt x="84" y="287"/>
                      </a:cubicBezTo>
                      <a:cubicBezTo>
                        <a:pt x="84" y="287"/>
                        <a:pt x="84" y="287"/>
                        <a:pt x="84" y="287"/>
                      </a:cubicBezTo>
                      <a:cubicBezTo>
                        <a:pt x="75" y="287"/>
                        <a:pt x="68" y="294"/>
                        <a:pt x="68" y="303"/>
                      </a:cubicBezTo>
                      <a:cubicBezTo>
                        <a:pt x="68" y="315"/>
                        <a:pt x="68" y="315"/>
                        <a:pt x="68" y="315"/>
                      </a:cubicBezTo>
                      <a:cubicBezTo>
                        <a:pt x="89" y="315"/>
                        <a:pt x="89" y="315"/>
                        <a:pt x="89" y="315"/>
                      </a:cubicBezTo>
                      <a:cubicBezTo>
                        <a:pt x="102" y="315"/>
                        <a:pt x="102" y="315"/>
                        <a:pt x="102" y="315"/>
                      </a:cubicBezTo>
                      <a:cubicBezTo>
                        <a:pt x="104" y="315"/>
                        <a:pt x="104" y="315"/>
                        <a:pt x="104" y="315"/>
                      </a:cubicBezTo>
                      <a:cubicBezTo>
                        <a:pt x="118" y="315"/>
                        <a:pt x="118" y="315"/>
                        <a:pt x="118" y="315"/>
                      </a:cubicBezTo>
                      <a:cubicBezTo>
                        <a:pt x="140" y="315"/>
                        <a:pt x="140" y="315"/>
                        <a:pt x="140" y="315"/>
                      </a:cubicBezTo>
                      <a:cubicBezTo>
                        <a:pt x="140" y="303"/>
                        <a:pt x="140" y="303"/>
                        <a:pt x="140" y="303"/>
                      </a:cubicBezTo>
                      <a:cubicBezTo>
                        <a:pt x="140" y="303"/>
                        <a:pt x="140" y="303"/>
                        <a:pt x="140" y="303"/>
                      </a:cubicBezTo>
                      <a:cubicBezTo>
                        <a:pt x="140" y="294"/>
                        <a:pt x="132" y="287"/>
                        <a:pt x="123" y="287"/>
                      </a:cubicBezTo>
                      <a:cubicBezTo>
                        <a:pt x="113" y="287"/>
                        <a:pt x="113" y="287"/>
                        <a:pt x="113" y="287"/>
                      </a:cubicBezTo>
                      <a:cubicBezTo>
                        <a:pt x="113" y="281"/>
                        <a:pt x="113" y="281"/>
                        <a:pt x="113" y="281"/>
                      </a:cubicBezTo>
                      <a:cubicBezTo>
                        <a:pt x="118" y="277"/>
                        <a:pt x="122" y="270"/>
                        <a:pt x="122" y="263"/>
                      </a:cubicBezTo>
                      <a:cubicBezTo>
                        <a:pt x="123" y="263"/>
                        <a:pt x="123" y="263"/>
                        <a:pt x="123" y="263"/>
                      </a:cubicBezTo>
                      <a:cubicBezTo>
                        <a:pt x="126" y="263"/>
                        <a:pt x="128" y="261"/>
                        <a:pt x="128" y="258"/>
                      </a:cubicBezTo>
                      <a:cubicBezTo>
                        <a:pt x="128" y="253"/>
                        <a:pt x="128" y="253"/>
                        <a:pt x="128" y="253"/>
                      </a:cubicBezTo>
                      <a:cubicBezTo>
                        <a:pt x="128" y="248"/>
                        <a:pt x="127" y="243"/>
                        <a:pt x="124" y="239"/>
                      </a:cubicBezTo>
                      <a:cubicBezTo>
                        <a:pt x="123" y="237"/>
                        <a:pt x="121" y="236"/>
                        <a:pt x="120" y="234"/>
                      </a:cubicBezTo>
                      <a:cubicBezTo>
                        <a:pt x="131" y="231"/>
                        <a:pt x="140" y="225"/>
                        <a:pt x="148" y="217"/>
                      </a:cubicBezTo>
                      <a:cubicBezTo>
                        <a:pt x="147" y="218"/>
                        <a:pt x="147" y="219"/>
                        <a:pt x="147" y="220"/>
                      </a:cubicBezTo>
                      <a:cubicBezTo>
                        <a:pt x="147" y="220"/>
                        <a:pt x="147" y="221"/>
                        <a:pt x="147" y="221"/>
                      </a:cubicBezTo>
                      <a:cubicBezTo>
                        <a:pt x="147" y="226"/>
                        <a:pt x="147" y="226"/>
                        <a:pt x="147" y="226"/>
                      </a:cubicBezTo>
                      <a:cubicBezTo>
                        <a:pt x="147" y="229"/>
                        <a:pt x="150" y="232"/>
                        <a:pt x="153" y="232"/>
                      </a:cubicBezTo>
                      <a:cubicBezTo>
                        <a:pt x="153" y="232"/>
                        <a:pt x="153" y="232"/>
                        <a:pt x="153" y="232"/>
                      </a:cubicBezTo>
                      <a:cubicBezTo>
                        <a:pt x="154" y="238"/>
                        <a:pt x="157" y="245"/>
                        <a:pt x="162" y="250"/>
                      </a:cubicBezTo>
                      <a:cubicBezTo>
                        <a:pt x="162" y="250"/>
                        <a:pt x="162" y="250"/>
                        <a:pt x="162" y="250"/>
                      </a:cubicBezTo>
                      <a:cubicBezTo>
                        <a:pt x="162" y="255"/>
                        <a:pt x="162" y="255"/>
                        <a:pt x="162" y="255"/>
                      </a:cubicBezTo>
                      <a:cubicBezTo>
                        <a:pt x="157" y="255"/>
                        <a:pt x="157" y="255"/>
                        <a:pt x="157" y="255"/>
                      </a:cubicBezTo>
                      <a:cubicBezTo>
                        <a:pt x="152" y="255"/>
                        <a:pt x="152" y="255"/>
                        <a:pt x="152" y="255"/>
                      </a:cubicBezTo>
                      <a:cubicBezTo>
                        <a:pt x="152" y="255"/>
                        <a:pt x="152" y="255"/>
                        <a:pt x="152" y="255"/>
                      </a:cubicBezTo>
                      <a:cubicBezTo>
                        <a:pt x="143" y="255"/>
                        <a:pt x="136" y="262"/>
                        <a:pt x="136" y="271"/>
                      </a:cubicBezTo>
                      <a:cubicBezTo>
                        <a:pt x="136" y="283"/>
                        <a:pt x="136" y="283"/>
                        <a:pt x="136" y="283"/>
                      </a:cubicBezTo>
                      <a:cubicBezTo>
                        <a:pt x="157" y="283"/>
                        <a:pt x="157" y="283"/>
                        <a:pt x="157" y="283"/>
                      </a:cubicBezTo>
                      <a:cubicBezTo>
                        <a:pt x="170" y="283"/>
                        <a:pt x="170" y="283"/>
                        <a:pt x="170" y="283"/>
                      </a:cubicBezTo>
                      <a:cubicBezTo>
                        <a:pt x="172" y="283"/>
                        <a:pt x="172" y="283"/>
                        <a:pt x="172" y="283"/>
                      </a:cubicBezTo>
                      <a:cubicBezTo>
                        <a:pt x="186" y="283"/>
                        <a:pt x="186" y="283"/>
                        <a:pt x="186" y="283"/>
                      </a:cubicBezTo>
                      <a:cubicBezTo>
                        <a:pt x="208" y="283"/>
                        <a:pt x="208" y="283"/>
                        <a:pt x="208" y="283"/>
                      </a:cubicBezTo>
                      <a:cubicBezTo>
                        <a:pt x="208" y="271"/>
                        <a:pt x="208" y="271"/>
                        <a:pt x="208" y="271"/>
                      </a:cubicBezTo>
                      <a:cubicBezTo>
                        <a:pt x="208" y="262"/>
                        <a:pt x="200" y="255"/>
                        <a:pt x="191" y="255"/>
                      </a:cubicBezTo>
                      <a:cubicBezTo>
                        <a:pt x="181" y="255"/>
                        <a:pt x="181" y="255"/>
                        <a:pt x="181" y="255"/>
                      </a:cubicBezTo>
                      <a:cubicBezTo>
                        <a:pt x="181" y="249"/>
                        <a:pt x="181" y="249"/>
                        <a:pt x="181" y="249"/>
                      </a:cubicBezTo>
                      <a:cubicBezTo>
                        <a:pt x="186" y="245"/>
                        <a:pt x="190" y="238"/>
                        <a:pt x="190" y="232"/>
                      </a:cubicBezTo>
                      <a:cubicBezTo>
                        <a:pt x="191" y="232"/>
                        <a:pt x="191" y="232"/>
                        <a:pt x="191" y="232"/>
                      </a:cubicBezTo>
                      <a:cubicBezTo>
                        <a:pt x="194" y="232"/>
                        <a:pt x="196" y="229"/>
                        <a:pt x="196" y="226"/>
                      </a:cubicBezTo>
                      <a:cubicBezTo>
                        <a:pt x="196" y="221"/>
                        <a:pt x="196" y="221"/>
                        <a:pt x="196" y="221"/>
                      </a:cubicBezTo>
                      <a:cubicBezTo>
                        <a:pt x="196" y="216"/>
                        <a:pt x="195" y="211"/>
                        <a:pt x="192" y="207"/>
                      </a:cubicBezTo>
                      <a:cubicBezTo>
                        <a:pt x="188" y="201"/>
                        <a:pt x="180" y="196"/>
                        <a:pt x="172" y="196"/>
                      </a:cubicBezTo>
                      <a:cubicBezTo>
                        <a:pt x="167" y="196"/>
                        <a:pt x="162" y="198"/>
                        <a:pt x="158" y="201"/>
                      </a:cubicBezTo>
                      <a:cubicBezTo>
                        <a:pt x="161" y="194"/>
                        <a:pt x="162" y="186"/>
                        <a:pt x="162" y="178"/>
                      </a:cubicBezTo>
                      <a:cubicBezTo>
                        <a:pt x="162" y="176"/>
                        <a:pt x="162" y="174"/>
                        <a:pt x="162" y="172"/>
                      </a:cubicBezTo>
                      <a:cubicBezTo>
                        <a:pt x="174" y="172"/>
                        <a:pt x="174" y="172"/>
                        <a:pt x="174" y="172"/>
                      </a:cubicBezTo>
                      <a:cubicBezTo>
                        <a:pt x="174" y="148"/>
                        <a:pt x="174" y="148"/>
                        <a:pt x="174" y="148"/>
                      </a:cubicBezTo>
                      <a:cubicBezTo>
                        <a:pt x="174" y="148"/>
                        <a:pt x="174" y="148"/>
                        <a:pt x="174" y="148"/>
                      </a:cubicBezTo>
                      <a:cubicBezTo>
                        <a:pt x="174" y="130"/>
                        <a:pt x="160" y="116"/>
                        <a:pt x="142" y="116"/>
                      </a:cubicBezTo>
                      <a:cubicBezTo>
                        <a:pt x="122" y="116"/>
                        <a:pt x="122" y="116"/>
                        <a:pt x="122" y="116"/>
                      </a:cubicBezTo>
                      <a:cubicBezTo>
                        <a:pt x="122" y="105"/>
                        <a:pt x="122" y="105"/>
                        <a:pt x="122" y="105"/>
                      </a:cubicBezTo>
                      <a:cubicBezTo>
                        <a:pt x="132" y="96"/>
                        <a:pt x="139" y="82"/>
                        <a:pt x="140" y="70"/>
                      </a:cubicBezTo>
                      <a:cubicBezTo>
                        <a:pt x="141" y="70"/>
                        <a:pt x="141" y="70"/>
                        <a:pt x="141" y="70"/>
                      </a:cubicBezTo>
                      <a:cubicBezTo>
                        <a:pt x="147" y="70"/>
                        <a:pt x="152" y="65"/>
                        <a:pt x="152" y="59"/>
                      </a:cubicBezTo>
                      <a:cubicBezTo>
                        <a:pt x="152" y="49"/>
                        <a:pt x="152" y="49"/>
                        <a:pt x="152" y="49"/>
                      </a:cubicBezTo>
                      <a:cubicBezTo>
                        <a:pt x="152" y="38"/>
                        <a:pt x="149" y="29"/>
                        <a:pt x="144" y="21"/>
                      </a:cubicBezTo>
                      <a:cubicBezTo>
                        <a:pt x="143" y="20"/>
                        <a:pt x="141" y="18"/>
                        <a:pt x="140" y="17"/>
                      </a:cubicBezTo>
                      <a:cubicBezTo>
                        <a:pt x="241" y="117"/>
                        <a:pt x="241" y="117"/>
                        <a:pt x="241" y="117"/>
                      </a:cubicBezTo>
                      <a:cubicBezTo>
                        <a:pt x="140" y="17"/>
                        <a:pt x="140" y="17"/>
                        <a:pt x="140" y="17"/>
                      </a:cubicBezTo>
                      <a:cubicBezTo>
                        <a:pt x="139" y="16"/>
                        <a:pt x="138" y="14"/>
                        <a:pt x="137" y="13"/>
                      </a:cubicBezTo>
                      <a:cubicBezTo>
                        <a:pt x="137" y="16"/>
                        <a:pt x="137" y="19"/>
                        <a:pt x="137" y="22"/>
                      </a:cubicBezTo>
                      <a:cubicBezTo>
                        <a:pt x="137" y="26"/>
                        <a:pt x="135" y="28"/>
                        <a:pt x="131" y="28"/>
                      </a:cubicBezTo>
                      <a:cubicBezTo>
                        <a:pt x="131" y="28"/>
                        <a:pt x="131" y="28"/>
                        <a:pt x="131" y="28"/>
                      </a:cubicBezTo>
                      <a:cubicBezTo>
                        <a:pt x="128" y="28"/>
                        <a:pt x="126" y="26"/>
                        <a:pt x="126" y="22"/>
                      </a:cubicBezTo>
                      <a:cubicBezTo>
                        <a:pt x="126" y="17"/>
                        <a:pt x="126" y="11"/>
                        <a:pt x="126" y="6"/>
                      </a:cubicBezTo>
                      <a:cubicBezTo>
                        <a:pt x="122" y="4"/>
                        <a:pt x="118" y="2"/>
                        <a:pt x="114" y="1"/>
                      </a:cubicBezTo>
                      <a:moveTo>
                        <a:pt x="103" y="0"/>
                      </a:moveTo>
                      <a:cubicBezTo>
                        <a:pt x="91" y="0"/>
                        <a:pt x="79" y="5"/>
                        <a:pt x="70" y="14"/>
                      </a:cubicBezTo>
                      <a:cubicBezTo>
                        <a:pt x="70" y="16"/>
                        <a:pt x="70" y="19"/>
                        <a:pt x="70" y="22"/>
                      </a:cubicBezTo>
                      <a:cubicBezTo>
                        <a:pt x="70" y="24"/>
                        <a:pt x="70" y="26"/>
                        <a:pt x="68" y="28"/>
                      </a:cubicBezTo>
                      <a:cubicBezTo>
                        <a:pt x="67" y="28"/>
                        <a:pt x="66" y="28"/>
                        <a:pt x="65" y="28"/>
                      </a:cubicBezTo>
                      <a:cubicBezTo>
                        <a:pt x="64" y="28"/>
                        <a:pt x="62" y="28"/>
                        <a:pt x="61" y="27"/>
                      </a:cubicBezTo>
                      <a:cubicBezTo>
                        <a:pt x="62" y="30"/>
                        <a:pt x="63" y="33"/>
                        <a:pt x="63" y="36"/>
                      </a:cubicBezTo>
                      <a:cubicBezTo>
                        <a:pt x="58" y="32"/>
                        <a:pt x="58" y="32"/>
                        <a:pt x="58" y="32"/>
                      </a:cubicBezTo>
                      <a:cubicBezTo>
                        <a:pt x="58" y="32"/>
                        <a:pt x="58" y="32"/>
                        <a:pt x="58" y="32"/>
                      </a:cubicBezTo>
                      <a:cubicBezTo>
                        <a:pt x="63" y="36"/>
                        <a:pt x="63" y="36"/>
                        <a:pt x="63" y="36"/>
                      </a:cubicBezTo>
                      <a:cubicBezTo>
                        <a:pt x="63" y="39"/>
                        <a:pt x="63" y="41"/>
                        <a:pt x="63" y="43"/>
                      </a:cubicBezTo>
                      <a:cubicBezTo>
                        <a:pt x="63" y="51"/>
                        <a:pt x="62" y="59"/>
                        <a:pt x="59" y="67"/>
                      </a:cubicBezTo>
                      <a:cubicBezTo>
                        <a:pt x="59" y="67"/>
                        <a:pt x="60" y="68"/>
                        <a:pt x="60" y="68"/>
                      </a:cubicBezTo>
                      <a:cubicBezTo>
                        <a:pt x="68" y="75"/>
                        <a:pt x="68" y="75"/>
                        <a:pt x="68" y="75"/>
                      </a:cubicBezTo>
                      <a:cubicBezTo>
                        <a:pt x="68" y="76"/>
                        <a:pt x="68" y="77"/>
                        <a:pt x="68" y="78"/>
                      </a:cubicBezTo>
                      <a:cubicBezTo>
                        <a:pt x="70" y="78"/>
                        <a:pt x="73" y="79"/>
                        <a:pt x="75" y="79"/>
                      </a:cubicBezTo>
                      <a:cubicBezTo>
                        <a:pt x="79" y="79"/>
                        <a:pt x="84" y="78"/>
                        <a:pt x="88" y="76"/>
                      </a:cubicBezTo>
                      <a:cubicBezTo>
                        <a:pt x="98" y="70"/>
                        <a:pt x="103" y="62"/>
                        <a:pt x="103" y="50"/>
                      </a:cubicBezTo>
                      <a:cubicBezTo>
                        <a:pt x="103" y="34"/>
                        <a:pt x="103" y="17"/>
                        <a:pt x="103" y="0"/>
                      </a:cubicBez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0" name="Freeform 88">
                  <a:extLst>
                    <a:ext uri="{FF2B5EF4-FFF2-40B4-BE49-F238E27FC236}">
                      <a16:creationId xmlns="" xmlns:a16="http://schemas.microsoft.com/office/drawing/2014/main" id="{D4BCFD60-074A-45DA-A756-379B17FD0FF1}"/>
                    </a:ext>
                  </a:extLst>
                </p:cNvPr>
                <p:cNvSpPr>
                  <a:spLocks noEditPoints="1"/>
                </p:cNvSpPr>
                <p:nvPr/>
              </p:nvSpPr>
              <p:spPr bwMode="auto">
                <a:xfrm>
                  <a:off x="1899" y="1531"/>
                  <a:ext cx="375" cy="437"/>
                </a:xfrm>
                <a:custGeom>
                  <a:avLst/>
                  <a:gdLst>
                    <a:gd name="T0" fmla="*/ 9 w 76"/>
                    <a:gd name="T1" fmla="*/ 14 h 89"/>
                    <a:gd name="T2" fmla="*/ 0 w 76"/>
                    <a:gd name="T3" fmla="*/ 26 h 89"/>
                    <a:gd name="T4" fmla="*/ 0 w 76"/>
                    <a:gd name="T5" fmla="*/ 27 h 89"/>
                    <a:gd name="T6" fmla="*/ 4 w 76"/>
                    <a:gd name="T7" fmla="*/ 28 h 89"/>
                    <a:gd name="T8" fmla="*/ 7 w 76"/>
                    <a:gd name="T9" fmla="*/ 28 h 89"/>
                    <a:gd name="T10" fmla="*/ 9 w 76"/>
                    <a:gd name="T11" fmla="*/ 22 h 89"/>
                    <a:gd name="T12" fmla="*/ 9 w 76"/>
                    <a:gd name="T13" fmla="*/ 14 h 89"/>
                    <a:gd name="T14" fmla="*/ 65 w 76"/>
                    <a:gd name="T15" fmla="*/ 6 h 89"/>
                    <a:gd name="T16" fmla="*/ 65 w 76"/>
                    <a:gd name="T17" fmla="*/ 22 h 89"/>
                    <a:gd name="T18" fmla="*/ 70 w 76"/>
                    <a:gd name="T19" fmla="*/ 28 h 89"/>
                    <a:gd name="T20" fmla="*/ 70 w 76"/>
                    <a:gd name="T21" fmla="*/ 28 h 89"/>
                    <a:gd name="T22" fmla="*/ 76 w 76"/>
                    <a:gd name="T23" fmla="*/ 22 h 89"/>
                    <a:gd name="T24" fmla="*/ 76 w 76"/>
                    <a:gd name="T25" fmla="*/ 13 h 89"/>
                    <a:gd name="T26" fmla="*/ 65 w 76"/>
                    <a:gd name="T27" fmla="*/ 6 h 89"/>
                    <a:gd name="T28" fmla="*/ 43 w 76"/>
                    <a:gd name="T29" fmla="*/ 0 h 89"/>
                    <a:gd name="T30" fmla="*/ 42 w 76"/>
                    <a:gd name="T31" fmla="*/ 0 h 89"/>
                    <a:gd name="T32" fmla="*/ 42 w 76"/>
                    <a:gd name="T33" fmla="*/ 50 h 89"/>
                    <a:gd name="T34" fmla="*/ 27 w 76"/>
                    <a:gd name="T35" fmla="*/ 76 h 89"/>
                    <a:gd name="T36" fmla="*/ 14 w 76"/>
                    <a:gd name="T37" fmla="*/ 79 h 89"/>
                    <a:gd name="T38" fmla="*/ 7 w 76"/>
                    <a:gd name="T39" fmla="*/ 78 h 89"/>
                    <a:gd name="T40" fmla="*/ 12 w 76"/>
                    <a:gd name="T41" fmla="*/ 89 h 89"/>
                    <a:gd name="T42" fmla="*/ 14 w 76"/>
                    <a:gd name="T43" fmla="*/ 89 h 89"/>
                    <a:gd name="T44" fmla="*/ 40 w 76"/>
                    <a:gd name="T45" fmla="*/ 80 h 89"/>
                    <a:gd name="T46" fmla="*/ 53 w 76"/>
                    <a:gd name="T47" fmla="*/ 50 h 89"/>
                    <a:gd name="T48" fmla="*/ 53 w 76"/>
                    <a:gd name="T49" fmla="*/ 10 h 89"/>
                    <a:gd name="T50" fmla="*/ 53 w 76"/>
                    <a:gd name="T51" fmla="*/ 1 h 89"/>
                    <a:gd name="T52" fmla="*/ 43 w 76"/>
                    <a:gd name="T5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 h="89">
                      <a:moveTo>
                        <a:pt x="9" y="14"/>
                      </a:moveTo>
                      <a:cubicBezTo>
                        <a:pt x="6" y="17"/>
                        <a:pt x="2" y="21"/>
                        <a:pt x="0" y="26"/>
                      </a:cubicBezTo>
                      <a:cubicBezTo>
                        <a:pt x="0" y="26"/>
                        <a:pt x="0" y="27"/>
                        <a:pt x="0" y="27"/>
                      </a:cubicBezTo>
                      <a:cubicBezTo>
                        <a:pt x="1" y="28"/>
                        <a:pt x="3" y="28"/>
                        <a:pt x="4" y="28"/>
                      </a:cubicBezTo>
                      <a:cubicBezTo>
                        <a:pt x="5" y="28"/>
                        <a:pt x="6" y="28"/>
                        <a:pt x="7" y="28"/>
                      </a:cubicBezTo>
                      <a:cubicBezTo>
                        <a:pt x="9" y="26"/>
                        <a:pt x="9" y="24"/>
                        <a:pt x="9" y="22"/>
                      </a:cubicBezTo>
                      <a:cubicBezTo>
                        <a:pt x="9" y="19"/>
                        <a:pt x="9" y="16"/>
                        <a:pt x="9" y="14"/>
                      </a:cubicBezTo>
                      <a:moveTo>
                        <a:pt x="65" y="6"/>
                      </a:moveTo>
                      <a:cubicBezTo>
                        <a:pt x="65" y="11"/>
                        <a:pt x="65" y="17"/>
                        <a:pt x="65" y="22"/>
                      </a:cubicBezTo>
                      <a:cubicBezTo>
                        <a:pt x="65" y="26"/>
                        <a:pt x="67" y="28"/>
                        <a:pt x="70" y="28"/>
                      </a:cubicBezTo>
                      <a:cubicBezTo>
                        <a:pt x="70" y="28"/>
                        <a:pt x="70" y="28"/>
                        <a:pt x="70" y="28"/>
                      </a:cubicBezTo>
                      <a:cubicBezTo>
                        <a:pt x="74" y="28"/>
                        <a:pt x="76" y="26"/>
                        <a:pt x="76" y="22"/>
                      </a:cubicBezTo>
                      <a:cubicBezTo>
                        <a:pt x="76" y="19"/>
                        <a:pt x="76" y="16"/>
                        <a:pt x="76" y="13"/>
                      </a:cubicBezTo>
                      <a:cubicBezTo>
                        <a:pt x="73" y="10"/>
                        <a:pt x="69" y="8"/>
                        <a:pt x="65" y="6"/>
                      </a:cubicBezTo>
                      <a:moveTo>
                        <a:pt x="43" y="0"/>
                      </a:moveTo>
                      <a:cubicBezTo>
                        <a:pt x="43" y="0"/>
                        <a:pt x="43" y="0"/>
                        <a:pt x="42" y="0"/>
                      </a:cubicBezTo>
                      <a:cubicBezTo>
                        <a:pt x="42" y="17"/>
                        <a:pt x="42" y="34"/>
                        <a:pt x="42" y="50"/>
                      </a:cubicBezTo>
                      <a:cubicBezTo>
                        <a:pt x="42" y="62"/>
                        <a:pt x="37" y="70"/>
                        <a:pt x="27" y="76"/>
                      </a:cubicBezTo>
                      <a:cubicBezTo>
                        <a:pt x="23" y="78"/>
                        <a:pt x="18" y="79"/>
                        <a:pt x="14" y="79"/>
                      </a:cubicBezTo>
                      <a:cubicBezTo>
                        <a:pt x="12" y="79"/>
                        <a:pt x="9" y="78"/>
                        <a:pt x="7" y="78"/>
                      </a:cubicBezTo>
                      <a:cubicBezTo>
                        <a:pt x="8" y="82"/>
                        <a:pt x="10" y="86"/>
                        <a:pt x="12" y="89"/>
                      </a:cubicBezTo>
                      <a:cubicBezTo>
                        <a:pt x="13" y="89"/>
                        <a:pt x="13" y="89"/>
                        <a:pt x="14" y="89"/>
                      </a:cubicBezTo>
                      <a:cubicBezTo>
                        <a:pt x="23" y="89"/>
                        <a:pt x="33" y="86"/>
                        <a:pt x="40" y="80"/>
                      </a:cubicBezTo>
                      <a:cubicBezTo>
                        <a:pt x="49" y="72"/>
                        <a:pt x="53" y="62"/>
                        <a:pt x="53" y="50"/>
                      </a:cubicBezTo>
                      <a:cubicBezTo>
                        <a:pt x="53" y="37"/>
                        <a:pt x="53" y="23"/>
                        <a:pt x="53" y="10"/>
                      </a:cubicBezTo>
                      <a:cubicBezTo>
                        <a:pt x="53" y="7"/>
                        <a:pt x="53" y="4"/>
                        <a:pt x="53" y="1"/>
                      </a:cubicBezTo>
                      <a:cubicBezTo>
                        <a:pt x="50" y="1"/>
                        <a:pt x="46" y="0"/>
                        <a:pt x="43" y="0"/>
                      </a:cubicBezTo>
                    </a:path>
                  </a:pathLst>
                </a:custGeom>
                <a:solidFill>
                  <a:srgbClr val="57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1" name="Freeform 89">
                  <a:extLst>
                    <a:ext uri="{FF2B5EF4-FFF2-40B4-BE49-F238E27FC236}">
                      <a16:creationId xmlns="" xmlns:a16="http://schemas.microsoft.com/office/drawing/2014/main" id="{ADF53E53-2B99-4CE4-AE15-C3A1D82F8173}"/>
                    </a:ext>
                  </a:extLst>
                </p:cNvPr>
                <p:cNvSpPr>
                  <a:spLocks/>
                </p:cNvSpPr>
                <p:nvPr/>
              </p:nvSpPr>
              <p:spPr bwMode="auto">
                <a:xfrm>
                  <a:off x="1870" y="1688"/>
                  <a:ext cx="39" cy="172"/>
                </a:xfrm>
                <a:custGeom>
                  <a:avLst/>
                  <a:gdLst>
                    <a:gd name="T0" fmla="*/ 3 w 8"/>
                    <a:gd name="T1" fmla="*/ 0 h 35"/>
                    <a:gd name="T2" fmla="*/ 0 w 8"/>
                    <a:gd name="T3" fmla="*/ 14 h 35"/>
                    <a:gd name="T4" fmla="*/ 0 w 8"/>
                    <a:gd name="T5" fmla="*/ 17 h 35"/>
                    <a:gd name="T6" fmla="*/ 0 w 8"/>
                    <a:gd name="T7" fmla="*/ 27 h 35"/>
                    <a:gd name="T8" fmla="*/ 4 w 8"/>
                    <a:gd name="T9" fmla="*/ 35 h 35"/>
                    <a:gd name="T10" fmla="*/ 8 w 8"/>
                    <a:gd name="T11" fmla="*/ 11 h 35"/>
                    <a:gd name="T12" fmla="*/ 8 w 8"/>
                    <a:gd name="T13" fmla="*/ 4 h 35"/>
                    <a:gd name="T14" fmla="*/ 3 w 8"/>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5">
                      <a:moveTo>
                        <a:pt x="3" y="0"/>
                      </a:moveTo>
                      <a:cubicBezTo>
                        <a:pt x="2" y="4"/>
                        <a:pt x="1" y="9"/>
                        <a:pt x="0" y="14"/>
                      </a:cubicBezTo>
                      <a:cubicBezTo>
                        <a:pt x="0" y="15"/>
                        <a:pt x="0" y="16"/>
                        <a:pt x="0" y="17"/>
                      </a:cubicBezTo>
                      <a:cubicBezTo>
                        <a:pt x="0" y="27"/>
                        <a:pt x="0" y="27"/>
                        <a:pt x="0" y="27"/>
                      </a:cubicBezTo>
                      <a:cubicBezTo>
                        <a:pt x="0" y="30"/>
                        <a:pt x="2" y="33"/>
                        <a:pt x="4" y="35"/>
                      </a:cubicBezTo>
                      <a:cubicBezTo>
                        <a:pt x="7" y="27"/>
                        <a:pt x="8" y="19"/>
                        <a:pt x="8" y="11"/>
                      </a:cubicBezTo>
                      <a:cubicBezTo>
                        <a:pt x="8" y="9"/>
                        <a:pt x="8" y="7"/>
                        <a:pt x="8" y="4"/>
                      </a:cubicBezTo>
                      <a:cubicBezTo>
                        <a:pt x="3" y="0"/>
                        <a:pt x="3" y="0"/>
                        <a:pt x="3" y="0"/>
                      </a:cubicBezTo>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2" name="Freeform 90">
                  <a:extLst>
                    <a:ext uri="{FF2B5EF4-FFF2-40B4-BE49-F238E27FC236}">
                      <a16:creationId xmlns="" xmlns:a16="http://schemas.microsoft.com/office/drawing/2014/main" id="{158632AD-B3AF-4484-B0F7-03D58F1CE213}"/>
                    </a:ext>
                  </a:extLst>
                </p:cNvPr>
                <p:cNvSpPr>
                  <a:spLocks/>
                </p:cNvSpPr>
                <p:nvPr/>
              </p:nvSpPr>
              <p:spPr bwMode="auto">
                <a:xfrm>
                  <a:off x="1885" y="1659"/>
                  <a:ext cx="24" cy="49"/>
                </a:xfrm>
                <a:custGeom>
                  <a:avLst/>
                  <a:gdLst>
                    <a:gd name="T0" fmla="*/ 3 w 5"/>
                    <a:gd name="T1" fmla="*/ 0 h 10"/>
                    <a:gd name="T2" fmla="*/ 0 w 5"/>
                    <a:gd name="T3" fmla="*/ 6 h 10"/>
                    <a:gd name="T4" fmla="*/ 5 w 5"/>
                    <a:gd name="T5" fmla="*/ 10 h 10"/>
                    <a:gd name="T6" fmla="*/ 3 w 5"/>
                    <a:gd name="T7" fmla="*/ 1 h 10"/>
                    <a:gd name="T8" fmla="*/ 3 w 5"/>
                    <a:gd name="T9" fmla="*/ 0 h 10"/>
                  </a:gdLst>
                  <a:ahLst/>
                  <a:cxnLst>
                    <a:cxn ang="0">
                      <a:pos x="T0" y="T1"/>
                    </a:cxn>
                    <a:cxn ang="0">
                      <a:pos x="T2" y="T3"/>
                    </a:cxn>
                    <a:cxn ang="0">
                      <a:pos x="T4" y="T5"/>
                    </a:cxn>
                    <a:cxn ang="0">
                      <a:pos x="T6" y="T7"/>
                    </a:cxn>
                    <a:cxn ang="0">
                      <a:pos x="T8" y="T9"/>
                    </a:cxn>
                  </a:cxnLst>
                  <a:rect l="0" t="0" r="r" b="b"/>
                  <a:pathLst>
                    <a:path w="5" h="10">
                      <a:moveTo>
                        <a:pt x="3" y="0"/>
                      </a:moveTo>
                      <a:cubicBezTo>
                        <a:pt x="2" y="2"/>
                        <a:pt x="1" y="4"/>
                        <a:pt x="0" y="6"/>
                      </a:cubicBezTo>
                      <a:cubicBezTo>
                        <a:pt x="5" y="10"/>
                        <a:pt x="5" y="10"/>
                        <a:pt x="5" y="10"/>
                      </a:cubicBezTo>
                      <a:cubicBezTo>
                        <a:pt x="5" y="7"/>
                        <a:pt x="4" y="4"/>
                        <a:pt x="3" y="1"/>
                      </a:cubicBezTo>
                      <a:cubicBezTo>
                        <a:pt x="3" y="1"/>
                        <a:pt x="3" y="0"/>
                        <a:pt x="3" y="0"/>
                      </a:cubicBezTo>
                    </a:path>
                  </a:pathLst>
                </a:custGeom>
                <a:solidFill>
                  <a:srgbClr val="332D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3" name="Freeform 91">
                  <a:extLst>
                    <a:ext uri="{FF2B5EF4-FFF2-40B4-BE49-F238E27FC236}">
                      <a16:creationId xmlns="" xmlns:a16="http://schemas.microsoft.com/office/drawing/2014/main" id="{3BEF84A3-0600-400F-96BD-E69BF06D2D7F}"/>
                    </a:ext>
                  </a:extLst>
                </p:cNvPr>
                <p:cNvSpPr>
                  <a:spLocks/>
                </p:cNvSpPr>
                <p:nvPr/>
              </p:nvSpPr>
              <p:spPr bwMode="auto">
                <a:xfrm>
                  <a:off x="1673" y="2665"/>
                  <a:ext cx="10" cy="15"/>
                </a:xfrm>
                <a:custGeom>
                  <a:avLst/>
                  <a:gdLst>
                    <a:gd name="T0" fmla="*/ 2 w 2"/>
                    <a:gd name="T1" fmla="*/ 1 h 3"/>
                    <a:gd name="T2" fmla="*/ 0 w 2"/>
                    <a:gd name="T3" fmla="*/ 0 h 3"/>
                    <a:gd name="T4" fmla="*/ 2 w 2"/>
                    <a:gd name="T5" fmla="*/ 3 h 3"/>
                    <a:gd name="T6" fmla="*/ 2 w 2"/>
                    <a:gd name="T7" fmla="*/ 1 h 3"/>
                  </a:gdLst>
                  <a:ahLst/>
                  <a:cxnLst>
                    <a:cxn ang="0">
                      <a:pos x="T0" y="T1"/>
                    </a:cxn>
                    <a:cxn ang="0">
                      <a:pos x="T2" y="T3"/>
                    </a:cxn>
                    <a:cxn ang="0">
                      <a:pos x="T4" y="T5"/>
                    </a:cxn>
                    <a:cxn ang="0">
                      <a:pos x="T6" y="T7"/>
                    </a:cxn>
                  </a:cxnLst>
                  <a:rect l="0" t="0" r="r" b="b"/>
                  <a:pathLst>
                    <a:path w="2" h="3">
                      <a:moveTo>
                        <a:pt x="2" y="1"/>
                      </a:moveTo>
                      <a:cubicBezTo>
                        <a:pt x="1" y="1"/>
                        <a:pt x="0" y="0"/>
                        <a:pt x="0" y="0"/>
                      </a:cubicBezTo>
                      <a:cubicBezTo>
                        <a:pt x="2" y="3"/>
                        <a:pt x="2" y="3"/>
                        <a:pt x="2" y="3"/>
                      </a:cubicBezTo>
                      <a:cubicBezTo>
                        <a:pt x="2" y="2"/>
                        <a:pt x="2" y="1"/>
                        <a:pt x="2" y="1"/>
                      </a:cubicBez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4" name="Freeform 92">
                  <a:extLst>
                    <a:ext uri="{FF2B5EF4-FFF2-40B4-BE49-F238E27FC236}">
                      <a16:creationId xmlns="" xmlns:a16="http://schemas.microsoft.com/office/drawing/2014/main" id="{F53F2156-FD0B-4FB5-91AB-2FDD6BF6CBD4}"/>
                    </a:ext>
                  </a:extLst>
                </p:cNvPr>
                <p:cNvSpPr>
                  <a:spLocks/>
                </p:cNvSpPr>
                <p:nvPr/>
              </p:nvSpPr>
              <p:spPr bwMode="auto">
                <a:xfrm>
                  <a:off x="1761" y="2375"/>
                  <a:ext cx="64" cy="59"/>
                </a:xfrm>
                <a:custGeom>
                  <a:avLst/>
                  <a:gdLst>
                    <a:gd name="T0" fmla="*/ 13 w 13"/>
                    <a:gd name="T1" fmla="*/ 0 h 12"/>
                    <a:gd name="T2" fmla="*/ 0 w 13"/>
                    <a:gd name="T3" fmla="*/ 0 h 12"/>
                    <a:gd name="T4" fmla="*/ 13 w 13"/>
                    <a:gd name="T5" fmla="*/ 12 h 12"/>
                    <a:gd name="T6" fmla="*/ 13 w 13"/>
                    <a:gd name="T7" fmla="*/ 6 h 12"/>
                    <a:gd name="T8" fmla="*/ 13 w 13"/>
                    <a:gd name="T9" fmla="*/ 0 h 12"/>
                  </a:gdLst>
                  <a:ahLst/>
                  <a:cxnLst>
                    <a:cxn ang="0">
                      <a:pos x="T0" y="T1"/>
                    </a:cxn>
                    <a:cxn ang="0">
                      <a:pos x="T2" y="T3"/>
                    </a:cxn>
                    <a:cxn ang="0">
                      <a:pos x="T4" y="T5"/>
                    </a:cxn>
                    <a:cxn ang="0">
                      <a:pos x="T6" y="T7"/>
                    </a:cxn>
                    <a:cxn ang="0">
                      <a:pos x="T8" y="T9"/>
                    </a:cxn>
                  </a:cxnLst>
                  <a:rect l="0" t="0" r="r" b="b"/>
                  <a:pathLst>
                    <a:path w="13" h="12">
                      <a:moveTo>
                        <a:pt x="13" y="0"/>
                      </a:moveTo>
                      <a:cubicBezTo>
                        <a:pt x="0" y="0"/>
                        <a:pt x="0" y="0"/>
                        <a:pt x="0" y="0"/>
                      </a:cubicBezTo>
                      <a:cubicBezTo>
                        <a:pt x="13" y="12"/>
                        <a:pt x="13" y="12"/>
                        <a:pt x="13" y="12"/>
                      </a:cubicBezTo>
                      <a:cubicBezTo>
                        <a:pt x="13" y="10"/>
                        <a:pt x="13" y="8"/>
                        <a:pt x="13" y="6"/>
                      </a:cubicBezTo>
                      <a:cubicBezTo>
                        <a:pt x="13" y="4"/>
                        <a:pt x="13" y="2"/>
                        <a:pt x="13" y="0"/>
                      </a:cubicBez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5" name="Freeform 93">
                  <a:extLst>
                    <a:ext uri="{FF2B5EF4-FFF2-40B4-BE49-F238E27FC236}">
                      <a16:creationId xmlns="" xmlns:a16="http://schemas.microsoft.com/office/drawing/2014/main" id="{8C048E62-74BA-45BA-A710-EF445B8CAEFE}"/>
                    </a:ext>
                  </a:extLst>
                </p:cNvPr>
                <p:cNvSpPr>
                  <a:spLocks/>
                </p:cNvSpPr>
                <p:nvPr/>
              </p:nvSpPr>
              <p:spPr bwMode="auto">
                <a:xfrm>
                  <a:off x="1894" y="1865"/>
                  <a:ext cx="40" cy="34"/>
                </a:xfrm>
                <a:custGeom>
                  <a:avLst/>
                  <a:gdLst>
                    <a:gd name="T0" fmla="*/ 6 w 8"/>
                    <a:gd name="T1" fmla="*/ 2 h 7"/>
                    <a:gd name="T2" fmla="*/ 0 w 8"/>
                    <a:gd name="T3" fmla="*/ 0 h 7"/>
                    <a:gd name="T4" fmla="*/ 8 w 8"/>
                    <a:gd name="T5" fmla="*/ 7 h 7"/>
                    <a:gd name="T6" fmla="*/ 7 w 8"/>
                    <a:gd name="T7" fmla="*/ 2 h 7"/>
                    <a:gd name="T8" fmla="*/ 6 w 8"/>
                    <a:gd name="T9" fmla="*/ 2 h 7"/>
                  </a:gdLst>
                  <a:ahLst/>
                  <a:cxnLst>
                    <a:cxn ang="0">
                      <a:pos x="T0" y="T1"/>
                    </a:cxn>
                    <a:cxn ang="0">
                      <a:pos x="T2" y="T3"/>
                    </a:cxn>
                    <a:cxn ang="0">
                      <a:pos x="T4" y="T5"/>
                    </a:cxn>
                    <a:cxn ang="0">
                      <a:pos x="T6" y="T7"/>
                    </a:cxn>
                    <a:cxn ang="0">
                      <a:pos x="T8" y="T9"/>
                    </a:cxn>
                  </a:cxnLst>
                  <a:rect l="0" t="0" r="r" b="b"/>
                  <a:pathLst>
                    <a:path w="8" h="7">
                      <a:moveTo>
                        <a:pt x="6" y="2"/>
                      </a:moveTo>
                      <a:cubicBezTo>
                        <a:pt x="4" y="2"/>
                        <a:pt x="2" y="1"/>
                        <a:pt x="0" y="0"/>
                      </a:cubicBezTo>
                      <a:cubicBezTo>
                        <a:pt x="8" y="7"/>
                        <a:pt x="8" y="7"/>
                        <a:pt x="8" y="7"/>
                      </a:cubicBezTo>
                      <a:cubicBezTo>
                        <a:pt x="7" y="5"/>
                        <a:pt x="7" y="4"/>
                        <a:pt x="7" y="2"/>
                      </a:cubicBezTo>
                      <a:lnTo>
                        <a:pt x="6" y="2"/>
                      </a:ln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6" name="Freeform 94">
                  <a:extLst>
                    <a:ext uri="{FF2B5EF4-FFF2-40B4-BE49-F238E27FC236}">
                      <a16:creationId xmlns="" xmlns:a16="http://schemas.microsoft.com/office/drawing/2014/main" id="{CC416393-94EC-459D-B9CA-858DF119F98E}"/>
                    </a:ext>
                  </a:extLst>
                </p:cNvPr>
                <p:cNvSpPr>
                  <a:spLocks/>
                </p:cNvSpPr>
                <p:nvPr/>
              </p:nvSpPr>
              <p:spPr bwMode="auto">
                <a:xfrm>
                  <a:off x="1599" y="1614"/>
                  <a:ext cx="1468" cy="1596"/>
                </a:xfrm>
                <a:custGeom>
                  <a:avLst/>
                  <a:gdLst>
                    <a:gd name="T0" fmla="*/ 140 w 298"/>
                    <a:gd name="T1" fmla="*/ 0 h 325"/>
                    <a:gd name="T2" fmla="*/ 152 w 298"/>
                    <a:gd name="T3" fmla="*/ 32 h 325"/>
                    <a:gd name="T4" fmla="*/ 141 w 298"/>
                    <a:gd name="T5" fmla="*/ 53 h 325"/>
                    <a:gd name="T6" fmla="*/ 122 w 298"/>
                    <a:gd name="T7" fmla="*/ 88 h 325"/>
                    <a:gd name="T8" fmla="*/ 142 w 298"/>
                    <a:gd name="T9" fmla="*/ 99 h 325"/>
                    <a:gd name="T10" fmla="*/ 174 w 298"/>
                    <a:gd name="T11" fmla="*/ 131 h 325"/>
                    <a:gd name="T12" fmla="*/ 162 w 298"/>
                    <a:gd name="T13" fmla="*/ 155 h 325"/>
                    <a:gd name="T14" fmla="*/ 158 w 298"/>
                    <a:gd name="T15" fmla="*/ 184 h 325"/>
                    <a:gd name="T16" fmla="*/ 192 w 298"/>
                    <a:gd name="T17" fmla="*/ 190 h 325"/>
                    <a:gd name="T18" fmla="*/ 196 w 298"/>
                    <a:gd name="T19" fmla="*/ 209 h 325"/>
                    <a:gd name="T20" fmla="*/ 190 w 298"/>
                    <a:gd name="T21" fmla="*/ 215 h 325"/>
                    <a:gd name="T22" fmla="*/ 181 w 298"/>
                    <a:gd name="T23" fmla="*/ 238 h 325"/>
                    <a:gd name="T24" fmla="*/ 208 w 298"/>
                    <a:gd name="T25" fmla="*/ 254 h 325"/>
                    <a:gd name="T26" fmla="*/ 186 w 298"/>
                    <a:gd name="T27" fmla="*/ 266 h 325"/>
                    <a:gd name="T28" fmla="*/ 170 w 298"/>
                    <a:gd name="T29" fmla="*/ 266 h 325"/>
                    <a:gd name="T30" fmla="*/ 136 w 298"/>
                    <a:gd name="T31" fmla="*/ 266 h 325"/>
                    <a:gd name="T32" fmla="*/ 152 w 298"/>
                    <a:gd name="T33" fmla="*/ 238 h 325"/>
                    <a:gd name="T34" fmla="*/ 157 w 298"/>
                    <a:gd name="T35" fmla="*/ 238 h 325"/>
                    <a:gd name="T36" fmla="*/ 162 w 298"/>
                    <a:gd name="T37" fmla="*/ 233 h 325"/>
                    <a:gd name="T38" fmla="*/ 153 w 298"/>
                    <a:gd name="T39" fmla="*/ 215 h 325"/>
                    <a:gd name="T40" fmla="*/ 147 w 298"/>
                    <a:gd name="T41" fmla="*/ 209 h 325"/>
                    <a:gd name="T42" fmla="*/ 147 w 298"/>
                    <a:gd name="T43" fmla="*/ 203 h 325"/>
                    <a:gd name="T44" fmla="*/ 120 w 298"/>
                    <a:gd name="T45" fmla="*/ 217 h 325"/>
                    <a:gd name="T46" fmla="*/ 128 w 298"/>
                    <a:gd name="T47" fmla="*/ 236 h 325"/>
                    <a:gd name="T48" fmla="*/ 123 w 298"/>
                    <a:gd name="T49" fmla="*/ 246 h 325"/>
                    <a:gd name="T50" fmla="*/ 113 w 298"/>
                    <a:gd name="T51" fmla="*/ 264 h 325"/>
                    <a:gd name="T52" fmla="*/ 123 w 298"/>
                    <a:gd name="T53" fmla="*/ 270 h 325"/>
                    <a:gd name="T54" fmla="*/ 140 w 298"/>
                    <a:gd name="T55" fmla="*/ 286 h 325"/>
                    <a:gd name="T56" fmla="*/ 118 w 298"/>
                    <a:gd name="T57" fmla="*/ 298 h 325"/>
                    <a:gd name="T58" fmla="*/ 102 w 298"/>
                    <a:gd name="T59" fmla="*/ 298 h 325"/>
                    <a:gd name="T60" fmla="*/ 68 w 298"/>
                    <a:gd name="T61" fmla="*/ 298 h 325"/>
                    <a:gd name="T62" fmla="*/ 84 w 298"/>
                    <a:gd name="T63" fmla="*/ 270 h 325"/>
                    <a:gd name="T64" fmla="*/ 89 w 298"/>
                    <a:gd name="T65" fmla="*/ 270 h 325"/>
                    <a:gd name="T66" fmla="*/ 94 w 298"/>
                    <a:gd name="T67" fmla="*/ 265 h 325"/>
                    <a:gd name="T68" fmla="*/ 85 w 298"/>
                    <a:gd name="T69" fmla="*/ 246 h 325"/>
                    <a:gd name="T70" fmla="*/ 79 w 298"/>
                    <a:gd name="T71" fmla="*/ 241 h 325"/>
                    <a:gd name="T72" fmla="*/ 79 w 298"/>
                    <a:gd name="T73" fmla="*/ 235 h 325"/>
                    <a:gd name="T74" fmla="*/ 60 w 298"/>
                    <a:gd name="T75" fmla="*/ 199 h 325"/>
                    <a:gd name="T76" fmla="*/ 60 w 298"/>
                    <a:gd name="T77" fmla="*/ 209 h 325"/>
                    <a:gd name="T78" fmla="*/ 54 w 298"/>
                    <a:gd name="T79" fmla="*/ 215 h 325"/>
                    <a:gd name="T80" fmla="*/ 45 w 298"/>
                    <a:gd name="T81" fmla="*/ 238 h 325"/>
                    <a:gd name="T82" fmla="*/ 72 w 298"/>
                    <a:gd name="T83" fmla="*/ 254 h 325"/>
                    <a:gd name="T84" fmla="*/ 72 w 298"/>
                    <a:gd name="T85" fmla="*/ 266 h 325"/>
                    <a:gd name="T86" fmla="*/ 36 w 298"/>
                    <a:gd name="T87" fmla="*/ 266 h 325"/>
                    <a:gd name="T88" fmla="*/ 21 w 298"/>
                    <a:gd name="T89" fmla="*/ 266 h 325"/>
                    <a:gd name="T90" fmla="*/ 59 w 298"/>
                    <a:gd name="T91" fmla="*/ 325 h 325"/>
                    <a:gd name="T92" fmla="*/ 298 w 298"/>
                    <a:gd name="T93" fmla="*/ 15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8" h="325">
                      <a:moveTo>
                        <a:pt x="298" y="157"/>
                      </a:moveTo>
                      <a:cubicBezTo>
                        <a:pt x="140" y="0"/>
                        <a:pt x="140" y="0"/>
                        <a:pt x="140" y="0"/>
                      </a:cubicBezTo>
                      <a:cubicBezTo>
                        <a:pt x="141" y="1"/>
                        <a:pt x="143" y="3"/>
                        <a:pt x="144" y="4"/>
                      </a:cubicBezTo>
                      <a:cubicBezTo>
                        <a:pt x="149" y="12"/>
                        <a:pt x="152" y="21"/>
                        <a:pt x="152" y="32"/>
                      </a:cubicBezTo>
                      <a:cubicBezTo>
                        <a:pt x="152" y="42"/>
                        <a:pt x="152" y="42"/>
                        <a:pt x="152" y="42"/>
                      </a:cubicBezTo>
                      <a:cubicBezTo>
                        <a:pt x="152" y="48"/>
                        <a:pt x="147" y="53"/>
                        <a:pt x="141" y="53"/>
                      </a:cubicBezTo>
                      <a:cubicBezTo>
                        <a:pt x="140" y="53"/>
                        <a:pt x="140" y="53"/>
                        <a:pt x="140" y="53"/>
                      </a:cubicBezTo>
                      <a:cubicBezTo>
                        <a:pt x="139" y="65"/>
                        <a:pt x="132" y="79"/>
                        <a:pt x="122" y="88"/>
                      </a:cubicBezTo>
                      <a:cubicBezTo>
                        <a:pt x="122" y="99"/>
                        <a:pt x="122" y="99"/>
                        <a:pt x="122" y="99"/>
                      </a:cubicBezTo>
                      <a:cubicBezTo>
                        <a:pt x="142" y="99"/>
                        <a:pt x="142" y="99"/>
                        <a:pt x="142" y="99"/>
                      </a:cubicBezTo>
                      <a:cubicBezTo>
                        <a:pt x="160" y="99"/>
                        <a:pt x="174" y="113"/>
                        <a:pt x="174" y="131"/>
                      </a:cubicBezTo>
                      <a:cubicBezTo>
                        <a:pt x="174" y="131"/>
                        <a:pt x="174" y="131"/>
                        <a:pt x="174" y="131"/>
                      </a:cubicBezTo>
                      <a:cubicBezTo>
                        <a:pt x="174" y="155"/>
                        <a:pt x="174" y="155"/>
                        <a:pt x="174" y="155"/>
                      </a:cubicBezTo>
                      <a:cubicBezTo>
                        <a:pt x="162" y="155"/>
                        <a:pt x="162" y="155"/>
                        <a:pt x="162" y="155"/>
                      </a:cubicBezTo>
                      <a:cubicBezTo>
                        <a:pt x="162" y="157"/>
                        <a:pt x="162" y="159"/>
                        <a:pt x="162" y="161"/>
                      </a:cubicBezTo>
                      <a:cubicBezTo>
                        <a:pt x="162" y="169"/>
                        <a:pt x="161" y="177"/>
                        <a:pt x="158" y="184"/>
                      </a:cubicBezTo>
                      <a:cubicBezTo>
                        <a:pt x="162" y="181"/>
                        <a:pt x="167" y="179"/>
                        <a:pt x="172" y="179"/>
                      </a:cubicBezTo>
                      <a:cubicBezTo>
                        <a:pt x="180" y="179"/>
                        <a:pt x="188" y="184"/>
                        <a:pt x="192" y="190"/>
                      </a:cubicBezTo>
                      <a:cubicBezTo>
                        <a:pt x="195" y="194"/>
                        <a:pt x="196" y="199"/>
                        <a:pt x="196" y="204"/>
                      </a:cubicBezTo>
                      <a:cubicBezTo>
                        <a:pt x="196" y="209"/>
                        <a:pt x="196" y="209"/>
                        <a:pt x="196" y="209"/>
                      </a:cubicBezTo>
                      <a:cubicBezTo>
                        <a:pt x="196" y="212"/>
                        <a:pt x="194" y="215"/>
                        <a:pt x="191" y="215"/>
                      </a:cubicBezTo>
                      <a:cubicBezTo>
                        <a:pt x="190" y="215"/>
                        <a:pt x="190" y="215"/>
                        <a:pt x="190" y="215"/>
                      </a:cubicBezTo>
                      <a:cubicBezTo>
                        <a:pt x="190" y="221"/>
                        <a:pt x="186" y="228"/>
                        <a:pt x="181" y="232"/>
                      </a:cubicBezTo>
                      <a:cubicBezTo>
                        <a:pt x="181" y="238"/>
                        <a:pt x="181" y="238"/>
                        <a:pt x="181" y="238"/>
                      </a:cubicBezTo>
                      <a:cubicBezTo>
                        <a:pt x="191" y="238"/>
                        <a:pt x="191" y="238"/>
                        <a:pt x="191" y="238"/>
                      </a:cubicBezTo>
                      <a:cubicBezTo>
                        <a:pt x="200" y="238"/>
                        <a:pt x="208" y="245"/>
                        <a:pt x="208" y="254"/>
                      </a:cubicBezTo>
                      <a:cubicBezTo>
                        <a:pt x="208" y="266"/>
                        <a:pt x="208" y="266"/>
                        <a:pt x="208" y="266"/>
                      </a:cubicBezTo>
                      <a:cubicBezTo>
                        <a:pt x="186" y="266"/>
                        <a:pt x="186" y="266"/>
                        <a:pt x="186" y="266"/>
                      </a:cubicBezTo>
                      <a:cubicBezTo>
                        <a:pt x="172" y="266"/>
                        <a:pt x="172" y="266"/>
                        <a:pt x="172" y="266"/>
                      </a:cubicBezTo>
                      <a:cubicBezTo>
                        <a:pt x="170" y="266"/>
                        <a:pt x="170" y="266"/>
                        <a:pt x="170" y="266"/>
                      </a:cubicBezTo>
                      <a:cubicBezTo>
                        <a:pt x="157" y="266"/>
                        <a:pt x="157" y="266"/>
                        <a:pt x="157" y="266"/>
                      </a:cubicBezTo>
                      <a:cubicBezTo>
                        <a:pt x="136" y="266"/>
                        <a:pt x="136" y="266"/>
                        <a:pt x="136" y="266"/>
                      </a:cubicBezTo>
                      <a:cubicBezTo>
                        <a:pt x="136" y="254"/>
                        <a:pt x="136" y="254"/>
                        <a:pt x="136" y="254"/>
                      </a:cubicBezTo>
                      <a:cubicBezTo>
                        <a:pt x="136" y="245"/>
                        <a:pt x="143" y="238"/>
                        <a:pt x="152" y="238"/>
                      </a:cubicBezTo>
                      <a:cubicBezTo>
                        <a:pt x="152" y="238"/>
                        <a:pt x="152" y="238"/>
                        <a:pt x="152" y="238"/>
                      </a:cubicBezTo>
                      <a:cubicBezTo>
                        <a:pt x="157" y="238"/>
                        <a:pt x="157" y="238"/>
                        <a:pt x="157" y="238"/>
                      </a:cubicBezTo>
                      <a:cubicBezTo>
                        <a:pt x="162" y="238"/>
                        <a:pt x="162" y="238"/>
                        <a:pt x="162" y="238"/>
                      </a:cubicBezTo>
                      <a:cubicBezTo>
                        <a:pt x="162" y="233"/>
                        <a:pt x="162" y="233"/>
                        <a:pt x="162" y="233"/>
                      </a:cubicBezTo>
                      <a:cubicBezTo>
                        <a:pt x="162" y="233"/>
                        <a:pt x="162" y="233"/>
                        <a:pt x="162" y="233"/>
                      </a:cubicBezTo>
                      <a:cubicBezTo>
                        <a:pt x="157" y="228"/>
                        <a:pt x="154" y="221"/>
                        <a:pt x="153" y="215"/>
                      </a:cubicBezTo>
                      <a:cubicBezTo>
                        <a:pt x="153" y="215"/>
                        <a:pt x="153" y="215"/>
                        <a:pt x="153" y="215"/>
                      </a:cubicBezTo>
                      <a:cubicBezTo>
                        <a:pt x="150" y="215"/>
                        <a:pt x="147" y="212"/>
                        <a:pt x="147" y="209"/>
                      </a:cubicBezTo>
                      <a:cubicBezTo>
                        <a:pt x="147" y="204"/>
                        <a:pt x="147" y="204"/>
                        <a:pt x="147" y="204"/>
                      </a:cubicBezTo>
                      <a:cubicBezTo>
                        <a:pt x="147" y="204"/>
                        <a:pt x="147" y="203"/>
                        <a:pt x="147" y="203"/>
                      </a:cubicBezTo>
                      <a:cubicBezTo>
                        <a:pt x="147" y="202"/>
                        <a:pt x="147" y="201"/>
                        <a:pt x="148" y="200"/>
                      </a:cubicBezTo>
                      <a:cubicBezTo>
                        <a:pt x="140" y="208"/>
                        <a:pt x="131" y="214"/>
                        <a:pt x="120" y="217"/>
                      </a:cubicBezTo>
                      <a:cubicBezTo>
                        <a:pt x="121" y="219"/>
                        <a:pt x="123" y="220"/>
                        <a:pt x="124" y="222"/>
                      </a:cubicBezTo>
                      <a:cubicBezTo>
                        <a:pt x="127" y="226"/>
                        <a:pt x="128" y="231"/>
                        <a:pt x="128" y="236"/>
                      </a:cubicBezTo>
                      <a:cubicBezTo>
                        <a:pt x="128" y="241"/>
                        <a:pt x="128" y="241"/>
                        <a:pt x="128" y="241"/>
                      </a:cubicBezTo>
                      <a:cubicBezTo>
                        <a:pt x="128" y="244"/>
                        <a:pt x="126" y="246"/>
                        <a:pt x="123" y="246"/>
                      </a:cubicBezTo>
                      <a:cubicBezTo>
                        <a:pt x="122" y="246"/>
                        <a:pt x="122" y="246"/>
                        <a:pt x="122" y="246"/>
                      </a:cubicBezTo>
                      <a:cubicBezTo>
                        <a:pt x="122" y="253"/>
                        <a:pt x="118" y="260"/>
                        <a:pt x="113" y="264"/>
                      </a:cubicBezTo>
                      <a:cubicBezTo>
                        <a:pt x="113" y="270"/>
                        <a:pt x="113" y="270"/>
                        <a:pt x="113" y="270"/>
                      </a:cubicBezTo>
                      <a:cubicBezTo>
                        <a:pt x="123" y="270"/>
                        <a:pt x="123" y="270"/>
                        <a:pt x="123" y="270"/>
                      </a:cubicBezTo>
                      <a:cubicBezTo>
                        <a:pt x="132" y="270"/>
                        <a:pt x="140" y="277"/>
                        <a:pt x="140" y="286"/>
                      </a:cubicBezTo>
                      <a:cubicBezTo>
                        <a:pt x="140" y="286"/>
                        <a:pt x="140" y="286"/>
                        <a:pt x="140" y="286"/>
                      </a:cubicBezTo>
                      <a:cubicBezTo>
                        <a:pt x="140" y="298"/>
                        <a:pt x="140" y="298"/>
                        <a:pt x="140" y="298"/>
                      </a:cubicBezTo>
                      <a:cubicBezTo>
                        <a:pt x="118" y="298"/>
                        <a:pt x="118" y="298"/>
                        <a:pt x="118" y="298"/>
                      </a:cubicBezTo>
                      <a:cubicBezTo>
                        <a:pt x="104" y="298"/>
                        <a:pt x="104" y="298"/>
                        <a:pt x="104" y="298"/>
                      </a:cubicBezTo>
                      <a:cubicBezTo>
                        <a:pt x="102" y="298"/>
                        <a:pt x="102" y="298"/>
                        <a:pt x="102" y="298"/>
                      </a:cubicBezTo>
                      <a:cubicBezTo>
                        <a:pt x="89" y="298"/>
                        <a:pt x="89" y="298"/>
                        <a:pt x="89" y="298"/>
                      </a:cubicBezTo>
                      <a:cubicBezTo>
                        <a:pt x="68" y="298"/>
                        <a:pt x="68" y="298"/>
                        <a:pt x="68" y="298"/>
                      </a:cubicBezTo>
                      <a:cubicBezTo>
                        <a:pt x="68" y="286"/>
                        <a:pt x="68" y="286"/>
                        <a:pt x="68" y="286"/>
                      </a:cubicBezTo>
                      <a:cubicBezTo>
                        <a:pt x="68" y="277"/>
                        <a:pt x="75" y="270"/>
                        <a:pt x="84" y="270"/>
                      </a:cubicBezTo>
                      <a:cubicBezTo>
                        <a:pt x="84" y="270"/>
                        <a:pt x="84" y="270"/>
                        <a:pt x="84" y="270"/>
                      </a:cubicBezTo>
                      <a:cubicBezTo>
                        <a:pt x="89" y="270"/>
                        <a:pt x="89" y="270"/>
                        <a:pt x="89" y="270"/>
                      </a:cubicBezTo>
                      <a:cubicBezTo>
                        <a:pt x="94" y="270"/>
                        <a:pt x="94" y="270"/>
                        <a:pt x="94" y="270"/>
                      </a:cubicBezTo>
                      <a:cubicBezTo>
                        <a:pt x="94" y="265"/>
                        <a:pt x="94" y="265"/>
                        <a:pt x="94" y="265"/>
                      </a:cubicBezTo>
                      <a:cubicBezTo>
                        <a:pt x="94" y="265"/>
                        <a:pt x="94" y="265"/>
                        <a:pt x="94" y="265"/>
                      </a:cubicBezTo>
                      <a:cubicBezTo>
                        <a:pt x="89" y="260"/>
                        <a:pt x="86" y="253"/>
                        <a:pt x="85" y="246"/>
                      </a:cubicBezTo>
                      <a:cubicBezTo>
                        <a:pt x="85" y="246"/>
                        <a:pt x="85" y="246"/>
                        <a:pt x="85" y="246"/>
                      </a:cubicBezTo>
                      <a:cubicBezTo>
                        <a:pt x="82" y="246"/>
                        <a:pt x="79" y="244"/>
                        <a:pt x="79" y="241"/>
                      </a:cubicBezTo>
                      <a:cubicBezTo>
                        <a:pt x="79" y="236"/>
                        <a:pt x="79" y="236"/>
                        <a:pt x="79" y="236"/>
                      </a:cubicBezTo>
                      <a:cubicBezTo>
                        <a:pt x="79" y="235"/>
                        <a:pt x="79" y="235"/>
                        <a:pt x="79" y="235"/>
                      </a:cubicBezTo>
                      <a:cubicBezTo>
                        <a:pt x="80" y="228"/>
                        <a:pt x="83" y="221"/>
                        <a:pt x="88" y="217"/>
                      </a:cubicBezTo>
                      <a:cubicBezTo>
                        <a:pt x="77" y="214"/>
                        <a:pt x="67" y="208"/>
                        <a:pt x="60" y="199"/>
                      </a:cubicBezTo>
                      <a:cubicBezTo>
                        <a:pt x="60" y="201"/>
                        <a:pt x="60" y="202"/>
                        <a:pt x="60" y="204"/>
                      </a:cubicBezTo>
                      <a:cubicBezTo>
                        <a:pt x="60" y="209"/>
                        <a:pt x="60" y="209"/>
                        <a:pt x="60" y="209"/>
                      </a:cubicBezTo>
                      <a:cubicBezTo>
                        <a:pt x="60" y="212"/>
                        <a:pt x="58" y="215"/>
                        <a:pt x="55" y="215"/>
                      </a:cubicBezTo>
                      <a:cubicBezTo>
                        <a:pt x="54" y="215"/>
                        <a:pt x="54" y="215"/>
                        <a:pt x="54" y="215"/>
                      </a:cubicBezTo>
                      <a:cubicBezTo>
                        <a:pt x="54" y="221"/>
                        <a:pt x="50" y="228"/>
                        <a:pt x="45" y="232"/>
                      </a:cubicBezTo>
                      <a:cubicBezTo>
                        <a:pt x="45" y="238"/>
                        <a:pt x="45" y="238"/>
                        <a:pt x="45" y="238"/>
                      </a:cubicBezTo>
                      <a:cubicBezTo>
                        <a:pt x="55" y="238"/>
                        <a:pt x="55" y="238"/>
                        <a:pt x="55" y="238"/>
                      </a:cubicBezTo>
                      <a:cubicBezTo>
                        <a:pt x="64" y="238"/>
                        <a:pt x="72" y="245"/>
                        <a:pt x="72" y="254"/>
                      </a:cubicBezTo>
                      <a:cubicBezTo>
                        <a:pt x="72" y="254"/>
                        <a:pt x="72" y="254"/>
                        <a:pt x="72" y="254"/>
                      </a:cubicBezTo>
                      <a:cubicBezTo>
                        <a:pt x="72" y="266"/>
                        <a:pt x="72" y="266"/>
                        <a:pt x="72" y="266"/>
                      </a:cubicBezTo>
                      <a:cubicBezTo>
                        <a:pt x="50" y="266"/>
                        <a:pt x="50" y="266"/>
                        <a:pt x="50" y="266"/>
                      </a:cubicBezTo>
                      <a:cubicBezTo>
                        <a:pt x="36" y="266"/>
                        <a:pt x="36" y="266"/>
                        <a:pt x="36" y="266"/>
                      </a:cubicBezTo>
                      <a:cubicBezTo>
                        <a:pt x="34" y="266"/>
                        <a:pt x="34" y="266"/>
                        <a:pt x="34" y="266"/>
                      </a:cubicBezTo>
                      <a:cubicBezTo>
                        <a:pt x="21" y="266"/>
                        <a:pt x="21" y="266"/>
                        <a:pt x="21" y="266"/>
                      </a:cubicBezTo>
                      <a:cubicBezTo>
                        <a:pt x="0" y="266"/>
                        <a:pt x="0" y="266"/>
                        <a:pt x="0" y="266"/>
                      </a:cubicBezTo>
                      <a:cubicBezTo>
                        <a:pt x="59" y="325"/>
                        <a:pt x="59" y="325"/>
                        <a:pt x="59" y="325"/>
                      </a:cubicBezTo>
                      <a:cubicBezTo>
                        <a:pt x="298" y="325"/>
                        <a:pt x="298" y="325"/>
                        <a:pt x="298" y="325"/>
                      </a:cubicBezTo>
                      <a:cubicBezTo>
                        <a:pt x="298" y="157"/>
                        <a:pt x="298" y="157"/>
                        <a:pt x="298" y="157"/>
                      </a:cubicBezTo>
                    </a:path>
                  </a:pathLst>
                </a:custGeom>
                <a:solidFill>
                  <a:srgbClr val="35C4C4"/>
                </a:solidFill>
                <a:ln w="9525">
                  <a:solidFill>
                    <a:schemeClr val="tx2"/>
                  </a:solidFill>
                  <a:round/>
                  <a:headEnd/>
                  <a:tailEnd/>
                </a:ln>
              </p:spPr>
              <p:txBody>
                <a:bodyPr vert="horz" wrap="square" lIns="91440" tIns="45720" rIns="91440" bIns="45720" numCol="1" anchor="t" anchorCtr="0" compatLnSpc="1">
                  <a:prstTxWarp prst="textNoShape">
                    <a:avLst/>
                  </a:prstTxWarp>
                </a:bodyPr>
                <a:lstStyle/>
                <a:p>
                  <a:endParaRPr lang="en-ID"/>
                </a:p>
              </p:txBody>
            </p:sp>
            <p:sp>
              <p:nvSpPr>
                <p:cNvPr id="507" name="Freeform 95">
                  <a:extLst>
                    <a:ext uri="{FF2B5EF4-FFF2-40B4-BE49-F238E27FC236}">
                      <a16:creationId xmlns="" xmlns:a16="http://schemas.microsoft.com/office/drawing/2014/main" id="{DAEDC4EE-6FD4-45AF-875F-B0AB309784E8}"/>
                    </a:ext>
                  </a:extLst>
                </p:cNvPr>
                <p:cNvSpPr>
                  <a:spLocks/>
                </p:cNvSpPr>
                <p:nvPr/>
              </p:nvSpPr>
              <p:spPr bwMode="auto">
                <a:xfrm>
                  <a:off x="1155" y="1305"/>
                  <a:ext cx="1912" cy="1905"/>
                </a:xfrm>
                <a:custGeom>
                  <a:avLst/>
                  <a:gdLst>
                    <a:gd name="T0" fmla="*/ 90 w 388"/>
                    <a:gd name="T1" fmla="*/ 317 h 388"/>
                    <a:gd name="T2" fmla="*/ 106 w 388"/>
                    <a:gd name="T3" fmla="*/ 301 h 388"/>
                    <a:gd name="T4" fmla="*/ 106 w 388"/>
                    <a:gd name="T5" fmla="*/ 301 h 388"/>
                    <a:gd name="T6" fmla="*/ 111 w 388"/>
                    <a:gd name="T7" fmla="*/ 301 h 388"/>
                    <a:gd name="T8" fmla="*/ 116 w 388"/>
                    <a:gd name="T9" fmla="*/ 301 h 388"/>
                    <a:gd name="T10" fmla="*/ 116 w 388"/>
                    <a:gd name="T11" fmla="*/ 296 h 388"/>
                    <a:gd name="T12" fmla="*/ 116 w 388"/>
                    <a:gd name="T13" fmla="*/ 296 h 388"/>
                    <a:gd name="T14" fmla="*/ 107 w 388"/>
                    <a:gd name="T15" fmla="*/ 280 h 388"/>
                    <a:gd name="T16" fmla="*/ 105 w 388"/>
                    <a:gd name="T17" fmla="*/ 277 h 388"/>
                    <a:gd name="T18" fmla="*/ 101 w 388"/>
                    <a:gd name="T19" fmla="*/ 272 h 388"/>
                    <a:gd name="T20" fmla="*/ 101 w 388"/>
                    <a:gd name="T21" fmla="*/ 267 h 388"/>
                    <a:gd name="T22" fmla="*/ 101 w 388"/>
                    <a:gd name="T23" fmla="*/ 266 h 388"/>
                    <a:gd name="T24" fmla="*/ 126 w 388"/>
                    <a:gd name="T25" fmla="*/ 242 h 388"/>
                    <a:gd name="T26" fmla="*/ 140 w 388"/>
                    <a:gd name="T27" fmla="*/ 247 h 388"/>
                    <a:gd name="T28" fmla="*/ 136 w 388"/>
                    <a:gd name="T29" fmla="*/ 230 h 388"/>
                    <a:gd name="T30" fmla="*/ 123 w 388"/>
                    <a:gd name="T31" fmla="*/ 218 h 388"/>
                    <a:gd name="T32" fmla="*/ 123 w 388"/>
                    <a:gd name="T33" fmla="*/ 194 h 388"/>
                    <a:gd name="T34" fmla="*/ 156 w 388"/>
                    <a:gd name="T35" fmla="*/ 162 h 388"/>
                    <a:gd name="T36" fmla="*/ 156 w 388"/>
                    <a:gd name="T37" fmla="*/ 162 h 388"/>
                    <a:gd name="T38" fmla="*/ 165 w 388"/>
                    <a:gd name="T39" fmla="*/ 162 h 388"/>
                    <a:gd name="T40" fmla="*/ 175 w 388"/>
                    <a:gd name="T41" fmla="*/ 162 h 388"/>
                    <a:gd name="T42" fmla="*/ 175 w 388"/>
                    <a:gd name="T43" fmla="*/ 151 h 388"/>
                    <a:gd name="T44" fmla="*/ 175 w 388"/>
                    <a:gd name="T45" fmla="*/ 151 h 388"/>
                    <a:gd name="T46" fmla="*/ 158 w 388"/>
                    <a:gd name="T47" fmla="*/ 121 h 388"/>
                    <a:gd name="T48" fmla="*/ 150 w 388"/>
                    <a:gd name="T49" fmla="*/ 114 h 388"/>
                    <a:gd name="T50" fmla="*/ 145 w 388"/>
                    <a:gd name="T51" fmla="*/ 105 h 388"/>
                    <a:gd name="T52" fmla="*/ 145 w 388"/>
                    <a:gd name="T53" fmla="*/ 95 h 388"/>
                    <a:gd name="T54" fmla="*/ 145 w 388"/>
                    <a:gd name="T55" fmla="*/ 92 h 388"/>
                    <a:gd name="T56" fmla="*/ 194 w 388"/>
                    <a:gd name="T57" fmla="*/ 46 h 388"/>
                    <a:gd name="T58" fmla="*/ 230 w 388"/>
                    <a:gd name="T59" fmla="*/ 63 h 388"/>
                    <a:gd name="T60" fmla="*/ 388 w 388"/>
                    <a:gd name="T61" fmla="*/ 220 h 388"/>
                    <a:gd name="T62" fmla="*/ 388 w 388"/>
                    <a:gd name="T63" fmla="*/ 0 h 388"/>
                    <a:gd name="T64" fmla="*/ 0 w 388"/>
                    <a:gd name="T65" fmla="*/ 0 h 388"/>
                    <a:gd name="T66" fmla="*/ 0 w 388"/>
                    <a:gd name="T67" fmla="*/ 388 h 388"/>
                    <a:gd name="T68" fmla="*/ 149 w 388"/>
                    <a:gd name="T69" fmla="*/ 388 h 388"/>
                    <a:gd name="T70" fmla="*/ 90 w 388"/>
                    <a:gd name="T71" fmla="*/ 329 h 388"/>
                    <a:gd name="T72" fmla="*/ 90 w 388"/>
                    <a:gd name="T73" fmla="*/ 317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8" h="388">
                      <a:moveTo>
                        <a:pt x="90" y="317"/>
                      </a:moveTo>
                      <a:cubicBezTo>
                        <a:pt x="90" y="308"/>
                        <a:pt x="97" y="301"/>
                        <a:pt x="106" y="301"/>
                      </a:cubicBezTo>
                      <a:cubicBezTo>
                        <a:pt x="106" y="301"/>
                        <a:pt x="106" y="301"/>
                        <a:pt x="106" y="301"/>
                      </a:cubicBezTo>
                      <a:cubicBezTo>
                        <a:pt x="111" y="301"/>
                        <a:pt x="111" y="301"/>
                        <a:pt x="111" y="301"/>
                      </a:cubicBezTo>
                      <a:cubicBezTo>
                        <a:pt x="116" y="301"/>
                        <a:pt x="116" y="301"/>
                        <a:pt x="116" y="301"/>
                      </a:cubicBezTo>
                      <a:cubicBezTo>
                        <a:pt x="116" y="296"/>
                        <a:pt x="116" y="296"/>
                        <a:pt x="116" y="296"/>
                      </a:cubicBezTo>
                      <a:cubicBezTo>
                        <a:pt x="116" y="296"/>
                        <a:pt x="116" y="296"/>
                        <a:pt x="116" y="296"/>
                      </a:cubicBezTo>
                      <a:cubicBezTo>
                        <a:pt x="112" y="292"/>
                        <a:pt x="109" y="286"/>
                        <a:pt x="107" y="280"/>
                      </a:cubicBezTo>
                      <a:cubicBezTo>
                        <a:pt x="105" y="277"/>
                        <a:pt x="105" y="277"/>
                        <a:pt x="105" y="277"/>
                      </a:cubicBezTo>
                      <a:cubicBezTo>
                        <a:pt x="103" y="276"/>
                        <a:pt x="101" y="274"/>
                        <a:pt x="101" y="272"/>
                      </a:cubicBezTo>
                      <a:cubicBezTo>
                        <a:pt x="101" y="267"/>
                        <a:pt x="101" y="267"/>
                        <a:pt x="101" y="267"/>
                      </a:cubicBezTo>
                      <a:cubicBezTo>
                        <a:pt x="101" y="267"/>
                        <a:pt x="101" y="266"/>
                        <a:pt x="101" y="266"/>
                      </a:cubicBezTo>
                      <a:cubicBezTo>
                        <a:pt x="102" y="253"/>
                        <a:pt x="113" y="242"/>
                        <a:pt x="126" y="242"/>
                      </a:cubicBezTo>
                      <a:cubicBezTo>
                        <a:pt x="131" y="242"/>
                        <a:pt x="136" y="244"/>
                        <a:pt x="140" y="247"/>
                      </a:cubicBezTo>
                      <a:cubicBezTo>
                        <a:pt x="138" y="242"/>
                        <a:pt x="137" y="236"/>
                        <a:pt x="136" y="230"/>
                      </a:cubicBezTo>
                      <a:cubicBezTo>
                        <a:pt x="123" y="218"/>
                        <a:pt x="123" y="218"/>
                        <a:pt x="123" y="218"/>
                      </a:cubicBezTo>
                      <a:cubicBezTo>
                        <a:pt x="123" y="194"/>
                        <a:pt x="123" y="194"/>
                        <a:pt x="123" y="194"/>
                      </a:cubicBezTo>
                      <a:cubicBezTo>
                        <a:pt x="123" y="176"/>
                        <a:pt x="138" y="162"/>
                        <a:pt x="156" y="162"/>
                      </a:cubicBezTo>
                      <a:cubicBezTo>
                        <a:pt x="156" y="162"/>
                        <a:pt x="156" y="162"/>
                        <a:pt x="156" y="162"/>
                      </a:cubicBezTo>
                      <a:cubicBezTo>
                        <a:pt x="165" y="162"/>
                        <a:pt x="165" y="162"/>
                        <a:pt x="165" y="162"/>
                      </a:cubicBezTo>
                      <a:cubicBezTo>
                        <a:pt x="175" y="162"/>
                        <a:pt x="175" y="162"/>
                        <a:pt x="175" y="162"/>
                      </a:cubicBezTo>
                      <a:cubicBezTo>
                        <a:pt x="175" y="151"/>
                        <a:pt x="175" y="151"/>
                        <a:pt x="175" y="151"/>
                      </a:cubicBezTo>
                      <a:cubicBezTo>
                        <a:pt x="175" y="151"/>
                        <a:pt x="175" y="151"/>
                        <a:pt x="175" y="151"/>
                      </a:cubicBezTo>
                      <a:cubicBezTo>
                        <a:pt x="167" y="144"/>
                        <a:pt x="160" y="132"/>
                        <a:pt x="158" y="121"/>
                      </a:cubicBezTo>
                      <a:cubicBezTo>
                        <a:pt x="150" y="114"/>
                        <a:pt x="150" y="114"/>
                        <a:pt x="150" y="114"/>
                      </a:cubicBezTo>
                      <a:cubicBezTo>
                        <a:pt x="147" y="112"/>
                        <a:pt x="145" y="108"/>
                        <a:pt x="145" y="105"/>
                      </a:cubicBezTo>
                      <a:cubicBezTo>
                        <a:pt x="145" y="95"/>
                        <a:pt x="145" y="95"/>
                        <a:pt x="145" y="95"/>
                      </a:cubicBezTo>
                      <a:cubicBezTo>
                        <a:pt x="145" y="94"/>
                        <a:pt x="145" y="93"/>
                        <a:pt x="145" y="92"/>
                      </a:cubicBezTo>
                      <a:cubicBezTo>
                        <a:pt x="147" y="67"/>
                        <a:pt x="168" y="46"/>
                        <a:pt x="194" y="46"/>
                      </a:cubicBezTo>
                      <a:cubicBezTo>
                        <a:pt x="208" y="46"/>
                        <a:pt x="221" y="53"/>
                        <a:pt x="230" y="63"/>
                      </a:cubicBezTo>
                      <a:cubicBezTo>
                        <a:pt x="388" y="220"/>
                        <a:pt x="388" y="220"/>
                        <a:pt x="388" y="220"/>
                      </a:cubicBezTo>
                      <a:cubicBezTo>
                        <a:pt x="388" y="0"/>
                        <a:pt x="388" y="0"/>
                        <a:pt x="388" y="0"/>
                      </a:cubicBezTo>
                      <a:cubicBezTo>
                        <a:pt x="0" y="0"/>
                        <a:pt x="0" y="0"/>
                        <a:pt x="0" y="0"/>
                      </a:cubicBezTo>
                      <a:cubicBezTo>
                        <a:pt x="0" y="388"/>
                        <a:pt x="0" y="388"/>
                        <a:pt x="0" y="388"/>
                      </a:cubicBezTo>
                      <a:cubicBezTo>
                        <a:pt x="149" y="388"/>
                        <a:pt x="149" y="388"/>
                        <a:pt x="149" y="388"/>
                      </a:cubicBezTo>
                      <a:cubicBezTo>
                        <a:pt x="90" y="329"/>
                        <a:pt x="90" y="329"/>
                        <a:pt x="90" y="329"/>
                      </a:cubicBezTo>
                      <a:cubicBezTo>
                        <a:pt x="90" y="317"/>
                        <a:pt x="90" y="317"/>
                        <a:pt x="90" y="317"/>
                      </a:cubicBezTo>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8" name="Freeform 96">
                  <a:extLst>
                    <a:ext uri="{FF2B5EF4-FFF2-40B4-BE49-F238E27FC236}">
                      <a16:creationId xmlns="" xmlns:a16="http://schemas.microsoft.com/office/drawing/2014/main" id="{E4AAD1AB-017C-4CCD-B132-3F67D36D6470}"/>
                    </a:ext>
                  </a:extLst>
                </p:cNvPr>
                <p:cNvSpPr>
                  <a:spLocks/>
                </p:cNvSpPr>
                <p:nvPr/>
              </p:nvSpPr>
              <p:spPr bwMode="auto">
                <a:xfrm>
                  <a:off x="1816" y="2783"/>
                  <a:ext cx="5" cy="0"/>
                </a:xfrm>
                <a:custGeom>
                  <a:avLst/>
                  <a:gdLst>
                    <a:gd name="T0" fmla="*/ 5 w 5"/>
                    <a:gd name="T1" fmla="*/ 0 w 5"/>
                    <a:gd name="T2" fmla="*/ 5 w 5"/>
                    <a:gd name="T3" fmla="*/ 5 w 5"/>
                  </a:gdLst>
                  <a:ahLst/>
                  <a:cxnLst>
                    <a:cxn ang="0">
                      <a:pos x="T0" y="0"/>
                    </a:cxn>
                    <a:cxn ang="0">
                      <a:pos x="T1" y="0"/>
                    </a:cxn>
                    <a:cxn ang="0">
                      <a:pos x="T2" y="0"/>
                    </a:cxn>
                    <a:cxn ang="0">
                      <a:pos x="T3" y="0"/>
                    </a:cxn>
                  </a:cxnLst>
                  <a:rect l="0" t="0" r="r" b="b"/>
                  <a:pathLst>
                    <a:path w="5">
                      <a:moveTo>
                        <a:pt x="5" y="0"/>
                      </a:moveTo>
                      <a:lnTo>
                        <a:pt x="0" y="0"/>
                      </a:lnTo>
                      <a:lnTo>
                        <a:pt x="5" y="0"/>
                      </a:lnTo>
                      <a:lnTo>
                        <a:pt x="5" y="0"/>
                      </a:ln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9" name="Freeform 97">
                  <a:extLst>
                    <a:ext uri="{FF2B5EF4-FFF2-40B4-BE49-F238E27FC236}">
                      <a16:creationId xmlns="" xmlns:a16="http://schemas.microsoft.com/office/drawing/2014/main" id="{123CDBF2-C0F7-471D-93F2-4F2D887A69C8}"/>
                    </a:ext>
                  </a:extLst>
                </p:cNvPr>
                <p:cNvSpPr>
                  <a:spLocks/>
                </p:cNvSpPr>
                <p:nvPr/>
              </p:nvSpPr>
              <p:spPr bwMode="auto">
                <a:xfrm>
                  <a:off x="2156" y="2940"/>
                  <a:ext cx="0" cy="24"/>
                </a:xfrm>
                <a:custGeom>
                  <a:avLst/>
                  <a:gdLst>
                    <a:gd name="T0" fmla="*/ 24 h 24"/>
                    <a:gd name="T1" fmla="*/ 0 h 24"/>
                    <a:gd name="T2" fmla="*/ 24 h 24"/>
                    <a:gd name="T3" fmla="*/ 24 h 24"/>
                  </a:gdLst>
                  <a:ahLst/>
                  <a:cxnLst>
                    <a:cxn ang="0">
                      <a:pos x="0" y="T0"/>
                    </a:cxn>
                    <a:cxn ang="0">
                      <a:pos x="0" y="T1"/>
                    </a:cxn>
                    <a:cxn ang="0">
                      <a:pos x="0" y="T2"/>
                    </a:cxn>
                    <a:cxn ang="0">
                      <a:pos x="0" y="T3"/>
                    </a:cxn>
                  </a:cxnLst>
                  <a:rect l="0" t="0" r="r" b="b"/>
                  <a:pathLst>
                    <a:path h="24">
                      <a:moveTo>
                        <a:pt x="0" y="24"/>
                      </a:moveTo>
                      <a:lnTo>
                        <a:pt x="0" y="0"/>
                      </a:lnTo>
                      <a:lnTo>
                        <a:pt x="0" y="24"/>
                      </a:lnTo>
                      <a:lnTo>
                        <a:pt x="0" y="24"/>
                      </a:ln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0" name="Freeform 98">
                  <a:extLst>
                    <a:ext uri="{FF2B5EF4-FFF2-40B4-BE49-F238E27FC236}">
                      <a16:creationId xmlns="" xmlns:a16="http://schemas.microsoft.com/office/drawing/2014/main" id="{6A709956-2788-49FB-A248-0532A9F6479A}"/>
                    </a:ext>
                  </a:extLst>
                </p:cNvPr>
                <p:cNvSpPr>
                  <a:spLocks/>
                </p:cNvSpPr>
                <p:nvPr/>
              </p:nvSpPr>
              <p:spPr bwMode="auto">
                <a:xfrm>
                  <a:off x="2151" y="2120"/>
                  <a:ext cx="9" cy="0"/>
                </a:xfrm>
                <a:custGeom>
                  <a:avLst/>
                  <a:gdLst>
                    <a:gd name="T0" fmla="*/ 2 w 2"/>
                    <a:gd name="T1" fmla="*/ 0 w 2"/>
                    <a:gd name="T2" fmla="*/ 0 w 2"/>
                    <a:gd name="T3" fmla="*/ 2 w 2"/>
                  </a:gdLst>
                  <a:ahLst/>
                  <a:cxnLst>
                    <a:cxn ang="0">
                      <a:pos x="T0" y="0"/>
                    </a:cxn>
                    <a:cxn ang="0">
                      <a:pos x="T1" y="0"/>
                    </a:cxn>
                    <a:cxn ang="0">
                      <a:pos x="T2" y="0"/>
                    </a:cxn>
                    <a:cxn ang="0">
                      <a:pos x="T3" y="0"/>
                    </a:cxn>
                  </a:cxnLst>
                  <a:rect l="0" t="0" r="r" b="b"/>
                  <a:pathLst>
                    <a:path w="2">
                      <a:moveTo>
                        <a:pt x="2" y="0"/>
                      </a:moveTo>
                      <a:cubicBezTo>
                        <a:pt x="1" y="0"/>
                        <a:pt x="0" y="0"/>
                        <a:pt x="0" y="0"/>
                      </a:cubicBezTo>
                      <a:cubicBezTo>
                        <a:pt x="0" y="0"/>
                        <a:pt x="0" y="0"/>
                        <a:pt x="0" y="0"/>
                      </a:cubicBezTo>
                      <a:cubicBezTo>
                        <a:pt x="0" y="0"/>
                        <a:pt x="1" y="0"/>
                        <a:pt x="2" y="0"/>
                      </a:cubicBez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1" name="Freeform 99">
                  <a:extLst>
                    <a:ext uri="{FF2B5EF4-FFF2-40B4-BE49-F238E27FC236}">
                      <a16:creationId xmlns="" xmlns:a16="http://schemas.microsoft.com/office/drawing/2014/main" id="{FA67CC09-D43D-4482-AB39-73EC2ADED21A}"/>
                    </a:ext>
                  </a:extLst>
                </p:cNvPr>
                <p:cNvSpPr>
                  <a:spLocks/>
                </p:cNvSpPr>
                <p:nvPr/>
              </p:nvSpPr>
              <p:spPr bwMode="auto">
                <a:xfrm>
                  <a:off x="2013" y="1713"/>
                  <a:ext cx="177" cy="49"/>
                </a:xfrm>
                <a:custGeom>
                  <a:avLst/>
                  <a:gdLst>
                    <a:gd name="T0" fmla="*/ 0 w 36"/>
                    <a:gd name="T1" fmla="*/ 10 h 10"/>
                    <a:gd name="T2" fmla="*/ 36 w 36"/>
                    <a:gd name="T3" fmla="*/ 0 h 10"/>
                    <a:gd name="T4" fmla="*/ 0 w 36"/>
                    <a:gd name="T5" fmla="*/ 10 h 10"/>
                  </a:gdLst>
                  <a:ahLst/>
                  <a:cxnLst>
                    <a:cxn ang="0">
                      <a:pos x="T0" y="T1"/>
                    </a:cxn>
                    <a:cxn ang="0">
                      <a:pos x="T2" y="T3"/>
                    </a:cxn>
                    <a:cxn ang="0">
                      <a:pos x="T4" y="T5"/>
                    </a:cxn>
                  </a:cxnLst>
                  <a:rect l="0" t="0" r="r" b="b"/>
                  <a:pathLst>
                    <a:path w="36" h="10">
                      <a:moveTo>
                        <a:pt x="0" y="10"/>
                      </a:moveTo>
                      <a:cubicBezTo>
                        <a:pt x="13" y="9"/>
                        <a:pt x="25" y="6"/>
                        <a:pt x="36" y="0"/>
                      </a:cubicBezTo>
                      <a:cubicBezTo>
                        <a:pt x="25" y="6"/>
                        <a:pt x="13" y="9"/>
                        <a:pt x="0" y="10"/>
                      </a:cubicBez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2" name="Freeform 100">
                  <a:extLst>
                    <a:ext uri="{FF2B5EF4-FFF2-40B4-BE49-F238E27FC236}">
                      <a16:creationId xmlns="" xmlns:a16="http://schemas.microsoft.com/office/drawing/2014/main" id="{7B2F7EC2-617B-4923-AF87-55B954C480A3}"/>
                    </a:ext>
                  </a:extLst>
                </p:cNvPr>
                <p:cNvSpPr>
                  <a:spLocks/>
                </p:cNvSpPr>
                <p:nvPr/>
              </p:nvSpPr>
              <p:spPr bwMode="auto">
                <a:xfrm>
                  <a:off x="2062" y="2964"/>
                  <a:ext cx="29" cy="64"/>
                </a:xfrm>
                <a:custGeom>
                  <a:avLst/>
                  <a:gdLst>
                    <a:gd name="T0" fmla="*/ 0 w 29"/>
                    <a:gd name="T1" fmla="*/ 0 h 64"/>
                    <a:gd name="T2" fmla="*/ 29 w 29"/>
                    <a:gd name="T3" fmla="*/ 64 h 64"/>
                    <a:gd name="T4" fmla="*/ 10 w 29"/>
                    <a:gd name="T5" fmla="*/ 25 h 64"/>
                    <a:gd name="T6" fmla="*/ 0 w 29"/>
                    <a:gd name="T7" fmla="*/ 0 h 64"/>
                  </a:gdLst>
                  <a:ahLst/>
                  <a:cxnLst>
                    <a:cxn ang="0">
                      <a:pos x="T0" y="T1"/>
                    </a:cxn>
                    <a:cxn ang="0">
                      <a:pos x="T2" y="T3"/>
                    </a:cxn>
                    <a:cxn ang="0">
                      <a:pos x="T4" y="T5"/>
                    </a:cxn>
                    <a:cxn ang="0">
                      <a:pos x="T6" y="T7"/>
                    </a:cxn>
                  </a:cxnLst>
                  <a:rect l="0" t="0" r="r" b="b"/>
                  <a:pathLst>
                    <a:path w="29" h="64">
                      <a:moveTo>
                        <a:pt x="0" y="0"/>
                      </a:moveTo>
                      <a:lnTo>
                        <a:pt x="29" y="64"/>
                      </a:lnTo>
                      <a:lnTo>
                        <a:pt x="10" y="25"/>
                      </a:lnTo>
                      <a:lnTo>
                        <a:pt x="0" y="0"/>
                      </a:ln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3" name="Freeform 101">
                  <a:extLst>
                    <a:ext uri="{FF2B5EF4-FFF2-40B4-BE49-F238E27FC236}">
                      <a16:creationId xmlns="" xmlns:a16="http://schemas.microsoft.com/office/drawing/2014/main" id="{0134C8C5-F734-40A7-8198-19F84C7E16C0}"/>
                    </a:ext>
                  </a:extLst>
                </p:cNvPr>
                <p:cNvSpPr>
                  <a:spLocks/>
                </p:cNvSpPr>
                <p:nvPr/>
              </p:nvSpPr>
              <p:spPr bwMode="auto">
                <a:xfrm>
                  <a:off x="2165" y="2724"/>
                  <a:ext cx="20" cy="15"/>
                </a:xfrm>
                <a:custGeom>
                  <a:avLst/>
                  <a:gdLst>
                    <a:gd name="T0" fmla="*/ 4 w 4"/>
                    <a:gd name="T1" fmla="*/ 0 h 3"/>
                    <a:gd name="T2" fmla="*/ 0 w 4"/>
                    <a:gd name="T3" fmla="*/ 3 h 3"/>
                    <a:gd name="T4" fmla="*/ 4 w 4"/>
                    <a:gd name="T5" fmla="*/ 0 h 3"/>
                  </a:gdLst>
                  <a:ahLst/>
                  <a:cxnLst>
                    <a:cxn ang="0">
                      <a:pos x="T0" y="T1"/>
                    </a:cxn>
                    <a:cxn ang="0">
                      <a:pos x="T2" y="T3"/>
                    </a:cxn>
                    <a:cxn ang="0">
                      <a:pos x="T4" y="T5"/>
                    </a:cxn>
                  </a:cxnLst>
                  <a:rect l="0" t="0" r="r" b="b"/>
                  <a:pathLst>
                    <a:path w="4" h="3">
                      <a:moveTo>
                        <a:pt x="4" y="0"/>
                      </a:moveTo>
                      <a:cubicBezTo>
                        <a:pt x="2" y="1"/>
                        <a:pt x="1" y="2"/>
                        <a:pt x="0" y="3"/>
                      </a:cubicBezTo>
                      <a:cubicBezTo>
                        <a:pt x="1" y="2"/>
                        <a:pt x="2" y="1"/>
                        <a:pt x="4" y="0"/>
                      </a:cubicBez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4" name="Freeform 102">
                  <a:extLst>
                    <a:ext uri="{FF2B5EF4-FFF2-40B4-BE49-F238E27FC236}">
                      <a16:creationId xmlns="" xmlns:a16="http://schemas.microsoft.com/office/drawing/2014/main" id="{8E978294-7197-40B8-A80E-73C22C326BA7}"/>
                    </a:ext>
                  </a:extLst>
                </p:cNvPr>
                <p:cNvSpPr>
                  <a:spLocks/>
                </p:cNvSpPr>
                <p:nvPr/>
              </p:nvSpPr>
              <p:spPr bwMode="auto">
                <a:xfrm>
                  <a:off x="2106" y="2739"/>
                  <a:ext cx="54" cy="24"/>
                </a:xfrm>
                <a:custGeom>
                  <a:avLst/>
                  <a:gdLst>
                    <a:gd name="T0" fmla="*/ 0 w 11"/>
                    <a:gd name="T1" fmla="*/ 5 h 5"/>
                    <a:gd name="T2" fmla="*/ 11 w 11"/>
                    <a:gd name="T3" fmla="*/ 0 h 5"/>
                    <a:gd name="T4" fmla="*/ 0 w 11"/>
                    <a:gd name="T5" fmla="*/ 5 h 5"/>
                  </a:gdLst>
                  <a:ahLst/>
                  <a:cxnLst>
                    <a:cxn ang="0">
                      <a:pos x="T0" y="T1"/>
                    </a:cxn>
                    <a:cxn ang="0">
                      <a:pos x="T2" y="T3"/>
                    </a:cxn>
                    <a:cxn ang="0">
                      <a:pos x="T4" y="T5"/>
                    </a:cxn>
                  </a:cxnLst>
                  <a:rect l="0" t="0" r="r" b="b"/>
                  <a:pathLst>
                    <a:path w="11" h="5">
                      <a:moveTo>
                        <a:pt x="0" y="5"/>
                      </a:moveTo>
                      <a:cubicBezTo>
                        <a:pt x="4" y="3"/>
                        <a:pt x="7" y="2"/>
                        <a:pt x="11" y="0"/>
                      </a:cubicBezTo>
                      <a:cubicBezTo>
                        <a:pt x="7" y="2"/>
                        <a:pt x="4" y="3"/>
                        <a:pt x="0" y="5"/>
                      </a:cubicBez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5" name="Freeform 103">
                  <a:extLst>
                    <a:ext uri="{FF2B5EF4-FFF2-40B4-BE49-F238E27FC236}">
                      <a16:creationId xmlns="" xmlns:a16="http://schemas.microsoft.com/office/drawing/2014/main" id="{AAFD780D-4FF9-47AD-8F68-4A23CFFF8947}"/>
                    </a:ext>
                  </a:extLst>
                </p:cNvPr>
                <p:cNvSpPr>
                  <a:spLocks/>
                </p:cNvSpPr>
                <p:nvPr/>
              </p:nvSpPr>
              <p:spPr bwMode="auto">
                <a:xfrm>
                  <a:off x="2077" y="2763"/>
                  <a:ext cx="29" cy="5"/>
                </a:xfrm>
                <a:custGeom>
                  <a:avLst/>
                  <a:gdLst>
                    <a:gd name="T0" fmla="*/ 0 w 6"/>
                    <a:gd name="T1" fmla="*/ 1 h 1"/>
                    <a:gd name="T2" fmla="*/ 6 w 6"/>
                    <a:gd name="T3" fmla="*/ 0 h 1"/>
                    <a:gd name="T4" fmla="*/ 0 w 6"/>
                    <a:gd name="T5" fmla="*/ 1 h 1"/>
                  </a:gdLst>
                  <a:ahLst/>
                  <a:cxnLst>
                    <a:cxn ang="0">
                      <a:pos x="T0" y="T1"/>
                    </a:cxn>
                    <a:cxn ang="0">
                      <a:pos x="T2" y="T3"/>
                    </a:cxn>
                    <a:cxn ang="0">
                      <a:pos x="T4" y="T5"/>
                    </a:cxn>
                  </a:cxnLst>
                  <a:rect l="0" t="0" r="r" b="b"/>
                  <a:pathLst>
                    <a:path w="6" h="1">
                      <a:moveTo>
                        <a:pt x="0" y="1"/>
                      </a:moveTo>
                      <a:cubicBezTo>
                        <a:pt x="2" y="0"/>
                        <a:pt x="4" y="0"/>
                        <a:pt x="6" y="0"/>
                      </a:cubicBezTo>
                      <a:cubicBezTo>
                        <a:pt x="4" y="0"/>
                        <a:pt x="2" y="0"/>
                        <a:pt x="0" y="1"/>
                      </a:cubicBez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6" name="Freeform 104">
                  <a:extLst>
                    <a:ext uri="{FF2B5EF4-FFF2-40B4-BE49-F238E27FC236}">
                      <a16:creationId xmlns="" xmlns:a16="http://schemas.microsoft.com/office/drawing/2014/main" id="{3BC27CE5-A243-49F7-A954-A1BF966D0EDB}"/>
                    </a:ext>
                  </a:extLst>
                </p:cNvPr>
                <p:cNvSpPr>
                  <a:spLocks/>
                </p:cNvSpPr>
                <p:nvPr/>
              </p:nvSpPr>
              <p:spPr bwMode="auto">
                <a:xfrm>
                  <a:off x="1821" y="2783"/>
                  <a:ext cx="0" cy="24"/>
                </a:xfrm>
                <a:custGeom>
                  <a:avLst/>
                  <a:gdLst>
                    <a:gd name="T0" fmla="*/ 24 h 24"/>
                    <a:gd name="T1" fmla="*/ 0 h 24"/>
                    <a:gd name="T2" fmla="*/ 24 h 24"/>
                    <a:gd name="T3" fmla="*/ 24 h 24"/>
                  </a:gdLst>
                  <a:ahLst/>
                  <a:cxnLst>
                    <a:cxn ang="0">
                      <a:pos x="0" y="T0"/>
                    </a:cxn>
                    <a:cxn ang="0">
                      <a:pos x="0" y="T1"/>
                    </a:cxn>
                    <a:cxn ang="0">
                      <a:pos x="0" y="T2"/>
                    </a:cxn>
                    <a:cxn ang="0">
                      <a:pos x="0" y="T3"/>
                    </a:cxn>
                  </a:cxnLst>
                  <a:rect l="0" t="0" r="r" b="b"/>
                  <a:pathLst>
                    <a:path h="24">
                      <a:moveTo>
                        <a:pt x="0" y="24"/>
                      </a:moveTo>
                      <a:lnTo>
                        <a:pt x="0" y="0"/>
                      </a:lnTo>
                      <a:lnTo>
                        <a:pt x="0" y="24"/>
                      </a:lnTo>
                      <a:lnTo>
                        <a:pt x="0" y="24"/>
                      </a:ln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7" name="Freeform 105">
                  <a:extLst>
                    <a:ext uri="{FF2B5EF4-FFF2-40B4-BE49-F238E27FC236}">
                      <a16:creationId xmlns="" xmlns:a16="http://schemas.microsoft.com/office/drawing/2014/main" id="{AA7E725D-2888-419B-BC31-46C6EC6067E1}"/>
                    </a:ext>
                  </a:extLst>
                </p:cNvPr>
                <p:cNvSpPr>
                  <a:spLocks/>
                </p:cNvSpPr>
                <p:nvPr/>
              </p:nvSpPr>
              <p:spPr bwMode="auto">
                <a:xfrm>
                  <a:off x="1796" y="2807"/>
                  <a:ext cx="25" cy="64"/>
                </a:xfrm>
                <a:custGeom>
                  <a:avLst/>
                  <a:gdLst>
                    <a:gd name="T0" fmla="*/ 15 w 25"/>
                    <a:gd name="T1" fmla="*/ 25 h 64"/>
                    <a:gd name="T2" fmla="*/ 0 w 25"/>
                    <a:gd name="T3" fmla="*/ 64 h 64"/>
                    <a:gd name="T4" fmla="*/ 25 w 25"/>
                    <a:gd name="T5" fmla="*/ 0 h 64"/>
                    <a:gd name="T6" fmla="*/ 15 w 25"/>
                    <a:gd name="T7" fmla="*/ 25 h 64"/>
                  </a:gdLst>
                  <a:ahLst/>
                  <a:cxnLst>
                    <a:cxn ang="0">
                      <a:pos x="T0" y="T1"/>
                    </a:cxn>
                    <a:cxn ang="0">
                      <a:pos x="T2" y="T3"/>
                    </a:cxn>
                    <a:cxn ang="0">
                      <a:pos x="T4" y="T5"/>
                    </a:cxn>
                    <a:cxn ang="0">
                      <a:pos x="T6" y="T7"/>
                    </a:cxn>
                  </a:cxnLst>
                  <a:rect l="0" t="0" r="r" b="b"/>
                  <a:pathLst>
                    <a:path w="25" h="64">
                      <a:moveTo>
                        <a:pt x="15" y="25"/>
                      </a:moveTo>
                      <a:lnTo>
                        <a:pt x="0" y="64"/>
                      </a:lnTo>
                      <a:lnTo>
                        <a:pt x="25" y="0"/>
                      </a:lnTo>
                      <a:lnTo>
                        <a:pt x="15" y="25"/>
                      </a:ln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8" name="Freeform 106">
                  <a:extLst>
                    <a:ext uri="{FF2B5EF4-FFF2-40B4-BE49-F238E27FC236}">
                      <a16:creationId xmlns="" xmlns:a16="http://schemas.microsoft.com/office/drawing/2014/main" id="{F8D35F66-1BD3-49CD-A92D-E73A010BF15F}"/>
                    </a:ext>
                  </a:extLst>
                </p:cNvPr>
                <p:cNvSpPr>
                  <a:spLocks/>
                </p:cNvSpPr>
                <p:nvPr/>
              </p:nvSpPr>
              <p:spPr bwMode="auto">
                <a:xfrm>
                  <a:off x="2491" y="2783"/>
                  <a:ext cx="0" cy="24"/>
                </a:xfrm>
                <a:custGeom>
                  <a:avLst/>
                  <a:gdLst>
                    <a:gd name="T0" fmla="*/ 24 h 24"/>
                    <a:gd name="T1" fmla="*/ 0 h 24"/>
                    <a:gd name="T2" fmla="*/ 24 h 24"/>
                    <a:gd name="T3" fmla="*/ 24 h 24"/>
                  </a:gdLst>
                  <a:ahLst/>
                  <a:cxnLst>
                    <a:cxn ang="0">
                      <a:pos x="0" y="T0"/>
                    </a:cxn>
                    <a:cxn ang="0">
                      <a:pos x="0" y="T1"/>
                    </a:cxn>
                    <a:cxn ang="0">
                      <a:pos x="0" y="T2"/>
                    </a:cxn>
                    <a:cxn ang="0">
                      <a:pos x="0" y="T3"/>
                    </a:cxn>
                  </a:cxnLst>
                  <a:rect l="0" t="0" r="r" b="b"/>
                  <a:pathLst>
                    <a:path h="24">
                      <a:moveTo>
                        <a:pt x="0" y="24"/>
                      </a:moveTo>
                      <a:lnTo>
                        <a:pt x="0" y="0"/>
                      </a:lnTo>
                      <a:lnTo>
                        <a:pt x="0" y="24"/>
                      </a:lnTo>
                      <a:lnTo>
                        <a:pt x="0" y="24"/>
                      </a:ln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9" name="Freeform 107">
                  <a:extLst>
                    <a:ext uri="{FF2B5EF4-FFF2-40B4-BE49-F238E27FC236}">
                      <a16:creationId xmlns="" xmlns:a16="http://schemas.microsoft.com/office/drawing/2014/main" id="{6971B629-0D3C-4982-911C-FDDFFE0E1571}"/>
                    </a:ext>
                  </a:extLst>
                </p:cNvPr>
                <p:cNvSpPr>
                  <a:spLocks/>
                </p:cNvSpPr>
                <p:nvPr/>
              </p:nvSpPr>
              <p:spPr bwMode="auto">
                <a:xfrm>
                  <a:off x="2200" y="2100"/>
                  <a:ext cx="0" cy="35"/>
                </a:xfrm>
                <a:custGeom>
                  <a:avLst/>
                  <a:gdLst>
                    <a:gd name="T0" fmla="*/ 35 h 35"/>
                    <a:gd name="T1" fmla="*/ 0 h 35"/>
                    <a:gd name="T2" fmla="*/ 35 h 35"/>
                    <a:gd name="T3" fmla="*/ 35 h 35"/>
                  </a:gdLst>
                  <a:ahLst/>
                  <a:cxnLst>
                    <a:cxn ang="0">
                      <a:pos x="0" y="T0"/>
                    </a:cxn>
                    <a:cxn ang="0">
                      <a:pos x="0" y="T1"/>
                    </a:cxn>
                    <a:cxn ang="0">
                      <a:pos x="0" y="T2"/>
                    </a:cxn>
                    <a:cxn ang="0">
                      <a:pos x="0" y="T3"/>
                    </a:cxn>
                  </a:cxnLst>
                  <a:rect l="0" t="0" r="r" b="b"/>
                  <a:pathLst>
                    <a:path h="35">
                      <a:moveTo>
                        <a:pt x="0" y="35"/>
                      </a:moveTo>
                      <a:lnTo>
                        <a:pt x="0" y="0"/>
                      </a:lnTo>
                      <a:lnTo>
                        <a:pt x="0" y="35"/>
                      </a:lnTo>
                      <a:lnTo>
                        <a:pt x="0" y="35"/>
                      </a:ln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0" name="Freeform 108">
                  <a:extLst>
                    <a:ext uri="{FF2B5EF4-FFF2-40B4-BE49-F238E27FC236}">
                      <a16:creationId xmlns="" xmlns:a16="http://schemas.microsoft.com/office/drawing/2014/main" id="{D195D33A-630C-4414-9E34-13C15A3B025F}"/>
                    </a:ext>
                  </a:extLst>
                </p:cNvPr>
                <p:cNvSpPr>
                  <a:spLocks/>
                </p:cNvSpPr>
                <p:nvPr/>
              </p:nvSpPr>
              <p:spPr bwMode="auto">
                <a:xfrm>
                  <a:off x="2372" y="2567"/>
                  <a:ext cx="148" cy="49"/>
                </a:xfrm>
                <a:custGeom>
                  <a:avLst/>
                  <a:gdLst>
                    <a:gd name="T0" fmla="*/ 30 w 30"/>
                    <a:gd name="T1" fmla="*/ 0 h 10"/>
                    <a:gd name="T2" fmla="*/ 0 w 30"/>
                    <a:gd name="T3" fmla="*/ 10 h 10"/>
                    <a:gd name="T4" fmla="*/ 30 w 30"/>
                    <a:gd name="T5" fmla="*/ 0 h 10"/>
                  </a:gdLst>
                  <a:ahLst/>
                  <a:cxnLst>
                    <a:cxn ang="0">
                      <a:pos x="T0" y="T1"/>
                    </a:cxn>
                    <a:cxn ang="0">
                      <a:pos x="T2" y="T3"/>
                    </a:cxn>
                    <a:cxn ang="0">
                      <a:pos x="T4" y="T5"/>
                    </a:cxn>
                  </a:cxnLst>
                  <a:rect l="0" t="0" r="r" b="b"/>
                  <a:pathLst>
                    <a:path w="30" h="10">
                      <a:moveTo>
                        <a:pt x="30" y="0"/>
                      </a:moveTo>
                      <a:cubicBezTo>
                        <a:pt x="21" y="6"/>
                        <a:pt x="11" y="10"/>
                        <a:pt x="0" y="10"/>
                      </a:cubicBezTo>
                      <a:cubicBezTo>
                        <a:pt x="11" y="10"/>
                        <a:pt x="21" y="6"/>
                        <a:pt x="30" y="0"/>
                      </a:cubicBez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1" name="Freeform 109">
                  <a:extLst>
                    <a:ext uri="{FF2B5EF4-FFF2-40B4-BE49-F238E27FC236}">
                      <a16:creationId xmlns="" xmlns:a16="http://schemas.microsoft.com/office/drawing/2014/main" id="{141B28F7-F9DC-4187-99EA-1B2A71403971}"/>
                    </a:ext>
                  </a:extLst>
                </p:cNvPr>
                <p:cNvSpPr>
                  <a:spLocks/>
                </p:cNvSpPr>
                <p:nvPr/>
              </p:nvSpPr>
              <p:spPr bwMode="auto">
                <a:xfrm>
                  <a:off x="2466" y="2807"/>
                  <a:ext cx="25" cy="64"/>
                </a:xfrm>
                <a:custGeom>
                  <a:avLst/>
                  <a:gdLst>
                    <a:gd name="T0" fmla="*/ 15 w 25"/>
                    <a:gd name="T1" fmla="*/ 25 h 64"/>
                    <a:gd name="T2" fmla="*/ 0 w 25"/>
                    <a:gd name="T3" fmla="*/ 64 h 64"/>
                    <a:gd name="T4" fmla="*/ 25 w 25"/>
                    <a:gd name="T5" fmla="*/ 0 h 64"/>
                    <a:gd name="T6" fmla="*/ 15 w 25"/>
                    <a:gd name="T7" fmla="*/ 25 h 64"/>
                  </a:gdLst>
                  <a:ahLst/>
                  <a:cxnLst>
                    <a:cxn ang="0">
                      <a:pos x="T0" y="T1"/>
                    </a:cxn>
                    <a:cxn ang="0">
                      <a:pos x="T2" y="T3"/>
                    </a:cxn>
                    <a:cxn ang="0">
                      <a:pos x="T4" y="T5"/>
                    </a:cxn>
                    <a:cxn ang="0">
                      <a:pos x="T6" y="T7"/>
                    </a:cxn>
                  </a:cxnLst>
                  <a:rect l="0" t="0" r="r" b="b"/>
                  <a:pathLst>
                    <a:path w="25" h="64">
                      <a:moveTo>
                        <a:pt x="15" y="25"/>
                      </a:moveTo>
                      <a:lnTo>
                        <a:pt x="0" y="64"/>
                      </a:lnTo>
                      <a:lnTo>
                        <a:pt x="25" y="0"/>
                      </a:lnTo>
                      <a:lnTo>
                        <a:pt x="15" y="25"/>
                      </a:ln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2" name="Freeform 110">
                  <a:extLst>
                    <a:ext uri="{FF2B5EF4-FFF2-40B4-BE49-F238E27FC236}">
                      <a16:creationId xmlns="" xmlns:a16="http://schemas.microsoft.com/office/drawing/2014/main" id="{750FB1CE-96B6-4980-92DA-2AE6F5151703}"/>
                    </a:ext>
                  </a:extLst>
                </p:cNvPr>
                <p:cNvSpPr>
                  <a:spLocks/>
                </p:cNvSpPr>
                <p:nvPr/>
              </p:nvSpPr>
              <p:spPr bwMode="auto">
                <a:xfrm>
                  <a:off x="2018" y="2046"/>
                  <a:ext cx="73" cy="74"/>
                </a:xfrm>
                <a:custGeom>
                  <a:avLst/>
                  <a:gdLst>
                    <a:gd name="T0" fmla="*/ 4 w 15"/>
                    <a:gd name="T1" fmla="*/ 13 h 15"/>
                    <a:gd name="T2" fmla="*/ 6 w 15"/>
                    <a:gd name="T3" fmla="*/ 13 h 15"/>
                    <a:gd name="T4" fmla="*/ 9 w 15"/>
                    <a:gd name="T5" fmla="*/ 15 h 15"/>
                    <a:gd name="T6" fmla="*/ 10 w 15"/>
                    <a:gd name="T7" fmla="*/ 15 h 15"/>
                    <a:gd name="T8" fmla="*/ 11 w 15"/>
                    <a:gd name="T9" fmla="*/ 15 h 15"/>
                    <a:gd name="T10" fmla="*/ 15 w 15"/>
                    <a:gd name="T11" fmla="*/ 15 h 15"/>
                    <a:gd name="T12" fmla="*/ 11 w 15"/>
                    <a:gd name="T13" fmla="*/ 11 h 15"/>
                    <a:gd name="T14" fmla="*/ 0 w 15"/>
                    <a:gd name="T15" fmla="*/ 0 h 15"/>
                    <a:gd name="T16" fmla="*/ 0 w 15"/>
                    <a:gd name="T17" fmla="*/ 11 h 15"/>
                    <a:gd name="T18" fmla="*/ 1 w 15"/>
                    <a:gd name="T19" fmla="*/ 11 h 15"/>
                    <a:gd name="T20" fmla="*/ 4 w 15"/>
                    <a:gd name="T2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5">
                      <a:moveTo>
                        <a:pt x="4" y="13"/>
                      </a:moveTo>
                      <a:cubicBezTo>
                        <a:pt x="5" y="13"/>
                        <a:pt x="5" y="13"/>
                        <a:pt x="6" y="13"/>
                      </a:cubicBezTo>
                      <a:cubicBezTo>
                        <a:pt x="7" y="14"/>
                        <a:pt x="8" y="14"/>
                        <a:pt x="9" y="15"/>
                      </a:cubicBezTo>
                      <a:cubicBezTo>
                        <a:pt x="9" y="15"/>
                        <a:pt x="10" y="15"/>
                        <a:pt x="10" y="15"/>
                      </a:cubicBezTo>
                      <a:cubicBezTo>
                        <a:pt x="11" y="15"/>
                        <a:pt x="11" y="15"/>
                        <a:pt x="11" y="15"/>
                      </a:cubicBezTo>
                      <a:cubicBezTo>
                        <a:pt x="12" y="15"/>
                        <a:pt x="14" y="15"/>
                        <a:pt x="15" y="15"/>
                      </a:cubicBezTo>
                      <a:cubicBezTo>
                        <a:pt x="11" y="11"/>
                        <a:pt x="11" y="11"/>
                        <a:pt x="11" y="11"/>
                      </a:cubicBezTo>
                      <a:cubicBezTo>
                        <a:pt x="0" y="0"/>
                        <a:pt x="0" y="0"/>
                        <a:pt x="0" y="0"/>
                      </a:cubicBezTo>
                      <a:cubicBezTo>
                        <a:pt x="0" y="11"/>
                        <a:pt x="0" y="11"/>
                        <a:pt x="0" y="11"/>
                      </a:cubicBezTo>
                      <a:cubicBezTo>
                        <a:pt x="1" y="11"/>
                        <a:pt x="1" y="11"/>
                        <a:pt x="1" y="11"/>
                      </a:cubicBezTo>
                      <a:cubicBezTo>
                        <a:pt x="2" y="11"/>
                        <a:pt x="3" y="12"/>
                        <a:pt x="4" y="13"/>
                      </a:cubicBezTo>
                      <a:close/>
                    </a:path>
                  </a:pathLst>
                </a:custGeom>
                <a:solidFill>
                  <a:srgbClr val="FFCA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3" name="Freeform 111">
                  <a:extLst>
                    <a:ext uri="{FF2B5EF4-FFF2-40B4-BE49-F238E27FC236}">
                      <a16:creationId xmlns="" xmlns:a16="http://schemas.microsoft.com/office/drawing/2014/main" id="{6B2E9186-9672-47DB-9ADA-ECF8098748CC}"/>
                    </a:ext>
                  </a:extLst>
                </p:cNvPr>
                <p:cNvSpPr>
                  <a:spLocks/>
                </p:cNvSpPr>
                <p:nvPr/>
              </p:nvSpPr>
              <p:spPr bwMode="auto">
                <a:xfrm>
                  <a:off x="2018" y="2046"/>
                  <a:ext cx="182" cy="74"/>
                </a:xfrm>
                <a:custGeom>
                  <a:avLst/>
                  <a:gdLst>
                    <a:gd name="T0" fmla="*/ 19 w 37"/>
                    <a:gd name="T1" fmla="*/ 8 h 15"/>
                    <a:gd name="T2" fmla="*/ 0 w 37"/>
                    <a:gd name="T3" fmla="*/ 0 h 15"/>
                    <a:gd name="T4" fmla="*/ 0 w 37"/>
                    <a:gd name="T5" fmla="*/ 0 h 15"/>
                    <a:gd name="T6" fmla="*/ 11 w 37"/>
                    <a:gd name="T7" fmla="*/ 11 h 15"/>
                    <a:gd name="T8" fmla="*/ 15 w 37"/>
                    <a:gd name="T9" fmla="*/ 15 h 15"/>
                    <a:gd name="T10" fmla="*/ 19 w 37"/>
                    <a:gd name="T11" fmla="*/ 15 h 15"/>
                    <a:gd name="T12" fmla="*/ 27 w 37"/>
                    <a:gd name="T13" fmla="*/ 15 h 15"/>
                    <a:gd name="T14" fmla="*/ 29 w 37"/>
                    <a:gd name="T15" fmla="*/ 15 h 15"/>
                    <a:gd name="T16" fmla="*/ 32 w 37"/>
                    <a:gd name="T17" fmla="*/ 14 h 15"/>
                    <a:gd name="T18" fmla="*/ 33 w 37"/>
                    <a:gd name="T19" fmla="*/ 13 h 15"/>
                    <a:gd name="T20" fmla="*/ 37 w 37"/>
                    <a:gd name="T21" fmla="*/ 11 h 15"/>
                    <a:gd name="T22" fmla="*/ 37 w 37"/>
                    <a:gd name="T23" fmla="*/ 11 h 15"/>
                    <a:gd name="T24" fmla="*/ 37 w 37"/>
                    <a:gd name="T25" fmla="*/ 0 h 15"/>
                    <a:gd name="T26" fmla="*/ 19 w 37"/>
                    <a:gd name="T27"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15">
                      <a:moveTo>
                        <a:pt x="19" y="8"/>
                      </a:moveTo>
                      <a:cubicBezTo>
                        <a:pt x="12" y="8"/>
                        <a:pt x="6" y="5"/>
                        <a:pt x="0" y="0"/>
                      </a:cubicBezTo>
                      <a:cubicBezTo>
                        <a:pt x="0" y="0"/>
                        <a:pt x="0" y="0"/>
                        <a:pt x="0" y="0"/>
                      </a:cubicBezTo>
                      <a:cubicBezTo>
                        <a:pt x="11" y="11"/>
                        <a:pt x="11" y="11"/>
                        <a:pt x="11" y="11"/>
                      </a:cubicBezTo>
                      <a:cubicBezTo>
                        <a:pt x="15" y="15"/>
                        <a:pt x="15" y="15"/>
                        <a:pt x="15" y="15"/>
                      </a:cubicBezTo>
                      <a:cubicBezTo>
                        <a:pt x="16" y="15"/>
                        <a:pt x="18" y="15"/>
                        <a:pt x="19" y="15"/>
                      </a:cubicBezTo>
                      <a:cubicBezTo>
                        <a:pt x="22" y="15"/>
                        <a:pt x="24" y="15"/>
                        <a:pt x="27" y="15"/>
                      </a:cubicBezTo>
                      <a:cubicBezTo>
                        <a:pt x="27" y="15"/>
                        <a:pt x="28" y="15"/>
                        <a:pt x="29" y="15"/>
                      </a:cubicBezTo>
                      <a:cubicBezTo>
                        <a:pt x="30" y="14"/>
                        <a:pt x="31" y="14"/>
                        <a:pt x="32" y="14"/>
                      </a:cubicBezTo>
                      <a:cubicBezTo>
                        <a:pt x="32" y="13"/>
                        <a:pt x="33" y="13"/>
                        <a:pt x="33" y="13"/>
                      </a:cubicBezTo>
                      <a:cubicBezTo>
                        <a:pt x="35" y="12"/>
                        <a:pt x="36" y="11"/>
                        <a:pt x="37" y="11"/>
                      </a:cubicBezTo>
                      <a:cubicBezTo>
                        <a:pt x="37" y="11"/>
                        <a:pt x="37" y="11"/>
                        <a:pt x="37" y="11"/>
                      </a:cubicBezTo>
                      <a:cubicBezTo>
                        <a:pt x="37" y="0"/>
                        <a:pt x="37" y="0"/>
                        <a:pt x="37" y="0"/>
                      </a:cubicBezTo>
                      <a:cubicBezTo>
                        <a:pt x="32" y="5"/>
                        <a:pt x="26" y="8"/>
                        <a:pt x="19" y="8"/>
                      </a:cubicBezTo>
                      <a:close/>
                    </a:path>
                  </a:pathLst>
                </a:custGeom>
                <a:solidFill>
                  <a:srgbClr val="F9B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4" name="Freeform 112">
                  <a:extLst>
                    <a:ext uri="{FF2B5EF4-FFF2-40B4-BE49-F238E27FC236}">
                      <a16:creationId xmlns="" xmlns:a16="http://schemas.microsoft.com/office/drawing/2014/main" id="{5D2965E3-0FD0-4DD9-8CD2-98E0AB41760D}"/>
                    </a:ext>
                  </a:extLst>
                </p:cNvPr>
                <p:cNvSpPr>
                  <a:spLocks noEditPoints="1"/>
                </p:cNvSpPr>
                <p:nvPr/>
              </p:nvSpPr>
              <p:spPr bwMode="auto">
                <a:xfrm>
                  <a:off x="2111" y="1776"/>
                  <a:ext cx="182" cy="310"/>
                </a:xfrm>
                <a:custGeom>
                  <a:avLst/>
                  <a:gdLst>
                    <a:gd name="T0" fmla="*/ 37 w 37"/>
                    <a:gd name="T1" fmla="*/ 7 h 63"/>
                    <a:gd name="T2" fmla="*/ 19 w 37"/>
                    <a:gd name="T3" fmla="*/ 0 h 63"/>
                    <a:gd name="T4" fmla="*/ 4 w 37"/>
                    <a:gd name="T5" fmla="*/ 10 h 63"/>
                    <a:gd name="T6" fmla="*/ 4 w 37"/>
                    <a:gd name="T7" fmla="*/ 34 h 63"/>
                    <a:gd name="T8" fmla="*/ 0 w 37"/>
                    <a:gd name="T9" fmla="*/ 38 h 63"/>
                    <a:gd name="T10" fmla="*/ 0 w 37"/>
                    <a:gd name="T11" fmla="*/ 63 h 63"/>
                    <a:gd name="T12" fmla="*/ 18 w 37"/>
                    <a:gd name="T13" fmla="*/ 55 h 63"/>
                    <a:gd name="T14" fmla="*/ 36 w 37"/>
                    <a:gd name="T15" fmla="*/ 20 h 63"/>
                    <a:gd name="T16" fmla="*/ 37 w 37"/>
                    <a:gd name="T17" fmla="*/ 15 h 63"/>
                    <a:gd name="T18" fmla="*/ 37 w 37"/>
                    <a:gd name="T19" fmla="*/ 7 h 63"/>
                    <a:gd name="T20" fmla="*/ 22 w 37"/>
                    <a:gd name="T21" fmla="*/ 20 h 63"/>
                    <a:gd name="T22" fmla="*/ 19 w 37"/>
                    <a:gd name="T23" fmla="*/ 16 h 63"/>
                    <a:gd name="T24" fmla="*/ 15 w 37"/>
                    <a:gd name="T25" fmla="*/ 20 h 63"/>
                    <a:gd name="T26" fmla="*/ 12 w 37"/>
                    <a:gd name="T27" fmla="*/ 20 h 63"/>
                    <a:gd name="T28" fmla="*/ 19 w 37"/>
                    <a:gd name="T29" fmla="*/ 13 h 63"/>
                    <a:gd name="T30" fmla="*/ 25 w 37"/>
                    <a:gd name="T31" fmla="*/ 20 h 63"/>
                    <a:gd name="T32" fmla="*/ 22 w 37"/>
                    <a:gd name="T33" fmla="*/ 2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63">
                      <a:moveTo>
                        <a:pt x="37" y="7"/>
                      </a:moveTo>
                      <a:cubicBezTo>
                        <a:pt x="37" y="7"/>
                        <a:pt x="32" y="0"/>
                        <a:pt x="19" y="0"/>
                      </a:cubicBezTo>
                      <a:cubicBezTo>
                        <a:pt x="12" y="0"/>
                        <a:pt x="4" y="6"/>
                        <a:pt x="4" y="10"/>
                      </a:cubicBezTo>
                      <a:cubicBezTo>
                        <a:pt x="4" y="34"/>
                        <a:pt x="4" y="34"/>
                        <a:pt x="4" y="34"/>
                      </a:cubicBezTo>
                      <a:cubicBezTo>
                        <a:pt x="4" y="36"/>
                        <a:pt x="2" y="38"/>
                        <a:pt x="0" y="38"/>
                      </a:cubicBezTo>
                      <a:cubicBezTo>
                        <a:pt x="0" y="63"/>
                        <a:pt x="0" y="63"/>
                        <a:pt x="0" y="63"/>
                      </a:cubicBezTo>
                      <a:cubicBezTo>
                        <a:pt x="7" y="63"/>
                        <a:pt x="13" y="60"/>
                        <a:pt x="18" y="55"/>
                      </a:cubicBezTo>
                      <a:cubicBezTo>
                        <a:pt x="28" y="46"/>
                        <a:pt x="35" y="32"/>
                        <a:pt x="36" y="20"/>
                      </a:cubicBezTo>
                      <a:cubicBezTo>
                        <a:pt x="36" y="18"/>
                        <a:pt x="37" y="17"/>
                        <a:pt x="37" y="15"/>
                      </a:cubicBezTo>
                      <a:lnTo>
                        <a:pt x="37" y="7"/>
                      </a:lnTo>
                      <a:close/>
                      <a:moveTo>
                        <a:pt x="22" y="20"/>
                      </a:moveTo>
                      <a:cubicBezTo>
                        <a:pt x="22" y="18"/>
                        <a:pt x="21" y="16"/>
                        <a:pt x="19" y="16"/>
                      </a:cubicBezTo>
                      <a:cubicBezTo>
                        <a:pt x="16" y="16"/>
                        <a:pt x="15" y="18"/>
                        <a:pt x="15" y="20"/>
                      </a:cubicBezTo>
                      <a:cubicBezTo>
                        <a:pt x="12" y="20"/>
                        <a:pt x="12" y="20"/>
                        <a:pt x="12" y="20"/>
                      </a:cubicBezTo>
                      <a:cubicBezTo>
                        <a:pt x="12" y="16"/>
                        <a:pt x="15" y="13"/>
                        <a:pt x="19" y="13"/>
                      </a:cubicBezTo>
                      <a:cubicBezTo>
                        <a:pt x="22" y="13"/>
                        <a:pt x="25" y="16"/>
                        <a:pt x="25" y="20"/>
                      </a:cubicBezTo>
                      <a:lnTo>
                        <a:pt x="22" y="20"/>
                      </a:lnTo>
                      <a:close/>
                    </a:path>
                  </a:pathLst>
                </a:custGeom>
                <a:solidFill>
                  <a:srgbClr val="F9B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5" name="Freeform 113">
                  <a:extLst>
                    <a:ext uri="{FF2B5EF4-FFF2-40B4-BE49-F238E27FC236}">
                      <a16:creationId xmlns="" xmlns:a16="http://schemas.microsoft.com/office/drawing/2014/main" id="{EDAB7C85-72F5-4885-ACB3-81051FEF458D}"/>
                    </a:ext>
                  </a:extLst>
                </p:cNvPr>
                <p:cNvSpPr>
                  <a:spLocks noEditPoints="1"/>
                </p:cNvSpPr>
                <p:nvPr/>
              </p:nvSpPr>
              <p:spPr bwMode="auto">
                <a:xfrm>
                  <a:off x="1924" y="1678"/>
                  <a:ext cx="369" cy="408"/>
                </a:xfrm>
                <a:custGeom>
                  <a:avLst/>
                  <a:gdLst>
                    <a:gd name="T0" fmla="*/ 67 w 75"/>
                    <a:gd name="T1" fmla="*/ 0 h 83"/>
                    <a:gd name="T2" fmla="*/ 54 w 75"/>
                    <a:gd name="T3" fmla="*/ 7 h 83"/>
                    <a:gd name="T4" fmla="*/ 18 w 75"/>
                    <a:gd name="T5" fmla="*/ 17 h 83"/>
                    <a:gd name="T6" fmla="*/ 16 w 75"/>
                    <a:gd name="T7" fmla="*/ 18 h 83"/>
                    <a:gd name="T8" fmla="*/ 8 w 75"/>
                    <a:gd name="T9" fmla="*/ 18 h 83"/>
                    <a:gd name="T10" fmla="*/ 1 w 75"/>
                    <a:gd name="T11" fmla="*/ 18 h 83"/>
                    <a:gd name="T12" fmla="*/ 0 w 75"/>
                    <a:gd name="T13" fmla="*/ 22 h 83"/>
                    <a:gd name="T14" fmla="*/ 0 w 75"/>
                    <a:gd name="T15" fmla="*/ 35 h 83"/>
                    <a:gd name="T16" fmla="*/ 1 w 75"/>
                    <a:gd name="T17" fmla="*/ 40 h 83"/>
                    <a:gd name="T18" fmla="*/ 2 w 75"/>
                    <a:gd name="T19" fmla="*/ 45 h 83"/>
                    <a:gd name="T20" fmla="*/ 19 w 75"/>
                    <a:gd name="T21" fmla="*/ 75 h 83"/>
                    <a:gd name="T22" fmla="*/ 38 w 75"/>
                    <a:gd name="T23" fmla="*/ 83 h 83"/>
                    <a:gd name="T24" fmla="*/ 38 w 75"/>
                    <a:gd name="T25" fmla="*/ 83 h 83"/>
                    <a:gd name="T26" fmla="*/ 38 w 75"/>
                    <a:gd name="T27" fmla="*/ 58 h 83"/>
                    <a:gd name="T28" fmla="*/ 42 w 75"/>
                    <a:gd name="T29" fmla="*/ 54 h 83"/>
                    <a:gd name="T30" fmla="*/ 42 w 75"/>
                    <a:gd name="T31" fmla="*/ 30 h 83"/>
                    <a:gd name="T32" fmla="*/ 57 w 75"/>
                    <a:gd name="T33" fmla="*/ 20 h 83"/>
                    <a:gd name="T34" fmla="*/ 75 w 75"/>
                    <a:gd name="T35" fmla="*/ 27 h 83"/>
                    <a:gd name="T36" fmla="*/ 75 w 75"/>
                    <a:gd name="T37" fmla="*/ 22 h 83"/>
                    <a:gd name="T38" fmla="*/ 67 w 75"/>
                    <a:gd name="T39" fmla="*/ 0 h 83"/>
                    <a:gd name="T40" fmla="*/ 23 w 75"/>
                    <a:gd name="T41" fmla="*/ 40 h 83"/>
                    <a:gd name="T42" fmla="*/ 19 w 75"/>
                    <a:gd name="T43" fmla="*/ 36 h 83"/>
                    <a:gd name="T44" fmla="*/ 15 w 75"/>
                    <a:gd name="T45" fmla="*/ 40 h 83"/>
                    <a:gd name="T46" fmla="*/ 12 w 75"/>
                    <a:gd name="T47" fmla="*/ 40 h 83"/>
                    <a:gd name="T48" fmla="*/ 19 w 75"/>
                    <a:gd name="T49" fmla="*/ 33 h 83"/>
                    <a:gd name="T50" fmla="*/ 26 w 75"/>
                    <a:gd name="T51" fmla="*/ 40 h 83"/>
                    <a:gd name="T52" fmla="*/ 23 w 75"/>
                    <a:gd name="T53" fmla="*/ 4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 h="83">
                      <a:moveTo>
                        <a:pt x="67" y="0"/>
                      </a:moveTo>
                      <a:cubicBezTo>
                        <a:pt x="63" y="2"/>
                        <a:pt x="58" y="5"/>
                        <a:pt x="54" y="7"/>
                      </a:cubicBezTo>
                      <a:cubicBezTo>
                        <a:pt x="43" y="13"/>
                        <a:pt x="31" y="16"/>
                        <a:pt x="18" y="17"/>
                      </a:cubicBezTo>
                      <a:cubicBezTo>
                        <a:pt x="18" y="17"/>
                        <a:pt x="17" y="18"/>
                        <a:pt x="16" y="18"/>
                      </a:cubicBezTo>
                      <a:cubicBezTo>
                        <a:pt x="14" y="18"/>
                        <a:pt x="11" y="18"/>
                        <a:pt x="8" y="18"/>
                      </a:cubicBezTo>
                      <a:cubicBezTo>
                        <a:pt x="6" y="18"/>
                        <a:pt x="3" y="18"/>
                        <a:pt x="1" y="18"/>
                      </a:cubicBezTo>
                      <a:cubicBezTo>
                        <a:pt x="1" y="19"/>
                        <a:pt x="0" y="21"/>
                        <a:pt x="0" y="22"/>
                      </a:cubicBezTo>
                      <a:cubicBezTo>
                        <a:pt x="0" y="35"/>
                        <a:pt x="0" y="35"/>
                        <a:pt x="0" y="35"/>
                      </a:cubicBezTo>
                      <a:cubicBezTo>
                        <a:pt x="0" y="37"/>
                        <a:pt x="1" y="38"/>
                        <a:pt x="1" y="40"/>
                      </a:cubicBezTo>
                      <a:cubicBezTo>
                        <a:pt x="1" y="42"/>
                        <a:pt x="1" y="43"/>
                        <a:pt x="2" y="45"/>
                      </a:cubicBezTo>
                      <a:cubicBezTo>
                        <a:pt x="4" y="56"/>
                        <a:pt x="11" y="68"/>
                        <a:pt x="19" y="75"/>
                      </a:cubicBezTo>
                      <a:cubicBezTo>
                        <a:pt x="25" y="80"/>
                        <a:pt x="31" y="83"/>
                        <a:pt x="38" y="83"/>
                      </a:cubicBezTo>
                      <a:cubicBezTo>
                        <a:pt x="38" y="83"/>
                        <a:pt x="38" y="83"/>
                        <a:pt x="38" y="83"/>
                      </a:cubicBezTo>
                      <a:cubicBezTo>
                        <a:pt x="38" y="58"/>
                        <a:pt x="38" y="58"/>
                        <a:pt x="38" y="58"/>
                      </a:cubicBezTo>
                      <a:cubicBezTo>
                        <a:pt x="40" y="58"/>
                        <a:pt x="42" y="56"/>
                        <a:pt x="42" y="54"/>
                      </a:cubicBezTo>
                      <a:cubicBezTo>
                        <a:pt x="42" y="30"/>
                        <a:pt x="42" y="30"/>
                        <a:pt x="42" y="30"/>
                      </a:cubicBezTo>
                      <a:cubicBezTo>
                        <a:pt x="42" y="26"/>
                        <a:pt x="50" y="20"/>
                        <a:pt x="57" y="20"/>
                      </a:cubicBezTo>
                      <a:cubicBezTo>
                        <a:pt x="70" y="20"/>
                        <a:pt x="75" y="27"/>
                        <a:pt x="75" y="27"/>
                      </a:cubicBezTo>
                      <a:cubicBezTo>
                        <a:pt x="75" y="22"/>
                        <a:pt x="75" y="22"/>
                        <a:pt x="75" y="22"/>
                      </a:cubicBezTo>
                      <a:cubicBezTo>
                        <a:pt x="75" y="14"/>
                        <a:pt x="72" y="6"/>
                        <a:pt x="67" y="0"/>
                      </a:cubicBezTo>
                      <a:close/>
                      <a:moveTo>
                        <a:pt x="23" y="40"/>
                      </a:moveTo>
                      <a:cubicBezTo>
                        <a:pt x="23" y="38"/>
                        <a:pt x="21" y="36"/>
                        <a:pt x="19" y="36"/>
                      </a:cubicBezTo>
                      <a:cubicBezTo>
                        <a:pt x="17" y="36"/>
                        <a:pt x="15" y="38"/>
                        <a:pt x="15" y="40"/>
                      </a:cubicBezTo>
                      <a:cubicBezTo>
                        <a:pt x="12" y="40"/>
                        <a:pt x="12" y="40"/>
                        <a:pt x="12" y="40"/>
                      </a:cubicBezTo>
                      <a:cubicBezTo>
                        <a:pt x="12" y="36"/>
                        <a:pt x="15" y="33"/>
                        <a:pt x="19" y="33"/>
                      </a:cubicBezTo>
                      <a:cubicBezTo>
                        <a:pt x="23" y="33"/>
                        <a:pt x="26" y="36"/>
                        <a:pt x="26" y="40"/>
                      </a:cubicBezTo>
                      <a:lnTo>
                        <a:pt x="23" y="40"/>
                      </a:lnTo>
                      <a:close/>
                    </a:path>
                  </a:pathLst>
                </a:custGeom>
                <a:solidFill>
                  <a:srgbClr val="FFCA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6" name="Freeform 114">
                  <a:extLst>
                    <a:ext uri="{FF2B5EF4-FFF2-40B4-BE49-F238E27FC236}">
                      <a16:creationId xmlns="" xmlns:a16="http://schemas.microsoft.com/office/drawing/2014/main" id="{07FD4321-2821-4704-B826-CEDFBD72C39B}"/>
                    </a:ext>
                  </a:extLst>
                </p:cNvPr>
                <p:cNvSpPr>
                  <a:spLocks/>
                </p:cNvSpPr>
                <p:nvPr/>
              </p:nvSpPr>
              <p:spPr bwMode="auto">
                <a:xfrm>
                  <a:off x="1871" y="1531"/>
                  <a:ext cx="478" cy="344"/>
                </a:xfrm>
                <a:custGeom>
                  <a:avLst/>
                  <a:gdLst>
                    <a:gd name="T0" fmla="*/ 49 w 97"/>
                    <a:gd name="T1" fmla="*/ 0 h 70"/>
                    <a:gd name="T2" fmla="*/ 0 w 97"/>
                    <a:gd name="T3" fmla="*/ 46 h 70"/>
                    <a:gd name="T4" fmla="*/ 0 w 97"/>
                    <a:gd name="T5" fmla="*/ 49 h 70"/>
                    <a:gd name="T6" fmla="*/ 0 w 97"/>
                    <a:gd name="T7" fmla="*/ 59 h 70"/>
                    <a:gd name="T8" fmla="*/ 5 w 97"/>
                    <a:gd name="T9" fmla="*/ 68 h 70"/>
                    <a:gd name="T10" fmla="*/ 4 w 97"/>
                    <a:gd name="T11" fmla="*/ 67 h 70"/>
                    <a:gd name="T12" fmla="*/ 5 w 97"/>
                    <a:gd name="T13" fmla="*/ 68 h 70"/>
                    <a:gd name="T14" fmla="*/ 11 w 97"/>
                    <a:gd name="T15" fmla="*/ 70 h 70"/>
                    <a:gd name="T16" fmla="*/ 12 w 97"/>
                    <a:gd name="T17" fmla="*/ 70 h 70"/>
                    <a:gd name="T18" fmla="*/ 11 w 97"/>
                    <a:gd name="T19" fmla="*/ 65 h 70"/>
                    <a:gd name="T20" fmla="*/ 11 w 97"/>
                    <a:gd name="T21" fmla="*/ 52 h 70"/>
                    <a:gd name="T22" fmla="*/ 12 w 97"/>
                    <a:gd name="T23" fmla="*/ 48 h 70"/>
                    <a:gd name="T24" fmla="*/ 19 w 97"/>
                    <a:gd name="T25" fmla="*/ 48 h 70"/>
                    <a:gd name="T26" fmla="*/ 27 w 97"/>
                    <a:gd name="T27" fmla="*/ 48 h 70"/>
                    <a:gd name="T28" fmla="*/ 29 w 97"/>
                    <a:gd name="T29" fmla="*/ 47 h 70"/>
                    <a:gd name="T30" fmla="*/ 65 w 97"/>
                    <a:gd name="T31" fmla="*/ 37 h 70"/>
                    <a:gd name="T32" fmla="*/ 78 w 97"/>
                    <a:gd name="T33" fmla="*/ 30 h 70"/>
                    <a:gd name="T34" fmla="*/ 86 w 97"/>
                    <a:gd name="T35" fmla="*/ 52 h 70"/>
                    <a:gd name="T36" fmla="*/ 86 w 97"/>
                    <a:gd name="T37" fmla="*/ 57 h 70"/>
                    <a:gd name="T38" fmla="*/ 86 w 97"/>
                    <a:gd name="T39" fmla="*/ 65 h 70"/>
                    <a:gd name="T40" fmla="*/ 85 w 97"/>
                    <a:gd name="T41" fmla="*/ 70 h 70"/>
                    <a:gd name="T42" fmla="*/ 86 w 97"/>
                    <a:gd name="T43" fmla="*/ 70 h 70"/>
                    <a:gd name="T44" fmla="*/ 97 w 97"/>
                    <a:gd name="T45" fmla="*/ 59 h 70"/>
                    <a:gd name="T46" fmla="*/ 97 w 97"/>
                    <a:gd name="T47" fmla="*/ 49 h 70"/>
                    <a:gd name="T48" fmla="*/ 89 w 97"/>
                    <a:gd name="T49" fmla="*/ 21 h 70"/>
                    <a:gd name="T50" fmla="*/ 85 w 97"/>
                    <a:gd name="T51" fmla="*/ 17 h 70"/>
                    <a:gd name="T52" fmla="*/ 82 w 97"/>
                    <a:gd name="T53" fmla="*/ 14 h 70"/>
                    <a:gd name="T54" fmla="*/ 85 w 97"/>
                    <a:gd name="T55" fmla="*/ 17 h 70"/>
                    <a:gd name="T56" fmla="*/ 49 w 97"/>
                    <a:gd name="T5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7" h="70">
                      <a:moveTo>
                        <a:pt x="49" y="0"/>
                      </a:moveTo>
                      <a:cubicBezTo>
                        <a:pt x="23" y="0"/>
                        <a:pt x="2" y="21"/>
                        <a:pt x="0" y="46"/>
                      </a:cubicBezTo>
                      <a:cubicBezTo>
                        <a:pt x="0" y="47"/>
                        <a:pt x="0" y="48"/>
                        <a:pt x="0" y="49"/>
                      </a:cubicBezTo>
                      <a:cubicBezTo>
                        <a:pt x="0" y="59"/>
                        <a:pt x="0" y="59"/>
                        <a:pt x="0" y="59"/>
                      </a:cubicBezTo>
                      <a:cubicBezTo>
                        <a:pt x="0" y="62"/>
                        <a:pt x="2" y="66"/>
                        <a:pt x="5" y="68"/>
                      </a:cubicBezTo>
                      <a:cubicBezTo>
                        <a:pt x="4" y="67"/>
                        <a:pt x="4" y="67"/>
                        <a:pt x="4" y="67"/>
                      </a:cubicBezTo>
                      <a:cubicBezTo>
                        <a:pt x="5" y="68"/>
                        <a:pt x="5" y="68"/>
                        <a:pt x="5" y="68"/>
                      </a:cubicBezTo>
                      <a:cubicBezTo>
                        <a:pt x="7" y="69"/>
                        <a:pt x="9" y="70"/>
                        <a:pt x="11" y="70"/>
                      </a:cubicBezTo>
                      <a:cubicBezTo>
                        <a:pt x="12" y="70"/>
                        <a:pt x="12" y="70"/>
                        <a:pt x="12" y="70"/>
                      </a:cubicBezTo>
                      <a:cubicBezTo>
                        <a:pt x="12" y="68"/>
                        <a:pt x="11" y="67"/>
                        <a:pt x="11" y="65"/>
                      </a:cubicBezTo>
                      <a:cubicBezTo>
                        <a:pt x="11" y="52"/>
                        <a:pt x="11" y="52"/>
                        <a:pt x="11" y="52"/>
                      </a:cubicBezTo>
                      <a:cubicBezTo>
                        <a:pt x="11" y="51"/>
                        <a:pt x="12" y="49"/>
                        <a:pt x="12" y="48"/>
                      </a:cubicBezTo>
                      <a:cubicBezTo>
                        <a:pt x="14" y="48"/>
                        <a:pt x="17" y="48"/>
                        <a:pt x="19" y="48"/>
                      </a:cubicBezTo>
                      <a:cubicBezTo>
                        <a:pt x="22" y="48"/>
                        <a:pt x="25" y="48"/>
                        <a:pt x="27" y="48"/>
                      </a:cubicBezTo>
                      <a:cubicBezTo>
                        <a:pt x="28" y="48"/>
                        <a:pt x="29" y="47"/>
                        <a:pt x="29" y="47"/>
                      </a:cubicBezTo>
                      <a:cubicBezTo>
                        <a:pt x="42" y="46"/>
                        <a:pt x="54" y="43"/>
                        <a:pt x="65" y="37"/>
                      </a:cubicBezTo>
                      <a:cubicBezTo>
                        <a:pt x="69" y="35"/>
                        <a:pt x="74" y="32"/>
                        <a:pt x="78" y="30"/>
                      </a:cubicBezTo>
                      <a:cubicBezTo>
                        <a:pt x="83" y="36"/>
                        <a:pt x="86" y="44"/>
                        <a:pt x="86" y="52"/>
                      </a:cubicBezTo>
                      <a:cubicBezTo>
                        <a:pt x="86" y="57"/>
                        <a:pt x="86" y="57"/>
                        <a:pt x="86" y="57"/>
                      </a:cubicBezTo>
                      <a:cubicBezTo>
                        <a:pt x="86" y="65"/>
                        <a:pt x="86" y="65"/>
                        <a:pt x="86" y="65"/>
                      </a:cubicBezTo>
                      <a:cubicBezTo>
                        <a:pt x="86" y="67"/>
                        <a:pt x="85" y="68"/>
                        <a:pt x="85" y="70"/>
                      </a:cubicBezTo>
                      <a:cubicBezTo>
                        <a:pt x="86" y="70"/>
                        <a:pt x="86" y="70"/>
                        <a:pt x="86" y="70"/>
                      </a:cubicBezTo>
                      <a:cubicBezTo>
                        <a:pt x="92" y="70"/>
                        <a:pt x="97" y="65"/>
                        <a:pt x="97" y="59"/>
                      </a:cubicBezTo>
                      <a:cubicBezTo>
                        <a:pt x="97" y="49"/>
                        <a:pt x="97" y="49"/>
                        <a:pt x="97" y="49"/>
                      </a:cubicBezTo>
                      <a:cubicBezTo>
                        <a:pt x="97" y="38"/>
                        <a:pt x="94" y="29"/>
                        <a:pt x="89" y="21"/>
                      </a:cubicBezTo>
                      <a:cubicBezTo>
                        <a:pt x="88" y="20"/>
                        <a:pt x="86" y="18"/>
                        <a:pt x="85" y="17"/>
                      </a:cubicBezTo>
                      <a:cubicBezTo>
                        <a:pt x="82" y="14"/>
                        <a:pt x="82" y="14"/>
                        <a:pt x="82" y="14"/>
                      </a:cubicBezTo>
                      <a:cubicBezTo>
                        <a:pt x="85" y="17"/>
                        <a:pt x="85" y="17"/>
                        <a:pt x="85" y="17"/>
                      </a:cubicBezTo>
                      <a:cubicBezTo>
                        <a:pt x="76" y="7"/>
                        <a:pt x="63" y="0"/>
                        <a:pt x="49" y="0"/>
                      </a:cubicBez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7" name="Freeform 115">
                  <a:extLst>
                    <a:ext uri="{FF2B5EF4-FFF2-40B4-BE49-F238E27FC236}">
                      <a16:creationId xmlns="" xmlns:a16="http://schemas.microsoft.com/office/drawing/2014/main" id="{6EA59673-C897-49C4-8C85-E86077B4794A}"/>
                    </a:ext>
                  </a:extLst>
                </p:cNvPr>
                <p:cNvSpPr>
                  <a:spLocks/>
                </p:cNvSpPr>
                <p:nvPr/>
              </p:nvSpPr>
              <p:spPr bwMode="auto">
                <a:xfrm>
                  <a:off x="2018" y="2100"/>
                  <a:ext cx="54" cy="35"/>
                </a:xfrm>
                <a:custGeom>
                  <a:avLst/>
                  <a:gdLst>
                    <a:gd name="T0" fmla="*/ 11 w 11"/>
                    <a:gd name="T1" fmla="*/ 4 h 7"/>
                    <a:gd name="T2" fmla="*/ 10 w 11"/>
                    <a:gd name="T3" fmla="*/ 4 h 7"/>
                    <a:gd name="T4" fmla="*/ 9 w 11"/>
                    <a:gd name="T5" fmla="*/ 4 h 7"/>
                    <a:gd name="T6" fmla="*/ 6 w 11"/>
                    <a:gd name="T7" fmla="*/ 2 h 7"/>
                    <a:gd name="T8" fmla="*/ 4 w 11"/>
                    <a:gd name="T9" fmla="*/ 2 h 7"/>
                    <a:gd name="T10" fmla="*/ 1 w 11"/>
                    <a:gd name="T11" fmla="*/ 0 h 7"/>
                    <a:gd name="T12" fmla="*/ 0 w 11"/>
                    <a:gd name="T13" fmla="*/ 0 h 7"/>
                    <a:gd name="T14" fmla="*/ 0 w 11"/>
                    <a:gd name="T15" fmla="*/ 7 h 7"/>
                    <a:gd name="T16" fmla="*/ 11 w 11"/>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4"/>
                      </a:moveTo>
                      <a:cubicBezTo>
                        <a:pt x="10" y="4"/>
                        <a:pt x="10" y="4"/>
                        <a:pt x="10" y="4"/>
                      </a:cubicBezTo>
                      <a:cubicBezTo>
                        <a:pt x="10" y="4"/>
                        <a:pt x="9" y="4"/>
                        <a:pt x="9" y="4"/>
                      </a:cubicBezTo>
                      <a:cubicBezTo>
                        <a:pt x="8" y="3"/>
                        <a:pt x="7" y="3"/>
                        <a:pt x="6" y="2"/>
                      </a:cubicBezTo>
                      <a:cubicBezTo>
                        <a:pt x="5" y="2"/>
                        <a:pt x="5" y="2"/>
                        <a:pt x="4" y="2"/>
                      </a:cubicBezTo>
                      <a:cubicBezTo>
                        <a:pt x="3" y="1"/>
                        <a:pt x="2" y="0"/>
                        <a:pt x="1" y="0"/>
                      </a:cubicBezTo>
                      <a:cubicBezTo>
                        <a:pt x="0" y="0"/>
                        <a:pt x="0" y="0"/>
                        <a:pt x="0" y="0"/>
                      </a:cubicBezTo>
                      <a:cubicBezTo>
                        <a:pt x="0" y="7"/>
                        <a:pt x="0" y="7"/>
                        <a:pt x="0" y="7"/>
                      </a:cubicBezTo>
                      <a:cubicBezTo>
                        <a:pt x="4" y="6"/>
                        <a:pt x="7" y="5"/>
                        <a:pt x="11" y="4"/>
                      </a:cubicBezTo>
                      <a:close/>
                    </a:path>
                  </a:pathLst>
                </a:custGeom>
                <a:solidFill>
                  <a:srgbClr val="A1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8" name="Freeform 116">
                  <a:extLst>
                    <a:ext uri="{FF2B5EF4-FFF2-40B4-BE49-F238E27FC236}">
                      <a16:creationId xmlns="" xmlns:a16="http://schemas.microsoft.com/office/drawing/2014/main" id="{BC293933-D0C3-4D8E-BD7F-F9F9466CC774}"/>
                    </a:ext>
                  </a:extLst>
                </p:cNvPr>
                <p:cNvSpPr>
                  <a:spLocks/>
                </p:cNvSpPr>
                <p:nvPr/>
              </p:nvSpPr>
              <p:spPr bwMode="auto">
                <a:xfrm>
                  <a:off x="2151" y="2100"/>
                  <a:ext cx="49" cy="35"/>
                </a:xfrm>
                <a:custGeom>
                  <a:avLst/>
                  <a:gdLst>
                    <a:gd name="T0" fmla="*/ 6 w 10"/>
                    <a:gd name="T1" fmla="*/ 2 h 7"/>
                    <a:gd name="T2" fmla="*/ 5 w 10"/>
                    <a:gd name="T3" fmla="*/ 3 h 7"/>
                    <a:gd name="T4" fmla="*/ 2 w 10"/>
                    <a:gd name="T5" fmla="*/ 4 h 7"/>
                    <a:gd name="T6" fmla="*/ 0 w 10"/>
                    <a:gd name="T7" fmla="*/ 4 h 7"/>
                    <a:gd name="T8" fmla="*/ 10 w 10"/>
                    <a:gd name="T9" fmla="*/ 7 h 7"/>
                    <a:gd name="T10" fmla="*/ 10 w 10"/>
                    <a:gd name="T11" fmla="*/ 0 h 7"/>
                    <a:gd name="T12" fmla="*/ 10 w 10"/>
                    <a:gd name="T13" fmla="*/ 0 h 7"/>
                    <a:gd name="T14" fmla="*/ 6 w 10"/>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6" y="2"/>
                      </a:moveTo>
                      <a:cubicBezTo>
                        <a:pt x="6" y="2"/>
                        <a:pt x="5" y="2"/>
                        <a:pt x="5" y="3"/>
                      </a:cubicBezTo>
                      <a:cubicBezTo>
                        <a:pt x="4" y="3"/>
                        <a:pt x="3" y="3"/>
                        <a:pt x="2" y="4"/>
                      </a:cubicBezTo>
                      <a:cubicBezTo>
                        <a:pt x="1" y="4"/>
                        <a:pt x="0" y="4"/>
                        <a:pt x="0" y="4"/>
                      </a:cubicBezTo>
                      <a:cubicBezTo>
                        <a:pt x="3" y="5"/>
                        <a:pt x="7" y="5"/>
                        <a:pt x="10" y="7"/>
                      </a:cubicBezTo>
                      <a:cubicBezTo>
                        <a:pt x="10" y="0"/>
                        <a:pt x="10" y="0"/>
                        <a:pt x="10" y="0"/>
                      </a:cubicBezTo>
                      <a:cubicBezTo>
                        <a:pt x="10" y="0"/>
                        <a:pt x="10" y="0"/>
                        <a:pt x="10" y="0"/>
                      </a:cubicBezTo>
                      <a:cubicBezTo>
                        <a:pt x="9" y="0"/>
                        <a:pt x="8" y="1"/>
                        <a:pt x="6" y="2"/>
                      </a:cubicBezTo>
                      <a:close/>
                    </a:path>
                  </a:pathLst>
                </a:custGeom>
                <a:solidFill>
                  <a:srgbClr val="A1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9" name="Freeform 117">
                  <a:extLst>
                    <a:ext uri="{FF2B5EF4-FFF2-40B4-BE49-F238E27FC236}">
                      <a16:creationId xmlns="" xmlns:a16="http://schemas.microsoft.com/office/drawing/2014/main" id="{AE73186F-1D38-4EF6-B87B-FAE83F20A75B}"/>
                    </a:ext>
                  </a:extLst>
                </p:cNvPr>
                <p:cNvSpPr>
                  <a:spLocks/>
                </p:cNvSpPr>
                <p:nvPr/>
              </p:nvSpPr>
              <p:spPr bwMode="auto">
                <a:xfrm>
                  <a:off x="2200" y="2100"/>
                  <a:ext cx="256" cy="275"/>
                </a:xfrm>
                <a:custGeom>
                  <a:avLst/>
                  <a:gdLst>
                    <a:gd name="T0" fmla="*/ 40 w 52"/>
                    <a:gd name="T1" fmla="*/ 56 h 56"/>
                    <a:gd name="T2" fmla="*/ 52 w 52"/>
                    <a:gd name="T3" fmla="*/ 56 h 56"/>
                    <a:gd name="T4" fmla="*/ 52 w 52"/>
                    <a:gd name="T5" fmla="*/ 32 h 56"/>
                    <a:gd name="T6" fmla="*/ 52 w 52"/>
                    <a:gd name="T7" fmla="*/ 32 h 56"/>
                    <a:gd name="T8" fmla="*/ 20 w 52"/>
                    <a:gd name="T9" fmla="*/ 0 h 56"/>
                    <a:gd name="T10" fmla="*/ 0 w 52"/>
                    <a:gd name="T11" fmla="*/ 0 h 56"/>
                    <a:gd name="T12" fmla="*/ 0 w 52"/>
                    <a:gd name="T13" fmla="*/ 7 h 56"/>
                    <a:gd name="T14" fmla="*/ 40 w 52"/>
                    <a:gd name="T15" fmla="*/ 56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6">
                      <a:moveTo>
                        <a:pt x="40" y="56"/>
                      </a:moveTo>
                      <a:cubicBezTo>
                        <a:pt x="52" y="56"/>
                        <a:pt x="52" y="56"/>
                        <a:pt x="52" y="56"/>
                      </a:cubicBezTo>
                      <a:cubicBezTo>
                        <a:pt x="52" y="32"/>
                        <a:pt x="52" y="32"/>
                        <a:pt x="52" y="32"/>
                      </a:cubicBezTo>
                      <a:cubicBezTo>
                        <a:pt x="52" y="32"/>
                        <a:pt x="52" y="32"/>
                        <a:pt x="52" y="32"/>
                      </a:cubicBezTo>
                      <a:cubicBezTo>
                        <a:pt x="52" y="14"/>
                        <a:pt x="38" y="0"/>
                        <a:pt x="20" y="0"/>
                      </a:cubicBezTo>
                      <a:cubicBezTo>
                        <a:pt x="0" y="0"/>
                        <a:pt x="0" y="0"/>
                        <a:pt x="0" y="0"/>
                      </a:cubicBezTo>
                      <a:cubicBezTo>
                        <a:pt x="0" y="7"/>
                        <a:pt x="0" y="7"/>
                        <a:pt x="0" y="7"/>
                      </a:cubicBezTo>
                      <a:cubicBezTo>
                        <a:pt x="22" y="14"/>
                        <a:pt x="38" y="33"/>
                        <a:pt x="40" y="56"/>
                      </a:cubicBez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0" name="Freeform 118">
                  <a:extLst>
                    <a:ext uri="{FF2B5EF4-FFF2-40B4-BE49-F238E27FC236}">
                      <a16:creationId xmlns="" xmlns:a16="http://schemas.microsoft.com/office/drawing/2014/main" id="{92DA5E50-7C9B-4788-9406-49E2744C00E2}"/>
                    </a:ext>
                  </a:extLst>
                </p:cNvPr>
                <p:cNvSpPr>
                  <a:spLocks/>
                </p:cNvSpPr>
                <p:nvPr/>
              </p:nvSpPr>
              <p:spPr bwMode="auto">
                <a:xfrm>
                  <a:off x="1968" y="2100"/>
                  <a:ext cx="50" cy="40"/>
                </a:xfrm>
                <a:custGeom>
                  <a:avLst/>
                  <a:gdLst>
                    <a:gd name="T0" fmla="*/ 10 w 10"/>
                    <a:gd name="T1" fmla="*/ 7 h 8"/>
                    <a:gd name="T2" fmla="*/ 10 w 10"/>
                    <a:gd name="T3" fmla="*/ 0 h 8"/>
                    <a:gd name="T4" fmla="*/ 0 w 10"/>
                    <a:gd name="T5" fmla="*/ 0 h 8"/>
                    <a:gd name="T6" fmla="*/ 8 w 10"/>
                    <a:gd name="T7" fmla="*/ 8 h 8"/>
                    <a:gd name="T8" fmla="*/ 10 w 10"/>
                    <a:gd name="T9" fmla="*/ 7 h 8"/>
                  </a:gdLst>
                  <a:ahLst/>
                  <a:cxnLst>
                    <a:cxn ang="0">
                      <a:pos x="T0" y="T1"/>
                    </a:cxn>
                    <a:cxn ang="0">
                      <a:pos x="T2" y="T3"/>
                    </a:cxn>
                    <a:cxn ang="0">
                      <a:pos x="T4" y="T5"/>
                    </a:cxn>
                    <a:cxn ang="0">
                      <a:pos x="T6" y="T7"/>
                    </a:cxn>
                    <a:cxn ang="0">
                      <a:pos x="T8" y="T9"/>
                    </a:cxn>
                  </a:cxnLst>
                  <a:rect l="0" t="0" r="r" b="b"/>
                  <a:pathLst>
                    <a:path w="10" h="8">
                      <a:moveTo>
                        <a:pt x="10" y="7"/>
                      </a:moveTo>
                      <a:cubicBezTo>
                        <a:pt x="10" y="0"/>
                        <a:pt x="10" y="0"/>
                        <a:pt x="10" y="0"/>
                      </a:cubicBezTo>
                      <a:cubicBezTo>
                        <a:pt x="0" y="0"/>
                        <a:pt x="0" y="0"/>
                        <a:pt x="0" y="0"/>
                      </a:cubicBezTo>
                      <a:cubicBezTo>
                        <a:pt x="8" y="8"/>
                        <a:pt x="8" y="8"/>
                        <a:pt x="8" y="8"/>
                      </a:cubicBezTo>
                      <a:cubicBezTo>
                        <a:pt x="9" y="7"/>
                        <a:pt x="10" y="7"/>
                        <a:pt x="10" y="7"/>
                      </a:cubicBez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1" name="Freeform 119">
                  <a:extLst>
                    <a:ext uri="{FF2B5EF4-FFF2-40B4-BE49-F238E27FC236}">
                      <a16:creationId xmlns="" xmlns:a16="http://schemas.microsoft.com/office/drawing/2014/main" id="{646E0445-4A49-436F-A7E2-207B1F96E54D}"/>
                    </a:ext>
                  </a:extLst>
                </p:cNvPr>
                <p:cNvSpPr>
                  <a:spLocks/>
                </p:cNvSpPr>
                <p:nvPr/>
              </p:nvSpPr>
              <p:spPr bwMode="auto">
                <a:xfrm>
                  <a:off x="1761" y="2100"/>
                  <a:ext cx="247" cy="275"/>
                </a:xfrm>
                <a:custGeom>
                  <a:avLst/>
                  <a:gdLst>
                    <a:gd name="T0" fmla="*/ 50 w 50"/>
                    <a:gd name="T1" fmla="*/ 8 h 56"/>
                    <a:gd name="T2" fmla="*/ 42 w 50"/>
                    <a:gd name="T3" fmla="*/ 0 h 56"/>
                    <a:gd name="T4" fmla="*/ 33 w 50"/>
                    <a:gd name="T5" fmla="*/ 0 h 56"/>
                    <a:gd name="T6" fmla="*/ 33 w 50"/>
                    <a:gd name="T7" fmla="*/ 0 h 56"/>
                    <a:gd name="T8" fmla="*/ 0 w 50"/>
                    <a:gd name="T9" fmla="*/ 32 h 56"/>
                    <a:gd name="T10" fmla="*/ 0 w 50"/>
                    <a:gd name="T11" fmla="*/ 56 h 56"/>
                    <a:gd name="T12" fmla="*/ 13 w 50"/>
                    <a:gd name="T13" fmla="*/ 56 h 56"/>
                    <a:gd name="T14" fmla="*/ 50 w 50"/>
                    <a:gd name="T15" fmla="*/ 8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56">
                      <a:moveTo>
                        <a:pt x="50" y="8"/>
                      </a:moveTo>
                      <a:cubicBezTo>
                        <a:pt x="42" y="0"/>
                        <a:pt x="42" y="0"/>
                        <a:pt x="42" y="0"/>
                      </a:cubicBezTo>
                      <a:cubicBezTo>
                        <a:pt x="33" y="0"/>
                        <a:pt x="33" y="0"/>
                        <a:pt x="33" y="0"/>
                      </a:cubicBezTo>
                      <a:cubicBezTo>
                        <a:pt x="33" y="0"/>
                        <a:pt x="33" y="0"/>
                        <a:pt x="33" y="0"/>
                      </a:cubicBezTo>
                      <a:cubicBezTo>
                        <a:pt x="15" y="0"/>
                        <a:pt x="0" y="14"/>
                        <a:pt x="0" y="32"/>
                      </a:cubicBezTo>
                      <a:cubicBezTo>
                        <a:pt x="0" y="56"/>
                        <a:pt x="0" y="56"/>
                        <a:pt x="0" y="56"/>
                      </a:cubicBezTo>
                      <a:cubicBezTo>
                        <a:pt x="13" y="56"/>
                        <a:pt x="13" y="56"/>
                        <a:pt x="13" y="56"/>
                      </a:cubicBezTo>
                      <a:cubicBezTo>
                        <a:pt x="15" y="34"/>
                        <a:pt x="30" y="15"/>
                        <a:pt x="50" y="8"/>
                      </a:cubicBezTo>
                      <a:close/>
                    </a:path>
                  </a:pathLst>
                </a:custGeom>
                <a:solidFill>
                  <a:srgbClr val="675B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2" name="Freeform 120">
                  <a:extLst>
                    <a:ext uri="{FF2B5EF4-FFF2-40B4-BE49-F238E27FC236}">
                      <a16:creationId xmlns="" xmlns:a16="http://schemas.microsoft.com/office/drawing/2014/main" id="{05243A01-8E4E-4ED0-B361-8F8CA0C18635}"/>
                    </a:ext>
                  </a:extLst>
                </p:cNvPr>
                <p:cNvSpPr>
                  <a:spLocks/>
                </p:cNvSpPr>
                <p:nvPr/>
              </p:nvSpPr>
              <p:spPr bwMode="auto">
                <a:xfrm>
                  <a:off x="1983" y="1840"/>
                  <a:ext cx="69" cy="35"/>
                </a:xfrm>
                <a:custGeom>
                  <a:avLst/>
                  <a:gdLst>
                    <a:gd name="T0" fmla="*/ 7 w 14"/>
                    <a:gd name="T1" fmla="*/ 0 h 7"/>
                    <a:gd name="T2" fmla="*/ 0 w 14"/>
                    <a:gd name="T3" fmla="*/ 7 h 7"/>
                    <a:gd name="T4" fmla="*/ 3 w 14"/>
                    <a:gd name="T5" fmla="*/ 7 h 7"/>
                    <a:gd name="T6" fmla="*/ 7 w 14"/>
                    <a:gd name="T7" fmla="*/ 3 h 7"/>
                    <a:gd name="T8" fmla="*/ 11 w 14"/>
                    <a:gd name="T9" fmla="*/ 7 h 7"/>
                    <a:gd name="T10" fmla="*/ 14 w 14"/>
                    <a:gd name="T11" fmla="*/ 7 h 7"/>
                    <a:gd name="T12" fmla="*/ 7 w 1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4" h="7">
                      <a:moveTo>
                        <a:pt x="7" y="0"/>
                      </a:moveTo>
                      <a:cubicBezTo>
                        <a:pt x="3" y="0"/>
                        <a:pt x="0" y="3"/>
                        <a:pt x="0" y="7"/>
                      </a:cubicBezTo>
                      <a:cubicBezTo>
                        <a:pt x="3" y="7"/>
                        <a:pt x="3" y="7"/>
                        <a:pt x="3" y="7"/>
                      </a:cubicBezTo>
                      <a:cubicBezTo>
                        <a:pt x="3" y="5"/>
                        <a:pt x="5" y="3"/>
                        <a:pt x="7" y="3"/>
                      </a:cubicBezTo>
                      <a:cubicBezTo>
                        <a:pt x="9" y="3"/>
                        <a:pt x="11" y="5"/>
                        <a:pt x="11" y="7"/>
                      </a:cubicBezTo>
                      <a:cubicBezTo>
                        <a:pt x="14" y="7"/>
                        <a:pt x="14" y="7"/>
                        <a:pt x="14" y="7"/>
                      </a:cubicBezTo>
                      <a:cubicBezTo>
                        <a:pt x="14" y="3"/>
                        <a:pt x="11" y="0"/>
                        <a:pt x="7" y="0"/>
                      </a:cubicBez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3" name="Freeform 121">
                  <a:extLst>
                    <a:ext uri="{FF2B5EF4-FFF2-40B4-BE49-F238E27FC236}">
                      <a16:creationId xmlns="" xmlns:a16="http://schemas.microsoft.com/office/drawing/2014/main" id="{42226403-E994-4B67-8991-6695C0F97850}"/>
                    </a:ext>
                  </a:extLst>
                </p:cNvPr>
                <p:cNvSpPr>
                  <a:spLocks/>
                </p:cNvSpPr>
                <p:nvPr/>
              </p:nvSpPr>
              <p:spPr bwMode="auto">
                <a:xfrm>
                  <a:off x="2170" y="1840"/>
                  <a:ext cx="64" cy="35"/>
                </a:xfrm>
                <a:custGeom>
                  <a:avLst/>
                  <a:gdLst>
                    <a:gd name="T0" fmla="*/ 7 w 13"/>
                    <a:gd name="T1" fmla="*/ 0 h 7"/>
                    <a:gd name="T2" fmla="*/ 0 w 13"/>
                    <a:gd name="T3" fmla="*/ 7 h 7"/>
                    <a:gd name="T4" fmla="*/ 3 w 13"/>
                    <a:gd name="T5" fmla="*/ 7 h 7"/>
                    <a:gd name="T6" fmla="*/ 7 w 13"/>
                    <a:gd name="T7" fmla="*/ 3 h 7"/>
                    <a:gd name="T8" fmla="*/ 10 w 13"/>
                    <a:gd name="T9" fmla="*/ 7 h 7"/>
                    <a:gd name="T10" fmla="*/ 13 w 13"/>
                    <a:gd name="T11" fmla="*/ 7 h 7"/>
                    <a:gd name="T12" fmla="*/ 7 w 13"/>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7" y="0"/>
                      </a:moveTo>
                      <a:cubicBezTo>
                        <a:pt x="3" y="0"/>
                        <a:pt x="0" y="3"/>
                        <a:pt x="0" y="7"/>
                      </a:cubicBezTo>
                      <a:cubicBezTo>
                        <a:pt x="3" y="7"/>
                        <a:pt x="3" y="7"/>
                        <a:pt x="3" y="7"/>
                      </a:cubicBezTo>
                      <a:cubicBezTo>
                        <a:pt x="3" y="5"/>
                        <a:pt x="4" y="3"/>
                        <a:pt x="7" y="3"/>
                      </a:cubicBezTo>
                      <a:cubicBezTo>
                        <a:pt x="9" y="3"/>
                        <a:pt x="10" y="5"/>
                        <a:pt x="10" y="7"/>
                      </a:cubicBezTo>
                      <a:cubicBezTo>
                        <a:pt x="13" y="7"/>
                        <a:pt x="13" y="7"/>
                        <a:pt x="13" y="7"/>
                      </a:cubicBezTo>
                      <a:cubicBezTo>
                        <a:pt x="13" y="3"/>
                        <a:pt x="10" y="0"/>
                        <a:pt x="7" y="0"/>
                      </a:cubicBez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4" name="Freeform 122">
                  <a:extLst>
                    <a:ext uri="{FF2B5EF4-FFF2-40B4-BE49-F238E27FC236}">
                      <a16:creationId xmlns="" xmlns:a16="http://schemas.microsoft.com/office/drawing/2014/main" id="{663F79BA-D530-41F1-8852-5E2DCAF72E62}"/>
                    </a:ext>
                  </a:extLst>
                </p:cNvPr>
                <p:cNvSpPr>
                  <a:spLocks/>
                </p:cNvSpPr>
                <p:nvPr/>
              </p:nvSpPr>
              <p:spPr bwMode="auto">
                <a:xfrm>
                  <a:off x="2210" y="2199"/>
                  <a:ext cx="74" cy="59"/>
                </a:xfrm>
                <a:custGeom>
                  <a:avLst/>
                  <a:gdLst>
                    <a:gd name="T0" fmla="*/ 15 w 15"/>
                    <a:gd name="T1" fmla="*/ 12 h 12"/>
                    <a:gd name="T2" fmla="*/ 0 w 15"/>
                    <a:gd name="T3" fmla="*/ 0 h 12"/>
                    <a:gd name="T4" fmla="*/ 15 w 15"/>
                    <a:gd name="T5" fmla="*/ 12 h 12"/>
                  </a:gdLst>
                  <a:ahLst/>
                  <a:cxnLst>
                    <a:cxn ang="0">
                      <a:pos x="T0" y="T1"/>
                    </a:cxn>
                    <a:cxn ang="0">
                      <a:pos x="T2" y="T3"/>
                    </a:cxn>
                    <a:cxn ang="0">
                      <a:pos x="T4" y="T5"/>
                    </a:cxn>
                  </a:cxnLst>
                  <a:rect l="0" t="0" r="r" b="b"/>
                  <a:pathLst>
                    <a:path w="15" h="12">
                      <a:moveTo>
                        <a:pt x="15" y="12"/>
                      </a:moveTo>
                      <a:cubicBezTo>
                        <a:pt x="11" y="7"/>
                        <a:pt x="6" y="3"/>
                        <a:pt x="0" y="0"/>
                      </a:cubicBezTo>
                      <a:cubicBezTo>
                        <a:pt x="6" y="3"/>
                        <a:pt x="11" y="7"/>
                        <a:pt x="15" y="12"/>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5" name="Freeform 123">
                  <a:extLst>
                    <a:ext uri="{FF2B5EF4-FFF2-40B4-BE49-F238E27FC236}">
                      <a16:creationId xmlns="" xmlns:a16="http://schemas.microsoft.com/office/drawing/2014/main" id="{35F1705F-E752-4746-A229-4E58749B0CFF}"/>
                    </a:ext>
                  </a:extLst>
                </p:cNvPr>
                <p:cNvSpPr>
                  <a:spLocks noEditPoints="1"/>
                </p:cNvSpPr>
                <p:nvPr/>
              </p:nvSpPr>
              <p:spPr bwMode="auto">
                <a:xfrm>
                  <a:off x="1885" y="2179"/>
                  <a:ext cx="453" cy="452"/>
                </a:xfrm>
                <a:custGeom>
                  <a:avLst/>
                  <a:gdLst>
                    <a:gd name="T0" fmla="*/ 87 w 92"/>
                    <a:gd name="T1" fmla="*/ 25 h 92"/>
                    <a:gd name="T2" fmla="*/ 68 w 92"/>
                    <a:gd name="T3" fmla="*/ 20 h 92"/>
                    <a:gd name="T4" fmla="*/ 49 w 92"/>
                    <a:gd name="T5" fmla="*/ 0 h 92"/>
                    <a:gd name="T6" fmla="*/ 49 w 92"/>
                    <a:gd name="T7" fmla="*/ 20 h 92"/>
                    <a:gd name="T8" fmla="*/ 46 w 92"/>
                    <a:gd name="T9" fmla="*/ 0 h 92"/>
                    <a:gd name="T10" fmla="*/ 43 w 92"/>
                    <a:gd name="T11" fmla="*/ 20 h 92"/>
                    <a:gd name="T12" fmla="*/ 43 w 92"/>
                    <a:gd name="T13" fmla="*/ 0 h 92"/>
                    <a:gd name="T14" fmla="*/ 22 w 92"/>
                    <a:gd name="T15" fmla="*/ 20 h 92"/>
                    <a:gd name="T16" fmla="*/ 5 w 92"/>
                    <a:gd name="T17" fmla="*/ 25 h 92"/>
                    <a:gd name="T18" fmla="*/ 17 w 92"/>
                    <a:gd name="T19" fmla="*/ 43 h 92"/>
                    <a:gd name="T20" fmla="*/ 0 w 92"/>
                    <a:gd name="T21" fmla="*/ 46 h 92"/>
                    <a:gd name="T22" fmla="*/ 17 w 92"/>
                    <a:gd name="T23" fmla="*/ 49 h 92"/>
                    <a:gd name="T24" fmla="*/ 4 w 92"/>
                    <a:gd name="T25" fmla="*/ 66 h 92"/>
                    <a:gd name="T26" fmla="*/ 22 w 92"/>
                    <a:gd name="T27" fmla="*/ 72 h 92"/>
                    <a:gd name="T28" fmla="*/ 43 w 92"/>
                    <a:gd name="T29" fmla="*/ 92 h 92"/>
                    <a:gd name="T30" fmla="*/ 43 w 92"/>
                    <a:gd name="T31" fmla="*/ 72 h 92"/>
                    <a:gd name="T32" fmla="*/ 46 w 92"/>
                    <a:gd name="T33" fmla="*/ 92 h 92"/>
                    <a:gd name="T34" fmla="*/ 67 w 92"/>
                    <a:gd name="T35" fmla="*/ 72 h 92"/>
                    <a:gd name="T36" fmla="*/ 88 w 92"/>
                    <a:gd name="T37" fmla="*/ 66 h 92"/>
                    <a:gd name="T38" fmla="*/ 73 w 92"/>
                    <a:gd name="T39" fmla="*/ 49 h 92"/>
                    <a:gd name="T40" fmla="*/ 92 w 92"/>
                    <a:gd name="T41" fmla="*/ 46 h 92"/>
                    <a:gd name="T42" fmla="*/ 73 w 92"/>
                    <a:gd name="T43" fmla="*/ 43 h 92"/>
                    <a:gd name="T44" fmla="*/ 43 w 92"/>
                    <a:gd name="T45" fmla="*/ 66 h 92"/>
                    <a:gd name="T46" fmla="*/ 22 w 92"/>
                    <a:gd name="T47" fmla="*/ 49 h 92"/>
                    <a:gd name="T48" fmla="*/ 43 w 92"/>
                    <a:gd name="T49" fmla="*/ 66 h 92"/>
                    <a:gd name="T50" fmla="*/ 22 w 92"/>
                    <a:gd name="T51" fmla="*/ 43 h 92"/>
                    <a:gd name="T52" fmla="*/ 43 w 92"/>
                    <a:gd name="T53" fmla="*/ 25 h 92"/>
                    <a:gd name="T54" fmla="*/ 49 w 92"/>
                    <a:gd name="T55" fmla="*/ 92 h 92"/>
                    <a:gd name="T56" fmla="*/ 62 w 92"/>
                    <a:gd name="T57" fmla="*/ 72 h 92"/>
                    <a:gd name="T58" fmla="*/ 63 w 92"/>
                    <a:gd name="T59" fmla="*/ 66 h 92"/>
                    <a:gd name="T60" fmla="*/ 49 w 92"/>
                    <a:gd name="T61" fmla="*/ 49 h 92"/>
                    <a:gd name="T62" fmla="*/ 63 w 92"/>
                    <a:gd name="T63" fmla="*/ 66 h 92"/>
                    <a:gd name="T64" fmla="*/ 49 w 92"/>
                    <a:gd name="T65" fmla="*/ 25 h 92"/>
                    <a:gd name="T66" fmla="*/ 67 w 92"/>
                    <a:gd name="T67" fmla="*/ 4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92">
                      <a:moveTo>
                        <a:pt x="70" y="25"/>
                      </a:moveTo>
                      <a:cubicBezTo>
                        <a:pt x="87" y="25"/>
                        <a:pt x="87" y="25"/>
                        <a:pt x="87" y="25"/>
                      </a:cubicBezTo>
                      <a:cubicBezTo>
                        <a:pt x="86" y="23"/>
                        <a:pt x="85" y="22"/>
                        <a:pt x="84" y="20"/>
                      </a:cubicBezTo>
                      <a:cubicBezTo>
                        <a:pt x="68" y="20"/>
                        <a:pt x="68" y="20"/>
                        <a:pt x="68" y="20"/>
                      </a:cubicBezTo>
                      <a:cubicBezTo>
                        <a:pt x="66" y="13"/>
                        <a:pt x="62" y="7"/>
                        <a:pt x="58" y="1"/>
                      </a:cubicBezTo>
                      <a:cubicBezTo>
                        <a:pt x="55" y="1"/>
                        <a:pt x="52" y="0"/>
                        <a:pt x="49" y="0"/>
                      </a:cubicBezTo>
                      <a:cubicBezTo>
                        <a:pt x="54" y="6"/>
                        <a:pt x="59" y="12"/>
                        <a:pt x="62" y="20"/>
                      </a:cubicBezTo>
                      <a:cubicBezTo>
                        <a:pt x="49" y="20"/>
                        <a:pt x="49" y="20"/>
                        <a:pt x="49" y="20"/>
                      </a:cubicBezTo>
                      <a:cubicBezTo>
                        <a:pt x="49" y="0"/>
                        <a:pt x="49" y="0"/>
                        <a:pt x="49" y="0"/>
                      </a:cubicBezTo>
                      <a:cubicBezTo>
                        <a:pt x="48" y="0"/>
                        <a:pt x="47" y="0"/>
                        <a:pt x="46" y="0"/>
                      </a:cubicBezTo>
                      <a:cubicBezTo>
                        <a:pt x="45" y="0"/>
                        <a:pt x="44" y="0"/>
                        <a:pt x="43" y="0"/>
                      </a:cubicBezTo>
                      <a:cubicBezTo>
                        <a:pt x="43" y="20"/>
                        <a:pt x="43" y="20"/>
                        <a:pt x="43" y="20"/>
                      </a:cubicBezTo>
                      <a:cubicBezTo>
                        <a:pt x="28" y="20"/>
                        <a:pt x="28" y="20"/>
                        <a:pt x="28" y="20"/>
                      </a:cubicBezTo>
                      <a:cubicBezTo>
                        <a:pt x="31" y="12"/>
                        <a:pt x="37" y="6"/>
                        <a:pt x="43" y="0"/>
                      </a:cubicBezTo>
                      <a:cubicBezTo>
                        <a:pt x="39" y="0"/>
                        <a:pt x="36" y="1"/>
                        <a:pt x="32" y="2"/>
                      </a:cubicBezTo>
                      <a:cubicBezTo>
                        <a:pt x="28" y="7"/>
                        <a:pt x="24" y="13"/>
                        <a:pt x="22" y="20"/>
                      </a:cubicBezTo>
                      <a:cubicBezTo>
                        <a:pt x="8" y="20"/>
                        <a:pt x="8" y="20"/>
                        <a:pt x="8" y="20"/>
                      </a:cubicBezTo>
                      <a:cubicBezTo>
                        <a:pt x="7" y="22"/>
                        <a:pt x="6" y="23"/>
                        <a:pt x="5" y="25"/>
                      </a:cubicBezTo>
                      <a:cubicBezTo>
                        <a:pt x="20" y="25"/>
                        <a:pt x="20" y="25"/>
                        <a:pt x="20" y="25"/>
                      </a:cubicBezTo>
                      <a:cubicBezTo>
                        <a:pt x="18" y="31"/>
                        <a:pt x="17" y="37"/>
                        <a:pt x="17" y="43"/>
                      </a:cubicBezTo>
                      <a:cubicBezTo>
                        <a:pt x="0" y="43"/>
                        <a:pt x="0" y="43"/>
                        <a:pt x="0" y="43"/>
                      </a:cubicBezTo>
                      <a:cubicBezTo>
                        <a:pt x="0" y="44"/>
                        <a:pt x="0" y="45"/>
                        <a:pt x="0" y="46"/>
                      </a:cubicBezTo>
                      <a:cubicBezTo>
                        <a:pt x="0" y="47"/>
                        <a:pt x="0" y="48"/>
                        <a:pt x="0" y="49"/>
                      </a:cubicBezTo>
                      <a:cubicBezTo>
                        <a:pt x="17" y="49"/>
                        <a:pt x="17" y="49"/>
                        <a:pt x="17" y="49"/>
                      </a:cubicBezTo>
                      <a:cubicBezTo>
                        <a:pt x="17" y="55"/>
                        <a:pt x="18" y="61"/>
                        <a:pt x="20" y="66"/>
                      </a:cubicBezTo>
                      <a:cubicBezTo>
                        <a:pt x="4" y="66"/>
                        <a:pt x="4" y="66"/>
                        <a:pt x="4" y="66"/>
                      </a:cubicBezTo>
                      <a:cubicBezTo>
                        <a:pt x="5" y="68"/>
                        <a:pt x="6" y="70"/>
                        <a:pt x="8" y="72"/>
                      </a:cubicBezTo>
                      <a:cubicBezTo>
                        <a:pt x="22" y="72"/>
                        <a:pt x="22" y="72"/>
                        <a:pt x="22" y="72"/>
                      </a:cubicBezTo>
                      <a:cubicBezTo>
                        <a:pt x="25" y="79"/>
                        <a:pt x="30" y="85"/>
                        <a:pt x="34" y="91"/>
                      </a:cubicBezTo>
                      <a:cubicBezTo>
                        <a:pt x="37" y="92"/>
                        <a:pt x="40" y="92"/>
                        <a:pt x="43" y="92"/>
                      </a:cubicBezTo>
                      <a:cubicBezTo>
                        <a:pt x="37" y="86"/>
                        <a:pt x="31" y="79"/>
                        <a:pt x="28" y="72"/>
                      </a:cubicBezTo>
                      <a:cubicBezTo>
                        <a:pt x="43" y="72"/>
                        <a:pt x="43" y="72"/>
                        <a:pt x="43" y="72"/>
                      </a:cubicBezTo>
                      <a:cubicBezTo>
                        <a:pt x="43" y="92"/>
                        <a:pt x="43" y="92"/>
                        <a:pt x="43" y="92"/>
                      </a:cubicBezTo>
                      <a:cubicBezTo>
                        <a:pt x="44" y="92"/>
                        <a:pt x="45" y="92"/>
                        <a:pt x="46" y="92"/>
                      </a:cubicBezTo>
                      <a:cubicBezTo>
                        <a:pt x="49" y="92"/>
                        <a:pt x="52" y="92"/>
                        <a:pt x="54" y="92"/>
                      </a:cubicBezTo>
                      <a:cubicBezTo>
                        <a:pt x="60" y="86"/>
                        <a:pt x="64" y="79"/>
                        <a:pt x="67" y="72"/>
                      </a:cubicBezTo>
                      <a:cubicBezTo>
                        <a:pt x="84" y="72"/>
                        <a:pt x="84" y="72"/>
                        <a:pt x="84" y="72"/>
                      </a:cubicBezTo>
                      <a:cubicBezTo>
                        <a:pt x="86" y="70"/>
                        <a:pt x="87" y="68"/>
                        <a:pt x="88" y="66"/>
                      </a:cubicBezTo>
                      <a:cubicBezTo>
                        <a:pt x="69" y="66"/>
                        <a:pt x="69" y="66"/>
                        <a:pt x="69" y="66"/>
                      </a:cubicBezTo>
                      <a:cubicBezTo>
                        <a:pt x="71" y="61"/>
                        <a:pt x="72" y="55"/>
                        <a:pt x="73" y="49"/>
                      </a:cubicBezTo>
                      <a:cubicBezTo>
                        <a:pt x="92" y="49"/>
                        <a:pt x="92" y="49"/>
                        <a:pt x="92" y="49"/>
                      </a:cubicBezTo>
                      <a:cubicBezTo>
                        <a:pt x="92" y="48"/>
                        <a:pt x="92" y="47"/>
                        <a:pt x="92" y="46"/>
                      </a:cubicBezTo>
                      <a:cubicBezTo>
                        <a:pt x="92" y="45"/>
                        <a:pt x="92" y="44"/>
                        <a:pt x="92" y="43"/>
                      </a:cubicBezTo>
                      <a:cubicBezTo>
                        <a:pt x="73" y="43"/>
                        <a:pt x="73" y="43"/>
                        <a:pt x="73" y="43"/>
                      </a:cubicBezTo>
                      <a:cubicBezTo>
                        <a:pt x="73" y="37"/>
                        <a:pt x="72" y="31"/>
                        <a:pt x="70" y="25"/>
                      </a:cubicBezTo>
                      <a:close/>
                      <a:moveTo>
                        <a:pt x="43" y="66"/>
                      </a:moveTo>
                      <a:cubicBezTo>
                        <a:pt x="26" y="66"/>
                        <a:pt x="26" y="66"/>
                        <a:pt x="26" y="66"/>
                      </a:cubicBezTo>
                      <a:cubicBezTo>
                        <a:pt x="24" y="61"/>
                        <a:pt x="23" y="55"/>
                        <a:pt x="22" y="49"/>
                      </a:cubicBezTo>
                      <a:cubicBezTo>
                        <a:pt x="43" y="49"/>
                        <a:pt x="43" y="49"/>
                        <a:pt x="43" y="49"/>
                      </a:cubicBezTo>
                      <a:lnTo>
                        <a:pt x="43" y="66"/>
                      </a:lnTo>
                      <a:close/>
                      <a:moveTo>
                        <a:pt x="43" y="43"/>
                      </a:moveTo>
                      <a:cubicBezTo>
                        <a:pt x="22" y="43"/>
                        <a:pt x="22" y="43"/>
                        <a:pt x="22" y="43"/>
                      </a:cubicBezTo>
                      <a:cubicBezTo>
                        <a:pt x="23" y="37"/>
                        <a:pt x="24" y="31"/>
                        <a:pt x="26" y="25"/>
                      </a:cubicBezTo>
                      <a:cubicBezTo>
                        <a:pt x="43" y="25"/>
                        <a:pt x="43" y="25"/>
                        <a:pt x="43" y="25"/>
                      </a:cubicBezTo>
                      <a:lnTo>
                        <a:pt x="43" y="43"/>
                      </a:lnTo>
                      <a:close/>
                      <a:moveTo>
                        <a:pt x="49" y="92"/>
                      </a:moveTo>
                      <a:cubicBezTo>
                        <a:pt x="49" y="72"/>
                        <a:pt x="49" y="72"/>
                        <a:pt x="49" y="72"/>
                      </a:cubicBezTo>
                      <a:cubicBezTo>
                        <a:pt x="62" y="72"/>
                        <a:pt x="62" y="72"/>
                        <a:pt x="62" y="72"/>
                      </a:cubicBezTo>
                      <a:cubicBezTo>
                        <a:pt x="59" y="79"/>
                        <a:pt x="55" y="86"/>
                        <a:pt x="49" y="92"/>
                      </a:cubicBezTo>
                      <a:close/>
                      <a:moveTo>
                        <a:pt x="63" y="66"/>
                      </a:moveTo>
                      <a:cubicBezTo>
                        <a:pt x="49" y="66"/>
                        <a:pt x="49" y="66"/>
                        <a:pt x="49" y="66"/>
                      </a:cubicBezTo>
                      <a:cubicBezTo>
                        <a:pt x="49" y="49"/>
                        <a:pt x="49" y="49"/>
                        <a:pt x="49" y="49"/>
                      </a:cubicBezTo>
                      <a:cubicBezTo>
                        <a:pt x="67" y="49"/>
                        <a:pt x="67" y="49"/>
                        <a:pt x="67" y="49"/>
                      </a:cubicBezTo>
                      <a:cubicBezTo>
                        <a:pt x="66" y="55"/>
                        <a:pt x="65" y="61"/>
                        <a:pt x="63" y="66"/>
                      </a:cubicBezTo>
                      <a:close/>
                      <a:moveTo>
                        <a:pt x="49" y="43"/>
                      </a:moveTo>
                      <a:cubicBezTo>
                        <a:pt x="49" y="25"/>
                        <a:pt x="49" y="25"/>
                        <a:pt x="49" y="25"/>
                      </a:cubicBezTo>
                      <a:cubicBezTo>
                        <a:pt x="64" y="25"/>
                        <a:pt x="64" y="25"/>
                        <a:pt x="64" y="25"/>
                      </a:cubicBezTo>
                      <a:cubicBezTo>
                        <a:pt x="66" y="31"/>
                        <a:pt x="67" y="37"/>
                        <a:pt x="67" y="43"/>
                      </a:cubicBezTo>
                      <a:lnTo>
                        <a:pt x="49" y="43"/>
                      </a:ln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6" name="Freeform 124">
                  <a:extLst>
                    <a:ext uri="{FF2B5EF4-FFF2-40B4-BE49-F238E27FC236}">
                      <a16:creationId xmlns="" xmlns:a16="http://schemas.microsoft.com/office/drawing/2014/main" id="{C1229A23-4336-438B-8B7A-E6E62E62B1DF}"/>
                    </a:ext>
                  </a:extLst>
                </p:cNvPr>
                <p:cNvSpPr>
                  <a:spLocks/>
                </p:cNvSpPr>
                <p:nvPr/>
              </p:nvSpPr>
              <p:spPr bwMode="auto">
                <a:xfrm>
                  <a:off x="2195" y="2552"/>
                  <a:ext cx="94" cy="64"/>
                </a:xfrm>
                <a:custGeom>
                  <a:avLst/>
                  <a:gdLst>
                    <a:gd name="T0" fmla="*/ 0 w 19"/>
                    <a:gd name="T1" fmla="*/ 13 h 13"/>
                    <a:gd name="T2" fmla="*/ 19 w 19"/>
                    <a:gd name="T3" fmla="*/ 0 h 13"/>
                    <a:gd name="T4" fmla="*/ 0 w 19"/>
                    <a:gd name="T5" fmla="*/ 13 h 13"/>
                  </a:gdLst>
                  <a:ahLst/>
                  <a:cxnLst>
                    <a:cxn ang="0">
                      <a:pos x="T0" y="T1"/>
                    </a:cxn>
                    <a:cxn ang="0">
                      <a:pos x="T2" y="T3"/>
                    </a:cxn>
                    <a:cxn ang="0">
                      <a:pos x="T4" y="T5"/>
                    </a:cxn>
                  </a:cxnLst>
                  <a:rect l="0" t="0" r="r" b="b"/>
                  <a:pathLst>
                    <a:path w="19" h="13">
                      <a:moveTo>
                        <a:pt x="0" y="13"/>
                      </a:moveTo>
                      <a:cubicBezTo>
                        <a:pt x="7" y="10"/>
                        <a:pt x="14" y="6"/>
                        <a:pt x="19" y="0"/>
                      </a:cubicBezTo>
                      <a:cubicBezTo>
                        <a:pt x="14" y="5"/>
                        <a:pt x="7" y="10"/>
                        <a:pt x="0" y="13"/>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7" name="Freeform 125">
                  <a:extLst>
                    <a:ext uri="{FF2B5EF4-FFF2-40B4-BE49-F238E27FC236}">
                      <a16:creationId xmlns="" xmlns:a16="http://schemas.microsoft.com/office/drawing/2014/main" id="{1EBB96F1-4AA6-4E03-B04D-E5BB2B11AE1A}"/>
                    </a:ext>
                  </a:extLst>
                </p:cNvPr>
                <p:cNvSpPr>
                  <a:spLocks noEditPoints="1"/>
                </p:cNvSpPr>
                <p:nvPr/>
              </p:nvSpPr>
              <p:spPr bwMode="auto">
                <a:xfrm>
                  <a:off x="1825" y="2120"/>
                  <a:ext cx="572" cy="560"/>
                </a:xfrm>
                <a:custGeom>
                  <a:avLst/>
                  <a:gdLst>
                    <a:gd name="T0" fmla="*/ 76 w 116"/>
                    <a:gd name="T1" fmla="*/ 3 h 114"/>
                    <a:gd name="T2" fmla="*/ 58 w 116"/>
                    <a:gd name="T3" fmla="*/ 0 h 114"/>
                    <a:gd name="T4" fmla="*/ 39 w 116"/>
                    <a:gd name="T5" fmla="*/ 3 h 114"/>
                    <a:gd name="T6" fmla="*/ 0 w 116"/>
                    <a:gd name="T7" fmla="*/ 58 h 114"/>
                    <a:gd name="T8" fmla="*/ 10 w 116"/>
                    <a:gd name="T9" fmla="*/ 87 h 114"/>
                    <a:gd name="T10" fmla="*/ 58 w 116"/>
                    <a:gd name="T11" fmla="*/ 108 h 114"/>
                    <a:gd name="T12" fmla="*/ 112 w 116"/>
                    <a:gd name="T13" fmla="*/ 81 h 114"/>
                    <a:gd name="T14" fmla="*/ 104 w 116"/>
                    <a:gd name="T15" fmla="*/ 61 h 114"/>
                    <a:gd name="T16" fmla="*/ 103 w 116"/>
                    <a:gd name="T17" fmla="*/ 66 h 114"/>
                    <a:gd name="T18" fmla="*/ 102 w 116"/>
                    <a:gd name="T19" fmla="*/ 73 h 114"/>
                    <a:gd name="T20" fmla="*/ 100 w 116"/>
                    <a:gd name="T21" fmla="*/ 78 h 114"/>
                    <a:gd name="T22" fmla="*/ 96 w 116"/>
                    <a:gd name="T23" fmla="*/ 84 h 114"/>
                    <a:gd name="T24" fmla="*/ 75 w 116"/>
                    <a:gd name="T25" fmla="*/ 101 h 114"/>
                    <a:gd name="T26" fmla="*/ 69 w 116"/>
                    <a:gd name="T27" fmla="*/ 103 h 114"/>
                    <a:gd name="T28" fmla="*/ 66 w 116"/>
                    <a:gd name="T29" fmla="*/ 104 h 114"/>
                    <a:gd name="T30" fmla="*/ 55 w 116"/>
                    <a:gd name="T31" fmla="*/ 104 h 114"/>
                    <a:gd name="T32" fmla="*/ 46 w 116"/>
                    <a:gd name="T33" fmla="*/ 103 h 114"/>
                    <a:gd name="T34" fmla="*/ 40 w 116"/>
                    <a:gd name="T35" fmla="*/ 101 h 114"/>
                    <a:gd name="T36" fmla="*/ 35 w 116"/>
                    <a:gd name="T37" fmla="*/ 99 h 114"/>
                    <a:gd name="T38" fmla="*/ 30 w 116"/>
                    <a:gd name="T39" fmla="*/ 95 h 114"/>
                    <a:gd name="T40" fmla="*/ 25 w 116"/>
                    <a:gd name="T41" fmla="*/ 91 h 114"/>
                    <a:gd name="T42" fmla="*/ 16 w 116"/>
                    <a:gd name="T43" fmla="*/ 78 h 114"/>
                    <a:gd name="T44" fmla="*/ 14 w 116"/>
                    <a:gd name="T45" fmla="*/ 73 h 114"/>
                    <a:gd name="T46" fmla="*/ 13 w 116"/>
                    <a:gd name="T47" fmla="*/ 66 h 114"/>
                    <a:gd name="T48" fmla="*/ 12 w 116"/>
                    <a:gd name="T49" fmla="*/ 61 h 114"/>
                    <a:gd name="T50" fmla="*/ 12 w 116"/>
                    <a:gd name="T51" fmla="*/ 55 h 114"/>
                    <a:gd name="T52" fmla="*/ 12 w 116"/>
                    <a:gd name="T53" fmla="*/ 52 h 114"/>
                    <a:gd name="T54" fmla="*/ 14 w 116"/>
                    <a:gd name="T55" fmla="*/ 45 h 114"/>
                    <a:gd name="T56" fmla="*/ 16 w 116"/>
                    <a:gd name="T57" fmla="*/ 39 h 114"/>
                    <a:gd name="T58" fmla="*/ 20 w 116"/>
                    <a:gd name="T59" fmla="*/ 32 h 114"/>
                    <a:gd name="T60" fmla="*/ 44 w 116"/>
                    <a:gd name="T61" fmla="*/ 14 h 114"/>
                    <a:gd name="T62" fmla="*/ 55 w 116"/>
                    <a:gd name="T63" fmla="*/ 12 h 114"/>
                    <a:gd name="T64" fmla="*/ 58 w 116"/>
                    <a:gd name="T65" fmla="*/ 12 h 114"/>
                    <a:gd name="T66" fmla="*/ 61 w 116"/>
                    <a:gd name="T67" fmla="*/ 12 h 114"/>
                    <a:gd name="T68" fmla="*/ 71 w 116"/>
                    <a:gd name="T69" fmla="*/ 14 h 114"/>
                    <a:gd name="T70" fmla="*/ 78 w 116"/>
                    <a:gd name="T71" fmla="*/ 16 h 114"/>
                    <a:gd name="T72" fmla="*/ 94 w 116"/>
                    <a:gd name="T73" fmla="*/ 29 h 114"/>
                    <a:gd name="T74" fmla="*/ 96 w 116"/>
                    <a:gd name="T75" fmla="*/ 32 h 114"/>
                    <a:gd name="T76" fmla="*/ 100 w 116"/>
                    <a:gd name="T77" fmla="*/ 39 h 114"/>
                    <a:gd name="T78" fmla="*/ 102 w 116"/>
                    <a:gd name="T79" fmla="*/ 45 h 114"/>
                    <a:gd name="T80" fmla="*/ 104 w 116"/>
                    <a:gd name="T81" fmla="*/ 52 h 114"/>
                    <a:gd name="T82" fmla="*/ 104 w 116"/>
                    <a:gd name="T83" fmla="*/ 5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6" h="114">
                      <a:moveTo>
                        <a:pt x="116" y="52"/>
                      </a:moveTo>
                      <a:cubicBezTo>
                        <a:pt x="114" y="29"/>
                        <a:pt x="98" y="10"/>
                        <a:pt x="76" y="3"/>
                      </a:cubicBezTo>
                      <a:cubicBezTo>
                        <a:pt x="76" y="3"/>
                        <a:pt x="76" y="3"/>
                        <a:pt x="76" y="3"/>
                      </a:cubicBezTo>
                      <a:cubicBezTo>
                        <a:pt x="73" y="1"/>
                        <a:pt x="69" y="1"/>
                        <a:pt x="66" y="0"/>
                      </a:cubicBezTo>
                      <a:cubicBezTo>
                        <a:pt x="66" y="0"/>
                        <a:pt x="66" y="0"/>
                        <a:pt x="66" y="0"/>
                      </a:cubicBezTo>
                      <a:cubicBezTo>
                        <a:pt x="63" y="0"/>
                        <a:pt x="61" y="0"/>
                        <a:pt x="58" y="0"/>
                      </a:cubicBezTo>
                      <a:cubicBezTo>
                        <a:pt x="57" y="0"/>
                        <a:pt x="55" y="0"/>
                        <a:pt x="54" y="0"/>
                      </a:cubicBezTo>
                      <a:cubicBezTo>
                        <a:pt x="53" y="0"/>
                        <a:pt x="51" y="0"/>
                        <a:pt x="50" y="0"/>
                      </a:cubicBezTo>
                      <a:cubicBezTo>
                        <a:pt x="46" y="1"/>
                        <a:pt x="43" y="2"/>
                        <a:pt x="39" y="3"/>
                      </a:cubicBezTo>
                      <a:cubicBezTo>
                        <a:pt x="39" y="3"/>
                        <a:pt x="38" y="3"/>
                        <a:pt x="37" y="4"/>
                      </a:cubicBezTo>
                      <a:cubicBezTo>
                        <a:pt x="17" y="11"/>
                        <a:pt x="2" y="30"/>
                        <a:pt x="0" y="52"/>
                      </a:cubicBezTo>
                      <a:cubicBezTo>
                        <a:pt x="0" y="54"/>
                        <a:pt x="0" y="56"/>
                        <a:pt x="0" y="58"/>
                      </a:cubicBezTo>
                      <a:cubicBezTo>
                        <a:pt x="0" y="60"/>
                        <a:pt x="0" y="62"/>
                        <a:pt x="0" y="64"/>
                      </a:cubicBezTo>
                      <a:cubicBezTo>
                        <a:pt x="1" y="70"/>
                        <a:pt x="2" y="76"/>
                        <a:pt x="4" y="81"/>
                      </a:cubicBezTo>
                      <a:cubicBezTo>
                        <a:pt x="6" y="83"/>
                        <a:pt x="8" y="85"/>
                        <a:pt x="10" y="87"/>
                      </a:cubicBezTo>
                      <a:cubicBezTo>
                        <a:pt x="12" y="90"/>
                        <a:pt x="13" y="93"/>
                        <a:pt x="14" y="96"/>
                      </a:cubicBezTo>
                      <a:cubicBezTo>
                        <a:pt x="21" y="105"/>
                        <a:pt x="31" y="111"/>
                        <a:pt x="42" y="114"/>
                      </a:cubicBezTo>
                      <a:cubicBezTo>
                        <a:pt x="46" y="110"/>
                        <a:pt x="52" y="108"/>
                        <a:pt x="58" y="108"/>
                      </a:cubicBezTo>
                      <a:cubicBezTo>
                        <a:pt x="64" y="108"/>
                        <a:pt x="70" y="111"/>
                        <a:pt x="74" y="114"/>
                      </a:cubicBezTo>
                      <a:cubicBezTo>
                        <a:pt x="85" y="111"/>
                        <a:pt x="94" y="105"/>
                        <a:pt x="102" y="97"/>
                      </a:cubicBezTo>
                      <a:cubicBezTo>
                        <a:pt x="103" y="90"/>
                        <a:pt x="107" y="84"/>
                        <a:pt x="112" y="81"/>
                      </a:cubicBezTo>
                      <a:cubicBezTo>
                        <a:pt x="115" y="74"/>
                        <a:pt x="116" y="66"/>
                        <a:pt x="116" y="58"/>
                      </a:cubicBezTo>
                      <a:cubicBezTo>
                        <a:pt x="116" y="56"/>
                        <a:pt x="116" y="54"/>
                        <a:pt x="116" y="52"/>
                      </a:cubicBezTo>
                      <a:close/>
                      <a:moveTo>
                        <a:pt x="104" y="61"/>
                      </a:moveTo>
                      <a:cubicBezTo>
                        <a:pt x="104" y="62"/>
                        <a:pt x="104" y="62"/>
                        <a:pt x="104" y="62"/>
                      </a:cubicBezTo>
                      <a:cubicBezTo>
                        <a:pt x="104" y="63"/>
                        <a:pt x="104" y="63"/>
                        <a:pt x="104" y="64"/>
                      </a:cubicBezTo>
                      <a:cubicBezTo>
                        <a:pt x="104" y="65"/>
                        <a:pt x="104" y="66"/>
                        <a:pt x="103" y="66"/>
                      </a:cubicBezTo>
                      <a:cubicBezTo>
                        <a:pt x="103" y="67"/>
                        <a:pt x="103" y="68"/>
                        <a:pt x="103" y="69"/>
                      </a:cubicBezTo>
                      <a:cubicBezTo>
                        <a:pt x="103" y="69"/>
                        <a:pt x="103" y="70"/>
                        <a:pt x="102" y="71"/>
                      </a:cubicBezTo>
                      <a:cubicBezTo>
                        <a:pt x="102" y="72"/>
                        <a:pt x="102" y="72"/>
                        <a:pt x="102" y="73"/>
                      </a:cubicBezTo>
                      <a:cubicBezTo>
                        <a:pt x="102" y="74"/>
                        <a:pt x="101" y="74"/>
                        <a:pt x="101" y="75"/>
                      </a:cubicBezTo>
                      <a:cubicBezTo>
                        <a:pt x="101" y="76"/>
                        <a:pt x="100" y="76"/>
                        <a:pt x="100" y="77"/>
                      </a:cubicBezTo>
                      <a:cubicBezTo>
                        <a:pt x="100" y="78"/>
                        <a:pt x="100" y="78"/>
                        <a:pt x="100" y="78"/>
                      </a:cubicBezTo>
                      <a:cubicBezTo>
                        <a:pt x="100" y="78"/>
                        <a:pt x="100" y="78"/>
                        <a:pt x="100" y="78"/>
                      </a:cubicBezTo>
                      <a:cubicBezTo>
                        <a:pt x="99" y="80"/>
                        <a:pt x="98" y="82"/>
                        <a:pt x="96" y="84"/>
                      </a:cubicBezTo>
                      <a:cubicBezTo>
                        <a:pt x="96" y="84"/>
                        <a:pt x="96" y="84"/>
                        <a:pt x="96" y="84"/>
                      </a:cubicBezTo>
                      <a:cubicBezTo>
                        <a:pt x="95" y="85"/>
                        <a:pt x="95" y="86"/>
                        <a:pt x="94" y="88"/>
                      </a:cubicBezTo>
                      <a:cubicBezTo>
                        <a:pt x="94" y="88"/>
                        <a:pt x="94" y="88"/>
                        <a:pt x="94" y="88"/>
                      </a:cubicBezTo>
                      <a:cubicBezTo>
                        <a:pt x="89" y="94"/>
                        <a:pt x="82" y="98"/>
                        <a:pt x="75" y="101"/>
                      </a:cubicBezTo>
                      <a:cubicBezTo>
                        <a:pt x="75" y="101"/>
                        <a:pt x="75" y="101"/>
                        <a:pt x="75" y="101"/>
                      </a:cubicBezTo>
                      <a:cubicBezTo>
                        <a:pt x="74" y="102"/>
                        <a:pt x="73" y="102"/>
                        <a:pt x="71" y="102"/>
                      </a:cubicBezTo>
                      <a:cubicBezTo>
                        <a:pt x="70" y="103"/>
                        <a:pt x="70" y="103"/>
                        <a:pt x="69" y="103"/>
                      </a:cubicBezTo>
                      <a:cubicBezTo>
                        <a:pt x="68" y="103"/>
                        <a:pt x="68" y="103"/>
                        <a:pt x="67" y="103"/>
                      </a:cubicBezTo>
                      <a:cubicBezTo>
                        <a:pt x="66" y="104"/>
                        <a:pt x="66" y="104"/>
                        <a:pt x="66" y="104"/>
                      </a:cubicBezTo>
                      <a:cubicBezTo>
                        <a:pt x="66" y="104"/>
                        <a:pt x="66" y="104"/>
                        <a:pt x="66" y="104"/>
                      </a:cubicBezTo>
                      <a:cubicBezTo>
                        <a:pt x="64" y="104"/>
                        <a:pt x="61" y="104"/>
                        <a:pt x="58" y="104"/>
                      </a:cubicBezTo>
                      <a:cubicBezTo>
                        <a:pt x="57" y="104"/>
                        <a:pt x="56" y="104"/>
                        <a:pt x="55" y="104"/>
                      </a:cubicBezTo>
                      <a:cubicBezTo>
                        <a:pt x="55" y="104"/>
                        <a:pt x="55" y="104"/>
                        <a:pt x="55" y="104"/>
                      </a:cubicBezTo>
                      <a:cubicBezTo>
                        <a:pt x="55" y="104"/>
                        <a:pt x="55" y="104"/>
                        <a:pt x="55" y="104"/>
                      </a:cubicBezTo>
                      <a:cubicBezTo>
                        <a:pt x="52" y="104"/>
                        <a:pt x="49" y="104"/>
                        <a:pt x="46" y="103"/>
                      </a:cubicBezTo>
                      <a:cubicBezTo>
                        <a:pt x="46" y="103"/>
                        <a:pt x="46" y="103"/>
                        <a:pt x="46" y="103"/>
                      </a:cubicBezTo>
                      <a:cubicBezTo>
                        <a:pt x="46" y="103"/>
                        <a:pt x="45" y="103"/>
                        <a:pt x="45" y="102"/>
                      </a:cubicBezTo>
                      <a:cubicBezTo>
                        <a:pt x="44" y="102"/>
                        <a:pt x="44" y="102"/>
                        <a:pt x="44" y="102"/>
                      </a:cubicBezTo>
                      <a:cubicBezTo>
                        <a:pt x="43" y="102"/>
                        <a:pt x="41" y="101"/>
                        <a:pt x="40" y="101"/>
                      </a:cubicBezTo>
                      <a:cubicBezTo>
                        <a:pt x="40" y="101"/>
                        <a:pt x="40" y="101"/>
                        <a:pt x="40" y="101"/>
                      </a:cubicBezTo>
                      <a:cubicBezTo>
                        <a:pt x="39" y="100"/>
                        <a:pt x="38" y="100"/>
                        <a:pt x="37" y="99"/>
                      </a:cubicBezTo>
                      <a:cubicBezTo>
                        <a:pt x="36" y="99"/>
                        <a:pt x="36" y="99"/>
                        <a:pt x="35" y="99"/>
                      </a:cubicBezTo>
                      <a:cubicBezTo>
                        <a:pt x="35" y="98"/>
                        <a:pt x="34" y="98"/>
                        <a:pt x="33" y="97"/>
                      </a:cubicBezTo>
                      <a:cubicBezTo>
                        <a:pt x="33" y="97"/>
                        <a:pt x="32" y="96"/>
                        <a:pt x="32" y="96"/>
                      </a:cubicBezTo>
                      <a:cubicBezTo>
                        <a:pt x="31" y="96"/>
                        <a:pt x="31" y="95"/>
                        <a:pt x="30" y="95"/>
                      </a:cubicBezTo>
                      <a:cubicBezTo>
                        <a:pt x="29" y="94"/>
                        <a:pt x="29" y="94"/>
                        <a:pt x="28" y="94"/>
                      </a:cubicBezTo>
                      <a:cubicBezTo>
                        <a:pt x="27" y="93"/>
                        <a:pt x="26" y="92"/>
                        <a:pt x="25" y="91"/>
                      </a:cubicBezTo>
                      <a:cubicBezTo>
                        <a:pt x="25" y="91"/>
                        <a:pt x="25" y="91"/>
                        <a:pt x="25" y="91"/>
                      </a:cubicBezTo>
                      <a:cubicBezTo>
                        <a:pt x="23" y="89"/>
                        <a:pt x="21" y="86"/>
                        <a:pt x="20" y="84"/>
                      </a:cubicBezTo>
                      <a:cubicBezTo>
                        <a:pt x="18" y="82"/>
                        <a:pt x="17" y="80"/>
                        <a:pt x="16" y="78"/>
                      </a:cubicBezTo>
                      <a:cubicBezTo>
                        <a:pt x="16" y="78"/>
                        <a:pt x="16" y="78"/>
                        <a:pt x="16" y="78"/>
                      </a:cubicBezTo>
                      <a:cubicBezTo>
                        <a:pt x="16" y="77"/>
                        <a:pt x="16" y="77"/>
                        <a:pt x="16" y="77"/>
                      </a:cubicBezTo>
                      <a:cubicBezTo>
                        <a:pt x="16" y="76"/>
                        <a:pt x="15" y="76"/>
                        <a:pt x="15" y="75"/>
                      </a:cubicBezTo>
                      <a:cubicBezTo>
                        <a:pt x="15" y="74"/>
                        <a:pt x="14" y="74"/>
                        <a:pt x="14" y="73"/>
                      </a:cubicBezTo>
                      <a:cubicBezTo>
                        <a:pt x="14" y="72"/>
                        <a:pt x="14" y="72"/>
                        <a:pt x="14" y="71"/>
                      </a:cubicBezTo>
                      <a:cubicBezTo>
                        <a:pt x="13" y="70"/>
                        <a:pt x="13" y="69"/>
                        <a:pt x="13" y="69"/>
                      </a:cubicBezTo>
                      <a:cubicBezTo>
                        <a:pt x="13" y="68"/>
                        <a:pt x="13" y="67"/>
                        <a:pt x="13" y="66"/>
                      </a:cubicBezTo>
                      <a:cubicBezTo>
                        <a:pt x="12" y="66"/>
                        <a:pt x="12" y="65"/>
                        <a:pt x="12" y="64"/>
                      </a:cubicBezTo>
                      <a:cubicBezTo>
                        <a:pt x="12" y="63"/>
                        <a:pt x="12" y="63"/>
                        <a:pt x="12" y="62"/>
                      </a:cubicBezTo>
                      <a:cubicBezTo>
                        <a:pt x="12" y="61"/>
                        <a:pt x="12" y="61"/>
                        <a:pt x="12" y="61"/>
                      </a:cubicBezTo>
                      <a:cubicBezTo>
                        <a:pt x="12" y="61"/>
                        <a:pt x="12" y="61"/>
                        <a:pt x="12" y="61"/>
                      </a:cubicBezTo>
                      <a:cubicBezTo>
                        <a:pt x="12" y="60"/>
                        <a:pt x="12" y="59"/>
                        <a:pt x="12" y="58"/>
                      </a:cubicBezTo>
                      <a:cubicBezTo>
                        <a:pt x="12" y="57"/>
                        <a:pt x="12" y="56"/>
                        <a:pt x="12" y="55"/>
                      </a:cubicBezTo>
                      <a:cubicBezTo>
                        <a:pt x="12" y="55"/>
                        <a:pt x="12" y="55"/>
                        <a:pt x="12" y="55"/>
                      </a:cubicBezTo>
                      <a:cubicBezTo>
                        <a:pt x="12" y="54"/>
                        <a:pt x="12" y="54"/>
                        <a:pt x="12" y="54"/>
                      </a:cubicBezTo>
                      <a:cubicBezTo>
                        <a:pt x="12" y="53"/>
                        <a:pt x="12" y="53"/>
                        <a:pt x="12" y="52"/>
                      </a:cubicBezTo>
                      <a:cubicBezTo>
                        <a:pt x="12" y="51"/>
                        <a:pt x="12" y="50"/>
                        <a:pt x="13" y="50"/>
                      </a:cubicBezTo>
                      <a:cubicBezTo>
                        <a:pt x="13" y="49"/>
                        <a:pt x="13" y="48"/>
                        <a:pt x="13" y="47"/>
                      </a:cubicBezTo>
                      <a:cubicBezTo>
                        <a:pt x="13" y="47"/>
                        <a:pt x="13" y="46"/>
                        <a:pt x="14" y="45"/>
                      </a:cubicBezTo>
                      <a:cubicBezTo>
                        <a:pt x="14" y="44"/>
                        <a:pt x="14" y="44"/>
                        <a:pt x="14" y="43"/>
                      </a:cubicBezTo>
                      <a:cubicBezTo>
                        <a:pt x="15" y="42"/>
                        <a:pt x="15" y="42"/>
                        <a:pt x="15" y="41"/>
                      </a:cubicBezTo>
                      <a:cubicBezTo>
                        <a:pt x="15" y="40"/>
                        <a:pt x="16" y="39"/>
                        <a:pt x="16" y="39"/>
                      </a:cubicBezTo>
                      <a:cubicBezTo>
                        <a:pt x="16" y="38"/>
                        <a:pt x="16" y="38"/>
                        <a:pt x="17" y="37"/>
                      </a:cubicBezTo>
                      <a:cubicBezTo>
                        <a:pt x="17" y="37"/>
                        <a:pt x="17" y="37"/>
                        <a:pt x="17" y="37"/>
                      </a:cubicBezTo>
                      <a:cubicBezTo>
                        <a:pt x="18" y="35"/>
                        <a:pt x="19" y="34"/>
                        <a:pt x="20" y="32"/>
                      </a:cubicBezTo>
                      <a:cubicBezTo>
                        <a:pt x="20" y="32"/>
                        <a:pt x="20" y="32"/>
                        <a:pt x="20" y="32"/>
                      </a:cubicBezTo>
                      <a:cubicBezTo>
                        <a:pt x="26" y="23"/>
                        <a:pt x="34" y="17"/>
                        <a:pt x="44" y="14"/>
                      </a:cubicBezTo>
                      <a:cubicBezTo>
                        <a:pt x="44" y="14"/>
                        <a:pt x="44" y="14"/>
                        <a:pt x="44" y="14"/>
                      </a:cubicBezTo>
                      <a:cubicBezTo>
                        <a:pt x="44" y="14"/>
                        <a:pt x="44" y="14"/>
                        <a:pt x="44" y="14"/>
                      </a:cubicBezTo>
                      <a:cubicBezTo>
                        <a:pt x="44" y="14"/>
                        <a:pt x="44" y="14"/>
                        <a:pt x="44" y="14"/>
                      </a:cubicBezTo>
                      <a:cubicBezTo>
                        <a:pt x="48" y="13"/>
                        <a:pt x="51" y="12"/>
                        <a:pt x="55" y="12"/>
                      </a:cubicBezTo>
                      <a:cubicBezTo>
                        <a:pt x="55" y="12"/>
                        <a:pt x="55" y="12"/>
                        <a:pt x="55" y="12"/>
                      </a:cubicBezTo>
                      <a:cubicBezTo>
                        <a:pt x="55" y="12"/>
                        <a:pt x="55" y="12"/>
                        <a:pt x="55" y="12"/>
                      </a:cubicBezTo>
                      <a:cubicBezTo>
                        <a:pt x="56" y="12"/>
                        <a:pt x="57" y="12"/>
                        <a:pt x="58" y="12"/>
                      </a:cubicBezTo>
                      <a:cubicBezTo>
                        <a:pt x="59" y="12"/>
                        <a:pt x="60" y="12"/>
                        <a:pt x="61" y="12"/>
                      </a:cubicBezTo>
                      <a:cubicBezTo>
                        <a:pt x="61" y="12"/>
                        <a:pt x="61" y="12"/>
                        <a:pt x="61" y="12"/>
                      </a:cubicBezTo>
                      <a:cubicBezTo>
                        <a:pt x="61" y="12"/>
                        <a:pt x="61" y="12"/>
                        <a:pt x="61" y="12"/>
                      </a:cubicBezTo>
                      <a:cubicBezTo>
                        <a:pt x="64" y="12"/>
                        <a:pt x="67" y="13"/>
                        <a:pt x="70" y="13"/>
                      </a:cubicBezTo>
                      <a:cubicBezTo>
                        <a:pt x="70" y="13"/>
                        <a:pt x="70" y="13"/>
                        <a:pt x="70" y="13"/>
                      </a:cubicBezTo>
                      <a:cubicBezTo>
                        <a:pt x="71" y="14"/>
                        <a:pt x="71" y="14"/>
                        <a:pt x="71" y="14"/>
                      </a:cubicBezTo>
                      <a:cubicBezTo>
                        <a:pt x="72" y="14"/>
                        <a:pt x="72" y="14"/>
                        <a:pt x="73" y="14"/>
                      </a:cubicBezTo>
                      <a:cubicBezTo>
                        <a:pt x="74" y="15"/>
                        <a:pt x="74" y="15"/>
                        <a:pt x="74" y="15"/>
                      </a:cubicBezTo>
                      <a:cubicBezTo>
                        <a:pt x="75" y="15"/>
                        <a:pt x="77" y="16"/>
                        <a:pt x="78" y="16"/>
                      </a:cubicBezTo>
                      <a:cubicBezTo>
                        <a:pt x="78" y="16"/>
                        <a:pt x="78" y="16"/>
                        <a:pt x="78" y="16"/>
                      </a:cubicBezTo>
                      <a:cubicBezTo>
                        <a:pt x="84" y="19"/>
                        <a:pt x="89" y="23"/>
                        <a:pt x="93" y="28"/>
                      </a:cubicBezTo>
                      <a:cubicBezTo>
                        <a:pt x="94" y="29"/>
                        <a:pt x="94" y="29"/>
                        <a:pt x="94" y="29"/>
                      </a:cubicBezTo>
                      <a:cubicBezTo>
                        <a:pt x="94" y="29"/>
                        <a:pt x="94" y="29"/>
                        <a:pt x="95" y="30"/>
                      </a:cubicBezTo>
                      <a:cubicBezTo>
                        <a:pt x="95" y="30"/>
                        <a:pt x="96" y="31"/>
                        <a:pt x="96" y="32"/>
                      </a:cubicBezTo>
                      <a:cubicBezTo>
                        <a:pt x="96" y="32"/>
                        <a:pt x="96" y="32"/>
                        <a:pt x="96" y="32"/>
                      </a:cubicBezTo>
                      <a:cubicBezTo>
                        <a:pt x="97" y="34"/>
                        <a:pt x="98" y="35"/>
                        <a:pt x="99" y="37"/>
                      </a:cubicBezTo>
                      <a:cubicBezTo>
                        <a:pt x="99" y="37"/>
                        <a:pt x="99" y="37"/>
                        <a:pt x="99" y="37"/>
                      </a:cubicBezTo>
                      <a:cubicBezTo>
                        <a:pt x="100" y="38"/>
                        <a:pt x="100" y="38"/>
                        <a:pt x="100" y="39"/>
                      </a:cubicBezTo>
                      <a:cubicBezTo>
                        <a:pt x="100" y="39"/>
                        <a:pt x="101" y="40"/>
                        <a:pt x="101" y="41"/>
                      </a:cubicBezTo>
                      <a:cubicBezTo>
                        <a:pt x="101" y="42"/>
                        <a:pt x="101" y="42"/>
                        <a:pt x="102" y="43"/>
                      </a:cubicBezTo>
                      <a:cubicBezTo>
                        <a:pt x="102" y="44"/>
                        <a:pt x="102" y="44"/>
                        <a:pt x="102" y="45"/>
                      </a:cubicBezTo>
                      <a:cubicBezTo>
                        <a:pt x="103" y="46"/>
                        <a:pt x="103" y="47"/>
                        <a:pt x="103" y="47"/>
                      </a:cubicBezTo>
                      <a:cubicBezTo>
                        <a:pt x="103" y="48"/>
                        <a:pt x="103" y="49"/>
                        <a:pt x="103" y="50"/>
                      </a:cubicBezTo>
                      <a:cubicBezTo>
                        <a:pt x="104" y="50"/>
                        <a:pt x="104" y="51"/>
                        <a:pt x="104" y="52"/>
                      </a:cubicBezTo>
                      <a:cubicBezTo>
                        <a:pt x="104" y="53"/>
                        <a:pt x="104" y="54"/>
                        <a:pt x="104" y="54"/>
                      </a:cubicBezTo>
                      <a:cubicBezTo>
                        <a:pt x="104" y="55"/>
                        <a:pt x="104" y="55"/>
                        <a:pt x="104" y="55"/>
                      </a:cubicBezTo>
                      <a:cubicBezTo>
                        <a:pt x="104" y="55"/>
                        <a:pt x="104" y="55"/>
                        <a:pt x="104" y="55"/>
                      </a:cubicBezTo>
                      <a:cubicBezTo>
                        <a:pt x="104" y="56"/>
                        <a:pt x="104" y="57"/>
                        <a:pt x="104" y="58"/>
                      </a:cubicBezTo>
                      <a:cubicBezTo>
                        <a:pt x="104" y="59"/>
                        <a:pt x="104" y="60"/>
                        <a:pt x="10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8" name="Freeform 126">
                  <a:extLst>
                    <a:ext uri="{FF2B5EF4-FFF2-40B4-BE49-F238E27FC236}">
                      <a16:creationId xmlns="" xmlns:a16="http://schemas.microsoft.com/office/drawing/2014/main" id="{34C383E2-8ACA-46B5-AB92-66CD639E7AC5}"/>
                    </a:ext>
                  </a:extLst>
                </p:cNvPr>
                <p:cNvSpPr>
                  <a:spLocks/>
                </p:cNvSpPr>
                <p:nvPr/>
              </p:nvSpPr>
              <p:spPr bwMode="auto">
                <a:xfrm>
                  <a:off x="1993" y="2420"/>
                  <a:ext cx="103" cy="83"/>
                </a:xfrm>
                <a:custGeom>
                  <a:avLst/>
                  <a:gdLst>
                    <a:gd name="T0" fmla="*/ 4 w 21"/>
                    <a:gd name="T1" fmla="*/ 17 h 17"/>
                    <a:gd name="T2" fmla="*/ 21 w 21"/>
                    <a:gd name="T3" fmla="*/ 17 h 17"/>
                    <a:gd name="T4" fmla="*/ 21 w 21"/>
                    <a:gd name="T5" fmla="*/ 0 h 17"/>
                    <a:gd name="T6" fmla="*/ 0 w 21"/>
                    <a:gd name="T7" fmla="*/ 0 h 17"/>
                    <a:gd name="T8" fmla="*/ 4 w 21"/>
                    <a:gd name="T9" fmla="*/ 17 h 17"/>
                  </a:gdLst>
                  <a:ahLst/>
                  <a:cxnLst>
                    <a:cxn ang="0">
                      <a:pos x="T0" y="T1"/>
                    </a:cxn>
                    <a:cxn ang="0">
                      <a:pos x="T2" y="T3"/>
                    </a:cxn>
                    <a:cxn ang="0">
                      <a:pos x="T4" y="T5"/>
                    </a:cxn>
                    <a:cxn ang="0">
                      <a:pos x="T6" y="T7"/>
                    </a:cxn>
                    <a:cxn ang="0">
                      <a:pos x="T8" y="T9"/>
                    </a:cxn>
                  </a:cxnLst>
                  <a:rect l="0" t="0" r="r" b="b"/>
                  <a:pathLst>
                    <a:path w="21" h="17">
                      <a:moveTo>
                        <a:pt x="4" y="17"/>
                      </a:moveTo>
                      <a:cubicBezTo>
                        <a:pt x="21" y="17"/>
                        <a:pt x="21" y="17"/>
                        <a:pt x="21" y="17"/>
                      </a:cubicBezTo>
                      <a:cubicBezTo>
                        <a:pt x="21" y="0"/>
                        <a:pt x="21" y="0"/>
                        <a:pt x="21" y="0"/>
                      </a:cubicBezTo>
                      <a:cubicBezTo>
                        <a:pt x="0" y="0"/>
                        <a:pt x="0" y="0"/>
                        <a:pt x="0" y="0"/>
                      </a:cubicBezTo>
                      <a:cubicBezTo>
                        <a:pt x="1" y="6"/>
                        <a:pt x="2" y="12"/>
                        <a:pt x="4" y="17"/>
                      </a:cubicBez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9" name="Freeform 127">
                  <a:extLst>
                    <a:ext uri="{FF2B5EF4-FFF2-40B4-BE49-F238E27FC236}">
                      <a16:creationId xmlns="" xmlns:a16="http://schemas.microsoft.com/office/drawing/2014/main" id="{FB6D1F03-B1C6-43F9-9FC0-80AE24BBB340}"/>
                    </a:ext>
                  </a:extLst>
                </p:cNvPr>
                <p:cNvSpPr>
                  <a:spLocks/>
                </p:cNvSpPr>
                <p:nvPr/>
              </p:nvSpPr>
              <p:spPr bwMode="auto">
                <a:xfrm>
                  <a:off x="1993" y="2302"/>
                  <a:ext cx="103" cy="88"/>
                </a:xfrm>
                <a:custGeom>
                  <a:avLst/>
                  <a:gdLst>
                    <a:gd name="T0" fmla="*/ 0 w 21"/>
                    <a:gd name="T1" fmla="*/ 18 h 18"/>
                    <a:gd name="T2" fmla="*/ 21 w 21"/>
                    <a:gd name="T3" fmla="*/ 18 h 18"/>
                    <a:gd name="T4" fmla="*/ 21 w 21"/>
                    <a:gd name="T5" fmla="*/ 0 h 18"/>
                    <a:gd name="T6" fmla="*/ 4 w 21"/>
                    <a:gd name="T7" fmla="*/ 0 h 18"/>
                    <a:gd name="T8" fmla="*/ 0 w 21"/>
                    <a:gd name="T9" fmla="*/ 18 h 18"/>
                  </a:gdLst>
                  <a:ahLst/>
                  <a:cxnLst>
                    <a:cxn ang="0">
                      <a:pos x="T0" y="T1"/>
                    </a:cxn>
                    <a:cxn ang="0">
                      <a:pos x="T2" y="T3"/>
                    </a:cxn>
                    <a:cxn ang="0">
                      <a:pos x="T4" y="T5"/>
                    </a:cxn>
                    <a:cxn ang="0">
                      <a:pos x="T6" y="T7"/>
                    </a:cxn>
                    <a:cxn ang="0">
                      <a:pos x="T8" y="T9"/>
                    </a:cxn>
                  </a:cxnLst>
                  <a:rect l="0" t="0" r="r" b="b"/>
                  <a:pathLst>
                    <a:path w="21" h="18">
                      <a:moveTo>
                        <a:pt x="0" y="18"/>
                      </a:moveTo>
                      <a:cubicBezTo>
                        <a:pt x="21" y="18"/>
                        <a:pt x="21" y="18"/>
                        <a:pt x="21" y="18"/>
                      </a:cubicBezTo>
                      <a:cubicBezTo>
                        <a:pt x="21" y="0"/>
                        <a:pt x="21" y="0"/>
                        <a:pt x="21" y="0"/>
                      </a:cubicBezTo>
                      <a:cubicBezTo>
                        <a:pt x="4" y="0"/>
                        <a:pt x="4" y="0"/>
                        <a:pt x="4" y="0"/>
                      </a:cubicBezTo>
                      <a:cubicBezTo>
                        <a:pt x="2" y="6"/>
                        <a:pt x="1" y="12"/>
                        <a:pt x="0" y="18"/>
                      </a:cubicBez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0" name="Freeform 128">
                  <a:extLst>
                    <a:ext uri="{FF2B5EF4-FFF2-40B4-BE49-F238E27FC236}">
                      <a16:creationId xmlns="" xmlns:a16="http://schemas.microsoft.com/office/drawing/2014/main" id="{EA45FFA2-C29D-447B-B015-9FEE29653896}"/>
                    </a:ext>
                  </a:extLst>
                </p:cNvPr>
                <p:cNvSpPr>
                  <a:spLocks/>
                </p:cNvSpPr>
                <p:nvPr/>
              </p:nvSpPr>
              <p:spPr bwMode="auto">
                <a:xfrm>
                  <a:off x="2023" y="2179"/>
                  <a:ext cx="73" cy="98"/>
                </a:xfrm>
                <a:custGeom>
                  <a:avLst/>
                  <a:gdLst>
                    <a:gd name="T0" fmla="*/ 15 w 15"/>
                    <a:gd name="T1" fmla="*/ 20 h 20"/>
                    <a:gd name="T2" fmla="*/ 15 w 15"/>
                    <a:gd name="T3" fmla="*/ 0 h 20"/>
                    <a:gd name="T4" fmla="*/ 15 w 15"/>
                    <a:gd name="T5" fmla="*/ 0 h 20"/>
                    <a:gd name="T6" fmla="*/ 15 w 15"/>
                    <a:gd name="T7" fmla="*/ 0 h 20"/>
                    <a:gd name="T8" fmla="*/ 0 w 15"/>
                    <a:gd name="T9" fmla="*/ 20 h 20"/>
                    <a:gd name="T10" fmla="*/ 15 w 15"/>
                    <a:gd name="T11" fmla="*/ 20 h 20"/>
                  </a:gdLst>
                  <a:ahLst/>
                  <a:cxnLst>
                    <a:cxn ang="0">
                      <a:pos x="T0" y="T1"/>
                    </a:cxn>
                    <a:cxn ang="0">
                      <a:pos x="T2" y="T3"/>
                    </a:cxn>
                    <a:cxn ang="0">
                      <a:pos x="T4" y="T5"/>
                    </a:cxn>
                    <a:cxn ang="0">
                      <a:pos x="T6" y="T7"/>
                    </a:cxn>
                    <a:cxn ang="0">
                      <a:pos x="T8" y="T9"/>
                    </a:cxn>
                    <a:cxn ang="0">
                      <a:pos x="T10" y="T11"/>
                    </a:cxn>
                  </a:cxnLst>
                  <a:rect l="0" t="0" r="r" b="b"/>
                  <a:pathLst>
                    <a:path w="15" h="20">
                      <a:moveTo>
                        <a:pt x="15" y="20"/>
                      </a:moveTo>
                      <a:cubicBezTo>
                        <a:pt x="15" y="0"/>
                        <a:pt x="15" y="0"/>
                        <a:pt x="15" y="0"/>
                      </a:cubicBezTo>
                      <a:cubicBezTo>
                        <a:pt x="15" y="0"/>
                        <a:pt x="15" y="0"/>
                        <a:pt x="15" y="0"/>
                      </a:cubicBezTo>
                      <a:cubicBezTo>
                        <a:pt x="15" y="0"/>
                        <a:pt x="15" y="0"/>
                        <a:pt x="15" y="0"/>
                      </a:cubicBezTo>
                      <a:cubicBezTo>
                        <a:pt x="9" y="6"/>
                        <a:pt x="3" y="12"/>
                        <a:pt x="0" y="20"/>
                      </a:cubicBezTo>
                      <a:lnTo>
                        <a:pt x="15" y="20"/>
                      </a:ln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1" name="Line 129">
                  <a:extLst>
                    <a:ext uri="{FF2B5EF4-FFF2-40B4-BE49-F238E27FC236}">
                      <a16:creationId xmlns="" xmlns:a16="http://schemas.microsoft.com/office/drawing/2014/main" id="{963B34FF-36A2-4784-AED0-01E6FCEA65FF}"/>
                    </a:ext>
                  </a:extLst>
                </p:cNvPr>
                <p:cNvSpPr>
                  <a:spLocks noChangeShapeType="1"/>
                </p:cNvSpPr>
                <p:nvPr/>
              </p:nvSpPr>
              <p:spPr bwMode="auto">
                <a:xfrm>
                  <a:off x="2096" y="217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2" name="Line 130">
                  <a:extLst>
                    <a:ext uri="{FF2B5EF4-FFF2-40B4-BE49-F238E27FC236}">
                      <a16:creationId xmlns="" xmlns:a16="http://schemas.microsoft.com/office/drawing/2014/main" id="{9DB38F27-95C8-4114-899F-A756FAE5585E}"/>
                    </a:ext>
                  </a:extLst>
                </p:cNvPr>
                <p:cNvSpPr>
                  <a:spLocks noChangeShapeType="1"/>
                </p:cNvSpPr>
                <p:nvPr/>
              </p:nvSpPr>
              <p:spPr bwMode="auto">
                <a:xfrm>
                  <a:off x="2096" y="217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3" name="Freeform 131">
                  <a:extLst>
                    <a:ext uri="{FF2B5EF4-FFF2-40B4-BE49-F238E27FC236}">
                      <a16:creationId xmlns="" xmlns:a16="http://schemas.microsoft.com/office/drawing/2014/main" id="{ED8CF667-B2F3-45B8-A44B-FDE74995BCDF}"/>
                    </a:ext>
                  </a:extLst>
                </p:cNvPr>
                <p:cNvSpPr>
                  <a:spLocks/>
                </p:cNvSpPr>
                <p:nvPr/>
              </p:nvSpPr>
              <p:spPr bwMode="auto">
                <a:xfrm>
                  <a:off x="2224" y="2420"/>
                  <a:ext cx="114" cy="83"/>
                </a:xfrm>
                <a:custGeom>
                  <a:avLst/>
                  <a:gdLst>
                    <a:gd name="T0" fmla="*/ 0 w 23"/>
                    <a:gd name="T1" fmla="*/ 17 h 17"/>
                    <a:gd name="T2" fmla="*/ 19 w 23"/>
                    <a:gd name="T3" fmla="*/ 17 h 17"/>
                    <a:gd name="T4" fmla="*/ 19 w 23"/>
                    <a:gd name="T5" fmla="*/ 17 h 17"/>
                    <a:gd name="T6" fmla="*/ 19 w 23"/>
                    <a:gd name="T7" fmla="*/ 16 h 17"/>
                    <a:gd name="T8" fmla="*/ 20 w 23"/>
                    <a:gd name="T9" fmla="*/ 14 h 17"/>
                    <a:gd name="T10" fmla="*/ 21 w 23"/>
                    <a:gd name="T11" fmla="*/ 12 h 17"/>
                    <a:gd name="T12" fmla="*/ 21 w 23"/>
                    <a:gd name="T13" fmla="*/ 10 h 17"/>
                    <a:gd name="T14" fmla="*/ 22 w 23"/>
                    <a:gd name="T15" fmla="*/ 8 h 17"/>
                    <a:gd name="T16" fmla="*/ 22 w 23"/>
                    <a:gd name="T17" fmla="*/ 5 h 17"/>
                    <a:gd name="T18" fmla="*/ 23 w 23"/>
                    <a:gd name="T19" fmla="*/ 3 h 17"/>
                    <a:gd name="T20" fmla="*/ 23 w 23"/>
                    <a:gd name="T21" fmla="*/ 1 h 17"/>
                    <a:gd name="T22" fmla="*/ 23 w 23"/>
                    <a:gd name="T23" fmla="*/ 0 h 17"/>
                    <a:gd name="T24" fmla="*/ 23 w 23"/>
                    <a:gd name="T25" fmla="*/ 0 h 17"/>
                    <a:gd name="T26" fmla="*/ 4 w 23"/>
                    <a:gd name="T27" fmla="*/ 0 h 17"/>
                    <a:gd name="T28" fmla="*/ 0 w 23"/>
                    <a:gd name="T2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17">
                      <a:moveTo>
                        <a:pt x="0" y="17"/>
                      </a:moveTo>
                      <a:cubicBezTo>
                        <a:pt x="19" y="17"/>
                        <a:pt x="19" y="17"/>
                        <a:pt x="19" y="17"/>
                      </a:cubicBezTo>
                      <a:cubicBezTo>
                        <a:pt x="19" y="17"/>
                        <a:pt x="19" y="17"/>
                        <a:pt x="19" y="17"/>
                      </a:cubicBezTo>
                      <a:cubicBezTo>
                        <a:pt x="19" y="16"/>
                        <a:pt x="19" y="16"/>
                        <a:pt x="19" y="16"/>
                      </a:cubicBezTo>
                      <a:cubicBezTo>
                        <a:pt x="19" y="15"/>
                        <a:pt x="20" y="15"/>
                        <a:pt x="20" y="14"/>
                      </a:cubicBezTo>
                      <a:cubicBezTo>
                        <a:pt x="20" y="13"/>
                        <a:pt x="21" y="13"/>
                        <a:pt x="21" y="12"/>
                      </a:cubicBezTo>
                      <a:cubicBezTo>
                        <a:pt x="21" y="11"/>
                        <a:pt x="21" y="11"/>
                        <a:pt x="21" y="10"/>
                      </a:cubicBezTo>
                      <a:cubicBezTo>
                        <a:pt x="22" y="9"/>
                        <a:pt x="22" y="8"/>
                        <a:pt x="22" y="8"/>
                      </a:cubicBezTo>
                      <a:cubicBezTo>
                        <a:pt x="22" y="7"/>
                        <a:pt x="22" y="6"/>
                        <a:pt x="22" y="5"/>
                      </a:cubicBezTo>
                      <a:cubicBezTo>
                        <a:pt x="23" y="5"/>
                        <a:pt x="23" y="4"/>
                        <a:pt x="23" y="3"/>
                      </a:cubicBezTo>
                      <a:cubicBezTo>
                        <a:pt x="23" y="2"/>
                        <a:pt x="23" y="2"/>
                        <a:pt x="23" y="1"/>
                      </a:cubicBezTo>
                      <a:cubicBezTo>
                        <a:pt x="23" y="0"/>
                        <a:pt x="23" y="0"/>
                        <a:pt x="23" y="0"/>
                      </a:cubicBezTo>
                      <a:cubicBezTo>
                        <a:pt x="23" y="0"/>
                        <a:pt x="23" y="0"/>
                        <a:pt x="23" y="0"/>
                      </a:cubicBezTo>
                      <a:cubicBezTo>
                        <a:pt x="4" y="0"/>
                        <a:pt x="4" y="0"/>
                        <a:pt x="4" y="0"/>
                      </a:cubicBezTo>
                      <a:cubicBezTo>
                        <a:pt x="3" y="6"/>
                        <a:pt x="2" y="12"/>
                        <a:pt x="0" y="17"/>
                      </a:cubicBez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4" name="Freeform 132">
                  <a:extLst>
                    <a:ext uri="{FF2B5EF4-FFF2-40B4-BE49-F238E27FC236}">
                      <a16:creationId xmlns="" xmlns:a16="http://schemas.microsoft.com/office/drawing/2014/main" id="{18C76ACA-1919-4BB9-9775-4DDC432EB4F4}"/>
                    </a:ext>
                  </a:extLst>
                </p:cNvPr>
                <p:cNvSpPr>
                  <a:spLocks/>
                </p:cNvSpPr>
                <p:nvPr/>
              </p:nvSpPr>
              <p:spPr bwMode="auto">
                <a:xfrm>
                  <a:off x="2023" y="2532"/>
                  <a:ext cx="73" cy="99"/>
                </a:xfrm>
                <a:custGeom>
                  <a:avLst/>
                  <a:gdLst>
                    <a:gd name="T0" fmla="*/ 0 w 15"/>
                    <a:gd name="T1" fmla="*/ 0 h 20"/>
                    <a:gd name="T2" fmla="*/ 15 w 15"/>
                    <a:gd name="T3" fmla="*/ 20 h 20"/>
                    <a:gd name="T4" fmla="*/ 15 w 15"/>
                    <a:gd name="T5" fmla="*/ 20 h 20"/>
                    <a:gd name="T6" fmla="*/ 15 w 15"/>
                    <a:gd name="T7" fmla="*/ 20 h 20"/>
                    <a:gd name="T8" fmla="*/ 15 w 15"/>
                    <a:gd name="T9" fmla="*/ 0 h 20"/>
                    <a:gd name="T10" fmla="*/ 0 w 15"/>
                    <a:gd name="T11" fmla="*/ 0 h 20"/>
                  </a:gdLst>
                  <a:ahLst/>
                  <a:cxnLst>
                    <a:cxn ang="0">
                      <a:pos x="T0" y="T1"/>
                    </a:cxn>
                    <a:cxn ang="0">
                      <a:pos x="T2" y="T3"/>
                    </a:cxn>
                    <a:cxn ang="0">
                      <a:pos x="T4" y="T5"/>
                    </a:cxn>
                    <a:cxn ang="0">
                      <a:pos x="T6" y="T7"/>
                    </a:cxn>
                    <a:cxn ang="0">
                      <a:pos x="T8" y="T9"/>
                    </a:cxn>
                    <a:cxn ang="0">
                      <a:pos x="T10" y="T11"/>
                    </a:cxn>
                  </a:cxnLst>
                  <a:rect l="0" t="0" r="r" b="b"/>
                  <a:pathLst>
                    <a:path w="15" h="20">
                      <a:moveTo>
                        <a:pt x="0" y="0"/>
                      </a:moveTo>
                      <a:cubicBezTo>
                        <a:pt x="3" y="7"/>
                        <a:pt x="9" y="14"/>
                        <a:pt x="15" y="20"/>
                      </a:cubicBezTo>
                      <a:cubicBezTo>
                        <a:pt x="15" y="20"/>
                        <a:pt x="15" y="20"/>
                        <a:pt x="15" y="20"/>
                      </a:cubicBezTo>
                      <a:cubicBezTo>
                        <a:pt x="15" y="20"/>
                        <a:pt x="15" y="20"/>
                        <a:pt x="15" y="20"/>
                      </a:cubicBezTo>
                      <a:cubicBezTo>
                        <a:pt x="15" y="0"/>
                        <a:pt x="15" y="0"/>
                        <a:pt x="15" y="0"/>
                      </a:cubicBezTo>
                      <a:lnTo>
                        <a:pt x="0" y="0"/>
                      </a:ln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5" name="Freeform 133">
                  <a:extLst>
                    <a:ext uri="{FF2B5EF4-FFF2-40B4-BE49-F238E27FC236}">
                      <a16:creationId xmlns="" xmlns:a16="http://schemas.microsoft.com/office/drawing/2014/main" id="{88286EE1-510C-4546-81BD-BE18DDF1E076}"/>
                    </a:ext>
                  </a:extLst>
                </p:cNvPr>
                <p:cNvSpPr>
                  <a:spLocks/>
                </p:cNvSpPr>
                <p:nvPr/>
              </p:nvSpPr>
              <p:spPr bwMode="auto">
                <a:xfrm>
                  <a:off x="1885" y="2302"/>
                  <a:ext cx="98" cy="88"/>
                </a:xfrm>
                <a:custGeom>
                  <a:avLst/>
                  <a:gdLst>
                    <a:gd name="T0" fmla="*/ 20 w 20"/>
                    <a:gd name="T1" fmla="*/ 0 h 18"/>
                    <a:gd name="T2" fmla="*/ 5 w 20"/>
                    <a:gd name="T3" fmla="*/ 0 h 18"/>
                    <a:gd name="T4" fmla="*/ 5 w 20"/>
                    <a:gd name="T5" fmla="*/ 0 h 18"/>
                    <a:gd name="T6" fmla="*/ 4 w 20"/>
                    <a:gd name="T7" fmla="*/ 2 h 18"/>
                    <a:gd name="T8" fmla="*/ 3 w 20"/>
                    <a:gd name="T9" fmla="*/ 4 h 18"/>
                    <a:gd name="T10" fmla="*/ 2 w 20"/>
                    <a:gd name="T11" fmla="*/ 6 h 18"/>
                    <a:gd name="T12" fmla="*/ 2 w 20"/>
                    <a:gd name="T13" fmla="*/ 8 h 18"/>
                    <a:gd name="T14" fmla="*/ 1 w 20"/>
                    <a:gd name="T15" fmla="*/ 10 h 18"/>
                    <a:gd name="T16" fmla="*/ 1 w 20"/>
                    <a:gd name="T17" fmla="*/ 13 h 18"/>
                    <a:gd name="T18" fmla="*/ 0 w 20"/>
                    <a:gd name="T19" fmla="*/ 15 h 18"/>
                    <a:gd name="T20" fmla="*/ 0 w 20"/>
                    <a:gd name="T21" fmla="*/ 17 h 18"/>
                    <a:gd name="T22" fmla="*/ 0 w 20"/>
                    <a:gd name="T23" fmla="*/ 18 h 18"/>
                    <a:gd name="T24" fmla="*/ 0 w 20"/>
                    <a:gd name="T25" fmla="*/ 18 h 18"/>
                    <a:gd name="T26" fmla="*/ 17 w 20"/>
                    <a:gd name="T27" fmla="*/ 18 h 18"/>
                    <a:gd name="T28" fmla="*/ 20 w 20"/>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8">
                      <a:moveTo>
                        <a:pt x="20" y="0"/>
                      </a:moveTo>
                      <a:cubicBezTo>
                        <a:pt x="5" y="0"/>
                        <a:pt x="5" y="0"/>
                        <a:pt x="5" y="0"/>
                      </a:cubicBezTo>
                      <a:cubicBezTo>
                        <a:pt x="5" y="0"/>
                        <a:pt x="5" y="0"/>
                        <a:pt x="5" y="0"/>
                      </a:cubicBezTo>
                      <a:cubicBezTo>
                        <a:pt x="4" y="1"/>
                        <a:pt x="4" y="1"/>
                        <a:pt x="4" y="2"/>
                      </a:cubicBezTo>
                      <a:cubicBezTo>
                        <a:pt x="4" y="2"/>
                        <a:pt x="3" y="3"/>
                        <a:pt x="3" y="4"/>
                      </a:cubicBezTo>
                      <a:cubicBezTo>
                        <a:pt x="3" y="5"/>
                        <a:pt x="3" y="5"/>
                        <a:pt x="2" y="6"/>
                      </a:cubicBezTo>
                      <a:cubicBezTo>
                        <a:pt x="2" y="7"/>
                        <a:pt x="2" y="7"/>
                        <a:pt x="2" y="8"/>
                      </a:cubicBezTo>
                      <a:cubicBezTo>
                        <a:pt x="1" y="9"/>
                        <a:pt x="1" y="10"/>
                        <a:pt x="1" y="10"/>
                      </a:cubicBezTo>
                      <a:cubicBezTo>
                        <a:pt x="1" y="11"/>
                        <a:pt x="1" y="12"/>
                        <a:pt x="1" y="13"/>
                      </a:cubicBezTo>
                      <a:cubicBezTo>
                        <a:pt x="0" y="13"/>
                        <a:pt x="0" y="14"/>
                        <a:pt x="0" y="15"/>
                      </a:cubicBezTo>
                      <a:cubicBezTo>
                        <a:pt x="0" y="16"/>
                        <a:pt x="0" y="16"/>
                        <a:pt x="0" y="17"/>
                      </a:cubicBezTo>
                      <a:cubicBezTo>
                        <a:pt x="0" y="18"/>
                        <a:pt x="0" y="18"/>
                        <a:pt x="0" y="18"/>
                      </a:cubicBezTo>
                      <a:cubicBezTo>
                        <a:pt x="0" y="18"/>
                        <a:pt x="0" y="18"/>
                        <a:pt x="0" y="18"/>
                      </a:cubicBezTo>
                      <a:cubicBezTo>
                        <a:pt x="17" y="18"/>
                        <a:pt x="17" y="18"/>
                        <a:pt x="17" y="18"/>
                      </a:cubicBezTo>
                      <a:cubicBezTo>
                        <a:pt x="17" y="12"/>
                        <a:pt x="18" y="6"/>
                        <a:pt x="20" y="0"/>
                      </a:cubicBez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6" name="Freeform 134">
                  <a:extLst>
                    <a:ext uri="{FF2B5EF4-FFF2-40B4-BE49-F238E27FC236}">
                      <a16:creationId xmlns="" xmlns:a16="http://schemas.microsoft.com/office/drawing/2014/main" id="{3F8A113A-56E0-4CE3-8EFA-EDEAC0290907}"/>
                    </a:ext>
                  </a:extLst>
                </p:cNvPr>
                <p:cNvSpPr>
                  <a:spLocks/>
                </p:cNvSpPr>
                <p:nvPr/>
              </p:nvSpPr>
              <p:spPr bwMode="auto">
                <a:xfrm>
                  <a:off x="1924" y="2532"/>
                  <a:ext cx="128" cy="94"/>
                </a:xfrm>
                <a:custGeom>
                  <a:avLst/>
                  <a:gdLst>
                    <a:gd name="T0" fmla="*/ 0 w 26"/>
                    <a:gd name="T1" fmla="*/ 0 h 19"/>
                    <a:gd name="T2" fmla="*/ 5 w 26"/>
                    <a:gd name="T3" fmla="*/ 7 h 19"/>
                    <a:gd name="T4" fmla="*/ 5 w 26"/>
                    <a:gd name="T5" fmla="*/ 7 h 19"/>
                    <a:gd name="T6" fmla="*/ 8 w 26"/>
                    <a:gd name="T7" fmla="*/ 10 h 19"/>
                    <a:gd name="T8" fmla="*/ 10 w 26"/>
                    <a:gd name="T9" fmla="*/ 11 h 19"/>
                    <a:gd name="T10" fmla="*/ 12 w 26"/>
                    <a:gd name="T11" fmla="*/ 12 h 19"/>
                    <a:gd name="T12" fmla="*/ 13 w 26"/>
                    <a:gd name="T13" fmla="*/ 13 h 19"/>
                    <a:gd name="T14" fmla="*/ 15 w 26"/>
                    <a:gd name="T15" fmla="*/ 15 h 19"/>
                    <a:gd name="T16" fmla="*/ 17 w 26"/>
                    <a:gd name="T17" fmla="*/ 15 h 19"/>
                    <a:gd name="T18" fmla="*/ 20 w 26"/>
                    <a:gd name="T19" fmla="*/ 17 h 19"/>
                    <a:gd name="T20" fmla="*/ 20 w 26"/>
                    <a:gd name="T21" fmla="*/ 17 h 19"/>
                    <a:gd name="T22" fmla="*/ 24 w 26"/>
                    <a:gd name="T23" fmla="*/ 18 h 19"/>
                    <a:gd name="T24" fmla="*/ 25 w 26"/>
                    <a:gd name="T25" fmla="*/ 18 h 19"/>
                    <a:gd name="T26" fmla="*/ 26 w 26"/>
                    <a:gd name="T27" fmla="*/ 19 h 19"/>
                    <a:gd name="T28" fmla="*/ 26 w 26"/>
                    <a:gd name="T29" fmla="*/ 19 h 19"/>
                    <a:gd name="T30" fmla="*/ 14 w 26"/>
                    <a:gd name="T31" fmla="*/ 0 h 19"/>
                    <a:gd name="T32" fmla="*/ 0 w 26"/>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9">
                      <a:moveTo>
                        <a:pt x="0" y="0"/>
                      </a:moveTo>
                      <a:cubicBezTo>
                        <a:pt x="1" y="2"/>
                        <a:pt x="3" y="5"/>
                        <a:pt x="5" y="7"/>
                      </a:cubicBezTo>
                      <a:cubicBezTo>
                        <a:pt x="5" y="7"/>
                        <a:pt x="5" y="7"/>
                        <a:pt x="5" y="7"/>
                      </a:cubicBezTo>
                      <a:cubicBezTo>
                        <a:pt x="6" y="8"/>
                        <a:pt x="7" y="9"/>
                        <a:pt x="8" y="10"/>
                      </a:cubicBezTo>
                      <a:cubicBezTo>
                        <a:pt x="9" y="10"/>
                        <a:pt x="9" y="10"/>
                        <a:pt x="10" y="11"/>
                      </a:cubicBezTo>
                      <a:cubicBezTo>
                        <a:pt x="11" y="11"/>
                        <a:pt x="11" y="12"/>
                        <a:pt x="12" y="12"/>
                      </a:cubicBezTo>
                      <a:cubicBezTo>
                        <a:pt x="12" y="12"/>
                        <a:pt x="13" y="13"/>
                        <a:pt x="13" y="13"/>
                      </a:cubicBezTo>
                      <a:cubicBezTo>
                        <a:pt x="14" y="14"/>
                        <a:pt x="15" y="14"/>
                        <a:pt x="15" y="15"/>
                      </a:cubicBezTo>
                      <a:cubicBezTo>
                        <a:pt x="16" y="15"/>
                        <a:pt x="16" y="15"/>
                        <a:pt x="17" y="15"/>
                      </a:cubicBezTo>
                      <a:cubicBezTo>
                        <a:pt x="18" y="16"/>
                        <a:pt x="19" y="16"/>
                        <a:pt x="20" y="17"/>
                      </a:cubicBezTo>
                      <a:cubicBezTo>
                        <a:pt x="20" y="17"/>
                        <a:pt x="20" y="17"/>
                        <a:pt x="20" y="17"/>
                      </a:cubicBezTo>
                      <a:cubicBezTo>
                        <a:pt x="21" y="17"/>
                        <a:pt x="23" y="18"/>
                        <a:pt x="24" y="18"/>
                      </a:cubicBezTo>
                      <a:cubicBezTo>
                        <a:pt x="25" y="18"/>
                        <a:pt x="25" y="18"/>
                        <a:pt x="25" y="18"/>
                      </a:cubicBezTo>
                      <a:cubicBezTo>
                        <a:pt x="25" y="19"/>
                        <a:pt x="26" y="19"/>
                        <a:pt x="26" y="19"/>
                      </a:cubicBezTo>
                      <a:cubicBezTo>
                        <a:pt x="26" y="19"/>
                        <a:pt x="26" y="19"/>
                        <a:pt x="26" y="19"/>
                      </a:cubicBezTo>
                      <a:cubicBezTo>
                        <a:pt x="22" y="13"/>
                        <a:pt x="17" y="7"/>
                        <a:pt x="14" y="0"/>
                      </a:cubicBezTo>
                      <a:lnTo>
                        <a:pt x="0" y="0"/>
                      </a:ln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7" name="Freeform 135">
                  <a:extLst>
                    <a:ext uri="{FF2B5EF4-FFF2-40B4-BE49-F238E27FC236}">
                      <a16:creationId xmlns="" xmlns:a16="http://schemas.microsoft.com/office/drawing/2014/main" id="{716790C5-2446-4E7A-885C-8F26BADA25AF}"/>
                    </a:ext>
                  </a:extLst>
                </p:cNvPr>
                <p:cNvSpPr>
                  <a:spLocks/>
                </p:cNvSpPr>
                <p:nvPr/>
              </p:nvSpPr>
              <p:spPr bwMode="auto">
                <a:xfrm>
                  <a:off x="1924" y="2189"/>
                  <a:ext cx="118" cy="88"/>
                </a:xfrm>
                <a:custGeom>
                  <a:avLst/>
                  <a:gdLst>
                    <a:gd name="T0" fmla="*/ 24 w 24"/>
                    <a:gd name="T1" fmla="*/ 0 h 18"/>
                    <a:gd name="T2" fmla="*/ 24 w 24"/>
                    <a:gd name="T3" fmla="*/ 0 h 18"/>
                    <a:gd name="T4" fmla="*/ 24 w 24"/>
                    <a:gd name="T5" fmla="*/ 0 h 18"/>
                    <a:gd name="T6" fmla="*/ 24 w 24"/>
                    <a:gd name="T7" fmla="*/ 0 h 18"/>
                    <a:gd name="T8" fmla="*/ 0 w 24"/>
                    <a:gd name="T9" fmla="*/ 18 h 18"/>
                    <a:gd name="T10" fmla="*/ 0 w 24"/>
                    <a:gd name="T11" fmla="*/ 18 h 18"/>
                    <a:gd name="T12" fmla="*/ 14 w 24"/>
                    <a:gd name="T13" fmla="*/ 18 h 18"/>
                    <a:gd name="T14" fmla="*/ 24 w 24"/>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24" y="0"/>
                      </a:moveTo>
                      <a:cubicBezTo>
                        <a:pt x="24" y="0"/>
                        <a:pt x="24" y="0"/>
                        <a:pt x="24" y="0"/>
                      </a:cubicBezTo>
                      <a:cubicBezTo>
                        <a:pt x="24" y="0"/>
                        <a:pt x="24" y="0"/>
                        <a:pt x="24" y="0"/>
                      </a:cubicBezTo>
                      <a:cubicBezTo>
                        <a:pt x="24" y="0"/>
                        <a:pt x="24" y="0"/>
                        <a:pt x="24" y="0"/>
                      </a:cubicBezTo>
                      <a:cubicBezTo>
                        <a:pt x="14" y="3"/>
                        <a:pt x="6" y="9"/>
                        <a:pt x="0" y="18"/>
                      </a:cubicBezTo>
                      <a:cubicBezTo>
                        <a:pt x="0" y="18"/>
                        <a:pt x="0" y="18"/>
                        <a:pt x="0" y="18"/>
                      </a:cubicBezTo>
                      <a:cubicBezTo>
                        <a:pt x="14" y="18"/>
                        <a:pt x="14" y="18"/>
                        <a:pt x="14" y="18"/>
                      </a:cubicBezTo>
                      <a:cubicBezTo>
                        <a:pt x="16" y="11"/>
                        <a:pt x="20" y="5"/>
                        <a:pt x="24" y="0"/>
                      </a:cubicBez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8" name="Freeform 136">
                  <a:extLst>
                    <a:ext uri="{FF2B5EF4-FFF2-40B4-BE49-F238E27FC236}">
                      <a16:creationId xmlns="" xmlns:a16="http://schemas.microsoft.com/office/drawing/2014/main" id="{D7B80907-3FE4-4ADF-A930-CA680420E0F8}"/>
                    </a:ext>
                  </a:extLst>
                </p:cNvPr>
                <p:cNvSpPr>
                  <a:spLocks/>
                </p:cNvSpPr>
                <p:nvPr/>
              </p:nvSpPr>
              <p:spPr bwMode="auto">
                <a:xfrm>
                  <a:off x="1885" y="2420"/>
                  <a:ext cx="98" cy="83"/>
                </a:xfrm>
                <a:custGeom>
                  <a:avLst/>
                  <a:gdLst>
                    <a:gd name="T0" fmla="*/ 17 w 20"/>
                    <a:gd name="T1" fmla="*/ 0 h 17"/>
                    <a:gd name="T2" fmla="*/ 0 w 20"/>
                    <a:gd name="T3" fmla="*/ 0 h 17"/>
                    <a:gd name="T4" fmla="*/ 0 w 20"/>
                    <a:gd name="T5" fmla="*/ 0 h 17"/>
                    <a:gd name="T6" fmla="*/ 0 w 20"/>
                    <a:gd name="T7" fmla="*/ 1 h 17"/>
                    <a:gd name="T8" fmla="*/ 0 w 20"/>
                    <a:gd name="T9" fmla="*/ 3 h 17"/>
                    <a:gd name="T10" fmla="*/ 1 w 20"/>
                    <a:gd name="T11" fmla="*/ 5 h 17"/>
                    <a:gd name="T12" fmla="*/ 1 w 20"/>
                    <a:gd name="T13" fmla="*/ 8 h 17"/>
                    <a:gd name="T14" fmla="*/ 2 w 20"/>
                    <a:gd name="T15" fmla="*/ 10 h 17"/>
                    <a:gd name="T16" fmla="*/ 2 w 20"/>
                    <a:gd name="T17" fmla="*/ 12 h 17"/>
                    <a:gd name="T18" fmla="*/ 3 w 20"/>
                    <a:gd name="T19" fmla="*/ 14 h 17"/>
                    <a:gd name="T20" fmla="*/ 4 w 20"/>
                    <a:gd name="T21" fmla="*/ 16 h 17"/>
                    <a:gd name="T22" fmla="*/ 4 w 20"/>
                    <a:gd name="T23" fmla="*/ 17 h 17"/>
                    <a:gd name="T24" fmla="*/ 4 w 20"/>
                    <a:gd name="T25" fmla="*/ 17 h 17"/>
                    <a:gd name="T26" fmla="*/ 20 w 20"/>
                    <a:gd name="T27" fmla="*/ 17 h 17"/>
                    <a:gd name="T28" fmla="*/ 17 w 20"/>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7">
                      <a:moveTo>
                        <a:pt x="17" y="0"/>
                      </a:moveTo>
                      <a:cubicBezTo>
                        <a:pt x="0" y="0"/>
                        <a:pt x="0" y="0"/>
                        <a:pt x="0" y="0"/>
                      </a:cubicBezTo>
                      <a:cubicBezTo>
                        <a:pt x="0" y="0"/>
                        <a:pt x="0" y="0"/>
                        <a:pt x="0" y="0"/>
                      </a:cubicBezTo>
                      <a:cubicBezTo>
                        <a:pt x="0" y="1"/>
                        <a:pt x="0" y="1"/>
                        <a:pt x="0" y="1"/>
                      </a:cubicBezTo>
                      <a:cubicBezTo>
                        <a:pt x="0" y="2"/>
                        <a:pt x="0" y="2"/>
                        <a:pt x="0" y="3"/>
                      </a:cubicBezTo>
                      <a:cubicBezTo>
                        <a:pt x="0" y="4"/>
                        <a:pt x="0" y="5"/>
                        <a:pt x="1" y="5"/>
                      </a:cubicBezTo>
                      <a:cubicBezTo>
                        <a:pt x="1" y="6"/>
                        <a:pt x="1" y="7"/>
                        <a:pt x="1" y="8"/>
                      </a:cubicBezTo>
                      <a:cubicBezTo>
                        <a:pt x="1" y="8"/>
                        <a:pt x="1" y="9"/>
                        <a:pt x="2" y="10"/>
                      </a:cubicBezTo>
                      <a:cubicBezTo>
                        <a:pt x="2" y="11"/>
                        <a:pt x="2" y="11"/>
                        <a:pt x="2" y="12"/>
                      </a:cubicBezTo>
                      <a:cubicBezTo>
                        <a:pt x="2" y="13"/>
                        <a:pt x="3" y="13"/>
                        <a:pt x="3" y="14"/>
                      </a:cubicBezTo>
                      <a:cubicBezTo>
                        <a:pt x="3" y="15"/>
                        <a:pt x="4" y="15"/>
                        <a:pt x="4" y="16"/>
                      </a:cubicBezTo>
                      <a:cubicBezTo>
                        <a:pt x="4" y="17"/>
                        <a:pt x="4" y="17"/>
                        <a:pt x="4" y="17"/>
                      </a:cubicBezTo>
                      <a:cubicBezTo>
                        <a:pt x="4" y="17"/>
                        <a:pt x="4" y="17"/>
                        <a:pt x="4" y="17"/>
                      </a:cubicBezTo>
                      <a:cubicBezTo>
                        <a:pt x="20" y="17"/>
                        <a:pt x="20" y="17"/>
                        <a:pt x="20" y="17"/>
                      </a:cubicBezTo>
                      <a:cubicBezTo>
                        <a:pt x="18" y="12"/>
                        <a:pt x="17" y="6"/>
                        <a:pt x="17" y="0"/>
                      </a:cubicBez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9" name="Freeform 137">
                  <a:extLst>
                    <a:ext uri="{FF2B5EF4-FFF2-40B4-BE49-F238E27FC236}">
                      <a16:creationId xmlns="" xmlns:a16="http://schemas.microsoft.com/office/drawing/2014/main" id="{2D545AB3-A066-4673-9FB6-0B323E1BA803}"/>
                    </a:ext>
                  </a:extLst>
                </p:cNvPr>
                <p:cNvSpPr>
                  <a:spLocks/>
                </p:cNvSpPr>
                <p:nvPr/>
              </p:nvSpPr>
              <p:spPr bwMode="auto">
                <a:xfrm>
                  <a:off x="2229" y="2302"/>
                  <a:ext cx="109" cy="88"/>
                </a:xfrm>
                <a:custGeom>
                  <a:avLst/>
                  <a:gdLst>
                    <a:gd name="T0" fmla="*/ 17 w 22"/>
                    <a:gd name="T1" fmla="*/ 0 h 18"/>
                    <a:gd name="T2" fmla="*/ 17 w 22"/>
                    <a:gd name="T3" fmla="*/ 0 h 18"/>
                    <a:gd name="T4" fmla="*/ 0 w 22"/>
                    <a:gd name="T5" fmla="*/ 0 h 18"/>
                    <a:gd name="T6" fmla="*/ 3 w 22"/>
                    <a:gd name="T7" fmla="*/ 18 h 18"/>
                    <a:gd name="T8" fmla="*/ 22 w 22"/>
                    <a:gd name="T9" fmla="*/ 18 h 18"/>
                    <a:gd name="T10" fmla="*/ 22 w 22"/>
                    <a:gd name="T11" fmla="*/ 18 h 18"/>
                    <a:gd name="T12" fmla="*/ 22 w 22"/>
                    <a:gd name="T13" fmla="*/ 17 h 18"/>
                    <a:gd name="T14" fmla="*/ 22 w 22"/>
                    <a:gd name="T15" fmla="*/ 15 h 18"/>
                    <a:gd name="T16" fmla="*/ 21 w 22"/>
                    <a:gd name="T17" fmla="*/ 13 h 18"/>
                    <a:gd name="T18" fmla="*/ 21 w 22"/>
                    <a:gd name="T19" fmla="*/ 10 h 18"/>
                    <a:gd name="T20" fmla="*/ 20 w 22"/>
                    <a:gd name="T21" fmla="*/ 8 h 18"/>
                    <a:gd name="T22" fmla="*/ 20 w 22"/>
                    <a:gd name="T23" fmla="*/ 6 h 18"/>
                    <a:gd name="T24" fmla="*/ 19 w 22"/>
                    <a:gd name="T25" fmla="*/ 4 h 18"/>
                    <a:gd name="T26" fmla="*/ 18 w 22"/>
                    <a:gd name="T27" fmla="*/ 2 h 18"/>
                    <a:gd name="T28" fmla="*/ 17 w 22"/>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18">
                      <a:moveTo>
                        <a:pt x="17" y="0"/>
                      </a:moveTo>
                      <a:cubicBezTo>
                        <a:pt x="17" y="0"/>
                        <a:pt x="17" y="0"/>
                        <a:pt x="17" y="0"/>
                      </a:cubicBezTo>
                      <a:cubicBezTo>
                        <a:pt x="0" y="0"/>
                        <a:pt x="0" y="0"/>
                        <a:pt x="0" y="0"/>
                      </a:cubicBezTo>
                      <a:cubicBezTo>
                        <a:pt x="2" y="6"/>
                        <a:pt x="3" y="12"/>
                        <a:pt x="3" y="18"/>
                      </a:cubicBezTo>
                      <a:cubicBezTo>
                        <a:pt x="22" y="18"/>
                        <a:pt x="22" y="18"/>
                        <a:pt x="22" y="18"/>
                      </a:cubicBezTo>
                      <a:cubicBezTo>
                        <a:pt x="22" y="18"/>
                        <a:pt x="22" y="18"/>
                        <a:pt x="22" y="18"/>
                      </a:cubicBezTo>
                      <a:cubicBezTo>
                        <a:pt x="22" y="17"/>
                        <a:pt x="22" y="17"/>
                        <a:pt x="22" y="17"/>
                      </a:cubicBezTo>
                      <a:cubicBezTo>
                        <a:pt x="22" y="17"/>
                        <a:pt x="22" y="16"/>
                        <a:pt x="22" y="15"/>
                      </a:cubicBezTo>
                      <a:cubicBezTo>
                        <a:pt x="22" y="14"/>
                        <a:pt x="22" y="13"/>
                        <a:pt x="21" y="13"/>
                      </a:cubicBezTo>
                      <a:cubicBezTo>
                        <a:pt x="21" y="12"/>
                        <a:pt x="21" y="11"/>
                        <a:pt x="21" y="10"/>
                      </a:cubicBezTo>
                      <a:cubicBezTo>
                        <a:pt x="21" y="10"/>
                        <a:pt x="21" y="9"/>
                        <a:pt x="20" y="8"/>
                      </a:cubicBezTo>
                      <a:cubicBezTo>
                        <a:pt x="20" y="7"/>
                        <a:pt x="20" y="7"/>
                        <a:pt x="20" y="6"/>
                      </a:cubicBezTo>
                      <a:cubicBezTo>
                        <a:pt x="19" y="5"/>
                        <a:pt x="19" y="5"/>
                        <a:pt x="19" y="4"/>
                      </a:cubicBezTo>
                      <a:cubicBezTo>
                        <a:pt x="19" y="3"/>
                        <a:pt x="18" y="2"/>
                        <a:pt x="18" y="2"/>
                      </a:cubicBezTo>
                      <a:cubicBezTo>
                        <a:pt x="18" y="1"/>
                        <a:pt x="18" y="1"/>
                        <a:pt x="17" y="0"/>
                      </a:cubicBez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0" name="Freeform 138">
                  <a:extLst>
                    <a:ext uri="{FF2B5EF4-FFF2-40B4-BE49-F238E27FC236}">
                      <a16:creationId xmlns="" xmlns:a16="http://schemas.microsoft.com/office/drawing/2014/main" id="{D5F41D2F-0A38-4E8B-855B-743396EFD04C}"/>
                    </a:ext>
                  </a:extLst>
                </p:cNvPr>
                <p:cNvSpPr>
                  <a:spLocks/>
                </p:cNvSpPr>
                <p:nvPr/>
              </p:nvSpPr>
              <p:spPr bwMode="auto">
                <a:xfrm>
                  <a:off x="2126" y="2420"/>
                  <a:ext cx="89" cy="83"/>
                </a:xfrm>
                <a:custGeom>
                  <a:avLst/>
                  <a:gdLst>
                    <a:gd name="T0" fmla="*/ 0 w 18"/>
                    <a:gd name="T1" fmla="*/ 17 h 17"/>
                    <a:gd name="T2" fmla="*/ 14 w 18"/>
                    <a:gd name="T3" fmla="*/ 17 h 17"/>
                    <a:gd name="T4" fmla="*/ 18 w 18"/>
                    <a:gd name="T5" fmla="*/ 0 h 17"/>
                    <a:gd name="T6" fmla="*/ 0 w 18"/>
                    <a:gd name="T7" fmla="*/ 0 h 17"/>
                    <a:gd name="T8" fmla="*/ 0 w 18"/>
                    <a:gd name="T9" fmla="*/ 17 h 17"/>
                  </a:gdLst>
                  <a:ahLst/>
                  <a:cxnLst>
                    <a:cxn ang="0">
                      <a:pos x="T0" y="T1"/>
                    </a:cxn>
                    <a:cxn ang="0">
                      <a:pos x="T2" y="T3"/>
                    </a:cxn>
                    <a:cxn ang="0">
                      <a:pos x="T4" y="T5"/>
                    </a:cxn>
                    <a:cxn ang="0">
                      <a:pos x="T6" y="T7"/>
                    </a:cxn>
                    <a:cxn ang="0">
                      <a:pos x="T8" y="T9"/>
                    </a:cxn>
                  </a:cxnLst>
                  <a:rect l="0" t="0" r="r" b="b"/>
                  <a:pathLst>
                    <a:path w="18" h="17">
                      <a:moveTo>
                        <a:pt x="0" y="17"/>
                      </a:moveTo>
                      <a:cubicBezTo>
                        <a:pt x="14" y="17"/>
                        <a:pt x="14" y="17"/>
                        <a:pt x="14" y="17"/>
                      </a:cubicBezTo>
                      <a:cubicBezTo>
                        <a:pt x="16" y="12"/>
                        <a:pt x="17" y="6"/>
                        <a:pt x="18" y="0"/>
                      </a:cubicBezTo>
                      <a:cubicBezTo>
                        <a:pt x="0" y="0"/>
                        <a:pt x="0" y="0"/>
                        <a:pt x="0" y="0"/>
                      </a:cubicBezTo>
                      <a:lnTo>
                        <a:pt x="0" y="17"/>
                      </a:ln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1" name="Freeform 139">
                  <a:extLst>
                    <a:ext uri="{FF2B5EF4-FFF2-40B4-BE49-F238E27FC236}">
                      <a16:creationId xmlns="" xmlns:a16="http://schemas.microsoft.com/office/drawing/2014/main" id="{A02A1E46-1BBD-4A5E-A956-C51761999B5E}"/>
                    </a:ext>
                  </a:extLst>
                </p:cNvPr>
                <p:cNvSpPr>
                  <a:spLocks/>
                </p:cNvSpPr>
                <p:nvPr/>
              </p:nvSpPr>
              <p:spPr bwMode="auto">
                <a:xfrm>
                  <a:off x="2126" y="2532"/>
                  <a:ext cx="64" cy="99"/>
                </a:xfrm>
                <a:custGeom>
                  <a:avLst/>
                  <a:gdLst>
                    <a:gd name="T0" fmla="*/ 0 w 13"/>
                    <a:gd name="T1" fmla="*/ 20 h 20"/>
                    <a:gd name="T2" fmla="*/ 13 w 13"/>
                    <a:gd name="T3" fmla="*/ 0 h 20"/>
                    <a:gd name="T4" fmla="*/ 0 w 13"/>
                    <a:gd name="T5" fmla="*/ 0 h 20"/>
                    <a:gd name="T6" fmla="*/ 0 w 13"/>
                    <a:gd name="T7" fmla="*/ 20 h 20"/>
                  </a:gdLst>
                  <a:ahLst/>
                  <a:cxnLst>
                    <a:cxn ang="0">
                      <a:pos x="T0" y="T1"/>
                    </a:cxn>
                    <a:cxn ang="0">
                      <a:pos x="T2" y="T3"/>
                    </a:cxn>
                    <a:cxn ang="0">
                      <a:pos x="T4" y="T5"/>
                    </a:cxn>
                    <a:cxn ang="0">
                      <a:pos x="T6" y="T7"/>
                    </a:cxn>
                  </a:cxnLst>
                  <a:rect l="0" t="0" r="r" b="b"/>
                  <a:pathLst>
                    <a:path w="13" h="20">
                      <a:moveTo>
                        <a:pt x="0" y="20"/>
                      </a:moveTo>
                      <a:cubicBezTo>
                        <a:pt x="6" y="14"/>
                        <a:pt x="10" y="7"/>
                        <a:pt x="13" y="0"/>
                      </a:cubicBezTo>
                      <a:cubicBezTo>
                        <a:pt x="0" y="0"/>
                        <a:pt x="0" y="0"/>
                        <a:pt x="0" y="0"/>
                      </a:cubicBezTo>
                      <a:lnTo>
                        <a:pt x="0" y="20"/>
                      </a:ln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2" name="Freeform 140">
                  <a:extLst>
                    <a:ext uri="{FF2B5EF4-FFF2-40B4-BE49-F238E27FC236}">
                      <a16:creationId xmlns="" xmlns:a16="http://schemas.microsoft.com/office/drawing/2014/main" id="{BEF3DEE4-EE7A-49FF-A68D-17CA596FC6A2}"/>
                    </a:ext>
                  </a:extLst>
                </p:cNvPr>
                <p:cNvSpPr>
                  <a:spLocks/>
                </p:cNvSpPr>
                <p:nvPr/>
              </p:nvSpPr>
              <p:spPr bwMode="auto">
                <a:xfrm>
                  <a:off x="2151" y="2532"/>
                  <a:ext cx="147" cy="99"/>
                </a:xfrm>
                <a:custGeom>
                  <a:avLst/>
                  <a:gdLst>
                    <a:gd name="T0" fmla="*/ 0 w 30"/>
                    <a:gd name="T1" fmla="*/ 20 h 20"/>
                    <a:gd name="T2" fmla="*/ 0 w 30"/>
                    <a:gd name="T3" fmla="*/ 20 h 20"/>
                    <a:gd name="T4" fmla="*/ 1 w 30"/>
                    <a:gd name="T5" fmla="*/ 19 h 20"/>
                    <a:gd name="T6" fmla="*/ 3 w 30"/>
                    <a:gd name="T7" fmla="*/ 19 h 20"/>
                    <a:gd name="T8" fmla="*/ 5 w 30"/>
                    <a:gd name="T9" fmla="*/ 18 h 20"/>
                    <a:gd name="T10" fmla="*/ 9 w 30"/>
                    <a:gd name="T11" fmla="*/ 17 h 20"/>
                    <a:gd name="T12" fmla="*/ 9 w 30"/>
                    <a:gd name="T13" fmla="*/ 17 h 20"/>
                    <a:gd name="T14" fmla="*/ 28 w 30"/>
                    <a:gd name="T15" fmla="*/ 4 h 20"/>
                    <a:gd name="T16" fmla="*/ 28 w 30"/>
                    <a:gd name="T17" fmla="*/ 4 h 20"/>
                    <a:gd name="T18" fmla="*/ 30 w 30"/>
                    <a:gd name="T19" fmla="*/ 0 h 20"/>
                    <a:gd name="T20" fmla="*/ 30 w 30"/>
                    <a:gd name="T21" fmla="*/ 0 h 20"/>
                    <a:gd name="T22" fmla="*/ 13 w 30"/>
                    <a:gd name="T23" fmla="*/ 0 h 20"/>
                    <a:gd name="T24" fmla="*/ 0 w 30"/>
                    <a:gd name="T2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0">
                      <a:moveTo>
                        <a:pt x="0" y="20"/>
                      </a:moveTo>
                      <a:cubicBezTo>
                        <a:pt x="0" y="20"/>
                        <a:pt x="0" y="20"/>
                        <a:pt x="0" y="20"/>
                      </a:cubicBezTo>
                      <a:cubicBezTo>
                        <a:pt x="1" y="19"/>
                        <a:pt x="1" y="19"/>
                        <a:pt x="1" y="19"/>
                      </a:cubicBezTo>
                      <a:cubicBezTo>
                        <a:pt x="2" y="19"/>
                        <a:pt x="2" y="19"/>
                        <a:pt x="3" y="19"/>
                      </a:cubicBezTo>
                      <a:cubicBezTo>
                        <a:pt x="4" y="19"/>
                        <a:pt x="4" y="19"/>
                        <a:pt x="5" y="18"/>
                      </a:cubicBezTo>
                      <a:cubicBezTo>
                        <a:pt x="7" y="18"/>
                        <a:pt x="8" y="18"/>
                        <a:pt x="9" y="17"/>
                      </a:cubicBezTo>
                      <a:cubicBezTo>
                        <a:pt x="9" y="17"/>
                        <a:pt x="9" y="17"/>
                        <a:pt x="9" y="17"/>
                      </a:cubicBezTo>
                      <a:cubicBezTo>
                        <a:pt x="16" y="14"/>
                        <a:pt x="23" y="9"/>
                        <a:pt x="28" y="4"/>
                      </a:cubicBezTo>
                      <a:cubicBezTo>
                        <a:pt x="28" y="4"/>
                        <a:pt x="28" y="4"/>
                        <a:pt x="28" y="4"/>
                      </a:cubicBezTo>
                      <a:cubicBezTo>
                        <a:pt x="29" y="2"/>
                        <a:pt x="29" y="1"/>
                        <a:pt x="30" y="0"/>
                      </a:cubicBezTo>
                      <a:cubicBezTo>
                        <a:pt x="30" y="0"/>
                        <a:pt x="30" y="0"/>
                        <a:pt x="30" y="0"/>
                      </a:cubicBezTo>
                      <a:cubicBezTo>
                        <a:pt x="13" y="0"/>
                        <a:pt x="13" y="0"/>
                        <a:pt x="13" y="0"/>
                      </a:cubicBezTo>
                      <a:cubicBezTo>
                        <a:pt x="10" y="7"/>
                        <a:pt x="6" y="14"/>
                        <a:pt x="0" y="20"/>
                      </a:cubicBez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3" name="Freeform 141">
                  <a:extLst>
                    <a:ext uri="{FF2B5EF4-FFF2-40B4-BE49-F238E27FC236}">
                      <a16:creationId xmlns="" xmlns:a16="http://schemas.microsoft.com/office/drawing/2014/main" id="{3737F917-6CF5-424E-AB7E-32F34BF83BDD}"/>
                    </a:ext>
                  </a:extLst>
                </p:cNvPr>
                <p:cNvSpPr>
                  <a:spLocks/>
                </p:cNvSpPr>
                <p:nvPr/>
              </p:nvSpPr>
              <p:spPr bwMode="auto">
                <a:xfrm>
                  <a:off x="2170" y="2184"/>
                  <a:ext cx="128" cy="93"/>
                </a:xfrm>
                <a:custGeom>
                  <a:avLst/>
                  <a:gdLst>
                    <a:gd name="T0" fmla="*/ 26 w 26"/>
                    <a:gd name="T1" fmla="*/ 19 h 19"/>
                    <a:gd name="T2" fmla="*/ 26 w 26"/>
                    <a:gd name="T3" fmla="*/ 19 h 19"/>
                    <a:gd name="T4" fmla="*/ 25 w 26"/>
                    <a:gd name="T5" fmla="*/ 17 h 19"/>
                    <a:gd name="T6" fmla="*/ 24 w 26"/>
                    <a:gd name="T7" fmla="*/ 16 h 19"/>
                    <a:gd name="T8" fmla="*/ 23 w 26"/>
                    <a:gd name="T9" fmla="*/ 15 h 19"/>
                    <a:gd name="T10" fmla="*/ 8 w 26"/>
                    <a:gd name="T11" fmla="*/ 3 h 19"/>
                    <a:gd name="T12" fmla="*/ 8 w 26"/>
                    <a:gd name="T13" fmla="*/ 3 h 19"/>
                    <a:gd name="T14" fmla="*/ 4 w 26"/>
                    <a:gd name="T15" fmla="*/ 2 h 19"/>
                    <a:gd name="T16" fmla="*/ 3 w 26"/>
                    <a:gd name="T17" fmla="*/ 1 h 19"/>
                    <a:gd name="T18" fmla="*/ 1 w 26"/>
                    <a:gd name="T19" fmla="*/ 1 h 19"/>
                    <a:gd name="T20" fmla="*/ 0 w 26"/>
                    <a:gd name="T21" fmla="*/ 0 h 19"/>
                    <a:gd name="T22" fmla="*/ 0 w 26"/>
                    <a:gd name="T23" fmla="*/ 0 h 19"/>
                    <a:gd name="T24" fmla="*/ 10 w 26"/>
                    <a:gd name="T25" fmla="*/ 19 h 19"/>
                    <a:gd name="T26" fmla="*/ 26 w 26"/>
                    <a:gd name="T2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19">
                      <a:moveTo>
                        <a:pt x="26" y="19"/>
                      </a:moveTo>
                      <a:cubicBezTo>
                        <a:pt x="26" y="19"/>
                        <a:pt x="26" y="19"/>
                        <a:pt x="26" y="19"/>
                      </a:cubicBezTo>
                      <a:cubicBezTo>
                        <a:pt x="26" y="18"/>
                        <a:pt x="25" y="17"/>
                        <a:pt x="25" y="17"/>
                      </a:cubicBezTo>
                      <a:cubicBezTo>
                        <a:pt x="24" y="16"/>
                        <a:pt x="24" y="16"/>
                        <a:pt x="24" y="16"/>
                      </a:cubicBezTo>
                      <a:cubicBezTo>
                        <a:pt x="23" y="15"/>
                        <a:pt x="23" y="15"/>
                        <a:pt x="23" y="15"/>
                      </a:cubicBezTo>
                      <a:cubicBezTo>
                        <a:pt x="19" y="10"/>
                        <a:pt x="14" y="6"/>
                        <a:pt x="8" y="3"/>
                      </a:cubicBezTo>
                      <a:cubicBezTo>
                        <a:pt x="8" y="3"/>
                        <a:pt x="8" y="3"/>
                        <a:pt x="8" y="3"/>
                      </a:cubicBezTo>
                      <a:cubicBezTo>
                        <a:pt x="7" y="3"/>
                        <a:pt x="5" y="2"/>
                        <a:pt x="4" y="2"/>
                      </a:cubicBezTo>
                      <a:cubicBezTo>
                        <a:pt x="4" y="2"/>
                        <a:pt x="4" y="2"/>
                        <a:pt x="3" y="1"/>
                      </a:cubicBezTo>
                      <a:cubicBezTo>
                        <a:pt x="2" y="1"/>
                        <a:pt x="2" y="1"/>
                        <a:pt x="1" y="1"/>
                      </a:cubicBezTo>
                      <a:cubicBezTo>
                        <a:pt x="0" y="0"/>
                        <a:pt x="0" y="0"/>
                        <a:pt x="0" y="0"/>
                      </a:cubicBezTo>
                      <a:cubicBezTo>
                        <a:pt x="0" y="0"/>
                        <a:pt x="0" y="0"/>
                        <a:pt x="0" y="0"/>
                      </a:cubicBezTo>
                      <a:cubicBezTo>
                        <a:pt x="4" y="6"/>
                        <a:pt x="8" y="12"/>
                        <a:pt x="10" y="19"/>
                      </a:cubicBezTo>
                      <a:lnTo>
                        <a:pt x="26" y="19"/>
                      </a:ln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4" name="Freeform 142">
                  <a:extLst>
                    <a:ext uri="{FF2B5EF4-FFF2-40B4-BE49-F238E27FC236}">
                      <a16:creationId xmlns="" xmlns:a16="http://schemas.microsoft.com/office/drawing/2014/main" id="{F0B3A7EC-4FE3-4758-A27D-A21D2DE1A210}"/>
                    </a:ext>
                  </a:extLst>
                </p:cNvPr>
                <p:cNvSpPr>
                  <a:spLocks/>
                </p:cNvSpPr>
                <p:nvPr/>
              </p:nvSpPr>
              <p:spPr bwMode="auto">
                <a:xfrm>
                  <a:off x="2126" y="2302"/>
                  <a:ext cx="89" cy="88"/>
                </a:xfrm>
                <a:custGeom>
                  <a:avLst/>
                  <a:gdLst>
                    <a:gd name="T0" fmla="*/ 0 w 18"/>
                    <a:gd name="T1" fmla="*/ 0 h 18"/>
                    <a:gd name="T2" fmla="*/ 0 w 18"/>
                    <a:gd name="T3" fmla="*/ 18 h 18"/>
                    <a:gd name="T4" fmla="*/ 18 w 18"/>
                    <a:gd name="T5" fmla="*/ 18 h 18"/>
                    <a:gd name="T6" fmla="*/ 15 w 18"/>
                    <a:gd name="T7" fmla="*/ 0 h 18"/>
                    <a:gd name="T8" fmla="*/ 0 w 18"/>
                    <a:gd name="T9" fmla="*/ 0 h 18"/>
                  </a:gdLst>
                  <a:ahLst/>
                  <a:cxnLst>
                    <a:cxn ang="0">
                      <a:pos x="T0" y="T1"/>
                    </a:cxn>
                    <a:cxn ang="0">
                      <a:pos x="T2" y="T3"/>
                    </a:cxn>
                    <a:cxn ang="0">
                      <a:pos x="T4" y="T5"/>
                    </a:cxn>
                    <a:cxn ang="0">
                      <a:pos x="T6" y="T7"/>
                    </a:cxn>
                    <a:cxn ang="0">
                      <a:pos x="T8" y="T9"/>
                    </a:cxn>
                  </a:cxnLst>
                  <a:rect l="0" t="0" r="r" b="b"/>
                  <a:pathLst>
                    <a:path w="18" h="18">
                      <a:moveTo>
                        <a:pt x="0" y="0"/>
                      </a:moveTo>
                      <a:cubicBezTo>
                        <a:pt x="0" y="18"/>
                        <a:pt x="0" y="18"/>
                        <a:pt x="0" y="18"/>
                      </a:cubicBezTo>
                      <a:cubicBezTo>
                        <a:pt x="18" y="18"/>
                        <a:pt x="18" y="18"/>
                        <a:pt x="18" y="18"/>
                      </a:cubicBezTo>
                      <a:cubicBezTo>
                        <a:pt x="18" y="12"/>
                        <a:pt x="17" y="6"/>
                        <a:pt x="15" y="0"/>
                      </a:cubicBezTo>
                      <a:lnTo>
                        <a:pt x="0" y="0"/>
                      </a:ln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5" name="Freeform 143">
                  <a:extLst>
                    <a:ext uri="{FF2B5EF4-FFF2-40B4-BE49-F238E27FC236}">
                      <a16:creationId xmlns="" xmlns:a16="http://schemas.microsoft.com/office/drawing/2014/main" id="{D406CAEB-C099-49B7-8E8E-4E11BEAB07E8}"/>
                    </a:ext>
                  </a:extLst>
                </p:cNvPr>
                <p:cNvSpPr>
                  <a:spLocks/>
                </p:cNvSpPr>
                <p:nvPr/>
              </p:nvSpPr>
              <p:spPr bwMode="auto">
                <a:xfrm>
                  <a:off x="2126" y="2179"/>
                  <a:ext cx="64" cy="98"/>
                </a:xfrm>
                <a:custGeom>
                  <a:avLst/>
                  <a:gdLst>
                    <a:gd name="T0" fmla="*/ 13 w 13"/>
                    <a:gd name="T1" fmla="*/ 20 h 20"/>
                    <a:gd name="T2" fmla="*/ 0 w 13"/>
                    <a:gd name="T3" fmla="*/ 0 h 20"/>
                    <a:gd name="T4" fmla="*/ 0 w 13"/>
                    <a:gd name="T5" fmla="*/ 0 h 20"/>
                    <a:gd name="T6" fmla="*/ 0 w 13"/>
                    <a:gd name="T7" fmla="*/ 0 h 20"/>
                    <a:gd name="T8" fmla="*/ 0 w 13"/>
                    <a:gd name="T9" fmla="*/ 20 h 20"/>
                    <a:gd name="T10" fmla="*/ 13 w 13"/>
                    <a:gd name="T11" fmla="*/ 20 h 20"/>
                  </a:gdLst>
                  <a:ahLst/>
                  <a:cxnLst>
                    <a:cxn ang="0">
                      <a:pos x="T0" y="T1"/>
                    </a:cxn>
                    <a:cxn ang="0">
                      <a:pos x="T2" y="T3"/>
                    </a:cxn>
                    <a:cxn ang="0">
                      <a:pos x="T4" y="T5"/>
                    </a:cxn>
                    <a:cxn ang="0">
                      <a:pos x="T6" y="T7"/>
                    </a:cxn>
                    <a:cxn ang="0">
                      <a:pos x="T8" y="T9"/>
                    </a:cxn>
                    <a:cxn ang="0">
                      <a:pos x="T10" y="T11"/>
                    </a:cxn>
                  </a:cxnLst>
                  <a:rect l="0" t="0" r="r" b="b"/>
                  <a:pathLst>
                    <a:path w="13" h="20">
                      <a:moveTo>
                        <a:pt x="13" y="20"/>
                      </a:moveTo>
                      <a:cubicBezTo>
                        <a:pt x="10" y="12"/>
                        <a:pt x="5" y="6"/>
                        <a:pt x="0" y="0"/>
                      </a:cubicBezTo>
                      <a:cubicBezTo>
                        <a:pt x="0" y="0"/>
                        <a:pt x="0" y="0"/>
                        <a:pt x="0" y="0"/>
                      </a:cubicBezTo>
                      <a:cubicBezTo>
                        <a:pt x="0" y="0"/>
                        <a:pt x="0" y="0"/>
                        <a:pt x="0" y="0"/>
                      </a:cubicBezTo>
                      <a:cubicBezTo>
                        <a:pt x="0" y="20"/>
                        <a:pt x="0" y="20"/>
                        <a:pt x="0" y="20"/>
                      </a:cubicBezTo>
                      <a:lnTo>
                        <a:pt x="13" y="20"/>
                      </a:ln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6" name="Freeform 144">
                  <a:extLst>
                    <a:ext uri="{FF2B5EF4-FFF2-40B4-BE49-F238E27FC236}">
                      <a16:creationId xmlns="" xmlns:a16="http://schemas.microsoft.com/office/drawing/2014/main" id="{43185D89-09C1-45F2-B91B-5907F76FD09A}"/>
                    </a:ext>
                  </a:extLst>
                </p:cNvPr>
                <p:cNvSpPr>
                  <a:spLocks/>
                </p:cNvSpPr>
                <p:nvPr/>
              </p:nvSpPr>
              <p:spPr bwMode="auto">
                <a:xfrm>
                  <a:off x="2062" y="2915"/>
                  <a:ext cx="39" cy="35"/>
                </a:xfrm>
                <a:custGeom>
                  <a:avLst/>
                  <a:gdLst>
                    <a:gd name="T0" fmla="*/ 2 w 8"/>
                    <a:gd name="T1" fmla="*/ 6 h 7"/>
                    <a:gd name="T2" fmla="*/ 3 w 8"/>
                    <a:gd name="T3" fmla="*/ 6 h 7"/>
                    <a:gd name="T4" fmla="*/ 5 w 8"/>
                    <a:gd name="T5" fmla="*/ 7 h 7"/>
                    <a:gd name="T6" fmla="*/ 5 w 8"/>
                    <a:gd name="T7" fmla="*/ 7 h 7"/>
                    <a:gd name="T8" fmla="*/ 7 w 8"/>
                    <a:gd name="T9" fmla="*/ 7 h 7"/>
                    <a:gd name="T10" fmla="*/ 8 w 8"/>
                    <a:gd name="T11" fmla="*/ 7 h 7"/>
                    <a:gd name="T12" fmla="*/ 8 w 8"/>
                    <a:gd name="T13" fmla="*/ 7 h 7"/>
                    <a:gd name="T14" fmla="*/ 6 w 8"/>
                    <a:gd name="T15" fmla="*/ 5 h 7"/>
                    <a:gd name="T16" fmla="*/ 0 w 8"/>
                    <a:gd name="T17" fmla="*/ 0 h 7"/>
                    <a:gd name="T18" fmla="*/ 0 w 8"/>
                    <a:gd name="T19" fmla="*/ 5 h 7"/>
                    <a:gd name="T20" fmla="*/ 1 w 8"/>
                    <a:gd name="T21" fmla="*/ 5 h 7"/>
                    <a:gd name="T22" fmla="*/ 2 w 8"/>
                    <a:gd name="T2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2" y="6"/>
                      </a:moveTo>
                      <a:cubicBezTo>
                        <a:pt x="3" y="6"/>
                        <a:pt x="3" y="6"/>
                        <a:pt x="3" y="6"/>
                      </a:cubicBezTo>
                      <a:cubicBezTo>
                        <a:pt x="4" y="6"/>
                        <a:pt x="4" y="7"/>
                        <a:pt x="5" y="7"/>
                      </a:cubicBezTo>
                      <a:cubicBezTo>
                        <a:pt x="5" y="7"/>
                        <a:pt x="5" y="7"/>
                        <a:pt x="5" y="7"/>
                      </a:cubicBezTo>
                      <a:cubicBezTo>
                        <a:pt x="6" y="7"/>
                        <a:pt x="6" y="7"/>
                        <a:pt x="7" y="7"/>
                      </a:cubicBezTo>
                      <a:cubicBezTo>
                        <a:pt x="8" y="7"/>
                        <a:pt x="8" y="7"/>
                        <a:pt x="8" y="7"/>
                      </a:cubicBezTo>
                      <a:cubicBezTo>
                        <a:pt x="8" y="7"/>
                        <a:pt x="8" y="7"/>
                        <a:pt x="8" y="7"/>
                      </a:cubicBezTo>
                      <a:cubicBezTo>
                        <a:pt x="6" y="5"/>
                        <a:pt x="6" y="5"/>
                        <a:pt x="6" y="5"/>
                      </a:cubicBezTo>
                      <a:cubicBezTo>
                        <a:pt x="0" y="0"/>
                        <a:pt x="0" y="0"/>
                        <a:pt x="0" y="0"/>
                      </a:cubicBezTo>
                      <a:cubicBezTo>
                        <a:pt x="0" y="5"/>
                        <a:pt x="0" y="5"/>
                        <a:pt x="0" y="5"/>
                      </a:cubicBezTo>
                      <a:cubicBezTo>
                        <a:pt x="1" y="5"/>
                        <a:pt x="1" y="5"/>
                        <a:pt x="1" y="5"/>
                      </a:cubicBezTo>
                      <a:cubicBezTo>
                        <a:pt x="1" y="5"/>
                        <a:pt x="2" y="6"/>
                        <a:pt x="2" y="6"/>
                      </a:cubicBezTo>
                      <a:close/>
                    </a:path>
                  </a:pathLst>
                </a:custGeom>
                <a:solidFill>
                  <a:srgbClr val="FFCA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7" name="Freeform 145">
                  <a:extLst>
                    <a:ext uri="{FF2B5EF4-FFF2-40B4-BE49-F238E27FC236}">
                      <a16:creationId xmlns="" xmlns:a16="http://schemas.microsoft.com/office/drawing/2014/main" id="{362E133B-F995-4E44-88DE-ED6C4DA9ABC5}"/>
                    </a:ext>
                  </a:extLst>
                </p:cNvPr>
                <p:cNvSpPr>
                  <a:spLocks/>
                </p:cNvSpPr>
                <p:nvPr/>
              </p:nvSpPr>
              <p:spPr bwMode="auto">
                <a:xfrm>
                  <a:off x="2062" y="2910"/>
                  <a:ext cx="94" cy="45"/>
                </a:xfrm>
                <a:custGeom>
                  <a:avLst/>
                  <a:gdLst>
                    <a:gd name="T0" fmla="*/ 10 w 19"/>
                    <a:gd name="T1" fmla="*/ 4 h 9"/>
                    <a:gd name="T2" fmla="*/ 0 w 19"/>
                    <a:gd name="T3" fmla="*/ 1 h 9"/>
                    <a:gd name="T4" fmla="*/ 0 w 19"/>
                    <a:gd name="T5" fmla="*/ 1 h 9"/>
                    <a:gd name="T6" fmla="*/ 6 w 19"/>
                    <a:gd name="T7" fmla="*/ 6 h 9"/>
                    <a:gd name="T8" fmla="*/ 8 w 19"/>
                    <a:gd name="T9" fmla="*/ 8 h 9"/>
                    <a:gd name="T10" fmla="*/ 10 w 19"/>
                    <a:gd name="T11" fmla="*/ 9 h 9"/>
                    <a:gd name="T12" fmla="*/ 11 w 19"/>
                    <a:gd name="T13" fmla="*/ 8 h 9"/>
                    <a:gd name="T14" fmla="*/ 13 w 19"/>
                    <a:gd name="T15" fmla="*/ 8 h 9"/>
                    <a:gd name="T16" fmla="*/ 14 w 19"/>
                    <a:gd name="T17" fmla="*/ 8 h 9"/>
                    <a:gd name="T18" fmla="*/ 15 w 19"/>
                    <a:gd name="T19" fmla="*/ 8 h 9"/>
                    <a:gd name="T20" fmla="*/ 16 w 19"/>
                    <a:gd name="T21" fmla="*/ 7 h 9"/>
                    <a:gd name="T22" fmla="*/ 17 w 19"/>
                    <a:gd name="T23" fmla="*/ 7 h 9"/>
                    <a:gd name="T24" fmla="*/ 19 w 19"/>
                    <a:gd name="T25" fmla="*/ 6 h 9"/>
                    <a:gd name="T26" fmla="*/ 19 w 19"/>
                    <a:gd name="T27" fmla="*/ 6 h 9"/>
                    <a:gd name="T28" fmla="*/ 19 w 19"/>
                    <a:gd name="T29" fmla="*/ 0 h 9"/>
                    <a:gd name="T30" fmla="*/ 10 w 19"/>
                    <a:gd name="T3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9">
                      <a:moveTo>
                        <a:pt x="10" y="4"/>
                      </a:moveTo>
                      <a:cubicBezTo>
                        <a:pt x="6" y="4"/>
                        <a:pt x="3" y="3"/>
                        <a:pt x="0" y="1"/>
                      </a:cubicBezTo>
                      <a:cubicBezTo>
                        <a:pt x="0" y="1"/>
                        <a:pt x="0" y="1"/>
                        <a:pt x="0" y="1"/>
                      </a:cubicBezTo>
                      <a:cubicBezTo>
                        <a:pt x="6" y="6"/>
                        <a:pt x="6" y="6"/>
                        <a:pt x="6" y="6"/>
                      </a:cubicBezTo>
                      <a:cubicBezTo>
                        <a:pt x="8" y="8"/>
                        <a:pt x="8" y="8"/>
                        <a:pt x="8" y="8"/>
                      </a:cubicBezTo>
                      <a:cubicBezTo>
                        <a:pt x="9" y="9"/>
                        <a:pt x="9" y="9"/>
                        <a:pt x="10" y="9"/>
                      </a:cubicBezTo>
                      <a:cubicBezTo>
                        <a:pt x="10" y="9"/>
                        <a:pt x="11" y="9"/>
                        <a:pt x="11" y="8"/>
                      </a:cubicBezTo>
                      <a:cubicBezTo>
                        <a:pt x="12" y="8"/>
                        <a:pt x="12" y="8"/>
                        <a:pt x="13" y="8"/>
                      </a:cubicBezTo>
                      <a:cubicBezTo>
                        <a:pt x="13" y="8"/>
                        <a:pt x="13" y="8"/>
                        <a:pt x="14" y="8"/>
                      </a:cubicBezTo>
                      <a:cubicBezTo>
                        <a:pt x="14" y="8"/>
                        <a:pt x="15" y="8"/>
                        <a:pt x="15" y="8"/>
                      </a:cubicBezTo>
                      <a:cubicBezTo>
                        <a:pt x="15" y="8"/>
                        <a:pt x="16" y="7"/>
                        <a:pt x="16" y="7"/>
                      </a:cubicBezTo>
                      <a:cubicBezTo>
                        <a:pt x="17" y="7"/>
                        <a:pt x="17" y="7"/>
                        <a:pt x="17" y="7"/>
                      </a:cubicBezTo>
                      <a:cubicBezTo>
                        <a:pt x="18" y="7"/>
                        <a:pt x="18" y="6"/>
                        <a:pt x="19" y="6"/>
                      </a:cubicBezTo>
                      <a:cubicBezTo>
                        <a:pt x="19" y="6"/>
                        <a:pt x="19" y="6"/>
                        <a:pt x="19" y="6"/>
                      </a:cubicBezTo>
                      <a:cubicBezTo>
                        <a:pt x="19" y="0"/>
                        <a:pt x="19" y="0"/>
                        <a:pt x="19" y="0"/>
                      </a:cubicBezTo>
                      <a:cubicBezTo>
                        <a:pt x="16" y="3"/>
                        <a:pt x="13" y="4"/>
                        <a:pt x="10" y="4"/>
                      </a:cubicBezTo>
                      <a:close/>
                    </a:path>
                  </a:pathLst>
                </a:custGeom>
                <a:solidFill>
                  <a:srgbClr val="F9B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8" name="Freeform 146">
                  <a:extLst>
                    <a:ext uri="{FF2B5EF4-FFF2-40B4-BE49-F238E27FC236}">
                      <a16:creationId xmlns="" xmlns:a16="http://schemas.microsoft.com/office/drawing/2014/main" id="{FF0C926D-B613-46E1-B99A-E6F0A9BDA38A}"/>
                    </a:ext>
                  </a:extLst>
                </p:cNvPr>
                <p:cNvSpPr>
                  <a:spLocks/>
                </p:cNvSpPr>
                <p:nvPr/>
              </p:nvSpPr>
              <p:spPr bwMode="auto">
                <a:xfrm>
                  <a:off x="2111" y="2778"/>
                  <a:ext cx="89" cy="152"/>
                </a:xfrm>
                <a:custGeom>
                  <a:avLst/>
                  <a:gdLst>
                    <a:gd name="T0" fmla="*/ 18 w 18"/>
                    <a:gd name="T1" fmla="*/ 3 h 31"/>
                    <a:gd name="T2" fmla="*/ 10 w 18"/>
                    <a:gd name="T3" fmla="*/ 0 h 31"/>
                    <a:gd name="T4" fmla="*/ 2 w 18"/>
                    <a:gd name="T5" fmla="*/ 5 h 31"/>
                    <a:gd name="T6" fmla="*/ 2 w 18"/>
                    <a:gd name="T7" fmla="*/ 17 h 31"/>
                    <a:gd name="T8" fmla="*/ 0 w 18"/>
                    <a:gd name="T9" fmla="*/ 19 h 31"/>
                    <a:gd name="T10" fmla="*/ 0 w 18"/>
                    <a:gd name="T11" fmla="*/ 31 h 31"/>
                    <a:gd name="T12" fmla="*/ 9 w 18"/>
                    <a:gd name="T13" fmla="*/ 27 h 31"/>
                    <a:gd name="T14" fmla="*/ 18 w 18"/>
                    <a:gd name="T15" fmla="*/ 9 h 31"/>
                    <a:gd name="T16" fmla="*/ 18 w 18"/>
                    <a:gd name="T17" fmla="*/ 7 h 31"/>
                    <a:gd name="T18" fmla="*/ 18 w 18"/>
                    <a:gd name="T1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31">
                      <a:moveTo>
                        <a:pt x="18" y="3"/>
                      </a:moveTo>
                      <a:cubicBezTo>
                        <a:pt x="18" y="3"/>
                        <a:pt x="16" y="0"/>
                        <a:pt x="10" y="0"/>
                      </a:cubicBezTo>
                      <a:cubicBezTo>
                        <a:pt x="6" y="0"/>
                        <a:pt x="2" y="2"/>
                        <a:pt x="2" y="5"/>
                      </a:cubicBezTo>
                      <a:cubicBezTo>
                        <a:pt x="2" y="17"/>
                        <a:pt x="2" y="17"/>
                        <a:pt x="2" y="17"/>
                      </a:cubicBezTo>
                      <a:cubicBezTo>
                        <a:pt x="2" y="18"/>
                        <a:pt x="1" y="19"/>
                        <a:pt x="0" y="19"/>
                      </a:cubicBezTo>
                      <a:cubicBezTo>
                        <a:pt x="0" y="31"/>
                        <a:pt x="0" y="31"/>
                        <a:pt x="0" y="31"/>
                      </a:cubicBezTo>
                      <a:cubicBezTo>
                        <a:pt x="3" y="31"/>
                        <a:pt x="6" y="30"/>
                        <a:pt x="9" y="27"/>
                      </a:cubicBezTo>
                      <a:cubicBezTo>
                        <a:pt x="14" y="23"/>
                        <a:pt x="18" y="16"/>
                        <a:pt x="18" y="9"/>
                      </a:cubicBezTo>
                      <a:cubicBezTo>
                        <a:pt x="18" y="9"/>
                        <a:pt x="18" y="8"/>
                        <a:pt x="18" y="7"/>
                      </a:cubicBezTo>
                      <a:lnTo>
                        <a:pt x="18" y="3"/>
                      </a:lnTo>
                      <a:close/>
                    </a:path>
                  </a:pathLst>
                </a:custGeom>
                <a:solidFill>
                  <a:srgbClr val="F9B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9" name="Freeform 147">
                  <a:extLst>
                    <a:ext uri="{FF2B5EF4-FFF2-40B4-BE49-F238E27FC236}">
                      <a16:creationId xmlns="" xmlns:a16="http://schemas.microsoft.com/office/drawing/2014/main" id="{70C53CF7-4531-48C3-9239-43D0A1328164}"/>
                    </a:ext>
                  </a:extLst>
                </p:cNvPr>
                <p:cNvSpPr>
                  <a:spLocks/>
                </p:cNvSpPr>
                <p:nvPr/>
              </p:nvSpPr>
              <p:spPr bwMode="auto">
                <a:xfrm>
                  <a:off x="2018" y="2724"/>
                  <a:ext cx="182" cy="206"/>
                </a:xfrm>
                <a:custGeom>
                  <a:avLst/>
                  <a:gdLst>
                    <a:gd name="T0" fmla="*/ 19 w 37"/>
                    <a:gd name="T1" fmla="*/ 42 h 42"/>
                    <a:gd name="T2" fmla="*/ 19 w 37"/>
                    <a:gd name="T3" fmla="*/ 30 h 42"/>
                    <a:gd name="T4" fmla="*/ 21 w 37"/>
                    <a:gd name="T5" fmla="*/ 28 h 42"/>
                    <a:gd name="T6" fmla="*/ 21 w 37"/>
                    <a:gd name="T7" fmla="*/ 16 h 42"/>
                    <a:gd name="T8" fmla="*/ 29 w 37"/>
                    <a:gd name="T9" fmla="*/ 11 h 42"/>
                    <a:gd name="T10" fmla="*/ 37 w 37"/>
                    <a:gd name="T11" fmla="*/ 14 h 42"/>
                    <a:gd name="T12" fmla="*/ 37 w 37"/>
                    <a:gd name="T13" fmla="*/ 12 h 42"/>
                    <a:gd name="T14" fmla="*/ 34 w 37"/>
                    <a:gd name="T15" fmla="*/ 0 h 42"/>
                    <a:gd name="T16" fmla="*/ 30 w 37"/>
                    <a:gd name="T17" fmla="*/ 3 h 42"/>
                    <a:gd name="T18" fmla="*/ 29 w 37"/>
                    <a:gd name="T19" fmla="*/ 3 h 42"/>
                    <a:gd name="T20" fmla="*/ 18 w 37"/>
                    <a:gd name="T21" fmla="*/ 8 h 42"/>
                    <a:gd name="T22" fmla="*/ 18 w 37"/>
                    <a:gd name="T23" fmla="*/ 8 h 42"/>
                    <a:gd name="T24" fmla="*/ 12 w 37"/>
                    <a:gd name="T25" fmla="*/ 9 h 42"/>
                    <a:gd name="T26" fmla="*/ 4 w 37"/>
                    <a:gd name="T27" fmla="*/ 9 h 42"/>
                    <a:gd name="T28" fmla="*/ 0 w 37"/>
                    <a:gd name="T29" fmla="*/ 9 h 42"/>
                    <a:gd name="T30" fmla="*/ 0 w 37"/>
                    <a:gd name="T31" fmla="*/ 12 h 42"/>
                    <a:gd name="T32" fmla="*/ 0 w 37"/>
                    <a:gd name="T33" fmla="*/ 18 h 42"/>
                    <a:gd name="T34" fmla="*/ 0 w 37"/>
                    <a:gd name="T35" fmla="*/ 20 h 42"/>
                    <a:gd name="T36" fmla="*/ 9 w 37"/>
                    <a:gd name="T37" fmla="*/ 39 h 42"/>
                    <a:gd name="T38" fmla="*/ 19 w 37"/>
                    <a:gd name="T3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 h="42">
                      <a:moveTo>
                        <a:pt x="19" y="42"/>
                      </a:moveTo>
                      <a:cubicBezTo>
                        <a:pt x="19" y="30"/>
                        <a:pt x="19" y="30"/>
                        <a:pt x="19" y="30"/>
                      </a:cubicBezTo>
                      <a:cubicBezTo>
                        <a:pt x="20" y="30"/>
                        <a:pt x="21" y="29"/>
                        <a:pt x="21" y="28"/>
                      </a:cubicBezTo>
                      <a:cubicBezTo>
                        <a:pt x="21" y="16"/>
                        <a:pt x="21" y="16"/>
                        <a:pt x="21" y="16"/>
                      </a:cubicBezTo>
                      <a:cubicBezTo>
                        <a:pt x="21" y="13"/>
                        <a:pt x="25" y="11"/>
                        <a:pt x="29" y="11"/>
                      </a:cubicBezTo>
                      <a:cubicBezTo>
                        <a:pt x="35" y="11"/>
                        <a:pt x="37" y="14"/>
                        <a:pt x="37" y="14"/>
                      </a:cubicBezTo>
                      <a:cubicBezTo>
                        <a:pt x="37" y="12"/>
                        <a:pt x="37" y="12"/>
                        <a:pt x="37" y="12"/>
                      </a:cubicBezTo>
                      <a:cubicBezTo>
                        <a:pt x="37" y="7"/>
                        <a:pt x="36" y="3"/>
                        <a:pt x="34" y="0"/>
                      </a:cubicBezTo>
                      <a:cubicBezTo>
                        <a:pt x="32" y="1"/>
                        <a:pt x="31" y="2"/>
                        <a:pt x="30" y="3"/>
                      </a:cubicBezTo>
                      <a:cubicBezTo>
                        <a:pt x="29" y="3"/>
                        <a:pt x="29" y="3"/>
                        <a:pt x="29" y="3"/>
                      </a:cubicBezTo>
                      <a:cubicBezTo>
                        <a:pt x="25" y="5"/>
                        <a:pt x="22" y="6"/>
                        <a:pt x="18" y="8"/>
                      </a:cubicBezTo>
                      <a:cubicBezTo>
                        <a:pt x="18" y="8"/>
                        <a:pt x="18" y="8"/>
                        <a:pt x="18" y="8"/>
                      </a:cubicBezTo>
                      <a:cubicBezTo>
                        <a:pt x="16" y="8"/>
                        <a:pt x="14" y="8"/>
                        <a:pt x="12" y="9"/>
                      </a:cubicBezTo>
                      <a:cubicBezTo>
                        <a:pt x="9" y="9"/>
                        <a:pt x="7" y="9"/>
                        <a:pt x="4" y="9"/>
                      </a:cubicBezTo>
                      <a:cubicBezTo>
                        <a:pt x="2" y="9"/>
                        <a:pt x="1" y="9"/>
                        <a:pt x="0" y="9"/>
                      </a:cubicBezTo>
                      <a:cubicBezTo>
                        <a:pt x="0" y="10"/>
                        <a:pt x="0" y="11"/>
                        <a:pt x="0" y="12"/>
                      </a:cubicBezTo>
                      <a:cubicBezTo>
                        <a:pt x="0" y="18"/>
                        <a:pt x="0" y="18"/>
                        <a:pt x="0" y="18"/>
                      </a:cubicBezTo>
                      <a:cubicBezTo>
                        <a:pt x="0" y="19"/>
                        <a:pt x="0" y="20"/>
                        <a:pt x="0" y="20"/>
                      </a:cubicBezTo>
                      <a:cubicBezTo>
                        <a:pt x="1" y="27"/>
                        <a:pt x="4" y="34"/>
                        <a:pt x="9" y="39"/>
                      </a:cubicBezTo>
                      <a:cubicBezTo>
                        <a:pt x="12" y="41"/>
                        <a:pt x="15" y="42"/>
                        <a:pt x="19" y="42"/>
                      </a:cubicBezTo>
                      <a:close/>
                    </a:path>
                  </a:pathLst>
                </a:custGeom>
                <a:solidFill>
                  <a:srgbClr val="FFCA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0" name="Freeform 148">
                  <a:extLst>
                    <a:ext uri="{FF2B5EF4-FFF2-40B4-BE49-F238E27FC236}">
                      <a16:creationId xmlns="" xmlns:a16="http://schemas.microsoft.com/office/drawing/2014/main" id="{2398D22F-6C21-469C-B281-5CF785E4ACAB}"/>
                    </a:ext>
                  </a:extLst>
                </p:cNvPr>
                <p:cNvSpPr>
                  <a:spLocks/>
                </p:cNvSpPr>
                <p:nvPr/>
              </p:nvSpPr>
              <p:spPr bwMode="auto">
                <a:xfrm>
                  <a:off x="1988" y="2650"/>
                  <a:ext cx="241" cy="172"/>
                </a:xfrm>
                <a:custGeom>
                  <a:avLst/>
                  <a:gdLst>
                    <a:gd name="T0" fmla="*/ 9 w 49"/>
                    <a:gd name="T1" fmla="*/ 6 h 35"/>
                    <a:gd name="T2" fmla="*/ 0 w 49"/>
                    <a:gd name="T3" fmla="*/ 24 h 35"/>
                    <a:gd name="T4" fmla="*/ 0 w 49"/>
                    <a:gd name="T5" fmla="*/ 25 h 35"/>
                    <a:gd name="T6" fmla="*/ 0 w 49"/>
                    <a:gd name="T7" fmla="*/ 30 h 35"/>
                    <a:gd name="T8" fmla="*/ 6 w 49"/>
                    <a:gd name="T9" fmla="*/ 35 h 35"/>
                    <a:gd name="T10" fmla="*/ 6 w 49"/>
                    <a:gd name="T11" fmla="*/ 35 h 35"/>
                    <a:gd name="T12" fmla="*/ 6 w 49"/>
                    <a:gd name="T13" fmla="*/ 33 h 35"/>
                    <a:gd name="T14" fmla="*/ 6 w 49"/>
                    <a:gd name="T15" fmla="*/ 27 h 35"/>
                    <a:gd name="T16" fmla="*/ 6 w 49"/>
                    <a:gd name="T17" fmla="*/ 24 h 35"/>
                    <a:gd name="T18" fmla="*/ 10 w 49"/>
                    <a:gd name="T19" fmla="*/ 24 h 35"/>
                    <a:gd name="T20" fmla="*/ 18 w 49"/>
                    <a:gd name="T21" fmla="*/ 24 h 35"/>
                    <a:gd name="T22" fmla="*/ 24 w 49"/>
                    <a:gd name="T23" fmla="*/ 23 h 35"/>
                    <a:gd name="T24" fmla="*/ 24 w 49"/>
                    <a:gd name="T25" fmla="*/ 23 h 35"/>
                    <a:gd name="T26" fmla="*/ 35 w 49"/>
                    <a:gd name="T27" fmla="*/ 18 h 35"/>
                    <a:gd name="T28" fmla="*/ 36 w 49"/>
                    <a:gd name="T29" fmla="*/ 18 h 35"/>
                    <a:gd name="T30" fmla="*/ 40 w 49"/>
                    <a:gd name="T31" fmla="*/ 15 h 35"/>
                    <a:gd name="T32" fmla="*/ 40 w 49"/>
                    <a:gd name="T33" fmla="*/ 15 h 35"/>
                    <a:gd name="T34" fmla="*/ 43 w 49"/>
                    <a:gd name="T35" fmla="*/ 27 h 35"/>
                    <a:gd name="T36" fmla="*/ 43 w 49"/>
                    <a:gd name="T37" fmla="*/ 29 h 35"/>
                    <a:gd name="T38" fmla="*/ 43 w 49"/>
                    <a:gd name="T39" fmla="*/ 33 h 35"/>
                    <a:gd name="T40" fmla="*/ 43 w 49"/>
                    <a:gd name="T41" fmla="*/ 35 h 35"/>
                    <a:gd name="T42" fmla="*/ 44 w 49"/>
                    <a:gd name="T43" fmla="*/ 35 h 35"/>
                    <a:gd name="T44" fmla="*/ 49 w 49"/>
                    <a:gd name="T45" fmla="*/ 30 h 35"/>
                    <a:gd name="T46" fmla="*/ 49 w 49"/>
                    <a:gd name="T47" fmla="*/ 25 h 35"/>
                    <a:gd name="T48" fmla="*/ 45 w 49"/>
                    <a:gd name="T49" fmla="*/ 11 h 35"/>
                    <a:gd name="T50" fmla="*/ 41 w 49"/>
                    <a:gd name="T51" fmla="*/ 6 h 35"/>
                    <a:gd name="T52" fmla="*/ 25 w 49"/>
                    <a:gd name="T53" fmla="*/ 0 h 35"/>
                    <a:gd name="T54" fmla="*/ 9 w 49"/>
                    <a:gd name="T55"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35">
                      <a:moveTo>
                        <a:pt x="9" y="6"/>
                      </a:moveTo>
                      <a:cubicBezTo>
                        <a:pt x="4" y="10"/>
                        <a:pt x="1" y="17"/>
                        <a:pt x="0" y="24"/>
                      </a:cubicBezTo>
                      <a:cubicBezTo>
                        <a:pt x="0" y="24"/>
                        <a:pt x="0" y="24"/>
                        <a:pt x="0" y="25"/>
                      </a:cubicBezTo>
                      <a:cubicBezTo>
                        <a:pt x="0" y="30"/>
                        <a:pt x="0" y="30"/>
                        <a:pt x="0" y="30"/>
                      </a:cubicBezTo>
                      <a:cubicBezTo>
                        <a:pt x="0" y="33"/>
                        <a:pt x="3" y="35"/>
                        <a:pt x="6" y="35"/>
                      </a:cubicBezTo>
                      <a:cubicBezTo>
                        <a:pt x="6" y="35"/>
                        <a:pt x="6" y="35"/>
                        <a:pt x="6" y="35"/>
                      </a:cubicBezTo>
                      <a:cubicBezTo>
                        <a:pt x="6" y="35"/>
                        <a:pt x="6" y="34"/>
                        <a:pt x="6" y="33"/>
                      </a:cubicBezTo>
                      <a:cubicBezTo>
                        <a:pt x="6" y="27"/>
                        <a:pt x="6" y="27"/>
                        <a:pt x="6" y="27"/>
                      </a:cubicBezTo>
                      <a:cubicBezTo>
                        <a:pt x="6" y="26"/>
                        <a:pt x="6" y="25"/>
                        <a:pt x="6" y="24"/>
                      </a:cubicBezTo>
                      <a:cubicBezTo>
                        <a:pt x="7" y="24"/>
                        <a:pt x="8" y="24"/>
                        <a:pt x="10" y="24"/>
                      </a:cubicBezTo>
                      <a:cubicBezTo>
                        <a:pt x="13" y="24"/>
                        <a:pt x="15" y="24"/>
                        <a:pt x="18" y="24"/>
                      </a:cubicBezTo>
                      <a:cubicBezTo>
                        <a:pt x="20" y="23"/>
                        <a:pt x="22" y="23"/>
                        <a:pt x="24" y="23"/>
                      </a:cubicBezTo>
                      <a:cubicBezTo>
                        <a:pt x="24" y="23"/>
                        <a:pt x="24" y="23"/>
                        <a:pt x="24" y="23"/>
                      </a:cubicBezTo>
                      <a:cubicBezTo>
                        <a:pt x="28" y="21"/>
                        <a:pt x="31" y="20"/>
                        <a:pt x="35" y="18"/>
                      </a:cubicBezTo>
                      <a:cubicBezTo>
                        <a:pt x="36" y="18"/>
                        <a:pt x="36" y="18"/>
                        <a:pt x="36" y="18"/>
                      </a:cubicBezTo>
                      <a:cubicBezTo>
                        <a:pt x="37" y="17"/>
                        <a:pt x="38" y="16"/>
                        <a:pt x="40" y="15"/>
                      </a:cubicBezTo>
                      <a:cubicBezTo>
                        <a:pt x="40" y="15"/>
                        <a:pt x="40" y="15"/>
                        <a:pt x="40" y="15"/>
                      </a:cubicBezTo>
                      <a:cubicBezTo>
                        <a:pt x="42" y="18"/>
                        <a:pt x="43" y="22"/>
                        <a:pt x="43" y="27"/>
                      </a:cubicBezTo>
                      <a:cubicBezTo>
                        <a:pt x="43" y="29"/>
                        <a:pt x="43" y="29"/>
                        <a:pt x="43" y="29"/>
                      </a:cubicBezTo>
                      <a:cubicBezTo>
                        <a:pt x="43" y="33"/>
                        <a:pt x="43" y="33"/>
                        <a:pt x="43" y="33"/>
                      </a:cubicBezTo>
                      <a:cubicBezTo>
                        <a:pt x="43" y="34"/>
                        <a:pt x="43" y="35"/>
                        <a:pt x="43" y="35"/>
                      </a:cubicBezTo>
                      <a:cubicBezTo>
                        <a:pt x="44" y="35"/>
                        <a:pt x="44" y="35"/>
                        <a:pt x="44" y="35"/>
                      </a:cubicBezTo>
                      <a:cubicBezTo>
                        <a:pt x="47" y="35"/>
                        <a:pt x="49" y="33"/>
                        <a:pt x="49" y="30"/>
                      </a:cubicBezTo>
                      <a:cubicBezTo>
                        <a:pt x="49" y="25"/>
                        <a:pt x="49" y="25"/>
                        <a:pt x="49" y="25"/>
                      </a:cubicBezTo>
                      <a:cubicBezTo>
                        <a:pt x="49" y="20"/>
                        <a:pt x="48" y="15"/>
                        <a:pt x="45" y="11"/>
                      </a:cubicBezTo>
                      <a:cubicBezTo>
                        <a:pt x="44" y="9"/>
                        <a:pt x="42" y="8"/>
                        <a:pt x="41" y="6"/>
                      </a:cubicBezTo>
                      <a:cubicBezTo>
                        <a:pt x="37" y="3"/>
                        <a:pt x="31" y="0"/>
                        <a:pt x="25" y="0"/>
                      </a:cubicBezTo>
                      <a:cubicBezTo>
                        <a:pt x="19" y="0"/>
                        <a:pt x="13" y="2"/>
                        <a:pt x="9" y="6"/>
                      </a:cubicBez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1" name="Freeform 149">
                  <a:extLst>
                    <a:ext uri="{FF2B5EF4-FFF2-40B4-BE49-F238E27FC236}">
                      <a16:creationId xmlns="" xmlns:a16="http://schemas.microsoft.com/office/drawing/2014/main" id="{FE4220CE-445B-4702-ABEE-F38B2BF2908A}"/>
                    </a:ext>
                  </a:extLst>
                </p:cNvPr>
                <p:cNvSpPr>
                  <a:spLocks/>
                </p:cNvSpPr>
                <p:nvPr/>
              </p:nvSpPr>
              <p:spPr bwMode="auto">
                <a:xfrm>
                  <a:off x="2160" y="2739"/>
                  <a:ext cx="5" cy="0"/>
                </a:xfrm>
                <a:custGeom>
                  <a:avLst/>
                  <a:gdLst>
                    <a:gd name="T0" fmla="*/ 0 w 5"/>
                    <a:gd name="T1" fmla="*/ 5 w 5"/>
                    <a:gd name="T2" fmla="*/ 0 w 5"/>
                  </a:gdLst>
                  <a:ahLst/>
                  <a:cxnLst>
                    <a:cxn ang="0">
                      <a:pos x="T0" y="0"/>
                    </a:cxn>
                    <a:cxn ang="0">
                      <a:pos x="T1" y="0"/>
                    </a:cxn>
                    <a:cxn ang="0">
                      <a:pos x="T2" y="0"/>
                    </a:cxn>
                  </a:cxnLst>
                  <a:rect l="0" t="0" r="r" b="b"/>
                  <a:pathLst>
                    <a:path w="5">
                      <a:moveTo>
                        <a:pt x="0" y="0"/>
                      </a:moveTo>
                      <a:lnTo>
                        <a:pt x="5" y="0"/>
                      </a:lnTo>
                      <a:lnTo>
                        <a:pt x="0" y="0"/>
                      </a:ln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2" name="Freeform 150">
                  <a:extLst>
                    <a:ext uri="{FF2B5EF4-FFF2-40B4-BE49-F238E27FC236}">
                      <a16:creationId xmlns="" xmlns:a16="http://schemas.microsoft.com/office/drawing/2014/main" id="{99B9EBFE-B2A4-4AD3-895E-67CAD0255D00}"/>
                    </a:ext>
                  </a:extLst>
                </p:cNvPr>
                <p:cNvSpPr>
                  <a:spLocks/>
                </p:cNvSpPr>
                <p:nvPr/>
              </p:nvSpPr>
              <p:spPr bwMode="auto">
                <a:xfrm>
                  <a:off x="2106" y="276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3" name="Freeform 151">
                  <a:extLst>
                    <a:ext uri="{FF2B5EF4-FFF2-40B4-BE49-F238E27FC236}">
                      <a16:creationId xmlns="" xmlns:a16="http://schemas.microsoft.com/office/drawing/2014/main" id="{33C1DEB5-5039-4BBE-96B8-1B320E287138}"/>
                    </a:ext>
                  </a:extLst>
                </p:cNvPr>
                <p:cNvSpPr>
                  <a:spLocks/>
                </p:cNvSpPr>
                <p:nvPr/>
              </p:nvSpPr>
              <p:spPr bwMode="auto">
                <a:xfrm>
                  <a:off x="2062" y="2940"/>
                  <a:ext cx="49" cy="88"/>
                </a:xfrm>
                <a:custGeom>
                  <a:avLst/>
                  <a:gdLst>
                    <a:gd name="T0" fmla="*/ 2 w 10"/>
                    <a:gd name="T1" fmla="*/ 10 h 18"/>
                    <a:gd name="T2" fmla="*/ 6 w 10"/>
                    <a:gd name="T3" fmla="*/ 18 h 18"/>
                    <a:gd name="T4" fmla="*/ 8 w 10"/>
                    <a:gd name="T5" fmla="*/ 9 h 18"/>
                    <a:gd name="T6" fmla="*/ 6 w 10"/>
                    <a:gd name="T7" fmla="*/ 7 h 18"/>
                    <a:gd name="T8" fmla="*/ 10 w 10"/>
                    <a:gd name="T9" fmla="*/ 3 h 18"/>
                    <a:gd name="T10" fmla="*/ 8 w 10"/>
                    <a:gd name="T11" fmla="*/ 2 h 18"/>
                    <a:gd name="T12" fmla="*/ 8 w 10"/>
                    <a:gd name="T13" fmla="*/ 2 h 18"/>
                    <a:gd name="T14" fmla="*/ 7 w 10"/>
                    <a:gd name="T15" fmla="*/ 2 h 18"/>
                    <a:gd name="T16" fmla="*/ 5 w 10"/>
                    <a:gd name="T17" fmla="*/ 2 h 18"/>
                    <a:gd name="T18" fmla="*/ 5 w 10"/>
                    <a:gd name="T19" fmla="*/ 2 h 18"/>
                    <a:gd name="T20" fmla="*/ 3 w 10"/>
                    <a:gd name="T21" fmla="*/ 1 h 18"/>
                    <a:gd name="T22" fmla="*/ 2 w 10"/>
                    <a:gd name="T23" fmla="*/ 1 h 18"/>
                    <a:gd name="T24" fmla="*/ 1 w 10"/>
                    <a:gd name="T25" fmla="*/ 0 h 18"/>
                    <a:gd name="T26" fmla="*/ 0 w 10"/>
                    <a:gd name="T27" fmla="*/ 0 h 18"/>
                    <a:gd name="T28" fmla="*/ 0 w 10"/>
                    <a:gd name="T29" fmla="*/ 5 h 18"/>
                    <a:gd name="T30" fmla="*/ 2 w 10"/>
                    <a:gd name="T3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8">
                      <a:moveTo>
                        <a:pt x="2" y="10"/>
                      </a:moveTo>
                      <a:cubicBezTo>
                        <a:pt x="6" y="18"/>
                        <a:pt x="6" y="18"/>
                        <a:pt x="6" y="18"/>
                      </a:cubicBezTo>
                      <a:cubicBezTo>
                        <a:pt x="8" y="9"/>
                        <a:pt x="8" y="9"/>
                        <a:pt x="8" y="9"/>
                      </a:cubicBezTo>
                      <a:cubicBezTo>
                        <a:pt x="6" y="7"/>
                        <a:pt x="6" y="7"/>
                        <a:pt x="6" y="7"/>
                      </a:cubicBezTo>
                      <a:cubicBezTo>
                        <a:pt x="10" y="3"/>
                        <a:pt x="10" y="3"/>
                        <a:pt x="10" y="3"/>
                      </a:cubicBezTo>
                      <a:cubicBezTo>
                        <a:pt x="9" y="3"/>
                        <a:pt x="9" y="3"/>
                        <a:pt x="8" y="2"/>
                      </a:cubicBezTo>
                      <a:cubicBezTo>
                        <a:pt x="8" y="2"/>
                        <a:pt x="8" y="2"/>
                        <a:pt x="8" y="2"/>
                      </a:cubicBezTo>
                      <a:cubicBezTo>
                        <a:pt x="7" y="2"/>
                        <a:pt x="7" y="2"/>
                        <a:pt x="7" y="2"/>
                      </a:cubicBezTo>
                      <a:cubicBezTo>
                        <a:pt x="6" y="2"/>
                        <a:pt x="6" y="2"/>
                        <a:pt x="5" y="2"/>
                      </a:cubicBezTo>
                      <a:cubicBezTo>
                        <a:pt x="5" y="2"/>
                        <a:pt x="5" y="2"/>
                        <a:pt x="5" y="2"/>
                      </a:cubicBezTo>
                      <a:cubicBezTo>
                        <a:pt x="4" y="2"/>
                        <a:pt x="4" y="1"/>
                        <a:pt x="3" y="1"/>
                      </a:cubicBezTo>
                      <a:cubicBezTo>
                        <a:pt x="2" y="1"/>
                        <a:pt x="2" y="1"/>
                        <a:pt x="2" y="1"/>
                      </a:cubicBezTo>
                      <a:cubicBezTo>
                        <a:pt x="2" y="1"/>
                        <a:pt x="1" y="0"/>
                        <a:pt x="1" y="0"/>
                      </a:cubicBezTo>
                      <a:cubicBezTo>
                        <a:pt x="0" y="0"/>
                        <a:pt x="0" y="0"/>
                        <a:pt x="0" y="0"/>
                      </a:cubicBezTo>
                      <a:cubicBezTo>
                        <a:pt x="0" y="5"/>
                        <a:pt x="0" y="5"/>
                        <a:pt x="0" y="5"/>
                      </a:cubicBezTo>
                      <a:lnTo>
                        <a:pt x="2" y="10"/>
                      </a:lnTo>
                      <a:close/>
                    </a:path>
                  </a:pathLst>
                </a:custGeom>
                <a:solidFill>
                  <a:srgbClr val="D5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4" name="Freeform 152">
                  <a:extLst>
                    <a:ext uri="{FF2B5EF4-FFF2-40B4-BE49-F238E27FC236}">
                      <a16:creationId xmlns="" xmlns:a16="http://schemas.microsoft.com/office/drawing/2014/main" id="{0E45A0E5-0BD0-44DE-B01F-BF9532554618}"/>
                    </a:ext>
                  </a:extLst>
                </p:cNvPr>
                <p:cNvSpPr>
                  <a:spLocks/>
                </p:cNvSpPr>
                <p:nvPr/>
              </p:nvSpPr>
              <p:spPr bwMode="auto">
                <a:xfrm>
                  <a:off x="2111" y="2940"/>
                  <a:ext cx="45" cy="88"/>
                </a:xfrm>
                <a:custGeom>
                  <a:avLst/>
                  <a:gdLst>
                    <a:gd name="T0" fmla="*/ 7 w 9"/>
                    <a:gd name="T1" fmla="*/ 1 h 18"/>
                    <a:gd name="T2" fmla="*/ 6 w 9"/>
                    <a:gd name="T3" fmla="*/ 1 h 18"/>
                    <a:gd name="T4" fmla="*/ 5 w 9"/>
                    <a:gd name="T5" fmla="*/ 2 h 18"/>
                    <a:gd name="T6" fmla="*/ 4 w 9"/>
                    <a:gd name="T7" fmla="*/ 2 h 18"/>
                    <a:gd name="T8" fmla="*/ 3 w 9"/>
                    <a:gd name="T9" fmla="*/ 2 h 18"/>
                    <a:gd name="T10" fmla="*/ 1 w 9"/>
                    <a:gd name="T11" fmla="*/ 2 h 18"/>
                    <a:gd name="T12" fmla="*/ 0 w 9"/>
                    <a:gd name="T13" fmla="*/ 3 h 18"/>
                    <a:gd name="T14" fmla="*/ 4 w 9"/>
                    <a:gd name="T15" fmla="*/ 7 h 18"/>
                    <a:gd name="T16" fmla="*/ 2 w 9"/>
                    <a:gd name="T17" fmla="*/ 9 h 18"/>
                    <a:gd name="T18" fmla="*/ 4 w 9"/>
                    <a:gd name="T19" fmla="*/ 18 h 18"/>
                    <a:gd name="T20" fmla="*/ 9 w 9"/>
                    <a:gd name="T21" fmla="*/ 5 h 18"/>
                    <a:gd name="T22" fmla="*/ 9 w 9"/>
                    <a:gd name="T23" fmla="*/ 5 h 18"/>
                    <a:gd name="T24" fmla="*/ 9 w 9"/>
                    <a:gd name="T25" fmla="*/ 0 h 18"/>
                    <a:gd name="T26" fmla="*/ 9 w 9"/>
                    <a:gd name="T27" fmla="*/ 0 h 18"/>
                    <a:gd name="T28" fmla="*/ 7 w 9"/>
                    <a:gd name="T2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8">
                      <a:moveTo>
                        <a:pt x="7" y="1"/>
                      </a:moveTo>
                      <a:cubicBezTo>
                        <a:pt x="6" y="1"/>
                        <a:pt x="6" y="1"/>
                        <a:pt x="6" y="1"/>
                      </a:cubicBezTo>
                      <a:cubicBezTo>
                        <a:pt x="6" y="1"/>
                        <a:pt x="5" y="2"/>
                        <a:pt x="5" y="2"/>
                      </a:cubicBezTo>
                      <a:cubicBezTo>
                        <a:pt x="5" y="2"/>
                        <a:pt x="4" y="2"/>
                        <a:pt x="4" y="2"/>
                      </a:cubicBezTo>
                      <a:cubicBezTo>
                        <a:pt x="3" y="2"/>
                        <a:pt x="3" y="2"/>
                        <a:pt x="3" y="2"/>
                      </a:cubicBezTo>
                      <a:cubicBezTo>
                        <a:pt x="2" y="2"/>
                        <a:pt x="2" y="2"/>
                        <a:pt x="1" y="2"/>
                      </a:cubicBezTo>
                      <a:cubicBezTo>
                        <a:pt x="1" y="3"/>
                        <a:pt x="0" y="3"/>
                        <a:pt x="0" y="3"/>
                      </a:cubicBezTo>
                      <a:cubicBezTo>
                        <a:pt x="4" y="7"/>
                        <a:pt x="4" y="7"/>
                        <a:pt x="4" y="7"/>
                      </a:cubicBezTo>
                      <a:cubicBezTo>
                        <a:pt x="2" y="9"/>
                        <a:pt x="2" y="9"/>
                        <a:pt x="2" y="9"/>
                      </a:cubicBezTo>
                      <a:cubicBezTo>
                        <a:pt x="4" y="18"/>
                        <a:pt x="4" y="18"/>
                        <a:pt x="4" y="18"/>
                      </a:cubicBezTo>
                      <a:cubicBezTo>
                        <a:pt x="9" y="5"/>
                        <a:pt x="9" y="5"/>
                        <a:pt x="9" y="5"/>
                      </a:cubicBezTo>
                      <a:cubicBezTo>
                        <a:pt x="9" y="5"/>
                        <a:pt x="9" y="5"/>
                        <a:pt x="9" y="5"/>
                      </a:cubicBezTo>
                      <a:cubicBezTo>
                        <a:pt x="9" y="0"/>
                        <a:pt x="9" y="0"/>
                        <a:pt x="9" y="0"/>
                      </a:cubicBezTo>
                      <a:cubicBezTo>
                        <a:pt x="9" y="0"/>
                        <a:pt x="9" y="0"/>
                        <a:pt x="9" y="0"/>
                      </a:cubicBezTo>
                      <a:cubicBezTo>
                        <a:pt x="8" y="0"/>
                        <a:pt x="8" y="1"/>
                        <a:pt x="7" y="1"/>
                      </a:cubicBezTo>
                      <a:close/>
                    </a:path>
                  </a:pathLst>
                </a:custGeom>
                <a:solidFill>
                  <a:srgbClr val="D5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5" name="Freeform 153">
                  <a:extLst>
                    <a:ext uri="{FF2B5EF4-FFF2-40B4-BE49-F238E27FC236}">
                      <a16:creationId xmlns="" xmlns:a16="http://schemas.microsoft.com/office/drawing/2014/main" id="{C61F3742-D587-4681-900C-611B89D3DFD2}"/>
                    </a:ext>
                  </a:extLst>
                </p:cNvPr>
                <p:cNvSpPr>
                  <a:spLocks/>
                </p:cNvSpPr>
                <p:nvPr/>
              </p:nvSpPr>
              <p:spPr bwMode="auto">
                <a:xfrm>
                  <a:off x="2027" y="2940"/>
                  <a:ext cx="262" cy="137"/>
                </a:xfrm>
                <a:custGeom>
                  <a:avLst/>
                  <a:gdLst>
                    <a:gd name="T0" fmla="*/ 21 w 53"/>
                    <a:gd name="T1" fmla="*/ 18 h 28"/>
                    <a:gd name="T2" fmla="*/ 19 w 53"/>
                    <a:gd name="T3" fmla="*/ 9 h 28"/>
                    <a:gd name="T4" fmla="*/ 17 w 53"/>
                    <a:gd name="T5" fmla="*/ 11 h 28"/>
                    <a:gd name="T6" fmla="*/ 15 w 53"/>
                    <a:gd name="T7" fmla="*/ 9 h 28"/>
                    <a:gd name="T8" fmla="*/ 13 w 53"/>
                    <a:gd name="T9" fmla="*/ 18 h 28"/>
                    <a:gd name="T10" fmla="*/ 7 w 53"/>
                    <a:gd name="T11" fmla="*/ 5 h 28"/>
                    <a:gd name="T12" fmla="*/ 0 w 53"/>
                    <a:gd name="T13" fmla="*/ 13 h 28"/>
                    <a:gd name="T14" fmla="*/ 15 w 53"/>
                    <a:gd name="T15" fmla="*/ 28 h 28"/>
                    <a:gd name="T16" fmla="*/ 17 w 53"/>
                    <a:gd name="T17" fmla="*/ 28 h 28"/>
                    <a:gd name="T18" fmla="*/ 31 w 53"/>
                    <a:gd name="T19" fmla="*/ 28 h 28"/>
                    <a:gd name="T20" fmla="*/ 53 w 53"/>
                    <a:gd name="T21" fmla="*/ 28 h 28"/>
                    <a:gd name="T22" fmla="*/ 53 w 53"/>
                    <a:gd name="T23" fmla="*/ 16 h 28"/>
                    <a:gd name="T24" fmla="*/ 53 w 53"/>
                    <a:gd name="T25" fmla="*/ 16 h 28"/>
                    <a:gd name="T26" fmla="*/ 36 w 53"/>
                    <a:gd name="T27" fmla="*/ 0 h 28"/>
                    <a:gd name="T28" fmla="*/ 26 w 53"/>
                    <a:gd name="T29" fmla="*/ 0 h 28"/>
                    <a:gd name="T30" fmla="*/ 26 w 53"/>
                    <a:gd name="T31" fmla="*/ 5 h 28"/>
                    <a:gd name="T32" fmla="*/ 21 w 53"/>
                    <a:gd name="T33"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8">
                      <a:moveTo>
                        <a:pt x="21" y="18"/>
                      </a:moveTo>
                      <a:cubicBezTo>
                        <a:pt x="19" y="9"/>
                        <a:pt x="19" y="9"/>
                        <a:pt x="19" y="9"/>
                      </a:cubicBezTo>
                      <a:cubicBezTo>
                        <a:pt x="17" y="11"/>
                        <a:pt x="17" y="11"/>
                        <a:pt x="17" y="11"/>
                      </a:cubicBezTo>
                      <a:cubicBezTo>
                        <a:pt x="15" y="9"/>
                        <a:pt x="15" y="9"/>
                        <a:pt x="15" y="9"/>
                      </a:cubicBezTo>
                      <a:cubicBezTo>
                        <a:pt x="13" y="18"/>
                        <a:pt x="13" y="18"/>
                        <a:pt x="13" y="18"/>
                      </a:cubicBezTo>
                      <a:cubicBezTo>
                        <a:pt x="7" y="5"/>
                        <a:pt x="7" y="5"/>
                        <a:pt x="7" y="5"/>
                      </a:cubicBezTo>
                      <a:cubicBezTo>
                        <a:pt x="0" y="13"/>
                        <a:pt x="0" y="13"/>
                        <a:pt x="0" y="13"/>
                      </a:cubicBezTo>
                      <a:cubicBezTo>
                        <a:pt x="15" y="28"/>
                        <a:pt x="15" y="28"/>
                        <a:pt x="15" y="28"/>
                      </a:cubicBezTo>
                      <a:cubicBezTo>
                        <a:pt x="17" y="28"/>
                        <a:pt x="17" y="28"/>
                        <a:pt x="17" y="28"/>
                      </a:cubicBezTo>
                      <a:cubicBezTo>
                        <a:pt x="31" y="28"/>
                        <a:pt x="31" y="28"/>
                        <a:pt x="31" y="28"/>
                      </a:cubicBezTo>
                      <a:cubicBezTo>
                        <a:pt x="53" y="28"/>
                        <a:pt x="53" y="28"/>
                        <a:pt x="53" y="28"/>
                      </a:cubicBezTo>
                      <a:cubicBezTo>
                        <a:pt x="53" y="16"/>
                        <a:pt x="53" y="16"/>
                        <a:pt x="53" y="16"/>
                      </a:cubicBezTo>
                      <a:cubicBezTo>
                        <a:pt x="53" y="16"/>
                        <a:pt x="53" y="16"/>
                        <a:pt x="53" y="16"/>
                      </a:cubicBezTo>
                      <a:cubicBezTo>
                        <a:pt x="53" y="7"/>
                        <a:pt x="45" y="0"/>
                        <a:pt x="36" y="0"/>
                      </a:cubicBezTo>
                      <a:cubicBezTo>
                        <a:pt x="26" y="0"/>
                        <a:pt x="26" y="0"/>
                        <a:pt x="26" y="0"/>
                      </a:cubicBezTo>
                      <a:cubicBezTo>
                        <a:pt x="26" y="5"/>
                        <a:pt x="26" y="5"/>
                        <a:pt x="26" y="5"/>
                      </a:cubicBezTo>
                      <a:lnTo>
                        <a:pt x="21" y="18"/>
                      </a:ln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6" name="Freeform 154">
                  <a:extLst>
                    <a:ext uri="{FF2B5EF4-FFF2-40B4-BE49-F238E27FC236}">
                      <a16:creationId xmlns="" xmlns:a16="http://schemas.microsoft.com/office/drawing/2014/main" id="{35DB7A20-D1E1-42A5-8AAA-A47A6788CD56}"/>
                    </a:ext>
                  </a:extLst>
                </p:cNvPr>
                <p:cNvSpPr>
                  <a:spLocks/>
                </p:cNvSpPr>
                <p:nvPr/>
              </p:nvSpPr>
              <p:spPr bwMode="auto">
                <a:xfrm>
                  <a:off x="2037" y="2940"/>
                  <a:ext cx="25" cy="24"/>
                </a:xfrm>
                <a:custGeom>
                  <a:avLst/>
                  <a:gdLst>
                    <a:gd name="T0" fmla="*/ 25 w 25"/>
                    <a:gd name="T1" fmla="*/ 0 h 24"/>
                    <a:gd name="T2" fmla="*/ 0 w 25"/>
                    <a:gd name="T3" fmla="*/ 0 h 24"/>
                    <a:gd name="T4" fmla="*/ 25 w 25"/>
                    <a:gd name="T5" fmla="*/ 24 h 24"/>
                    <a:gd name="T6" fmla="*/ 25 w 25"/>
                    <a:gd name="T7" fmla="*/ 0 h 24"/>
                  </a:gdLst>
                  <a:ahLst/>
                  <a:cxnLst>
                    <a:cxn ang="0">
                      <a:pos x="T0" y="T1"/>
                    </a:cxn>
                    <a:cxn ang="0">
                      <a:pos x="T2" y="T3"/>
                    </a:cxn>
                    <a:cxn ang="0">
                      <a:pos x="T4" y="T5"/>
                    </a:cxn>
                    <a:cxn ang="0">
                      <a:pos x="T6" y="T7"/>
                    </a:cxn>
                  </a:cxnLst>
                  <a:rect l="0" t="0" r="r" b="b"/>
                  <a:pathLst>
                    <a:path w="25" h="24">
                      <a:moveTo>
                        <a:pt x="25" y="0"/>
                      </a:moveTo>
                      <a:lnTo>
                        <a:pt x="0" y="0"/>
                      </a:lnTo>
                      <a:lnTo>
                        <a:pt x="25" y="24"/>
                      </a:lnTo>
                      <a:lnTo>
                        <a:pt x="25" y="0"/>
                      </a:ln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7" name="Freeform 155">
                  <a:extLst>
                    <a:ext uri="{FF2B5EF4-FFF2-40B4-BE49-F238E27FC236}">
                      <a16:creationId xmlns="" xmlns:a16="http://schemas.microsoft.com/office/drawing/2014/main" id="{41DC1EE2-4B21-49DC-A2DA-D14FB4CC21E8}"/>
                    </a:ext>
                  </a:extLst>
                </p:cNvPr>
                <p:cNvSpPr>
                  <a:spLocks/>
                </p:cNvSpPr>
                <p:nvPr/>
              </p:nvSpPr>
              <p:spPr bwMode="auto">
                <a:xfrm>
                  <a:off x="1934" y="2940"/>
                  <a:ext cx="167" cy="137"/>
                </a:xfrm>
                <a:custGeom>
                  <a:avLst/>
                  <a:gdLst>
                    <a:gd name="T0" fmla="*/ 26 w 34"/>
                    <a:gd name="T1" fmla="*/ 5 h 28"/>
                    <a:gd name="T2" fmla="*/ 21 w 34"/>
                    <a:gd name="T3" fmla="*/ 0 h 28"/>
                    <a:gd name="T4" fmla="*/ 16 w 34"/>
                    <a:gd name="T5" fmla="*/ 0 h 28"/>
                    <a:gd name="T6" fmla="*/ 16 w 34"/>
                    <a:gd name="T7" fmla="*/ 0 h 28"/>
                    <a:gd name="T8" fmla="*/ 0 w 34"/>
                    <a:gd name="T9" fmla="*/ 16 h 28"/>
                    <a:gd name="T10" fmla="*/ 0 w 34"/>
                    <a:gd name="T11" fmla="*/ 28 h 28"/>
                    <a:gd name="T12" fmla="*/ 21 w 34"/>
                    <a:gd name="T13" fmla="*/ 28 h 28"/>
                    <a:gd name="T14" fmla="*/ 34 w 34"/>
                    <a:gd name="T15" fmla="*/ 28 h 28"/>
                    <a:gd name="T16" fmla="*/ 19 w 34"/>
                    <a:gd name="T17" fmla="*/ 13 h 28"/>
                    <a:gd name="T18" fmla="*/ 26 w 34"/>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8">
                      <a:moveTo>
                        <a:pt x="26" y="5"/>
                      </a:moveTo>
                      <a:cubicBezTo>
                        <a:pt x="21" y="0"/>
                        <a:pt x="21" y="0"/>
                        <a:pt x="21" y="0"/>
                      </a:cubicBezTo>
                      <a:cubicBezTo>
                        <a:pt x="16" y="0"/>
                        <a:pt x="16" y="0"/>
                        <a:pt x="16" y="0"/>
                      </a:cubicBezTo>
                      <a:cubicBezTo>
                        <a:pt x="16" y="0"/>
                        <a:pt x="16" y="0"/>
                        <a:pt x="16" y="0"/>
                      </a:cubicBezTo>
                      <a:cubicBezTo>
                        <a:pt x="7" y="0"/>
                        <a:pt x="0" y="7"/>
                        <a:pt x="0" y="16"/>
                      </a:cubicBezTo>
                      <a:cubicBezTo>
                        <a:pt x="0" y="28"/>
                        <a:pt x="0" y="28"/>
                        <a:pt x="0" y="28"/>
                      </a:cubicBezTo>
                      <a:cubicBezTo>
                        <a:pt x="21" y="28"/>
                        <a:pt x="21" y="28"/>
                        <a:pt x="21" y="28"/>
                      </a:cubicBezTo>
                      <a:cubicBezTo>
                        <a:pt x="34" y="28"/>
                        <a:pt x="34" y="28"/>
                        <a:pt x="34" y="28"/>
                      </a:cubicBezTo>
                      <a:cubicBezTo>
                        <a:pt x="19" y="13"/>
                        <a:pt x="19" y="13"/>
                        <a:pt x="19" y="13"/>
                      </a:cubicBezTo>
                      <a:lnTo>
                        <a:pt x="26" y="5"/>
                      </a:lnTo>
                      <a:close/>
                    </a:path>
                  </a:pathLst>
                </a:custGeom>
                <a:solidFill>
                  <a:srgbClr val="675B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8" name="Freeform 156">
                  <a:extLst>
                    <a:ext uri="{FF2B5EF4-FFF2-40B4-BE49-F238E27FC236}">
                      <a16:creationId xmlns="" xmlns:a16="http://schemas.microsoft.com/office/drawing/2014/main" id="{C4A9E8D3-3521-49D6-ADE8-B953E3DEE4F5}"/>
                    </a:ext>
                  </a:extLst>
                </p:cNvPr>
                <p:cNvSpPr>
                  <a:spLocks/>
                </p:cNvSpPr>
                <p:nvPr/>
              </p:nvSpPr>
              <p:spPr bwMode="auto">
                <a:xfrm>
                  <a:off x="2091" y="2955"/>
                  <a:ext cx="40" cy="39"/>
                </a:xfrm>
                <a:custGeom>
                  <a:avLst/>
                  <a:gdLst>
                    <a:gd name="T0" fmla="*/ 10 w 40"/>
                    <a:gd name="T1" fmla="*/ 29 h 39"/>
                    <a:gd name="T2" fmla="*/ 20 w 40"/>
                    <a:gd name="T3" fmla="*/ 39 h 39"/>
                    <a:gd name="T4" fmla="*/ 30 w 40"/>
                    <a:gd name="T5" fmla="*/ 29 h 39"/>
                    <a:gd name="T6" fmla="*/ 40 w 40"/>
                    <a:gd name="T7" fmla="*/ 19 h 39"/>
                    <a:gd name="T8" fmla="*/ 20 w 40"/>
                    <a:gd name="T9" fmla="*/ 0 h 39"/>
                    <a:gd name="T10" fmla="*/ 0 w 40"/>
                    <a:gd name="T11" fmla="*/ 19 h 39"/>
                    <a:gd name="T12" fmla="*/ 10 w 40"/>
                    <a:gd name="T13" fmla="*/ 29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0" y="29"/>
                      </a:moveTo>
                      <a:lnTo>
                        <a:pt x="20" y="39"/>
                      </a:lnTo>
                      <a:lnTo>
                        <a:pt x="30" y="29"/>
                      </a:lnTo>
                      <a:lnTo>
                        <a:pt x="40" y="19"/>
                      </a:lnTo>
                      <a:lnTo>
                        <a:pt x="20" y="0"/>
                      </a:lnTo>
                      <a:lnTo>
                        <a:pt x="0" y="19"/>
                      </a:lnTo>
                      <a:lnTo>
                        <a:pt x="10" y="29"/>
                      </a:lnTo>
                      <a:close/>
                    </a:path>
                  </a:pathLst>
                </a:custGeom>
                <a:solidFill>
                  <a:srgbClr val="675B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9" name="Freeform 157">
                  <a:extLst>
                    <a:ext uri="{FF2B5EF4-FFF2-40B4-BE49-F238E27FC236}">
                      <a16:creationId xmlns="" xmlns:a16="http://schemas.microsoft.com/office/drawing/2014/main" id="{6B25F4C7-89A3-442A-A800-162D18D03779}"/>
                    </a:ext>
                  </a:extLst>
                </p:cNvPr>
                <p:cNvSpPr>
                  <a:spLocks/>
                </p:cNvSpPr>
                <p:nvPr/>
              </p:nvSpPr>
              <p:spPr bwMode="auto">
                <a:xfrm>
                  <a:off x="1727" y="2758"/>
                  <a:ext cx="39" cy="40"/>
                </a:xfrm>
                <a:custGeom>
                  <a:avLst/>
                  <a:gdLst>
                    <a:gd name="T0" fmla="*/ 2 w 8"/>
                    <a:gd name="T1" fmla="*/ 6 h 8"/>
                    <a:gd name="T2" fmla="*/ 3 w 8"/>
                    <a:gd name="T3" fmla="*/ 6 h 8"/>
                    <a:gd name="T4" fmla="*/ 5 w 8"/>
                    <a:gd name="T5" fmla="*/ 7 h 8"/>
                    <a:gd name="T6" fmla="*/ 6 w 8"/>
                    <a:gd name="T7" fmla="*/ 7 h 8"/>
                    <a:gd name="T8" fmla="*/ 7 w 8"/>
                    <a:gd name="T9" fmla="*/ 7 h 8"/>
                    <a:gd name="T10" fmla="*/ 8 w 8"/>
                    <a:gd name="T11" fmla="*/ 8 h 8"/>
                    <a:gd name="T12" fmla="*/ 8 w 8"/>
                    <a:gd name="T13" fmla="*/ 8 h 8"/>
                    <a:gd name="T14" fmla="*/ 6 w 8"/>
                    <a:gd name="T15" fmla="*/ 5 h 8"/>
                    <a:gd name="T16" fmla="*/ 0 w 8"/>
                    <a:gd name="T17" fmla="*/ 0 h 8"/>
                    <a:gd name="T18" fmla="*/ 0 w 8"/>
                    <a:gd name="T19" fmla="*/ 5 h 8"/>
                    <a:gd name="T20" fmla="*/ 1 w 8"/>
                    <a:gd name="T21" fmla="*/ 5 h 8"/>
                    <a:gd name="T22" fmla="*/ 2 w 8"/>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2" y="6"/>
                      </a:moveTo>
                      <a:cubicBezTo>
                        <a:pt x="3" y="6"/>
                        <a:pt x="3" y="6"/>
                        <a:pt x="3" y="6"/>
                      </a:cubicBezTo>
                      <a:cubicBezTo>
                        <a:pt x="4" y="6"/>
                        <a:pt x="4" y="7"/>
                        <a:pt x="5" y="7"/>
                      </a:cubicBezTo>
                      <a:cubicBezTo>
                        <a:pt x="6" y="7"/>
                        <a:pt x="6" y="7"/>
                        <a:pt x="6" y="7"/>
                      </a:cubicBezTo>
                      <a:cubicBezTo>
                        <a:pt x="6" y="7"/>
                        <a:pt x="6" y="7"/>
                        <a:pt x="7" y="7"/>
                      </a:cubicBezTo>
                      <a:cubicBezTo>
                        <a:pt x="7" y="7"/>
                        <a:pt x="8" y="8"/>
                        <a:pt x="8" y="8"/>
                      </a:cubicBezTo>
                      <a:cubicBezTo>
                        <a:pt x="8" y="8"/>
                        <a:pt x="8" y="8"/>
                        <a:pt x="8" y="8"/>
                      </a:cubicBezTo>
                      <a:cubicBezTo>
                        <a:pt x="6" y="5"/>
                        <a:pt x="6" y="5"/>
                        <a:pt x="6" y="5"/>
                      </a:cubicBezTo>
                      <a:cubicBezTo>
                        <a:pt x="0" y="0"/>
                        <a:pt x="0" y="0"/>
                        <a:pt x="0" y="0"/>
                      </a:cubicBezTo>
                      <a:cubicBezTo>
                        <a:pt x="0" y="5"/>
                        <a:pt x="0" y="5"/>
                        <a:pt x="0" y="5"/>
                      </a:cubicBezTo>
                      <a:cubicBezTo>
                        <a:pt x="1" y="5"/>
                        <a:pt x="1" y="5"/>
                        <a:pt x="1" y="5"/>
                      </a:cubicBezTo>
                      <a:cubicBezTo>
                        <a:pt x="1" y="5"/>
                        <a:pt x="2" y="6"/>
                        <a:pt x="2" y="6"/>
                      </a:cubicBezTo>
                      <a:close/>
                    </a:path>
                  </a:pathLst>
                </a:custGeom>
                <a:solidFill>
                  <a:srgbClr val="FFCA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0" name="Freeform 158">
                  <a:extLst>
                    <a:ext uri="{FF2B5EF4-FFF2-40B4-BE49-F238E27FC236}">
                      <a16:creationId xmlns="" xmlns:a16="http://schemas.microsoft.com/office/drawing/2014/main" id="{DF9DF107-CF5D-43FB-8019-4321E0F00A51}"/>
                    </a:ext>
                  </a:extLst>
                </p:cNvPr>
                <p:cNvSpPr>
                  <a:spLocks/>
                </p:cNvSpPr>
                <p:nvPr/>
              </p:nvSpPr>
              <p:spPr bwMode="auto">
                <a:xfrm>
                  <a:off x="1727" y="2753"/>
                  <a:ext cx="94" cy="45"/>
                </a:xfrm>
                <a:custGeom>
                  <a:avLst/>
                  <a:gdLst>
                    <a:gd name="T0" fmla="*/ 10 w 19"/>
                    <a:gd name="T1" fmla="*/ 4 h 9"/>
                    <a:gd name="T2" fmla="*/ 0 w 19"/>
                    <a:gd name="T3" fmla="*/ 1 h 9"/>
                    <a:gd name="T4" fmla="*/ 0 w 19"/>
                    <a:gd name="T5" fmla="*/ 1 h 9"/>
                    <a:gd name="T6" fmla="*/ 6 w 19"/>
                    <a:gd name="T7" fmla="*/ 6 h 9"/>
                    <a:gd name="T8" fmla="*/ 8 w 19"/>
                    <a:gd name="T9" fmla="*/ 9 h 9"/>
                    <a:gd name="T10" fmla="*/ 10 w 19"/>
                    <a:gd name="T11" fmla="*/ 9 h 9"/>
                    <a:gd name="T12" fmla="*/ 11 w 19"/>
                    <a:gd name="T13" fmla="*/ 9 h 9"/>
                    <a:gd name="T14" fmla="*/ 13 w 19"/>
                    <a:gd name="T15" fmla="*/ 8 h 9"/>
                    <a:gd name="T16" fmla="*/ 14 w 19"/>
                    <a:gd name="T17" fmla="*/ 8 h 9"/>
                    <a:gd name="T18" fmla="*/ 15 w 19"/>
                    <a:gd name="T19" fmla="*/ 8 h 9"/>
                    <a:gd name="T20" fmla="*/ 16 w 19"/>
                    <a:gd name="T21" fmla="*/ 7 h 9"/>
                    <a:gd name="T22" fmla="*/ 17 w 19"/>
                    <a:gd name="T23" fmla="*/ 7 h 9"/>
                    <a:gd name="T24" fmla="*/ 18 w 19"/>
                    <a:gd name="T25" fmla="*/ 6 h 9"/>
                    <a:gd name="T26" fmla="*/ 19 w 19"/>
                    <a:gd name="T27" fmla="*/ 6 h 9"/>
                    <a:gd name="T28" fmla="*/ 19 w 19"/>
                    <a:gd name="T29" fmla="*/ 6 h 9"/>
                    <a:gd name="T30" fmla="*/ 19 w 19"/>
                    <a:gd name="T31" fmla="*/ 6 h 9"/>
                    <a:gd name="T32" fmla="*/ 19 w 19"/>
                    <a:gd name="T33" fmla="*/ 6 h 9"/>
                    <a:gd name="T34" fmla="*/ 19 w 19"/>
                    <a:gd name="T35" fmla="*/ 0 h 9"/>
                    <a:gd name="T36" fmla="*/ 10 w 19"/>
                    <a:gd name="T3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9">
                      <a:moveTo>
                        <a:pt x="10" y="4"/>
                      </a:moveTo>
                      <a:cubicBezTo>
                        <a:pt x="6" y="4"/>
                        <a:pt x="3" y="3"/>
                        <a:pt x="0" y="1"/>
                      </a:cubicBezTo>
                      <a:cubicBezTo>
                        <a:pt x="0" y="1"/>
                        <a:pt x="0" y="1"/>
                        <a:pt x="0" y="1"/>
                      </a:cubicBezTo>
                      <a:cubicBezTo>
                        <a:pt x="6" y="6"/>
                        <a:pt x="6" y="6"/>
                        <a:pt x="6" y="6"/>
                      </a:cubicBezTo>
                      <a:cubicBezTo>
                        <a:pt x="8" y="9"/>
                        <a:pt x="8" y="9"/>
                        <a:pt x="8" y="9"/>
                      </a:cubicBezTo>
                      <a:cubicBezTo>
                        <a:pt x="9" y="9"/>
                        <a:pt x="9" y="9"/>
                        <a:pt x="10" y="9"/>
                      </a:cubicBezTo>
                      <a:cubicBezTo>
                        <a:pt x="10" y="9"/>
                        <a:pt x="11" y="9"/>
                        <a:pt x="11" y="9"/>
                      </a:cubicBezTo>
                      <a:cubicBezTo>
                        <a:pt x="12" y="9"/>
                        <a:pt x="12" y="9"/>
                        <a:pt x="13" y="8"/>
                      </a:cubicBezTo>
                      <a:cubicBezTo>
                        <a:pt x="13" y="8"/>
                        <a:pt x="13" y="8"/>
                        <a:pt x="14" y="8"/>
                      </a:cubicBezTo>
                      <a:cubicBezTo>
                        <a:pt x="14" y="8"/>
                        <a:pt x="15" y="8"/>
                        <a:pt x="15" y="8"/>
                      </a:cubicBezTo>
                      <a:cubicBezTo>
                        <a:pt x="15" y="8"/>
                        <a:pt x="16" y="8"/>
                        <a:pt x="16" y="7"/>
                      </a:cubicBezTo>
                      <a:cubicBezTo>
                        <a:pt x="17" y="7"/>
                        <a:pt x="17" y="7"/>
                        <a:pt x="17" y="7"/>
                      </a:cubicBezTo>
                      <a:cubicBezTo>
                        <a:pt x="18" y="7"/>
                        <a:pt x="18" y="6"/>
                        <a:pt x="18" y="6"/>
                      </a:cubicBezTo>
                      <a:cubicBezTo>
                        <a:pt x="19" y="6"/>
                        <a:pt x="19" y="6"/>
                        <a:pt x="19" y="6"/>
                      </a:cubicBezTo>
                      <a:cubicBezTo>
                        <a:pt x="19" y="6"/>
                        <a:pt x="19" y="6"/>
                        <a:pt x="19" y="6"/>
                      </a:cubicBezTo>
                      <a:cubicBezTo>
                        <a:pt x="19" y="6"/>
                        <a:pt x="19" y="6"/>
                        <a:pt x="19" y="6"/>
                      </a:cubicBezTo>
                      <a:cubicBezTo>
                        <a:pt x="19" y="6"/>
                        <a:pt x="19" y="6"/>
                        <a:pt x="19" y="6"/>
                      </a:cubicBezTo>
                      <a:cubicBezTo>
                        <a:pt x="19" y="0"/>
                        <a:pt x="19" y="0"/>
                        <a:pt x="19" y="0"/>
                      </a:cubicBezTo>
                      <a:cubicBezTo>
                        <a:pt x="16" y="3"/>
                        <a:pt x="13" y="4"/>
                        <a:pt x="10" y="4"/>
                      </a:cubicBezTo>
                      <a:close/>
                    </a:path>
                  </a:pathLst>
                </a:custGeom>
                <a:solidFill>
                  <a:srgbClr val="F9B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1" name="Freeform 159">
                  <a:extLst>
                    <a:ext uri="{FF2B5EF4-FFF2-40B4-BE49-F238E27FC236}">
                      <a16:creationId xmlns="" xmlns:a16="http://schemas.microsoft.com/office/drawing/2014/main" id="{12F04492-7853-4748-A9D4-15F0E36592CE}"/>
                    </a:ext>
                  </a:extLst>
                </p:cNvPr>
                <p:cNvSpPr>
                  <a:spLocks/>
                </p:cNvSpPr>
                <p:nvPr/>
              </p:nvSpPr>
              <p:spPr bwMode="auto">
                <a:xfrm>
                  <a:off x="1776" y="2621"/>
                  <a:ext cx="89" cy="152"/>
                </a:xfrm>
                <a:custGeom>
                  <a:avLst/>
                  <a:gdLst>
                    <a:gd name="T0" fmla="*/ 18 w 18"/>
                    <a:gd name="T1" fmla="*/ 3 h 31"/>
                    <a:gd name="T2" fmla="*/ 10 w 18"/>
                    <a:gd name="T3" fmla="*/ 0 h 31"/>
                    <a:gd name="T4" fmla="*/ 2 w 18"/>
                    <a:gd name="T5" fmla="*/ 5 h 31"/>
                    <a:gd name="T6" fmla="*/ 2 w 18"/>
                    <a:gd name="T7" fmla="*/ 17 h 31"/>
                    <a:gd name="T8" fmla="*/ 0 w 18"/>
                    <a:gd name="T9" fmla="*/ 19 h 31"/>
                    <a:gd name="T10" fmla="*/ 0 w 18"/>
                    <a:gd name="T11" fmla="*/ 31 h 31"/>
                    <a:gd name="T12" fmla="*/ 9 w 18"/>
                    <a:gd name="T13" fmla="*/ 27 h 31"/>
                    <a:gd name="T14" fmla="*/ 18 w 18"/>
                    <a:gd name="T15" fmla="*/ 10 h 31"/>
                    <a:gd name="T16" fmla="*/ 18 w 18"/>
                    <a:gd name="T17" fmla="*/ 7 h 31"/>
                    <a:gd name="T18" fmla="*/ 18 w 18"/>
                    <a:gd name="T1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31">
                      <a:moveTo>
                        <a:pt x="18" y="3"/>
                      </a:moveTo>
                      <a:cubicBezTo>
                        <a:pt x="18" y="3"/>
                        <a:pt x="16" y="0"/>
                        <a:pt x="10" y="0"/>
                      </a:cubicBezTo>
                      <a:cubicBezTo>
                        <a:pt x="6" y="0"/>
                        <a:pt x="2" y="2"/>
                        <a:pt x="2" y="5"/>
                      </a:cubicBezTo>
                      <a:cubicBezTo>
                        <a:pt x="2" y="17"/>
                        <a:pt x="2" y="17"/>
                        <a:pt x="2" y="17"/>
                      </a:cubicBezTo>
                      <a:cubicBezTo>
                        <a:pt x="2" y="18"/>
                        <a:pt x="1" y="19"/>
                        <a:pt x="0" y="19"/>
                      </a:cubicBezTo>
                      <a:cubicBezTo>
                        <a:pt x="0" y="31"/>
                        <a:pt x="0" y="31"/>
                        <a:pt x="0" y="31"/>
                      </a:cubicBezTo>
                      <a:cubicBezTo>
                        <a:pt x="3" y="31"/>
                        <a:pt x="6" y="30"/>
                        <a:pt x="9" y="27"/>
                      </a:cubicBezTo>
                      <a:cubicBezTo>
                        <a:pt x="14" y="23"/>
                        <a:pt x="18" y="16"/>
                        <a:pt x="18" y="10"/>
                      </a:cubicBezTo>
                      <a:cubicBezTo>
                        <a:pt x="18" y="9"/>
                        <a:pt x="18" y="8"/>
                        <a:pt x="18" y="7"/>
                      </a:cubicBezTo>
                      <a:lnTo>
                        <a:pt x="18" y="3"/>
                      </a:lnTo>
                      <a:close/>
                    </a:path>
                  </a:pathLst>
                </a:custGeom>
                <a:solidFill>
                  <a:srgbClr val="F9B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2" name="Freeform 160">
                  <a:extLst>
                    <a:ext uri="{FF2B5EF4-FFF2-40B4-BE49-F238E27FC236}">
                      <a16:creationId xmlns="" xmlns:a16="http://schemas.microsoft.com/office/drawing/2014/main" id="{A8302BC5-A998-4F10-A98F-BE216DEE8AD9}"/>
                    </a:ext>
                  </a:extLst>
                </p:cNvPr>
                <p:cNvSpPr>
                  <a:spLocks/>
                </p:cNvSpPr>
                <p:nvPr/>
              </p:nvSpPr>
              <p:spPr bwMode="auto">
                <a:xfrm>
                  <a:off x="1683" y="2567"/>
                  <a:ext cx="182" cy="206"/>
                </a:xfrm>
                <a:custGeom>
                  <a:avLst/>
                  <a:gdLst>
                    <a:gd name="T0" fmla="*/ 34 w 37"/>
                    <a:gd name="T1" fmla="*/ 0 h 42"/>
                    <a:gd name="T2" fmla="*/ 8 w 37"/>
                    <a:gd name="T3" fmla="*/ 9 h 42"/>
                    <a:gd name="T4" fmla="*/ 4 w 37"/>
                    <a:gd name="T5" fmla="*/ 10 h 42"/>
                    <a:gd name="T6" fmla="*/ 0 w 37"/>
                    <a:gd name="T7" fmla="*/ 9 h 42"/>
                    <a:gd name="T8" fmla="*/ 0 w 37"/>
                    <a:gd name="T9" fmla="*/ 12 h 42"/>
                    <a:gd name="T10" fmla="*/ 0 w 37"/>
                    <a:gd name="T11" fmla="*/ 18 h 42"/>
                    <a:gd name="T12" fmla="*/ 0 w 37"/>
                    <a:gd name="T13" fmla="*/ 21 h 42"/>
                    <a:gd name="T14" fmla="*/ 0 w 37"/>
                    <a:gd name="T15" fmla="*/ 23 h 42"/>
                    <a:gd name="T16" fmla="*/ 9 w 37"/>
                    <a:gd name="T17" fmla="*/ 39 h 42"/>
                    <a:gd name="T18" fmla="*/ 19 w 37"/>
                    <a:gd name="T19" fmla="*/ 42 h 42"/>
                    <a:gd name="T20" fmla="*/ 19 w 37"/>
                    <a:gd name="T21" fmla="*/ 42 h 42"/>
                    <a:gd name="T22" fmla="*/ 19 w 37"/>
                    <a:gd name="T23" fmla="*/ 30 h 42"/>
                    <a:gd name="T24" fmla="*/ 21 w 37"/>
                    <a:gd name="T25" fmla="*/ 28 h 42"/>
                    <a:gd name="T26" fmla="*/ 21 w 37"/>
                    <a:gd name="T27" fmla="*/ 16 h 42"/>
                    <a:gd name="T28" fmla="*/ 29 w 37"/>
                    <a:gd name="T29" fmla="*/ 11 h 42"/>
                    <a:gd name="T30" fmla="*/ 37 w 37"/>
                    <a:gd name="T31" fmla="*/ 14 h 42"/>
                    <a:gd name="T32" fmla="*/ 37 w 37"/>
                    <a:gd name="T33" fmla="*/ 12 h 42"/>
                    <a:gd name="T34" fmla="*/ 34 w 37"/>
                    <a:gd name="T3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42">
                      <a:moveTo>
                        <a:pt x="34" y="0"/>
                      </a:moveTo>
                      <a:cubicBezTo>
                        <a:pt x="26" y="5"/>
                        <a:pt x="17" y="9"/>
                        <a:pt x="8" y="9"/>
                      </a:cubicBezTo>
                      <a:cubicBezTo>
                        <a:pt x="7" y="9"/>
                        <a:pt x="5" y="10"/>
                        <a:pt x="4" y="10"/>
                      </a:cubicBezTo>
                      <a:cubicBezTo>
                        <a:pt x="3" y="10"/>
                        <a:pt x="1" y="9"/>
                        <a:pt x="0" y="9"/>
                      </a:cubicBezTo>
                      <a:cubicBezTo>
                        <a:pt x="0" y="10"/>
                        <a:pt x="0" y="11"/>
                        <a:pt x="0" y="12"/>
                      </a:cubicBezTo>
                      <a:cubicBezTo>
                        <a:pt x="0" y="18"/>
                        <a:pt x="0" y="18"/>
                        <a:pt x="0" y="18"/>
                      </a:cubicBezTo>
                      <a:cubicBezTo>
                        <a:pt x="0" y="19"/>
                        <a:pt x="0" y="20"/>
                        <a:pt x="0" y="21"/>
                      </a:cubicBezTo>
                      <a:cubicBezTo>
                        <a:pt x="0" y="21"/>
                        <a:pt x="0" y="22"/>
                        <a:pt x="0" y="23"/>
                      </a:cubicBezTo>
                      <a:cubicBezTo>
                        <a:pt x="2" y="29"/>
                        <a:pt x="5" y="35"/>
                        <a:pt x="9" y="39"/>
                      </a:cubicBezTo>
                      <a:cubicBezTo>
                        <a:pt x="12" y="41"/>
                        <a:pt x="15" y="42"/>
                        <a:pt x="19" y="42"/>
                      </a:cubicBezTo>
                      <a:cubicBezTo>
                        <a:pt x="19" y="42"/>
                        <a:pt x="19" y="42"/>
                        <a:pt x="19" y="42"/>
                      </a:cubicBezTo>
                      <a:cubicBezTo>
                        <a:pt x="19" y="30"/>
                        <a:pt x="19" y="30"/>
                        <a:pt x="19" y="30"/>
                      </a:cubicBezTo>
                      <a:cubicBezTo>
                        <a:pt x="20" y="30"/>
                        <a:pt x="21" y="29"/>
                        <a:pt x="21" y="28"/>
                      </a:cubicBezTo>
                      <a:cubicBezTo>
                        <a:pt x="21" y="16"/>
                        <a:pt x="21" y="16"/>
                        <a:pt x="21" y="16"/>
                      </a:cubicBezTo>
                      <a:cubicBezTo>
                        <a:pt x="21" y="13"/>
                        <a:pt x="25" y="11"/>
                        <a:pt x="29" y="11"/>
                      </a:cubicBezTo>
                      <a:cubicBezTo>
                        <a:pt x="35" y="11"/>
                        <a:pt x="37" y="14"/>
                        <a:pt x="37" y="14"/>
                      </a:cubicBezTo>
                      <a:cubicBezTo>
                        <a:pt x="37" y="12"/>
                        <a:pt x="37" y="12"/>
                        <a:pt x="37" y="12"/>
                      </a:cubicBezTo>
                      <a:cubicBezTo>
                        <a:pt x="37" y="7"/>
                        <a:pt x="36" y="3"/>
                        <a:pt x="34" y="0"/>
                      </a:cubicBezTo>
                      <a:close/>
                    </a:path>
                  </a:pathLst>
                </a:custGeom>
                <a:solidFill>
                  <a:srgbClr val="FFCA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3" name="Freeform 161">
                  <a:extLst>
                    <a:ext uri="{FF2B5EF4-FFF2-40B4-BE49-F238E27FC236}">
                      <a16:creationId xmlns="" xmlns:a16="http://schemas.microsoft.com/office/drawing/2014/main" id="{1BE571FE-F28F-4867-A0E7-B936A6A7476B}"/>
                    </a:ext>
                  </a:extLst>
                </p:cNvPr>
                <p:cNvSpPr>
                  <a:spLocks/>
                </p:cNvSpPr>
                <p:nvPr/>
              </p:nvSpPr>
              <p:spPr bwMode="auto">
                <a:xfrm>
                  <a:off x="1653" y="2493"/>
                  <a:ext cx="241" cy="177"/>
                </a:xfrm>
                <a:custGeom>
                  <a:avLst/>
                  <a:gdLst>
                    <a:gd name="T0" fmla="*/ 39 w 49"/>
                    <a:gd name="T1" fmla="*/ 5 h 36"/>
                    <a:gd name="T2" fmla="*/ 25 w 49"/>
                    <a:gd name="T3" fmla="*/ 0 h 36"/>
                    <a:gd name="T4" fmla="*/ 0 w 49"/>
                    <a:gd name="T5" fmla="*/ 24 h 36"/>
                    <a:gd name="T6" fmla="*/ 0 w 49"/>
                    <a:gd name="T7" fmla="*/ 25 h 36"/>
                    <a:gd name="T8" fmla="*/ 0 w 49"/>
                    <a:gd name="T9" fmla="*/ 30 h 36"/>
                    <a:gd name="T10" fmla="*/ 4 w 49"/>
                    <a:gd name="T11" fmla="*/ 35 h 36"/>
                    <a:gd name="T12" fmla="*/ 3 w 49"/>
                    <a:gd name="T13" fmla="*/ 34 h 36"/>
                    <a:gd name="T14" fmla="*/ 4 w 49"/>
                    <a:gd name="T15" fmla="*/ 35 h 36"/>
                    <a:gd name="T16" fmla="*/ 6 w 49"/>
                    <a:gd name="T17" fmla="*/ 36 h 36"/>
                    <a:gd name="T18" fmla="*/ 6 w 49"/>
                    <a:gd name="T19" fmla="*/ 36 h 36"/>
                    <a:gd name="T20" fmla="*/ 6 w 49"/>
                    <a:gd name="T21" fmla="*/ 33 h 36"/>
                    <a:gd name="T22" fmla="*/ 6 w 49"/>
                    <a:gd name="T23" fmla="*/ 27 h 36"/>
                    <a:gd name="T24" fmla="*/ 6 w 49"/>
                    <a:gd name="T25" fmla="*/ 24 h 36"/>
                    <a:gd name="T26" fmla="*/ 10 w 49"/>
                    <a:gd name="T27" fmla="*/ 25 h 36"/>
                    <a:gd name="T28" fmla="*/ 14 w 49"/>
                    <a:gd name="T29" fmla="*/ 24 h 36"/>
                    <a:gd name="T30" fmla="*/ 40 w 49"/>
                    <a:gd name="T31" fmla="*/ 15 h 36"/>
                    <a:gd name="T32" fmla="*/ 43 w 49"/>
                    <a:gd name="T33" fmla="*/ 27 h 36"/>
                    <a:gd name="T34" fmla="*/ 43 w 49"/>
                    <a:gd name="T35" fmla="*/ 29 h 36"/>
                    <a:gd name="T36" fmla="*/ 43 w 49"/>
                    <a:gd name="T37" fmla="*/ 33 h 36"/>
                    <a:gd name="T38" fmla="*/ 43 w 49"/>
                    <a:gd name="T39" fmla="*/ 36 h 36"/>
                    <a:gd name="T40" fmla="*/ 44 w 49"/>
                    <a:gd name="T41" fmla="*/ 36 h 36"/>
                    <a:gd name="T42" fmla="*/ 49 w 49"/>
                    <a:gd name="T43" fmla="*/ 30 h 36"/>
                    <a:gd name="T44" fmla="*/ 49 w 49"/>
                    <a:gd name="T45" fmla="*/ 25 h 36"/>
                    <a:gd name="T46" fmla="*/ 49 w 49"/>
                    <a:gd name="T47" fmla="*/ 20 h 36"/>
                    <a:gd name="T48" fmla="*/ 45 w 49"/>
                    <a:gd name="T49" fmla="*/ 11 h 36"/>
                    <a:gd name="T50" fmla="*/ 39 w 49"/>
                    <a:gd name="T5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6">
                      <a:moveTo>
                        <a:pt x="39" y="5"/>
                      </a:moveTo>
                      <a:cubicBezTo>
                        <a:pt x="35" y="2"/>
                        <a:pt x="30" y="0"/>
                        <a:pt x="25" y="0"/>
                      </a:cubicBezTo>
                      <a:cubicBezTo>
                        <a:pt x="12" y="0"/>
                        <a:pt x="1" y="11"/>
                        <a:pt x="0" y="24"/>
                      </a:cubicBezTo>
                      <a:cubicBezTo>
                        <a:pt x="0" y="24"/>
                        <a:pt x="0" y="25"/>
                        <a:pt x="0" y="25"/>
                      </a:cubicBezTo>
                      <a:cubicBezTo>
                        <a:pt x="0" y="30"/>
                        <a:pt x="0" y="30"/>
                        <a:pt x="0" y="30"/>
                      </a:cubicBezTo>
                      <a:cubicBezTo>
                        <a:pt x="0" y="32"/>
                        <a:pt x="2" y="34"/>
                        <a:pt x="4" y="35"/>
                      </a:cubicBezTo>
                      <a:cubicBezTo>
                        <a:pt x="3" y="34"/>
                        <a:pt x="3" y="34"/>
                        <a:pt x="3" y="34"/>
                      </a:cubicBezTo>
                      <a:cubicBezTo>
                        <a:pt x="4" y="35"/>
                        <a:pt x="4" y="35"/>
                        <a:pt x="4" y="35"/>
                      </a:cubicBezTo>
                      <a:cubicBezTo>
                        <a:pt x="4" y="35"/>
                        <a:pt x="5" y="36"/>
                        <a:pt x="6" y="36"/>
                      </a:cubicBezTo>
                      <a:cubicBezTo>
                        <a:pt x="6" y="36"/>
                        <a:pt x="6" y="36"/>
                        <a:pt x="6" y="36"/>
                      </a:cubicBezTo>
                      <a:cubicBezTo>
                        <a:pt x="6" y="35"/>
                        <a:pt x="6" y="34"/>
                        <a:pt x="6" y="33"/>
                      </a:cubicBezTo>
                      <a:cubicBezTo>
                        <a:pt x="6" y="27"/>
                        <a:pt x="6" y="27"/>
                        <a:pt x="6" y="27"/>
                      </a:cubicBezTo>
                      <a:cubicBezTo>
                        <a:pt x="6" y="26"/>
                        <a:pt x="6" y="25"/>
                        <a:pt x="6" y="24"/>
                      </a:cubicBezTo>
                      <a:cubicBezTo>
                        <a:pt x="7" y="24"/>
                        <a:pt x="9" y="25"/>
                        <a:pt x="10" y="25"/>
                      </a:cubicBezTo>
                      <a:cubicBezTo>
                        <a:pt x="11" y="25"/>
                        <a:pt x="13" y="24"/>
                        <a:pt x="14" y="24"/>
                      </a:cubicBezTo>
                      <a:cubicBezTo>
                        <a:pt x="23" y="24"/>
                        <a:pt x="32" y="20"/>
                        <a:pt x="40" y="15"/>
                      </a:cubicBezTo>
                      <a:cubicBezTo>
                        <a:pt x="42" y="18"/>
                        <a:pt x="43" y="22"/>
                        <a:pt x="43" y="27"/>
                      </a:cubicBezTo>
                      <a:cubicBezTo>
                        <a:pt x="43" y="29"/>
                        <a:pt x="43" y="29"/>
                        <a:pt x="43" y="29"/>
                      </a:cubicBezTo>
                      <a:cubicBezTo>
                        <a:pt x="43" y="33"/>
                        <a:pt x="43" y="33"/>
                        <a:pt x="43" y="33"/>
                      </a:cubicBezTo>
                      <a:cubicBezTo>
                        <a:pt x="43" y="34"/>
                        <a:pt x="43" y="35"/>
                        <a:pt x="43" y="36"/>
                      </a:cubicBezTo>
                      <a:cubicBezTo>
                        <a:pt x="44" y="36"/>
                        <a:pt x="44" y="36"/>
                        <a:pt x="44" y="36"/>
                      </a:cubicBezTo>
                      <a:cubicBezTo>
                        <a:pt x="47" y="36"/>
                        <a:pt x="49" y="33"/>
                        <a:pt x="49" y="30"/>
                      </a:cubicBezTo>
                      <a:cubicBezTo>
                        <a:pt x="49" y="25"/>
                        <a:pt x="49" y="25"/>
                        <a:pt x="49" y="25"/>
                      </a:cubicBezTo>
                      <a:cubicBezTo>
                        <a:pt x="49" y="23"/>
                        <a:pt x="49" y="22"/>
                        <a:pt x="49" y="20"/>
                      </a:cubicBezTo>
                      <a:cubicBezTo>
                        <a:pt x="48" y="17"/>
                        <a:pt x="47" y="14"/>
                        <a:pt x="45" y="11"/>
                      </a:cubicBezTo>
                      <a:cubicBezTo>
                        <a:pt x="43" y="9"/>
                        <a:pt x="41" y="7"/>
                        <a:pt x="39" y="5"/>
                      </a:cubicBez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4" name="Freeform 162">
                  <a:extLst>
                    <a:ext uri="{FF2B5EF4-FFF2-40B4-BE49-F238E27FC236}">
                      <a16:creationId xmlns="" xmlns:a16="http://schemas.microsoft.com/office/drawing/2014/main" id="{F4C412EF-1987-4953-8D2E-759E86D067E0}"/>
                    </a:ext>
                  </a:extLst>
                </p:cNvPr>
                <p:cNvSpPr>
                  <a:spLocks/>
                </p:cNvSpPr>
                <p:nvPr/>
              </p:nvSpPr>
              <p:spPr bwMode="auto">
                <a:xfrm>
                  <a:off x="1727" y="2783"/>
                  <a:ext cx="49" cy="88"/>
                </a:xfrm>
                <a:custGeom>
                  <a:avLst/>
                  <a:gdLst>
                    <a:gd name="T0" fmla="*/ 6 w 10"/>
                    <a:gd name="T1" fmla="*/ 18 h 18"/>
                    <a:gd name="T2" fmla="*/ 8 w 10"/>
                    <a:gd name="T3" fmla="*/ 9 h 18"/>
                    <a:gd name="T4" fmla="*/ 6 w 10"/>
                    <a:gd name="T5" fmla="*/ 7 h 18"/>
                    <a:gd name="T6" fmla="*/ 10 w 10"/>
                    <a:gd name="T7" fmla="*/ 3 h 18"/>
                    <a:gd name="T8" fmla="*/ 8 w 10"/>
                    <a:gd name="T9" fmla="*/ 3 h 18"/>
                    <a:gd name="T10" fmla="*/ 8 w 10"/>
                    <a:gd name="T11" fmla="*/ 3 h 18"/>
                    <a:gd name="T12" fmla="*/ 7 w 10"/>
                    <a:gd name="T13" fmla="*/ 2 h 18"/>
                    <a:gd name="T14" fmla="*/ 6 w 10"/>
                    <a:gd name="T15" fmla="*/ 2 h 18"/>
                    <a:gd name="T16" fmla="*/ 5 w 10"/>
                    <a:gd name="T17" fmla="*/ 2 h 18"/>
                    <a:gd name="T18" fmla="*/ 3 w 10"/>
                    <a:gd name="T19" fmla="*/ 1 h 18"/>
                    <a:gd name="T20" fmla="*/ 2 w 10"/>
                    <a:gd name="T21" fmla="*/ 1 h 18"/>
                    <a:gd name="T22" fmla="*/ 1 w 10"/>
                    <a:gd name="T23" fmla="*/ 0 h 18"/>
                    <a:gd name="T24" fmla="*/ 0 w 10"/>
                    <a:gd name="T25" fmla="*/ 0 h 18"/>
                    <a:gd name="T26" fmla="*/ 0 w 10"/>
                    <a:gd name="T27" fmla="*/ 5 h 18"/>
                    <a:gd name="T28" fmla="*/ 6 w 10"/>
                    <a:gd name="T2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8">
                      <a:moveTo>
                        <a:pt x="6" y="18"/>
                      </a:moveTo>
                      <a:cubicBezTo>
                        <a:pt x="8" y="9"/>
                        <a:pt x="8" y="9"/>
                        <a:pt x="8" y="9"/>
                      </a:cubicBezTo>
                      <a:cubicBezTo>
                        <a:pt x="6" y="7"/>
                        <a:pt x="6" y="7"/>
                        <a:pt x="6" y="7"/>
                      </a:cubicBezTo>
                      <a:cubicBezTo>
                        <a:pt x="10" y="3"/>
                        <a:pt x="10" y="3"/>
                        <a:pt x="10" y="3"/>
                      </a:cubicBezTo>
                      <a:cubicBezTo>
                        <a:pt x="9" y="3"/>
                        <a:pt x="9" y="3"/>
                        <a:pt x="8" y="3"/>
                      </a:cubicBezTo>
                      <a:cubicBezTo>
                        <a:pt x="8" y="3"/>
                        <a:pt x="8" y="3"/>
                        <a:pt x="8" y="3"/>
                      </a:cubicBezTo>
                      <a:cubicBezTo>
                        <a:pt x="8" y="3"/>
                        <a:pt x="7" y="2"/>
                        <a:pt x="7" y="2"/>
                      </a:cubicBezTo>
                      <a:cubicBezTo>
                        <a:pt x="6" y="2"/>
                        <a:pt x="6" y="2"/>
                        <a:pt x="6" y="2"/>
                      </a:cubicBezTo>
                      <a:cubicBezTo>
                        <a:pt x="5" y="2"/>
                        <a:pt x="5" y="2"/>
                        <a:pt x="5" y="2"/>
                      </a:cubicBezTo>
                      <a:cubicBezTo>
                        <a:pt x="4" y="2"/>
                        <a:pt x="4" y="1"/>
                        <a:pt x="3" y="1"/>
                      </a:cubicBezTo>
                      <a:cubicBezTo>
                        <a:pt x="2" y="1"/>
                        <a:pt x="2" y="1"/>
                        <a:pt x="2" y="1"/>
                      </a:cubicBezTo>
                      <a:cubicBezTo>
                        <a:pt x="2" y="1"/>
                        <a:pt x="1" y="0"/>
                        <a:pt x="1" y="0"/>
                      </a:cubicBezTo>
                      <a:cubicBezTo>
                        <a:pt x="0" y="0"/>
                        <a:pt x="0" y="0"/>
                        <a:pt x="0" y="0"/>
                      </a:cubicBezTo>
                      <a:cubicBezTo>
                        <a:pt x="0" y="5"/>
                        <a:pt x="0" y="5"/>
                        <a:pt x="0" y="5"/>
                      </a:cubicBezTo>
                      <a:lnTo>
                        <a:pt x="6" y="18"/>
                      </a:ln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5" name="Freeform 163">
                  <a:extLst>
                    <a:ext uri="{FF2B5EF4-FFF2-40B4-BE49-F238E27FC236}">
                      <a16:creationId xmlns="" xmlns:a16="http://schemas.microsoft.com/office/drawing/2014/main" id="{0B153189-4458-43B2-A58B-22FE80EFEDA4}"/>
                    </a:ext>
                  </a:extLst>
                </p:cNvPr>
                <p:cNvSpPr>
                  <a:spLocks/>
                </p:cNvSpPr>
                <p:nvPr/>
              </p:nvSpPr>
              <p:spPr bwMode="auto">
                <a:xfrm>
                  <a:off x="1776" y="2783"/>
                  <a:ext cx="45" cy="88"/>
                </a:xfrm>
                <a:custGeom>
                  <a:avLst/>
                  <a:gdLst>
                    <a:gd name="T0" fmla="*/ 9 w 9"/>
                    <a:gd name="T1" fmla="*/ 0 h 18"/>
                    <a:gd name="T2" fmla="*/ 8 w 9"/>
                    <a:gd name="T3" fmla="*/ 0 h 18"/>
                    <a:gd name="T4" fmla="*/ 7 w 9"/>
                    <a:gd name="T5" fmla="*/ 1 h 18"/>
                    <a:gd name="T6" fmla="*/ 6 w 9"/>
                    <a:gd name="T7" fmla="*/ 1 h 18"/>
                    <a:gd name="T8" fmla="*/ 5 w 9"/>
                    <a:gd name="T9" fmla="*/ 2 h 18"/>
                    <a:gd name="T10" fmla="*/ 4 w 9"/>
                    <a:gd name="T11" fmla="*/ 2 h 18"/>
                    <a:gd name="T12" fmla="*/ 3 w 9"/>
                    <a:gd name="T13" fmla="*/ 2 h 18"/>
                    <a:gd name="T14" fmla="*/ 1 w 9"/>
                    <a:gd name="T15" fmla="*/ 3 h 18"/>
                    <a:gd name="T16" fmla="*/ 0 w 9"/>
                    <a:gd name="T17" fmla="*/ 3 h 18"/>
                    <a:gd name="T18" fmla="*/ 4 w 9"/>
                    <a:gd name="T19" fmla="*/ 7 h 18"/>
                    <a:gd name="T20" fmla="*/ 2 w 9"/>
                    <a:gd name="T21" fmla="*/ 9 h 18"/>
                    <a:gd name="T22" fmla="*/ 4 w 9"/>
                    <a:gd name="T23" fmla="*/ 18 h 18"/>
                    <a:gd name="T24" fmla="*/ 7 w 9"/>
                    <a:gd name="T25" fmla="*/ 10 h 18"/>
                    <a:gd name="T26" fmla="*/ 9 w 9"/>
                    <a:gd name="T27" fmla="*/ 5 h 18"/>
                    <a:gd name="T28" fmla="*/ 9 w 9"/>
                    <a:gd name="T29" fmla="*/ 5 h 18"/>
                    <a:gd name="T30" fmla="*/ 9 w 9"/>
                    <a:gd name="T31" fmla="*/ 0 h 18"/>
                    <a:gd name="T32" fmla="*/ 9 w 9"/>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9" y="0"/>
                      </a:moveTo>
                      <a:cubicBezTo>
                        <a:pt x="8" y="0"/>
                        <a:pt x="8" y="0"/>
                        <a:pt x="8" y="0"/>
                      </a:cubicBezTo>
                      <a:cubicBezTo>
                        <a:pt x="8" y="0"/>
                        <a:pt x="8" y="1"/>
                        <a:pt x="7" y="1"/>
                      </a:cubicBezTo>
                      <a:cubicBezTo>
                        <a:pt x="6" y="1"/>
                        <a:pt x="6" y="1"/>
                        <a:pt x="6" y="1"/>
                      </a:cubicBezTo>
                      <a:cubicBezTo>
                        <a:pt x="6" y="2"/>
                        <a:pt x="5" y="2"/>
                        <a:pt x="5" y="2"/>
                      </a:cubicBezTo>
                      <a:cubicBezTo>
                        <a:pt x="5" y="2"/>
                        <a:pt x="4" y="2"/>
                        <a:pt x="4" y="2"/>
                      </a:cubicBezTo>
                      <a:cubicBezTo>
                        <a:pt x="3" y="2"/>
                        <a:pt x="3" y="2"/>
                        <a:pt x="3" y="2"/>
                      </a:cubicBezTo>
                      <a:cubicBezTo>
                        <a:pt x="2" y="3"/>
                        <a:pt x="2" y="3"/>
                        <a:pt x="1" y="3"/>
                      </a:cubicBezTo>
                      <a:cubicBezTo>
                        <a:pt x="1" y="3"/>
                        <a:pt x="0" y="3"/>
                        <a:pt x="0" y="3"/>
                      </a:cubicBezTo>
                      <a:cubicBezTo>
                        <a:pt x="4" y="7"/>
                        <a:pt x="4" y="7"/>
                        <a:pt x="4" y="7"/>
                      </a:cubicBezTo>
                      <a:cubicBezTo>
                        <a:pt x="2" y="9"/>
                        <a:pt x="2" y="9"/>
                        <a:pt x="2" y="9"/>
                      </a:cubicBezTo>
                      <a:cubicBezTo>
                        <a:pt x="4" y="18"/>
                        <a:pt x="4" y="18"/>
                        <a:pt x="4" y="18"/>
                      </a:cubicBezTo>
                      <a:cubicBezTo>
                        <a:pt x="7" y="10"/>
                        <a:pt x="7" y="10"/>
                        <a:pt x="7" y="10"/>
                      </a:cubicBezTo>
                      <a:cubicBezTo>
                        <a:pt x="9" y="5"/>
                        <a:pt x="9" y="5"/>
                        <a:pt x="9" y="5"/>
                      </a:cubicBezTo>
                      <a:cubicBezTo>
                        <a:pt x="9" y="5"/>
                        <a:pt x="9" y="5"/>
                        <a:pt x="9" y="5"/>
                      </a:cubicBezTo>
                      <a:cubicBezTo>
                        <a:pt x="9" y="0"/>
                        <a:pt x="9" y="0"/>
                        <a:pt x="9" y="0"/>
                      </a:cubicBezTo>
                      <a:cubicBezTo>
                        <a:pt x="9" y="0"/>
                        <a:pt x="9" y="0"/>
                        <a:pt x="9" y="0"/>
                      </a:cubicBez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6" name="Freeform 164">
                  <a:extLst>
                    <a:ext uri="{FF2B5EF4-FFF2-40B4-BE49-F238E27FC236}">
                      <a16:creationId xmlns="" xmlns:a16="http://schemas.microsoft.com/office/drawing/2014/main" id="{8E4CD641-19AF-4068-BF8B-DAE1DA00F5D0}"/>
                    </a:ext>
                  </a:extLst>
                </p:cNvPr>
                <p:cNvSpPr>
                  <a:spLocks/>
                </p:cNvSpPr>
                <p:nvPr/>
              </p:nvSpPr>
              <p:spPr bwMode="auto">
                <a:xfrm>
                  <a:off x="1692" y="2783"/>
                  <a:ext cx="262" cy="137"/>
                </a:xfrm>
                <a:custGeom>
                  <a:avLst/>
                  <a:gdLst>
                    <a:gd name="T0" fmla="*/ 21 w 53"/>
                    <a:gd name="T1" fmla="*/ 18 h 28"/>
                    <a:gd name="T2" fmla="*/ 19 w 53"/>
                    <a:gd name="T3" fmla="*/ 9 h 28"/>
                    <a:gd name="T4" fmla="*/ 17 w 53"/>
                    <a:gd name="T5" fmla="*/ 11 h 28"/>
                    <a:gd name="T6" fmla="*/ 15 w 53"/>
                    <a:gd name="T7" fmla="*/ 9 h 28"/>
                    <a:gd name="T8" fmla="*/ 13 w 53"/>
                    <a:gd name="T9" fmla="*/ 18 h 28"/>
                    <a:gd name="T10" fmla="*/ 7 w 53"/>
                    <a:gd name="T11" fmla="*/ 5 h 28"/>
                    <a:gd name="T12" fmla="*/ 0 w 53"/>
                    <a:gd name="T13" fmla="*/ 13 h 28"/>
                    <a:gd name="T14" fmla="*/ 15 w 53"/>
                    <a:gd name="T15" fmla="*/ 28 h 28"/>
                    <a:gd name="T16" fmla="*/ 17 w 53"/>
                    <a:gd name="T17" fmla="*/ 28 h 28"/>
                    <a:gd name="T18" fmla="*/ 31 w 53"/>
                    <a:gd name="T19" fmla="*/ 28 h 28"/>
                    <a:gd name="T20" fmla="*/ 53 w 53"/>
                    <a:gd name="T21" fmla="*/ 28 h 28"/>
                    <a:gd name="T22" fmla="*/ 53 w 53"/>
                    <a:gd name="T23" fmla="*/ 16 h 28"/>
                    <a:gd name="T24" fmla="*/ 53 w 53"/>
                    <a:gd name="T25" fmla="*/ 16 h 28"/>
                    <a:gd name="T26" fmla="*/ 36 w 53"/>
                    <a:gd name="T27" fmla="*/ 0 h 28"/>
                    <a:gd name="T28" fmla="*/ 26 w 53"/>
                    <a:gd name="T29" fmla="*/ 0 h 28"/>
                    <a:gd name="T30" fmla="*/ 26 w 53"/>
                    <a:gd name="T31" fmla="*/ 5 h 28"/>
                    <a:gd name="T32" fmla="*/ 21 w 53"/>
                    <a:gd name="T33"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8">
                      <a:moveTo>
                        <a:pt x="21" y="18"/>
                      </a:moveTo>
                      <a:cubicBezTo>
                        <a:pt x="19" y="9"/>
                        <a:pt x="19" y="9"/>
                        <a:pt x="19" y="9"/>
                      </a:cubicBezTo>
                      <a:cubicBezTo>
                        <a:pt x="17" y="11"/>
                        <a:pt x="17" y="11"/>
                        <a:pt x="17" y="11"/>
                      </a:cubicBezTo>
                      <a:cubicBezTo>
                        <a:pt x="15" y="9"/>
                        <a:pt x="15" y="9"/>
                        <a:pt x="15" y="9"/>
                      </a:cubicBezTo>
                      <a:cubicBezTo>
                        <a:pt x="13" y="18"/>
                        <a:pt x="13" y="18"/>
                        <a:pt x="13" y="18"/>
                      </a:cubicBezTo>
                      <a:cubicBezTo>
                        <a:pt x="7" y="5"/>
                        <a:pt x="7" y="5"/>
                        <a:pt x="7" y="5"/>
                      </a:cubicBezTo>
                      <a:cubicBezTo>
                        <a:pt x="0" y="13"/>
                        <a:pt x="0" y="13"/>
                        <a:pt x="0" y="13"/>
                      </a:cubicBezTo>
                      <a:cubicBezTo>
                        <a:pt x="15" y="28"/>
                        <a:pt x="15" y="28"/>
                        <a:pt x="15" y="28"/>
                      </a:cubicBezTo>
                      <a:cubicBezTo>
                        <a:pt x="17" y="28"/>
                        <a:pt x="17" y="28"/>
                        <a:pt x="17" y="28"/>
                      </a:cubicBezTo>
                      <a:cubicBezTo>
                        <a:pt x="31" y="28"/>
                        <a:pt x="31" y="28"/>
                        <a:pt x="31" y="28"/>
                      </a:cubicBezTo>
                      <a:cubicBezTo>
                        <a:pt x="53" y="28"/>
                        <a:pt x="53" y="28"/>
                        <a:pt x="53" y="28"/>
                      </a:cubicBezTo>
                      <a:cubicBezTo>
                        <a:pt x="53" y="16"/>
                        <a:pt x="53" y="16"/>
                        <a:pt x="53" y="16"/>
                      </a:cubicBezTo>
                      <a:cubicBezTo>
                        <a:pt x="53" y="16"/>
                        <a:pt x="53" y="16"/>
                        <a:pt x="53" y="16"/>
                      </a:cubicBezTo>
                      <a:cubicBezTo>
                        <a:pt x="53" y="7"/>
                        <a:pt x="45" y="0"/>
                        <a:pt x="36" y="0"/>
                      </a:cubicBezTo>
                      <a:cubicBezTo>
                        <a:pt x="26" y="0"/>
                        <a:pt x="26" y="0"/>
                        <a:pt x="26" y="0"/>
                      </a:cubicBezTo>
                      <a:cubicBezTo>
                        <a:pt x="26" y="5"/>
                        <a:pt x="26" y="5"/>
                        <a:pt x="26" y="5"/>
                      </a:cubicBezTo>
                      <a:lnTo>
                        <a:pt x="21" y="18"/>
                      </a:lnTo>
                      <a:close/>
                    </a:path>
                  </a:pathLst>
                </a:custGeom>
                <a:solidFill>
                  <a:srgbClr val="D4D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7" name="Freeform 165">
                  <a:extLst>
                    <a:ext uri="{FF2B5EF4-FFF2-40B4-BE49-F238E27FC236}">
                      <a16:creationId xmlns="" xmlns:a16="http://schemas.microsoft.com/office/drawing/2014/main" id="{4913A58A-DB28-4F22-AB13-07D0322BABAF}"/>
                    </a:ext>
                  </a:extLst>
                </p:cNvPr>
                <p:cNvSpPr>
                  <a:spLocks/>
                </p:cNvSpPr>
                <p:nvPr/>
              </p:nvSpPr>
              <p:spPr bwMode="auto">
                <a:xfrm>
                  <a:off x="1702" y="2783"/>
                  <a:ext cx="25" cy="24"/>
                </a:xfrm>
                <a:custGeom>
                  <a:avLst/>
                  <a:gdLst>
                    <a:gd name="T0" fmla="*/ 25 w 25"/>
                    <a:gd name="T1" fmla="*/ 0 h 24"/>
                    <a:gd name="T2" fmla="*/ 0 w 25"/>
                    <a:gd name="T3" fmla="*/ 0 h 24"/>
                    <a:gd name="T4" fmla="*/ 25 w 25"/>
                    <a:gd name="T5" fmla="*/ 24 h 24"/>
                    <a:gd name="T6" fmla="*/ 25 w 25"/>
                    <a:gd name="T7" fmla="*/ 0 h 24"/>
                  </a:gdLst>
                  <a:ahLst/>
                  <a:cxnLst>
                    <a:cxn ang="0">
                      <a:pos x="T0" y="T1"/>
                    </a:cxn>
                    <a:cxn ang="0">
                      <a:pos x="T2" y="T3"/>
                    </a:cxn>
                    <a:cxn ang="0">
                      <a:pos x="T4" y="T5"/>
                    </a:cxn>
                    <a:cxn ang="0">
                      <a:pos x="T6" y="T7"/>
                    </a:cxn>
                  </a:cxnLst>
                  <a:rect l="0" t="0" r="r" b="b"/>
                  <a:pathLst>
                    <a:path w="25" h="24">
                      <a:moveTo>
                        <a:pt x="25" y="0"/>
                      </a:moveTo>
                      <a:lnTo>
                        <a:pt x="0" y="0"/>
                      </a:lnTo>
                      <a:lnTo>
                        <a:pt x="25" y="24"/>
                      </a:lnTo>
                      <a:lnTo>
                        <a:pt x="25" y="0"/>
                      </a:lnTo>
                      <a:close/>
                    </a:path>
                  </a:pathLst>
                </a:custGeom>
                <a:solidFill>
                  <a:srgbClr val="D4D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8" name="Freeform 166">
                  <a:extLst>
                    <a:ext uri="{FF2B5EF4-FFF2-40B4-BE49-F238E27FC236}">
                      <a16:creationId xmlns="" xmlns:a16="http://schemas.microsoft.com/office/drawing/2014/main" id="{6886584A-3903-4795-A410-6F952EDFF2A6}"/>
                    </a:ext>
                  </a:extLst>
                </p:cNvPr>
                <p:cNvSpPr>
                  <a:spLocks/>
                </p:cNvSpPr>
                <p:nvPr/>
              </p:nvSpPr>
              <p:spPr bwMode="auto">
                <a:xfrm>
                  <a:off x="1599" y="2783"/>
                  <a:ext cx="167" cy="137"/>
                </a:xfrm>
                <a:custGeom>
                  <a:avLst/>
                  <a:gdLst>
                    <a:gd name="T0" fmla="*/ 26 w 34"/>
                    <a:gd name="T1" fmla="*/ 5 h 28"/>
                    <a:gd name="T2" fmla="*/ 21 w 34"/>
                    <a:gd name="T3" fmla="*/ 0 h 28"/>
                    <a:gd name="T4" fmla="*/ 16 w 34"/>
                    <a:gd name="T5" fmla="*/ 0 h 28"/>
                    <a:gd name="T6" fmla="*/ 16 w 34"/>
                    <a:gd name="T7" fmla="*/ 0 h 28"/>
                    <a:gd name="T8" fmla="*/ 0 w 34"/>
                    <a:gd name="T9" fmla="*/ 16 h 28"/>
                    <a:gd name="T10" fmla="*/ 0 w 34"/>
                    <a:gd name="T11" fmla="*/ 28 h 28"/>
                    <a:gd name="T12" fmla="*/ 21 w 34"/>
                    <a:gd name="T13" fmla="*/ 28 h 28"/>
                    <a:gd name="T14" fmla="*/ 34 w 34"/>
                    <a:gd name="T15" fmla="*/ 28 h 28"/>
                    <a:gd name="T16" fmla="*/ 19 w 34"/>
                    <a:gd name="T17" fmla="*/ 13 h 28"/>
                    <a:gd name="T18" fmla="*/ 26 w 34"/>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8">
                      <a:moveTo>
                        <a:pt x="26" y="5"/>
                      </a:moveTo>
                      <a:cubicBezTo>
                        <a:pt x="21" y="0"/>
                        <a:pt x="21" y="0"/>
                        <a:pt x="21" y="0"/>
                      </a:cubicBezTo>
                      <a:cubicBezTo>
                        <a:pt x="16" y="0"/>
                        <a:pt x="16" y="0"/>
                        <a:pt x="16" y="0"/>
                      </a:cubicBezTo>
                      <a:cubicBezTo>
                        <a:pt x="16" y="0"/>
                        <a:pt x="16" y="0"/>
                        <a:pt x="16" y="0"/>
                      </a:cubicBezTo>
                      <a:cubicBezTo>
                        <a:pt x="7" y="0"/>
                        <a:pt x="0" y="7"/>
                        <a:pt x="0" y="16"/>
                      </a:cubicBezTo>
                      <a:cubicBezTo>
                        <a:pt x="0" y="28"/>
                        <a:pt x="0" y="28"/>
                        <a:pt x="0" y="28"/>
                      </a:cubicBezTo>
                      <a:cubicBezTo>
                        <a:pt x="21" y="28"/>
                        <a:pt x="21" y="28"/>
                        <a:pt x="21" y="28"/>
                      </a:cubicBezTo>
                      <a:cubicBezTo>
                        <a:pt x="34" y="28"/>
                        <a:pt x="34" y="28"/>
                        <a:pt x="34" y="28"/>
                      </a:cubicBezTo>
                      <a:cubicBezTo>
                        <a:pt x="19" y="13"/>
                        <a:pt x="19" y="13"/>
                        <a:pt x="19" y="13"/>
                      </a:cubicBezTo>
                      <a:lnTo>
                        <a:pt x="2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9" name="Freeform 167">
                  <a:extLst>
                    <a:ext uri="{FF2B5EF4-FFF2-40B4-BE49-F238E27FC236}">
                      <a16:creationId xmlns="" xmlns:a16="http://schemas.microsoft.com/office/drawing/2014/main" id="{E1C72FB0-5DCA-4AF3-A9C1-76897481772D}"/>
                    </a:ext>
                  </a:extLst>
                </p:cNvPr>
                <p:cNvSpPr>
                  <a:spLocks/>
                </p:cNvSpPr>
                <p:nvPr/>
              </p:nvSpPr>
              <p:spPr bwMode="auto">
                <a:xfrm>
                  <a:off x="1756" y="2798"/>
                  <a:ext cx="40" cy="39"/>
                </a:xfrm>
                <a:custGeom>
                  <a:avLst/>
                  <a:gdLst>
                    <a:gd name="T0" fmla="*/ 10 w 40"/>
                    <a:gd name="T1" fmla="*/ 29 h 39"/>
                    <a:gd name="T2" fmla="*/ 20 w 40"/>
                    <a:gd name="T3" fmla="*/ 39 h 39"/>
                    <a:gd name="T4" fmla="*/ 30 w 40"/>
                    <a:gd name="T5" fmla="*/ 29 h 39"/>
                    <a:gd name="T6" fmla="*/ 40 w 40"/>
                    <a:gd name="T7" fmla="*/ 19 h 39"/>
                    <a:gd name="T8" fmla="*/ 20 w 40"/>
                    <a:gd name="T9" fmla="*/ 0 h 39"/>
                    <a:gd name="T10" fmla="*/ 0 w 40"/>
                    <a:gd name="T11" fmla="*/ 19 h 39"/>
                    <a:gd name="T12" fmla="*/ 10 w 40"/>
                    <a:gd name="T13" fmla="*/ 29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0" y="29"/>
                      </a:moveTo>
                      <a:lnTo>
                        <a:pt x="20" y="39"/>
                      </a:lnTo>
                      <a:lnTo>
                        <a:pt x="30" y="29"/>
                      </a:lnTo>
                      <a:lnTo>
                        <a:pt x="40" y="19"/>
                      </a:lnTo>
                      <a:lnTo>
                        <a:pt x="20" y="0"/>
                      </a:lnTo>
                      <a:lnTo>
                        <a:pt x="0" y="19"/>
                      </a:lnTo>
                      <a:lnTo>
                        <a:pt x="10" y="29"/>
                      </a:lnTo>
                      <a:close/>
                    </a:path>
                  </a:pathLst>
                </a:custGeom>
                <a:solidFill>
                  <a:srgbClr val="B6BA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0" name="Freeform 168">
                  <a:extLst>
                    <a:ext uri="{FF2B5EF4-FFF2-40B4-BE49-F238E27FC236}">
                      <a16:creationId xmlns="" xmlns:a16="http://schemas.microsoft.com/office/drawing/2014/main" id="{500A5B94-5CF0-4839-8500-A1BCE076EE10}"/>
                    </a:ext>
                  </a:extLst>
                </p:cNvPr>
                <p:cNvSpPr>
                  <a:spLocks/>
                </p:cNvSpPr>
                <p:nvPr/>
              </p:nvSpPr>
              <p:spPr bwMode="auto">
                <a:xfrm>
                  <a:off x="2397" y="2758"/>
                  <a:ext cx="39" cy="40"/>
                </a:xfrm>
                <a:custGeom>
                  <a:avLst/>
                  <a:gdLst>
                    <a:gd name="T0" fmla="*/ 2 w 8"/>
                    <a:gd name="T1" fmla="*/ 6 h 8"/>
                    <a:gd name="T2" fmla="*/ 3 w 8"/>
                    <a:gd name="T3" fmla="*/ 6 h 8"/>
                    <a:gd name="T4" fmla="*/ 5 w 8"/>
                    <a:gd name="T5" fmla="*/ 7 h 8"/>
                    <a:gd name="T6" fmla="*/ 6 w 8"/>
                    <a:gd name="T7" fmla="*/ 7 h 8"/>
                    <a:gd name="T8" fmla="*/ 7 w 8"/>
                    <a:gd name="T9" fmla="*/ 7 h 8"/>
                    <a:gd name="T10" fmla="*/ 8 w 8"/>
                    <a:gd name="T11" fmla="*/ 8 h 8"/>
                    <a:gd name="T12" fmla="*/ 8 w 8"/>
                    <a:gd name="T13" fmla="*/ 8 h 8"/>
                    <a:gd name="T14" fmla="*/ 6 w 8"/>
                    <a:gd name="T15" fmla="*/ 5 h 8"/>
                    <a:gd name="T16" fmla="*/ 0 w 8"/>
                    <a:gd name="T17" fmla="*/ 0 h 8"/>
                    <a:gd name="T18" fmla="*/ 0 w 8"/>
                    <a:gd name="T19" fmla="*/ 5 h 8"/>
                    <a:gd name="T20" fmla="*/ 1 w 8"/>
                    <a:gd name="T21" fmla="*/ 5 h 8"/>
                    <a:gd name="T22" fmla="*/ 2 w 8"/>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2" y="6"/>
                      </a:moveTo>
                      <a:cubicBezTo>
                        <a:pt x="3" y="6"/>
                        <a:pt x="3" y="6"/>
                        <a:pt x="3" y="6"/>
                      </a:cubicBezTo>
                      <a:cubicBezTo>
                        <a:pt x="4" y="7"/>
                        <a:pt x="4" y="7"/>
                        <a:pt x="5" y="7"/>
                      </a:cubicBezTo>
                      <a:cubicBezTo>
                        <a:pt x="6" y="7"/>
                        <a:pt x="6" y="7"/>
                        <a:pt x="6" y="7"/>
                      </a:cubicBezTo>
                      <a:cubicBezTo>
                        <a:pt x="6" y="7"/>
                        <a:pt x="6" y="7"/>
                        <a:pt x="7" y="7"/>
                      </a:cubicBezTo>
                      <a:cubicBezTo>
                        <a:pt x="8" y="8"/>
                        <a:pt x="8" y="8"/>
                        <a:pt x="8" y="8"/>
                      </a:cubicBezTo>
                      <a:cubicBezTo>
                        <a:pt x="8" y="8"/>
                        <a:pt x="8" y="8"/>
                        <a:pt x="8" y="8"/>
                      </a:cubicBezTo>
                      <a:cubicBezTo>
                        <a:pt x="6" y="5"/>
                        <a:pt x="6" y="5"/>
                        <a:pt x="6" y="5"/>
                      </a:cubicBezTo>
                      <a:cubicBezTo>
                        <a:pt x="0" y="0"/>
                        <a:pt x="0" y="0"/>
                        <a:pt x="0" y="0"/>
                      </a:cubicBezTo>
                      <a:cubicBezTo>
                        <a:pt x="0" y="5"/>
                        <a:pt x="0" y="5"/>
                        <a:pt x="0" y="5"/>
                      </a:cubicBezTo>
                      <a:cubicBezTo>
                        <a:pt x="1" y="5"/>
                        <a:pt x="1" y="5"/>
                        <a:pt x="1" y="5"/>
                      </a:cubicBezTo>
                      <a:cubicBezTo>
                        <a:pt x="1" y="5"/>
                        <a:pt x="2" y="6"/>
                        <a:pt x="2" y="6"/>
                      </a:cubicBezTo>
                      <a:close/>
                    </a:path>
                  </a:pathLst>
                </a:custGeom>
                <a:solidFill>
                  <a:srgbClr val="FFCA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1" name="Freeform 169">
                  <a:extLst>
                    <a:ext uri="{FF2B5EF4-FFF2-40B4-BE49-F238E27FC236}">
                      <a16:creationId xmlns="" xmlns:a16="http://schemas.microsoft.com/office/drawing/2014/main" id="{4F812688-903E-4ADA-99F3-F5CA38EF73C0}"/>
                    </a:ext>
                  </a:extLst>
                </p:cNvPr>
                <p:cNvSpPr>
                  <a:spLocks/>
                </p:cNvSpPr>
                <p:nvPr/>
              </p:nvSpPr>
              <p:spPr bwMode="auto">
                <a:xfrm>
                  <a:off x="2397" y="2753"/>
                  <a:ext cx="94" cy="45"/>
                </a:xfrm>
                <a:custGeom>
                  <a:avLst/>
                  <a:gdLst>
                    <a:gd name="T0" fmla="*/ 10 w 19"/>
                    <a:gd name="T1" fmla="*/ 4 h 9"/>
                    <a:gd name="T2" fmla="*/ 0 w 19"/>
                    <a:gd name="T3" fmla="*/ 1 h 9"/>
                    <a:gd name="T4" fmla="*/ 0 w 19"/>
                    <a:gd name="T5" fmla="*/ 1 h 9"/>
                    <a:gd name="T6" fmla="*/ 6 w 19"/>
                    <a:gd name="T7" fmla="*/ 6 h 9"/>
                    <a:gd name="T8" fmla="*/ 8 w 19"/>
                    <a:gd name="T9" fmla="*/ 9 h 9"/>
                    <a:gd name="T10" fmla="*/ 10 w 19"/>
                    <a:gd name="T11" fmla="*/ 9 h 9"/>
                    <a:gd name="T12" fmla="*/ 11 w 19"/>
                    <a:gd name="T13" fmla="*/ 9 h 9"/>
                    <a:gd name="T14" fmla="*/ 13 w 19"/>
                    <a:gd name="T15" fmla="*/ 8 h 9"/>
                    <a:gd name="T16" fmla="*/ 14 w 19"/>
                    <a:gd name="T17" fmla="*/ 8 h 9"/>
                    <a:gd name="T18" fmla="*/ 15 w 19"/>
                    <a:gd name="T19" fmla="*/ 8 h 9"/>
                    <a:gd name="T20" fmla="*/ 16 w 19"/>
                    <a:gd name="T21" fmla="*/ 7 h 9"/>
                    <a:gd name="T22" fmla="*/ 17 w 19"/>
                    <a:gd name="T23" fmla="*/ 7 h 9"/>
                    <a:gd name="T24" fmla="*/ 19 w 19"/>
                    <a:gd name="T25" fmla="*/ 6 h 9"/>
                    <a:gd name="T26" fmla="*/ 19 w 19"/>
                    <a:gd name="T27" fmla="*/ 6 h 9"/>
                    <a:gd name="T28" fmla="*/ 19 w 19"/>
                    <a:gd name="T29" fmla="*/ 0 h 9"/>
                    <a:gd name="T30" fmla="*/ 10 w 19"/>
                    <a:gd name="T3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9">
                      <a:moveTo>
                        <a:pt x="10" y="4"/>
                      </a:moveTo>
                      <a:cubicBezTo>
                        <a:pt x="6" y="4"/>
                        <a:pt x="3" y="3"/>
                        <a:pt x="0" y="1"/>
                      </a:cubicBezTo>
                      <a:cubicBezTo>
                        <a:pt x="0" y="1"/>
                        <a:pt x="0" y="1"/>
                        <a:pt x="0" y="1"/>
                      </a:cubicBezTo>
                      <a:cubicBezTo>
                        <a:pt x="6" y="6"/>
                        <a:pt x="6" y="6"/>
                        <a:pt x="6" y="6"/>
                      </a:cubicBezTo>
                      <a:cubicBezTo>
                        <a:pt x="8" y="9"/>
                        <a:pt x="8" y="9"/>
                        <a:pt x="8" y="9"/>
                      </a:cubicBezTo>
                      <a:cubicBezTo>
                        <a:pt x="9" y="9"/>
                        <a:pt x="9" y="9"/>
                        <a:pt x="10" y="9"/>
                      </a:cubicBezTo>
                      <a:cubicBezTo>
                        <a:pt x="10" y="9"/>
                        <a:pt x="11" y="9"/>
                        <a:pt x="11" y="9"/>
                      </a:cubicBezTo>
                      <a:cubicBezTo>
                        <a:pt x="12" y="9"/>
                        <a:pt x="12" y="9"/>
                        <a:pt x="13" y="8"/>
                      </a:cubicBezTo>
                      <a:cubicBezTo>
                        <a:pt x="14" y="8"/>
                        <a:pt x="14" y="8"/>
                        <a:pt x="14" y="8"/>
                      </a:cubicBezTo>
                      <a:cubicBezTo>
                        <a:pt x="14" y="8"/>
                        <a:pt x="15" y="8"/>
                        <a:pt x="15" y="8"/>
                      </a:cubicBezTo>
                      <a:cubicBezTo>
                        <a:pt x="15" y="8"/>
                        <a:pt x="16" y="8"/>
                        <a:pt x="16" y="7"/>
                      </a:cubicBezTo>
                      <a:cubicBezTo>
                        <a:pt x="17" y="7"/>
                        <a:pt x="17" y="7"/>
                        <a:pt x="17" y="7"/>
                      </a:cubicBezTo>
                      <a:cubicBezTo>
                        <a:pt x="18" y="7"/>
                        <a:pt x="18" y="6"/>
                        <a:pt x="19" y="6"/>
                      </a:cubicBezTo>
                      <a:cubicBezTo>
                        <a:pt x="19" y="6"/>
                        <a:pt x="19" y="6"/>
                        <a:pt x="19" y="6"/>
                      </a:cubicBezTo>
                      <a:cubicBezTo>
                        <a:pt x="19" y="0"/>
                        <a:pt x="19" y="0"/>
                        <a:pt x="19" y="0"/>
                      </a:cubicBezTo>
                      <a:cubicBezTo>
                        <a:pt x="16" y="3"/>
                        <a:pt x="13" y="4"/>
                        <a:pt x="10" y="4"/>
                      </a:cubicBezTo>
                      <a:close/>
                    </a:path>
                  </a:pathLst>
                </a:custGeom>
                <a:solidFill>
                  <a:srgbClr val="F9B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2" name="Freeform 170">
                  <a:extLst>
                    <a:ext uri="{FF2B5EF4-FFF2-40B4-BE49-F238E27FC236}">
                      <a16:creationId xmlns="" xmlns:a16="http://schemas.microsoft.com/office/drawing/2014/main" id="{1D500BCB-6705-4977-B5EF-AF36300A07DC}"/>
                    </a:ext>
                  </a:extLst>
                </p:cNvPr>
                <p:cNvSpPr>
                  <a:spLocks/>
                </p:cNvSpPr>
                <p:nvPr/>
              </p:nvSpPr>
              <p:spPr bwMode="auto">
                <a:xfrm>
                  <a:off x="2446" y="2621"/>
                  <a:ext cx="89" cy="152"/>
                </a:xfrm>
                <a:custGeom>
                  <a:avLst/>
                  <a:gdLst>
                    <a:gd name="T0" fmla="*/ 18 w 18"/>
                    <a:gd name="T1" fmla="*/ 3 h 31"/>
                    <a:gd name="T2" fmla="*/ 10 w 18"/>
                    <a:gd name="T3" fmla="*/ 0 h 31"/>
                    <a:gd name="T4" fmla="*/ 2 w 18"/>
                    <a:gd name="T5" fmla="*/ 5 h 31"/>
                    <a:gd name="T6" fmla="*/ 2 w 18"/>
                    <a:gd name="T7" fmla="*/ 17 h 31"/>
                    <a:gd name="T8" fmla="*/ 0 w 18"/>
                    <a:gd name="T9" fmla="*/ 19 h 31"/>
                    <a:gd name="T10" fmla="*/ 0 w 18"/>
                    <a:gd name="T11" fmla="*/ 31 h 31"/>
                    <a:gd name="T12" fmla="*/ 9 w 18"/>
                    <a:gd name="T13" fmla="*/ 27 h 31"/>
                    <a:gd name="T14" fmla="*/ 18 w 18"/>
                    <a:gd name="T15" fmla="*/ 10 h 31"/>
                    <a:gd name="T16" fmla="*/ 18 w 18"/>
                    <a:gd name="T17" fmla="*/ 7 h 31"/>
                    <a:gd name="T18" fmla="*/ 18 w 18"/>
                    <a:gd name="T1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31">
                      <a:moveTo>
                        <a:pt x="18" y="3"/>
                      </a:moveTo>
                      <a:cubicBezTo>
                        <a:pt x="18" y="3"/>
                        <a:pt x="16" y="0"/>
                        <a:pt x="10" y="0"/>
                      </a:cubicBezTo>
                      <a:cubicBezTo>
                        <a:pt x="6" y="0"/>
                        <a:pt x="2" y="2"/>
                        <a:pt x="2" y="5"/>
                      </a:cubicBezTo>
                      <a:cubicBezTo>
                        <a:pt x="2" y="17"/>
                        <a:pt x="2" y="17"/>
                        <a:pt x="2" y="17"/>
                      </a:cubicBezTo>
                      <a:cubicBezTo>
                        <a:pt x="2" y="18"/>
                        <a:pt x="1" y="19"/>
                        <a:pt x="0" y="19"/>
                      </a:cubicBezTo>
                      <a:cubicBezTo>
                        <a:pt x="0" y="31"/>
                        <a:pt x="0" y="31"/>
                        <a:pt x="0" y="31"/>
                      </a:cubicBezTo>
                      <a:cubicBezTo>
                        <a:pt x="3" y="31"/>
                        <a:pt x="6" y="30"/>
                        <a:pt x="9" y="27"/>
                      </a:cubicBezTo>
                      <a:cubicBezTo>
                        <a:pt x="14" y="23"/>
                        <a:pt x="18" y="16"/>
                        <a:pt x="18" y="10"/>
                      </a:cubicBezTo>
                      <a:cubicBezTo>
                        <a:pt x="18" y="9"/>
                        <a:pt x="18" y="8"/>
                        <a:pt x="18" y="7"/>
                      </a:cubicBezTo>
                      <a:lnTo>
                        <a:pt x="18" y="3"/>
                      </a:lnTo>
                      <a:close/>
                    </a:path>
                  </a:pathLst>
                </a:custGeom>
                <a:solidFill>
                  <a:srgbClr val="F9B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3" name="Freeform 171">
                  <a:extLst>
                    <a:ext uri="{FF2B5EF4-FFF2-40B4-BE49-F238E27FC236}">
                      <a16:creationId xmlns="" xmlns:a16="http://schemas.microsoft.com/office/drawing/2014/main" id="{DA97F946-5F0A-4AAB-B942-DC79FF63FEC0}"/>
                    </a:ext>
                  </a:extLst>
                </p:cNvPr>
                <p:cNvSpPr>
                  <a:spLocks/>
                </p:cNvSpPr>
                <p:nvPr/>
              </p:nvSpPr>
              <p:spPr bwMode="auto">
                <a:xfrm>
                  <a:off x="2353" y="2567"/>
                  <a:ext cx="182" cy="206"/>
                </a:xfrm>
                <a:custGeom>
                  <a:avLst/>
                  <a:gdLst>
                    <a:gd name="T0" fmla="*/ 19 w 37"/>
                    <a:gd name="T1" fmla="*/ 42 h 42"/>
                    <a:gd name="T2" fmla="*/ 19 w 37"/>
                    <a:gd name="T3" fmla="*/ 30 h 42"/>
                    <a:gd name="T4" fmla="*/ 21 w 37"/>
                    <a:gd name="T5" fmla="*/ 28 h 42"/>
                    <a:gd name="T6" fmla="*/ 21 w 37"/>
                    <a:gd name="T7" fmla="*/ 16 h 42"/>
                    <a:gd name="T8" fmla="*/ 29 w 37"/>
                    <a:gd name="T9" fmla="*/ 11 h 42"/>
                    <a:gd name="T10" fmla="*/ 37 w 37"/>
                    <a:gd name="T11" fmla="*/ 14 h 42"/>
                    <a:gd name="T12" fmla="*/ 37 w 37"/>
                    <a:gd name="T13" fmla="*/ 12 h 42"/>
                    <a:gd name="T14" fmla="*/ 34 w 37"/>
                    <a:gd name="T15" fmla="*/ 0 h 42"/>
                    <a:gd name="T16" fmla="*/ 4 w 37"/>
                    <a:gd name="T17" fmla="*/ 10 h 42"/>
                    <a:gd name="T18" fmla="*/ 0 w 37"/>
                    <a:gd name="T19" fmla="*/ 9 h 42"/>
                    <a:gd name="T20" fmla="*/ 0 w 37"/>
                    <a:gd name="T21" fmla="*/ 12 h 42"/>
                    <a:gd name="T22" fmla="*/ 0 w 37"/>
                    <a:gd name="T23" fmla="*/ 18 h 42"/>
                    <a:gd name="T24" fmla="*/ 0 w 37"/>
                    <a:gd name="T25" fmla="*/ 21 h 42"/>
                    <a:gd name="T26" fmla="*/ 9 w 37"/>
                    <a:gd name="T27" fmla="*/ 39 h 42"/>
                    <a:gd name="T28" fmla="*/ 19 w 37"/>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42">
                      <a:moveTo>
                        <a:pt x="19" y="42"/>
                      </a:moveTo>
                      <a:cubicBezTo>
                        <a:pt x="19" y="30"/>
                        <a:pt x="19" y="30"/>
                        <a:pt x="19" y="30"/>
                      </a:cubicBezTo>
                      <a:cubicBezTo>
                        <a:pt x="20" y="30"/>
                        <a:pt x="21" y="29"/>
                        <a:pt x="21" y="28"/>
                      </a:cubicBezTo>
                      <a:cubicBezTo>
                        <a:pt x="21" y="16"/>
                        <a:pt x="21" y="16"/>
                        <a:pt x="21" y="16"/>
                      </a:cubicBezTo>
                      <a:cubicBezTo>
                        <a:pt x="21" y="13"/>
                        <a:pt x="25" y="11"/>
                        <a:pt x="29" y="11"/>
                      </a:cubicBezTo>
                      <a:cubicBezTo>
                        <a:pt x="35" y="11"/>
                        <a:pt x="37" y="14"/>
                        <a:pt x="37" y="14"/>
                      </a:cubicBezTo>
                      <a:cubicBezTo>
                        <a:pt x="37" y="12"/>
                        <a:pt x="37" y="12"/>
                        <a:pt x="37" y="12"/>
                      </a:cubicBezTo>
                      <a:cubicBezTo>
                        <a:pt x="37" y="7"/>
                        <a:pt x="36" y="3"/>
                        <a:pt x="34" y="0"/>
                      </a:cubicBezTo>
                      <a:cubicBezTo>
                        <a:pt x="25" y="6"/>
                        <a:pt x="15" y="10"/>
                        <a:pt x="4" y="10"/>
                      </a:cubicBezTo>
                      <a:cubicBezTo>
                        <a:pt x="3" y="10"/>
                        <a:pt x="1" y="9"/>
                        <a:pt x="0" y="9"/>
                      </a:cubicBezTo>
                      <a:cubicBezTo>
                        <a:pt x="0" y="10"/>
                        <a:pt x="0" y="11"/>
                        <a:pt x="0" y="12"/>
                      </a:cubicBezTo>
                      <a:cubicBezTo>
                        <a:pt x="0" y="18"/>
                        <a:pt x="0" y="18"/>
                        <a:pt x="0" y="18"/>
                      </a:cubicBezTo>
                      <a:cubicBezTo>
                        <a:pt x="0" y="19"/>
                        <a:pt x="0" y="20"/>
                        <a:pt x="0" y="21"/>
                      </a:cubicBezTo>
                      <a:cubicBezTo>
                        <a:pt x="1" y="27"/>
                        <a:pt x="4" y="34"/>
                        <a:pt x="9" y="39"/>
                      </a:cubicBezTo>
                      <a:cubicBezTo>
                        <a:pt x="12" y="41"/>
                        <a:pt x="15" y="42"/>
                        <a:pt x="19" y="42"/>
                      </a:cubicBezTo>
                      <a:close/>
                    </a:path>
                  </a:pathLst>
                </a:custGeom>
                <a:solidFill>
                  <a:srgbClr val="FFCA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4" name="Freeform 172">
                  <a:extLst>
                    <a:ext uri="{FF2B5EF4-FFF2-40B4-BE49-F238E27FC236}">
                      <a16:creationId xmlns="" xmlns:a16="http://schemas.microsoft.com/office/drawing/2014/main" id="{CC2EE3BA-0CE1-40E1-906D-298AB084FF6A}"/>
                    </a:ext>
                  </a:extLst>
                </p:cNvPr>
                <p:cNvSpPr>
                  <a:spLocks/>
                </p:cNvSpPr>
                <p:nvPr/>
              </p:nvSpPr>
              <p:spPr bwMode="auto">
                <a:xfrm>
                  <a:off x="2323" y="2493"/>
                  <a:ext cx="241" cy="177"/>
                </a:xfrm>
                <a:custGeom>
                  <a:avLst/>
                  <a:gdLst>
                    <a:gd name="T0" fmla="*/ 1 w 49"/>
                    <a:gd name="T1" fmla="*/ 21 h 36"/>
                    <a:gd name="T2" fmla="*/ 0 w 49"/>
                    <a:gd name="T3" fmla="*/ 24 h 36"/>
                    <a:gd name="T4" fmla="*/ 0 w 49"/>
                    <a:gd name="T5" fmla="*/ 25 h 36"/>
                    <a:gd name="T6" fmla="*/ 0 w 49"/>
                    <a:gd name="T7" fmla="*/ 30 h 36"/>
                    <a:gd name="T8" fmla="*/ 6 w 49"/>
                    <a:gd name="T9" fmla="*/ 36 h 36"/>
                    <a:gd name="T10" fmla="*/ 6 w 49"/>
                    <a:gd name="T11" fmla="*/ 36 h 36"/>
                    <a:gd name="T12" fmla="*/ 6 w 49"/>
                    <a:gd name="T13" fmla="*/ 33 h 36"/>
                    <a:gd name="T14" fmla="*/ 6 w 49"/>
                    <a:gd name="T15" fmla="*/ 27 h 36"/>
                    <a:gd name="T16" fmla="*/ 6 w 49"/>
                    <a:gd name="T17" fmla="*/ 24 h 36"/>
                    <a:gd name="T18" fmla="*/ 10 w 49"/>
                    <a:gd name="T19" fmla="*/ 25 h 36"/>
                    <a:gd name="T20" fmla="*/ 40 w 49"/>
                    <a:gd name="T21" fmla="*/ 15 h 36"/>
                    <a:gd name="T22" fmla="*/ 40 w 49"/>
                    <a:gd name="T23" fmla="*/ 15 h 36"/>
                    <a:gd name="T24" fmla="*/ 43 w 49"/>
                    <a:gd name="T25" fmla="*/ 27 h 36"/>
                    <a:gd name="T26" fmla="*/ 43 w 49"/>
                    <a:gd name="T27" fmla="*/ 29 h 36"/>
                    <a:gd name="T28" fmla="*/ 43 w 49"/>
                    <a:gd name="T29" fmla="*/ 33 h 36"/>
                    <a:gd name="T30" fmla="*/ 43 w 49"/>
                    <a:gd name="T31" fmla="*/ 36 h 36"/>
                    <a:gd name="T32" fmla="*/ 44 w 49"/>
                    <a:gd name="T33" fmla="*/ 36 h 36"/>
                    <a:gd name="T34" fmla="*/ 49 w 49"/>
                    <a:gd name="T35" fmla="*/ 30 h 36"/>
                    <a:gd name="T36" fmla="*/ 49 w 49"/>
                    <a:gd name="T37" fmla="*/ 25 h 36"/>
                    <a:gd name="T38" fmla="*/ 45 w 49"/>
                    <a:gd name="T39" fmla="*/ 11 h 36"/>
                    <a:gd name="T40" fmla="*/ 25 w 49"/>
                    <a:gd name="T41" fmla="*/ 0 h 36"/>
                    <a:gd name="T42" fmla="*/ 11 w 49"/>
                    <a:gd name="T43" fmla="*/ 5 h 36"/>
                    <a:gd name="T44" fmla="*/ 1 w 49"/>
                    <a:gd name="T45"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36">
                      <a:moveTo>
                        <a:pt x="1" y="21"/>
                      </a:moveTo>
                      <a:cubicBezTo>
                        <a:pt x="0" y="22"/>
                        <a:pt x="0" y="23"/>
                        <a:pt x="0" y="24"/>
                      </a:cubicBezTo>
                      <a:cubicBezTo>
                        <a:pt x="0" y="24"/>
                        <a:pt x="0" y="25"/>
                        <a:pt x="0" y="25"/>
                      </a:cubicBezTo>
                      <a:cubicBezTo>
                        <a:pt x="0" y="30"/>
                        <a:pt x="0" y="30"/>
                        <a:pt x="0" y="30"/>
                      </a:cubicBezTo>
                      <a:cubicBezTo>
                        <a:pt x="0" y="33"/>
                        <a:pt x="3" y="36"/>
                        <a:pt x="6" y="36"/>
                      </a:cubicBezTo>
                      <a:cubicBezTo>
                        <a:pt x="6" y="36"/>
                        <a:pt x="6" y="36"/>
                        <a:pt x="6" y="36"/>
                      </a:cubicBezTo>
                      <a:cubicBezTo>
                        <a:pt x="6" y="35"/>
                        <a:pt x="6" y="34"/>
                        <a:pt x="6" y="33"/>
                      </a:cubicBezTo>
                      <a:cubicBezTo>
                        <a:pt x="6" y="27"/>
                        <a:pt x="6" y="27"/>
                        <a:pt x="6" y="27"/>
                      </a:cubicBezTo>
                      <a:cubicBezTo>
                        <a:pt x="6" y="26"/>
                        <a:pt x="6" y="25"/>
                        <a:pt x="6" y="24"/>
                      </a:cubicBezTo>
                      <a:cubicBezTo>
                        <a:pt x="7" y="24"/>
                        <a:pt x="9" y="25"/>
                        <a:pt x="10" y="25"/>
                      </a:cubicBezTo>
                      <a:cubicBezTo>
                        <a:pt x="21" y="25"/>
                        <a:pt x="31" y="21"/>
                        <a:pt x="40" y="15"/>
                      </a:cubicBezTo>
                      <a:cubicBezTo>
                        <a:pt x="40" y="15"/>
                        <a:pt x="40" y="15"/>
                        <a:pt x="40" y="15"/>
                      </a:cubicBezTo>
                      <a:cubicBezTo>
                        <a:pt x="42" y="18"/>
                        <a:pt x="43" y="22"/>
                        <a:pt x="43" y="27"/>
                      </a:cubicBezTo>
                      <a:cubicBezTo>
                        <a:pt x="43" y="29"/>
                        <a:pt x="43" y="29"/>
                        <a:pt x="43" y="29"/>
                      </a:cubicBezTo>
                      <a:cubicBezTo>
                        <a:pt x="43" y="33"/>
                        <a:pt x="43" y="33"/>
                        <a:pt x="43" y="33"/>
                      </a:cubicBezTo>
                      <a:cubicBezTo>
                        <a:pt x="43" y="34"/>
                        <a:pt x="43" y="35"/>
                        <a:pt x="43" y="36"/>
                      </a:cubicBezTo>
                      <a:cubicBezTo>
                        <a:pt x="44" y="36"/>
                        <a:pt x="44" y="36"/>
                        <a:pt x="44" y="36"/>
                      </a:cubicBezTo>
                      <a:cubicBezTo>
                        <a:pt x="47" y="36"/>
                        <a:pt x="49" y="33"/>
                        <a:pt x="49" y="30"/>
                      </a:cubicBezTo>
                      <a:cubicBezTo>
                        <a:pt x="49" y="25"/>
                        <a:pt x="49" y="25"/>
                        <a:pt x="49" y="25"/>
                      </a:cubicBezTo>
                      <a:cubicBezTo>
                        <a:pt x="49" y="20"/>
                        <a:pt x="48" y="15"/>
                        <a:pt x="45" y="11"/>
                      </a:cubicBezTo>
                      <a:cubicBezTo>
                        <a:pt x="41" y="5"/>
                        <a:pt x="33" y="0"/>
                        <a:pt x="25" y="0"/>
                      </a:cubicBezTo>
                      <a:cubicBezTo>
                        <a:pt x="20" y="0"/>
                        <a:pt x="15" y="2"/>
                        <a:pt x="11" y="5"/>
                      </a:cubicBezTo>
                      <a:cubicBezTo>
                        <a:pt x="6" y="8"/>
                        <a:pt x="2" y="14"/>
                        <a:pt x="1" y="21"/>
                      </a:cubicBez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5" name="Freeform 173">
                  <a:extLst>
                    <a:ext uri="{FF2B5EF4-FFF2-40B4-BE49-F238E27FC236}">
                      <a16:creationId xmlns="" xmlns:a16="http://schemas.microsoft.com/office/drawing/2014/main" id="{17CACB80-B980-4C18-8454-947553E08617}"/>
                    </a:ext>
                  </a:extLst>
                </p:cNvPr>
                <p:cNvSpPr>
                  <a:spLocks/>
                </p:cNvSpPr>
                <p:nvPr/>
              </p:nvSpPr>
              <p:spPr bwMode="auto">
                <a:xfrm>
                  <a:off x="2397" y="2783"/>
                  <a:ext cx="49" cy="88"/>
                </a:xfrm>
                <a:custGeom>
                  <a:avLst/>
                  <a:gdLst>
                    <a:gd name="T0" fmla="*/ 6 w 10"/>
                    <a:gd name="T1" fmla="*/ 18 h 18"/>
                    <a:gd name="T2" fmla="*/ 8 w 10"/>
                    <a:gd name="T3" fmla="*/ 9 h 18"/>
                    <a:gd name="T4" fmla="*/ 6 w 10"/>
                    <a:gd name="T5" fmla="*/ 7 h 18"/>
                    <a:gd name="T6" fmla="*/ 10 w 10"/>
                    <a:gd name="T7" fmla="*/ 3 h 18"/>
                    <a:gd name="T8" fmla="*/ 8 w 10"/>
                    <a:gd name="T9" fmla="*/ 3 h 18"/>
                    <a:gd name="T10" fmla="*/ 8 w 10"/>
                    <a:gd name="T11" fmla="*/ 3 h 18"/>
                    <a:gd name="T12" fmla="*/ 7 w 10"/>
                    <a:gd name="T13" fmla="*/ 2 h 18"/>
                    <a:gd name="T14" fmla="*/ 6 w 10"/>
                    <a:gd name="T15" fmla="*/ 2 h 18"/>
                    <a:gd name="T16" fmla="*/ 5 w 10"/>
                    <a:gd name="T17" fmla="*/ 2 h 18"/>
                    <a:gd name="T18" fmla="*/ 3 w 10"/>
                    <a:gd name="T19" fmla="*/ 1 h 18"/>
                    <a:gd name="T20" fmla="*/ 2 w 10"/>
                    <a:gd name="T21" fmla="*/ 1 h 18"/>
                    <a:gd name="T22" fmla="*/ 1 w 10"/>
                    <a:gd name="T23" fmla="*/ 0 h 18"/>
                    <a:gd name="T24" fmla="*/ 0 w 10"/>
                    <a:gd name="T25" fmla="*/ 0 h 18"/>
                    <a:gd name="T26" fmla="*/ 0 w 10"/>
                    <a:gd name="T27" fmla="*/ 5 h 18"/>
                    <a:gd name="T28" fmla="*/ 6 w 10"/>
                    <a:gd name="T2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8">
                      <a:moveTo>
                        <a:pt x="6" y="18"/>
                      </a:moveTo>
                      <a:cubicBezTo>
                        <a:pt x="8" y="9"/>
                        <a:pt x="8" y="9"/>
                        <a:pt x="8" y="9"/>
                      </a:cubicBezTo>
                      <a:cubicBezTo>
                        <a:pt x="6" y="7"/>
                        <a:pt x="6" y="7"/>
                        <a:pt x="6" y="7"/>
                      </a:cubicBezTo>
                      <a:cubicBezTo>
                        <a:pt x="10" y="3"/>
                        <a:pt x="10" y="3"/>
                        <a:pt x="10" y="3"/>
                      </a:cubicBezTo>
                      <a:cubicBezTo>
                        <a:pt x="9" y="3"/>
                        <a:pt x="9" y="3"/>
                        <a:pt x="8" y="3"/>
                      </a:cubicBezTo>
                      <a:cubicBezTo>
                        <a:pt x="8" y="3"/>
                        <a:pt x="8" y="3"/>
                        <a:pt x="8" y="3"/>
                      </a:cubicBezTo>
                      <a:cubicBezTo>
                        <a:pt x="7" y="2"/>
                        <a:pt x="7" y="2"/>
                        <a:pt x="7" y="2"/>
                      </a:cubicBezTo>
                      <a:cubicBezTo>
                        <a:pt x="6" y="2"/>
                        <a:pt x="6" y="2"/>
                        <a:pt x="6" y="2"/>
                      </a:cubicBezTo>
                      <a:cubicBezTo>
                        <a:pt x="5" y="2"/>
                        <a:pt x="5" y="2"/>
                        <a:pt x="5" y="2"/>
                      </a:cubicBezTo>
                      <a:cubicBezTo>
                        <a:pt x="4" y="2"/>
                        <a:pt x="4" y="2"/>
                        <a:pt x="3" y="1"/>
                      </a:cubicBezTo>
                      <a:cubicBezTo>
                        <a:pt x="2" y="1"/>
                        <a:pt x="2" y="1"/>
                        <a:pt x="2" y="1"/>
                      </a:cubicBezTo>
                      <a:cubicBezTo>
                        <a:pt x="2" y="1"/>
                        <a:pt x="1" y="0"/>
                        <a:pt x="1" y="0"/>
                      </a:cubicBezTo>
                      <a:cubicBezTo>
                        <a:pt x="0" y="0"/>
                        <a:pt x="0" y="0"/>
                        <a:pt x="0" y="0"/>
                      </a:cubicBezTo>
                      <a:cubicBezTo>
                        <a:pt x="0" y="5"/>
                        <a:pt x="0" y="5"/>
                        <a:pt x="0" y="5"/>
                      </a:cubicBezTo>
                      <a:lnTo>
                        <a:pt x="6" y="18"/>
                      </a:ln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6" name="Freeform 174">
                  <a:extLst>
                    <a:ext uri="{FF2B5EF4-FFF2-40B4-BE49-F238E27FC236}">
                      <a16:creationId xmlns="" xmlns:a16="http://schemas.microsoft.com/office/drawing/2014/main" id="{42116BC5-7B73-487E-851B-8A495FC745EE}"/>
                    </a:ext>
                  </a:extLst>
                </p:cNvPr>
                <p:cNvSpPr>
                  <a:spLocks/>
                </p:cNvSpPr>
                <p:nvPr/>
              </p:nvSpPr>
              <p:spPr bwMode="auto">
                <a:xfrm>
                  <a:off x="2446" y="2783"/>
                  <a:ext cx="45" cy="88"/>
                </a:xfrm>
                <a:custGeom>
                  <a:avLst/>
                  <a:gdLst>
                    <a:gd name="T0" fmla="*/ 7 w 9"/>
                    <a:gd name="T1" fmla="*/ 1 h 18"/>
                    <a:gd name="T2" fmla="*/ 6 w 9"/>
                    <a:gd name="T3" fmla="*/ 1 h 18"/>
                    <a:gd name="T4" fmla="*/ 5 w 9"/>
                    <a:gd name="T5" fmla="*/ 2 h 18"/>
                    <a:gd name="T6" fmla="*/ 4 w 9"/>
                    <a:gd name="T7" fmla="*/ 2 h 18"/>
                    <a:gd name="T8" fmla="*/ 3 w 9"/>
                    <a:gd name="T9" fmla="*/ 2 h 18"/>
                    <a:gd name="T10" fmla="*/ 1 w 9"/>
                    <a:gd name="T11" fmla="*/ 3 h 18"/>
                    <a:gd name="T12" fmla="*/ 0 w 9"/>
                    <a:gd name="T13" fmla="*/ 3 h 18"/>
                    <a:gd name="T14" fmla="*/ 4 w 9"/>
                    <a:gd name="T15" fmla="*/ 7 h 18"/>
                    <a:gd name="T16" fmla="*/ 2 w 9"/>
                    <a:gd name="T17" fmla="*/ 9 h 18"/>
                    <a:gd name="T18" fmla="*/ 4 w 9"/>
                    <a:gd name="T19" fmla="*/ 18 h 18"/>
                    <a:gd name="T20" fmla="*/ 7 w 9"/>
                    <a:gd name="T21" fmla="*/ 10 h 18"/>
                    <a:gd name="T22" fmla="*/ 9 w 9"/>
                    <a:gd name="T23" fmla="*/ 5 h 18"/>
                    <a:gd name="T24" fmla="*/ 9 w 9"/>
                    <a:gd name="T25" fmla="*/ 5 h 18"/>
                    <a:gd name="T26" fmla="*/ 9 w 9"/>
                    <a:gd name="T27" fmla="*/ 0 h 18"/>
                    <a:gd name="T28" fmla="*/ 9 w 9"/>
                    <a:gd name="T29" fmla="*/ 0 h 18"/>
                    <a:gd name="T30" fmla="*/ 7 w 9"/>
                    <a:gd name="T31"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8">
                      <a:moveTo>
                        <a:pt x="7" y="1"/>
                      </a:moveTo>
                      <a:cubicBezTo>
                        <a:pt x="6" y="1"/>
                        <a:pt x="6" y="1"/>
                        <a:pt x="6" y="1"/>
                      </a:cubicBezTo>
                      <a:cubicBezTo>
                        <a:pt x="6" y="2"/>
                        <a:pt x="5" y="2"/>
                        <a:pt x="5" y="2"/>
                      </a:cubicBezTo>
                      <a:cubicBezTo>
                        <a:pt x="5" y="2"/>
                        <a:pt x="4" y="2"/>
                        <a:pt x="4" y="2"/>
                      </a:cubicBezTo>
                      <a:cubicBezTo>
                        <a:pt x="3" y="2"/>
                        <a:pt x="3" y="2"/>
                        <a:pt x="3" y="2"/>
                      </a:cubicBezTo>
                      <a:cubicBezTo>
                        <a:pt x="2" y="3"/>
                        <a:pt x="2" y="3"/>
                        <a:pt x="1" y="3"/>
                      </a:cubicBezTo>
                      <a:cubicBezTo>
                        <a:pt x="1" y="3"/>
                        <a:pt x="0" y="3"/>
                        <a:pt x="0" y="3"/>
                      </a:cubicBezTo>
                      <a:cubicBezTo>
                        <a:pt x="4" y="7"/>
                        <a:pt x="4" y="7"/>
                        <a:pt x="4" y="7"/>
                      </a:cubicBezTo>
                      <a:cubicBezTo>
                        <a:pt x="2" y="9"/>
                        <a:pt x="2" y="9"/>
                        <a:pt x="2" y="9"/>
                      </a:cubicBezTo>
                      <a:cubicBezTo>
                        <a:pt x="4" y="18"/>
                        <a:pt x="4" y="18"/>
                        <a:pt x="4" y="18"/>
                      </a:cubicBezTo>
                      <a:cubicBezTo>
                        <a:pt x="7" y="10"/>
                        <a:pt x="7" y="10"/>
                        <a:pt x="7" y="10"/>
                      </a:cubicBezTo>
                      <a:cubicBezTo>
                        <a:pt x="9" y="5"/>
                        <a:pt x="9" y="5"/>
                        <a:pt x="9" y="5"/>
                      </a:cubicBezTo>
                      <a:cubicBezTo>
                        <a:pt x="9" y="5"/>
                        <a:pt x="9" y="5"/>
                        <a:pt x="9" y="5"/>
                      </a:cubicBezTo>
                      <a:cubicBezTo>
                        <a:pt x="9" y="0"/>
                        <a:pt x="9" y="0"/>
                        <a:pt x="9" y="0"/>
                      </a:cubicBezTo>
                      <a:cubicBezTo>
                        <a:pt x="9" y="0"/>
                        <a:pt x="9" y="0"/>
                        <a:pt x="9" y="0"/>
                      </a:cubicBezTo>
                      <a:cubicBezTo>
                        <a:pt x="8" y="0"/>
                        <a:pt x="8" y="1"/>
                        <a:pt x="7" y="1"/>
                      </a:cubicBez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7" name="Freeform 175">
                  <a:extLst>
                    <a:ext uri="{FF2B5EF4-FFF2-40B4-BE49-F238E27FC236}">
                      <a16:creationId xmlns="" xmlns:a16="http://schemas.microsoft.com/office/drawing/2014/main" id="{2B94517E-8C50-46FB-BE2D-A6C1CC99CD88}"/>
                    </a:ext>
                  </a:extLst>
                </p:cNvPr>
                <p:cNvSpPr>
                  <a:spLocks/>
                </p:cNvSpPr>
                <p:nvPr/>
              </p:nvSpPr>
              <p:spPr bwMode="auto">
                <a:xfrm>
                  <a:off x="2362" y="2783"/>
                  <a:ext cx="262" cy="137"/>
                </a:xfrm>
                <a:custGeom>
                  <a:avLst/>
                  <a:gdLst>
                    <a:gd name="T0" fmla="*/ 21 w 53"/>
                    <a:gd name="T1" fmla="*/ 18 h 28"/>
                    <a:gd name="T2" fmla="*/ 19 w 53"/>
                    <a:gd name="T3" fmla="*/ 9 h 28"/>
                    <a:gd name="T4" fmla="*/ 17 w 53"/>
                    <a:gd name="T5" fmla="*/ 11 h 28"/>
                    <a:gd name="T6" fmla="*/ 15 w 53"/>
                    <a:gd name="T7" fmla="*/ 9 h 28"/>
                    <a:gd name="T8" fmla="*/ 13 w 53"/>
                    <a:gd name="T9" fmla="*/ 18 h 28"/>
                    <a:gd name="T10" fmla="*/ 7 w 53"/>
                    <a:gd name="T11" fmla="*/ 5 h 28"/>
                    <a:gd name="T12" fmla="*/ 0 w 53"/>
                    <a:gd name="T13" fmla="*/ 13 h 28"/>
                    <a:gd name="T14" fmla="*/ 15 w 53"/>
                    <a:gd name="T15" fmla="*/ 28 h 28"/>
                    <a:gd name="T16" fmla="*/ 17 w 53"/>
                    <a:gd name="T17" fmla="*/ 28 h 28"/>
                    <a:gd name="T18" fmla="*/ 31 w 53"/>
                    <a:gd name="T19" fmla="*/ 28 h 28"/>
                    <a:gd name="T20" fmla="*/ 53 w 53"/>
                    <a:gd name="T21" fmla="*/ 28 h 28"/>
                    <a:gd name="T22" fmla="*/ 53 w 53"/>
                    <a:gd name="T23" fmla="*/ 16 h 28"/>
                    <a:gd name="T24" fmla="*/ 36 w 53"/>
                    <a:gd name="T25" fmla="*/ 0 h 28"/>
                    <a:gd name="T26" fmla="*/ 26 w 53"/>
                    <a:gd name="T27" fmla="*/ 0 h 28"/>
                    <a:gd name="T28" fmla="*/ 26 w 53"/>
                    <a:gd name="T29" fmla="*/ 5 h 28"/>
                    <a:gd name="T30" fmla="*/ 21 w 53"/>
                    <a:gd name="T31"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28">
                      <a:moveTo>
                        <a:pt x="21" y="18"/>
                      </a:moveTo>
                      <a:cubicBezTo>
                        <a:pt x="19" y="9"/>
                        <a:pt x="19" y="9"/>
                        <a:pt x="19" y="9"/>
                      </a:cubicBezTo>
                      <a:cubicBezTo>
                        <a:pt x="17" y="11"/>
                        <a:pt x="17" y="11"/>
                        <a:pt x="17" y="11"/>
                      </a:cubicBezTo>
                      <a:cubicBezTo>
                        <a:pt x="15" y="9"/>
                        <a:pt x="15" y="9"/>
                        <a:pt x="15" y="9"/>
                      </a:cubicBezTo>
                      <a:cubicBezTo>
                        <a:pt x="13" y="18"/>
                        <a:pt x="13" y="18"/>
                        <a:pt x="13" y="18"/>
                      </a:cubicBezTo>
                      <a:cubicBezTo>
                        <a:pt x="7" y="5"/>
                        <a:pt x="7" y="5"/>
                        <a:pt x="7" y="5"/>
                      </a:cubicBezTo>
                      <a:cubicBezTo>
                        <a:pt x="0" y="13"/>
                        <a:pt x="0" y="13"/>
                        <a:pt x="0" y="13"/>
                      </a:cubicBezTo>
                      <a:cubicBezTo>
                        <a:pt x="15" y="28"/>
                        <a:pt x="15" y="28"/>
                        <a:pt x="15" y="28"/>
                      </a:cubicBezTo>
                      <a:cubicBezTo>
                        <a:pt x="17" y="28"/>
                        <a:pt x="17" y="28"/>
                        <a:pt x="17" y="28"/>
                      </a:cubicBezTo>
                      <a:cubicBezTo>
                        <a:pt x="31" y="28"/>
                        <a:pt x="31" y="28"/>
                        <a:pt x="31" y="28"/>
                      </a:cubicBezTo>
                      <a:cubicBezTo>
                        <a:pt x="53" y="28"/>
                        <a:pt x="53" y="28"/>
                        <a:pt x="53" y="28"/>
                      </a:cubicBezTo>
                      <a:cubicBezTo>
                        <a:pt x="53" y="16"/>
                        <a:pt x="53" y="16"/>
                        <a:pt x="53" y="16"/>
                      </a:cubicBezTo>
                      <a:cubicBezTo>
                        <a:pt x="53" y="7"/>
                        <a:pt x="45" y="0"/>
                        <a:pt x="36" y="0"/>
                      </a:cubicBezTo>
                      <a:cubicBezTo>
                        <a:pt x="26" y="0"/>
                        <a:pt x="26" y="0"/>
                        <a:pt x="26" y="0"/>
                      </a:cubicBezTo>
                      <a:cubicBezTo>
                        <a:pt x="26" y="5"/>
                        <a:pt x="26" y="5"/>
                        <a:pt x="26" y="5"/>
                      </a:cubicBezTo>
                      <a:lnTo>
                        <a:pt x="21" y="18"/>
                      </a:lnTo>
                      <a:close/>
                    </a:path>
                  </a:pathLst>
                </a:custGeom>
                <a:solidFill>
                  <a:srgbClr val="791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8" name="Freeform 176">
                  <a:extLst>
                    <a:ext uri="{FF2B5EF4-FFF2-40B4-BE49-F238E27FC236}">
                      <a16:creationId xmlns="" xmlns:a16="http://schemas.microsoft.com/office/drawing/2014/main" id="{BE92BBBF-3897-49CA-BC03-A2D66808922B}"/>
                    </a:ext>
                  </a:extLst>
                </p:cNvPr>
                <p:cNvSpPr>
                  <a:spLocks/>
                </p:cNvSpPr>
                <p:nvPr/>
              </p:nvSpPr>
              <p:spPr bwMode="auto">
                <a:xfrm>
                  <a:off x="2372" y="2783"/>
                  <a:ext cx="25" cy="24"/>
                </a:xfrm>
                <a:custGeom>
                  <a:avLst/>
                  <a:gdLst>
                    <a:gd name="T0" fmla="*/ 25 w 25"/>
                    <a:gd name="T1" fmla="*/ 0 h 24"/>
                    <a:gd name="T2" fmla="*/ 0 w 25"/>
                    <a:gd name="T3" fmla="*/ 0 h 24"/>
                    <a:gd name="T4" fmla="*/ 25 w 25"/>
                    <a:gd name="T5" fmla="*/ 24 h 24"/>
                    <a:gd name="T6" fmla="*/ 25 w 25"/>
                    <a:gd name="T7" fmla="*/ 0 h 24"/>
                  </a:gdLst>
                  <a:ahLst/>
                  <a:cxnLst>
                    <a:cxn ang="0">
                      <a:pos x="T0" y="T1"/>
                    </a:cxn>
                    <a:cxn ang="0">
                      <a:pos x="T2" y="T3"/>
                    </a:cxn>
                    <a:cxn ang="0">
                      <a:pos x="T4" y="T5"/>
                    </a:cxn>
                    <a:cxn ang="0">
                      <a:pos x="T6" y="T7"/>
                    </a:cxn>
                  </a:cxnLst>
                  <a:rect l="0" t="0" r="r" b="b"/>
                  <a:pathLst>
                    <a:path w="25" h="24">
                      <a:moveTo>
                        <a:pt x="25" y="0"/>
                      </a:moveTo>
                      <a:lnTo>
                        <a:pt x="0" y="0"/>
                      </a:lnTo>
                      <a:lnTo>
                        <a:pt x="25" y="24"/>
                      </a:lnTo>
                      <a:lnTo>
                        <a:pt x="25" y="0"/>
                      </a:lnTo>
                      <a:close/>
                    </a:path>
                  </a:pathLst>
                </a:custGeom>
                <a:solidFill>
                  <a:srgbClr val="791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9" name="Freeform 177">
                  <a:extLst>
                    <a:ext uri="{FF2B5EF4-FFF2-40B4-BE49-F238E27FC236}">
                      <a16:creationId xmlns="" xmlns:a16="http://schemas.microsoft.com/office/drawing/2014/main" id="{A40C72C8-8001-4D74-8FC8-751034825D79}"/>
                    </a:ext>
                  </a:extLst>
                </p:cNvPr>
                <p:cNvSpPr>
                  <a:spLocks/>
                </p:cNvSpPr>
                <p:nvPr/>
              </p:nvSpPr>
              <p:spPr bwMode="auto">
                <a:xfrm>
                  <a:off x="2269" y="2783"/>
                  <a:ext cx="167" cy="137"/>
                </a:xfrm>
                <a:custGeom>
                  <a:avLst/>
                  <a:gdLst>
                    <a:gd name="T0" fmla="*/ 26 w 34"/>
                    <a:gd name="T1" fmla="*/ 5 h 28"/>
                    <a:gd name="T2" fmla="*/ 21 w 34"/>
                    <a:gd name="T3" fmla="*/ 0 h 28"/>
                    <a:gd name="T4" fmla="*/ 16 w 34"/>
                    <a:gd name="T5" fmla="*/ 0 h 28"/>
                    <a:gd name="T6" fmla="*/ 16 w 34"/>
                    <a:gd name="T7" fmla="*/ 0 h 28"/>
                    <a:gd name="T8" fmla="*/ 0 w 34"/>
                    <a:gd name="T9" fmla="*/ 16 h 28"/>
                    <a:gd name="T10" fmla="*/ 0 w 34"/>
                    <a:gd name="T11" fmla="*/ 28 h 28"/>
                    <a:gd name="T12" fmla="*/ 21 w 34"/>
                    <a:gd name="T13" fmla="*/ 28 h 28"/>
                    <a:gd name="T14" fmla="*/ 34 w 34"/>
                    <a:gd name="T15" fmla="*/ 28 h 28"/>
                    <a:gd name="T16" fmla="*/ 19 w 34"/>
                    <a:gd name="T17" fmla="*/ 13 h 28"/>
                    <a:gd name="T18" fmla="*/ 26 w 34"/>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8">
                      <a:moveTo>
                        <a:pt x="26" y="5"/>
                      </a:moveTo>
                      <a:cubicBezTo>
                        <a:pt x="21" y="0"/>
                        <a:pt x="21" y="0"/>
                        <a:pt x="21" y="0"/>
                      </a:cubicBezTo>
                      <a:cubicBezTo>
                        <a:pt x="16" y="0"/>
                        <a:pt x="16" y="0"/>
                        <a:pt x="16" y="0"/>
                      </a:cubicBezTo>
                      <a:cubicBezTo>
                        <a:pt x="16" y="0"/>
                        <a:pt x="16" y="0"/>
                        <a:pt x="16" y="0"/>
                      </a:cubicBezTo>
                      <a:cubicBezTo>
                        <a:pt x="7" y="0"/>
                        <a:pt x="0" y="7"/>
                        <a:pt x="0" y="16"/>
                      </a:cubicBezTo>
                      <a:cubicBezTo>
                        <a:pt x="0" y="28"/>
                        <a:pt x="0" y="28"/>
                        <a:pt x="0" y="28"/>
                      </a:cubicBezTo>
                      <a:cubicBezTo>
                        <a:pt x="21" y="28"/>
                        <a:pt x="21" y="28"/>
                        <a:pt x="21" y="28"/>
                      </a:cubicBezTo>
                      <a:cubicBezTo>
                        <a:pt x="34" y="28"/>
                        <a:pt x="34" y="28"/>
                        <a:pt x="34" y="28"/>
                      </a:cubicBezTo>
                      <a:cubicBezTo>
                        <a:pt x="19" y="13"/>
                        <a:pt x="19" y="13"/>
                        <a:pt x="19" y="13"/>
                      </a:cubicBezTo>
                      <a:lnTo>
                        <a:pt x="26" y="5"/>
                      </a:lnTo>
                      <a:close/>
                    </a:path>
                  </a:pathLst>
                </a:custGeom>
                <a:solidFill>
                  <a:srgbClr val="A1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0" name="Freeform 178">
                  <a:extLst>
                    <a:ext uri="{FF2B5EF4-FFF2-40B4-BE49-F238E27FC236}">
                      <a16:creationId xmlns="" xmlns:a16="http://schemas.microsoft.com/office/drawing/2014/main" id="{821027B3-9F47-4CE1-B318-4E62E3BF2DFE}"/>
                    </a:ext>
                  </a:extLst>
                </p:cNvPr>
                <p:cNvSpPr>
                  <a:spLocks/>
                </p:cNvSpPr>
                <p:nvPr/>
              </p:nvSpPr>
              <p:spPr bwMode="auto">
                <a:xfrm>
                  <a:off x="2426" y="2798"/>
                  <a:ext cx="40" cy="39"/>
                </a:xfrm>
                <a:custGeom>
                  <a:avLst/>
                  <a:gdLst>
                    <a:gd name="T0" fmla="*/ 10 w 40"/>
                    <a:gd name="T1" fmla="*/ 29 h 39"/>
                    <a:gd name="T2" fmla="*/ 20 w 40"/>
                    <a:gd name="T3" fmla="*/ 39 h 39"/>
                    <a:gd name="T4" fmla="*/ 30 w 40"/>
                    <a:gd name="T5" fmla="*/ 29 h 39"/>
                    <a:gd name="T6" fmla="*/ 40 w 40"/>
                    <a:gd name="T7" fmla="*/ 19 h 39"/>
                    <a:gd name="T8" fmla="*/ 20 w 40"/>
                    <a:gd name="T9" fmla="*/ 0 h 39"/>
                    <a:gd name="T10" fmla="*/ 0 w 40"/>
                    <a:gd name="T11" fmla="*/ 19 h 39"/>
                    <a:gd name="T12" fmla="*/ 10 w 40"/>
                    <a:gd name="T13" fmla="*/ 29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0" y="29"/>
                      </a:moveTo>
                      <a:lnTo>
                        <a:pt x="20" y="39"/>
                      </a:lnTo>
                      <a:lnTo>
                        <a:pt x="30" y="29"/>
                      </a:lnTo>
                      <a:lnTo>
                        <a:pt x="40" y="19"/>
                      </a:lnTo>
                      <a:lnTo>
                        <a:pt x="20" y="0"/>
                      </a:lnTo>
                      <a:lnTo>
                        <a:pt x="0" y="19"/>
                      </a:lnTo>
                      <a:lnTo>
                        <a:pt x="10" y="29"/>
                      </a:lnTo>
                      <a:close/>
                    </a:path>
                  </a:pathLst>
                </a:custGeom>
                <a:solidFill>
                  <a:srgbClr val="A1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1" name="Freeform 179">
                  <a:extLst>
                    <a:ext uri="{FF2B5EF4-FFF2-40B4-BE49-F238E27FC236}">
                      <a16:creationId xmlns="" xmlns:a16="http://schemas.microsoft.com/office/drawing/2014/main" id="{B36EE94B-3B83-4F44-A824-D3F4DFC0AA5C}"/>
                    </a:ext>
                  </a:extLst>
                </p:cNvPr>
                <p:cNvSpPr>
                  <a:spLocks noEditPoints="1"/>
                </p:cNvSpPr>
                <p:nvPr/>
              </p:nvSpPr>
              <p:spPr bwMode="auto">
                <a:xfrm>
                  <a:off x="2968" y="3185"/>
                  <a:ext cx="858" cy="673"/>
                </a:xfrm>
                <a:custGeom>
                  <a:avLst/>
                  <a:gdLst>
                    <a:gd name="T0" fmla="*/ 112 w 174"/>
                    <a:gd name="T1" fmla="*/ 128 h 137"/>
                    <a:gd name="T2" fmla="*/ 114 w 174"/>
                    <a:gd name="T3" fmla="*/ 135 h 137"/>
                    <a:gd name="T4" fmla="*/ 59 w 174"/>
                    <a:gd name="T5" fmla="*/ 135 h 137"/>
                    <a:gd name="T6" fmla="*/ 58 w 174"/>
                    <a:gd name="T7" fmla="*/ 137 h 137"/>
                    <a:gd name="T8" fmla="*/ 116 w 174"/>
                    <a:gd name="T9" fmla="*/ 137 h 137"/>
                    <a:gd name="T10" fmla="*/ 112 w 174"/>
                    <a:gd name="T11" fmla="*/ 128 h 137"/>
                    <a:gd name="T12" fmla="*/ 0 w 174"/>
                    <a:gd name="T13" fmla="*/ 111 h 137"/>
                    <a:gd name="T14" fmla="*/ 3 w 174"/>
                    <a:gd name="T15" fmla="*/ 114 h 137"/>
                    <a:gd name="T16" fmla="*/ 6 w 174"/>
                    <a:gd name="T17" fmla="*/ 115 h 137"/>
                    <a:gd name="T18" fmla="*/ 38 w 174"/>
                    <a:gd name="T19" fmla="*/ 115 h 137"/>
                    <a:gd name="T20" fmla="*/ 39 w 174"/>
                    <a:gd name="T21" fmla="*/ 115 h 137"/>
                    <a:gd name="T22" fmla="*/ 35 w 174"/>
                    <a:gd name="T23" fmla="*/ 115 h 137"/>
                    <a:gd name="T24" fmla="*/ 36 w 174"/>
                    <a:gd name="T25" fmla="*/ 112 h 137"/>
                    <a:gd name="T26" fmla="*/ 3 w 174"/>
                    <a:gd name="T27" fmla="*/ 112 h 137"/>
                    <a:gd name="T28" fmla="*/ 0 w 174"/>
                    <a:gd name="T29" fmla="*/ 111 h 137"/>
                    <a:gd name="T30" fmla="*/ 171 w 174"/>
                    <a:gd name="T31" fmla="*/ 0 h 137"/>
                    <a:gd name="T32" fmla="*/ 172 w 174"/>
                    <a:gd name="T33" fmla="*/ 3 h 137"/>
                    <a:gd name="T34" fmla="*/ 172 w 174"/>
                    <a:gd name="T35" fmla="*/ 106 h 137"/>
                    <a:gd name="T36" fmla="*/ 166 w 174"/>
                    <a:gd name="T37" fmla="*/ 112 h 137"/>
                    <a:gd name="T38" fmla="*/ 95 w 174"/>
                    <a:gd name="T39" fmla="*/ 112 h 137"/>
                    <a:gd name="T40" fmla="*/ 97 w 174"/>
                    <a:gd name="T41" fmla="*/ 114 h 137"/>
                    <a:gd name="T42" fmla="*/ 98 w 174"/>
                    <a:gd name="T43" fmla="*/ 115 h 137"/>
                    <a:gd name="T44" fmla="*/ 169 w 174"/>
                    <a:gd name="T45" fmla="*/ 115 h 137"/>
                    <a:gd name="T46" fmla="*/ 174 w 174"/>
                    <a:gd name="T47" fmla="*/ 109 h 137"/>
                    <a:gd name="T48" fmla="*/ 174 w 174"/>
                    <a:gd name="T49" fmla="*/ 6 h 137"/>
                    <a:gd name="T50" fmla="*/ 174 w 174"/>
                    <a:gd name="T51" fmla="*/ 2 h 137"/>
                    <a:gd name="T52" fmla="*/ 171 w 174"/>
                    <a:gd name="T5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4" h="137">
                      <a:moveTo>
                        <a:pt x="112" y="128"/>
                      </a:moveTo>
                      <a:cubicBezTo>
                        <a:pt x="113" y="130"/>
                        <a:pt x="114" y="132"/>
                        <a:pt x="114" y="135"/>
                      </a:cubicBezTo>
                      <a:cubicBezTo>
                        <a:pt x="59" y="135"/>
                        <a:pt x="59" y="135"/>
                        <a:pt x="59" y="135"/>
                      </a:cubicBezTo>
                      <a:cubicBezTo>
                        <a:pt x="58" y="136"/>
                        <a:pt x="58" y="136"/>
                        <a:pt x="58" y="137"/>
                      </a:cubicBezTo>
                      <a:cubicBezTo>
                        <a:pt x="116" y="137"/>
                        <a:pt x="116" y="137"/>
                        <a:pt x="116" y="137"/>
                      </a:cubicBezTo>
                      <a:cubicBezTo>
                        <a:pt x="116" y="134"/>
                        <a:pt x="115" y="130"/>
                        <a:pt x="112" y="128"/>
                      </a:cubicBezTo>
                      <a:moveTo>
                        <a:pt x="0" y="111"/>
                      </a:moveTo>
                      <a:cubicBezTo>
                        <a:pt x="1" y="112"/>
                        <a:pt x="2" y="113"/>
                        <a:pt x="3" y="114"/>
                      </a:cubicBezTo>
                      <a:cubicBezTo>
                        <a:pt x="3" y="114"/>
                        <a:pt x="4" y="115"/>
                        <a:pt x="6" y="115"/>
                      </a:cubicBezTo>
                      <a:cubicBezTo>
                        <a:pt x="38" y="115"/>
                        <a:pt x="38" y="115"/>
                        <a:pt x="38" y="115"/>
                      </a:cubicBezTo>
                      <a:cubicBezTo>
                        <a:pt x="39" y="115"/>
                        <a:pt x="39" y="115"/>
                        <a:pt x="39" y="115"/>
                      </a:cubicBezTo>
                      <a:cubicBezTo>
                        <a:pt x="35" y="115"/>
                        <a:pt x="35" y="115"/>
                        <a:pt x="35" y="115"/>
                      </a:cubicBezTo>
                      <a:cubicBezTo>
                        <a:pt x="35" y="114"/>
                        <a:pt x="35" y="113"/>
                        <a:pt x="36" y="112"/>
                      </a:cubicBezTo>
                      <a:cubicBezTo>
                        <a:pt x="3" y="112"/>
                        <a:pt x="3" y="112"/>
                        <a:pt x="3" y="112"/>
                      </a:cubicBezTo>
                      <a:cubicBezTo>
                        <a:pt x="2" y="112"/>
                        <a:pt x="1" y="112"/>
                        <a:pt x="0" y="111"/>
                      </a:cubicBezTo>
                      <a:moveTo>
                        <a:pt x="171" y="0"/>
                      </a:moveTo>
                      <a:cubicBezTo>
                        <a:pt x="171" y="1"/>
                        <a:pt x="172" y="2"/>
                        <a:pt x="172" y="3"/>
                      </a:cubicBezTo>
                      <a:cubicBezTo>
                        <a:pt x="172" y="106"/>
                        <a:pt x="172" y="106"/>
                        <a:pt x="172" y="106"/>
                      </a:cubicBezTo>
                      <a:cubicBezTo>
                        <a:pt x="172" y="109"/>
                        <a:pt x="169" y="112"/>
                        <a:pt x="166" y="112"/>
                      </a:cubicBezTo>
                      <a:cubicBezTo>
                        <a:pt x="95" y="112"/>
                        <a:pt x="95" y="112"/>
                        <a:pt x="95" y="112"/>
                      </a:cubicBezTo>
                      <a:cubicBezTo>
                        <a:pt x="96" y="112"/>
                        <a:pt x="97" y="113"/>
                        <a:pt x="97" y="114"/>
                      </a:cubicBezTo>
                      <a:cubicBezTo>
                        <a:pt x="98" y="114"/>
                        <a:pt x="98" y="114"/>
                        <a:pt x="98" y="115"/>
                      </a:cubicBezTo>
                      <a:cubicBezTo>
                        <a:pt x="169" y="115"/>
                        <a:pt x="169" y="115"/>
                        <a:pt x="169" y="115"/>
                      </a:cubicBezTo>
                      <a:cubicBezTo>
                        <a:pt x="172" y="115"/>
                        <a:pt x="174" y="112"/>
                        <a:pt x="174" y="109"/>
                      </a:cubicBezTo>
                      <a:cubicBezTo>
                        <a:pt x="174" y="6"/>
                        <a:pt x="174" y="6"/>
                        <a:pt x="174" y="6"/>
                      </a:cubicBezTo>
                      <a:cubicBezTo>
                        <a:pt x="174" y="4"/>
                        <a:pt x="174" y="3"/>
                        <a:pt x="174" y="2"/>
                      </a:cubicBezTo>
                      <a:cubicBezTo>
                        <a:pt x="173" y="1"/>
                        <a:pt x="172" y="1"/>
                        <a:pt x="17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2" name="Freeform 180">
                  <a:extLst>
                    <a:ext uri="{FF2B5EF4-FFF2-40B4-BE49-F238E27FC236}">
                      <a16:creationId xmlns="" xmlns:a16="http://schemas.microsoft.com/office/drawing/2014/main" id="{242C97D4-0F2F-4182-BAE4-CA4776ADB4BD}"/>
                    </a:ext>
                  </a:extLst>
                </p:cNvPr>
                <p:cNvSpPr>
                  <a:spLocks noEditPoints="1"/>
                </p:cNvSpPr>
                <p:nvPr/>
              </p:nvSpPr>
              <p:spPr bwMode="auto">
                <a:xfrm>
                  <a:off x="2954" y="3171"/>
                  <a:ext cx="862" cy="677"/>
                </a:xfrm>
                <a:custGeom>
                  <a:avLst/>
                  <a:gdLst>
                    <a:gd name="T0" fmla="*/ 112 w 175"/>
                    <a:gd name="T1" fmla="*/ 128 h 138"/>
                    <a:gd name="T2" fmla="*/ 114 w 175"/>
                    <a:gd name="T3" fmla="*/ 135 h 138"/>
                    <a:gd name="T4" fmla="*/ 59 w 175"/>
                    <a:gd name="T5" fmla="*/ 135 h 138"/>
                    <a:gd name="T6" fmla="*/ 58 w 175"/>
                    <a:gd name="T7" fmla="*/ 138 h 138"/>
                    <a:gd name="T8" fmla="*/ 62 w 175"/>
                    <a:gd name="T9" fmla="*/ 138 h 138"/>
                    <a:gd name="T10" fmla="*/ 117 w 175"/>
                    <a:gd name="T11" fmla="*/ 138 h 138"/>
                    <a:gd name="T12" fmla="*/ 115 w 175"/>
                    <a:gd name="T13" fmla="*/ 131 h 138"/>
                    <a:gd name="T14" fmla="*/ 112 w 175"/>
                    <a:gd name="T15" fmla="*/ 128 h 138"/>
                    <a:gd name="T16" fmla="*/ 0 w 175"/>
                    <a:gd name="T17" fmla="*/ 111 h 138"/>
                    <a:gd name="T18" fmla="*/ 3 w 175"/>
                    <a:gd name="T19" fmla="*/ 114 h 138"/>
                    <a:gd name="T20" fmla="*/ 3 w 175"/>
                    <a:gd name="T21" fmla="*/ 114 h 138"/>
                    <a:gd name="T22" fmla="*/ 6 w 175"/>
                    <a:gd name="T23" fmla="*/ 115 h 138"/>
                    <a:gd name="T24" fmla="*/ 39 w 175"/>
                    <a:gd name="T25" fmla="*/ 115 h 138"/>
                    <a:gd name="T26" fmla="*/ 39 w 175"/>
                    <a:gd name="T27" fmla="*/ 115 h 138"/>
                    <a:gd name="T28" fmla="*/ 35 w 175"/>
                    <a:gd name="T29" fmla="*/ 115 h 138"/>
                    <a:gd name="T30" fmla="*/ 36 w 175"/>
                    <a:gd name="T31" fmla="*/ 112 h 138"/>
                    <a:gd name="T32" fmla="*/ 3 w 175"/>
                    <a:gd name="T33" fmla="*/ 112 h 138"/>
                    <a:gd name="T34" fmla="*/ 0 w 175"/>
                    <a:gd name="T35" fmla="*/ 111 h 138"/>
                    <a:gd name="T36" fmla="*/ 171 w 175"/>
                    <a:gd name="T37" fmla="*/ 0 h 138"/>
                    <a:gd name="T38" fmla="*/ 172 w 175"/>
                    <a:gd name="T39" fmla="*/ 3 h 138"/>
                    <a:gd name="T40" fmla="*/ 172 w 175"/>
                    <a:gd name="T41" fmla="*/ 106 h 138"/>
                    <a:gd name="T42" fmla="*/ 166 w 175"/>
                    <a:gd name="T43" fmla="*/ 112 h 138"/>
                    <a:gd name="T44" fmla="*/ 96 w 175"/>
                    <a:gd name="T45" fmla="*/ 112 h 138"/>
                    <a:gd name="T46" fmla="*/ 97 w 175"/>
                    <a:gd name="T47" fmla="*/ 114 h 138"/>
                    <a:gd name="T48" fmla="*/ 98 w 175"/>
                    <a:gd name="T49" fmla="*/ 115 h 138"/>
                    <a:gd name="T50" fmla="*/ 169 w 175"/>
                    <a:gd name="T51" fmla="*/ 115 h 138"/>
                    <a:gd name="T52" fmla="*/ 175 w 175"/>
                    <a:gd name="T53" fmla="*/ 109 h 138"/>
                    <a:gd name="T54" fmla="*/ 175 w 175"/>
                    <a:gd name="T55" fmla="*/ 6 h 138"/>
                    <a:gd name="T56" fmla="*/ 174 w 175"/>
                    <a:gd name="T57" fmla="*/ 3 h 138"/>
                    <a:gd name="T58" fmla="*/ 174 w 175"/>
                    <a:gd name="T59" fmla="*/ 3 h 138"/>
                    <a:gd name="T60" fmla="*/ 171 w 175"/>
                    <a:gd name="T6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5" h="138">
                      <a:moveTo>
                        <a:pt x="112" y="128"/>
                      </a:moveTo>
                      <a:cubicBezTo>
                        <a:pt x="113" y="130"/>
                        <a:pt x="114" y="132"/>
                        <a:pt x="114" y="135"/>
                      </a:cubicBezTo>
                      <a:cubicBezTo>
                        <a:pt x="59" y="135"/>
                        <a:pt x="59" y="135"/>
                        <a:pt x="59" y="135"/>
                      </a:cubicBezTo>
                      <a:cubicBezTo>
                        <a:pt x="58" y="136"/>
                        <a:pt x="58" y="137"/>
                        <a:pt x="58" y="138"/>
                      </a:cubicBezTo>
                      <a:cubicBezTo>
                        <a:pt x="62" y="138"/>
                        <a:pt x="62" y="138"/>
                        <a:pt x="62" y="138"/>
                      </a:cubicBezTo>
                      <a:cubicBezTo>
                        <a:pt x="117" y="138"/>
                        <a:pt x="117" y="138"/>
                        <a:pt x="117" y="138"/>
                      </a:cubicBezTo>
                      <a:cubicBezTo>
                        <a:pt x="117" y="135"/>
                        <a:pt x="116" y="133"/>
                        <a:pt x="115" y="131"/>
                      </a:cubicBezTo>
                      <a:cubicBezTo>
                        <a:pt x="114" y="130"/>
                        <a:pt x="113" y="129"/>
                        <a:pt x="112" y="128"/>
                      </a:cubicBezTo>
                      <a:moveTo>
                        <a:pt x="0" y="111"/>
                      </a:moveTo>
                      <a:cubicBezTo>
                        <a:pt x="1" y="113"/>
                        <a:pt x="2" y="113"/>
                        <a:pt x="3" y="114"/>
                      </a:cubicBezTo>
                      <a:cubicBezTo>
                        <a:pt x="3" y="114"/>
                        <a:pt x="3" y="114"/>
                        <a:pt x="3" y="114"/>
                      </a:cubicBezTo>
                      <a:cubicBezTo>
                        <a:pt x="4" y="115"/>
                        <a:pt x="5" y="115"/>
                        <a:pt x="6" y="115"/>
                      </a:cubicBezTo>
                      <a:cubicBezTo>
                        <a:pt x="39" y="115"/>
                        <a:pt x="39" y="115"/>
                        <a:pt x="39" y="115"/>
                      </a:cubicBezTo>
                      <a:cubicBezTo>
                        <a:pt x="39" y="115"/>
                        <a:pt x="39" y="115"/>
                        <a:pt x="39" y="115"/>
                      </a:cubicBezTo>
                      <a:cubicBezTo>
                        <a:pt x="35" y="115"/>
                        <a:pt x="35" y="115"/>
                        <a:pt x="35" y="115"/>
                      </a:cubicBezTo>
                      <a:cubicBezTo>
                        <a:pt x="35" y="114"/>
                        <a:pt x="36" y="113"/>
                        <a:pt x="36" y="112"/>
                      </a:cubicBezTo>
                      <a:cubicBezTo>
                        <a:pt x="3" y="112"/>
                        <a:pt x="3" y="112"/>
                        <a:pt x="3" y="112"/>
                      </a:cubicBezTo>
                      <a:cubicBezTo>
                        <a:pt x="2" y="112"/>
                        <a:pt x="1" y="112"/>
                        <a:pt x="0" y="111"/>
                      </a:cubicBezTo>
                      <a:moveTo>
                        <a:pt x="171" y="0"/>
                      </a:moveTo>
                      <a:cubicBezTo>
                        <a:pt x="172" y="1"/>
                        <a:pt x="172" y="2"/>
                        <a:pt x="172" y="3"/>
                      </a:cubicBezTo>
                      <a:cubicBezTo>
                        <a:pt x="172" y="106"/>
                        <a:pt x="172" y="106"/>
                        <a:pt x="172" y="106"/>
                      </a:cubicBezTo>
                      <a:cubicBezTo>
                        <a:pt x="172" y="109"/>
                        <a:pt x="169" y="112"/>
                        <a:pt x="166" y="112"/>
                      </a:cubicBezTo>
                      <a:cubicBezTo>
                        <a:pt x="96" y="112"/>
                        <a:pt x="96" y="112"/>
                        <a:pt x="96" y="112"/>
                      </a:cubicBezTo>
                      <a:cubicBezTo>
                        <a:pt x="96" y="113"/>
                        <a:pt x="97" y="113"/>
                        <a:pt x="97" y="114"/>
                      </a:cubicBezTo>
                      <a:cubicBezTo>
                        <a:pt x="98" y="114"/>
                        <a:pt x="98" y="115"/>
                        <a:pt x="98" y="115"/>
                      </a:cubicBezTo>
                      <a:cubicBezTo>
                        <a:pt x="169" y="115"/>
                        <a:pt x="169" y="115"/>
                        <a:pt x="169" y="115"/>
                      </a:cubicBezTo>
                      <a:cubicBezTo>
                        <a:pt x="172" y="115"/>
                        <a:pt x="175" y="112"/>
                        <a:pt x="175" y="109"/>
                      </a:cubicBezTo>
                      <a:cubicBezTo>
                        <a:pt x="175" y="6"/>
                        <a:pt x="175" y="6"/>
                        <a:pt x="175" y="6"/>
                      </a:cubicBezTo>
                      <a:cubicBezTo>
                        <a:pt x="175" y="5"/>
                        <a:pt x="174" y="4"/>
                        <a:pt x="174" y="3"/>
                      </a:cubicBezTo>
                      <a:cubicBezTo>
                        <a:pt x="174" y="3"/>
                        <a:pt x="174" y="3"/>
                        <a:pt x="174" y="3"/>
                      </a:cubicBezTo>
                      <a:cubicBezTo>
                        <a:pt x="173" y="2"/>
                        <a:pt x="172" y="1"/>
                        <a:pt x="17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3" name="Freeform 181">
                  <a:extLst>
                    <a:ext uri="{FF2B5EF4-FFF2-40B4-BE49-F238E27FC236}">
                      <a16:creationId xmlns="" xmlns:a16="http://schemas.microsoft.com/office/drawing/2014/main" id="{85DC8BBE-1D6D-479F-896F-F18F0F1CA1D4}"/>
                    </a:ext>
                  </a:extLst>
                </p:cNvPr>
                <p:cNvSpPr>
                  <a:spLocks noEditPoints="1"/>
                </p:cNvSpPr>
                <p:nvPr/>
              </p:nvSpPr>
              <p:spPr bwMode="auto">
                <a:xfrm>
                  <a:off x="2944" y="3161"/>
                  <a:ext cx="857" cy="672"/>
                </a:xfrm>
                <a:custGeom>
                  <a:avLst/>
                  <a:gdLst>
                    <a:gd name="T0" fmla="*/ 111 w 174"/>
                    <a:gd name="T1" fmla="*/ 128 h 137"/>
                    <a:gd name="T2" fmla="*/ 113 w 174"/>
                    <a:gd name="T3" fmla="*/ 134 h 137"/>
                    <a:gd name="T4" fmla="*/ 58 w 174"/>
                    <a:gd name="T5" fmla="*/ 134 h 137"/>
                    <a:gd name="T6" fmla="*/ 57 w 174"/>
                    <a:gd name="T7" fmla="*/ 137 h 137"/>
                    <a:gd name="T8" fmla="*/ 61 w 174"/>
                    <a:gd name="T9" fmla="*/ 137 h 137"/>
                    <a:gd name="T10" fmla="*/ 116 w 174"/>
                    <a:gd name="T11" fmla="*/ 137 h 137"/>
                    <a:gd name="T12" fmla="*/ 114 w 174"/>
                    <a:gd name="T13" fmla="*/ 130 h 137"/>
                    <a:gd name="T14" fmla="*/ 111 w 174"/>
                    <a:gd name="T15" fmla="*/ 128 h 137"/>
                    <a:gd name="T16" fmla="*/ 0 w 174"/>
                    <a:gd name="T17" fmla="*/ 111 h 137"/>
                    <a:gd name="T18" fmla="*/ 2 w 174"/>
                    <a:gd name="T19" fmla="*/ 113 h 137"/>
                    <a:gd name="T20" fmla="*/ 2 w 174"/>
                    <a:gd name="T21" fmla="*/ 113 h 137"/>
                    <a:gd name="T22" fmla="*/ 5 w 174"/>
                    <a:gd name="T23" fmla="*/ 114 h 137"/>
                    <a:gd name="T24" fmla="*/ 38 w 174"/>
                    <a:gd name="T25" fmla="*/ 114 h 137"/>
                    <a:gd name="T26" fmla="*/ 38 w 174"/>
                    <a:gd name="T27" fmla="*/ 114 h 137"/>
                    <a:gd name="T28" fmla="*/ 35 w 174"/>
                    <a:gd name="T29" fmla="*/ 114 h 137"/>
                    <a:gd name="T30" fmla="*/ 35 w 174"/>
                    <a:gd name="T31" fmla="*/ 111 h 137"/>
                    <a:gd name="T32" fmla="*/ 2 w 174"/>
                    <a:gd name="T33" fmla="*/ 111 h 137"/>
                    <a:gd name="T34" fmla="*/ 0 w 174"/>
                    <a:gd name="T35" fmla="*/ 111 h 137"/>
                    <a:gd name="T36" fmla="*/ 170 w 174"/>
                    <a:gd name="T37" fmla="*/ 0 h 137"/>
                    <a:gd name="T38" fmla="*/ 171 w 174"/>
                    <a:gd name="T39" fmla="*/ 2 h 137"/>
                    <a:gd name="T40" fmla="*/ 171 w 174"/>
                    <a:gd name="T41" fmla="*/ 105 h 137"/>
                    <a:gd name="T42" fmla="*/ 165 w 174"/>
                    <a:gd name="T43" fmla="*/ 111 h 137"/>
                    <a:gd name="T44" fmla="*/ 95 w 174"/>
                    <a:gd name="T45" fmla="*/ 111 h 137"/>
                    <a:gd name="T46" fmla="*/ 97 w 174"/>
                    <a:gd name="T47" fmla="*/ 113 h 137"/>
                    <a:gd name="T48" fmla="*/ 98 w 174"/>
                    <a:gd name="T49" fmla="*/ 114 h 137"/>
                    <a:gd name="T50" fmla="*/ 168 w 174"/>
                    <a:gd name="T51" fmla="*/ 114 h 137"/>
                    <a:gd name="T52" fmla="*/ 174 w 174"/>
                    <a:gd name="T53" fmla="*/ 108 h 137"/>
                    <a:gd name="T54" fmla="*/ 174 w 174"/>
                    <a:gd name="T55" fmla="*/ 5 h 137"/>
                    <a:gd name="T56" fmla="*/ 173 w 174"/>
                    <a:gd name="T57" fmla="*/ 2 h 137"/>
                    <a:gd name="T58" fmla="*/ 173 w 174"/>
                    <a:gd name="T59" fmla="*/ 2 h 137"/>
                    <a:gd name="T60" fmla="*/ 170 w 174"/>
                    <a:gd name="T6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37">
                      <a:moveTo>
                        <a:pt x="111" y="128"/>
                      </a:moveTo>
                      <a:cubicBezTo>
                        <a:pt x="112" y="129"/>
                        <a:pt x="113" y="132"/>
                        <a:pt x="113" y="134"/>
                      </a:cubicBezTo>
                      <a:cubicBezTo>
                        <a:pt x="58" y="134"/>
                        <a:pt x="58" y="134"/>
                        <a:pt x="58" y="134"/>
                      </a:cubicBezTo>
                      <a:cubicBezTo>
                        <a:pt x="58" y="135"/>
                        <a:pt x="57" y="136"/>
                        <a:pt x="57" y="137"/>
                      </a:cubicBezTo>
                      <a:cubicBezTo>
                        <a:pt x="61" y="137"/>
                        <a:pt x="61" y="137"/>
                        <a:pt x="61" y="137"/>
                      </a:cubicBezTo>
                      <a:cubicBezTo>
                        <a:pt x="116" y="137"/>
                        <a:pt x="116" y="137"/>
                        <a:pt x="116" y="137"/>
                      </a:cubicBezTo>
                      <a:cubicBezTo>
                        <a:pt x="116" y="134"/>
                        <a:pt x="115" y="132"/>
                        <a:pt x="114" y="130"/>
                      </a:cubicBezTo>
                      <a:cubicBezTo>
                        <a:pt x="113" y="129"/>
                        <a:pt x="112" y="128"/>
                        <a:pt x="111" y="128"/>
                      </a:cubicBezTo>
                      <a:moveTo>
                        <a:pt x="0" y="111"/>
                      </a:moveTo>
                      <a:cubicBezTo>
                        <a:pt x="0" y="112"/>
                        <a:pt x="1" y="113"/>
                        <a:pt x="2" y="113"/>
                      </a:cubicBezTo>
                      <a:cubicBezTo>
                        <a:pt x="2" y="113"/>
                        <a:pt x="2" y="113"/>
                        <a:pt x="2" y="113"/>
                      </a:cubicBezTo>
                      <a:cubicBezTo>
                        <a:pt x="3" y="114"/>
                        <a:pt x="4" y="114"/>
                        <a:pt x="5" y="114"/>
                      </a:cubicBezTo>
                      <a:cubicBezTo>
                        <a:pt x="38" y="114"/>
                        <a:pt x="38" y="114"/>
                        <a:pt x="38" y="114"/>
                      </a:cubicBezTo>
                      <a:cubicBezTo>
                        <a:pt x="38" y="114"/>
                        <a:pt x="38" y="114"/>
                        <a:pt x="38" y="114"/>
                      </a:cubicBezTo>
                      <a:cubicBezTo>
                        <a:pt x="35" y="114"/>
                        <a:pt x="35" y="114"/>
                        <a:pt x="35" y="114"/>
                      </a:cubicBezTo>
                      <a:cubicBezTo>
                        <a:pt x="35" y="113"/>
                        <a:pt x="35" y="112"/>
                        <a:pt x="35" y="111"/>
                      </a:cubicBezTo>
                      <a:cubicBezTo>
                        <a:pt x="2" y="111"/>
                        <a:pt x="2" y="111"/>
                        <a:pt x="2" y="111"/>
                      </a:cubicBezTo>
                      <a:cubicBezTo>
                        <a:pt x="1" y="111"/>
                        <a:pt x="0" y="111"/>
                        <a:pt x="0" y="111"/>
                      </a:cubicBezTo>
                      <a:moveTo>
                        <a:pt x="170" y="0"/>
                      </a:moveTo>
                      <a:cubicBezTo>
                        <a:pt x="171" y="0"/>
                        <a:pt x="171" y="1"/>
                        <a:pt x="171" y="2"/>
                      </a:cubicBezTo>
                      <a:cubicBezTo>
                        <a:pt x="171" y="105"/>
                        <a:pt x="171" y="105"/>
                        <a:pt x="171" y="105"/>
                      </a:cubicBezTo>
                      <a:cubicBezTo>
                        <a:pt x="171" y="109"/>
                        <a:pt x="168" y="111"/>
                        <a:pt x="165" y="111"/>
                      </a:cubicBezTo>
                      <a:cubicBezTo>
                        <a:pt x="95" y="111"/>
                        <a:pt x="95" y="111"/>
                        <a:pt x="95" y="111"/>
                      </a:cubicBezTo>
                      <a:cubicBezTo>
                        <a:pt x="95" y="112"/>
                        <a:pt x="96" y="112"/>
                        <a:pt x="97" y="113"/>
                      </a:cubicBezTo>
                      <a:cubicBezTo>
                        <a:pt x="97" y="113"/>
                        <a:pt x="97" y="114"/>
                        <a:pt x="98" y="114"/>
                      </a:cubicBezTo>
                      <a:cubicBezTo>
                        <a:pt x="168" y="114"/>
                        <a:pt x="168" y="114"/>
                        <a:pt x="168" y="114"/>
                      </a:cubicBezTo>
                      <a:cubicBezTo>
                        <a:pt x="171" y="114"/>
                        <a:pt x="174" y="111"/>
                        <a:pt x="174" y="108"/>
                      </a:cubicBezTo>
                      <a:cubicBezTo>
                        <a:pt x="174" y="5"/>
                        <a:pt x="174" y="5"/>
                        <a:pt x="174" y="5"/>
                      </a:cubicBezTo>
                      <a:cubicBezTo>
                        <a:pt x="174" y="4"/>
                        <a:pt x="174" y="3"/>
                        <a:pt x="173" y="2"/>
                      </a:cubicBezTo>
                      <a:cubicBezTo>
                        <a:pt x="173" y="2"/>
                        <a:pt x="173" y="2"/>
                        <a:pt x="173" y="2"/>
                      </a:cubicBezTo>
                      <a:cubicBezTo>
                        <a:pt x="172" y="1"/>
                        <a:pt x="171" y="0"/>
                        <a:pt x="170"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4" name="Freeform 182">
                  <a:extLst>
                    <a:ext uri="{FF2B5EF4-FFF2-40B4-BE49-F238E27FC236}">
                      <a16:creationId xmlns="" xmlns:a16="http://schemas.microsoft.com/office/drawing/2014/main" id="{0416C2E2-B9C4-4BDB-A110-3CB6A555A1EE}"/>
                    </a:ext>
                  </a:extLst>
                </p:cNvPr>
                <p:cNvSpPr>
                  <a:spLocks noEditPoints="1"/>
                </p:cNvSpPr>
                <p:nvPr/>
              </p:nvSpPr>
              <p:spPr bwMode="auto">
                <a:xfrm>
                  <a:off x="2929" y="3146"/>
                  <a:ext cx="857" cy="673"/>
                </a:xfrm>
                <a:custGeom>
                  <a:avLst/>
                  <a:gdLst>
                    <a:gd name="T0" fmla="*/ 111 w 174"/>
                    <a:gd name="T1" fmla="*/ 128 h 137"/>
                    <a:gd name="T2" fmla="*/ 113 w 174"/>
                    <a:gd name="T3" fmla="*/ 134 h 137"/>
                    <a:gd name="T4" fmla="*/ 58 w 174"/>
                    <a:gd name="T5" fmla="*/ 134 h 137"/>
                    <a:gd name="T6" fmla="*/ 58 w 174"/>
                    <a:gd name="T7" fmla="*/ 137 h 137"/>
                    <a:gd name="T8" fmla="*/ 61 w 174"/>
                    <a:gd name="T9" fmla="*/ 137 h 137"/>
                    <a:gd name="T10" fmla="*/ 116 w 174"/>
                    <a:gd name="T11" fmla="*/ 137 h 137"/>
                    <a:gd name="T12" fmla="*/ 114 w 174"/>
                    <a:gd name="T13" fmla="*/ 131 h 137"/>
                    <a:gd name="T14" fmla="*/ 111 w 174"/>
                    <a:gd name="T15" fmla="*/ 128 h 137"/>
                    <a:gd name="T16" fmla="*/ 0 w 174"/>
                    <a:gd name="T17" fmla="*/ 111 h 137"/>
                    <a:gd name="T18" fmla="*/ 2 w 174"/>
                    <a:gd name="T19" fmla="*/ 113 h 137"/>
                    <a:gd name="T20" fmla="*/ 3 w 174"/>
                    <a:gd name="T21" fmla="*/ 114 h 137"/>
                    <a:gd name="T22" fmla="*/ 5 w 174"/>
                    <a:gd name="T23" fmla="*/ 114 h 137"/>
                    <a:gd name="T24" fmla="*/ 38 w 174"/>
                    <a:gd name="T25" fmla="*/ 114 h 137"/>
                    <a:gd name="T26" fmla="*/ 38 w 174"/>
                    <a:gd name="T27" fmla="*/ 114 h 137"/>
                    <a:gd name="T28" fmla="*/ 35 w 174"/>
                    <a:gd name="T29" fmla="*/ 114 h 137"/>
                    <a:gd name="T30" fmla="*/ 35 w 174"/>
                    <a:gd name="T31" fmla="*/ 111 h 137"/>
                    <a:gd name="T32" fmla="*/ 2 w 174"/>
                    <a:gd name="T33" fmla="*/ 111 h 137"/>
                    <a:gd name="T34" fmla="*/ 0 w 174"/>
                    <a:gd name="T35" fmla="*/ 111 h 137"/>
                    <a:gd name="T36" fmla="*/ 171 w 174"/>
                    <a:gd name="T37" fmla="*/ 0 h 137"/>
                    <a:gd name="T38" fmla="*/ 171 w 174"/>
                    <a:gd name="T39" fmla="*/ 2 h 137"/>
                    <a:gd name="T40" fmla="*/ 171 w 174"/>
                    <a:gd name="T41" fmla="*/ 106 h 137"/>
                    <a:gd name="T42" fmla="*/ 165 w 174"/>
                    <a:gd name="T43" fmla="*/ 111 h 137"/>
                    <a:gd name="T44" fmla="*/ 95 w 174"/>
                    <a:gd name="T45" fmla="*/ 111 h 137"/>
                    <a:gd name="T46" fmla="*/ 97 w 174"/>
                    <a:gd name="T47" fmla="*/ 113 h 137"/>
                    <a:gd name="T48" fmla="*/ 98 w 174"/>
                    <a:gd name="T49" fmla="*/ 114 h 137"/>
                    <a:gd name="T50" fmla="*/ 168 w 174"/>
                    <a:gd name="T51" fmla="*/ 114 h 137"/>
                    <a:gd name="T52" fmla="*/ 174 w 174"/>
                    <a:gd name="T53" fmla="*/ 108 h 137"/>
                    <a:gd name="T54" fmla="*/ 174 w 174"/>
                    <a:gd name="T55" fmla="*/ 5 h 137"/>
                    <a:gd name="T56" fmla="*/ 173 w 174"/>
                    <a:gd name="T57" fmla="*/ 3 h 137"/>
                    <a:gd name="T58" fmla="*/ 173 w 174"/>
                    <a:gd name="T59" fmla="*/ 2 h 137"/>
                    <a:gd name="T60" fmla="*/ 171 w 174"/>
                    <a:gd name="T6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37">
                      <a:moveTo>
                        <a:pt x="111" y="128"/>
                      </a:moveTo>
                      <a:cubicBezTo>
                        <a:pt x="112" y="129"/>
                        <a:pt x="113" y="132"/>
                        <a:pt x="113" y="134"/>
                      </a:cubicBezTo>
                      <a:cubicBezTo>
                        <a:pt x="58" y="134"/>
                        <a:pt x="58" y="134"/>
                        <a:pt x="58" y="134"/>
                      </a:cubicBezTo>
                      <a:cubicBezTo>
                        <a:pt x="58" y="135"/>
                        <a:pt x="58" y="136"/>
                        <a:pt x="58" y="137"/>
                      </a:cubicBezTo>
                      <a:cubicBezTo>
                        <a:pt x="61" y="137"/>
                        <a:pt x="61" y="137"/>
                        <a:pt x="61" y="137"/>
                      </a:cubicBezTo>
                      <a:cubicBezTo>
                        <a:pt x="116" y="137"/>
                        <a:pt x="116" y="137"/>
                        <a:pt x="116" y="137"/>
                      </a:cubicBezTo>
                      <a:cubicBezTo>
                        <a:pt x="116" y="135"/>
                        <a:pt x="115" y="132"/>
                        <a:pt x="114" y="131"/>
                      </a:cubicBezTo>
                      <a:cubicBezTo>
                        <a:pt x="113" y="129"/>
                        <a:pt x="112" y="128"/>
                        <a:pt x="111" y="128"/>
                      </a:cubicBezTo>
                      <a:moveTo>
                        <a:pt x="0" y="111"/>
                      </a:moveTo>
                      <a:cubicBezTo>
                        <a:pt x="0" y="112"/>
                        <a:pt x="1" y="113"/>
                        <a:pt x="2" y="113"/>
                      </a:cubicBezTo>
                      <a:cubicBezTo>
                        <a:pt x="2" y="113"/>
                        <a:pt x="2" y="114"/>
                        <a:pt x="3" y="114"/>
                      </a:cubicBezTo>
                      <a:cubicBezTo>
                        <a:pt x="3" y="114"/>
                        <a:pt x="4" y="114"/>
                        <a:pt x="5" y="114"/>
                      </a:cubicBezTo>
                      <a:cubicBezTo>
                        <a:pt x="38" y="114"/>
                        <a:pt x="38" y="114"/>
                        <a:pt x="38" y="114"/>
                      </a:cubicBezTo>
                      <a:cubicBezTo>
                        <a:pt x="38" y="114"/>
                        <a:pt x="38" y="114"/>
                        <a:pt x="38" y="114"/>
                      </a:cubicBezTo>
                      <a:cubicBezTo>
                        <a:pt x="35" y="114"/>
                        <a:pt x="35" y="114"/>
                        <a:pt x="35" y="114"/>
                      </a:cubicBezTo>
                      <a:cubicBezTo>
                        <a:pt x="35" y="113"/>
                        <a:pt x="35" y="112"/>
                        <a:pt x="35" y="111"/>
                      </a:cubicBezTo>
                      <a:cubicBezTo>
                        <a:pt x="2" y="111"/>
                        <a:pt x="2" y="111"/>
                        <a:pt x="2" y="111"/>
                      </a:cubicBezTo>
                      <a:cubicBezTo>
                        <a:pt x="1" y="111"/>
                        <a:pt x="0" y="111"/>
                        <a:pt x="0" y="111"/>
                      </a:cubicBezTo>
                      <a:moveTo>
                        <a:pt x="171" y="0"/>
                      </a:moveTo>
                      <a:cubicBezTo>
                        <a:pt x="171" y="0"/>
                        <a:pt x="171" y="1"/>
                        <a:pt x="171" y="2"/>
                      </a:cubicBezTo>
                      <a:cubicBezTo>
                        <a:pt x="171" y="106"/>
                        <a:pt x="171" y="106"/>
                        <a:pt x="171" y="106"/>
                      </a:cubicBezTo>
                      <a:cubicBezTo>
                        <a:pt x="171" y="109"/>
                        <a:pt x="168" y="111"/>
                        <a:pt x="165" y="111"/>
                      </a:cubicBezTo>
                      <a:cubicBezTo>
                        <a:pt x="95" y="111"/>
                        <a:pt x="95" y="111"/>
                        <a:pt x="95" y="111"/>
                      </a:cubicBezTo>
                      <a:cubicBezTo>
                        <a:pt x="96" y="112"/>
                        <a:pt x="96" y="113"/>
                        <a:pt x="97" y="113"/>
                      </a:cubicBezTo>
                      <a:cubicBezTo>
                        <a:pt x="97" y="114"/>
                        <a:pt x="97" y="114"/>
                        <a:pt x="98" y="114"/>
                      </a:cubicBezTo>
                      <a:cubicBezTo>
                        <a:pt x="168" y="114"/>
                        <a:pt x="168" y="114"/>
                        <a:pt x="168" y="114"/>
                      </a:cubicBezTo>
                      <a:cubicBezTo>
                        <a:pt x="171" y="114"/>
                        <a:pt x="174" y="112"/>
                        <a:pt x="174" y="108"/>
                      </a:cubicBezTo>
                      <a:cubicBezTo>
                        <a:pt x="174" y="5"/>
                        <a:pt x="174" y="5"/>
                        <a:pt x="174" y="5"/>
                      </a:cubicBezTo>
                      <a:cubicBezTo>
                        <a:pt x="174" y="4"/>
                        <a:pt x="174" y="3"/>
                        <a:pt x="173" y="3"/>
                      </a:cubicBezTo>
                      <a:cubicBezTo>
                        <a:pt x="173" y="2"/>
                        <a:pt x="173" y="2"/>
                        <a:pt x="173" y="2"/>
                      </a:cubicBezTo>
                      <a:cubicBezTo>
                        <a:pt x="172" y="1"/>
                        <a:pt x="172" y="0"/>
                        <a:pt x="171"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5" name="Freeform 183">
                  <a:extLst>
                    <a:ext uri="{FF2B5EF4-FFF2-40B4-BE49-F238E27FC236}">
                      <a16:creationId xmlns="" xmlns:a16="http://schemas.microsoft.com/office/drawing/2014/main" id="{610152A8-BFF5-4B91-A57E-99435C12BF88}"/>
                    </a:ext>
                  </a:extLst>
                </p:cNvPr>
                <p:cNvSpPr>
                  <a:spLocks noEditPoints="1"/>
                </p:cNvSpPr>
                <p:nvPr/>
              </p:nvSpPr>
              <p:spPr bwMode="auto">
                <a:xfrm>
                  <a:off x="2914" y="3131"/>
                  <a:ext cx="857" cy="673"/>
                </a:xfrm>
                <a:custGeom>
                  <a:avLst/>
                  <a:gdLst>
                    <a:gd name="T0" fmla="*/ 111 w 174"/>
                    <a:gd name="T1" fmla="*/ 128 h 137"/>
                    <a:gd name="T2" fmla="*/ 113 w 174"/>
                    <a:gd name="T3" fmla="*/ 134 h 137"/>
                    <a:gd name="T4" fmla="*/ 58 w 174"/>
                    <a:gd name="T5" fmla="*/ 134 h 137"/>
                    <a:gd name="T6" fmla="*/ 58 w 174"/>
                    <a:gd name="T7" fmla="*/ 137 h 137"/>
                    <a:gd name="T8" fmla="*/ 61 w 174"/>
                    <a:gd name="T9" fmla="*/ 137 h 137"/>
                    <a:gd name="T10" fmla="*/ 116 w 174"/>
                    <a:gd name="T11" fmla="*/ 137 h 137"/>
                    <a:gd name="T12" fmla="*/ 114 w 174"/>
                    <a:gd name="T13" fmla="*/ 131 h 137"/>
                    <a:gd name="T14" fmla="*/ 111 w 174"/>
                    <a:gd name="T15" fmla="*/ 128 h 137"/>
                    <a:gd name="T16" fmla="*/ 0 w 174"/>
                    <a:gd name="T17" fmla="*/ 111 h 137"/>
                    <a:gd name="T18" fmla="*/ 2 w 174"/>
                    <a:gd name="T19" fmla="*/ 113 h 137"/>
                    <a:gd name="T20" fmla="*/ 3 w 174"/>
                    <a:gd name="T21" fmla="*/ 114 h 137"/>
                    <a:gd name="T22" fmla="*/ 5 w 174"/>
                    <a:gd name="T23" fmla="*/ 114 h 137"/>
                    <a:gd name="T24" fmla="*/ 38 w 174"/>
                    <a:gd name="T25" fmla="*/ 114 h 137"/>
                    <a:gd name="T26" fmla="*/ 38 w 174"/>
                    <a:gd name="T27" fmla="*/ 114 h 137"/>
                    <a:gd name="T28" fmla="*/ 35 w 174"/>
                    <a:gd name="T29" fmla="*/ 114 h 137"/>
                    <a:gd name="T30" fmla="*/ 35 w 174"/>
                    <a:gd name="T31" fmla="*/ 111 h 137"/>
                    <a:gd name="T32" fmla="*/ 2 w 174"/>
                    <a:gd name="T33" fmla="*/ 111 h 137"/>
                    <a:gd name="T34" fmla="*/ 0 w 174"/>
                    <a:gd name="T35" fmla="*/ 111 h 137"/>
                    <a:gd name="T36" fmla="*/ 171 w 174"/>
                    <a:gd name="T37" fmla="*/ 0 h 137"/>
                    <a:gd name="T38" fmla="*/ 171 w 174"/>
                    <a:gd name="T39" fmla="*/ 2 h 137"/>
                    <a:gd name="T40" fmla="*/ 171 w 174"/>
                    <a:gd name="T41" fmla="*/ 106 h 137"/>
                    <a:gd name="T42" fmla="*/ 165 w 174"/>
                    <a:gd name="T43" fmla="*/ 111 h 137"/>
                    <a:gd name="T44" fmla="*/ 95 w 174"/>
                    <a:gd name="T45" fmla="*/ 111 h 137"/>
                    <a:gd name="T46" fmla="*/ 97 w 174"/>
                    <a:gd name="T47" fmla="*/ 114 h 137"/>
                    <a:gd name="T48" fmla="*/ 98 w 174"/>
                    <a:gd name="T49" fmla="*/ 114 h 137"/>
                    <a:gd name="T50" fmla="*/ 168 w 174"/>
                    <a:gd name="T51" fmla="*/ 114 h 137"/>
                    <a:gd name="T52" fmla="*/ 174 w 174"/>
                    <a:gd name="T53" fmla="*/ 109 h 137"/>
                    <a:gd name="T54" fmla="*/ 174 w 174"/>
                    <a:gd name="T55" fmla="*/ 5 h 137"/>
                    <a:gd name="T56" fmla="*/ 174 w 174"/>
                    <a:gd name="T57" fmla="*/ 3 h 137"/>
                    <a:gd name="T58" fmla="*/ 173 w 174"/>
                    <a:gd name="T59" fmla="*/ 2 h 137"/>
                    <a:gd name="T60" fmla="*/ 171 w 174"/>
                    <a:gd name="T6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37">
                      <a:moveTo>
                        <a:pt x="111" y="128"/>
                      </a:moveTo>
                      <a:cubicBezTo>
                        <a:pt x="112" y="130"/>
                        <a:pt x="113" y="132"/>
                        <a:pt x="113" y="134"/>
                      </a:cubicBezTo>
                      <a:cubicBezTo>
                        <a:pt x="58" y="134"/>
                        <a:pt x="58" y="134"/>
                        <a:pt x="58" y="134"/>
                      </a:cubicBezTo>
                      <a:cubicBezTo>
                        <a:pt x="58" y="135"/>
                        <a:pt x="58" y="136"/>
                        <a:pt x="58" y="137"/>
                      </a:cubicBezTo>
                      <a:cubicBezTo>
                        <a:pt x="61" y="137"/>
                        <a:pt x="61" y="137"/>
                        <a:pt x="61" y="137"/>
                      </a:cubicBezTo>
                      <a:cubicBezTo>
                        <a:pt x="116" y="137"/>
                        <a:pt x="116" y="137"/>
                        <a:pt x="116" y="137"/>
                      </a:cubicBezTo>
                      <a:cubicBezTo>
                        <a:pt x="116" y="135"/>
                        <a:pt x="115" y="132"/>
                        <a:pt x="114" y="131"/>
                      </a:cubicBezTo>
                      <a:cubicBezTo>
                        <a:pt x="113" y="130"/>
                        <a:pt x="112" y="129"/>
                        <a:pt x="111" y="128"/>
                      </a:cubicBezTo>
                      <a:moveTo>
                        <a:pt x="0" y="111"/>
                      </a:moveTo>
                      <a:cubicBezTo>
                        <a:pt x="0" y="112"/>
                        <a:pt x="1" y="113"/>
                        <a:pt x="2" y="113"/>
                      </a:cubicBezTo>
                      <a:cubicBezTo>
                        <a:pt x="2" y="114"/>
                        <a:pt x="3" y="114"/>
                        <a:pt x="3" y="114"/>
                      </a:cubicBezTo>
                      <a:cubicBezTo>
                        <a:pt x="3" y="114"/>
                        <a:pt x="4" y="114"/>
                        <a:pt x="5" y="114"/>
                      </a:cubicBezTo>
                      <a:cubicBezTo>
                        <a:pt x="38" y="114"/>
                        <a:pt x="38" y="114"/>
                        <a:pt x="38" y="114"/>
                      </a:cubicBezTo>
                      <a:cubicBezTo>
                        <a:pt x="38" y="114"/>
                        <a:pt x="38" y="114"/>
                        <a:pt x="38" y="114"/>
                      </a:cubicBezTo>
                      <a:cubicBezTo>
                        <a:pt x="35" y="114"/>
                        <a:pt x="35" y="114"/>
                        <a:pt x="35" y="114"/>
                      </a:cubicBezTo>
                      <a:cubicBezTo>
                        <a:pt x="35" y="113"/>
                        <a:pt x="35" y="112"/>
                        <a:pt x="35" y="111"/>
                      </a:cubicBezTo>
                      <a:cubicBezTo>
                        <a:pt x="2" y="111"/>
                        <a:pt x="2" y="111"/>
                        <a:pt x="2" y="111"/>
                      </a:cubicBezTo>
                      <a:cubicBezTo>
                        <a:pt x="1" y="111"/>
                        <a:pt x="1" y="111"/>
                        <a:pt x="0" y="111"/>
                      </a:cubicBezTo>
                      <a:moveTo>
                        <a:pt x="171" y="0"/>
                      </a:moveTo>
                      <a:cubicBezTo>
                        <a:pt x="171" y="1"/>
                        <a:pt x="171" y="1"/>
                        <a:pt x="171" y="2"/>
                      </a:cubicBezTo>
                      <a:cubicBezTo>
                        <a:pt x="171" y="106"/>
                        <a:pt x="171" y="106"/>
                        <a:pt x="171" y="106"/>
                      </a:cubicBezTo>
                      <a:cubicBezTo>
                        <a:pt x="171" y="109"/>
                        <a:pt x="169" y="111"/>
                        <a:pt x="165" y="111"/>
                      </a:cubicBezTo>
                      <a:cubicBezTo>
                        <a:pt x="95" y="111"/>
                        <a:pt x="95" y="111"/>
                        <a:pt x="95" y="111"/>
                      </a:cubicBezTo>
                      <a:cubicBezTo>
                        <a:pt x="96" y="112"/>
                        <a:pt x="96" y="113"/>
                        <a:pt x="97" y="114"/>
                      </a:cubicBezTo>
                      <a:cubicBezTo>
                        <a:pt x="97" y="114"/>
                        <a:pt x="98" y="114"/>
                        <a:pt x="98" y="114"/>
                      </a:cubicBezTo>
                      <a:cubicBezTo>
                        <a:pt x="168" y="114"/>
                        <a:pt x="168" y="114"/>
                        <a:pt x="168" y="114"/>
                      </a:cubicBezTo>
                      <a:cubicBezTo>
                        <a:pt x="171" y="114"/>
                        <a:pt x="174" y="112"/>
                        <a:pt x="174" y="109"/>
                      </a:cubicBezTo>
                      <a:cubicBezTo>
                        <a:pt x="174" y="5"/>
                        <a:pt x="174" y="5"/>
                        <a:pt x="174" y="5"/>
                      </a:cubicBezTo>
                      <a:cubicBezTo>
                        <a:pt x="174" y="4"/>
                        <a:pt x="174" y="3"/>
                        <a:pt x="174" y="3"/>
                      </a:cubicBezTo>
                      <a:cubicBezTo>
                        <a:pt x="173" y="2"/>
                        <a:pt x="173" y="2"/>
                        <a:pt x="173" y="2"/>
                      </a:cubicBezTo>
                      <a:cubicBezTo>
                        <a:pt x="172" y="1"/>
                        <a:pt x="172" y="0"/>
                        <a:pt x="171" y="0"/>
                      </a:cubicBezTo>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6" name="Freeform 184">
                  <a:extLst>
                    <a:ext uri="{FF2B5EF4-FFF2-40B4-BE49-F238E27FC236}">
                      <a16:creationId xmlns="" xmlns:a16="http://schemas.microsoft.com/office/drawing/2014/main" id="{C2446F88-C08C-4FDC-9073-24FE66EABF20}"/>
                    </a:ext>
                  </a:extLst>
                </p:cNvPr>
                <p:cNvSpPr>
                  <a:spLocks noEditPoints="1"/>
                </p:cNvSpPr>
                <p:nvPr/>
              </p:nvSpPr>
              <p:spPr bwMode="auto">
                <a:xfrm>
                  <a:off x="2899" y="3117"/>
                  <a:ext cx="858" cy="672"/>
                </a:xfrm>
                <a:custGeom>
                  <a:avLst/>
                  <a:gdLst>
                    <a:gd name="T0" fmla="*/ 111 w 174"/>
                    <a:gd name="T1" fmla="*/ 128 h 137"/>
                    <a:gd name="T2" fmla="*/ 113 w 174"/>
                    <a:gd name="T3" fmla="*/ 134 h 137"/>
                    <a:gd name="T4" fmla="*/ 58 w 174"/>
                    <a:gd name="T5" fmla="*/ 134 h 137"/>
                    <a:gd name="T6" fmla="*/ 58 w 174"/>
                    <a:gd name="T7" fmla="*/ 137 h 137"/>
                    <a:gd name="T8" fmla="*/ 61 w 174"/>
                    <a:gd name="T9" fmla="*/ 137 h 137"/>
                    <a:gd name="T10" fmla="*/ 116 w 174"/>
                    <a:gd name="T11" fmla="*/ 137 h 137"/>
                    <a:gd name="T12" fmla="*/ 114 w 174"/>
                    <a:gd name="T13" fmla="*/ 131 h 137"/>
                    <a:gd name="T14" fmla="*/ 112 w 174"/>
                    <a:gd name="T15" fmla="*/ 129 h 137"/>
                    <a:gd name="T16" fmla="*/ 111 w 174"/>
                    <a:gd name="T17" fmla="*/ 128 h 137"/>
                    <a:gd name="T18" fmla="*/ 0 w 174"/>
                    <a:gd name="T19" fmla="*/ 111 h 137"/>
                    <a:gd name="T20" fmla="*/ 2 w 174"/>
                    <a:gd name="T21" fmla="*/ 114 h 137"/>
                    <a:gd name="T22" fmla="*/ 3 w 174"/>
                    <a:gd name="T23" fmla="*/ 114 h 137"/>
                    <a:gd name="T24" fmla="*/ 5 w 174"/>
                    <a:gd name="T25" fmla="*/ 114 h 137"/>
                    <a:gd name="T26" fmla="*/ 38 w 174"/>
                    <a:gd name="T27" fmla="*/ 114 h 137"/>
                    <a:gd name="T28" fmla="*/ 38 w 174"/>
                    <a:gd name="T29" fmla="*/ 114 h 137"/>
                    <a:gd name="T30" fmla="*/ 35 w 174"/>
                    <a:gd name="T31" fmla="*/ 114 h 137"/>
                    <a:gd name="T32" fmla="*/ 35 w 174"/>
                    <a:gd name="T33" fmla="*/ 112 h 137"/>
                    <a:gd name="T34" fmla="*/ 2 w 174"/>
                    <a:gd name="T35" fmla="*/ 112 h 137"/>
                    <a:gd name="T36" fmla="*/ 0 w 174"/>
                    <a:gd name="T37" fmla="*/ 111 h 137"/>
                    <a:gd name="T38" fmla="*/ 171 w 174"/>
                    <a:gd name="T39" fmla="*/ 0 h 137"/>
                    <a:gd name="T40" fmla="*/ 171 w 174"/>
                    <a:gd name="T41" fmla="*/ 2 h 137"/>
                    <a:gd name="T42" fmla="*/ 171 w 174"/>
                    <a:gd name="T43" fmla="*/ 106 h 137"/>
                    <a:gd name="T44" fmla="*/ 166 w 174"/>
                    <a:gd name="T45" fmla="*/ 112 h 137"/>
                    <a:gd name="T46" fmla="*/ 95 w 174"/>
                    <a:gd name="T47" fmla="*/ 112 h 137"/>
                    <a:gd name="T48" fmla="*/ 97 w 174"/>
                    <a:gd name="T49" fmla="*/ 114 h 137"/>
                    <a:gd name="T50" fmla="*/ 98 w 174"/>
                    <a:gd name="T51" fmla="*/ 114 h 137"/>
                    <a:gd name="T52" fmla="*/ 168 w 174"/>
                    <a:gd name="T53" fmla="*/ 114 h 137"/>
                    <a:gd name="T54" fmla="*/ 174 w 174"/>
                    <a:gd name="T55" fmla="*/ 109 h 137"/>
                    <a:gd name="T56" fmla="*/ 174 w 174"/>
                    <a:gd name="T57" fmla="*/ 5 h 137"/>
                    <a:gd name="T58" fmla="*/ 174 w 174"/>
                    <a:gd name="T59" fmla="*/ 3 h 137"/>
                    <a:gd name="T60" fmla="*/ 173 w 174"/>
                    <a:gd name="T61" fmla="*/ 2 h 137"/>
                    <a:gd name="T62" fmla="*/ 171 w 174"/>
                    <a:gd name="T6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137">
                      <a:moveTo>
                        <a:pt x="111" y="128"/>
                      </a:moveTo>
                      <a:cubicBezTo>
                        <a:pt x="113" y="130"/>
                        <a:pt x="113" y="132"/>
                        <a:pt x="113" y="134"/>
                      </a:cubicBezTo>
                      <a:cubicBezTo>
                        <a:pt x="58" y="134"/>
                        <a:pt x="58" y="134"/>
                        <a:pt x="58" y="134"/>
                      </a:cubicBezTo>
                      <a:cubicBezTo>
                        <a:pt x="58" y="135"/>
                        <a:pt x="58" y="136"/>
                        <a:pt x="58" y="137"/>
                      </a:cubicBezTo>
                      <a:cubicBezTo>
                        <a:pt x="61" y="137"/>
                        <a:pt x="61" y="137"/>
                        <a:pt x="61" y="137"/>
                      </a:cubicBezTo>
                      <a:cubicBezTo>
                        <a:pt x="116" y="137"/>
                        <a:pt x="116" y="137"/>
                        <a:pt x="116" y="137"/>
                      </a:cubicBezTo>
                      <a:cubicBezTo>
                        <a:pt x="116" y="135"/>
                        <a:pt x="115" y="133"/>
                        <a:pt x="114" y="131"/>
                      </a:cubicBezTo>
                      <a:cubicBezTo>
                        <a:pt x="114" y="130"/>
                        <a:pt x="113" y="129"/>
                        <a:pt x="112" y="129"/>
                      </a:cubicBezTo>
                      <a:cubicBezTo>
                        <a:pt x="112" y="128"/>
                        <a:pt x="112" y="128"/>
                        <a:pt x="111" y="128"/>
                      </a:cubicBezTo>
                      <a:moveTo>
                        <a:pt x="0" y="111"/>
                      </a:moveTo>
                      <a:cubicBezTo>
                        <a:pt x="0" y="112"/>
                        <a:pt x="1" y="113"/>
                        <a:pt x="2" y="114"/>
                      </a:cubicBezTo>
                      <a:cubicBezTo>
                        <a:pt x="2" y="114"/>
                        <a:pt x="3" y="114"/>
                        <a:pt x="3" y="114"/>
                      </a:cubicBezTo>
                      <a:cubicBezTo>
                        <a:pt x="4" y="114"/>
                        <a:pt x="4" y="114"/>
                        <a:pt x="5" y="114"/>
                      </a:cubicBezTo>
                      <a:cubicBezTo>
                        <a:pt x="38" y="114"/>
                        <a:pt x="38" y="114"/>
                        <a:pt x="38" y="114"/>
                      </a:cubicBezTo>
                      <a:cubicBezTo>
                        <a:pt x="38" y="114"/>
                        <a:pt x="38" y="114"/>
                        <a:pt x="38" y="114"/>
                      </a:cubicBezTo>
                      <a:cubicBezTo>
                        <a:pt x="35" y="114"/>
                        <a:pt x="35" y="114"/>
                        <a:pt x="35" y="114"/>
                      </a:cubicBezTo>
                      <a:cubicBezTo>
                        <a:pt x="35" y="113"/>
                        <a:pt x="35" y="112"/>
                        <a:pt x="35" y="112"/>
                      </a:cubicBezTo>
                      <a:cubicBezTo>
                        <a:pt x="2" y="112"/>
                        <a:pt x="2" y="112"/>
                        <a:pt x="2" y="112"/>
                      </a:cubicBezTo>
                      <a:cubicBezTo>
                        <a:pt x="2" y="112"/>
                        <a:pt x="1" y="111"/>
                        <a:pt x="0" y="111"/>
                      </a:cubicBezTo>
                      <a:moveTo>
                        <a:pt x="171" y="0"/>
                      </a:moveTo>
                      <a:cubicBezTo>
                        <a:pt x="171" y="1"/>
                        <a:pt x="171" y="2"/>
                        <a:pt x="171" y="2"/>
                      </a:cubicBezTo>
                      <a:cubicBezTo>
                        <a:pt x="171" y="106"/>
                        <a:pt x="171" y="106"/>
                        <a:pt x="171" y="106"/>
                      </a:cubicBezTo>
                      <a:cubicBezTo>
                        <a:pt x="171" y="109"/>
                        <a:pt x="169" y="112"/>
                        <a:pt x="166" y="112"/>
                      </a:cubicBezTo>
                      <a:cubicBezTo>
                        <a:pt x="95" y="112"/>
                        <a:pt x="95" y="112"/>
                        <a:pt x="95" y="112"/>
                      </a:cubicBezTo>
                      <a:cubicBezTo>
                        <a:pt x="96" y="112"/>
                        <a:pt x="97" y="113"/>
                        <a:pt x="97" y="114"/>
                      </a:cubicBezTo>
                      <a:cubicBezTo>
                        <a:pt x="97" y="114"/>
                        <a:pt x="98" y="114"/>
                        <a:pt x="98" y="114"/>
                      </a:cubicBezTo>
                      <a:cubicBezTo>
                        <a:pt x="168" y="114"/>
                        <a:pt x="168" y="114"/>
                        <a:pt x="168" y="114"/>
                      </a:cubicBezTo>
                      <a:cubicBezTo>
                        <a:pt x="172" y="114"/>
                        <a:pt x="174" y="112"/>
                        <a:pt x="174" y="109"/>
                      </a:cubicBezTo>
                      <a:cubicBezTo>
                        <a:pt x="174" y="5"/>
                        <a:pt x="174" y="5"/>
                        <a:pt x="174" y="5"/>
                      </a:cubicBezTo>
                      <a:cubicBezTo>
                        <a:pt x="174" y="4"/>
                        <a:pt x="174" y="4"/>
                        <a:pt x="174" y="3"/>
                      </a:cubicBezTo>
                      <a:cubicBezTo>
                        <a:pt x="174" y="3"/>
                        <a:pt x="173" y="2"/>
                        <a:pt x="173" y="2"/>
                      </a:cubicBezTo>
                      <a:cubicBezTo>
                        <a:pt x="173" y="1"/>
                        <a:pt x="172" y="0"/>
                        <a:pt x="171" y="0"/>
                      </a:cubicBezTo>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7" name="Freeform 185">
                  <a:extLst>
                    <a:ext uri="{FF2B5EF4-FFF2-40B4-BE49-F238E27FC236}">
                      <a16:creationId xmlns="" xmlns:a16="http://schemas.microsoft.com/office/drawing/2014/main" id="{F3EA49FA-4819-4C81-8809-3E6964F6E44C}"/>
                    </a:ext>
                  </a:extLst>
                </p:cNvPr>
                <p:cNvSpPr>
                  <a:spLocks noEditPoints="1"/>
                </p:cNvSpPr>
                <p:nvPr/>
              </p:nvSpPr>
              <p:spPr bwMode="auto">
                <a:xfrm>
                  <a:off x="2885" y="3102"/>
                  <a:ext cx="857" cy="672"/>
                </a:xfrm>
                <a:custGeom>
                  <a:avLst/>
                  <a:gdLst>
                    <a:gd name="T0" fmla="*/ 111 w 174"/>
                    <a:gd name="T1" fmla="*/ 128 h 137"/>
                    <a:gd name="T2" fmla="*/ 113 w 174"/>
                    <a:gd name="T3" fmla="*/ 134 h 137"/>
                    <a:gd name="T4" fmla="*/ 58 w 174"/>
                    <a:gd name="T5" fmla="*/ 134 h 137"/>
                    <a:gd name="T6" fmla="*/ 58 w 174"/>
                    <a:gd name="T7" fmla="*/ 137 h 137"/>
                    <a:gd name="T8" fmla="*/ 61 w 174"/>
                    <a:gd name="T9" fmla="*/ 137 h 137"/>
                    <a:gd name="T10" fmla="*/ 116 w 174"/>
                    <a:gd name="T11" fmla="*/ 137 h 137"/>
                    <a:gd name="T12" fmla="*/ 114 w 174"/>
                    <a:gd name="T13" fmla="*/ 131 h 137"/>
                    <a:gd name="T14" fmla="*/ 112 w 174"/>
                    <a:gd name="T15" fmla="*/ 129 h 137"/>
                    <a:gd name="T16" fmla="*/ 111 w 174"/>
                    <a:gd name="T17" fmla="*/ 128 h 137"/>
                    <a:gd name="T18" fmla="*/ 0 w 174"/>
                    <a:gd name="T19" fmla="*/ 111 h 137"/>
                    <a:gd name="T20" fmla="*/ 2 w 174"/>
                    <a:gd name="T21" fmla="*/ 114 h 137"/>
                    <a:gd name="T22" fmla="*/ 3 w 174"/>
                    <a:gd name="T23" fmla="*/ 114 h 137"/>
                    <a:gd name="T24" fmla="*/ 5 w 174"/>
                    <a:gd name="T25" fmla="*/ 115 h 137"/>
                    <a:gd name="T26" fmla="*/ 38 w 174"/>
                    <a:gd name="T27" fmla="*/ 115 h 137"/>
                    <a:gd name="T28" fmla="*/ 38 w 174"/>
                    <a:gd name="T29" fmla="*/ 114 h 137"/>
                    <a:gd name="T30" fmla="*/ 35 w 174"/>
                    <a:gd name="T31" fmla="*/ 114 h 137"/>
                    <a:gd name="T32" fmla="*/ 35 w 174"/>
                    <a:gd name="T33" fmla="*/ 112 h 137"/>
                    <a:gd name="T34" fmla="*/ 3 w 174"/>
                    <a:gd name="T35" fmla="*/ 112 h 137"/>
                    <a:gd name="T36" fmla="*/ 0 w 174"/>
                    <a:gd name="T37" fmla="*/ 111 h 137"/>
                    <a:gd name="T38" fmla="*/ 171 w 174"/>
                    <a:gd name="T39" fmla="*/ 0 h 137"/>
                    <a:gd name="T40" fmla="*/ 171 w 174"/>
                    <a:gd name="T41" fmla="*/ 3 h 137"/>
                    <a:gd name="T42" fmla="*/ 171 w 174"/>
                    <a:gd name="T43" fmla="*/ 106 h 137"/>
                    <a:gd name="T44" fmla="*/ 166 w 174"/>
                    <a:gd name="T45" fmla="*/ 112 h 137"/>
                    <a:gd name="T46" fmla="*/ 95 w 174"/>
                    <a:gd name="T47" fmla="*/ 112 h 137"/>
                    <a:gd name="T48" fmla="*/ 97 w 174"/>
                    <a:gd name="T49" fmla="*/ 114 h 137"/>
                    <a:gd name="T50" fmla="*/ 98 w 174"/>
                    <a:gd name="T51" fmla="*/ 115 h 137"/>
                    <a:gd name="T52" fmla="*/ 169 w 174"/>
                    <a:gd name="T53" fmla="*/ 115 h 137"/>
                    <a:gd name="T54" fmla="*/ 174 w 174"/>
                    <a:gd name="T55" fmla="*/ 109 h 137"/>
                    <a:gd name="T56" fmla="*/ 174 w 174"/>
                    <a:gd name="T57" fmla="*/ 5 h 137"/>
                    <a:gd name="T58" fmla="*/ 174 w 174"/>
                    <a:gd name="T59" fmla="*/ 3 h 137"/>
                    <a:gd name="T60" fmla="*/ 173 w 174"/>
                    <a:gd name="T61" fmla="*/ 2 h 137"/>
                    <a:gd name="T62" fmla="*/ 171 w 174"/>
                    <a:gd name="T6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137">
                      <a:moveTo>
                        <a:pt x="111" y="128"/>
                      </a:moveTo>
                      <a:cubicBezTo>
                        <a:pt x="113" y="130"/>
                        <a:pt x="113" y="132"/>
                        <a:pt x="113" y="134"/>
                      </a:cubicBezTo>
                      <a:cubicBezTo>
                        <a:pt x="58" y="134"/>
                        <a:pt x="58" y="134"/>
                        <a:pt x="58" y="134"/>
                      </a:cubicBezTo>
                      <a:cubicBezTo>
                        <a:pt x="58" y="135"/>
                        <a:pt x="58" y="136"/>
                        <a:pt x="58" y="137"/>
                      </a:cubicBezTo>
                      <a:cubicBezTo>
                        <a:pt x="61" y="137"/>
                        <a:pt x="61" y="137"/>
                        <a:pt x="61" y="137"/>
                      </a:cubicBezTo>
                      <a:cubicBezTo>
                        <a:pt x="116" y="137"/>
                        <a:pt x="116" y="137"/>
                        <a:pt x="116" y="137"/>
                      </a:cubicBezTo>
                      <a:cubicBezTo>
                        <a:pt x="116" y="135"/>
                        <a:pt x="116" y="133"/>
                        <a:pt x="114" y="131"/>
                      </a:cubicBezTo>
                      <a:cubicBezTo>
                        <a:pt x="114" y="130"/>
                        <a:pt x="113" y="129"/>
                        <a:pt x="112" y="129"/>
                      </a:cubicBezTo>
                      <a:cubicBezTo>
                        <a:pt x="112" y="129"/>
                        <a:pt x="112" y="128"/>
                        <a:pt x="111" y="128"/>
                      </a:cubicBezTo>
                      <a:moveTo>
                        <a:pt x="0" y="111"/>
                      </a:moveTo>
                      <a:cubicBezTo>
                        <a:pt x="1" y="112"/>
                        <a:pt x="1" y="113"/>
                        <a:pt x="2" y="114"/>
                      </a:cubicBezTo>
                      <a:cubicBezTo>
                        <a:pt x="3" y="114"/>
                        <a:pt x="3" y="114"/>
                        <a:pt x="3" y="114"/>
                      </a:cubicBezTo>
                      <a:cubicBezTo>
                        <a:pt x="4" y="114"/>
                        <a:pt x="5" y="115"/>
                        <a:pt x="5" y="115"/>
                      </a:cubicBezTo>
                      <a:cubicBezTo>
                        <a:pt x="38" y="115"/>
                        <a:pt x="38" y="115"/>
                        <a:pt x="38" y="115"/>
                      </a:cubicBezTo>
                      <a:cubicBezTo>
                        <a:pt x="38" y="115"/>
                        <a:pt x="38" y="115"/>
                        <a:pt x="38" y="114"/>
                      </a:cubicBezTo>
                      <a:cubicBezTo>
                        <a:pt x="35" y="114"/>
                        <a:pt x="35" y="114"/>
                        <a:pt x="35" y="114"/>
                      </a:cubicBezTo>
                      <a:cubicBezTo>
                        <a:pt x="35" y="114"/>
                        <a:pt x="35" y="113"/>
                        <a:pt x="35" y="112"/>
                      </a:cubicBezTo>
                      <a:cubicBezTo>
                        <a:pt x="3" y="112"/>
                        <a:pt x="3" y="112"/>
                        <a:pt x="3" y="112"/>
                      </a:cubicBezTo>
                      <a:cubicBezTo>
                        <a:pt x="2" y="112"/>
                        <a:pt x="1" y="112"/>
                        <a:pt x="0" y="111"/>
                      </a:cubicBezTo>
                      <a:moveTo>
                        <a:pt x="171" y="0"/>
                      </a:moveTo>
                      <a:cubicBezTo>
                        <a:pt x="171" y="1"/>
                        <a:pt x="171" y="2"/>
                        <a:pt x="171" y="3"/>
                      </a:cubicBezTo>
                      <a:cubicBezTo>
                        <a:pt x="171" y="106"/>
                        <a:pt x="171" y="106"/>
                        <a:pt x="171" y="106"/>
                      </a:cubicBezTo>
                      <a:cubicBezTo>
                        <a:pt x="171" y="109"/>
                        <a:pt x="169" y="112"/>
                        <a:pt x="166" y="112"/>
                      </a:cubicBezTo>
                      <a:cubicBezTo>
                        <a:pt x="95" y="112"/>
                        <a:pt x="95" y="112"/>
                        <a:pt x="95" y="112"/>
                      </a:cubicBezTo>
                      <a:cubicBezTo>
                        <a:pt x="96" y="112"/>
                        <a:pt x="97" y="113"/>
                        <a:pt x="97" y="114"/>
                      </a:cubicBezTo>
                      <a:cubicBezTo>
                        <a:pt x="98" y="114"/>
                        <a:pt x="98" y="114"/>
                        <a:pt x="98" y="115"/>
                      </a:cubicBezTo>
                      <a:cubicBezTo>
                        <a:pt x="169" y="115"/>
                        <a:pt x="169" y="115"/>
                        <a:pt x="169" y="115"/>
                      </a:cubicBezTo>
                      <a:cubicBezTo>
                        <a:pt x="172" y="115"/>
                        <a:pt x="174" y="112"/>
                        <a:pt x="174" y="109"/>
                      </a:cubicBezTo>
                      <a:cubicBezTo>
                        <a:pt x="174" y="5"/>
                        <a:pt x="174" y="5"/>
                        <a:pt x="174" y="5"/>
                      </a:cubicBezTo>
                      <a:cubicBezTo>
                        <a:pt x="174" y="5"/>
                        <a:pt x="174" y="4"/>
                        <a:pt x="174" y="3"/>
                      </a:cubicBezTo>
                      <a:cubicBezTo>
                        <a:pt x="174" y="3"/>
                        <a:pt x="174" y="2"/>
                        <a:pt x="173" y="2"/>
                      </a:cubicBezTo>
                      <a:cubicBezTo>
                        <a:pt x="173" y="1"/>
                        <a:pt x="172" y="1"/>
                        <a:pt x="171" y="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8" name="Freeform 186">
                  <a:extLst>
                    <a:ext uri="{FF2B5EF4-FFF2-40B4-BE49-F238E27FC236}">
                      <a16:creationId xmlns="" xmlns:a16="http://schemas.microsoft.com/office/drawing/2014/main" id="{84C1CF2A-516F-4DBE-9237-55BBF39B97ED}"/>
                    </a:ext>
                  </a:extLst>
                </p:cNvPr>
                <p:cNvSpPr>
                  <a:spLocks noEditPoints="1"/>
                </p:cNvSpPr>
                <p:nvPr/>
              </p:nvSpPr>
              <p:spPr bwMode="auto">
                <a:xfrm>
                  <a:off x="2870" y="3087"/>
                  <a:ext cx="857" cy="673"/>
                </a:xfrm>
                <a:custGeom>
                  <a:avLst/>
                  <a:gdLst>
                    <a:gd name="T0" fmla="*/ 112 w 174"/>
                    <a:gd name="T1" fmla="*/ 128 h 137"/>
                    <a:gd name="T2" fmla="*/ 114 w 174"/>
                    <a:gd name="T3" fmla="*/ 135 h 137"/>
                    <a:gd name="T4" fmla="*/ 59 w 174"/>
                    <a:gd name="T5" fmla="*/ 135 h 137"/>
                    <a:gd name="T6" fmla="*/ 58 w 174"/>
                    <a:gd name="T7" fmla="*/ 135 h 137"/>
                    <a:gd name="T8" fmla="*/ 58 w 174"/>
                    <a:gd name="T9" fmla="*/ 137 h 137"/>
                    <a:gd name="T10" fmla="*/ 61 w 174"/>
                    <a:gd name="T11" fmla="*/ 137 h 137"/>
                    <a:gd name="T12" fmla="*/ 116 w 174"/>
                    <a:gd name="T13" fmla="*/ 137 h 137"/>
                    <a:gd name="T14" fmla="*/ 114 w 174"/>
                    <a:gd name="T15" fmla="*/ 131 h 137"/>
                    <a:gd name="T16" fmla="*/ 113 w 174"/>
                    <a:gd name="T17" fmla="*/ 129 h 137"/>
                    <a:gd name="T18" fmla="*/ 112 w 174"/>
                    <a:gd name="T19" fmla="*/ 128 h 137"/>
                    <a:gd name="T20" fmla="*/ 0 w 174"/>
                    <a:gd name="T21" fmla="*/ 111 h 137"/>
                    <a:gd name="T22" fmla="*/ 3 w 174"/>
                    <a:gd name="T23" fmla="*/ 114 h 137"/>
                    <a:gd name="T24" fmla="*/ 3 w 174"/>
                    <a:gd name="T25" fmla="*/ 114 h 137"/>
                    <a:gd name="T26" fmla="*/ 6 w 174"/>
                    <a:gd name="T27" fmla="*/ 115 h 137"/>
                    <a:gd name="T28" fmla="*/ 38 w 174"/>
                    <a:gd name="T29" fmla="*/ 115 h 137"/>
                    <a:gd name="T30" fmla="*/ 39 w 174"/>
                    <a:gd name="T31" fmla="*/ 115 h 137"/>
                    <a:gd name="T32" fmla="*/ 35 w 174"/>
                    <a:gd name="T33" fmla="*/ 115 h 137"/>
                    <a:gd name="T34" fmla="*/ 36 w 174"/>
                    <a:gd name="T35" fmla="*/ 112 h 137"/>
                    <a:gd name="T36" fmla="*/ 3 w 174"/>
                    <a:gd name="T37" fmla="*/ 112 h 137"/>
                    <a:gd name="T38" fmla="*/ 0 w 174"/>
                    <a:gd name="T39" fmla="*/ 111 h 137"/>
                    <a:gd name="T40" fmla="*/ 171 w 174"/>
                    <a:gd name="T41" fmla="*/ 0 h 137"/>
                    <a:gd name="T42" fmla="*/ 172 w 174"/>
                    <a:gd name="T43" fmla="*/ 3 h 137"/>
                    <a:gd name="T44" fmla="*/ 172 w 174"/>
                    <a:gd name="T45" fmla="*/ 106 h 137"/>
                    <a:gd name="T46" fmla="*/ 166 w 174"/>
                    <a:gd name="T47" fmla="*/ 112 h 137"/>
                    <a:gd name="T48" fmla="*/ 95 w 174"/>
                    <a:gd name="T49" fmla="*/ 112 h 137"/>
                    <a:gd name="T50" fmla="*/ 97 w 174"/>
                    <a:gd name="T51" fmla="*/ 114 h 137"/>
                    <a:gd name="T52" fmla="*/ 98 w 174"/>
                    <a:gd name="T53" fmla="*/ 115 h 137"/>
                    <a:gd name="T54" fmla="*/ 169 w 174"/>
                    <a:gd name="T55" fmla="*/ 115 h 137"/>
                    <a:gd name="T56" fmla="*/ 174 w 174"/>
                    <a:gd name="T57" fmla="*/ 109 h 137"/>
                    <a:gd name="T58" fmla="*/ 174 w 174"/>
                    <a:gd name="T59" fmla="*/ 6 h 137"/>
                    <a:gd name="T60" fmla="*/ 174 w 174"/>
                    <a:gd name="T61" fmla="*/ 3 h 137"/>
                    <a:gd name="T62" fmla="*/ 174 w 174"/>
                    <a:gd name="T63" fmla="*/ 2 h 137"/>
                    <a:gd name="T64" fmla="*/ 171 w 174"/>
                    <a:gd name="T6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137">
                      <a:moveTo>
                        <a:pt x="112" y="128"/>
                      </a:moveTo>
                      <a:cubicBezTo>
                        <a:pt x="113" y="130"/>
                        <a:pt x="114" y="132"/>
                        <a:pt x="114" y="135"/>
                      </a:cubicBezTo>
                      <a:cubicBezTo>
                        <a:pt x="59" y="135"/>
                        <a:pt x="59" y="135"/>
                        <a:pt x="59" y="135"/>
                      </a:cubicBezTo>
                      <a:cubicBezTo>
                        <a:pt x="59" y="135"/>
                        <a:pt x="59" y="135"/>
                        <a:pt x="58" y="135"/>
                      </a:cubicBezTo>
                      <a:cubicBezTo>
                        <a:pt x="58" y="136"/>
                        <a:pt x="58" y="137"/>
                        <a:pt x="58" y="137"/>
                      </a:cubicBezTo>
                      <a:cubicBezTo>
                        <a:pt x="61" y="137"/>
                        <a:pt x="61" y="137"/>
                        <a:pt x="61" y="137"/>
                      </a:cubicBezTo>
                      <a:cubicBezTo>
                        <a:pt x="116" y="137"/>
                        <a:pt x="116" y="137"/>
                        <a:pt x="116" y="137"/>
                      </a:cubicBezTo>
                      <a:cubicBezTo>
                        <a:pt x="116" y="135"/>
                        <a:pt x="116" y="133"/>
                        <a:pt x="114" y="131"/>
                      </a:cubicBezTo>
                      <a:cubicBezTo>
                        <a:pt x="114" y="130"/>
                        <a:pt x="113" y="130"/>
                        <a:pt x="113" y="129"/>
                      </a:cubicBezTo>
                      <a:cubicBezTo>
                        <a:pt x="112" y="129"/>
                        <a:pt x="112" y="128"/>
                        <a:pt x="112" y="128"/>
                      </a:cubicBezTo>
                      <a:moveTo>
                        <a:pt x="0" y="111"/>
                      </a:moveTo>
                      <a:cubicBezTo>
                        <a:pt x="1" y="112"/>
                        <a:pt x="2" y="113"/>
                        <a:pt x="3" y="114"/>
                      </a:cubicBezTo>
                      <a:cubicBezTo>
                        <a:pt x="3" y="114"/>
                        <a:pt x="3" y="114"/>
                        <a:pt x="3" y="114"/>
                      </a:cubicBezTo>
                      <a:cubicBezTo>
                        <a:pt x="4" y="115"/>
                        <a:pt x="5" y="115"/>
                        <a:pt x="6" y="115"/>
                      </a:cubicBezTo>
                      <a:cubicBezTo>
                        <a:pt x="38" y="115"/>
                        <a:pt x="38" y="115"/>
                        <a:pt x="38" y="115"/>
                      </a:cubicBezTo>
                      <a:cubicBezTo>
                        <a:pt x="39" y="115"/>
                        <a:pt x="39" y="115"/>
                        <a:pt x="39" y="115"/>
                      </a:cubicBezTo>
                      <a:cubicBezTo>
                        <a:pt x="35" y="115"/>
                        <a:pt x="35" y="115"/>
                        <a:pt x="35" y="115"/>
                      </a:cubicBezTo>
                      <a:cubicBezTo>
                        <a:pt x="35" y="114"/>
                        <a:pt x="35" y="113"/>
                        <a:pt x="36" y="112"/>
                      </a:cubicBezTo>
                      <a:cubicBezTo>
                        <a:pt x="3" y="112"/>
                        <a:pt x="3" y="112"/>
                        <a:pt x="3" y="112"/>
                      </a:cubicBezTo>
                      <a:cubicBezTo>
                        <a:pt x="2" y="112"/>
                        <a:pt x="1" y="112"/>
                        <a:pt x="0" y="111"/>
                      </a:cubicBezTo>
                      <a:moveTo>
                        <a:pt x="171" y="0"/>
                      </a:moveTo>
                      <a:cubicBezTo>
                        <a:pt x="171" y="1"/>
                        <a:pt x="172" y="2"/>
                        <a:pt x="172" y="3"/>
                      </a:cubicBezTo>
                      <a:cubicBezTo>
                        <a:pt x="172" y="106"/>
                        <a:pt x="172" y="106"/>
                        <a:pt x="172" y="106"/>
                      </a:cubicBezTo>
                      <a:cubicBezTo>
                        <a:pt x="172" y="109"/>
                        <a:pt x="169" y="112"/>
                        <a:pt x="166" y="112"/>
                      </a:cubicBezTo>
                      <a:cubicBezTo>
                        <a:pt x="95" y="112"/>
                        <a:pt x="95" y="112"/>
                        <a:pt x="95" y="112"/>
                      </a:cubicBezTo>
                      <a:cubicBezTo>
                        <a:pt x="96" y="112"/>
                        <a:pt x="97" y="113"/>
                        <a:pt x="97" y="114"/>
                      </a:cubicBezTo>
                      <a:cubicBezTo>
                        <a:pt x="98" y="114"/>
                        <a:pt x="98" y="114"/>
                        <a:pt x="98" y="115"/>
                      </a:cubicBezTo>
                      <a:cubicBezTo>
                        <a:pt x="169" y="115"/>
                        <a:pt x="169" y="115"/>
                        <a:pt x="169" y="115"/>
                      </a:cubicBezTo>
                      <a:cubicBezTo>
                        <a:pt x="172" y="115"/>
                        <a:pt x="174" y="112"/>
                        <a:pt x="174" y="109"/>
                      </a:cubicBezTo>
                      <a:cubicBezTo>
                        <a:pt x="174" y="6"/>
                        <a:pt x="174" y="6"/>
                        <a:pt x="174" y="6"/>
                      </a:cubicBezTo>
                      <a:cubicBezTo>
                        <a:pt x="174" y="5"/>
                        <a:pt x="174" y="4"/>
                        <a:pt x="174" y="3"/>
                      </a:cubicBezTo>
                      <a:cubicBezTo>
                        <a:pt x="174" y="3"/>
                        <a:pt x="174" y="3"/>
                        <a:pt x="174" y="2"/>
                      </a:cubicBezTo>
                      <a:cubicBezTo>
                        <a:pt x="173" y="1"/>
                        <a:pt x="172" y="1"/>
                        <a:pt x="171" y="0"/>
                      </a:cubicBezTo>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9" name="Freeform 187">
                  <a:extLst>
                    <a:ext uri="{FF2B5EF4-FFF2-40B4-BE49-F238E27FC236}">
                      <a16:creationId xmlns="" xmlns:a16="http://schemas.microsoft.com/office/drawing/2014/main" id="{BF2EE774-029F-49CD-AF71-C871BB9DFBCA}"/>
                    </a:ext>
                  </a:extLst>
                </p:cNvPr>
                <p:cNvSpPr>
                  <a:spLocks noEditPoints="1"/>
                </p:cNvSpPr>
                <p:nvPr/>
              </p:nvSpPr>
              <p:spPr bwMode="auto">
                <a:xfrm>
                  <a:off x="2855" y="3072"/>
                  <a:ext cx="862" cy="678"/>
                </a:xfrm>
                <a:custGeom>
                  <a:avLst/>
                  <a:gdLst>
                    <a:gd name="T0" fmla="*/ 112 w 175"/>
                    <a:gd name="T1" fmla="*/ 128 h 138"/>
                    <a:gd name="T2" fmla="*/ 114 w 175"/>
                    <a:gd name="T3" fmla="*/ 135 h 138"/>
                    <a:gd name="T4" fmla="*/ 59 w 175"/>
                    <a:gd name="T5" fmla="*/ 135 h 138"/>
                    <a:gd name="T6" fmla="*/ 59 w 175"/>
                    <a:gd name="T7" fmla="*/ 135 h 138"/>
                    <a:gd name="T8" fmla="*/ 58 w 175"/>
                    <a:gd name="T9" fmla="*/ 138 h 138"/>
                    <a:gd name="T10" fmla="*/ 62 w 175"/>
                    <a:gd name="T11" fmla="*/ 138 h 138"/>
                    <a:gd name="T12" fmla="*/ 117 w 175"/>
                    <a:gd name="T13" fmla="*/ 138 h 138"/>
                    <a:gd name="T14" fmla="*/ 115 w 175"/>
                    <a:gd name="T15" fmla="*/ 131 h 138"/>
                    <a:gd name="T16" fmla="*/ 113 w 175"/>
                    <a:gd name="T17" fmla="*/ 129 h 138"/>
                    <a:gd name="T18" fmla="*/ 112 w 175"/>
                    <a:gd name="T19" fmla="*/ 128 h 138"/>
                    <a:gd name="T20" fmla="*/ 0 w 175"/>
                    <a:gd name="T21" fmla="*/ 111 h 138"/>
                    <a:gd name="T22" fmla="*/ 3 w 175"/>
                    <a:gd name="T23" fmla="*/ 114 h 138"/>
                    <a:gd name="T24" fmla="*/ 3 w 175"/>
                    <a:gd name="T25" fmla="*/ 114 h 138"/>
                    <a:gd name="T26" fmla="*/ 6 w 175"/>
                    <a:gd name="T27" fmla="*/ 115 h 138"/>
                    <a:gd name="T28" fmla="*/ 39 w 175"/>
                    <a:gd name="T29" fmla="*/ 115 h 138"/>
                    <a:gd name="T30" fmla="*/ 39 w 175"/>
                    <a:gd name="T31" fmla="*/ 115 h 138"/>
                    <a:gd name="T32" fmla="*/ 35 w 175"/>
                    <a:gd name="T33" fmla="*/ 115 h 138"/>
                    <a:gd name="T34" fmla="*/ 36 w 175"/>
                    <a:gd name="T35" fmla="*/ 112 h 138"/>
                    <a:gd name="T36" fmla="*/ 3 w 175"/>
                    <a:gd name="T37" fmla="*/ 112 h 138"/>
                    <a:gd name="T38" fmla="*/ 0 w 175"/>
                    <a:gd name="T39" fmla="*/ 111 h 138"/>
                    <a:gd name="T40" fmla="*/ 171 w 175"/>
                    <a:gd name="T41" fmla="*/ 0 h 138"/>
                    <a:gd name="T42" fmla="*/ 172 w 175"/>
                    <a:gd name="T43" fmla="*/ 3 h 138"/>
                    <a:gd name="T44" fmla="*/ 172 w 175"/>
                    <a:gd name="T45" fmla="*/ 106 h 138"/>
                    <a:gd name="T46" fmla="*/ 166 w 175"/>
                    <a:gd name="T47" fmla="*/ 112 h 138"/>
                    <a:gd name="T48" fmla="*/ 96 w 175"/>
                    <a:gd name="T49" fmla="*/ 112 h 138"/>
                    <a:gd name="T50" fmla="*/ 97 w 175"/>
                    <a:gd name="T51" fmla="*/ 114 h 138"/>
                    <a:gd name="T52" fmla="*/ 98 w 175"/>
                    <a:gd name="T53" fmla="*/ 115 h 138"/>
                    <a:gd name="T54" fmla="*/ 169 w 175"/>
                    <a:gd name="T55" fmla="*/ 115 h 138"/>
                    <a:gd name="T56" fmla="*/ 175 w 175"/>
                    <a:gd name="T57" fmla="*/ 109 h 138"/>
                    <a:gd name="T58" fmla="*/ 175 w 175"/>
                    <a:gd name="T59" fmla="*/ 6 h 138"/>
                    <a:gd name="T60" fmla="*/ 174 w 175"/>
                    <a:gd name="T61" fmla="*/ 3 h 138"/>
                    <a:gd name="T62" fmla="*/ 174 w 175"/>
                    <a:gd name="T63" fmla="*/ 3 h 138"/>
                    <a:gd name="T64" fmla="*/ 171 w 175"/>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38">
                      <a:moveTo>
                        <a:pt x="112" y="128"/>
                      </a:moveTo>
                      <a:cubicBezTo>
                        <a:pt x="113" y="130"/>
                        <a:pt x="114" y="132"/>
                        <a:pt x="114" y="135"/>
                      </a:cubicBezTo>
                      <a:cubicBezTo>
                        <a:pt x="59" y="135"/>
                        <a:pt x="59" y="135"/>
                        <a:pt x="59" y="135"/>
                      </a:cubicBezTo>
                      <a:cubicBezTo>
                        <a:pt x="59" y="135"/>
                        <a:pt x="59" y="135"/>
                        <a:pt x="59" y="135"/>
                      </a:cubicBezTo>
                      <a:cubicBezTo>
                        <a:pt x="58" y="136"/>
                        <a:pt x="58" y="137"/>
                        <a:pt x="58" y="138"/>
                      </a:cubicBezTo>
                      <a:cubicBezTo>
                        <a:pt x="62" y="138"/>
                        <a:pt x="62" y="138"/>
                        <a:pt x="62" y="138"/>
                      </a:cubicBezTo>
                      <a:cubicBezTo>
                        <a:pt x="117" y="138"/>
                        <a:pt x="117" y="138"/>
                        <a:pt x="117" y="138"/>
                      </a:cubicBezTo>
                      <a:cubicBezTo>
                        <a:pt x="117" y="135"/>
                        <a:pt x="116" y="133"/>
                        <a:pt x="115" y="131"/>
                      </a:cubicBezTo>
                      <a:cubicBezTo>
                        <a:pt x="114" y="130"/>
                        <a:pt x="113" y="130"/>
                        <a:pt x="113" y="129"/>
                      </a:cubicBezTo>
                      <a:cubicBezTo>
                        <a:pt x="112" y="129"/>
                        <a:pt x="112" y="129"/>
                        <a:pt x="112" y="128"/>
                      </a:cubicBezTo>
                      <a:moveTo>
                        <a:pt x="0" y="111"/>
                      </a:moveTo>
                      <a:cubicBezTo>
                        <a:pt x="1" y="113"/>
                        <a:pt x="2" y="113"/>
                        <a:pt x="3" y="114"/>
                      </a:cubicBezTo>
                      <a:cubicBezTo>
                        <a:pt x="3" y="114"/>
                        <a:pt x="3" y="114"/>
                        <a:pt x="3" y="114"/>
                      </a:cubicBezTo>
                      <a:cubicBezTo>
                        <a:pt x="4" y="115"/>
                        <a:pt x="5" y="115"/>
                        <a:pt x="6" y="115"/>
                      </a:cubicBezTo>
                      <a:cubicBezTo>
                        <a:pt x="39" y="115"/>
                        <a:pt x="39" y="115"/>
                        <a:pt x="39" y="115"/>
                      </a:cubicBezTo>
                      <a:cubicBezTo>
                        <a:pt x="39" y="115"/>
                        <a:pt x="39" y="115"/>
                        <a:pt x="39" y="115"/>
                      </a:cubicBezTo>
                      <a:cubicBezTo>
                        <a:pt x="35" y="115"/>
                        <a:pt x="35" y="115"/>
                        <a:pt x="35" y="115"/>
                      </a:cubicBezTo>
                      <a:cubicBezTo>
                        <a:pt x="35" y="114"/>
                        <a:pt x="36" y="113"/>
                        <a:pt x="36" y="112"/>
                      </a:cubicBezTo>
                      <a:cubicBezTo>
                        <a:pt x="3" y="112"/>
                        <a:pt x="3" y="112"/>
                        <a:pt x="3" y="112"/>
                      </a:cubicBezTo>
                      <a:cubicBezTo>
                        <a:pt x="2" y="112"/>
                        <a:pt x="1" y="112"/>
                        <a:pt x="0" y="111"/>
                      </a:cubicBezTo>
                      <a:moveTo>
                        <a:pt x="171" y="0"/>
                      </a:moveTo>
                      <a:cubicBezTo>
                        <a:pt x="172" y="1"/>
                        <a:pt x="172" y="2"/>
                        <a:pt x="172" y="3"/>
                      </a:cubicBezTo>
                      <a:cubicBezTo>
                        <a:pt x="172" y="106"/>
                        <a:pt x="172" y="106"/>
                        <a:pt x="172" y="106"/>
                      </a:cubicBezTo>
                      <a:cubicBezTo>
                        <a:pt x="172" y="109"/>
                        <a:pt x="169" y="112"/>
                        <a:pt x="166" y="112"/>
                      </a:cubicBezTo>
                      <a:cubicBezTo>
                        <a:pt x="96" y="112"/>
                        <a:pt x="96" y="112"/>
                        <a:pt x="96" y="112"/>
                      </a:cubicBezTo>
                      <a:cubicBezTo>
                        <a:pt x="96" y="113"/>
                        <a:pt x="97" y="113"/>
                        <a:pt x="97" y="114"/>
                      </a:cubicBezTo>
                      <a:cubicBezTo>
                        <a:pt x="98" y="114"/>
                        <a:pt x="98" y="115"/>
                        <a:pt x="98" y="115"/>
                      </a:cubicBezTo>
                      <a:cubicBezTo>
                        <a:pt x="169" y="115"/>
                        <a:pt x="169" y="115"/>
                        <a:pt x="169" y="115"/>
                      </a:cubicBezTo>
                      <a:cubicBezTo>
                        <a:pt x="172" y="115"/>
                        <a:pt x="175" y="112"/>
                        <a:pt x="175" y="109"/>
                      </a:cubicBezTo>
                      <a:cubicBezTo>
                        <a:pt x="175" y="6"/>
                        <a:pt x="175" y="6"/>
                        <a:pt x="175" y="6"/>
                      </a:cubicBezTo>
                      <a:cubicBezTo>
                        <a:pt x="175" y="5"/>
                        <a:pt x="174" y="4"/>
                        <a:pt x="174" y="3"/>
                      </a:cubicBezTo>
                      <a:cubicBezTo>
                        <a:pt x="174" y="3"/>
                        <a:pt x="174" y="3"/>
                        <a:pt x="174" y="3"/>
                      </a:cubicBezTo>
                      <a:cubicBezTo>
                        <a:pt x="173" y="2"/>
                        <a:pt x="172" y="1"/>
                        <a:pt x="171"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0" name="Freeform 188">
                  <a:extLst>
                    <a:ext uri="{FF2B5EF4-FFF2-40B4-BE49-F238E27FC236}">
                      <a16:creationId xmlns="" xmlns:a16="http://schemas.microsoft.com/office/drawing/2014/main" id="{016B52F0-78B8-48FC-8560-EB34AD1C147F}"/>
                    </a:ext>
                  </a:extLst>
                </p:cNvPr>
                <p:cNvSpPr>
                  <a:spLocks noEditPoints="1"/>
                </p:cNvSpPr>
                <p:nvPr/>
              </p:nvSpPr>
              <p:spPr bwMode="auto">
                <a:xfrm>
                  <a:off x="2845" y="3063"/>
                  <a:ext cx="857" cy="672"/>
                </a:xfrm>
                <a:custGeom>
                  <a:avLst/>
                  <a:gdLst>
                    <a:gd name="T0" fmla="*/ 111 w 174"/>
                    <a:gd name="T1" fmla="*/ 128 h 137"/>
                    <a:gd name="T2" fmla="*/ 113 w 174"/>
                    <a:gd name="T3" fmla="*/ 134 h 137"/>
                    <a:gd name="T4" fmla="*/ 58 w 174"/>
                    <a:gd name="T5" fmla="*/ 134 h 137"/>
                    <a:gd name="T6" fmla="*/ 58 w 174"/>
                    <a:gd name="T7" fmla="*/ 134 h 137"/>
                    <a:gd name="T8" fmla="*/ 57 w 174"/>
                    <a:gd name="T9" fmla="*/ 137 h 137"/>
                    <a:gd name="T10" fmla="*/ 61 w 174"/>
                    <a:gd name="T11" fmla="*/ 137 h 137"/>
                    <a:gd name="T12" fmla="*/ 116 w 174"/>
                    <a:gd name="T13" fmla="*/ 137 h 137"/>
                    <a:gd name="T14" fmla="*/ 114 w 174"/>
                    <a:gd name="T15" fmla="*/ 130 h 137"/>
                    <a:gd name="T16" fmla="*/ 112 w 174"/>
                    <a:gd name="T17" fmla="*/ 128 h 137"/>
                    <a:gd name="T18" fmla="*/ 111 w 174"/>
                    <a:gd name="T19" fmla="*/ 128 h 137"/>
                    <a:gd name="T20" fmla="*/ 0 w 174"/>
                    <a:gd name="T21" fmla="*/ 111 h 137"/>
                    <a:gd name="T22" fmla="*/ 2 w 174"/>
                    <a:gd name="T23" fmla="*/ 113 h 137"/>
                    <a:gd name="T24" fmla="*/ 2 w 174"/>
                    <a:gd name="T25" fmla="*/ 113 h 137"/>
                    <a:gd name="T26" fmla="*/ 5 w 174"/>
                    <a:gd name="T27" fmla="*/ 114 h 137"/>
                    <a:gd name="T28" fmla="*/ 38 w 174"/>
                    <a:gd name="T29" fmla="*/ 114 h 137"/>
                    <a:gd name="T30" fmla="*/ 38 w 174"/>
                    <a:gd name="T31" fmla="*/ 114 h 137"/>
                    <a:gd name="T32" fmla="*/ 35 w 174"/>
                    <a:gd name="T33" fmla="*/ 114 h 137"/>
                    <a:gd name="T34" fmla="*/ 35 w 174"/>
                    <a:gd name="T35" fmla="*/ 111 h 137"/>
                    <a:gd name="T36" fmla="*/ 2 w 174"/>
                    <a:gd name="T37" fmla="*/ 111 h 137"/>
                    <a:gd name="T38" fmla="*/ 0 w 174"/>
                    <a:gd name="T39" fmla="*/ 111 h 137"/>
                    <a:gd name="T40" fmla="*/ 170 w 174"/>
                    <a:gd name="T41" fmla="*/ 0 h 137"/>
                    <a:gd name="T42" fmla="*/ 171 w 174"/>
                    <a:gd name="T43" fmla="*/ 2 h 137"/>
                    <a:gd name="T44" fmla="*/ 171 w 174"/>
                    <a:gd name="T45" fmla="*/ 105 h 137"/>
                    <a:gd name="T46" fmla="*/ 165 w 174"/>
                    <a:gd name="T47" fmla="*/ 111 h 137"/>
                    <a:gd name="T48" fmla="*/ 95 w 174"/>
                    <a:gd name="T49" fmla="*/ 111 h 137"/>
                    <a:gd name="T50" fmla="*/ 97 w 174"/>
                    <a:gd name="T51" fmla="*/ 113 h 137"/>
                    <a:gd name="T52" fmla="*/ 98 w 174"/>
                    <a:gd name="T53" fmla="*/ 114 h 137"/>
                    <a:gd name="T54" fmla="*/ 168 w 174"/>
                    <a:gd name="T55" fmla="*/ 114 h 137"/>
                    <a:gd name="T56" fmla="*/ 174 w 174"/>
                    <a:gd name="T57" fmla="*/ 108 h 137"/>
                    <a:gd name="T58" fmla="*/ 174 w 174"/>
                    <a:gd name="T59" fmla="*/ 5 h 137"/>
                    <a:gd name="T60" fmla="*/ 173 w 174"/>
                    <a:gd name="T61" fmla="*/ 2 h 137"/>
                    <a:gd name="T62" fmla="*/ 173 w 174"/>
                    <a:gd name="T63" fmla="*/ 2 h 137"/>
                    <a:gd name="T64" fmla="*/ 170 w 174"/>
                    <a:gd name="T6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137">
                      <a:moveTo>
                        <a:pt x="111" y="128"/>
                      </a:moveTo>
                      <a:cubicBezTo>
                        <a:pt x="112" y="129"/>
                        <a:pt x="113" y="132"/>
                        <a:pt x="113" y="134"/>
                      </a:cubicBezTo>
                      <a:cubicBezTo>
                        <a:pt x="58" y="134"/>
                        <a:pt x="58" y="134"/>
                        <a:pt x="58" y="134"/>
                      </a:cubicBezTo>
                      <a:cubicBezTo>
                        <a:pt x="58" y="134"/>
                        <a:pt x="58" y="134"/>
                        <a:pt x="58" y="134"/>
                      </a:cubicBezTo>
                      <a:cubicBezTo>
                        <a:pt x="58" y="135"/>
                        <a:pt x="57" y="136"/>
                        <a:pt x="57" y="137"/>
                      </a:cubicBezTo>
                      <a:cubicBezTo>
                        <a:pt x="61" y="137"/>
                        <a:pt x="61" y="137"/>
                        <a:pt x="61" y="137"/>
                      </a:cubicBezTo>
                      <a:cubicBezTo>
                        <a:pt x="116" y="137"/>
                        <a:pt x="116" y="137"/>
                        <a:pt x="116" y="137"/>
                      </a:cubicBezTo>
                      <a:cubicBezTo>
                        <a:pt x="116" y="134"/>
                        <a:pt x="115" y="132"/>
                        <a:pt x="114" y="130"/>
                      </a:cubicBezTo>
                      <a:cubicBezTo>
                        <a:pt x="113" y="130"/>
                        <a:pt x="113" y="129"/>
                        <a:pt x="112" y="128"/>
                      </a:cubicBezTo>
                      <a:cubicBezTo>
                        <a:pt x="112" y="128"/>
                        <a:pt x="111" y="128"/>
                        <a:pt x="111" y="128"/>
                      </a:cubicBezTo>
                      <a:moveTo>
                        <a:pt x="0" y="111"/>
                      </a:moveTo>
                      <a:cubicBezTo>
                        <a:pt x="0" y="112"/>
                        <a:pt x="1" y="113"/>
                        <a:pt x="2" y="113"/>
                      </a:cubicBezTo>
                      <a:cubicBezTo>
                        <a:pt x="2" y="113"/>
                        <a:pt x="2" y="113"/>
                        <a:pt x="2" y="113"/>
                      </a:cubicBezTo>
                      <a:cubicBezTo>
                        <a:pt x="3" y="114"/>
                        <a:pt x="4" y="114"/>
                        <a:pt x="5" y="114"/>
                      </a:cubicBezTo>
                      <a:cubicBezTo>
                        <a:pt x="38" y="114"/>
                        <a:pt x="38" y="114"/>
                        <a:pt x="38" y="114"/>
                      </a:cubicBezTo>
                      <a:cubicBezTo>
                        <a:pt x="38" y="114"/>
                        <a:pt x="38" y="114"/>
                        <a:pt x="38" y="114"/>
                      </a:cubicBezTo>
                      <a:cubicBezTo>
                        <a:pt x="35" y="114"/>
                        <a:pt x="35" y="114"/>
                        <a:pt x="35" y="114"/>
                      </a:cubicBezTo>
                      <a:cubicBezTo>
                        <a:pt x="35" y="113"/>
                        <a:pt x="35" y="112"/>
                        <a:pt x="35" y="111"/>
                      </a:cubicBezTo>
                      <a:cubicBezTo>
                        <a:pt x="2" y="111"/>
                        <a:pt x="2" y="111"/>
                        <a:pt x="2" y="111"/>
                      </a:cubicBezTo>
                      <a:cubicBezTo>
                        <a:pt x="1" y="111"/>
                        <a:pt x="0" y="111"/>
                        <a:pt x="0" y="111"/>
                      </a:cubicBezTo>
                      <a:moveTo>
                        <a:pt x="170" y="0"/>
                      </a:moveTo>
                      <a:cubicBezTo>
                        <a:pt x="171" y="0"/>
                        <a:pt x="171" y="1"/>
                        <a:pt x="171" y="2"/>
                      </a:cubicBezTo>
                      <a:cubicBezTo>
                        <a:pt x="171" y="105"/>
                        <a:pt x="171" y="105"/>
                        <a:pt x="171" y="105"/>
                      </a:cubicBezTo>
                      <a:cubicBezTo>
                        <a:pt x="171" y="109"/>
                        <a:pt x="168" y="111"/>
                        <a:pt x="165" y="111"/>
                      </a:cubicBezTo>
                      <a:cubicBezTo>
                        <a:pt x="95" y="111"/>
                        <a:pt x="95" y="111"/>
                        <a:pt x="95" y="111"/>
                      </a:cubicBezTo>
                      <a:cubicBezTo>
                        <a:pt x="95" y="112"/>
                        <a:pt x="96" y="112"/>
                        <a:pt x="97" y="113"/>
                      </a:cubicBezTo>
                      <a:cubicBezTo>
                        <a:pt x="97" y="113"/>
                        <a:pt x="97" y="114"/>
                        <a:pt x="98" y="114"/>
                      </a:cubicBezTo>
                      <a:cubicBezTo>
                        <a:pt x="168" y="114"/>
                        <a:pt x="168" y="114"/>
                        <a:pt x="168" y="114"/>
                      </a:cubicBezTo>
                      <a:cubicBezTo>
                        <a:pt x="171" y="114"/>
                        <a:pt x="174" y="111"/>
                        <a:pt x="174" y="108"/>
                      </a:cubicBezTo>
                      <a:cubicBezTo>
                        <a:pt x="174" y="5"/>
                        <a:pt x="174" y="5"/>
                        <a:pt x="174" y="5"/>
                      </a:cubicBezTo>
                      <a:cubicBezTo>
                        <a:pt x="174" y="4"/>
                        <a:pt x="174" y="3"/>
                        <a:pt x="173" y="2"/>
                      </a:cubicBezTo>
                      <a:cubicBezTo>
                        <a:pt x="173" y="2"/>
                        <a:pt x="173" y="2"/>
                        <a:pt x="173" y="2"/>
                      </a:cubicBezTo>
                      <a:cubicBezTo>
                        <a:pt x="172" y="1"/>
                        <a:pt x="171" y="0"/>
                        <a:pt x="170" y="0"/>
                      </a:cubicBezTo>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1" name="Freeform 189">
                  <a:extLst>
                    <a:ext uri="{FF2B5EF4-FFF2-40B4-BE49-F238E27FC236}">
                      <a16:creationId xmlns="" xmlns:a16="http://schemas.microsoft.com/office/drawing/2014/main" id="{D726B583-D35A-48FE-87C2-8A21325C49CF}"/>
                    </a:ext>
                  </a:extLst>
                </p:cNvPr>
                <p:cNvSpPr>
                  <a:spLocks noEditPoints="1"/>
                </p:cNvSpPr>
                <p:nvPr/>
              </p:nvSpPr>
              <p:spPr bwMode="auto">
                <a:xfrm>
                  <a:off x="2830" y="3048"/>
                  <a:ext cx="858" cy="672"/>
                </a:xfrm>
                <a:custGeom>
                  <a:avLst/>
                  <a:gdLst>
                    <a:gd name="T0" fmla="*/ 111 w 174"/>
                    <a:gd name="T1" fmla="*/ 128 h 137"/>
                    <a:gd name="T2" fmla="*/ 113 w 174"/>
                    <a:gd name="T3" fmla="*/ 134 h 137"/>
                    <a:gd name="T4" fmla="*/ 58 w 174"/>
                    <a:gd name="T5" fmla="*/ 134 h 137"/>
                    <a:gd name="T6" fmla="*/ 58 w 174"/>
                    <a:gd name="T7" fmla="*/ 134 h 137"/>
                    <a:gd name="T8" fmla="*/ 58 w 174"/>
                    <a:gd name="T9" fmla="*/ 137 h 137"/>
                    <a:gd name="T10" fmla="*/ 61 w 174"/>
                    <a:gd name="T11" fmla="*/ 137 h 137"/>
                    <a:gd name="T12" fmla="*/ 116 w 174"/>
                    <a:gd name="T13" fmla="*/ 137 h 137"/>
                    <a:gd name="T14" fmla="*/ 114 w 174"/>
                    <a:gd name="T15" fmla="*/ 131 h 137"/>
                    <a:gd name="T16" fmla="*/ 112 w 174"/>
                    <a:gd name="T17" fmla="*/ 128 h 137"/>
                    <a:gd name="T18" fmla="*/ 111 w 174"/>
                    <a:gd name="T19" fmla="*/ 128 h 137"/>
                    <a:gd name="T20" fmla="*/ 0 w 174"/>
                    <a:gd name="T21" fmla="*/ 111 h 137"/>
                    <a:gd name="T22" fmla="*/ 2 w 174"/>
                    <a:gd name="T23" fmla="*/ 113 h 137"/>
                    <a:gd name="T24" fmla="*/ 3 w 174"/>
                    <a:gd name="T25" fmla="*/ 114 h 137"/>
                    <a:gd name="T26" fmla="*/ 5 w 174"/>
                    <a:gd name="T27" fmla="*/ 114 h 137"/>
                    <a:gd name="T28" fmla="*/ 38 w 174"/>
                    <a:gd name="T29" fmla="*/ 114 h 137"/>
                    <a:gd name="T30" fmla="*/ 38 w 174"/>
                    <a:gd name="T31" fmla="*/ 114 h 137"/>
                    <a:gd name="T32" fmla="*/ 35 w 174"/>
                    <a:gd name="T33" fmla="*/ 114 h 137"/>
                    <a:gd name="T34" fmla="*/ 35 w 174"/>
                    <a:gd name="T35" fmla="*/ 111 h 137"/>
                    <a:gd name="T36" fmla="*/ 2 w 174"/>
                    <a:gd name="T37" fmla="*/ 111 h 137"/>
                    <a:gd name="T38" fmla="*/ 0 w 174"/>
                    <a:gd name="T39" fmla="*/ 111 h 137"/>
                    <a:gd name="T40" fmla="*/ 171 w 174"/>
                    <a:gd name="T41" fmla="*/ 0 h 137"/>
                    <a:gd name="T42" fmla="*/ 171 w 174"/>
                    <a:gd name="T43" fmla="*/ 2 h 137"/>
                    <a:gd name="T44" fmla="*/ 171 w 174"/>
                    <a:gd name="T45" fmla="*/ 106 h 137"/>
                    <a:gd name="T46" fmla="*/ 165 w 174"/>
                    <a:gd name="T47" fmla="*/ 111 h 137"/>
                    <a:gd name="T48" fmla="*/ 95 w 174"/>
                    <a:gd name="T49" fmla="*/ 111 h 137"/>
                    <a:gd name="T50" fmla="*/ 97 w 174"/>
                    <a:gd name="T51" fmla="*/ 113 h 137"/>
                    <a:gd name="T52" fmla="*/ 98 w 174"/>
                    <a:gd name="T53" fmla="*/ 114 h 137"/>
                    <a:gd name="T54" fmla="*/ 168 w 174"/>
                    <a:gd name="T55" fmla="*/ 114 h 137"/>
                    <a:gd name="T56" fmla="*/ 174 w 174"/>
                    <a:gd name="T57" fmla="*/ 108 h 137"/>
                    <a:gd name="T58" fmla="*/ 174 w 174"/>
                    <a:gd name="T59" fmla="*/ 5 h 137"/>
                    <a:gd name="T60" fmla="*/ 173 w 174"/>
                    <a:gd name="T61" fmla="*/ 3 h 137"/>
                    <a:gd name="T62" fmla="*/ 173 w 174"/>
                    <a:gd name="T63" fmla="*/ 2 h 137"/>
                    <a:gd name="T64" fmla="*/ 171 w 174"/>
                    <a:gd name="T6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137">
                      <a:moveTo>
                        <a:pt x="111" y="128"/>
                      </a:moveTo>
                      <a:cubicBezTo>
                        <a:pt x="112" y="129"/>
                        <a:pt x="113" y="132"/>
                        <a:pt x="113" y="134"/>
                      </a:cubicBezTo>
                      <a:cubicBezTo>
                        <a:pt x="58" y="134"/>
                        <a:pt x="58" y="134"/>
                        <a:pt x="58" y="134"/>
                      </a:cubicBezTo>
                      <a:cubicBezTo>
                        <a:pt x="58" y="134"/>
                        <a:pt x="58" y="134"/>
                        <a:pt x="58" y="134"/>
                      </a:cubicBezTo>
                      <a:cubicBezTo>
                        <a:pt x="58" y="135"/>
                        <a:pt x="58" y="136"/>
                        <a:pt x="58" y="137"/>
                      </a:cubicBezTo>
                      <a:cubicBezTo>
                        <a:pt x="61" y="137"/>
                        <a:pt x="61" y="137"/>
                        <a:pt x="61" y="137"/>
                      </a:cubicBezTo>
                      <a:cubicBezTo>
                        <a:pt x="116" y="137"/>
                        <a:pt x="116" y="137"/>
                        <a:pt x="116" y="137"/>
                      </a:cubicBezTo>
                      <a:cubicBezTo>
                        <a:pt x="116" y="135"/>
                        <a:pt x="115" y="132"/>
                        <a:pt x="114" y="131"/>
                      </a:cubicBezTo>
                      <a:cubicBezTo>
                        <a:pt x="113" y="130"/>
                        <a:pt x="113" y="129"/>
                        <a:pt x="112" y="128"/>
                      </a:cubicBezTo>
                      <a:cubicBezTo>
                        <a:pt x="112" y="128"/>
                        <a:pt x="111" y="128"/>
                        <a:pt x="111" y="128"/>
                      </a:cubicBezTo>
                      <a:moveTo>
                        <a:pt x="0" y="111"/>
                      </a:moveTo>
                      <a:cubicBezTo>
                        <a:pt x="0" y="112"/>
                        <a:pt x="1" y="113"/>
                        <a:pt x="2" y="113"/>
                      </a:cubicBezTo>
                      <a:cubicBezTo>
                        <a:pt x="2" y="113"/>
                        <a:pt x="2" y="114"/>
                        <a:pt x="3" y="114"/>
                      </a:cubicBezTo>
                      <a:cubicBezTo>
                        <a:pt x="3" y="114"/>
                        <a:pt x="4" y="114"/>
                        <a:pt x="5" y="114"/>
                      </a:cubicBezTo>
                      <a:cubicBezTo>
                        <a:pt x="38" y="114"/>
                        <a:pt x="38" y="114"/>
                        <a:pt x="38" y="114"/>
                      </a:cubicBezTo>
                      <a:cubicBezTo>
                        <a:pt x="38" y="114"/>
                        <a:pt x="38" y="114"/>
                        <a:pt x="38" y="114"/>
                      </a:cubicBezTo>
                      <a:cubicBezTo>
                        <a:pt x="35" y="114"/>
                        <a:pt x="35" y="114"/>
                        <a:pt x="35" y="114"/>
                      </a:cubicBezTo>
                      <a:cubicBezTo>
                        <a:pt x="35" y="113"/>
                        <a:pt x="35" y="112"/>
                        <a:pt x="35" y="111"/>
                      </a:cubicBezTo>
                      <a:cubicBezTo>
                        <a:pt x="2" y="111"/>
                        <a:pt x="2" y="111"/>
                        <a:pt x="2" y="111"/>
                      </a:cubicBezTo>
                      <a:cubicBezTo>
                        <a:pt x="1" y="111"/>
                        <a:pt x="0" y="111"/>
                        <a:pt x="0" y="111"/>
                      </a:cubicBezTo>
                      <a:moveTo>
                        <a:pt x="171" y="0"/>
                      </a:moveTo>
                      <a:cubicBezTo>
                        <a:pt x="171" y="0"/>
                        <a:pt x="171" y="1"/>
                        <a:pt x="171" y="2"/>
                      </a:cubicBezTo>
                      <a:cubicBezTo>
                        <a:pt x="171" y="106"/>
                        <a:pt x="171" y="106"/>
                        <a:pt x="171" y="106"/>
                      </a:cubicBezTo>
                      <a:cubicBezTo>
                        <a:pt x="171" y="109"/>
                        <a:pt x="168" y="111"/>
                        <a:pt x="165" y="111"/>
                      </a:cubicBezTo>
                      <a:cubicBezTo>
                        <a:pt x="95" y="111"/>
                        <a:pt x="95" y="111"/>
                        <a:pt x="95" y="111"/>
                      </a:cubicBezTo>
                      <a:cubicBezTo>
                        <a:pt x="96" y="112"/>
                        <a:pt x="96" y="113"/>
                        <a:pt x="97" y="113"/>
                      </a:cubicBezTo>
                      <a:cubicBezTo>
                        <a:pt x="97" y="114"/>
                        <a:pt x="97" y="114"/>
                        <a:pt x="98" y="114"/>
                      </a:cubicBezTo>
                      <a:cubicBezTo>
                        <a:pt x="168" y="114"/>
                        <a:pt x="168" y="114"/>
                        <a:pt x="168" y="114"/>
                      </a:cubicBezTo>
                      <a:cubicBezTo>
                        <a:pt x="171" y="114"/>
                        <a:pt x="174" y="112"/>
                        <a:pt x="174" y="108"/>
                      </a:cubicBezTo>
                      <a:cubicBezTo>
                        <a:pt x="174" y="5"/>
                        <a:pt x="174" y="5"/>
                        <a:pt x="174" y="5"/>
                      </a:cubicBezTo>
                      <a:cubicBezTo>
                        <a:pt x="174" y="4"/>
                        <a:pt x="174" y="3"/>
                        <a:pt x="173" y="3"/>
                      </a:cubicBezTo>
                      <a:cubicBezTo>
                        <a:pt x="173" y="2"/>
                        <a:pt x="173" y="2"/>
                        <a:pt x="173" y="2"/>
                      </a:cubicBezTo>
                      <a:cubicBezTo>
                        <a:pt x="172" y="1"/>
                        <a:pt x="172" y="0"/>
                        <a:pt x="171"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2" name="Freeform 190">
                  <a:extLst>
                    <a:ext uri="{FF2B5EF4-FFF2-40B4-BE49-F238E27FC236}">
                      <a16:creationId xmlns="" xmlns:a16="http://schemas.microsoft.com/office/drawing/2014/main" id="{9D578791-7D6E-4F49-9B04-DE9C35BC501E}"/>
                    </a:ext>
                  </a:extLst>
                </p:cNvPr>
                <p:cNvSpPr>
                  <a:spLocks noEditPoints="1"/>
                </p:cNvSpPr>
                <p:nvPr/>
              </p:nvSpPr>
              <p:spPr bwMode="auto">
                <a:xfrm>
                  <a:off x="2816" y="3033"/>
                  <a:ext cx="857" cy="673"/>
                </a:xfrm>
                <a:custGeom>
                  <a:avLst/>
                  <a:gdLst>
                    <a:gd name="T0" fmla="*/ 111 w 174"/>
                    <a:gd name="T1" fmla="*/ 128 h 137"/>
                    <a:gd name="T2" fmla="*/ 113 w 174"/>
                    <a:gd name="T3" fmla="*/ 134 h 137"/>
                    <a:gd name="T4" fmla="*/ 58 w 174"/>
                    <a:gd name="T5" fmla="*/ 134 h 137"/>
                    <a:gd name="T6" fmla="*/ 58 w 174"/>
                    <a:gd name="T7" fmla="*/ 134 h 137"/>
                    <a:gd name="T8" fmla="*/ 58 w 174"/>
                    <a:gd name="T9" fmla="*/ 137 h 137"/>
                    <a:gd name="T10" fmla="*/ 61 w 174"/>
                    <a:gd name="T11" fmla="*/ 137 h 137"/>
                    <a:gd name="T12" fmla="*/ 116 w 174"/>
                    <a:gd name="T13" fmla="*/ 137 h 137"/>
                    <a:gd name="T14" fmla="*/ 114 w 174"/>
                    <a:gd name="T15" fmla="*/ 131 h 137"/>
                    <a:gd name="T16" fmla="*/ 112 w 174"/>
                    <a:gd name="T17" fmla="*/ 129 h 137"/>
                    <a:gd name="T18" fmla="*/ 111 w 174"/>
                    <a:gd name="T19" fmla="*/ 128 h 137"/>
                    <a:gd name="T20" fmla="*/ 0 w 174"/>
                    <a:gd name="T21" fmla="*/ 111 h 137"/>
                    <a:gd name="T22" fmla="*/ 2 w 174"/>
                    <a:gd name="T23" fmla="*/ 113 h 137"/>
                    <a:gd name="T24" fmla="*/ 3 w 174"/>
                    <a:gd name="T25" fmla="*/ 114 h 137"/>
                    <a:gd name="T26" fmla="*/ 5 w 174"/>
                    <a:gd name="T27" fmla="*/ 114 h 137"/>
                    <a:gd name="T28" fmla="*/ 38 w 174"/>
                    <a:gd name="T29" fmla="*/ 114 h 137"/>
                    <a:gd name="T30" fmla="*/ 38 w 174"/>
                    <a:gd name="T31" fmla="*/ 114 h 137"/>
                    <a:gd name="T32" fmla="*/ 35 w 174"/>
                    <a:gd name="T33" fmla="*/ 114 h 137"/>
                    <a:gd name="T34" fmla="*/ 35 w 174"/>
                    <a:gd name="T35" fmla="*/ 111 h 137"/>
                    <a:gd name="T36" fmla="*/ 2 w 174"/>
                    <a:gd name="T37" fmla="*/ 111 h 137"/>
                    <a:gd name="T38" fmla="*/ 0 w 174"/>
                    <a:gd name="T39" fmla="*/ 111 h 137"/>
                    <a:gd name="T40" fmla="*/ 171 w 174"/>
                    <a:gd name="T41" fmla="*/ 0 h 137"/>
                    <a:gd name="T42" fmla="*/ 171 w 174"/>
                    <a:gd name="T43" fmla="*/ 2 h 137"/>
                    <a:gd name="T44" fmla="*/ 171 w 174"/>
                    <a:gd name="T45" fmla="*/ 106 h 137"/>
                    <a:gd name="T46" fmla="*/ 165 w 174"/>
                    <a:gd name="T47" fmla="*/ 111 h 137"/>
                    <a:gd name="T48" fmla="*/ 95 w 174"/>
                    <a:gd name="T49" fmla="*/ 111 h 137"/>
                    <a:gd name="T50" fmla="*/ 97 w 174"/>
                    <a:gd name="T51" fmla="*/ 114 h 137"/>
                    <a:gd name="T52" fmla="*/ 98 w 174"/>
                    <a:gd name="T53" fmla="*/ 114 h 137"/>
                    <a:gd name="T54" fmla="*/ 168 w 174"/>
                    <a:gd name="T55" fmla="*/ 114 h 137"/>
                    <a:gd name="T56" fmla="*/ 174 w 174"/>
                    <a:gd name="T57" fmla="*/ 109 h 137"/>
                    <a:gd name="T58" fmla="*/ 174 w 174"/>
                    <a:gd name="T59" fmla="*/ 5 h 137"/>
                    <a:gd name="T60" fmla="*/ 174 w 174"/>
                    <a:gd name="T61" fmla="*/ 3 h 137"/>
                    <a:gd name="T62" fmla="*/ 173 w 174"/>
                    <a:gd name="T63" fmla="*/ 2 h 137"/>
                    <a:gd name="T64" fmla="*/ 171 w 174"/>
                    <a:gd name="T6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137">
                      <a:moveTo>
                        <a:pt x="111" y="128"/>
                      </a:moveTo>
                      <a:cubicBezTo>
                        <a:pt x="112" y="130"/>
                        <a:pt x="113" y="132"/>
                        <a:pt x="113" y="134"/>
                      </a:cubicBezTo>
                      <a:cubicBezTo>
                        <a:pt x="58" y="134"/>
                        <a:pt x="58" y="134"/>
                        <a:pt x="58" y="134"/>
                      </a:cubicBezTo>
                      <a:cubicBezTo>
                        <a:pt x="58" y="134"/>
                        <a:pt x="58" y="134"/>
                        <a:pt x="58" y="134"/>
                      </a:cubicBezTo>
                      <a:cubicBezTo>
                        <a:pt x="58" y="135"/>
                        <a:pt x="58" y="136"/>
                        <a:pt x="58" y="137"/>
                      </a:cubicBezTo>
                      <a:cubicBezTo>
                        <a:pt x="61" y="137"/>
                        <a:pt x="61" y="137"/>
                        <a:pt x="61" y="137"/>
                      </a:cubicBezTo>
                      <a:cubicBezTo>
                        <a:pt x="116" y="137"/>
                        <a:pt x="116" y="137"/>
                        <a:pt x="116" y="137"/>
                      </a:cubicBezTo>
                      <a:cubicBezTo>
                        <a:pt x="116" y="135"/>
                        <a:pt x="115" y="132"/>
                        <a:pt x="114" y="131"/>
                      </a:cubicBezTo>
                      <a:cubicBezTo>
                        <a:pt x="114" y="130"/>
                        <a:pt x="113" y="129"/>
                        <a:pt x="112" y="129"/>
                      </a:cubicBezTo>
                      <a:cubicBezTo>
                        <a:pt x="112" y="128"/>
                        <a:pt x="112" y="128"/>
                        <a:pt x="111" y="128"/>
                      </a:cubicBezTo>
                      <a:moveTo>
                        <a:pt x="0" y="111"/>
                      </a:moveTo>
                      <a:cubicBezTo>
                        <a:pt x="0" y="112"/>
                        <a:pt x="1" y="113"/>
                        <a:pt x="2" y="113"/>
                      </a:cubicBezTo>
                      <a:cubicBezTo>
                        <a:pt x="2" y="114"/>
                        <a:pt x="3" y="114"/>
                        <a:pt x="3" y="114"/>
                      </a:cubicBezTo>
                      <a:cubicBezTo>
                        <a:pt x="3" y="114"/>
                        <a:pt x="4" y="114"/>
                        <a:pt x="5" y="114"/>
                      </a:cubicBezTo>
                      <a:cubicBezTo>
                        <a:pt x="38" y="114"/>
                        <a:pt x="38" y="114"/>
                        <a:pt x="38" y="114"/>
                      </a:cubicBezTo>
                      <a:cubicBezTo>
                        <a:pt x="38" y="114"/>
                        <a:pt x="38" y="114"/>
                        <a:pt x="38" y="114"/>
                      </a:cubicBezTo>
                      <a:cubicBezTo>
                        <a:pt x="35" y="114"/>
                        <a:pt x="35" y="114"/>
                        <a:pt x="35" y="114"/>
                      </a:cubicBezTo>
                      <a:cubicBezTo>
                        <a:pt x="35" y="113"/>
                        <a:pt x="35" y="112"/>
                        <a:pt x="35" y="111"/>
                      </a:cubicBezTo>
                      <a:cubicBezTo>
                        <a:pt x="2" y="111"/>
                        <a:pt x="2" y="111"/>
                        <a:pt x="2" y="111"/>
                      </a:cubicBezTo>
                      <a:cubicBezTo>
                        <a:pt x="1" y="111"/>
                        <a:pt x="1" y="111"/>
                        <a:pt x="0" y="111"/>
                      </a:cubicBezTo>
                      <a:moveTo>
                        <a:pt x="171" y="0"/>
                      </a:moveTo>
                      <a:cubicBezTo>
                        <a:pt x="171" y="1"/>
                        <a:pt x="171" y="1"/>
                        <a:pt x="171" y="2"/>
                      </a:cubicBezTo>
                      <a:cubicBezTo>
                        <a:pt x="171" y="106"/>
                        <a:pt x="171" y="106"/>
                        <a:pt x="171" y="106"/>
                      </a:cubicBezTo>
                      <a:cubicBezTo>
                        <a:pt x="171" y="109"/>
                        <a:pt x="169" y="111"/>
                        <a:pt x="165" y="111"/>
                      </a:cubicBezTo>
                      <a:cubicBezTo>
                        <a:pt x="95" y="111"/>
                        <a:pt x="95" y="111"/>
                        <a:pt x="95" y="111"/>
                      </a:cubicBezTo>
                      <a:cubicBezTo>
                        <a:pt x="96" y="112"/>
                        <a:pt x="96" y="113"/>
                        <a:pt x="97" y="114"/>
                      </a:cubicBezTo>
                      <a:cubicBezTo>
                        <a:pt x="97" y="114"/>
                        <a:pt x="98" y="114"/>
                        <a:pt x="98" y="114"/>
                      </a:cubicBezTo>
                      <a:cubicBezTo>
                        <a:pt x="168" y="114"/>
                        <a:pt x="168" y="114"/>
                        <a:pt x="168" y="114"/>
                      </a:cubicBezTo>
                      <a:cubicBezTo>
                        <a:pt x="171" y="114"/>
                        <a:pt x="174" y="112"/>
                        <a:pt x="174" y="109"/>
                      </a:cubicBezTo>
                      <a:cubicBezTo>
                        <a:pt x="174" y="5"/>
                        <a:pt x="174" y="5"/>
                        <a:pt x="174" y="5"/>
                      </a:cubicBezTo>
                      <a:cubicBezTo>
                        <a:pt x="174" y="4"/>
                        <a:pt x="174" y="3"/>
                        <a:pt x="174" y="3"/>
                      </a:cubicBezTo>
                      <a:cubicBezTo>
                        <a:pt x="173" y="2"/>
                        <a:pt x="173" y="2"/>
                        <a:pt x="173" y="2"/>
                      </a:cubicBezTo>
                      <a:cubicBezTo>
                        <a:pt x="172" y="1"/>
                        <a:pt x="172" y="0"/>
                        <a:pt x="171" y="0"/>
                      </a:cubicBezTo>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3" name="Freeform 191">
                  <a:extLst>
                    <a:ext uri="{FF2B5EF4-FFF2-40B4-BE49-F238E27FC236}">
                      <a16:creationId xmlns="" xmlns:a16="http://schemas.microsoft.com/office/drawing/2014/main" id="{FD818D42-97F3-4F22-90D3-E3E1C7976E75}"/>
                    </a:ext>
                  </a:extLst>
                </p:cNvPr>
                <p:cNvSpPr>
                  <a:spLocks noEditPoints="1"/>
                </p:cNvSpPr>
                <p:nvPr/>
              </p:nvSpPr>
              <p:spPr bwMode="auto">
                <a:xfrm>
                  <a:off x="2801" y="3018"/>
                  <a:ext cx="857" cy="673"/>
                </a:xfrm>
                <a:custGeom>
                  <a:avLst/>
                  <a:gdLst>
                    <a:gd name="T0" fmla="*/ 111 w 174"/>
                    <a:gd name="T1" fmla="*/ 128 h 137"/>
                    <a:gd name="T2" fmla="*/ 113 w 174"/>
                    <a:gd name="T3" fmla="*/ 134 h 137"/>
                    <a:gd name="T4" fmla="*/ 58 w 174"/>
                    <a:gd name="T5" fmla="*/ 134 h 137"/>
                    <a:gd name="T6" fmla="*/ 58 w 174"/>
                    <a:gd name="T7" fmla="*/ 134 h 137"/>
                    <a:gd name="T8" fmla="*/ 58 w 174"/>
                    <a:gd name="T9" fmla="*/ 137 h 137"/>
                    <a:gd name="T10" fmla="*/ 61 w 174"/>
                    <a:gd name="T11" fmla="*/ 137 h 137"/>
                    <a:gd name="T12" fmla="*/ 116 w 174"/>
                    <a:gd name="T13" fmla="*/ 137 h 137"/>
                    <a:gd name="T14" fmla="*/ 114 w 174"/>
                    <a:gd name="T15" fmla="*/ 131 h 137"/>
                    <a:gd name="T16" fmla="*/ 112 w 174"/>
                    <a:gd name="T17" fmla="*/ 129 h 137"/>
                    <a:gd name="T18" fmla="*/ 111 w 174"/>
                    <a:gd name="T19" fmla="*/ 128 h 137"/>
                    <a:gd name="T20" fmla="*/ 0 w 174"/>
                    <a:gd name="T21" fmla="*/ 111 h 137"/>
                    <a:gd name="T22" fmla="*/ 2 w 174"/>
                    <a:gd name="T23" fmla="*/ 114 h 137"/>
                    <a:gd name="T24" fmla="*/ 3 w 174"/>
                    <a:gd name="T25" fmla="*/ 114 h 137"/>
                    <a:gd name="T26" fmla="*/ 5 w 174"/>
                    <a:gd name="T27" fmla="*/ 114 h 137"/>
                    <a:gd name="T28" fmla="*/ 38 w 174"/>
                    <a:gd name="T29" fmla="*/ 114 h 137"/>
                    <a:gd name="T30" fmla="*/ 38 w 174"/>
                    <a:gd name="T31" fmla="*/ 114 h 137"/>
                    <a:gd name="T32" fmla="*/ 35 w 174"/>
                    <a:gd name="T33" fmla="*/ 114 h 137"/>
                    <a:gd name="T34" fmla="*/ 35 w 174"/>
                    <a:gd name="T35" fmla="*/ 112 h 137"/>
                    <a:gd name="T36" fmla="*/ 2 w 174"/>
                    <a:gd name="T37" fmla="*/ 112 h 137"/>
                    <a:gd name="T38" fmla="*/ 0 w 174"/>
                    <a:gd name="T39" fmla="*/ 111 h 137"/>
                    <a:gd name="T40" fmla="*/ 171 w 174"/>
                    <a:gd name="T41" fmla="*/ 0 h 137"/>
                    <a:gd name="T42" fmla="*/ 171 w 174"/>
                    <a:gd name="T43" fmla="*/ 2 h 137"/>
                    <a:gd name="T44" fmla="*/ 171 w 174"/>
                    <a:gd name="T45" fmla="*/ 106 h 137"/>
                    <a:gd name="T46" fmla="*/ 166 w 174"/>
                    <a:gd name="T47" fmla="*/ 112 h 137"/>
                    <a:gd name="T48" fmla="*/ 95 w 174"/>
                    <a:gd name="T49" fmla="*/ 112 h 137"/>
                    <a:gd name="T50" fmla="*/ 97 w 174"/>
                    <a:gd name="T51" fmla="*/ 114 h 137"/>
                    <a:gd name="T52" fmla="*/ 98 w 174"/>
                    <a:gd name="T53" fmla="*/ 114 h 137"/>
                    <a:gd name="T54" fmla="*/ 168 w 174"/>
                    <a:gd name="T55" fmla="*/ 114 h 137"/>
                    <a:gd name="T56" fmla="*/ 174 w 174"/>
                    <a:gd name="T57" fmla="*/ 109 h 137"/>
                    <a:gd name="T58" fmla="*/ 174 w 174"/>
                    <a:gd name="T59" fmla="*/ 5 h 137"/>
                    <a:gd name="T60" fmla="*/ 174 w 174"/>
                    <a:gd name="T61" fmla="*/ 3 h 137"/>
                    <a:gd name="T62" fmla="*/ 173 w 174"/>
                    <a:gd name="T63" fmla="*/ 2 h 137"/>
                    <a:gd name="T64" fmla="*/ 171 w 174"/>
                    <a:gd name="T6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137">
                      <a:moveTo>
                        <a:pt x="111" y="128"/>
                      </a:moveTo>
                      <a:cubicBezTo>
                        <a:pt x="113" y="130"/>
                        <a:pt x="113" y="132"/>
                        <a:pt x="113" y="134"/>
                      </a:cubicBezTo>
                      <a:cubicBezTo>
                        <a:pt x="58" y="134"/>
                        <a:pt x="58" y="134"/>
                        <a:pt x="58" y="134"/>
                      </a:cubicBezTo>
                      <a:cubicBezTo>
                        <a:pt x="58" y="134"/>
                        <a:pt x="58" y="134"/>
                        <a:pt x="58" y="134"/>
                      </a:cubicBezTo>
                      <a:cubicBezTo>
                        <a:pt x="58" y="135"/>
                        <a:pt x="58" y="136"/>
                        <a:pt x="58" y="137"/>
                      </a:cubicBezTo>
                      <a:cubicBezTo>
                        <a:pt x="61" y="137"/>
                        <a:pt x="61" y="137"/>
                        <a:pt x="61" y="137"/>
                      </a:cubicBezTo>
                      <a:cubicBezTo>
                        <a:pt x="116" y="137"/>
                        <a:pt x="116" y="137"/>
                        <a:pt x="116" y="137"/>
                      </a:cubicBezTo>
                      <a:cubicBezTo>
                        <a:pt x="116" y="135"/>
                        <a:pt x="115" y="133"/>
                        <a:pt x="114" y="131"/>
                      </a:cubicBezTo>
                      <a:cubicBezTo>
                        <a:pt x="114" y="130"/>
                        <a:pt x="113" y="129"/>
                        <a:pt x="112" y="129"/>
                      </a:cubicBezTo>
                      <a:cubicBezTo>
                        <a:pt x="112" y="128"/>
                        <a:pt x="112" y="128"/>
                        <a:pt x="111" y="128"/>
                      </a:cubicBezTo>
                      <a:moveTo>
                        <a:pt x="0" y="111"/>
                      </a:moveTo>
                      <a:cubicBezTo>
                        <a:pt x="0" y="112"/>
                        <a:pt x="1" y="113"/>
                        <a:pt x="2" y="114"/>
                      </a:cubicBezTo>
                      <a:cubicBezTo>
                        <a:pt x="2" y="114"/>
                        <a:pt x="3" y="114"/>
                        <a:pt x="3" y="114"/>
                      </a:cubicBezTo>
                      <a:cubicBezTo>
                        <a:pt x="4" y="114"/>
                        <a:pt x="4" y="114"/>
                        <a:pt x="5" y="114"/>
                      </a:cubicBezTo>
                      <a:cubicBezTo>
                        <a:pt x="38" y="114"/>
                        <a:pt x="38" y="114"/>
                        <a:pt x="38" y="114"/>
                      </a:cubicBezTo>
                      <a:cubicBezTo>
                        <a:pt x="38" y="114"/>
                        <a:pt x="38" y="114"/>
                        <a:pt x="38" y="114"/>
                      </a:cubicBezTo>
                      <a:cubicBezTo>
                        <a:pt x="35" y="114"/>
                        <a:pt x="35" y="114"/>
                        <a:pt x="35" y="114"/>
                      </a:cubicBezTo>
                      <a:cubicBezTo>
                        <a:pt x="35" y="113"/>
                        <a:pt x="35" y="112"/>
                        <a:pt x="35" y="112"/>
                      </a:cubicBezTo>
                      <a:cubicBezTo>
                        <a:pt x="2" y="112"/>
                        <a:pt x="2" y="112"/>
                        <a:pt x="2" y="112"/>
                      </a:cubicBezTo>
                      <a:cubicBezTo>
                        <a:pt x="2" y="112"/>
                        <a:pt x="1" y="111"/>
                        <a:pt x="0" y="111"/>
                      </a:cubicBezTo>
                      <a:moveTo>
                        <a:pt x="171" y="0"/>
                      </a:moveTo>
                      <a:cubicBezTo>
                        <a:pt x="171" y="1"/>
                        <a:pt x="171" y="2"/>
                        <a:pt x="171" y="2"/>
                      </a:cubicBezTo>
                      <a:cubicBezTo>
                        <a:pt x="171" y="106"/>
                        <a:pt x="171" y="106"/>
                        <a:pt x="171" y="106"/>
                      </a:cubicBezTo>
                      <a:cubicBezTo>
                        <a:pt x="171" y="109"/>
                        <a:pt x="169" y="112"/>
                        <a:pt x="166" y="112"/>
                      </a:cubicBezTo>
                      <a:cubicBezTo>
                        <a:pt x="95" y="112"/>
                        <a:pt x="95" y="112"/>
                        <a:pt x="95" y="112"/>
                      </a:cubicBezTo>
                      <a:cubicBezTo>
                        <a:pt x="96" y="112"/>
                        <a:pt x="97" y="113"/>
                        <a:pt x="97" y="114"/>
                      </a:cubicBezTo>
                      <a:cubicBezTo>
                        <a:pt x="97" y="114"/>
                        <a:pt x="98" y="114"/>
                        <a:pt x="98" y="114"/>
                      </a:cubicBezTo>
                      <a:cubicBezTo>
                        <a:pt x="168" y="114"/>
                        <a:pt x="168" y="114"/>
                        <a:pt x="168" y="114"/>
                      </a:cubicBezTo>
                      <a:cubicBezTo>
                        <a:pt x="172" y="114"/>
                        <a:pt x="174" y="112"/>
                        <a:pt x="174" y="109"/>
                      </a:cubicBezTo>
                      <a:cubicBezTo>
                        <a:pt x="174" y="5"/>
                        <a:pt x="174" y="5"/>
                        <a:pt x="174" y="5"/>
                      </a:cubicBezTo>
                      <a:cubicBezTo>
                        <a:pt x="174" y="4"/>
                        <a:pt x="174" y="4"/>
                        <a:pt x="174" y="3"/>
                      </a:cubicBezTo>
                      <a:cubicBezTo>
                        <a:pt x="174" y="3"/>
                        <a:pt x="173" y="2"/>
                        <a:pt x="173" y="2"/>
                      </a:cubicBezTo>
                      <a:cubicBezTo>
                        <a:pt x="173" y="1"/>
                        <a:pt x="172" y="0"/>
                        <a:pt x="171"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4" name="Freeform 192">
                  <a:extLst>
                    <a:ext uri="{FF2B5EF4-FFF2-40B4-BE49-F238E27FC236}">
                      <a16:creationId xmlns="" xmlns:a16="http://schemas.microsoft.com/office/drawing/2014/main" id="{9F01E0A0-7116-48D6-8699-D988A3336A93}"/>
                    </a:ext>
                  </a:extLst>
                </p:cNvPr>
                <p:cNvSpPr>
                  <a:spLocks noEditPoints="1"/>
                </p:cNvSpPr>
                <p:nvPr/>
              </p:nvSpPr>
              <p:spPr bwMode="auto">
                <a:xfrm>
                  <a:off x="2786" y="3004"/>
                  <a:ext cx="857" cy="672"/>
                </a:xfrm>
                <a:custGeom>
                  <a:avLst/>
                  <a:gdLst>
                    <a:gd name="T0" fmla="*/ 111 w 174"/>
                    <a:gd name="T1" fmla="*/ 128 h 137"/>
                    <a:gd name="T2" fmla="*/ 113 w 174"/>
                    <a:gd name="T3" fmla="*/ 134 h 137"/>
                    <a:gd name="T4" fmla="*/ 58 w 174"/>
                    <a:gd name="T5" fmla="*/ 134 h 137"/>
                    <a:gd name="T6" fmla="*/ 58 w 174"/>
                    <a:gd name="T7" fmla="*/ 135 h 137"/>
                    <a:gd name="T8" fmla="*/ 58 w 174"/>
                    <a:gd name="T9" fmla="*/ 137 h 137"/>
                    <a:gd name="T10" fmla="*/ 61 w 174"/>
                    <a:gd name="T11" fmla="*/ 137 h 137"/>
                    <a:gd name="T12" fmla="*/ 116 w 174"/>
                    <a:gd name="T13" fmla="*/ 137 h 137"/>
                    <a:gd name="T14" fmla="*/ 114 w 174"/>
                    <a:gd name="T15" fmla="*/ 131 h 137"/>
                    <a:gd name="T16" fmla="*/ 112 w 174"/>
                    <a:gd name="T17" fmla="*/ 129 h 137"/>
                    <a:gd name="T18" fmla="*/ 111 w 174"/>
                    <a:gd name="T19" fmla="*/ 128 h 137"/>
                    <a:gd name="T20" fmla="*/ 0 w 174"/>
                    <a:gd name="T21" fmla="*/ 111 h 137"/>
                    <a:gd name="T22" fmla="*/ 2 w 174"/>
                    <a:gd name="T23" fmla="*/ 114 h 137"/>
                    <a:gd name="T24" fmla="*/ 3 w 174"/>
                    <a:gd name="T25" fmla="*/ 114 h 137"/>
                    <a:gd name="T26" fmla="*/ 5 w 174"/>
                    <a:gd name="T27" fmla="*/ 115 h 137"/>
                    <a:gd name="T28" fmla="*/ 38 w 174"/>
                    <a:gd name="T29" fmla="*/ 115 h 137"/>
                    <a:gd name="T30" fmla="*/ 38 w 174"/>
                    <a:gd name="T31" fmla="*/ 114 h 137"/>
                    <a:gd name="T32" fmla="*/ 35 w 174"/>
                    <a:gd name="T33" fmla="*/ 114 h 137"/>
                    <a:gd name="T34" fmla="*/ 35 w 174"/>
                    <a:gd name="T35" fmla="*/ 112 h 137"/>
                    <a:gd name="T36" fmla="*/ 3 w 174"/>
                    <a:gd name="T37" fmla="*/ 112 h 137"/>
                    <a:gd name="T38" fmla="*/ 0 w 174"/>
                    <a:gd name="T39" fmla="*/ 111 h 137"/>
                    <a:gd name="T40" fmla="*/ 171 w 174"/>
                    <a:gd name="T41" fmla="*/ 0 h 137"/>
                    <a:gd name="T42" fmla="*/ 171 w 174"/>
                    <a:gd name="T43" fmla="*/ 3 h 137"/>
                    <a:gd name="T44" fmla="*/ 171 w 174"/>
                    <a:gd name="T45" fmla="*/ 106 h 137"/>
                    <a:gd name="T46" fmla="*/ 166 w 174"/>
                    <a:gd name="T47" fmla="*/ 112 h 137"/>
                    <a:gd name="T48" fmla="*/ 95 w 174"/>
                    <a:gd name="T49" fmla="*/ 112 h 137"/>
                    <a:gd name="T50" fmla="*/ 97 w 174"/>
                    <a:gd name="T51" fmla="*/ 114 h 137"/>
                    <a:gd name="T52" fmla="*/ 98 w 174"/>
                    <a:gd name="T53" fmla="*/ 115 h 137"/>
                    <a:gd name="T54" fmla="*/ 169 w 174"/>
                    <a:gd name="T55" fmla="*/ 115 h 137"/>
                    <a:gd name="T56" fmla="*/ 174 w 174"/>
                    <a:gd name="T57" fmla="*/ 109 h 137"/>
                    <a:gd name="T58" fmla="*/ 174 w 174"/>
                    <a:gd name="T59" fmla="*/ 5 h 137"/>
                    <a:gd name="T60" fmla="*/ 174 w 174"/>
                    <a:gd name="T61" fmla="*/ 3 h 137"/>
                    <a:gd name="T62" fmla="*/ 173 w 174"/>
                    <a:gd name="T63" fmla="*/ 2 h 137"/>
                    <a:gd name="T64" fmla="*/ 171 w 174"/>
                    <a:gd name="T6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137">
                      <a:moveTo>
                        <a:pt x="111" y="128"/>
                      </a:moveTo>
                      <a:cubicBezTo>
                        <a:pt x="113" y="130"/>
                        <a:pt x="113" y="132"/>
                        <a:pt x="113" y="134"/>
                      </a:cubicBezTo>
                      <a:cubicBezTo>
                        <a:pt x="58" y="134"/>
                        <a:pt x="58" y="134"/>
                        <a:pt x="58" y="134"/>
                      </a:cubicBezTo>
                      <a:cubicBezTo>
                        <a:pt x="58" y="135"/>
                        <a:pt x="58" y="135"/>
                        <a:pt x="58" y="135"/>
                      </a:cubicBezTo>
                      <a:cubicBezTo>
                        <a:pt x="58" y="135"/>
                        <a:pt x="58" y="136"/>
                        <a:pt x="58" y="137"/>
                      </a:cubicBezTo>
                      <a:cubicBezTo>
                        <a:pt x="61" y="137"/>
                        <a:pt x="61" y="137"/>
                        <a:pt x="61" y="137"/>
                      </a:cubicBezTo>
                      <a:cubicBezTo>
                        <a:pt x="116" y="137"/>
                        <a:pt x="116" y="137"/>
                        <a:pt x="116" y="137"/>
                      </a:cubicBezTo>
                      <a:cubicBezTo>
                        <a:pt x="116" y="135"/>
                        <a:pt x="116" y="133"/>
                        <a:pt x="114" y="131"/>
                      </a:cubicBezTo>
                      <a:cubicBezTo>
                        <a:pt x="114" y="130"/>
                        <a:pt x="113" y="129"/>
                        <a:pt x="112" y="129"/>
                      </a:cubicBezTo>
                      <a:cubicBezTo>
                        <a:pt x="112" y="129"/>
                        <a:pt x="112" y="128"/>
                        <a:pt x="111" y="128"/>
                      </a:cubicBezTo>
                      <a:moveTo>
                        <a:pt x="0" y="111"/>
                      </a:moveTo>
                      <a:cubicBezTo>
                        <a:pt x="1" y="112"/>
                        <a:pt x="1" y="113"/>
                        <a:pt x="2" y="114"/>
                      </a:cubicBezTo>
                      <a:cubicBezTo>
                        <a:pt x="3" y="114"/>
                        <a:pt x="3" y="114"/>
                        <a:pt x="3" y="114"/>
                      </a:cubicBezTo>
                      <a:cubicBezTo>
                        <a:pt x="4" y="114"/>
                        <a:pt x="5" y="115"/>
                        <a:pt x="5" y="115"/>
                      </a:cubicBezTo>
                      <a:cubicBezTo>
                        <a:pt x="38" y="115"/>
                        <a:pt x="38" y="115"/>
                        <a:pt x="38" y="115"/>
                      </a:cubicBezTo>
                      <a:cubicBezTo>
                        <a:pt x="38" y="115"/>
                        <a:pt x="38" y="115"/>
                        <a:pt x="38" y="114"/>
                      </a:cubicBezTo>
                      <a:cubicBezTo>
                        <a:pt x="35" y="114"/>
                        <a:pt x="35" y="114"/>
                        <a:pt x="35" y="114"/>
                      </a:cubicBezTo>
                      <a:cubicBezTo>
                        <a:pt x="35" y="114"/>
                        <a:pt x="35" y="113"/>
                        <a:pt x="35" y="112"/>
                      </a:cubicBezTo>
                      <a:cubicBezTo>
                        <a:pt x="3" y="112"/>
                        <a:pt x="3" y="112"/>
                        <a:pt x="3" y="112"/>
                      </a:cubicBezTo>
                      <a:cubicBezTo>
                        <a:pt x="2" y="112"/>
                        <a:pt x="1" y="112"/>
                        <a:pt x="0" y="111"/>
                      </a:cubicBezTo>
                      <a:moveTo>
                        <a:pt x="171" y="0"/>
                      </a:moveTo>
                      <a:cubicBezTo>
                        <a:pt x="171" y="1"/>
                        <a:pt x="171" y="2"/>
                        <a:pt x="171" y="3"/>
                      </a:cubicBezTo>
                      <a:cubicBezTo>
                        <a:pt x="171" y="106"/>
                        <a:pt x="171" y="106"/>
                        <a:pt x="171" y="106"/>
                      </a:cubicBezTo>
                      <a:cubicBezTo>
                        <a:pt x="171" y="109"/>
                        <a:pt x="169" y="112"/>
                        <a:pt x="166" y="112"/>
                      </a:cubicBezTo>
                      <a:cubicBezTo>
                        <a:pt x="95" y="112"/>
                        <a:pt x="95" y="112"/>
                        <a:pt x="95" y="112"/>
                      </a:cubicBezTo>
                      <a:cubicBezTo>
                        <a:pt x="96" y="112"/>
                        <a:pt x="97" y="113"/>
                        <a:pt x="97" y="114"/>
                      </a:cubicBezTo>
                      <a:cubicBezTo>
                        <a:pt x="98" y="114"/>
                        <a:pt x="98" y="114"/>
                        <a:pt x="98" y="115"/>
                      </a:cubicBezTo>
                      <a:cubicBezTo>
                        <a:pt x="169" y="115"/>
                        <a:pt x="169" y="115"/>
                        <a:pt x="169" y="115"/>
                      </a:cubicBezTo>
                      <a:cubicBezTo>
                        <a:pt x="172" y="115"/>
                        <a:pt x="174" y="112"/>
                        <a:pt x="174" y="109"/>
                      </a:cubicBezTo>
                      <a:cubicBezTo>
                        <a:pt x="174" y="5"/>
                        <a:pt x="174" y="5"/>
                        <a:pt x="174" y="5"/>
                      </a:cubicBezTo>
                      <a:cubicBezTo>
                        <a:pt x="174" y="5"/>
                        <a:pt x="174" y="4"/>
                        <a:pt x="174" y="3"/>
                      </a:cubicBezTo>
                      <a:cubicBezTo>
                        <a:pt x="174" y="3"/>
                        <a:pt x="174" y="2"/>
                        <a:pt x="173" y="2"/>
                      </a:cubicBezTo>
                      <a:cubicBezTo>
                        <a:pt x="173" y="1"/>
                        <a:pt x="172" y="1"/>
                        <a:pt x="171" y="0"/>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5" name="Freeform 193">
                  <a:extLst>
                    <a:ext uri="{FF2B5EF4-FFF2-40B4-BE49-F238E27FC236}">
                      <a16:creationId xmlns="" xmlns:a16="http://schemas.microsoft.com/office/drawing/2014/main" id="{535F92CA-D9D1-4957-BBD0-D513AAC98F0F}"/>
                    </a:ext>
                  </a:extLst>
                </p:cNvPr>
                <p:cNvSpPr>
                  <a:spLocks noEditPoints="1"/>
                </p:cNvSpPr>
                <p:nvPr/>
              </p:nvSpPr>
              <p:spPr bwMode="auto">
                <a:xfrm>
                  <a:off x="2771" y="2999"/>
                  <a:ext cx="857" cy="663"/>
                </a:xfrm>
                <a:custGeom>
                  <a:avLst/>
                  <a:gdLst>
                    <a:gd name="T0" fmla="*/ 112 w 174"/>
                    <a:gd name="T1" fmla="*/ 126 h 135"/>
                    <a:gd name="T2" fmla="*/ 114 w 174"/>
                    <a:gd name="T3" fmla="*/ 133 h 135"/>
                    <a:gd name="T4" fmla="*/ 59 w 174"/>
                    <a:gd name="T5" fmla="*/ 133 h 135"/>
                    <a:gd name="T6" fmla="*/ 58 w 174"/>
                    <a:gd name="T7" fmla="*/ 133 h 135"/>
                    <a:gd name="T8" fmla="*/ 58 w 174"/>
                    <a:gd name="T9" fmla="*/ 135 h 135"/>
                    <a:gd name="T10" fmla="*/ 61 w 174"/>
                    <a:gd name="T11" fmla="*/ 135 h 135"/>
                    <a:gd name="T12" fmla="*/ 116 w 174"/>
                    <a:gd name="T13" fmla="*/ 135 h 135"/>
                    <a:gd name="T14" fmla="*/ 114 w 174"/>
                    <a:gd name="T15" fmla="*/ 129 h 135"/>
                    <a:gd name="T16" fmla="*/ 113 w 174"/>
                    <a:gd name="T17" fmla="*/ 127 h 135"/>
                    <a:gd name="T18" fmla="*/ 112 w 174"/>
                    <a:gd name="T19" fmla="*/ 126 h 135"/>
                    <a:gd name="T20" fmla="*/ 0 w 174"/>
                    <a:gd name="T21" fmla="*/ 109 h 135"/>
                    <a:gd name="T22" fmla="*/ 3 w 174"/>
                    <a:gd name="T23" fmla="*/ 112 h 135"/>
                    <a:gd name="T24" fmla="*/ 3 w 174"/>
                    <a:gd name="T25" fmla="*/ 112 h 135"/>
                    <a:gd name="T26" fmla="*/ 6 w 174"/>
                    <a:gd name="T27" fmla="*/ 113 h 135"/>
                    <a:gd name="T28" fmla="*/ 38 w 174"/>
                    <a:gd name="T29" fmla="*/ 113 h 135"/>
                    <a:gd name="T30" fmla="*/ 40 w 174"/>
                    <a:gd name="T31" fmla="*/ 110 h 135"/>
                    <a:gd name="T32" fmla="*/ 3 w 174"/>
                    <a:gd name="T33" fmla="*/ 110 h 135"/>
                    <a:gd name="T34" fmla="*/ 0 w 174"/>
                    <a:gd name="T35" fmla="*/ 109 h 135"/>
                    <a:gd name="T36" fmla="*/ 173 w 174"/>
                    <a:gd name="T37" fmla="*/ 0 h 135"/>
                    <a:gd name="T38" fmla="*/ 172 w 174"/>
                    <a:gd name="T39" fmla="*/ 0 h 135"/>
                    <a:gd name="T40" fmla="*/ 172 w 174"/>
                    <a:gd name="T41" fmla="*/ 1 h 135"/>
                    <a:gd name="T42" fmla="*/ 172 w 174"/>
                    <a:gd name="T43" fmla="*/ 104 h 135"/>
                    <a:gd name="T44" fmla="*/ 166 w 174"/>
                    <a:gd name="T45" fmla="*/ 110 h 135"/>
                    <a:gd name="T46" fmla="*/ 95 w 174"/>
                    <a:gd name="T47" fmla="*/ 110 h 135"/>
                    <a:gd name="T48" fmla="*/ 97 w 174"/>
                    <a:gd name="T49" fmla="*/ 112 h 135"/>
                    <a:gd name="T50" fmla="*/ 98 w 174"/>
                    <a:gd name="T51" fmla="*/ 113 h 135"/>
                    <a:gd name="T52" fmla="*/ 169 w 174"/>
                    <a:gd name="T53" fmla="*/ 113 h 135"/>
                    <a:gd name="T54" fmla="*/ 174 w 174"/>
                    <a:gd name="T55" fmla="*/ 107 h 135"/>
                    <a:gd name="T56" fmla="*/ 174 w 174"/>
                    <a:gd name="T57" fmla="*/ 4 h 135"/>
                    <a:gd name="T58" fmla="*/ 174 w 174"/>
                    <a:gd name="T59" fmla="*/ 1 h 135"/>
                    <a:gd name="T60" fmla="*/ 174 w 174"/>
                    <a:gd name="T61" fmla="*/ 0 h 135"/>
                    <a:gd name="T62" fmla="*/ 173 w 174"/>
                    <a:gd name="T6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135">
                      <a:moveTo>
                        <a:pt x="112" y="126"/>
                      </a:moveTo>
                      <a:cubicBezTo>
                        <a:pt x="113" y="128"/>
                        <a:pt x="114" y="130"/>
                        <a:pt x="114" y="133"/>
                      </a:cubicBezTo>
                      <a:cubicBezTo>
                        <a:pt x="59" y="133"/>
                        <a:pt x="59" y="133"/>
                        <a:pt x="59" y="133"/>
                      </a:cubicBezTo>
                      <a:cubicBezTo>
                        <a:pt x="59" y="133"/>
                        <a:pt x="59" y="133"/>
                        <a:pt x="58" y="133"/>
                      </a:cubicBezTo>
                      <a:cubicBezTo>
                        <a:pt x="58" y="134"/>
                        <a:pt x="58" y="135"/>
                        <a:pt x="58" y="135"/>
                      </a:cubicBezTo>
                      <a:cubicBezTo>
                        <a:pt x="61" y="135"/>
                        <a:pt x="61" y="135"/>
                        <a:pt x="61" y="135"/>
                      </a:cubicBezTo>
                      <a:cubicBezTo>
                        <a:pt x="116" y="135"/>
                        <a:pt x="116" y="135"/>
                        <a:pt x="116" y="135"/>
                      </a:cubicBezTo>
                      <a:cubicBezTo>
                        <a:pt x="116" y="133"/>
                        <a:pt x="116" y="131"/>
                        <a:pt x="114" y="129"/>
                      </a:cubicBezTo>
                      <a:cubicBezTo>
                        <a:pt x="114" y="128"/>
                        <a:pt x="113" y="128"/>
                        <a:pt x="113" y="127"/>
                      </a:cubicBezTo>
                      <a:cubicBezTo>
                        <a:pt x="112" y="127"/>
                        <a:pt x="112" y="126"/>
                        <a:pt x="112" y="126"/>
                      </a:cubicBezTo>
                      <a:moveTo>
                        <a:pt x="0" y="109"/>
                      </a:moveTo>
                      <a:cubicBezTo>
                        <a:pt x="1" y="110"/>
                        <a:pt x="2" y="111"/>
                        <a:pt x="3" y="112"/>
                      </a:cubicBezTo>
                      <a:cubicBezTo>
                        <a:pt x="3" y="112"/>
                        <a:pt x="3" y="112"/>
                        <a:pt x="3" y="112"/>
                      </a:cubicBezTo>
                      <a:cubicBezTo>
                        <a:pt x="4" y="113"/>
                        <a:pt x="5" y="113"/>
                        <a:pt x="6" y="113"/>
                      </a:cubicBezTo>
                      <a:cubicBezTo>
                        <a:pt x="38" y="113"/>
                        <a:pt x="38" y="113"/>
                        <a:pt x="38" y="113"/>
                      </a:cubicBezTo>
                      <a:cubicBezTo>
                        <a:pt x="39" y="112"/>
                        <a:pt x="39" y="111"/>
                        <a:pt x="40" y="110"/>
                      </a:cubicBezTo>
                      <a:cubicBezTo>
                        <a:pt x="3" y="110"/>
                        <a:pt x="3" y="110"/>
                        <a:pt x="3" y="110"/>
                      </a:cubicBezTo>
                      <a:cubicBezTo>
                        <a:pt x="2" y="110"/>
                        <a:pt x="1" y="110"/>
                        <a:pt x="0" y="109"/>
                      </a:cubicBezTo>
                      <a:moveTo>
                        <a:pt x="173" y="0"/>
                      </a:moveTo>
                      <a:cubicBezTo>
                        <a:pt x="172" y="0"/>
                        <a:pt x="172" y="0"/>
                        <a:pt x="172" y="0"/>
                      </a:cubicBezTo>
                      <a:cubicBezTo>
                        <a:pt x="172" y="0"/>
                        <a:pt x="172" y="0"/>
                        <a:pt x="172" y="1"/>
                      </a:cubicBezTo>
                      <a:cubicBezTo>
                        <a:pt x="172" y="104"/>
                        <a:pt x="172" y="104"/>
                        <a:pt x="172" y="104"/>
                      </a:cubicBezTo>
                      <a:cubicBezTo>
                        <a:pt x="172" y="107"/>
                        <a:pt x="169" y="110"/>
                        <a:pt x="166" y="110"/>
                      </a:cubicBezTo>
                      <a:cubicBezTo>
                        <a:pt x="95" y="110"/>
                        <a:pt x="95" y="110"/>
                        <a:pt x="95" y="110"/>
                      </a:cubicBezTo>
                      <a:cubicBezTo>
                        <a:pt x="96" y="110"/>
                        <a:pt x="97" y="111"/>
                        <a:pt x="97" y="112"/>
                      </a:cubicBezTo>
                      <a:cubicBezTo>
                        <a:pt x="98" y="112"/>
                        <a:pt x="98" y="112"/>
                        <a:pt x="98" y="113"/>
                      </a:cubicBezTo>
                      <a:cubicBezTo>
                        <a:pt x="169" y="113"/>
                        <a:pt x="169" y="113"/>
                        <a:pt x="169" y="113"/>
                      </a:cubicBezTo>
                      <a:cubicBezTo>
                        <a:pt x="172" y="113"/>
                        <a:pt x="174" y="110"/>
                        <a:pt x="174" y="107"/>
                      </a:cubicBezTo>
                      <a:cubicBezTo>
                        <a:pt x="174" y="4"/>
                        <a:pt x="174" y="4"/>
                        <a:pt x="174" y="4"/>
                      </a:cubicBezTo>
                      <a:cubicBezTo>
                        <a:pt x="174" y="3"/>
                        <a:pt x="174" y="2"/>
                        <a:pt x="174" y="1"/>
                      </a:cubicBezTo>
                      <a:cubicBezTo>
                        <a:pt x="174" y="1"/>
                        <a:pt x="174" y="1"/>
                        <a:pt x="174" y="0"/>
                      </a:cubicBezTo>
                      <a:cubicBezTo>
                        <a:pt x="173" y="0"/>
                        <a:pt x="173" y="0"/>
                        <a:pt x="173" y="0"/>
                      </a:cubicBezTo>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6" name="Freeform 194">
                  <a:extLst>
                    <a:ext uri="{FF2B5EF4-FFF2-40B4-BE49-F238E27FC236}">
                      <a16:creationId xmlns="" xmlns:a16="http://schemas.microsoft.com/office/drawing/2014/main" id="{6592FD17-0B4C-4624-8284-0D80367FFB49}"/>
                    </a:ext>
                  </a:extLst>
                </p:cNvPr>
                <p:cNvSpPr>
                  <a:spLocks noEditPoints="1"/>
                </p:cNvSpPr>
                <p:nvPr/>
              </p:nvSpPr>
              <p:spPr bwMode="auto">
                <a:xfrm>
                  <a:off x="2766" y="2999"/>
                  <a:ext cx="853" cy="540"/>
                </a:xfrm>
                <a:custGeom>
                  <a:avLst/>
                  <a:gdLst>
                    <a:gd name="T0" fmla="*/ 0 w 173"/>
                    <a:gd name="T1" fmla="*/ 107 h 110"/>
                    <a:gd name="T2" fmla="*/ 1 w 173"/>
                    <a:gd name="T3" fmla="*/ 109 h 110"/>
                    <a:gd name="T4" fmla="*/ 1 w 173"/>
                    <a:gd name="T5" fmla="*/ 109 h 110"/>
                    <a:gd name="T6" fmla="*/ 1 w 173"/>
                    <a:gd name="T7" fmla="*/ 109 h 110"/>
                    <a:gd name="T8" fmla="*/ 4 w 173"/>
                    <a:gd name="T9" fmla="*/ 110 h 110"/>
                    <a:gd name="T10" fmla="*/ 41 w 173"/>
                    <a:gd name="T11" fmla="*/ 110 h 110"/>
                    <a:gd name="T12" fmla="*/ 43 w 173"/>
                    <a:gd name="T13" fmla="*/ 107 h 110"/>
                    <a:gd name="T14" fmla="*/ 1 w 173"/>
                    <a:gd name="T15" fmla="*/ 107 h 110"/>
                    <a:gd name="T16" fmla="*/ 0 w 173"/>
                    <a:gd name="T17" fmla="*/ 107 h 110"/>
                    <a:gd name="T18" fmla="*/ 173 w 173"/>
                    <a:gd name="T19" fmla="*/ 0 h 110"/>
                    <a:gd name="T20" fmla="*/ 170 w 173"/>
                    <a:gd name="T21" fmla="*/ 0 h 110"/>
                    <a:gd name="T22" fmla="*/ 170 w 173"/>
                    <a:gd name="T23" fmla="*/ 101 h 110"/>
                    <a:gd name="T24" fmla="*/ 164 w 173"/>
                    <a:gd name="T25" fmla="*/ 107 h 110"/>
                    <a:gd name="T26" fmla="*/ 94 w 173"/>
                    <a:gd name="T27" fmla="*/ 107 h 110"/>
                    <a:gd name="T28" fmla="*/ 95 w 173"/>
                    <a:gd name="T29" fmla="*/ 109 h 110"/>
                    <a:gd name="T30" fmla="*/ 96 w 173"/>
                    <a:gd name="T31" fmla="*/ 110 h 110"/>
                    <a:gd name="T32" fmla="*/ 167 w 173"/>
                    <a:gd name="T33" fmla="*/ 110 h 110"/>
                    <a:gd name="T34" fmla="*/ 173 w 173"/>
                    <a:gd name="T35" fmla="*/ 104 h 110"/>
                    <a:gd name="T36" fmla="*/ 173 w 173"/>
                    <a:gd name="T37" fmla="*/ 1 h 110"/>
                    <a:gd name="T38" fmla="*/ 173 w 173"/>
                    <a:gd name="T3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3" h="110">
                      <a:moveTo>
                        <a:pt x="0" y="107"/>
                      </a:moveTo>
                      <a:cubicBezTo>
                        <a:pt x="1" y="109"/>
                        <a:pt x="1" y="109"/>
                        <a:pt x="1" y="109"/>
                      </a:cubicBezTo>
                      <a:cubicBezTo>
                        <a:pt x="1" y="109"/>
                        <a:pt x="1" y="109"/>
                        <a:pt x="1" y="109"/>
                      </a:cubicBezTo>
                      <a:cubicBezTo>
                        <a:pt x="1" y="109"/>
                        <a:pt x="1" y="109"/>
                        <a:pt x="1" y="109"/>
                      </a:cubicBezTo>
                      <a:cubicBezTo>
                        <a:pt x="2" y="110"/>
                        <a:pt x="3" y="110"/>
                        <a:pt x="4" y="110"/>
                      </a:cubicBezTo>
                      <a:cubicBezTo>
                        <a:pt x="41" y="110"/>
                        <a:pt x="41" y="110"/>
                        <a:pt x="41" y="110"/>
                      </a:cubicBezTo>
                      <a:cubicBezTo>
                        <a:pt x="41" y="109"/>
                        <a:pt x="42" y="108"/>
                        <a:pt x="43" y="107"/>
                      </a:cubicBezTo>
                      <a:cubicBezTo>
                        <a:pt x="1" y="107"/>
                        <a:pt x="1" y="107"/>
                        <a:pt x="1" y="107"/>
                      </a:cubicBezTo>
                      <a:cubicBezTo>
                        <a:pt x="1" y="107"/>
                        <a:pt x="1" y="107"/>
                        <a:pt x="0" y="107"/>
                      </a:cubicBezTo>
                      <a:moveTo>
                        <a:pt x="173" y="0"/>
                      </a:moveTo>
                      <a:cubicBezTo>
                        <a:pt x="170" y="0"/>
                        <a:pt x="170" y="0"/>
                        <a:pt x="170" y="0"/>
                      </a:cubicBezTo>
                      <a:cubicBezTo>
                        <a:pt x="170" y="101"/>
                        <a:pt x="170" y="101"/>
                        <a:pt x="170" y="101"/>
                      </a:cubicBezTo>
                      <a:cubicBezTo>
                        <a:pt x="170" y="104"/>
                        <a:pt x="167" y="107"/>
                        <a:pt x="164" y="107"/>
                      </a:cubicBezTo>
                      <a:cubicBezTo>
                        <a:pt x="94" y="107"/>
                        <a:pt x="94" y="107"/>
                        <a:pt x="94" y="107"/>
                      </a:cubicBezTo>
                      <a:cubicBezTo>
                        <a:pt x="94" y="108"/>
                        <a:pt x="95" y="108"/>
                        <a:pt x="95" y="109"/>
                      </a:cubicBezTo>
                      <a:cubicBezTo>
                        <a:pt x="96" y="109"/>
                        <a:pt x="96" y="110"/>
                        <a:pt x="96" y="110"/>
                      </a:cubicBezTo>
                      <a:cubicBezTo>
                        <a:pt x="167" y="110"/>
                        <a:pt x="167" y="110"/>
                        <a:pt x="167" y="110"/>
                      </a:cubicBezTo>
                      <a:cubicBezTo>
                        <a:pt x="170" y="110"/>
                        <a:pt x="173" y="107"/>
                        <a:pt x="173" y="104"/>
                      </a:cubicBezTo>
                      <a:cubicBezTo>
                        <a:pt x="173" y="1"/>
                        <a:pt x="173" y="1"/>
                        <a:pt x="173" y="1"/>
                      </a:cubicBezTo>
                      <a:cubicBezTo>
                        <a:pt x="173" y="0"/>
                        <a:pt x="173" y="0"/>
                        <a:pt x="173" y="0"/>
                      </a:cubicBezTo>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7" name="Freeform 195">
                  <a:extLst>
                    <a:ext uri="{FF2B5EF4-FFF2-40B4-BE49-F238E27FC236}">
                      <a16:creationId xmlns="" xmlns:a16="http://schemas.microsoft.com/office/drawing/2014/main" id="{1A222D87-DE1B-4337-9C4E-8DD655566592}"/>
                    </a:ext>
                  </a:extLst>
                </p:cNvPr>
                <p:cNvSpPr>
                  <a:spLocks/>
                </p:cNvSpPr>
                <p:nvPr/>
              </p:nvSpPr>
              <p:spPr bwMode="auto">
                <a:xfrm>
                  <a:off x="2757" y="3519"/>
                  <a:ext cx="14" cy="15"/>
                </a:xfrm>
                <a:custGeom>
                  <a:avLst/>
                  <a:gdLst>
                    <a:gd name="T0" fmla="*/ 0 w 3"/>
                    <a:gd name="T1" fmla="*/ 0 h 3"/>
                    <a:gd name="T2" fmla="*/ 3 w 3"/>
                    <a:gd name="T3" fmla="*/ 3 h 3"/>
                    <a:gd name="T4" fmla="*/ 3 w 3"/>
                    <a:gd name="T5" fmla="*/ 3 h 3"/>
                    <a:gd name="T6" fmla="*/ 3 w 3"/>
                    <a:gd name="T7" fmla="*/ 3 h 3"/>
                    <a:gd name="T8" fmla="*/ 2 w 3"/>
                    <a:gd name="T9" fmla="*/ 1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cubicBezTo>
                        <a:pt x="1" y="2"/>
                        <a:pt x="2" y="2"/>
                        <a:pt x="3" y="3"/>
                      </a:cubicBezTo>
                      <a:cubicBezTo>
                        <a:pt x="3" y="3"/>
                        <a:pt x="3" y="3"/>
                        <a:pt x="3" y="3"/>
                      </a:cubicBezTo>
                      <a:cubicBezTo>
                        <a:pt x="3" y="3"/>
                        <a:pt x="3" y="3"/>
                        <a:pt x="3" y="3"/>
                      </a:cubicBezTo>
                      <a:cubicBezTo>
                        <a:pt x="2" y="1"/>
                        <a:pt x="2" y="1"/>
                        <a:pt x="2" y="1"/>
                      </a:cubicBezTo>
                      <a:cubicBezTo>
                        <a:pt x="2" y="1"/>
                        <a:pt x="1" y="1"/>
                        <a:pt x="0" y="0"/>
                      </a:cubicBezTo>
                    </a:path>
                  </a:pathLst>
                </a:custGeom>
                <a:solidFill>
                  <a:srgbClr val="1E6D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8" name="Freeform 196">
                  <a:extLst>
                    <a:ext uri="{FF2B5EF4-FFF2-40B4-BE49-F238E27FC236}">
                      <a16:creationId xmlns="" xmlns:a16="http://schemas.microsoft.com/office/drawing/2014/main" id="{7C2922D8-AB59-4E93-A39C-2F08CFC28B8B}"/>
                    </a:ext>
                  </a:extLst>
                </p:cNvPr>
                <p:cNvSpPr>
                  <a:spLocks/>
                </p:cNvSpPr>
                <p:nvPr/>
              </p:nvSpPr>
              <p:spPr bwMode="auto">
                <a:xfrm>
                  <a:off x="3042" y="3603"/>
                  <a:ext cx="291" cy="49"/>
                </a:xfrm>
                <a:custGeom>
                  <a:avLst/>
                  <a:gdLst>
                    <a:gd name="T0" fmla="*/ 54 w 59"/>
                    <a:gd name="T1" fmla="*/ 0 h 10"/>
                    <a:gd name="T2" fmla="*/ 56 w 59"/>
                    <a:gd name="T3" fmla="*/ 7 h 10"/>
                    <a:gd name="T4" fmla="*/ 1 w 59"/>
                    <a:gd name="T5" fmla="*/ 7 h 10"/>
                    <a:gd name="T6" fmla="*/ 1 w 59"/>
                    <a:gd name="T7" fmla="*/ 7 h 10"/>
                    <a:gd name="T8" fmla="*/ 0 w 59"/>
                    <a:gd name="T9" fmla="*/ 10 h 10"/>
                    <a:gd name="T10" fmla="*/ 4 w 59"/>
                    <a:gd name="T11" fmla="*/ 10 h 10"/>
                    <a:gd name="T12" fmla="*/ 59 w 59"/>
                    <a:gd name="T13" fmla="*/ 10 h 10"/>
                    <a:gd name="T14" fmla="*/ 57 w 59"/>
                    <a:gd name="T15" fmla="*/ 3 h 10"/>
                    <a:gd name="T16" fmla="*/ 55 w 59"/>
                    <a:gd name="T17" fmla="*/ 1 h 10"/>
                    <a:gd name="T18" fmla="*/ 54 w 59"/>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0">
                      <a:moveTo>
                        <a:pt x="54" y="0"/>
                      </a:moveTo>
                      <a:cubicBezTo>
                        <a:pt x="55" y="2"/>
                        <a:pt x="56" y="4"/>
                        <a:pt x="56" y="7"/>
                      </a:cubicBezTo>
                      <a:cubicBezTo>
                        <a:pt x="1" y="7"/>
                        <a:pt x="1" y="7"/>
                        <a:pt x="1" y="7"/>
                      </a:cubicBezTo>
                      <a:cubicBezTo>
                        <a:pt x="1" y="7"/>
                        <a:pt x="1" y="7"/>
                        <a:pt x="1" y="7"/>
                      </a:cubicBezTo>
                      <a:cubicBezTo>
                        <a:pt x="0" y="8"/>
                        <a:pt x="0" y="9"/>
                        <a:pt x="0" y="10"/>
                      </a:cubicBezTo>
                      <a:cubicBezTo>
                        <a:pt x="4" y="10"/>
                        <a:pt x="4" y="10"/>
                        <a:pt x="4" y="10"/>
                      </a:cubicBezTo>
                      <a:cubicBezTo>
                        <a:pt x="59" y="10"/>
                        <a:pt x="59" y="10"/>
                        <a:pt x="59" y="10"/>
                      </a:cubicBezTo>
                      <a:cubicBezTo>
                        <a:pt x="59" y="7"/>
                        <a:pt x="58" y="5"/>
                        <a:pt x="57" y="3"/>
                      </a:cubicBezTo>
                      <a:cubicBezTo>
                        <a:pt x="56" y="2"/>
                        <a:pt x="55" y="2"/>
                        <a:pt x="55" y="1"/>
                      </a:cubicBezTo>
                      <a:cubicBezTo>
                        <a:pt x="54" y="1"/>
                        <a:pt x="54" y="1"/>
                        <a:pt x="54" y="0"/>
                      </a:cubicBezTo>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9" name="Freeform 197">
                  <a:extLst>
                    <a:ext uri="{FF2B5EF4-FFF2-40B4-BE49-F238E27FC236}">
                      <a16:creationId xmlns="" xmlns:a16="http://schemas.microsoft.com/office/drawing/2014/main" id="{2AD001B6-0578-4A30-ACCA-5E97A3484CCF}"/>
                    </a:ext>
                  </a:extLst>
                </p:cNvPr>
                <p:cNvSpPr>
                  <a:spLocks noEditPoints="1"/>
                </p:cNvSpPr>
                <p:nvPr/>
              </p:nvSpPr>
              <p:spPr bwMode="auto">
                <a:xfrm>
                  <a:off x="2747" y="2999"/>
                  <a:ext cx="857" cy="525"/>
                </a:xfrm>
                <a:custGeom>
                  <a:avLst/>
                  <a:gdLst>
                    <a:gd name="T0" fmla="*/ 0 w 174"/>
                    <a:gd name="T1" fmla="*/ 104 h 107"/>
                    <a:gd name="T2" fmla="*/ 2 w 174"/>
                    <a:gd name="T3" fmla="*/ 106 h 107"/>
                    <a:gd name="T4" fmla="*/ 2 w 174"/>
                    <a:gd name="T5" fmla="*/ 106 h 107"/>
                    <a:gd name="T6" fmla="*/ 4 w 174"/>
                    <a:gd name="T7" fmla="*/ 105 h 107"/>
                    <a:gd name="T8" fmla="*/ 4 w 174"/>
                    <a:gd name="T9" fmla="*/ 107 h 107"/>
                    <a:gd name="T10" fmla="*/ 5 w 174"/>
                    <a:gd name="T11" fmla="*/ 107 h 107"/>
                    <a:gd name="T12" fmla="*/ 47 w 174"/>
                    <a:gd name="T13" fmla="*/ 107 h 107"/>
                    <a:gd name="T14" fmla="*/ 54 w 174"/>
                    <a:gd name="T15" fmla="*/ 104 h 107"/>
                    <a:gd name="T16" fmla="*/ 65 w 174"/>
                    <a:gd name="T17" fmla="*/ 104 h 107"/>
                    <a:gd name="T18" fmla="*/ 65 w 174"/>
                    <a:gd name="T19" fmla="*/ 104 h 107"/>
                    <a:gd name="T20" fmla="*/ 2 w 174"/>
                    <a:gd name="T21" fmla="*/ 104 h 107"/>
                    <a:gd name="T22" fmla="*/ 0 w 174"/>
                    <a:gd name="T23" fmla="*/ 104 h 107"/>
                    <a:gd name="T24" fmla="*/ 174 w 174"/>
                    <a:gd name="T25" fmla="*/ 0 h 107"/>
                    <a:gd name="T26" fmla="*/ 171 w 174"/>
                    <a:gd name="T27" fmla="*/ 0 h 107"/>
                    <a:gd name="T28" fmla="*/ 171 w 174"/>
                    <a:gd name="T29" fmla="*/ 98 h 107"/>
                    <a:gd name="T30" fmla="*/ 165 w 174"/>
                    <a:gd name="T31" fmla="*/ 104 h 107"/>
                    <a:gd name="T32" fmla="*/ 91 w 174"/>
                    <a:gd name="T33" fmla="*/ 104 h 107"/>
                    <a:gd name="T34" fmla="*/ 91 w 174"/>
                    <a:gd name="T35" fmla="*/ 104 h 107"/>
                    <a:gd name="T36" fmla="*/ 98 w 174"/>
                    <a:gd name="T37" fmla="*/ 107 h 107"/>
                    <a:gd name="T38" fmla="*/ 168 w 174"/>
                    <a:gd name="T39" fmla="*/ 107 h 107"/>
                    <a:gd name="T40" fmla="*/ 174 w 174"/>
                    <a:gd name="T41" fmla="*/ 101 h 107"/>
                    <a:gd name="T42" fmla="*/ 174 w 174"/>
                    <a:gd name="T4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4" h="107">
                      <a:moveTo>
                        <a:pt x="0" y="104"/>
                      </a:moveTo>
                      <a:cubicBezTo>
                        <a:pt x="0" y="105"/>
                        <a:pt x="1" y="106"/>
                        <a:pt x="2" y="106"/>
                      </a:cubicBezTo>
                      <a:cubicBezTo>
                        <a:pt x="2" y="106"/>
                        <a:pt x="2" y="106"/>
                        <a:pt x="2" y="106"/>
                      </a:cubicBezTo>
                      <a:cubicBezTo>
                        <a:pt x="2" y="106"/>
                        <a:pt x="3" y="106"/>
                        <a:pt x="4" y="105"/>
                      </a:cubicBezTo>
                      <a:cubicBezTo>
                        <a:pt x="4" y="107"/>
                        <a:pt x="4" y="107"/>
                        <a:pt x="4" y="107"/>
                      </a:cubicBezTo>
                      <a:cubicBezTo>
                        <a:pt x="5" y="107"/>
                        <a:pt x="5" y="107"/>
                        <a:pt x="5" y="107"/>
                      </a:cubicBezTo>
                      <a:cubicBezTo>
                        <a:pt x="47" y="107"/>
                        <a:pt x="47" y="107"/>
                        <a:pt x="47" y="107"/>
                      </a:cubicBezTo>
                      <a:cubicBezTo>
                        <a:pt x="49" y="105"/>
                        <a:pt x="52" y="104"/>
                        <a:pt x="54" y="104"/>
                      </a:cubicBezTo>
                      <a:cubicBezTo>
                        <a:pt x="65" y="104"/>
                        <a:pt x="65" y="104"/>
                        <a:pt x="65" y="104"/>
                      </a:cubicBezTo>
                      <a:cubicBezTo>
                        <a:pt x="65" y="104"/>
                        <a:pt x="65" y="104"/>
                        <a:pt x="65" y="104"/>
                      </a:cubicBezTo>
                      <a:cubicBezTo>
                        <a:pt x="2" y="104"/>
                        <a:pt x="2" y="104"/>
                        <a:pt x="2" y="104"/>
                      </a:cubicBezTo>
                      <a:cubicBezTo>
                        <a:pt x="1" y="104"/>
                        <a:pt x="0" y="104"/>
                        <a:pt x="0" y="104"/>
                      </a:cubicBezTo>
                      <a:moveTo>
                        <a:pt x="174" y="0"/>
                      </a:moveTo>
                      <a:cubicBezTo>
                        <a:pt x="171" y="0"/>
                        <a:pt x="171" y="0"/>
                        <a:pt x="171" y="0"/>
                      </a:cubicBezTo>
                      <a:cubicBezTo>
                        <a:pt x="171" y="98"/>
                        <a:pt x="171" y="98"/>
                        <a:pt x="171" y="98"/>
                      </a:cubicBezTo>
                      <a:cubicBezTo>
                        <a:pt x="171" y="102"/>
                        <a:pt x="168" y="104"/>
                        <a:pt x="165" y="104"/>
                      </a:cubicBezTo>
                      <a:cubicBezTo>
                        <a:pt x="91" y="104"/>
                        <a:pt x="91" y="104"/>
                        <a:pt x="91" y="104"/>
                      </a:cubicBezTo>
                      <a:cubicBezTo>
                        <a:pt x="91" y="104"/>
                        <a:pt x="91" y="104"/>
                        <a:pt x="91" y="104"/>
                      </a:cubicBezTo>
                      <a:cubicBezTo>
                        <a:pt x="93" y="104"/>
                        <a:pt x="96" y="105"/>
                        <a:pt x="98" y="107"/>
                      </a:cubicBezTo>
                      <a:cubicBezTo>
                        <a:pt x="168" y="107"/>
                        <a:pt x="168" y="107"/>
                        <a:pt x="168" y="107"/>
                      </a:cubicBezTo>
                      <a:cubicBezTo>
                        <a:pt x="171" y="107"/>
                        <a:pt x="174" y="104"/>
                        <a:pt x="174" y="101"/>
                      </a:cubicBezTo>
                      <a:cubicBezTo>
                        <a:pt x="174" y="0"/>
                        <a:pt x="174" y="0"/>
                        <a:pt x="174"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0" name="Freeform 198">
                  <a:extLst>
                    <a:ext uri="{FF2B5EF4-FFF2-40B4-BE49-F238E27FC236}">
                      <a16:creationId xmlns="" xmlns:a16="http://schemas.microsoft.com/office/drawing/2014/main" id="{64D2A679-BA0E-48D9-90F9-ACEFF6DBE2DF}"/>
                    </a:ext>
                  </a:extLst>
                </p:cNvPr>
                <p:cNvSpPr>
                  <a:spLocks/>
                </p:cNvSpPr>
                <p:nvPr/>
              </p:nvSpPr>
              <p:spPr bwMode="auto">
                <a:xfrm>
                  <a:off x="2757" y="3514"/>
                  <a:ext cx="9" cy="10"/>
                </a:xfrm>
                <a:custGeom>
                  <a:avLst/>
                  <a:gdLst>
                    <a:gd name="T0" fmla="*/ 2 w 2"/>
                    <a:gd name="T1" fmla="*/ 0 h 2"/>
                    <a:gd name="T2" fmla="*/ 0 w 2"/>
                    <a:gd name="T3" fmla="*/ 1 h 2"/>
                    <a:gd name="T4" fmla="*/ 0 w 2"/>
                    <a:gd name="T5" fmla="*/ 1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1" y="1"/>
                        <a:pt x="0" y="1"/>
                        <a:pt x="0" y="1"/>
                      </a:cubicBezTo>
                      <a:cubicBezTo>
                        <a:pt x="0" y="1"/>
                        <a:pt x="0" y="1"/>
                        <a:pt x="0" y="1"/>
                      </a:cubicBezTo>
                      <a:cubicBezTo>
                        <a:pt x="1" y="2"/>
                        <a:pt x="2" y="2"/>
                        <a:pt x="2" y="2"/>
                      </a:cubicBezTo>
                      <a:cubicBezTo>
                        <a:pt x="2" y="0"/>
                        <a:pt x="2" y="0"/>
                        <a:pt x="2" y="0"/>
                      </a:cubicBezTo>
                    </a:path>
                  </a:pathLst>
                </a:custGeom>
                <a:solidFill>
                  <a:srgbClr val="1C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1" name="Freeform 199">
                  <a:extLst>
                    <a:ext uri="{FF2B5EF4-FFF2-40B4-BE49-F238E27FC236}">
                      <a16:creationId xmlns="" xmlns:a16="http://schemas.microsoft.com/office/drawing/2014/main" id="{B34A1BEB-F8F9-44C1-82A6-3069C40F91A5}"/>
                    </a:ext>
                  </a:extLst>
                </p:cNvPr>
                <p:cNvSpPr>
                  <a:spLocks/>
                </p:cNvSpPr>
                <p:nvPr/>
              </p:nvSpPr>
              <p:spPr bwMode="auto">
                <a:xfrm>
                  <a:off x="3027" y="3593"/>
                  <a:ext cx="291" cy="44"/>
                </a:xfrm>
                <a:custGeom>
                  <a:avLst/>
                  <a:gdLst>
                    <a:gd name="T0" fmla="*/ 54 w 59"/>
                    <a:gd name="T1" fmla="*/ 0 h 9"/>
                    <a:gd name="T2" fmla="*/ 56 w 59"/>
                    <a:gd name="T3" fmla="*/ 6 h 9"/>
                    <a:gd name="T4" fmla="*/ 1 w 59"/>
                    <a:gd name="T5" fmla="*/ 6 h 9"/>
                    <a:gd name="T6" fmla="*/ 1 w 59"/>
                    <a:gd name="T7" fmla="*/ 6 h 9"/>
                    <a:gd name="T8" fmla="*/ 0 w 59"/>
                    <a:gd name="T9" fmla="*/ 9 h 9"/>
                    <a:gd name="T10" fmla="*/ 4 w 59"/>
                    <a:gd name="T11" fmla="*/ 9 h 9"/>
                    <a:gd name="T12" fmla="*/ 59 w 59"/>
                    <a:gd name="T13" fmla="*/ 9 h 9"/>
                    <a:gd name="T14" fmla="*/ 57 w 59"/>
                    <a:gd name="T15" fmla="*/ 2 h 9"/>
                    <a:gd name="T16" fmla="*/ 55 w 59"/>
                    <a:gd name="T17" fmla="*/ 0 h 9"/>
                    <a:gd name="T18" fmla="*/ 54 w 59"/>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9">
                      <a:moveTo>
                        <a:pt x="54" y="0"/>
                      </a:moveTo>
                      <a:cubicBezTo>
                        <a:pt x="55" y="1"/>
                        <a:pt x="56" y="4"/>
                        <a:pt x="56" y="6"/>
                      </a:cubicBezTo>
                      <a:cubicBezTo>
                        <a:pt x="1" y="6"/>
                        <a:pt x="1" y="6"/>
                        <a:pt x="1" y="6"/>
                      </a:cubicBezTo>
                      <a:cubicBezTo>
                        <a:pt x="1" y="6"/>
                        <a:pt x="1" y="6"/>
                        <a:pt x="1" y="6"/>
                      </a:cubicBezTo>
                      <a:cubicBezTo>
                        <a:pt x="1" y="7"/>
                        <a:pt x="0" y="8"/>
                        <a:pt x="0" y="9"/>
                      </a:cubicBezTo>
                      <a:cubicBezTo>
                        <a:pt x="4" y="9"/>
                        <a:pt x="4" y="9"/>
                        <a:pt x="4" y="9"/>
                      </a:cubicBezTo>
                      <a:cubicBezTo>
                        <a:pt x="59" y="9"/>
                        <a:pt x="59" y="9"/>
                        <a:pt x="59" y="9"/>
                      </a:cubicBezTo>
                      <a:cubicBezTo>
                        <a:pt x="59" y="6"/>
                        <a:pt x="58" y="4"/>
                        <a:pt x="57" y="2"/>
                      </a:cubicBezTo>
                      <a:cubicBezTo>
                        <a:pt x="56" y="2"/>
                        <a:pt x="56" y="1"/>
                        <a:pt x="55" y="0"/>
                      </a:cubicBezTo>
                      <a:cubicBezTo>
                        <a:pt x="55" y="0"/>
                        <a:pt x="54" y="0"/>
                        <a:pt x="54"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2" name="Freeform 200">
                  <a:extLst>
                    <a:ext uri="{FF2B5EF4-FFF2-40B4-BE49-F238E27FC236}">
                      <a16:creationId xmlns="" xmlns:a16="http://schemas.microsoft.com/office/drawing/2014/main" id="{770172DC-1D3E-4B86-B819-647BAC3CC7FF}"/>
                    </a:ext>
                  </a:extLst>
                </p:cNvPr>
                <p:cNvSpPr>
                  <a:spLocks/>
                </p:cNvSpPr>
                <p:nvPr/>
              </p:nvSpPr>
              <p:spPr bwMode="auto">
                <a:xfrm>
                  <a:off x="3180" y="2999"/>
                  <a:ext cx="409" cy="510"/>
                </a:xfrm>
                <a:custGeom>
                  <a:avLst/>
                  <a:gdLst>
                    <a:gd name="T0" fmla="*/ 83 w 83"/>
                    <a:gd name="T1" fmla="*/ 0 h 104"/>
                    <a:gd name="T2" fmla="*/ 80 w 83"/>
                    <a:gd name="T3" fmla="*/ 0 h 104"/>
                    <a:gd name="T4" fmla="*/ 80 w 83"/>
                    <a:gd name="T5" fmla="*/ 96 h 104"/>
                    <a:gd name="T6" fmla="*/ 74 w 83"/>
                    <a:gd name="T7" fmla="*/ 101 h 104"/>
                    <a:gd name="T8" fmla="*/ 36 w 83"/>
                    <a:gd name="T9" fmla="*/ 101 h 104"/>
                    <a:gd name="T10" fmla="*/ 36 w 83"/>
                    <a:gd name="T11" fmla="*/ 102 h 104"/>
                    <a:gd name="T12" fmla="*/ 0 w 83"/>
                    <a:gd name="T13" fmla="*/ 102 h 104"/>
                    <a:gd name="T14" fmla="*/ 0 w 83"/>
                    <a:gd name="T15" fmla="*/ 104 h 104"/>
                    <a:gd name="T16" fmla="*/ 2 w 83"/>
                    <a:gd name="T17" fmla="*/ 104 h 104"/>
                    <a:gd name="T18" fmla="*/ 3 w 83"/>
                    <a:gd name="T19" fmla="*/ 104 h 104"/>
                    <a:gd name="T20" fmla="*/ 3 w 83"/>
                    <a:gd name="T21" fmla="*/ 104 h 104"/>
                    <a:gd name="T22" fmla="*/ 77 w 83"/>
                    <a:gd name="T23" fmla="*/ 104 h 104"/>
                    <a:gd name="T24" fmla="*/ 83 w 83"/>
                    <a:gd name="T25" fmla="*/ 98 h 104"/>
                    <a:gd name="T26" fmla="*/ 83 w 83"/>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 h="104">
                      <a:moveTo>
                        <a:pt x="83" y="0"/>
                      </a:moveTo>
                      <a:cubicBezTo>
                        <a:pt x="80" y="0"/>
                        <a:pt x="80" y="0"/>
                        <a:pt x="80" y="0"/>
                      </a:cubicBezTo>
                      <a:cubicBezTo>
                        <a:pt x="80" y="96"/>
                        <a:pt x="80" y="96"/>
                        <a:pt x="80" y="96"/>
                      </a:cubicBezTo>
                      <a:cubicBezTo>
                        <a:pt x="80" y="99"/>
                        <a:pt x="77" y="101"/>
                        <a:pt x="74" y="101"/>
                      </a:cubicBezTo>
                      <a:cubicBezTo>
                        <a:pt x="36" y="101"/>
                        <a:pt x="36" y="101"/>
                        <a:pt x="36" y="101"/>
                      </a:cubicBezTo>
                      <a:cubicBezTo>
                        <a:pt x="36" y="102"/>
                        <a:pt x="36" y="102"/>
                        <a:pt x="36" y="102"/>
                      </a:cubicBezTo>
                      <a:cubicBezTo>
                        <a:pt x="0" y="102"/>
                        <a:pt x="0" y="102"/>
                        <a:pt x="0" y="102"/>
                      </a:cubicBezTo>
                      <a:cubicBezTo>
                        <a:pt x="0" y="104"/>
                        <a:pt x="0" y="104"/>
                        <a:pt x="0" y="104"/>
                      </a:cubicBezTo>
                      <a:cubicBezTo>
                        <a:pt x="2" y="104"/>
                        <a:pt x="2" y="104"/>
                        <a:pt x="2" y="104"/>
                      </a:cubicBezTo>
                      <a:cubicBezTo>
                        <a:pt x="2" y="104"/>
                        <a:pt x="3" y="104"/>
                        <a:pt x="3" y="104"/>
                      </a:cubicBezTo>
                      <a:cubicBezTo>
                        <a:pt x="3" y="104"/>
                        <a:pt x="3" y="104"/>
                        <a:pt x="3" y="104"/>
                      </a:cubicBezTo>
                      <a:cubicBezTo>
                        <a:pt x="77" y="104"/>
                        <a:pt x="77" y="104"/>
                        <a:pt x="77" y="104"/>
                      </a:cubicBezTo>
                      <a:cubicBezTo>
                        <a:pt x="80" y="104"/>
                        <a:pt x="83" y="102"/>
                        <a:pt x="83" y="98"/>
                      </a:cubicBezTo>
                      <a:cubicBezTo>
                        <a:pt x="83" y="0"/>
                        <a:pt x="83" y="0"/>
                        <a:pt x="83" y="0"/>
                      </a:cubicBezTo>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3" name="Rectangle 201">
                  <a:extLst>
                    <a:ext uri="{FF2B5EF4-FFF2-40B4-BE49-F238E27FC236}">
                      <a16:creationId xmlns="" xmlns:a16="http://schemas.microsoft.com/office/drawing/2014/main" id="{1E1C2CFB-C707-4DE4-B1F6-34718C78E766}"/>
                    </a:ext>
                  </a:extLst>
                </p:cNvPr>
                <p:cNvSpPr>
                  <a:spLocks noChangeArrowheads="1"/>
                </p:cNvSpPr>
                <p:nvPr/>
              </p:nvSpPr>
              <p:spPr bwMode="auto">
                <a:xfrm>
                  <a:off x="3180" y="3495"/>
                  <a:ext cx="178" cy="5"/>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4" name="Rectangle 202">
                  <a:extLst>
                    <a:ext uri="{FF2B5EF4-FFF2-40B4-BE49-F238E27FC236}">
                      <a16:creationId xmlns="" xmlns:a16="http://schemas.microsoft.com/office/drawing/2014/main" id="{436D64C2-4BCE-4040-928D-7EEC450D4926}"/>
                    </a:ext>
                  </a:extLst>
                </p:cNvPr>
                <p:cNvSpPr>
                  <a:spLocks noChangeArrowheads="1"/>
                </p:cNvSpPr>
                <p:nvPr/>
              </p:nvSpPr>
              <p:spPr bwMode="auto">
                <a:xfrm>
                  <a:off x="3180" y="3495"/>
                  <a:ext cx="178"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5" name="Freeform 203">
                  <a:extLst>
                    <a:ext uri="{FF2B5EF4-FFF2-40B4-BE49-F238E27FC236}">
                      <a16:creationId xmlns="" xmlns:a16="http://schemas.microsoft.com/office/drawing/2014/main" id="{769052BD-F1F8-46D4-9828-12FE4E26D086}"/>
                    </a:ext>
                  </a:extLst>
                </p:cNvPr>
                <p:cNvSpPr>
                  <a:spLocks/>
                </p:cNvSpPr>
                <p:nvPr/>
              </p:nvSpPr>
              <p:spPr bwMode="auto">
                <a:xfrm>
                  <a:off x="2737" y="3500"/>
                  <a:ext cx="330" cy="9"/>
                </a:xfrm>
                <a:custGeom>
                  <a:avLst/>
                  <a:gdLst>
                    <a:gd name="T0" fmla="*/ 67 w 67"/>
                    <a:gd name="T1" fmla="*/ 0 h 2"/>
                    <a:gd name="T2" fmla="*/ 0 w 67"/>
                    <a:gd name="T3" fmla="*/ 0 h 2"/>
                    <a:gd name="T4" fmla="*/ 1 w 67"/>
                    <a:gd name="T5" fmla="*/ 1 h 2"/>
                    <a:gd name="T6" fmla="*/ 2 w 67"/>
                    <a:gd name="T7" fmla="*/ 2 h 2"/>
                    <a:gd name="T8" fmla="*/ 4 w 67"/>
                    <a:gd name="T9" fmla="*/ 2 h 2"/>
                    <a:gd name="T10" fmla="*/ 67 w 67"/>
                    <a:gd name="T11" fmla="*/ 2 h 2"/>
                    <a:gd name="T12" fmla="*/ 67 w 6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7" h="2">
                      <a:moveTo>
                        <a:pt x="67" y="0"/>
                      </a:moveTo>
                      <a:cubicBezTo>
                        <a:pt x="0" y="0"/>
                        <a:pt x="0" y="0"/>
                        <a:pt x="0" y="0"/>
                      </a:cubicBezTo>
                      <a:cubicBezTo>
                        <a:pt x="0" y="1"/>
                        <a:pt x="1" y="1"/>
                        <a:pt x="1" y="1"/>
                      </a:cubicBezTo>
                      <a:cubicBezTo>
                        <a:pt x="1" y="1"/>
                        <a:pt x="1" y="2"/>
                        <a:pt x="2" y="2"/>
                      </a:cubicBezTo>
                      <a:cubicBezTo>
                        <a:pt x="2" y="2"/>
                        <a:pt x="3" y="2"/>
                        <a:pt x="4" y="2"/>
                      </a:cubicBezTo>
                      <a:cubicBezTo>
                        <a:pt x="67" y="2"/>
                        <a:pt x="67" y="2"/>
                        <a:pt x="67" y="2"/>
                      </a:cubicBezTo>
                      <a:cubicBezTo>
                        <a:pt x="67" y="0"/>
                        <a:pt x="67" y="0"/>
                        <a:pt x="67" y="0"/>
                      </a:cubicBezTo>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6" name="Freeform 204">
                  <a:extLst>
                    <a:ext uri="{FF2B5EF4-FFF2-40B4-BE49-F238E27FC236}">
                      <a16:creationId xmlns="" xmlns:a16="http://schemas.microsoft.com/office/drawing/2014/main" id="{DCC8367B-6B3E-476D-9375-BF25108FA95E}"/>
                    </a:ext>
                  </a:extLst>
                </p:cNvPr>
                <p:cNvSpPr>
                  <a:spLocks/>
                </p:cNvSpPr>
                <p:nvPr/>
              </p:nvSpPr>
              <p:spPr bwMode="auto">
                <a:xfrm>
                  <a:off x="2732" y="3495"/>
                  <a:ext cx="335" cy="5"/>
                </a:xfrm>
                <a:custGeom>
                  <a:avLst/>
                  <a:gdLst>
                    <a:gd name="T0" fmla="*/ 0 w 68"/>
                    <a:gd name="T1" fmla="*/ 0 h 1"/>
                    <a:gd name="T2" fmla="*/ 1 w 68"/>
                    <a:gd name="T3" fmla="*/ 1 h 1"/>
                    <a:gd name="T4" fmla="*/ 68 w 68"/>
                    <a:gd name="T5" fmla="*/ 1 h 1"/>
                    <a:gd name="T6" fmla="*/ 68 w 68"/>
                    <a:gd name="T7" fmla="*/ 0 h 1"/>
                    <a:gd name="T8" fmla="*/ 2 w 68"/>
                    <a:gd name="T9" fmla="*/ 0 h 1"/>
                    <a:gd name="T10" fmla="*/ 0 w 68"/>
                    <a:gd name="T11" fmla="*/ 0 h 1"/>
                  </a:gdLst>
                  <a:ahLst/>
                  <a:cxnLst>
                    <a:cxn ang="0">
                      <a:pos x="T0" y="T1"/>
                    </a:cxn>
                    <a:cxn ang="0">
                      <a:pos x="T2" y="T3"/>
                    </a:cxn>
                    <a:cxn ang="0">
                      <a:pos x="T4" y="T5"/>
                    </a:cxn>
                    <a:cxn ang="0">
                      <a:pos x="T6" y="T7"/>
                    </a:cxn>
                    <a:cxn ang="0">
                      <a:pos x="T8" y="T9"/>
                    </a:cxn>
                    <a:cxn ang="0">
                      <a:pos x="T10" y="T11"/>
                    </a:cxn>
                  </a:cxnLst>
                  <a:rect l="0" t="0" r="r" b="b"/>
                  <a:pathLst>
                    <a:path w="68" h="1">
                      <a:moveTo>
                        <a:pt x="0" y="0"/>
                      </a:moveTo>
                      <a:cubicBezTo>
                        <a:pt x="0" y="0"/>
                        <a:pt x="0" y="1"/>
                        <a:pt x="1" y="1"/>
                      </a:cubicBezTo>
                      <a:cubicBezTo>
                        <a:pt x="68" y="1"/>
                        <a:pt x="68" y="1"/>
                        <a:pt x="68" y="1"/>
                      </a:cubicBezTo>
                      <a:cubicBezTo>
                        <a:pt x="68" y="0"/>
                        <a:pt x="68" y="0"/>
                        <a:pt x="68" y="0"/>
                      </a:cubicBezTo>
                      <a:cubicBezTo>
                        <a:pt x="2" y="0"/>
                        <a:pt x="2" y="0"/>
                        <a:pt x="2" y="0"/>
                      </a:cubicBezTo>
                      <a:cubicBezTo>
                        <a:pt x="1" y="0"/>
                        <a:pt x="0" y="0"/>
                        <a:pt x="0" y="0"/>
                      </a:cubicBezTo>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grpSp>
            <p:nvGrpSpPr>
              <p:cNvPr id="11" name="Group 406">
                <a:extLst>
                  <a:ext uri="{FF2B5EF4-FFF2-40B4-BE49-F238E27FC236}">
                    <a16:creationId xmlns="" xmlns:a16="http://schemas.microsoft.com/office/drawing/2014/main" id="{13F97CC1-4761-43D0-8F09-7C5B5A36AAAB}"/>
                  </a:ext>
                </a:extLst>
              </p:cNvPr>
              <p:cNvGrpSpPr>
                <a:grpSpLocks/>
              </p:cNvGrpSpPr>
              <p:nvPr/>
            </p:nvGrpSpPr>
            <p:grpSpPr bwMode="auto">
              <a:xfrm>
                <a:off x="530" y="1472"/>
                <a:ext cx="3409" cy="2150"/>
                <a:chOff x="530" y="1472"/>
                <a:chExt cx="3409" cy="2150"/>
              </a:xfrm>
            </p:grpSpPr>
            <p:sp>
              <p:nvSpPr>
                <p:cNvPr id="217" name="Freeform 206">
                  <a:extLst>
                    <a:ext uri="{FF2B5EF4-FFF2-40B4-BE49-F238E27FC236}">
                      <a16:creationId xmlns="" xmlns:a16="http://schemas.microsoft.com/office/drawing/2014/main" id="{84495E15-738A-482A-9780-1B20FC416291}"/>
                    </a:ext>
                  </a:extLst>
                </p:cNvPr>
                <p:cNvSpPr>
                  <a:spLocks/>
                </p:cNvSpPr>
                <p:nvPr/>
              </p:nvSpPr>
              <p:spPr bwMode="auto">
                <a:xfrm>
                  <a:off x="3018" y="3578"/>
                  <a:ext cx="285" cy="44"/>
                </a:xfrm>
                <a:custGeom>
                  <a:avLst/>
                  <a:gdLst>
                    <a:gd name="T0" fmla="*/ 53 w 58"/>
                    <a:gd name="T1" fmla="*/ 0 h 9"/>
                    <a:gd name="T2" fmla="*/ 55 w 58"/>
                    <a:gd name="T3" fmla="*/ 6 h 9"/>
                    <a:gd name="T4" fmla="*/ 0 w 58"/>
                    <a:gd name="T5" fmla="*/ 6 h 9"/>
                    <a:gd name="T6" fmla="*/ 0 w 58"/>
                    <a:gd name="T7" fmla="*/ 6 h 9"/>
                    <a:gd name="T8" fmla="*/ 0 w 58"/>
                    <a:gd name="T9" fmla="*/ 9 h 9"/>
                    <a:gd name="T10" fmla="*/ 3 w 58"/>
                    <a:gd name="T11" fmla="*/ 9 h 9"/>
                    <a:gd name="T12" fmla="*/ 58 w 58"/>
                    <a:gd name="T13" fmla="*/ 9 h 9"/>
                    <a:gd name="T14" fmla="*/ 56 w 58"/>
                    <a:gd name="T15" fmla="*/ 3 h 9"/>
                    <a:gd name="T16" fmla="*/ 54 w 58"/>
                    <a:gd name="T17" fmla="*/ 0 h 9"/>
                    <a:gd name="T18" fmla="*/ 53 w 58"/>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9">
                      <a:moveTo>
                        <a:pt x="53" y="0"/>
                      </a:moveTo>
                      <a:cubicBezTo>
                        <a:pt x="54" y="1"/>
                        <a:pt x="55" y="4"/>
                        <a:pt x="55" y="6"/>
                      </a:cubicBezTo>
                      <a:cubicBezTo>
                        <a:pt x="0" y="6"/>
                        <a:pt x="0" y="6"/>
                        <a:pt x="0" y="6"/>
                      </a:cubicBezTo>
                      <a:cubicBezTo>
                        <a:pt x="0" y="6"/>
                        <a:pt x="0" y="6"/>
                        <a:pt x="0" y="6"/>
                      </a:cubicBezTo>
                      <a:cubicBezTo>
                        <a:pt x="0" y="7"/>
                        <a:pt x="0" y="8"/>
                        <a:pt x="0" y="9"/>
                      </a:cubicBezTo>
                      <a:cubicBezTo>
                        <a:pt x="3" y="9"/>
                        <a:pt x="3" y="9"/>
                        <a:pt x="3" y="9"/>
                      </a:cubicBezTo>
                      <a:cubicBezTo>
                        <a:pt x="58" y="9"/>
                        <a:pt x="58" y="9"/>
                        <a:pt x="58" y="9"/>
                      </a:cubicBezTo>
                      <a:cubicBezTo>
                        <a:pt x="58" y="7"/>
                        <a:pt x="57" y="4"/>
                        <a:pt x="56" y="3"/>
                      </a:cubicBezTo>
                      <a:cubicBezTo>
                        <a:pt x="55" y="2"/>
                        <a:pt x="55" y="1"/>
                        <a:pt x="54" y="0"/>
                      </a:cubicBezTo>
                      <a:cubicBezTo>
                        <a:pt x="54" y="0"/>
                        <a:pt x="53" y="0"/>
                        <a:pt x="53" y="0"/>
                      </a:cubicBezTo>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8" name="Freeform 207">
                  <a:extLst>
                    <a:ext uri="{FF2B5EF4-FFF2-40B4-BE49-F238E27FC236}">
                      <a16:creationId xmlns="" xmlns:a16="http://schemas.microsoft.com/office/drawing/2014/main" id="{140DB104-EF41-46F2-B938-0BC7855C46FE}"/>
                    </a:ext>
                  </a:extLst>
                </p:cNvPr>
                <p:cNvSpPr>
                  <a:spLocks noEditPoints="1"/>
                </p:cNvSpPr>
                <p:nvPr/>
              </p:nvSpPr>
              <p:spPr bwMode="auto">
                <a:xfrm>
                  <a:off x="3165" y="2999"/>
                  <a:ext cx="409" cy="510"/>
                </a:xfrm>
                <a:custGeom>
                  <a:avLst/>
                  <a:gdLst>
                    <a:gd name="T0" fmla="*/ 3 w 83"/>
                    <a:gd name="T1" fmla="*/ 102 h 104"/>
                    <a:gd name="T2" fmla="*/ 0 w 83"/>
                    <a:gd name="T3" fmla="*/ 102 h 104"/>
                    <a:gd name="T4" fmla="*/ 0 w 83"/>
                    <a:gd name="T5" fmla="*/ 104 h 104"/>
                    <a:gd name="T6" fmla="*/ 3 w 83"/>
                    <a:gd name="T7" fmla="*/ 104 h 104"/>
                    <a:gd name="T8" fmla="*/ 3 w 83"/>
                    <a:gd name="T9" fmla="*/ 102 h 104"/>
                    <a:gd name="T10" fmla="*/ 83 w 83"/>
                    <a:gd name="T11" fmla="*/ 0 h 104"/>
                    <a:gd name="T12" fmla="*/ 80 w 83"/>
                    <a:gd name="T13" fmla="*/ 0 h 104"/>
                    <a:gd name="T14" fmla="*/ 80 w 83"/>
                    <a:gd name="T15" fmla="*/ 93 h 104"/>
                    <a:gd name="T16" fmla="*/ 74 w 83"/>
                    <a:gd name="T17" fmla="*/ 98 h 104"/>
                    <a:gd name="T18" fmla="*/ 39 w 83"/>
                    <a:gd name="T19" fmla="*/ 98 h 104"/>
                    <a:gd name="T20" fmla="*/ 39 w 83"/>
                    <a:gd name="T21" fmla="*/ 101 h 104"/>
                    <a:gd name="T22" fmla="*/ 77 w 83"/>
                    <a:gd name="T23" fmla="*/ 101 h 104"/>
                    <a:gd name="T24" fmla="*/ 83 w 83"/>
                    <a:gd name="T25" fmla="*/ 96 h 104"/>
                    <a:gd name="T26" fmla="*/ 83 w 83"/>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 h="104">
                      <a:moveTo>
                        <a:pt x="3" y="102"/>
                      </a:moveTo>
                      <a:cubicBezTo>
                        <a:pt x="0" y="102"/>
                        <a:pt x="0" y="102"/>
                        <a:pt x="0" y="102"/>
                      </a:cubicBezTo>
                      <a:cubicBezTo>
                        <a:pt x="0" y="104"/>
                        <a:pt x="0" y="104"/>
                        <a:pt x="0" y="104"/>
                      </a:cubicBezTo>
                      <a:cubicBezTo>
                        <a:pt x="3" y="104"/>
                        <a:pt x="3" y="104"/>
                        <a:pt x="3" y="104"/>
                      </a:cubicBezTo>
                      <a:cubicBezTo>
                        <a:pt x="3" y="102"/>
                        <a:pt x="3" y="102"/>
                        <a:pt x="3" y="102"/>
                      </a:cubicBezTo>
                      <a:moveTo>
                        <a:pt x="83" y="0"/>
                      </a:moveTo>
                      <a:cubicBezTo>
                        <a:pt x="80" y="0"/>
                        <a:pt x="80" y="0"/>
                        <a:pt x="80" y="0"/>
                      </a:cubicBezTo>
                      <a:cubicBezTo>
                        <a:pt x="80" y="93"/>
                        <a:pt x="80" y="93"/>
                        <a:pt x="80" y="93"/>
                      </a:cubicBezTo>
                      <a:cubicBezTo>
                        <a:pt x="80" y="96"/>
                        <a:pt x="78" y="98"/>
                        <a:pt x="74" y="98"/>
                      </a:cubicBezTo>
                      <a:cubicBezTo>
                        <a:pt x="39" y="98"/>
                        <a:pt x="39" y="98"/>
                        <a:pt x="39" y="98"/>
                      </a:cubicBezTo>
                      <a:cubicBezTo>
                        <a:pt x="39" y="101"/>
                        <a:pt x="39" y="101"/>
                        <a:pt x="39" y="101"/>
                      </a:cubicBezTo>
                      <a:cubicBezTo>
                        <a:pt x="77" y="101"/>
                        <a:pt x="77" y="101"/>
                        <a:pt x="77" y="101"/>
                      </a:cubicBezTo>
                      <a:cubicBezTo>
                        <a:pt x="80" y="101"/>
                        <a:pt x="83" y="99"/>
                        <a:pt x="83" y="96"/>
                      </a:cubicBezTo>
                      <a:cubicBezTo>
                        <a:pt x="83" y="0"/>
                        <a:pt x="83" y="0"/>
                        <a:pt x="83" y="0"/>
                      </a:cubicBezTo>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9" name="Freeform 208">
                  <a:extLst>
                    <a:ext uri="{FF2B5EF4-FFF2-40B4-BE49-F238E27FC236}">
                      <a16:creationId xmlns="" xmlns:a16="http://schemas.microsoft.com/office/drawing/2014/main" id="{A77D7199-3FBA-4FE8-979D-08BEE86F59BF}"/>
                    </a:ext>
                  </a:extLst>
                </p:cNvPr>
                <p:cNvSpPr>
                  <a:spLocks/>
                </p:cNvSpPr>
                <p:nvPr/>
              </p:nvSpPr>
              <p:spPr bwMode="auto">
                <a:xfrm>
                  <a:off x="3165" y="3480"/>
                  <a:ext cx="193" cy="20"/>
                </a:xfrm>
                <a:custGeom>
                  <a:avLst/>
                  <a:gdLst>
                    <a:gd name="T0" fmla="*/ 193 w 193"/>
                    <a:gd name="T1" fmla="*/ 0 h 20"/>
                    <a:gd name="T2" fmla="*/ 178 w 193"/>
                    <a:gd name="T3" fmla="*/ 0 h 20"/>
                    <a:gd name="T4" fmla="*/ 178 w 193"/>
                    <a:gd name="T5" fmla="*/ 10 h 20"/>
                    <a:gd name="T6" fmla="*/ 0 w 193"/>
                    <a:gd name="T7" fmla="*/ 10 h 20"/>
                    <a:gd name="T8" fmla="*/ 0 w 193"/>
                    <a:gd name="T9" fmla="*/ 20 h 20"/>
                    <a:gd name="T10" fmla="*/ 15 w 193"/>
                    <a:gd name="T11" fmla="*/ 20 h 20"/>
                    <a:gd name="T12" fmla="*/ 15 w 193"/>
                    <a:gd name="T13" fmla="*/ 15 h 20"/>
                    <a:gd name="T14" fmla="*/ 193 w 193"/>
                    <a:gd name="T15" fmla="*/ 15 h 20"/>
                    <a:gd name="T16" fmla="*/ 193 w 193"/>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20">
                      <a:moveTo>
                        <a:pt x="193" y="0"/>
                      </a:moveTo>
                      <a:lnTo>
                        <a:pt x="178" y="0"/>
                      </a:lnTo>
                      <a:lnTo>
                        <a:pt x="178" y="10"/>
                      </a:lnTo>
                      <a:lnTo>
                        <a:pt x="0" y="10"/>
                      </a:lnTo>
                      <a:lnTo>
                        <a:pt x="0" y="20"/>
                      </a:lnTo>
                      <a:lnTo>
                        <a:pt x="15" y="20"/>
                      </a:lnTo>
                      <a:lnTo>
                        <a:pt x="15" y="15"/>
                      </a:lnTo>
                      <a:lnTo>
                        <a:pt x="193" y="15"/>
                      </a:lnTo>
                      <a:lnTo>
                        <a:pt x="19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0" name="Freeform 209">
                  <a:extLst>
                    <a:ext uri="{FF2B5EF4-FFF2-40B4-BE49-F238E27FC236}">
                      <a16:creationId xmlns="" xmlns:a16="http://schemas.microsoft.com/office/drawing/2014/main" id="{57F7E3BA-9A2F-4CCC-B844-99E9F14834E0}"/>
                    </a:ext>
                  </a:extLst>
                </p:cNvPr>
                <p:cNvSpPr>
                  <a:spLocks/>
                </p:cNvSpPr>
                <p:nvPr/>
              </p:nvSpPr>
              <p:spPr bwMode="auto">
                <a:xfrm>
                  <a:off x="3165" y="3480"/>
                  <a:ext cx="193" cy="20"/>
                </a:xfrm>
                <a:custGeom>
                  <a:avLst/>
                  <a:gdLst>
                    <a:gd name="T0" fmla="*/ 193 w 193"/>
                    <a:gd name="T1" fmla="*/ 0 h 20"/>
                    <a:gd name="T2" fmla="*/ 178 w 193"/>
                    <a:gd name="T3" fmla="*/ 0 h 20"/>
                    <a:gd name="T4" fmla="*/ 178 w 193"/>
                    <a:gd name="T5" fmla="*/ 10 h 20"/>
                    <a:gd name="T6" fmla="*/ 0 w 193"/>
                    <a:gd name="T7" fmla="*/ 10 h 20"/>
                    <a:gd name="T8" fmla="*/ 0 w 193"/>
                    <a:gd name="T9" fmla="*/ 20 h 20"/>
                    <a:gd name="T10" fmla="*/ 15 w 193"/>
                    <a:gd name="T11" fmla="*/ 20 h 20"/>
                    <a:gd name="T12" fmla="*/ 15 w 193"/>
                    <a:gd name="T13" fmla="*/ 15 h 20"/>
                    <a:gd name="T14" fmla="*/ 193 w 193"/>
                    <a:gd name="T15" fmla="*/ 15 h 20"/>
                    <a:gd name="T16" fmla="*/ 193 w 193"/>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20">
                      <a:moveTo>
                        <a:pt x="193" y="0"/>
                      </a:moveTo>
                      <a:lnTo>
                        <a:pt x="178" y="0"/>
                      </a:lnTo>
                      <a:lnTo>
                        <a:pt x="178" y="10"/>
                      </a:lnTo>
                      <a:lnTo>
                        <a:pt x="0" y="10"/>
                      </a:lnTo>
                      <a:lnTo>
                        <a:pt x="0" y="20"/>
                      </a:lnTo>
                      <a:lnTo>
                        <a:pt x="15" y="20"/>
                      </a:lnTo>
                      <a:lnTo>
                        <a:pt x="15" y="15"/>
                      </a:lnTo>
                      <a:lnTo>
                        <a:pt x="193" y="15"/>
                      </a:lnTo>
                      <a:lnTo>
                        <a:pt x="1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1" name="Rectangle 210">
                  <a:extLst>
                    <a:ext uri="{FF2B5EF4-FFF2-40B4-BE49-F238E27FC236}">
                      <a16:creationId xmlns="" xmlns:a16="http://schemas.microsoft.com/office/drawing/2014/main" id="{E6ED98B9-2C20-4315-A5DD-03DA4AC5E1C2}"/>
                    </a:ext>
                  </a:extLst>
                </p:cNvPr>
                <p:cNvSpPr>
                  <a:spLocks noChangeArrowheads="1"/>
                </p:cNvSpPr>
                <p:nvPr/>
              </p:nvSpPr>
              <p:spPr bwMode="auto">
                <a:xfrm>
                  <a:off x="3165" y="3480"/>
                  <a:ext cx="178" cy="10"/>
                </a:xfrm>
                <a:prstGeom prst="rect">
                  <a:avLst/>
                </a:prstGeom>
                <a:solidFill>
                  <a:srgbClr val="A1A1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2" name="Rectangle 211">
                  <a:extLst>
                    <a:ext uri="{FF2B5EF4-FFF2-40B4-BE49-F238E27FC236}">
                      <a16:creationId xmlns="" xmlns:a16="http://schemas.microsoft.com/office/drawing/2014/main" id="{16D9BD5A-E5E3-456F-9201-19865F2D3F6C}"/>
                    </a:ext>
                  </a:extLst>
                </p:cNvPr>
                <p:cNvSpPr>
                  <a:spLocks noChangeArrowheads="1"/>
                </p:cNvSpPr>
                <p:nvPr/>
              </p:nvSpPr>
              <p:spPr bwMode="auto">
                <a:xfrm>
                  <a:off x="3165" y="3480"/>
                  <a:ext cx="178"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3" name="Freeform 212">
                  <a:extLst>
                    <a:ext uri="{FF2B5EF4-FFF2-40B4-BE49-F238E27FC236}">
                      <a16:creationId xmlns="" xmlns:a16="http://schemas.microsoft.com/office/drawing/2014/main" id="{3A4F0038-8948-43FD-8421-BD94F4F202B7}"/>
                    </a:ext>
                  </a:extLst>
                </p:cNvPr>
                <p:cNvSpPr>
                  <a:spLocks/>
                </p:cNvSpPr>
                <p:nvPr/>
              </p:nvSpPr>
              <p:spPr bwMode="auto">
                <a:xfrm>
                  <a:off x="2722" y="3490"/>
                  <a:ext cx="345" cy="5"/>
                </a:xfrm>
                <a:custGeom>
                  <a:avLst/>
                  <a:gdLst>
                    <a:gd name="T0" fmla="*/ 70 w 70"/>
                    <a:gd name="T1" fmla="*/ 0 h 1"/>
                    <a:gd name="T2" fmla="*/ 0 w 70"/>
                    <a:gd name="T3" fmla="*/ 0 h 1"/>
                    <a:gd name="T4" fmla="*/ 1 w 70"/>
                    <a:gd name="T5" fmla="*/ 0 h 1"/>
                    <a:gd name="T6" fmla="*/ 2 w 70"/>
                    <a:gd name="T7" fmla="*/ 1 h 1"/>
                    <a:gd name="T8" fmla="*/ 4 w 70"/>
                    <a:gd name="T9" fmla="*/ 1 h 1"/>
                    <a:gd name="T10" fmla="*/ 70 w 70"/>
                    <a:gd name="T11" fmla="*/ 1 h 1"/>
                    <a:gd name="T12" fmla="*/ 70 w 70"/>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70" h="1">
                      <a:moveTo>
                        <a:pt x="70" y="0"/>
                      </a:moveTo>
                      <a:cubicBezTo>
                        <a:pt x="0" y="0"/>
                        <a:pt x="0" y="0"/>
                        <a:pt x="0" y="0"/>
                      </a:cubicBezTo>
                      <a:cubicBezTo>
                        <a:pt x="0" y="0"/>
                        <a:pt x="1" y="0"/>
                        <a:pt x="1" y="0"/>
                      </a:cubicBezTo>
                      <a:cubicBezTo>
                        <a:pt x="1" y="1"/>
                        <a:pt x="2" y="1"/>
                        <a:pt x="2" y="1"/>
                      </a:cubicBezTo>
                      <a:cubicBezTo>
                        <a:pt x="2" y="1"/>
                        <a:pt x="3" y="1"/>
                        <a:pt x="4" y="1"/>
                      </a:cubicBezTo>
                      <a:cubicBezTo>
                        <a:pt x="70" y="1"/>
                        <a:pt x="70" y="1"/>
                        <a:pt x="70" y="1"/>
                      </a:cubicBezTo>
                      <a:cubicBezTo>
                        <a:pt x="70" y="0"/>
                        <a:pt x="70" y="0"/>
                        <a:pt x="70" y="0"/>
                      </a:cubicBezTo>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4" name="Freeform 213">
                  <a:extLst>
                    <a:ext uri="{FF2B5EF4-FFF2-40B4-BE49-F238E27FC236}">
                      <a16:creationId xmlns="" xmlns:a16="http://schemas.microsoft.com/office/drawing/2014/main" id="{D8CBD0B0-4859-497E-A950-D3BE06E92112}"/>
                    </a:ext>
                  </a:extLst>
                </p:cNvPr>
                <p:cNvSpPr>
                  <a:spLocks/>
                </p:cNvSpPr>
                <p:nvPr/>
              </p:nvSpPr>
              <p:spPr bwMode="auto">
                <a:xfrm>
                  <a:off x="2717" y="3480"/>
                  <a:ext cx="350" cy="10"/>
                </a:xfrm>
                <a:custGeom>
                  <a:avLst/>
                  <a:gdLst>
                    <a:gd name="T0" fmla="*/ 0 w 71"/>
                    <a:gd name="T1" fmla="*/ 0 h 2"/>
                    <a:gd name="T2" fmla="*/ 1 w 71"/>
                    <a:gd name="T3" fmla="*/ 2 h 2"/>
                    <a:gd name="T4" fmla="*/ 71 w 71"/>
                    <a:gd name="T5" fmla="*/ 2 h 2"/>
                    <a:gd name="T6" fmla="*/ 71 w 71"/>
                    <a:gd name="T7" fmla="*/ 0 h 2"/>
                    <a:gd name="T8" fmla="*/ 2 w 71"/>
                    <a:gd name="T9" fmla="*/ 0 h 2"/>
                    <a:gd name="T10" fmla="*/ 0 w 71"/>
                    <a:gd name="T11" fmla="*/ 0 h 2"/>
                  </a:gdLst>
                  <a:ahLst/>
                  <a:cxnLst>
                    <a:cxn ang="0">
                      <a:pos x="T0" y="T1"/>
                    </a:cxn>
                    <a:cxn ang="0">
                      <a:pos x="T2" y="T3"/>
                    </a:cxn>
                    <a:cxn ang="0">
                      <a:pos x="T4" y="T5"/>
                    </a:cxn>
                    <a:cxn ang="0">
                      <a:pos x="T6" y="T7"/>
                    </a:cxn>
                    <a:cxn ang="0">
                      <a:pos x="T8" y="T9"/>
                    </a:cxn>
                    <a:cxn ang="0">
                      <a:pos x="T10" y="T11"/>
                    </a:cxn>
                  </a:cxnLst>
                  <a:rect l="0" t="0" r="r" b="b"/>
                  <a:pathLst>
                    <a:path w="71" h="2">
                      <a:moveTo>
                        <a:pt x="0" y="0"/>
                      </a:moveTo>
                      <a:cubicBezTo>
                        <a:pt x="0" y="1"/>
                        <a:pt x="1" y="1"/>
                        <a:pt x="1" y="2"/>
                      </a:cubicBezTo>
                      <a:cubicBezTo>
                        <a:pt x="71" y="2"/>
                        <a:pt x="71" y="2"/>
                        <a:pt x="71" y="2"/>
                      </a:cubicBezTo>
                      <a:cubicBezTo>
                        <a:pt x="71" y="0"/>
                        <a:pt x="71" y="0"/>
                        <a:pt x="71" y="0"/>
                      </a:cubicBezTo>
                      <a:cubicBezTo>
                        <a:pt x="2" y="0"/>
                        <a:pt x="2" y="0"/>
                        <a:pt x="2" y="0"/>
                      </a:cubicBezTo>
                      <a:cubicBezTo>
                        <a:pt x="1" y="0"/>
                        <a:pt x="1" y="0"/>
                        <a:pt x="0" y="0"/>
                      </a:cubicBezTo>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5" name="Freeform 214">
                  <a:extLst>
                    <a:ext uri="{FF2B5EF4-FFF2-40B4-BE49-F238E27FC236}">
                      <a16:creationId xmlns="" xmlns:a16="http://schemas.microsoft.com/office/drawing/2014/main" id="{3A03D52D-B8F5-45BF-BB70-0E3D631FC4E6}"/>
                    </a:ext>
                  </a:extLst>
                </p:cNvPr>
                <p:cNvSpPr>
                  <a:spLocks/>
                </p:cNvSpPr>
                <p:nvPr/>
              </p:nvSpPr>
              <p:spPr bwMode="auto">
                <a:xfrm>
                  <a:off x="3003" y="3563"/>
                  <a:ext cx="286" cy="45"/>
                </a:xfrm>
                <a:custGeom>
                  <a:avLst/>
                  <a:gdLst>
                    <a:gd name="T0" fmla="*/ 53 w 58"/>
                    <a:gd name="T1" fmla="*/ 0 h 9"/>
                    <a:gd name="T2" fmla="*/ 55 w 58"/>
                    <a:gd name="T3" fmla="*/ 6 h 9"/>
                    <a:gd name="T4" fmla="*/ 0 w 58"/>
                    <a:gd name="T5" fmla="*/ 6 h 9"/>
                    <a:gd name="T6" fmla="*/ 0 w 58"/>
                    <a:gd name="T7" fmla="*/ 6 h 9"/>
                    <a:gd name="T8" fmla="*/ 0 w 58"/>
                    <a:gd name="T9" fmla="*/ 9 h 9"/>
                    <a:gd name="T10" fmla="*/ 3 w 58"/>
                    <a:gd name="T11" fmla="*/ 9 h 9"/>
                    <a:gd name="T12" fmla="*/ 58 w 58"/>
                    <a:gd name="T13" fmla="*/ 9 h 9"/>
                    <a:gd name="T14" fmla="*/ 56 w 58"/>
                    <a:gd name="T15" fmla="*/ 3 h 9"/>
                    <a:gd name="T16" fmla="*/ 54 w 58"/>
                    <a:gd name="T17" fmla="*/ 1 h 9"/>
                    <a:gd name="T18" fmla="*/ 53 w 58"/>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9">
                      <a:moveTo>
                        <a:pt x="53" y="0"/>
                      </a:moveTo>
                      <a:cubicBezTo>
                        <a:pt x="54" y="2"/>
                        <a:pt x="55" y="4"/>
                        <a:pt x="55" y="6"/>
                      </a:cubicBezTo>
                      <a:cubicBezTo>
                        <a:pt x="0" y="6"/>
                        <a:pt x="0" y="6"/>
                        <a:pt x="0" y="6"/>
                      </a:cubicBezTo>
                      <a:cubicBezTo>
                        <a:pt x="0" y="6"/>
                        <a:pt x="0" y="6"/>
                        <a:pt x="0" y="6"/>
                      </a:cubicBezTo>
                      <a:cubicBezTo>
                        <a:pt x="0" y="7"/>
                        <a:pt x="0" y="8"/>
                        <a:pt x="0" y="9"/>
                      </a:cubicBezTo>
                      <a:cubicBezTo>
                        <a:pt x="3" y="9"/>
                        <a:pt x="3" y="9"/>
                        <a:pt x="3" y="9"/>
                      </a:cubicBezTo>
                      <a:cubicBezTo>
                        <a:pt x="58" y="9"/>
                        <a:pt x="58" y="9"/>
                        <a:pt x="58" y="9"/>
                      </a:cubicBezTo>
                      <a:cubicBezTo>
                        <a:pt x="58" y="7"/>
                        <a:pt x="57" y="4"/>
                        <a:pt x="56" y="3"/>
                      </a:cubicBezTo>
                      <a:cubicBezTo>
                        <a:pt x="56" y="2"/>
                        <a:pt x="55" y="1"/>
                        <a:pt x="54" y="1"/>
                      </a:cubicBezTo>
                      <a:cubicBezTo>
                        <a:pt x="54" y="0"/>
                        <a:pt x="54" y="0"/>
                        <a:pt x="53" y="0"/>
                      </a:cubicBezTo>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6" name="Freeform 215">
                  <a:extLst>
                    <a:ext uri="{FF2B5EF4-FFF2-40B4-BE49-F238E27FC236}">
                      <a16:creationId xmlns="" xmlns:a16="http://schemas.microsoft.com/office/drawing/2014/main" id="{8D1807C2-AE58-473A-ADA0-D5135DD84DEA}"/>
                    </a:ext>
                  </a:extLst>
                </p:cNvPr>
                <p:cNvSpPr>
                  <a:spLocks noEditPoints="1"/>
                </p:cNvSpPr>
                <p:nvPr/>
              </p:nvSpPr>
              <p:spPr bwMode="auto">
                <a:xfrm>
                  <a:off x="3151" y="2999"/>
                  <a:ext cx="408" cy="510"/>
                </a:xfrm>
                <a:custGeom>
                  <a:avLst/>
                  <a:gdLst>
                    <a:gd name="T0" fmla="*/ 3 w 83"/>
                    <a:gd name="T1" fmla="*/ 102 h 104"/>
                    <a:gd name="T2" fmla="*/ 0 w 83"/>
                    <a:gd name="T3" fmla="*/ 102 h 104"/>
                    <a:gd name="T4" fmla="*/ 0 w 83"/>
                    <a:gd name="T5" fmla="*/ 104 h 104"/>
                    <a:gd name="T6" fmla="*/ 3 w 83"/>
                    <a:gd name="T7" fmla="*/ 104 h 104"/>
                    <a:gd name="T8" fmla="*/ 3 w 83"/>
                    <a:gd name="T9" fmla="*/ 102 h 104"/>
                    <a:gd name="T10" fmla="*/ 83 w 83"/>
                    <a:gd name="T11" fmla="*/ 0 h 104"/>
                    <a:gd name="T12" fmla="*/ 80 w 83"/>
                    <a:gd name="T13" fmla="*/ 0 h 104"/>
                    <a:gd name="T14" fmla="*/ 80 w 83"/>
                    <a:gd name="T15" fmla="*/ 90 h 104"/>
                    <a:gd name="T16" fmla="*/ 75 w 83"/>
                    <a:gd name="T17" fmla="*/ 96 h 104"/>
                    <a:gd name="T18" fmla="*/ 42 w 83"/>
                    <a:gd name="T19" fmla="*/ 96 h 104"/>
                    <a:gd name="T20" fmla="*/ 42 w 83"/>
                    <a:gd name="T21" fmla="*/ 98 h 104"/>
                    <a:gd name="T22" fmla="*/ 77 w 83"/>
                    <a:gd name="T23" fmla="*/ 98 h 104"/>
                    <a:gd name="T24" fmla="*/ 83 w 83"/>
                    <a:gd name="T25" fmla="*/ 93 h 104"/>
                    <a:gd name="T26" fmla="*/ 83 w 83"/>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 h="104">
                      <a:moveTo>
                        <a:pt x="3" y="102"/>
                      </a:moveTo>
                      <a:cubicBezTo>
                        <a:pt x="0" y="102"/>
                        <a:pt x="0" y="102"/>
                        <a:pt x="0" y="102"/>
                      </a:cubicBezTo>
                      <a:cubicBezTo>
                        <a:pt x="0" y="104"/>
                        <a:pt x="0" y="104"/>
                        <a:pt x="0" y="104"/>
                      </a:cubicBezTo>
                      <a:cubicBezTo>
                        <a:pt x="3" y="104"/>
                        <a:pt x="3" y="104"/>
                        <a:pt x="3" y="104"/>
                      </a:cubicBezTo>
                      <a:cubicBezTo>
                        <a:pt x="3" y="102"/>
                        <a:pt x="3" y="102"/>
                        <a:pt x="3" y="102"/>
                      </a:cubicBezTo>
                      <a:moveTo>
                        <a:pt x="83" y="0"/>
                      </a:moveTo>
                      <a:cubicBezTo>
                        <a:pt x="80" y="0"/>
                        <a:pt x="80" y="0"/>
                        <a:pt x="80" y="0"/>
                      </a:cubicBezTo>
                      <a:cubicBezTo>
                        <a:pt x="80" y="90"/>
                        <a:pt x="80" y="90"/>
                        <a:pt x="80" y="90"/>
                      </a:cubicBezTo>
                      <a:cubicBezTo>
                        <a:pt x="80" y="93"/>
                        <a:pt x="78" y="96"/>
                        <a:pt x="75" y="96"/>
                      </a:cubicBezTo>
                      <a:cubicBezTo>
                        <a:pt x="42" y="96"/>
                        <a:pt x="42" y="96"/>
                        <a:pt x="42" y="96"/>
                      </a:cubicBezTo>
                      <a:cubicBezTo>
                        <a:pt x="42" y="98"/>
                        <a:pt x="42" y="98"/>
                        <a:pt x="42" y="98"/>
                      </a:cubicBezTo>
                      <a:cubicBezTo>
                        <a:pt x="77" y="98"/>
                        <a:pt x="77" y="98"/>
                        <a:pt x="77" y="98"/>
                      </a:cubicBezTo>
                      <a:cubicBezTo>
                        <a:pt x="81" y="98"/>
                        <a:pt x="83" y="96"/>
                        <a:pt x="83" y="93"/>
                      </a:cubicBezTo>
                      <a:cubicBezTo>
                        <a:pt x="83" y="0"/>
                        <a:pt x="83" y="0"/>
                        <a:pt x="83" y="0"/>
                      </a:cubicBezTo>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7" name="Freeform 216">
                  <a:extLst>
                    <a:ext uri="{FF2B5EF4-FFF2-40B4-BE49-F238E27FC236}">
                      <a16:creationId xmlns="" xmlns:a16="http://schemas.microsoft.com/office/drawing/2014/main" id="{CBDAB79D-8FE0-4FEE-BE0F-E9A61BFD66B8}"/>
                    </a:ext>
                  </a:extLst>
                </p:cNvPr>
                <p:cNvSpPr>
                  <a:spLocks noEditPoints="1"/>
                </p:cNvSpPr>
                <p:nvPr/>
              </p:nvSpPr>
              <p:spPr bwMode="auto">
                <a:xfrm>
                  <a:off x="3151" y="3470"/>
                  <a:ext cx="207" cy="30"/>
                </a:xfrm>
                <a:custGeom>
                  <a:avLst/>
                  <a:gdLst>
                    <a:gd name="T0" fmla="*/ 14 w 207"/>
                    <a:gd name="T1" fmla="*/ 20 h 30"/>
                    <a:gd name="T2" fmla="*/ 0 w 207"/>
                    <a:gd name="T3" fmla="*/ 20 h 30"/>
                    <a:gd name="T4" fmla="*/ 0 w 207"/>
                    <a:gd name="T5" fmla="*/ 30 h 30"/>
                    <a:gd name="T6" fmla="*/ 14 w 207"/>
                    <a:gd name="T7" fmla="*/ 30 h 30"/>
                    <a:gd name="T8" fmla="*/ 14 w 207"/>
                    <a:gd name="T9" fmla="*/ 20 h 30"/>
                    <a:gd name="T10" fmla="*/ 207 w 207"/>
                    <a:gd name="T11" fmla="*/ 0 h 30"/>
                    <a:gd name="T12" fmla="*/ 192 w 207"/>
                    <a:gd name="T13" fmla="*/ 0 h 30"/>
                    <a:gd name="T14" fmla="*/ 192 w 207"/>
                    <a:gd name="T15" fmla="*/ 10 h 30"/>
                    <a:gd name="T16" fmla="*/ 207 w 207"/>
                    <a:gd name="T17" fmla="*/ 10 h 30"/>
                    <a:gd name="T18" fmla="*/ 207 w 207"/>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30">
                      <a:moveTo>
                        <a:pt x="14" y="20"/>
                      </a:moveTo>
                      <a:lnTo>
                        <a:pt x="0" y="20"/>
                      </a:lnTo>
                      <a:lnTo>
                        <a:pt x="0" y="30"/>
                      </a:lnTo>
                      <a:lnTo>
                        <a:pt x="14" y="30"/>
                      </a:lnTo>
                      <a:lnTo>
                        <a:pt x="14" y="20"/>
                      </a:lnTo>
                      <a:close/>
                      <a:moveTo>
                        <a:pt x="207" y="0"/>
                      </a:moveTo>
                      <a:lnTo>
                        <a:pt x="192" y="0"/>
                      </a:lnTo>
                      <a:lnTo>
                        <a:pt x="192" y="10"/>
                      </a:lnTo>
                      <a:lnTo>
                        <a:pt x="207" y="10"/>
                      </a:lnTo>
                      <a:lnTo>
                        <a:pt x="207"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8" name="Freeform 217">
                  <a:extLst>
                    <a:ext uri="{FF2B5EF4-FFF2-40B4-BE49-F238E27FC236}">
                      <a16:creationId xmlns="" xmlns:a16="http://schemas.microsoft.com/office/drawing/2014/main" id="{291ECECE-D08A-4CE3-8CCE-377F10ABD657}"/>
                    </a:ext>
                  </a:extLst>
                </p:cNvPr>
                <p:cNvSpPr>
                  <a:spLocks noEditPoints="1"/>
                </p:cNvSpPr>
                <p:nvPr/>
              </p:nvSpPr>
              <p:spPr bwMode="auto">
                <a:xfrm>
                  <a:off x="3151" y="3470"/>
                  <a:ext cx="207" cy="30"/>
                </a:xfrm>
                <a:custGeom>
                  <a:avLst/>
                  <a:gdLst>
                    <a:gd name="T0" fmla="*/ 14 w 207"/>
                    <a:gd name="T1" fmla="*/ 20 h 30"/>
                    <a:gd name="T2" fmla="*/ 0 w 207"/>
                    <a:gd name="T3" fmla="*/ 20 h 30"/>
                    <a:gd name="T4" fmla="*/ 0 w 207"/>
                    <a:gd name="T5" fmla="*/ 30 h 30"/>
                    <a:gd name="T6" fmla="*/ 14 w 207"/>
                    <a:gd name="T7" fmla="*/ 30 h 30"/>
                    <a:gd name="T8" fmla="*/ 14 w 207"/>
                    <a:gd name="T9" fmla="*/ 20 h 30"/>
                    <a:gd name="T10" fmla="*/ 207 w 207"/>
                    <a:gd name="T11" fmla="*/ 0 h 30"/>
                    <a:gd name="T12" fmla="*/ 192 w 207"/>
                    <a:gd name="T13" fmla="*/ 0 h 30"/>
                    <a:gd name="T14" fmla="*/ 192 w 207"/>
                    <a:gd name="T15" fmla="*/ 10 h 30"/>
                    <a:gd name="T16" fmla="*/ 207 w 207"/>
                    <a:gd name="T17" fmla="*/ 10 h 30"/>
                    <a:gd name="T18" fmla="*/ 207 w 207"/>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30">
                      <a:moveTo>
                        <a:pt x="14" y="20"/>
                      </a:moveTo>
                      <a:lnTo>
                        <a:pt x="0" y="20"/>
                      </a:lnTo>
                      <a:lnTo>
                        <a:pt x="0" y="30"/>
                      </a:lnTo>
                      <a:lnTo>
                        <a:pt x="14" y="30"/>
                      </a:lnTo>
                      <a:lnTo>
                        <a:pt x="14" y="20"/>
                      </a:lnTo>
                      <a:moveTo>
                        <a:pt x="207" y="0"/>
                      </a:moveTo>
                      <a:lnTo>
                        <a:pt x="192" y="0"/>
                      </a:lnTo>
                      <a:lnTo>
                        <a:pt x="192" y="10"/>
                      </a:lnTo>
                      <a:lnTo>
                        <a:pt x="207" y="10"/>
                      </a:lnTo>
                      <a:lnTo>
                        <a:pt x="2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9" name="Freeform 218">
                  <a:extLst>
                    <a:ext uri="{FF2B5EF4-FFF2-40B4-BE49-F238E27FC236}">
                      <a16:creationId xmlns="" xmlns:a16="http://schemas.microsoft.com/office/drawing/2014/main" id="{27190E8F-3EDE-4587-A81F-1C3BFAEDDFB0}"/>
                    </a:ext>
                  </a:extLst>
                </p:cNvPr>
                <p:cNvSpPr>
                  <a:spLocks/>
                </p:cNvSpPr>
                <p:nvPr/>
              </p:nvSpPr>
              <p:spPr bwMode="auto">
                <a:xfrm>
                  <a:off x="3151" y="3470"/>
                  <a:ext cx="192" cy="20"/>
                </a:xfrm>
                <a:custGeom>
                  <a:avLst/>
                  <a:gdLst>
                    <a:gd name="T0" fmla="*/ 192 w 192"/>
                    <a:gd name="T1" fmla="*/ 0 h 20"/>
                    <a:gd name="T2" fmla="*/ 182 w 192"/>
                    <a:gd name="T3" fmla="*/ 0 h 20"/>
                    <a:gd name="T4" fmla="*/ 182 w 192"/>
                    <a:gd name="T5" fmla="*/ 5 h 20"/>
                    <a:gd name="T6" fmla="*/ 0 w 192"/>
                    <a:gd name="T7" fmla="*/ 5 h 20"/>
                    <a:gd name="T8" fmla="*/ 0 w 192"/>
                    <a:gd name="T9" fmla="*/ 20 h 20"/>
                    <a:gd name="T10" fmla="*/ 14 w 192"/>
                    <a:gd name="T11" fmla="*/ 20 h 20"/>
                    <a:gd name="T12" fmla="*/ 14 w 192"/>
                    <a:gd name="T13" fmla="*/ 10 h 20"/>
                    <a:gd name="T14" fmla="*/ 192 w 192"/>
                    <a:gd name="T15" fmla="*/ 10 h 20"/>
                    <a:gd name="T16" fmla="*/ 192 w 192"/>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0">
                      <a:moveTo>
                        <a:pt x="192" y="0"/>
                      </a:moveTo>
                      <a:lnTo>
                        <a:pt x="182" y="0"/>
                      </a:lnTo>
                      <a:lnTo>
                        <a:pt x="182" y="5"/>
                      </a:lnTo>
                      <a:lnTo>
                        <a:pt x="0" y="5"/>
                      </a:lnTo>
                      <a:lnTo>
                        <a:pt x="0" y="20"/>
                      </a:lnTo>
                      <a:lnTo>
                        <a:pt x="14" y="20"/>
                      </a:lnTo>
                      <a:lnTo>
                        <a:pt x="14" y="10"/>
                      </a:lnTo>
                      <a:lnTo>
                        <a:pt x="192" y="10"/>
                      </a:lnTo>
                      <a:lnTo>
                        <a:pt x="192"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0" name="Freeform 219">
                  <a:extLst>
                    <a:ext uri="{FF2B5EF4-FFF2-40B4-BE49-F238E27FC236}">
                      <a16:creationId xmlns="" xmlns:a16="http://schemas.microsoft.com/office/drawing/2014/main" id="{500C9917-77A7-41CC-BF28-642D7474ADF7}"/>
                    </a:ext>
                  </a:extLst>
                </p:cNvPr>
                <p:cNvSpPr>
                  <a:spLocks/>
                </p:cNvSpPr>
                <p:nvPr/>
              </p:nvSpPr>
              <p:spPr bwMode="auto">
                <a:xfrm>
                  <a:off x="3151" y="3470"/>
                  <a:ext cx="192" cy="20"/>
                </a:xfrm>
                <a:custGeom>
                  <a:avLst/>
                  <a:gdLst>
                    <a:gd name="T0" fmla="*/ 192 w 192"/>
                    <a:gd name="T1" fmla="*/ 0 h 20"/>
                    <a:gd name="T2" fmla="*/ 182 w 192"/>
                    <a:gd name="T3" fmla="*/ 0 h 20"/>
                    <a:gd name="T4" fmla="*/ 182 w 192"/>
                    <a:gd name="T5" fmla="*/ 5 h 20"/>
                    <a:gd name="T6" fmla="*/ 0 w 192"/>
                    <a:gd name="T7" fmla="*/ 5 h 20"/>
                    <a:gd name="T8" fmla="*/ 0 w 192"/>
                    <a:gd name="T9" fmla="*/ 20 h 20"/>
                    <a:gd name="T10" fmla="*/ 14 w 192"/>
                    <a:gd name="T11" fmla="*/ 20 h 20"/>
                    <a:gd name="T12" fmla="*/ 14 w 192"/>
                    <a:gd name="T13" fmla="*/ 10 h 20"/>
                    <a:gd name="T14" fmla="*/ 192 w 192"/>
                    <a:gd name="T15" fmla="*/ 10 h 20"/>
                    <a:gd name="T16" fmla="*/ 192 w 192"/>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0">
                      <a:moveTo>
                        <a:pt x="192" y="0"/>
                      </a:moveTo>
                      <a:lnTo>
                        <a:pt x="182" y="0"/>
                      </a:lnTo>
                      <a:lnTo>
                        <a:pt x="182" y="5"/>
                      </a:lnTo>
                      <a:lnTo>
                        <a:pt x="0" y="5"/>
                      </a:lnTo>
                      <a:lnTo>
                        <a:pt x="0" y="20"/>
                      </a:lnTo>
                      <a:lnTo>
                        <a:pt x="14" y="20"/>
                      </a:lnTo>
                      <a:lnTo>
                        <a:pt x="14" y="10"/>
                      </a:lnTo>
                      <a:lnTo>
                        <a:pt x="192" y="10"/>
                      </a:lnTo>
                      <a:lnTo>
                        <a:pt x="1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1" name="Rectangle 220">
                  <a:extLst>
                    <a:ext uri="{FF2B5EF4-FFF2-40B4-BE49-F238E27FC236}">
                      <a16:creationId xmlns="" xmlns:a16="http://schemas.microsoft.com/office/drawing/2014/main" id="{E0ACD408-CC04-4232-90D1-AB3ABD575519}"/>
                    </a:ext>
                  </a:extLst>
                </p:cNvPr>
                <p:cNvSpPr>
                  <a:spLocks noChangeArrowheads="1"/>
                </p:cNvSpPr>
                <p:nvPr/>
              </p:nvSpPr>
              <p:spPr bwMode="auto">
                <a:xfrm>
                  <a:off x="3151" y="3470"/>
                  <a:ext cx="182" cy="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2" name="Rectangle 221">
                  <a:extLst>
                    <a:ext uri="{FF2B5EF4-FFF2-40B4-BE49-F238E27FC236}">
                      <a16:creationId xmlns="" xmlns:a16="http://schemas.microsoft.com/office/drawing/2014/main" id="{9D39E163-878B-48A3-B860-51FA21CDBA1D}"/>
                    </a:ext>
                  </a:extLst>
                </p:cNvPr>
                <p:cNvSpPr>
                  <a:spLocks noChangeArrowheads="1"/>
                </p:cNvSpPr>
                <p:nvPr/>
              </p:nvSpPr>
              <p:spPr bwMode="auto">
                <a:xfrm>
                  <a:off x="3151" y="3470"/>
                  <a:ext cx="18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3" name="Freeform 222">
                  <a:extLst>
                    <a:ext uri="{FF2B5EF4-FFF2-40B4-BE49-F238E27FC236}">
                      <a16:creationId xmlns="" xmlns:a16="http://schemas.microsoft.com/office/drawing/2014/main" id="{73476F9C-3A1B-4C29-8649-AD445C2FE199}"/>
                    </a:ext>
                  </a:extLst>
                </p:cNvPr>
                <p:cNvSpPr>
                  <a:spLocks/>
                </p:cNvSpPr>
                <p:nvPr/>
              </p:nvSpPr>
              <p:spPr bwMode="auto">
                <a:xfrm>
                  <a:off x="2707" y="3475"/>
                  <a:ext cx="360" cy="5"/>
                </a:xfrm>
                <a:custGeom>
                  <a:avLst/>
                  <a:gdLst>
                    <a:gd name="T0" fmla="*/ 73 w 73"/>
                    <a:gd name="T1" fmla="*/ 0 h 1"/>
                    <a:gd name="T2" fmla="*/ 35 w 73"/>
                    <a:gd name="T3" fmla="*/ 0 h 1"/>
                    <a:gd name="T4" fmla="*/ 34 w 73"/>
                    <a:gd name="T5" fmla="*/ 0 h 1"/>
                    <a:gd name="T6" fmla="*/ 34 w 73"/>
                    <a:gd name="T7" fmla="*/ 0 h 1"/>
                    <a:gd name="T8" fmla="*/ 0 w 73"/>
                    <a:gd name="T9" fmla="*/ 0 h 1"/>
                    <a:gd name="T10" fmla="*/ 1 w 73"/>
                    <a:gd name="T11" fmla="*/ 1 h 1"/>
                    <a:gd name="T12" fmla="*/ 2 w 73"/>
                    <a:gd name="T13" fmla="*/ 1 h 1"/>
                    <a:gd name="T14" fmla="*/ 4 w 73"/>
                    <a:gd name="T15" fmla="*/ 1 h 1"/>
                    <a:gd name="T16" fmla="*/ 73 w 73"/>
                    <a:gd name="T17" fmla="*/ 1 h 1"/>
                    <a:gd name="T18" fmla="*/ 73 w 73"/>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
                      <a:moveTo>
                        <a:pt x="73" y="0"/>
                      </a:moveTo>
                      <a:cubicBezTo>
                        <a:pt x="35" y="0"/>
                        <a:pt x="35" y="0"/>
                        <a:pt x="35" y="0"/>
                      </a:cubicBezTo>
                      <a:cubicBezTo>
                        <a:pt x="35" y="0"/>
                        <a:pt x="34" y="0"/>
                        <a:pt x="34" y="0"/>
                      </a:cubicBezTo>
                      <a:cubicBezTo>
                        <a:pt x="34" y="0"/>
                        <a:pt x="34" y="0"/>
                        <a:pt x="34" y="0"/>
                      </a:cubicBezTo>
                      <a:cubicBezTo>
                        <a:pt x="0" y="0"/>
                        <a:pt x="0" y="0"/>
                        <a:pt x="0" y="0"/>
                      </a:cubicBezTo>
                      <a:cubicBezTo>
                        <a:pt x="0" y="0"/>
                        <a:pt x="1" y="0"/>
                        <a:pt x="1" y="1"/>
                      </a:cubicBezTo>
                      <a:cubicBezTo>
                        <a:pt x="1" y="1"/>
                        <a:pt x="2" y="1"/>
                        <a:pt x="2" y="1"/>
                      </a:cubicBezTo>
                      <a:cubicBezTo>
                        <a:pt x="3" y="1"/>
                        <a:pt x="3" y="1"/>
                        <a:pt x="4" y="1"/>
                      </a:cubicBezTo>
                      <a:cubicBezTo>
                        <a:pt x="73" y="1"/>
                        <a:pt x="73" y="1"/>
                        <a:pt x="73" y="1"/>
                      </a:cubicBezTo>
                      <a:cubicBezTo>
                        <a:pt x="73" y="0"/>
                        <a:pt x="73" y="0"/>
                        <a:pt x="73"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4" name="Freeform 223">
                  <a:extLst>
                    <a:ext uri="{FF2B5EF4-FFF2-40B4-BE49-F238E27FC236}">
                      <a16:creationId xmlns="" xmlns:a16="http://schemas.microsoft.com/office/drawing/2014/main" id="{D4314CFC-6DAE-4661-A034-3B24CA4FEC1C}"/>
                    </a:ext>
                  </a:extLst>
                </p:cNvPr>
                <p:cNvSpPr>
                  <a:spLocks/>
                </p:cNvSpPr>
                <p:nvPr/>
              </p:nvSpPr>
              <p:spPr bwMode="auto">
                <a:xfrm>
                  <a:off x="2875" y="3475"/>
                  <a:ext cx="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1" y="0"/>
                        <a:pt x="1" y="0"/>
                      </a:cubicBezTo>
                    </a:path>
                  </a:pathLst>
                </a:custGeom>
                <a:solidFill>
                  <a:srgbClr val="1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5" name="Freeform 224">
                  <a:extLst>
                    <a:ext uri="{FF2B5EF4-FFF2-40B4-BE49-F238E27FC236}">
                      <a16:creationId xmlns="" xmlns:a16="http://schemas.microsoft.com/office/drawing/2014/main" id="{4CE6D082-A18D-46B2-B8FD-EB9407F136B7}"/>
                    </a:ext>
                  </a:extLst>
                </p:cNvPr>
                <p:cNvSpPr>
                  <a:spLocks noEditPoints="1"/>
                </p:cNvSpPr>
                <p:nvPr/>
              </p:nvSpPr>
              <p:spPr bwMode="auto">
                <a:xfrm>
                  <a:off x="2702" y="3465"/>
                  <a:ext cx="365" cy="10"/>
                </a:xfrm>
                <a:custGeom>
                  <a:avLst/>
                  <a:gdLst>
                    <a:gd name="T0" fmla="*/ 74 w 74"/>
                    <a:gd name="T1" fmla="*/ 1 h 2"/>
                    <a:gd name="T2" fmla="*/ 37 w 74"/>
                    <a:gd name="T3" fmla="*/ 1 h 2"/>
                    <a:gd name="T4" fmla="*/ 36 w 74"/>
                    <a:gd name="T5" fmla="*/ 2 h 2"/>
                    <a:gd name="T6" fmla="*/ 74 w 74"/>
                    <a:gd name="T7" fmla="*/ 2 h 2"/>
                    <a:gd name="T8" fmla="*/ 74 w 74"/>
                    <a:gd name="T9" fmla="*/ 1 h 2"/>
                    <a:gd name="T10" fmla="*/ 0 w 74"/>
                    <a:gd name="T11" fmla="*/ 0 h 2"/>
                    <a:gd name="T12" fmla="*/ 1 w 74"/>
                    <a:gd name="T13" fmla="*/ 2 h 2"/>
                    <a:gd name="T14" fmla="*/ 35 w 74"/>
                    <a:gd name="T15" fmla="*/ 2 h 2"/>
                    <a:gd name="T16" fmla="*/ 34 w 74"/>
                    <a:gd name="T17" fmla="*/ 1 h 2"/>
                    <a:gd name="T18" fmla="*/ 2 w 74"/>
                    <a:gd name="T19" fmla="*/ 1 h 2"/>
                    <a:gd name="T20" fmla="*/ 0 w 74"/>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2">
                      <a:moveTo>
                        <a:pt x="74" y="1"/>
                      </a:moveTo>
                      <a:cubicBezTo>
                        <a:pt x="37" y="1"/>
                        <a:pt x="37" y="1"/>
                        <a:pt x="37" y="1"/>
                      </a:cubicBezTo>
                      <a:cubicBezTo>
                        <a:pt x="37" y="1"/>
                        <a:pt x="36" y="1"/>
                        <a:pt x="36" y="2"/>
                      </a:cubicBezTo>
                      <a:cubicBezTo>
                        <a:pt x="74" y="2"/>
                        <a:pt x="74" y="2"/>
                        <a:pt x="74" y="2"/>
                      </a:cubicBezTo>
                      <a:cubicBezTo>
                        <a:pt x="74" y="1"/>
                        <a:pt x="74" y="1"/>
                        <a:pt x="74" y="1"/>
                      </a:cubicBezTo>
                      <a:moveTo>
                        <a:pt x="0" y="0"/>
                      </a:moveTo>
                      <a:cubicBezTo>
                        <a:pt x="0" y="1"/>
                        <a:pt x="1" y="1"/>
                        <a:pt x="1" y="2"/>
                      </a:cubicBezTo>
                      <a:cubicBezTo>
                        <a:pt x="35" y="2"/>
                        <a:pt x="35" y="2"/>
                        <a:pt x="35" y="2"/>
                      </a:cubicBezTo>
                      <a:cubicBezTo>
                        <a:pt x="34" y="1"/>
                        <a:pt x="34" y="1"/>
                        <a:pt x="34" y="1"/>
                      </a:cubicBezTo>
                      <a:cubicBezTo>
                        <a:pt x="2" y="1"/>
                        <a:pt x="2" y="1"/>
                        <a:pt x="2" y="1"/>
                      </a:cubicBezTo>
                      <a:cubicBezTo>
                        <a:pt x="2" y="1"/>
                        <a:pt x="1" y="0"/>
                        <a:pt x="0" y="0"/>
                      </a:cubicBezTo>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6" name="Freeform 225">
                  <a:extLst>
                    <a:ext uri="{FF2B5EF4-FFF2-40B4-BE49-F238E27FC236}">
                      <a16:creationId xmlns="" xmlns:a16="http://schemas.microsoft.com/office/drawing/2014/main" id="{C4F620DD-F7E4-4B97-9B7D-7464D0B23A1D}"/>
                    </a:ext>
                  </a:extLst>
                </p:cNvPr>
                <p:cNvSpPr>
                  <a:spLocks/>
                </p:cNvSpPr>
                <p:nvPr/>
              </p:nvSpPr>
              <p:spPr bwMode="auto">
                <a:xfrm>
                  <a:off x="2870" y="3470"/>
                  <a:ext cx="15" cy="5"/>
                </a:xfrm>
                <a:custGeom>
                  <a:avLst/>
                  <a:gdLst>
                    <a:gd name="T0" fmla="*/ 3 w 3"/>
                    <a:gd name="T1" fmla="*/ 0 h 1"/>
                    <a:gd name="T2" fmla="*/ 0 w 3"/>
                    <a:gd name="T3" fmla="*/ 0 h 1"/>
                    <a:gd name="T4" fmla="*/ 1 w 3"/>
                    <a:gd name="T5" fmla="*/ 1 h 1"/>
                    <a:gd name="T6" fmla="*/ 2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cubicBezTo>
                        <a:pt x="0" y="0"/>
                        <a:pt x="0" y="0"/>
                        <a:pt x="0" y="0"/>
                      </a:cubicBezTo>
                      <a:cubicBezTo>
                        <a:pt x="1" y="1"/>
                        <a:pt x="1" y="1"/>
                        <a:pt x="1" y="1"/>
                      </a:cubicBezTo>
                      <a:cubicBezTo>
                        <a:pt x="2" y="1"/>
                        <a:pt x="2" y="1"/>
                        <a:pt x="2" y="1"/>
                      </a:cubicBezTo>
                      <a:cubicBezTo>
                        <a:pt x="2" y="0"/>
                        <a:pt x="3" y="0"/>
                        <a:pt x="3" y="0"/>
                      </a:cubicBezTo>
                    </a:path>
                  </a:pathLst>
                </a:custGeom>
                <a:solidFill>
                  <a:srgbClr val="1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7" name="Freeform 226">
                  <a:extLst>
                    <a:ext uri="{FF2B5EF4-FFF2-40B4-BE49-F238E27FC236}">
                      <a16:creationId xmlns="" xmlns:a16="http://schemas.microsoft.com/office/drawing/2014/main" id="{94BB6B14-2C5E-4675-B3C0-AD4AAE15D04F}"/>
                    </a:ext>
                  </a:extLst>
                </p:cNvPr>
                <p:cNvSpPr>
                  <a:spLocks/>
                </p:cNvSpPr>
                <p:nvPr/>
              </p:nvSpPr>
              <p:spPr bwMode="auto">
                <a:xfrm>
                  <a:off x="2988" y="3549"/>
                  <a:ext cx="286" cy="44"/>
                </a:xfrm>
                <a:custGeom>
                  <a:avLst/>
                  <a:gdLst>
                    <a:gd name="T0" fmla="*/ 53 w 58"/>
                    <a:gd name="T1" fmla="*/ 0 h 9"/>
                    <a:gd name="T2" fmla="*/ 55 w 58"/>
                    <a:gd name="T3" fmla="*/ 6 h 9"/>
                    <a:gd name="T4" fmla="*/ 0 w 58"/>
                    <a:gd name="T5" fmla="*/ 6 h 9"/>
                    <a:gd name="T6" fmla="*/ 0 w 58"/>
                    <a:gd name="T7" fmla="*/ 6 h 9"/>
                    <a:gd name="T8" fmla="*/ 0 w 58"/>
                    <a:gd name="T9" fmla="*/ 9 h 9"/>
                    <a:gd name="T10" fmla="*/ 3 w 58"/>
                    <a:gd name="T11" fmla="*/ 9 h 9"/>
                    <a:gd name="T12" fmla="*/ 58 w 58"/>
                    <a:gd name="T13" fmla="*/ 9 h 9"/>
                    <a:gd name="T14" fmla="*/ 56 w 58"/>
                    <a:gd name="T15" fmla="*/ 3 h 9"/>
                    <a:gd name="T16" fmla="*/ 54 w 58"/>
                    <a:gd name="T17" fmla="*/ 1 h 9"/>
                    <a:gd name="T18" fmla="*/ 53 w 58"/>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9">
                      <a:moveTo>
                        <a:pt x="53" y="0"/>
                      </a:moveTo>
                      <a:cubicBezTo>
                        <a:pt x="55" y="2"/>
                        <a:pt x="55" y="4"/>
                        <a:pt x="55" y="6"/>
                      </a:cubicBezTo>
                      <a:cubicBezTo>
                        <a:pt x="0" y="6"/>
                        <a:pt x="0" y="6"/>
                        <a:pt x="0" y="6"/>
                      </a:cubicBezTo>
                      <a:cubicBezTo>
                        <a:pt x="0" y="6"/>
                        <a:pt x="0" y="6"/>
                        <a:pt x="0" y="6"/>
                      </a:cubicBezTo>
                      <a:cubicBezTo>
                        <a:pt x="0" y="7"/>
                        <a:pt x="0" y="8"/>
                        <a:pt x="0" y="9"/>
                      </a:cubicBezTo>
                      <a:cubicBezTo>
                        <a:pt x="3" y="9"/>
                        <a:pt x="3" y="9"/>
                        <a:pt x="3" y="9"/>
                      </a:cubicBezTo>
                      <a:cubicBezTo>
                        <a:pt x="58" y="9"/>
                        <a:pt x="58" y="9"/>
                        <a:pt x="58" y="9"/>
                      </a:cubicBezTo>
                      <a:cubicBezTo>
                        <a:pt x="58" y="7"/>
                        <a:pt x="57" y="5"/>
                        <a:pt x="56" y="3"/>
                      </a:cubicBezTo>
                      <a:cubicBezTo>
                        <a:pt x="56" y="2"/>
                        <a:pt x="55" y="1"/>
                        <a:pt x="54" y="1"/>
                      </a:cubicBezTo>
                      <a:cubicBezTo>
                        <a:pt x="54" y="0"/>
                        <a:pt x="54" y="0"/>
                        <a:pt x="53" y="0"/>
                      </a:cubicBezTo>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8" name="Freeform 227">
                  <a:extLst>
                    <a:ext uri="{FF2B5EF4-FFF2-40B4-BE49-F238E27FC236}">
                      <a16:creationId xmlns="" xmlns:a16="http://schemas.microsoft.com/office/drawing/2014/main" id="{7CC21898-83CC-4A3E-B272-66E4C176E94F}"/>
                    </a:ext>
                  </a:extLst>
                </p:cNvPr>
                <p:cNvSpPr>
                  <a:spLocks noEditPoints="1"/>
                </p:cNvSpPr>
                <p:nvPr/>
              </p:nvSpPr>
              <p:spPr bwMode="auto">
                <a:xfrm>
                  <a:off x="3136" y="2999"/>
                  <a:ext cx="409" cy="510"/>
                </a:xfrm>
                <a:custGeom>
                  <a:avLst/>
                  <a:gdLst>
                    <a:gd name="T0" fmla="*/ 3 w 83"/>
                    <a:gd name="T1" fmla="*/ 102 h 104"/>
                    <a:gd name="T2" fmla="*/ 0 w 83"/>
                    <a:gd name="T3" fmla="*/ 102 h 104"/>
                    <a:gd name="T4" fmla="*/ 0 w 83"/>
                    <a:gd name="T5" fmla="*/ 104 h 104"/>
                    <a:gd name="T6" fmla="*/ 3 w 83"/>
                    <a:gd name="T7" fmla="*/ 104 h 104"/>
                    <a:gd name="T8" fmla="*/ 3 w 83"/>
                    <a:gd name="T9" fmla="*/ 102 h 104"/>
                    <a:gd name="T10" fmla="*/ 83 w 83"/>
                    <a:gd name="T11" fmla="*/ 0 h 104"/>
                    <a:gd name="T12" fmla="*/ 80 w 83"/>
                    <a:gd name="T13" fmla="*/ 0 h 104"/>
                    <a:gd name="T14" fmla="*/ 80 w 83"/>
                    <a:gd name="T15" fmla="*/ 87 h 104"/>
                    <a:gd name="T16" fmla="*/ 75 w 83"/>
                    <a:gd name="T17" fmla="*/ 93 h 104"/>
                    <a:gd name="T18" fmla="*/ 45 w 83"/>
                    <a:gd name="T19" fmla="*/ 93 h 104"/>
                    <a:gd name="T20" fmla="*/ 45 w 83"/>
                    <a:gd name="T21" fmla="*/ 96 h 104"/>
                    <a:gd name="T22" fmla="*/ 78 w 83"/>
                    <a:gd name="T23" fmla="*/ 96 h 104"/>
                    <a:gd name="T24" fmla="*/ 83 w 83"/>
                    <a:gd name="T25" fmla="*/ 90 h 104"/>
                    <a:gd name="T26" fmla="*/ 83 w 83"/>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 h="104">
                      <a:moveTo>
                        <a:pt x="3" y="102"/>
                      </a:moveTo>
                      <a:cubicBezTo>
                        <a:pt x="0" y="102"/>
                        <a:pt x="0" y="102"/>
                        <a:pt x="0" y="102"/>
                      </a:cubicBezTo>
                      <a:cubicBezTo>
                        <a:pt x="0" y="104"/>
                        <a:pt x="0" y="104"/>
                        <a:pt x="0" y="104"/>
                      </a:cubicBezTo>
                      <a:cubicBezTo>
                        <a:pt x="3" y="104"/>
                        <a:pt x="3" y="104"/>
                        <a:pt x="3" y="104"/>
                      </a:cubicBezTo>
                      <a:cubicBezTo>
                        <a:pt x="3" y="102"/>
                        <a:pt x="3" y="102"/>
                        <a:pt x="3" y="102"/>
                      </a:cubicBezTo>
                      <a:moveTo>
                        <a:pt x="83" y="0"/>
                      </a:moveTo>
                      <a:cubicBezTo>
                        <a:pt x="80" y="0"/>
                        <a:pt x="80" y="0"/>
                        <a:pt x="80" y="0"/>
                      </a:cubicBezTo>
                      <a:cubicBezTo>
                        <a:pt x="80" y="87"/>
                        <a:pt x="80" y="87"/>
                        <a:pt x="80" y="87"/>
                      </a:cubicBezTo>
                      <a:cubicBezTo>
                        <a:pt x="80" y="90"/>
                        <a:pt x="78" y="93"/>
                        <a:pt x="75" y="93"/>
                      </a:cubicBezTo>
                      <a:cubicBezTo>
                        <a:pt x="45" y="93"/>
                        <a:pt x="45" y="93"/>
                        <a:pt x="45" y="93"/>
                      </a:cubicBezTo>
                      <a:cubicBezTo>
                        <a:pt x="45" y="96"/>
                        <a:pt x="45" y="96"/>
                        <a:pt x="45" y="96"/>
                      </a:cubicBezTo>
                      <a:cubicBezTo>
                        <a:pt x="78" y="96"/>
                        <a:pt x="78" y="96"/>
                        <a:pt x="78" y="96"/>
                      </a:cubicBezTo>
                      <a:cubicBezTo>
                        <a:pt x="81" y="96"/>
                        <a:pt x="83" y="93"/>
                        <a:pt x="83" y="90"/>
                      </a:cubicBezTo>
                      <a:cubicBezTo>
                        <a:pt x="83" y="0"/>
                        <a:pt x="83" y="0"/>
                        <a:pt x="83" y="0"/>
                      </a:cubicBezTo>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9" name="Freeform 228">
                  <a:extLst>
                    <a:ext uri="{FF2B5EF4-FFF2-40B4-BE49-F238E27FC236}">
                      <a16:creationId xmlns="" xmlns:a16="http://schemas.microsoft.com/office/drawing/2014/main" id="{EB603C46-E2B9-4002-8714-2747B8FEA70D}"/>
                    </a:ext>
                  </a:extLst>
                </p:cNvPr>
                <p:cNvSpPr>
                  <a:spLocks noEditPoints="1"/>
                </p:cNvSpPr>
                <p:nvPr/>
              </p:nvSpPr>
              <p:spPr bwMode="auto">
                <a:xfrm>
                  <a:off x="3136" y="3455"/>
                  <a:ext cx="222" cy="45"/>
                </a:xfrm>
                <a:custGeom>
                  <a:avLst/>
                  <a:gdLst>
                    <a:gd name="T0" fmla="*/ 15 w 222"/>
                    <a:gd name="T1" fmla="*/ 35 h 45"/>
                    <a:gd name="T2" fmla="*/ 0 w 222"/>
                    <a:gd name="T3" fmla="*/ 35 h 45"/>
                    <a:gd name="T4" fmla="*/ 0 w 222"/>
                    <a:gd name="T5" fmla="*/ 45 h 45"/>
                    <a:gd name="T6" fmla="*/ 15 w 222"/>
                    <a:gd name="T7" fmla="*/ 45 h 45"/>
                    <a:gd name="T8" fmla="*/ 15 w 222"/>
                    <a:gd name="T9" fmla="*/ 35 h 45"/>
                    <a:gd name="T10" fmla="*/ 222 w 222"/>
                    <a:gd name="T11" fmla="*/ 0 h 45"/>
                    <a:gd name="T12" fmla="*/ 207 w 222"/>
                    <a:gd name="T13" fmla="*/ 0 h 45"/>
                    <a:gd name="T14" fmla="*/ 207 w 222"/>
                    <a:gd name="T15" fmla="*/ 15 h 45"/>
                    <a:gd name="T16" fmla="*/ 222 w 222"/>
                    <a:gd name="T17" fmla="*/ 15 h 45"/>
                    <a:gd name="T18" fmla="*/ 222 w 222"/>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45">
                      <a:moveTo>
                        <a:pt x="15" y="35"/>
                      </a:moveTo>
                      <a:lnTo>
                        <a:pt x="0" y="35"/>
                      </a:lnTo>
                      <a:lnTo>
                        <a:pt x="0" y="45"/>
                      </a:lnTo>
                      <a:lnTo>
                        <a:pt x="15" y="45"/>
                      </a:lnTo>
                      <a:lnTo>
                        <a:pt x="15" y="35"/>
                      </a:lnTo>
                      <a:close/>
                      <a:moveTo>
                        <a:pt x="222" y="0"/>
                      </a:moveTo>
                      <a:lnTo>
                        <a:pt x="207" y="0"/>
                      </a:lnTo>
                      <a:lnTo>
                        <a:pt x="207" y="15"/>
                      </a:lnTo>
                      <a:lnTo>
                        <a:pt x="222" y="15"/>
                      </a:lnTo>
                      <a:lnTo>
                        <a:pt x="222" y="0"/>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0" name="Freeform 229">
                  <a:extLst>
                    <a:ext uri="{FF2B5EF4-FFF2-40B4-BE49-F238E27FC236}">
                      <a16:creationId xmlns="" xmlns:a16="http://schemas.microsoft.com/office/drawing/2014/main" id="{A1924A26-B934-4B5E-AE14-144485A11498}"/>
                    </a:ext>
                  </a:extLst>
                </p:cNvPr>
                <p:cNvSpPr>
                  <a:spLocks noEditPoints="1"/>
                </p:cNvSpPr>
                <p:nvPr/>
              </p:nvSpPr>
              <p:spPr bwMode="auto">
                <a:xfrm>
                  <a:off x="3136" y="3455"/>
                  <a:ext cx="222" cy="45"/>
                </a:xfrm>
                <a:custGeom>
                  <a:avLst/>
                  <a:gdLst>
                    <a:gd name="T0" fmla="*/ 15 w 222"/>
                    <a:gd name="T1" fmla="*/ 35 h 45"/>
                    <a:gd name="T2" fmla="*/ 0 w 222"/>
                    <a:gd name="T3" fmla="*/ 35 h 45"/>
                    <a:gd name="T4" fmla="*/ 0 w 222"/>
                    <a:gd name="T5" fmla="*/ 45 h 45"/>
                    <a:gd name="T6" fmla="*/ 15 w 222"/>
                    <a:gd name="T7" fmla="*/ 45 h 45"/>
                    <a:gd name="T8" fmla="*/ 15 w 222"/>
                    <a:gd name="T9" fmla="*/ 35 h 45"/>
                    <a:gd name="T10" fmla="*/ 222 w 222"/>
                    <a:gd name="T11" fmla="*/ 0 h 45"/>
                    <a:gd name="T12" fmla="*/ 207 w 222"/>
                    <a:gd name="T13" fmla="*/ 0 h 45"/>
                    <a:gd name="T14" fmla="*/ 207 w 222"/>
                    <a:gd name="T15" fmla="*/ 15 h 45"/>
                    <a:gd name="T16" fmla="*/ 222 w 222"/>
                    <a:gd name="T17" fmla="*/ 15 h 45"/>
                    <a:gd name="T18" fmla="*/ 222 w 222"/>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45">
                      <a:moveTo>
                        <a:pt x="15" y="35"/>
                      </a:moveTo>
                      <a:lnTo>
                        <a:pt x="0" y="35"/>
                      </a:lnTo>
                      <a:lnTo>
                        <a:pt x="0" y="45"/>
                      </a:lnTo>
                      <a:lnTo>
                        <a:pt x="15" y="45"/>
                      </a:lnTo>
                      <a:lnTo>
                        <a:pt x="15" y="35"/>
                      </a:lnTo>
                      <a:moveTo>
                        <a:pt x="222" y="0"/>
                      </a:moveTo>
                      <a:lnTo>
                        <a:pt x="207" y="0"/>
                      </a:lnTo>
                      <a:lnTo>
                        <a:pt x="207" y="15"/>
                      </a:lnTo>
                      <a:lnTo>
                        <a:pt x="222" y="15"/>
                      </a:lnTo>
                      <a:lnTo>
                        <a:pt x="2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1" name="Freeform 230">
                  <a:extLst>
                    <a:ext uri="{FF2B5EF4-FFF2-40B4-BE49-F238E27FC236}">
                      <a16:creationId xmlns="" xmlns:a16="http://schemas.microsoft.com/office/drawing/2014/main" id="{D2B5952F-00E8-426A-976B-1441FA44D358}"/>
                    </a:ext>
                  </a:extLst>
                </p:cNvPr>
                <p:cNvSpPr>
                  <a:spLocks noEditPoints="1"/>
                </p:cNvSpPr>
                <p:nvPr/>
              </p:nvSpPr>
              <p:spPr bwMode="auto">
                <a:xfrm>
                  <a:off x="3136" y="3455"/>
                  <a:ext cx="207" cy="35"/>
                </a:xfrm>
                <a:custGeom>
                  <a:avLst/>
                  <a:gdLst>
                    <a:gd name="T0" fmla="*/ 15 w 207"/>
                    <a:gd name="T1" fmla="*/ 20 h 35"/>
                    <a:gd name="T2" fmla="*/ 0 w 207"/>
                    <a:gd name="T3" fmla="*/ 20 h 35"/>
                    <a:gd name="T4" fmla="*/ 0 w 207"/>
                    <a:gd name="T5" fmla="*/ 35 h 35"/>
                    <a:gd name="T6" fmla="*/ 15 w 207"/>
                    <a:gd name="T7" fmla="*/ 35 h 35"/>
                    <a:gd name="T8" fmla="*/ 15 w 207"/>
                    <a:gd name="T9" fmla="*/ 20 h 35"/>
                    <a:gd name="T10" fmla="*/ 207 w 207"/>
                    <a:gd name="T11" fmla="*/ 0 h 35"/>
                    <a:gd name="T12" fmla="*/ 197 w 207"/>
                    <a:gd name="T13" fmla="*/ 0 h 35"/>
                    <a:gd name="T14" fmla="*/ 197 w 207"/>
                    <a:gd name="T15" fmla="*/ 15 h 35"/>
                    <a:gd name="T16" fmla="*/ 207 w 207"/>
                    <a:gd name="T17" fmla="*/ 15 h 35"/>
                    <a:gd name="T18" fmla="*/ 207 w 207"/>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35">
                      <a:moveTo>
                        <a:pt x="15" y="20"/>
                      </a:moveTo>
                      <a:lnTo>
                        <a:pt x="0" y="20"/>
                      </a:lnTo>
                      <a:lnTo>
                        <a:pt x="0" y="35"/>
                      </a:lnTo>
                      <a:lnTo>
                        <a:pt x="15" y="35"/>
                      </a:lnTo>
                      <a:lnTo>
                        <a:pt x="15" y="20"/>
                      </a:lnTo>
                      <a:close/>
                      <a:moveTo>
                        <a:pt x="207" y="0"/>
                      </a:moveTo>
                      <a:lnTo>
                        <a:pt x="197" y="0"/>
                      </a:lnTo>
                      <a:lnTo>
                        <a:pt x="197" y="15"/>
                      </a:lnTo>
                      <a:lnTo>
                        <a:pt x="207" y="15"/>
                      </a:lnTo>
                      <a:lnTo>
                        <a:pt x="207"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2" name="Freeform 231">
                  <a:extLst>
                    <a:ext uri="{FF2B5EF4-FFF2-40B4-BE49-F238E27FC236}">
                      <a16:creationId xmlns="" xmlns:a16="http://schemas.microsoft.com/office/drawing/2014/main" id="{EF3A6338-5495-491F-914B-F1FB73A403EB}"/>
                    </a:ext>
                  </a:extLst>
                </p:cNvPr>
                <p:cNvSpPr>
                  <a:spLocks noEditPoints="1"/>
                </p:cNvSpPr>
                <p:nvPr/>
              </p:nvSpPr>
              <p:spPr bwMode="auto">
                <a:xfrm>
                  <a:off x="3136" y="3455"/>
                  <a:ext cx="207" cy="35"/>
                </a:xfrm>
                <a:custGeom>
                  <a:avLst/>
                  <a:gdLst>
                    <a:gd name="T0" fmla="*/ 15 w 207"/>
                    <a:gd name="T1" fmla="*/ 20 h 35"/>
                    <a:gd name="T2" fmla="*/ 0 w 207"/>
                    <a:gd name="T3" fmla="*/ 20 h 35"/>
                    <a:gd name="T4" fmla="*/ 0 w 207"/>
                    <a:gd name="T5" fmla="*/ 35 h 35"/>
                    <a:gd name="T6" fmla="*/ 15 w 207"/>
                    <a:gd name="T7" fmla="*/ 35 h 35"/>
                    <a:gd name="T8" fmla="*/ 15 w 207"/>
                    <a:gd name="T9" fmla="*/ 20 h 35"/>
                    <a:gd name="T10" fmla="*/ 207 w 207"/>
                    <a:gd name="T11" fmla="*/ 0 h 35"/>
                    <a:gd name="T12" fmla="*/ 197 w 207"/>
                    <a:gd name="T13" fmla="*/ 0 h 35"/>
                    <a:gd name="T14" fmla="*/ 197 w 207"/>
                    <a:gd name="T15" fmla="*/ 15 h 35"/>
                    <a:gd name="T16" fmla="*/ 207 w 207"/>
                    <a:gd name="T17" fmla="*/ 15 h 35"/>
                    <a:gd name="T18" fmla="*/ 207 w 207"/>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35">
                      <a:moveTo>
                        <a:pt x="15" y="20"/>
                      </a:moveTo>
                      <a:lnTo>
                        <a:pt x="0" y="20"/>
                      </a:lnTo>
                      <a:lnTo>
                        <a:pt x="0" y="35"/>
                      </a:lnTo>
                      <a:lnTo>
                        <a:pt x="15" y="35"/>
                      </a:lnTo>
                      <a:lnTo>
                        <a:pt x="15" y="20"/>
                      </a:lnTo>
                      <a:moveTo>
                        <a:pt x="207" y="0"/>
                      </a:moveTo>
                      <a:lnTo>
                        <a:pt x="197" y="0"/>
                      </a:lnTo>
                      <a:lnTo>
                        <a:pt x="197" y="15"/>
                      </a:lnTo>
                      <a:lnTo>
                        <a:pt x="207" y="15"/>
                      </a:lnTo>
                      <a:lnTo>
                        <a:pt x="2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3" name="Freeform 232">
                  <a:extLst>
                    <a:ext uri="{FF2B5EF4-FFF2-40B4-BE49-F238E27FC236}">
                      <a16:creationId xmlns="" xmlns:a16="http://schemas.microsoft.com/office/drawing/2014/main" id="{7A95A341-041D-4AA0-8069-DB6B6BF5456B}"/>
                    </a:ext>
                  </a:extLst>
                </p:cNvPr>
                <p:cNvSpPr>
                  <a:spLocks/>
                </p:cNvSpPr>
                <p:nvPr/>
              </p:nvSpPr>
              <p:spPr bwMode="auto">
                <a:xfrm>
                  <a:off x="3136" y="3455"/>
                  <a:ext cx="197" cy="20"/>
                </a:xfrm>
                <a:custGeom>
                  <a:avLst/>
                  <a:gdLst>
                    <a:gd name="T0" fmla="*/ 197 w 197"/>
                    <a:gd name="T1" fmla="*/ 0 h 20"/>
                    <a:gd name="T2" fmla="*/ 182 w 197"/>
                    <a:gd name="T3" fmla="*/ 0 h 20"/>
                    <a:gd name="T4" fmla="*/ 182 w 197"/>
                    <a:gd name="T5" fmla="*/ 5 h 20"/>
                    <a:gd name="T6" fmla="*/ 0 w 197"/>
                    <a:gd name="T7" fmla="*/ 5 h 20"/>
                    <a:gd name="T8" fmla="*/ 0 w 197"/>
                    <a:gd name="T9" fmla="*/ 20 h 20"/>
                    <a:gd name="T10" fmla="*/ 15 w 197"/>
                    <a:gd name="T11" fmla="*/ 20 h 20"/>
                    <a:gd name="T12" fmla="*/ 15 w 197"/>
                    <a:gd name="T13" fmla="*/ 15 h 20"/>
                    <a:gd name="T14" fmla="*/ 197 w 197"/>
                    <a:gd name="T15" fmla="*/ 15 h 20"/>
                    <a:gd name="T16" fmla="*/ 197 w 19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0">
                      <a:moveTo>
                        <a:pt x="197" y="0"/>
                      </a:moveTo>
                      <a:lnTo>
                        <a:pt x="182" y="0"/>
                      </a:lnTo>
                      <a:lnTo>
                        <a:pt x="182" y="5"/>
                      </a:lnTo>
                      <a:lnTo>
                        <a:pt x="0" y="5"/>
                      </a:lnTo>
                      <a:lnTo>
                        <a:pt x="0" y="20"/>
                      </a:lnTo>
                      <a:lnTo>
                        <a:pt x="15" y="20"/>
                      </a:lnTo>
                      <a:lnTo>
                        <a:pt x="15" y="15"/>
                      </a:lnTo>
                      <a:lnTo>
                        <a:pt x="197" y="15"/>
                      </a:lnTo>
                      <a:lnTo>
                        <a:pt x="197"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4" name="Freeform 233">
                  <a:extLst>
                    <a:ext uri="{FF2B5EF4-FFF2-40B4-BE49-F238E27FC236}">
                      <a16:creationId xmlns="" xmlns:a16="http://schemas.microsoft.com/office/drawing/2014/main" id="{3A2C8381-B1CF-49D2-B144-E5BBAFBB2D5A}"/>
                    </a:ext>
                  </a:extLst>
                </p:cNvPr>
                <p:cNvSpPr>
                  <a:spLocks/>
                </p:cNvSpPr>
                <p:nvPr/>
              </p:nvSpPr>
              <p:spPr bwMode="auto">
                <a:xfrm>
                  <a:off x="3136" y="3455"/>
                  <a:ext cx="197" cy="20"/>
                </a:xfrm>
                <a:custGeom>
                  <a:avLst/>
                  <a:gdLst>
                    <a:gd name="T0" fmla="*/ 197 w 197"/>
                    <a:gd name="T1" fmla="*/ 0 h 20"/>
                    <a:gd name="T2" fmla="*/ 182 w 197"/>
                    <a:gd name="T3" fmla="*/ 0 h 20"/>
                    <a:gd name="T4" fmla="*/ 182 w 197"/>
                    <a:gd name="T5" fmla="*/ 5 h 20"/>
                    <a:gd name="T6" fmla="*/ 0 w 197"/>
                    <a:gd name="T7" fmla="*/ 5 h 20"/>
                    <a:gd name="T8" fmla="*/ 0 w 197"/>
                    <a:gd name="T9" fmla="*/ 20 h 20"/>
                    <a:gd name="T10" fmla="*/ 15 w 197"/>
                    <a:gd name="T11" fmla="*/ 20 h 20"/>
                    <a:gd name="T12" fmla="*/ 15 w 197"/>
                    <a:gd name="T13" fmla="*/ 15 h 20"/>
                    <a:gd name="T14" fmla="*/ 197 w 197"/>
                    <a:gd name="T15" fmla="*/ 15 h 20"/>
                    <a:gd name="T16" fmla="*/ 197 w 19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0">
                      <a:moveTo>
                        <a:pt x="197" y="0"/>
                      </a:moveTo>
                      <a:lnTo>
                        <a:pt x="182" y="0"/>
                      </a:lnTo>
                      <a:lnTo>
                        <a:pt x="182" y="5"/>
                      </a:lnTo>
                      <a:lnTo>
                        <a:pt x="0" y="5"/>
                      </a:lnTo>
                      <a:lnTo>
                        <a:pt x="0" y="20"/>
                      </a:lnTo>
                      <a:lnTo>
                        <a:pt x="15" y="20"/>
                      </a:lnTo>
                      <a:lnTo>
                        <a:pt x="15" y="15"/>
                      </a:lnTo>
                      <a:lnTo>
                        <a:pt x="197" y="15"/>
                      </a:lnTo>
                      <a:lnTo>
                        <a:pt x="1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5" name="Rectangle 234">
                  <a:extLst>
                    <a:ext uri="{FF2B5EF4-FFF2-40B4-BE49-F238E27FC236}">
                      <a16:creationId xmlns="" xmlns:a16="http://schemas.microsoft.com/office/drawing/2014/main" id="{70BF4F49-1773-4E42-ADB9-EB495BDD486E}"/>
                    </a:ext>
                  </a:extLst>
                </p:cNvPr>
                <p:cNvSpPr>
                  <a:spLocks noChangeArrowheads="1"/>
                </p:cNvSpPr>
                <p:nvPr/>
              </p:nvSpPr>
              <p:spPr bwMode="auto">
                <a:xfrm>
                  <a:off x="3136" y="3455"/>
                  <a:ext cx="182" cy="5"/>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6" name="Rectangle 235">
                  <a:extLst>
                    <a:ext uri="{FF2B5EF4-FFF2-40B4-BE49-F238E27FC236}">
                      <a16:creationId xmlns="" xmlns:a16="http://schemas.microsoft.com/office/drawing/2014/main" id="{8BC2557C-6974-48C0-9A0A-5C105C012F58}"/>
                    </a:ext>
                  </a:extLst>
                </p:cNvPr>
                <p:cNvSpPr>
                  <a:spLocks noChangeArrowheads="1"/>
                </p:cNvSpPr>
                <p:nvPr/>
              </p:nvSpPr>
              <p:spPr bwMode="auto">
                <a:xfrm>
                  <a:off x="3136" y="3455"/>
                  <a:ext cx="18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7" name="Freeform 236">
                  <a:extLst>
                    <a:ext uri="{FF2B5EF4-FFF2-40B4-BE49-F238E27FC236}">
                      <a16:creationId xmlns="" xmlns:a16="http://schemas.microsoft.com/office/drawing/2014/main" id="{3967EE5C-BECF-4574-9278-42722A74C5BE}"/>
                    </a:ext>
                  </a:extLst>
                </p:cNvPr>
                <p:cNvSpPr>
                  <a:spLocks noEditPoints="1"/>
                </p:cNvSpPr>
                <p:nvPr/>
              </p:nvSpPr>
              <p:spPr bwMode="auto">
                <a:xfrm>
                  <a:off x="2692" y="3460"/>
                  <a:ext cx="375" cy="10"/>
                </a:xfrm>
                <a:custGeom>
                  <a:avLst/>
                  <a:gdLst>
                    <a:gd name="T0" fmla="*/ 35 w 76"/>
                    <a:gd name="T1" fmla="*/ 0 h 2"/>
                    <a:gd name="T2" fmla="*/ 0 w 76"/>
                    <a:gd name="T3" fmla="*/ 0 h 2"/>
                    <a:gd name="T4" fmla="*/ 1 w 76"/>
                    <a:gd name="T5" fmla="*/ 1 h 2"/>
                    <a:gd name="T6" fmla="*/ 2 w 76"/>
                    <a:gd name="T7" fmla="*/ 1 h 2"/>
                    <a:gd name="T8" fmla="*/ 4 w 76"/>
                    <a:gd name="T9" fmla="*/ 2 h 2"/>
                    <a:gd name="T10" fmla="*/ 36 w 76"/>
                    <a:gd name="T11" fmla="*/ 2 h 2"/>
                    <a:gd name="T12" fmla="*/ 35 w 76"/>
                    <a:gd name="T13" fmla="*/ 0 h 2"/>
                    <a:gd name="T14" fmla="*/ 76 w 76"/>
                    <a:gd name="T15" fmla="*/ 0 h 2"/>
                    <a:gd name="T16" fmla="*/ 42 w 76"/>
                    <a:gd name="T17" fmla="*/ 0 h 2"/>
                    <a:gd name="T18" fmla="*/ 39 w 76"/>
                    <a:gd name="T19" fmla="*/ 2 h 2"/>
                    <a:gd name="T20" fmla="*/ 76 w 76"/>
                    <a:gd name="T21" fmla="*/ 2 h 2"/>
                    <a:gd name="T22" fmla="*/ 76 w 76"/>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2">
                      <a:moveTo>
                        <a:pt x="35" y="0"/>
                      </a:moveTo>
                      <a:cubicBezTo>
                        <a:pt x="0" y="0"/>
                        <a:pt x="0" y="0"/>
                        <a:pt x="0" y="0"/>
                      </a:cubicBezTo>
                      <a:cubicBezTo>
                        <a:pt x="1" y="0"/>
                        <a:pt x="1" y="0"/>
                        <a:pt x="1" y="1"/>
                      </a:cubicBezTo>
                      <a:cubicBezTo>
                        <a:pt x="2" y="1"/>
                        <a:pt x="2" y="1"/>
                        <a:pt x="2" y="1"/>
                      </a:cubicBezTo>
                      <a:cubicBezTo>
                        <a:pt x="3" y="1"/>
                        <a:pt x="4" y="2"/>
                        <a:pt x="4" y="2"/>
                      </a:cubicBezTo>
                      <a:cubicBezTo>
                        <a:pt x="36" y="2"/>
                        <a:pt x="36" y="2"/>
                        <a:pt x="36" y="2"/>
                      </a:cubicBezTo>
                      <a:cubicBezTo>
                        <a:pt x="35" y="0"/>
                        <a:pt x="35" y="0"/>
                        <a:pt x="35" y="0"/>
                      </a:cubicBezTo>
                      <a:moveTo>
                        <a:pt x="76" y="0"/>
                      </a:moveTo>
                      <a:cubicBezTo>
                        <a:pt x="42" y="0"/>
                        <a:pt x="42" y="0"/>
                        <a:pt x="42" y="0"/>
                      </a:cubicBezTo>
                      <a:cubicBezTo>
                        <a:pt x="41" y="0"/>
                        <a:pt x="40" y="1"/>
                        <a:pt x="39" y="2"/>
                      </a:cubicBezTo>
                      <a:cubicBezTo>
                        <a:pt x="76" y="2"/>
                        <a:pt x="76" y="2"/>
                        <a:pt x="76" y="2"/>
                      </a:cubicBezTo>
                      <a:cubicBezTo>
                        <a:pt x="76" y="0"/>
                        <a:pt x="76" y="0"/>
                        <a:pt x="76" y="0"/>
                      </a:cubicBezTo>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8" name="Freeform 237">
                  <a:extLst>
                    <a:ext uri="{FF2B5EF4-FFF2-40B4-BE49-F238E27FC236}">
                      <a16:creationId xmlns="" xmlns:a16="http://schemas.microsoft.com/office/drawing/2014/main" id="{84882E32-0193-4455-97B0-170BEFC821AA}"/>
                    </a:ext>
                  </a:extLst>
                </p:cNvPr>
                <p:cNvSpPr>
                  <a:spLocks/>
                </p:cNvSpPr>
                <p:nvPr/>
              </p:nvSpPr>
              <p:spPr bwMode="auto">
                <a:xfrm>
                  <a:off x="2865" y="3460"/>
                  <a:ext cx="34" cy="10"/>
                </a:xfrm>
                <a:custGeom>
                  <a:avLst/>
                  <a:gdLst>
                    <a:gd name="T0" fmla="*/ 7 w 7"/>
                    <a:gd name="T1" fmla="*/ 0 h 2"/>
                    <a:gd name="T2" fmla="*/ 0 w 7"/>
                    <a:gd name="T3" fmla="*/ 0 h 2"/>
                    <a:gd name="T4" fmla="*/ 1 w 7"/>
                    <a:gd name="T5" fmla="*/ 2 h 2"/>
                    <a:gd name="T6" fmla="*/ 4 w 7"/>
                    <a:gd name="T7" fmla="*/ 2 h 2"/>
                    <a:gd name="T8" fmla="*/ 7 w 7"/>
                    <a:gd name="T9" fmla="*/ 0 h 2"/>
                  </a:gdLst>
                  <a:ahLst/>
                  <a:cxnLst>
                    <a:cxn ang="0">
                      <a:pos x="T0" y="T1"/>
                    </a:cxn>
                    <a:cxn ang="0">
                      <a:pos x="T2" y="T3"/>
                    </a:cxn>
                    <a:cxn ang="0">
                      <a:pos x="T4" y="T5"/>
                    </a:cxn>
                    <a:cxn ang="0">
                      <a:pos x="T6" y="T7"/>
                    </a:cxn>
                    <a:cxn ang="0">
                      <a:pos x="T8" y="T9"/>
                    </a:cxn>
                  </a:cxnLst>
                  <a:rect l="0" t="0" r="r" b="b"/>
                  <a:pathLst>
                    <a:path w="7" h="2">
                      <a:moveTo>
                        <a:pt x="7" y="0"/>
                      </a:moveTo>
                      <a:cubicBezTo>
                        <a:pt x="0" y="0"/>
                        <a:pt x="0" y="0"/>
                        <a:pt x="0" y="0"/>
                      </a:cubicBezTo>
                      <a:cubicBezTo>
                        <a:pt x="1" y="2"/>
                        <a:pt x="1" y="2"/>
                        <a:pt x="1" y="2"/>
                      </a:cubicBezTo>
                      <a:cubicBezTo>
                        <a:pt x="4" y="2"/>
                        <a:pt x="4" y="2"/>
                        <a:pt x="4" y="2"/>
                      </a:cubicBezTo>
                      <a:cubicBezTo>
                        <a:pt x="5" y="1"/>
                        <a:pt x="6" y="0"/>
                        <a:pt x="7" y="0"/>
                      </a:cubicBezTo>
                    </a:path>
                  </a:pathLst>
                </a:custGeom>
                <a:solidFill>
                  <a:srgbClr val="164F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9" name="Freeform 238">
                  <a:extLst>
                    <a:ext uri="{FF2B5EF4-FFF2-40B4-BE49-F238E27FC236}">
                      <a16:creationId xmlns="" xmlns:a16="http://schemas.microsoft.com/office/drawing/2014/main" id="{302138A5-DB86-40A3-A0BC-B2B94AC0077C}"/>
                    </a:ext>
                  </a:extLst>
                </p:cNvPr>
                <p:cNvSpPr>
                  <a:spLocks noEditPoints="1"/>
                </p:cNvSpPr>
                <p:nvPr/>
              </p:nvSpPr>
              <p:spPr bwMode="auto">
                <a:xfrm>
                  <a:off x="2688" y="3450"/>
                  <a:ext cx="379" cy="10"/>
                </a:xfrm>
                <a:custGeom>
                  <a:avLst/>
                  <a:gdLst>
                    <a:gd name="T0" fmla="*/ 77 w 77"/>
                    <a:gd name="T1" fmla="*/ 1 h 2"/>
                    <a:gd name="T2" fmla="*/ 45 w 77"/>
                    <a:gd name="T3" fmla="*/ 1 h 2"/>
                    <a:gd name="T4" fmla="*/ 43 w 77"/>
                    <a:gd name="T5" fmla="*/ 2 h 2"/>
                    <a:gd name="T6" fmla="*/ 77 w 77"/>
                    <a:gd name="T7" fmla="*/ 2 h 2"/>
                    <a:gd name="T8" fmla="*/ 77 w 77"/>
                    <a:gd name="T9" fmla="*/ 1 h 2"/>
                    <a:gd name="T10" fmla="*/ 0 w 77"/>
                    <a:gd name="T11" fmla="*/ 0 h 2"/>
                    <a:gd name="T12" fmla="*/ 1 w 77"/>
                    <a:gd name="T13" fmla="*/ 2 h 2"/>
                    <a:gd name="T14" fmla="*/ 36 w 77"/>
                    <a:gd name="T15" fmla="*/ 2 h 2"/>
                    <a:gd name="T16" fmla="*/ 36 w 77"/>
                    <a:gd name="T17" fmla="*/ 2 h 2"/>
                    <a:gd name="T18" fmla="*/ 38 w 77"/>
                    <a:gd name="T19" fmla="*/ 1 h 2"/>
                    <a:gd name="T20" fmla="*/ 3 w 77"/>
                    <a:gd name="T21" fmla="*/ 1 h 2"/>
                    <a:gd name="T22" fmla="*/ 0 w 77"/>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2">
                      <a:moveTo>
                        <a:pt x="77" y="1"/>
                      </a:moveTo>
                      <a:cubicBezTo>
                        <a:pt x="45" y="1"/>
                        <a:pt x="45" y="1"/>
                        <a:pt x="45" y="1"/>
                      </a:cubicBezTo>
                      <a:cubicBezTo>
                        <a:pt x="44" y="1"/>
                        <a:pt x="44" y="1"/>
                        <a:pt x="43" y="2"/>
                      </a:cubicBezTo>
                      <a:cubicBezTo>
                        <a:pt x="77" y="2"/>
                        <a:pt x="77" y="2"/>
                        <a:pt x="77" y="2"/>
                      </a:cubicBezTo>
                      <a:cubicBezTo>
                        <a:pt x="77" y="1"/>
                        <a:pt x="77" y="1"/>
                        <a:pt x="77" y="1"/>
                      </a:cubicBezTo>
                      <a:moveTo>
                        <a:pt x="0" y="0"/>
                      </a:moveTo>
                      <a:cubicBezTo>
                        <a:pt x="0" y="1"/>
                        <a:pt x="1" y="1"/>
                        <a:pt x="1" y="2"/>
                      </a:cubicBezTo>
                      <a:cubicBezTo>
                        <a:pt x="36" y="2"/>
                        <a:pt x="36" y="2"/>
                        <a:pt x="36" y="2"/>
                      </a:cubicBezTo>
                      <a:cubicBezTo>
                        <a:pt x="36" y="2"/>
                        <a:pt x="36" y="2"/>
                        <a:pt x="36" y="2"/>
                      </a:cubicBezTo>
                      <a:cubicBezTo>
                        <a:pt x="37" y="1"/>
                        <a:pt x="37" y="1"/>
                        <a:pt x="38" y="1"/>
                      </a:cubicBezTo>
                      <a:cubicBezTo>
                        <a:pt x="3" y="1"/>
                        <a:pt x="3" y="1"/>
                        <a:pt x="3" y="1"/>
                      </a:cubicBezTo>
                      <a:cubicBezTo>
                        <a:pt x="2" y="1"/>
                        <a:pt x="1" y="1"/>
                        <a:pt x="0" y="0"/>
                      </a:cubicBezTo>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0" name="Freeform 239">
                  <a:extLst>
                    <a:ext uri="{FF2B5EF4-FFF2-40B4-BE49-F238E27FC236}">
                      <a16:creationId xmlns="" xmlns:a16="http://schemas.microsoft.com/office/drawing/2014/main" id="{8BB8ABAA-1E35-41C0-89A0-C850E3B20338}"/>
                    </a:ext>
                  </a:extLst>
                </p:cNvPr>
                <p:cNvSpPr>
                  <a:spLocks/>
                </p:cNvSpPr>
                <p:nvPr/>
              </p:nvSpPr>
              <p:spPr bwMode="auto">
                <a:xfrm>
                  <a:off x="2865" y="3455"/>
                  <a:ext cx="44" cy="5"/>
                </a:xfrm>
                <a:custGeom>
                  <a:avLst/>
                  <a:gdLst>
                    <a:gd name="T0" fmla="*/ 9 w 9"/>
                    <a:gd name="T1" fmla="*/ 0 h 1"/>
                    <a:gd name="T2" fmla="*/ 2 w 9"/>
                    <a:gd name="T3" fmla="*/ 0 h 1"/>
                    <a:gd name="T4" fmla="*/ 0 w 9"/>
                    <a:gd name="T5" fmla="*/ 1 h 1"/>
                    <a:gd name="T6" fmla="*/ 0 w 9"/>
                    <a:gd name="T7" fmla="*/ 1 h 1"/>
                    <a:gd name="T8" fmla="*/ 7 w 9"/>
                    <a:gd name="T9" fmla="*/ 1 h 1"/>
                    <a:gd name="T10" fmla="*/ 9 w 9"/>
                    <a:gd name="T11" fmla="*/ 0 h 1"/>
                  </a:gdLst>
                  <a:ahLst/>
                  <a:cxnLst>
                    <a:cxn ang="0">
                      <a:pos x="T0" y="T1"/>
                    </a:cxn>
                    <a:cxn ang="0">
                      <a:pos x="T2" y="T3"/>
                    </a:cxn>
                    <a:cxn ang="0">
                      <a:pos x="T4" y="T5"/>
                    </a:cxn>
                    <a:cxn ang="0">
                      <a:pos x="T6" y="T7"/>
                    </a:cxn>
                    <a:cxn ang="0">
                      <a:pos x="T8" y="T9"/>
                    </a:cxn>
                    <a:cxn ang="0">
                      <a:pos x="T10" y="T11"/>
                    </a:cxn>
                  </a:cxnLst>
                  <a:rect l="0" t="0" r="r" b="b"/>
                  <a:pathLst>
                    <a:path w="9" h="1">
                      <a:moveTo>
                        <a:pt x="9" y="0"/>
                      </a:moveTo>
                      <a:cubicBezTo>
                        <a:pt x="2" y="0"/>
                        <a:pt x="2" y="0"/>
                        <a:pt x="2" y="0"/>
                      </a:cubicBezTo>
                      <a:cubicBezTo>
                        <a:pt x="1" y="0"/>
                        <a:pt x="1" y="0"/>
                        <a:pt x="0" y="1"/>
                      </a:cubicBezTo>
                      <a:cubicBezTo>
                        <a:pt x="0" y="1"/>
                        <a:pt x="0" y="1"/>
                        <a:pt x="0" y="1"/>
                      </a:cubicBezTo>
                      <a:cubicBezTo>
                        <a:pt x="7" y="1"/>
                        <a:pt x="7" y="1"/>
                        <a:pt x="7" y="1"/>
                      </a:cubicBezTo>
                      <a:cubicBezTo>
                        <a:pt x="8" y="0"/>
                        <a:pt x="8" y="0"/>
                        <a:pt x="9" y="0"/>
                      </a:cubicBezTo>
                    </a:path>
                  </a:pathLst>
                </a:custGeom>
                <a:solidFill>
                  <a:srgbClr val="164F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1" name="Freeform 240">
                  <a:extLst>
                    <a:ext uri="{FF2B5EF4-FFF2-40B4-BE49-F238E27FC236}">
                      <a16:creationId xmlns="" xmlns:a16="http://schemas.microsoft.com/office/drawing/2014/main" id="{DC41695E-BD1A-4183-BC9E-24D2AE945C74}"/>
                    </a:ext>
                  </a:extLst>
                </p:cNvPr>
                <p:cNvSpPr>
                  <a:spLocks/>
                </p:cNvSpPr>
                <p:nvPr/>
              </p:nvSpPr>
              <p:spPr bwMode="auto">
                <a:xfrm>
                  <a:off x="2973" y="3534"/>
                  <a:ext cx="286" cy="44"/>
                </a:xfrm>
                <a:custGeom>
                  <a:avLst/>
                  <a:gdLst>
                    <a:gd name="T0" fmla="*/ 53 w 58"/>
                    <a:gd name="T1" fmla="*/ 0 h 9"/>
                    <a:gd name="T2" fmla="*/ 55 w 58"/>
                    <a:gd name="T3" fmla="*/ 6 h 9"/>
                    <a:gd name="T4" fmla="*/ 0 w 58"/>
                    <a:gd name="T5" fmla="*/ 6 h 9"/>
                    <a:gd name="T6" fmla="*/ 0 w 58"/>
                    <a:gd name="T7" fmla="*/ 7 h 9"/>
                    <a:gd name="T8" fmla="*/ 0 w 58"/>
                    <a:gd name="T9" fmla="*/ 9 h 9"/>
                    <a:gd name="T10" fmla="*/ 3 w 58"/>
                    <a:gd name="T11" fmla="*/ 9 h 9"/>
                    <a:gd name="T12" fmla="*/ 58 w 58"/>
                    <a:gd name="T13" fmla="*/ 9 h 9"/>
                    <a:gd name="T14" fmla="*/ 56 w 58"/>
                    <a:gd name="T15" fmla="*/ 3 h 9"/>
                    <a:gd name="T16" fmla="*/ 54 w 58"/>
                    <a:gd name="T17" fmla="*/ 1 h 9"/>
                    <a:gd name="T18" fmla="*/ 53 w 58"/>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9">
                      <a:moveTo>
                        <a:pt x="53" y="0"/>
                      </a:moveTo>
                      <a:cubicBezTo>
                        <a:pt x="55" y="2"/>
                        <a:pt x="55" y="4"/>
                        <a:pt x="55" y="6"/>
                      </a:cubicBezTo>
                      <a:cubicBezTo>
                        <a:pt x="0" y="6"/>
                        <a:pt x="0" y="6"/>
                        <a:pt x="0" y="6"/>
                      </a:cubicBezTo>
                      <a:cubicBezTo>
                        <a:pt x="0" y="7"/>
                        <a:pt x="0" y="7"/>
                        <a:pt x="0" y="7"/>
                      </a:cubicBezTo>
                      <a:cubicBezTo>
                        <a:pt x="0" y="7"/>
                        <a:pt x="0" y="8"/>
                        <a:pt x="0" y="9"/>
                      </a:cubicBezTo>
                      <a:cubicBezTo>
                        <a:pt x="3" y="9"/>
                        <a:pt x="3" y="9"/>
                        <a:pt x="3" y="9"/>
                      </a:cubicBezTo>
                      <a:cubicBezTo>
                        <a:pt x="58" y="9"/>
                        <a:pt x="58" y="9"/>
                        <a:pt x="58" y="9"/>
                      </a:cubicBezTo>
                      <a:cubicBezTo>
                        <a:pt x="58" y="7"/>
                        <a:pt x="58" y="5"/>
                        <a:pt x="56" y="3"/>
                      </a:cubicBezTo>
                      <a:cubicBezTo>
                        <a:pt x="56" y="2"/>
                        <a:pt x="55" y="1"/>
                        <a:pt x="54" y="1"/>
                      </a:cubicBezTo>
                      <a:cubicBezTo>
                        <a:pt x="54" y="1"/>
                        <a:pt x="54" y="0"/>
                        <a:pt x="53" y="0"/>
                      </a:cubicBezTo>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2" name="Freeform 241">
                  <a:extLst>
                    <a:ext uri="{FF2B5EF4-FFF2-40B4-BE49-F238E27FC236}">
                      <a16:creationId xmlns="" xmlns:a16="http://schemas.microsoft.com/office/drawing/2014/main" id="{4FAEAC25-0587-45DD-BB1D-DDFA01041673}"/>
                    </a:ext>
                  </a:extLst>
                </p:cNvPr>
                <p:cNvSpPr>
                  <a:spLocks noEditPoints="1"/>
                </p:cNvSpPr>
                <p:nvPr/>
              </p:nvSpPr>
              <p:spPr bwMode="auto">
                <a:xfrm>
                  <a:off x="2958" y="2999"/>
                  <a:ext cx="572" cy="564"/>
                </a:xfrm>
                <a:custGeom>
                  <a:avLst/>
                  <a:gdLst>
                    <a:gd name="T0" fmla="*/ 36 w 116"/>
                    <a:gd name="T1" fmla="*/ 102 h 115"/>
                    <a:gd name="T2" fmla="*/ 22 w 116"/>
                    <a:gd name="T3" fmla="*/ 102 h 115"/>
                    <a:gd name="T4" fmla="*/ 22 w 116"/>
                    <a:gd name="T5" fmla="*/ 104 h 115"/>
                    <a:gd name="T6" fmla="*/ 22 w 116"/>
                    <a:gd name="T7" fmla="*/ 104 h 115"/>
                    <a:gd name="T8" fmla="*/ 11 w 116"/>
                    <a:gd name="T9" fmla="*/ 104 h 115"/>
                    <a:gd name="T10" fmla="*/ 4 w 116"/>
                    <a:gd name="T11" fmla="*/ 107 h 115"/>
                    <a:gd name="T12" fmla="*/ 2 w 116"/>
                    <a:gd name="T13" fmla="*/ 110 h 115"/>
                    <a:gd name="T14" fmla="*/ 0 w 116"/>
                    <a:gd name="T15" fmla="*/ 113 h 115"/>
                    <a:gd name="T16" fmla="*/ 0 w 116"/>
                    <a:gd name="T17" fmla="*/ 115 h 115"/>
                    <a:gd name="T18" fmla="*/ 3 w 116"/>
                    <a:gd name="T19" fmla="*/ 115 h 115"/>
                    <a:gd name="T20" fmla="*/ 58 w 116"/>
                    <a:gd name="T21" fmla="*/ 115 h 115"/>
                    <a:gd name="T22" fmla="*/ 56 w 116"/>
                    <a:gd name="T23" fmla="*/ 109 h 115"/>
                    <a:gd name="T24" fmla="*/ 55 w 116"/>
                    <a:gd name="T25" fmla="*/ 107 h 115"/>
                    <a:gd name="T26" fmla="*/ 48 w 116"/>
                    <a:gd name="T27" fmla="*/ 104 h 115"/>
                    <a:gd name="T28" fmla="*/ 47 w 116"/>
                    <a:gd name="T29" fmla="*/ 104 h 115"/>
                    <a:gd name="T30" fmla="*/ 45 w 116"/>
                    <a:gd name="T31" fmla="*/ 104 h 115"/>
                    <a:gd name="T32" fmla="*/ 42 w 116"/>
                    <a:gd name="T33" fmla="*/ 104 h 115"/>
                    <a:gd name="T34" fmla="*/ 39 w 116"/>
                    <a:gd name="T35" fmla="*/ 104 h 115"/>
                    <a:gd name="T36" fmla="*/ 36 w 116"/>
                    <a:gd name="T37" fmla="*/ 104 h 115"/>
                    <a:gd name="T38" fmla="*/ 36 w 116"/>
                    <a:gd name="T39" fmla="*/ 102 h 115"/>
                    <a:gd name="T40" fmla="*/ 116 w 116"/>
                    <a:gd name="T41" fmla="*/ 0 h 115"/>
                    <a:gd name="T42" fmla="*/ 81 w 116"/>
                    <a:gd name="T43" fmla="*/ 0 h 115"/>
                    <a:gd name="T44" fmla="*/ 81 w 116"/>
                    <a:gd name="T45" fmla="*/ 93 h 115"/>
                    <a:gd name="T46" fmla="*/ 111 w 116"/>
                    <a:gd name="T47" fmla="*/ 93 h 115"/>
                    <a:gd name="T48" fmla="*/ 116 w 116"/>
                    <a:gd name="T49" fmla="*/ 87 h 115"/>
                    <a:gd name="T50" fmla="*/ 116 w 116"/>
                    <a:gd name="T5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115">
                      <a:moveTo>
                        <a:pt x="36" y="102"/>
                      </a:moveTo>
                      <a:cubicBezTo>
                        <a:pt x="22" y="102"/>
                        <a:pt x="22" y="102"/>
                        <a:pt x="22" y="102"/>
                      </a:cubicBezTo>
                      <a:cubicBezTo>
                        <a:pt x="22" y="104"/>
                        <a:pt x="22" y="104"/>
                        <a:pt x="22" y="104"/>
                      </a:cubicBezTo>
                      <a:cubicBezTo>
                        <a:pt x="22" y="104"/>
                        <a:pt x="22" y="104"/>
                        <a:pt x="22" y="104"/>
                      </a:cubicBezTo>
                      <a:cubicBezTo>
                        <a:pt x="11" y="104"/>
                        <a:pt x="11" y="104"/>
                        <a:pt x="11" y="104"/>
                      </a:cubicBezTo>
                      <a:cubicBezTo>
                        <a:pt x="9" y="104"/>
                        <a:pt x="6" y="105"/>
                        <a:pt x="4" y="107"/>
                      </a:cubicBezTo>
                      <a:cubicBezTo>
                        <a:pt x="3" y="108"/>
                        <a:pt x="2" y="109"/>
                        <a:pt x="2" y="110"/>
                      </a:cubicBezTo>
                      <a:cubicBezTo>
                        <a:pt x="1" y="111"/>
                        <a:pt x="1" y="112"/>
                        <a:pt x="0" y="113"/>
                      </a:cubicBezTo>
                      <a:cubicBezTo>
                        <a:pt x="0" y="114"/>
                        <a:pt x="0" y="115"/>
                        <a:pt x="0" y="115"/>
                      </a:cubicBezTo>
                      <a:cubicBezTo>
                        <a:pt x="3" y="115"/>
                        <a:pt x="3" y="115"/>
                        <a:pt x="3" y="115"/>
                      </a:cubicBezTo>
                      <a:cubicBezTo>
                        <a:pt x="58" y="115"/>
                        <a:pt x="58" y="115"/>
                        <a:pt x="58" y="115"/>
                      </a:cubicBezTo>
                      <a:cubicBezTo>
                        <a:pt x="58" y="113"/>
                        <a:pt x="58" y="111"/>
                        <a:pt x="56" y="109"/>
                      </a:cubicBezTo>
                      <a:cubicBezTo>
                        <a:pt x="56" y="108"/>
                        <a:pt x="55" y="108"/>
                        <a:pt x="55" y="107"/>
                      </a:cubicBezTo>
                      <a:cubicBezTo>
                        <a:pt x="53" y="105"/>
                        <a:pt x="50" y="104"/>
                        <a:pt x="48" y="104"/>
                      </a:cubicBezTo>
                      <a:cubicBezTo>
                        <a:pt x="48" y="104"/>
                        <a:pt x="47" y="104"/>
                        <a:pt x="47" y="104"/>
                      </a:cubicBezTo>
                      <a:cubicBezTo>
                        <a:pt x="45" y="104"/>
                        <a:pt x="45" y="104"/>
                        <a:pt x="45" y="104"/>
                      </a:cubicBezTo>
                      <a:cubicBezTo>
                        <a:pt x="42" y="104"/>
                        <a:pt x="42" y="104"/>
                        <a:pt x="42" y="104"/>
                      </a:cubicBezTo>
                      <a:cubicBezTo>
                        <a:pt x="39" y="104"/>
                        <a:pt x="39" y="104"/>
                        <a:pt x="39" y="104"/>
                      </a:cubicBezTo>
                      <a:cubicBezTo>
                        <a:pt x="36" y="104"/>
                        <a:pt x="36" y="104"/>
                        <a:pt x="36" y="104"/>
                      </a:cubicBezTo>
                      <a:cubicBezTo>
                        <a:pt x="36" y="102"/>
                        <a:pt x="36" y="102"/>
                        <a:pt x="36" y="102"/>
                      </a:cubicBezTo>
                      <a:moveTo>
                        <a:pt x="116" y="0"/>
                      </a:moveTo>
                      <a:cubicBezTo>
                        <a:pt x="81" y="0"/>
                        <a:pt x="81" y="0"/>
                        <a:pt x="81" y="0"/>
                      </a:cubicBezTo>
                      <a:cubicBezTo>
                        <a:pt x="81" y="93"/>
                        <a:pt x="81" y="93"/>
                        <a:pt x="81" y="93"/>
                      </a:cubicBezTo>
                      <a:cubicBezTo>
                        <a:pt x="111" y="93"/>
                        <a:pt x="111" y="93"/>
                        <a:pt x="111" y="93"/>
                      </a:cubicBezTo>
                      <a:cubicBezTo>
                        <a:pt x="114" y="93"/>
                        <a:pt x="116" y="90"/>
                        <a:pt x="116" y="87"/>
                      </a:cubicBezTo>
                      <a:cubicBezTo>
                        <a:pt x="116" y="0"/>
                        <a:pt x="116" y="0"/>
                        <a:pt x="116" y="0"/>
                      </a:cubicBez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3" name="Freeform 242">
                  <a:extLst>
                    <a:ext uri="{FF2B5EF4-FFF2-40B4-BE49-F238E27FC236}">
                      <a16:creationId xmlns="" xmlns:a16="http://schemas.microsoft.com/office/drawing/2014/main" id="{09FD7356-52E7-44E1-B571-E3CD0C4278B4}"/>
                    </a:ext>
                  </a:extLst>
                </p:cNvPr>
                <p:cNvSpPr>
                  <a:spLocks noEditPoints="1"/>
                </p:cNvSpPr>
                <p:nvPr/>
              </p:nvSpPr>
              <p:spPr bwMode="auto">
                <a:xfrm>
                  <a:off x="3067" y="2999"/>
                  <a:ext cx="291" cy="501"/>
                </a:xfrm>
                <a:custGeom>
                  <a:avLst/>
                  <a:gdLst>
                    <a:gd name="T0" fmla="*/ 69 w 291"/>
                    <a:gd name="T1" fmla="*/ 491 h 501"/>
                    <a:gd name="T2" fmla="*/ 0 w 291"/>
                    <a:gd name="T3" fmla="*/ 491 h 501"/>
                    <a:gd name="T4" fmla="*/ 0 w 291"/>
                    <a:gd name="T5" fmla="*/ 496 h 501"/>
                    <a:gd name="T6" fmla="*/ 0 w 291"/>
                    <a:gd name="T7" fmla="*/ 501 h 501"/>
                    <a:gd name="T8" fmla="*/ 69 w 291"/>
                    <a:gd name="T9" fmla="*/ 501 h 501"/>
                    <a:gd name="T10" fmla="*/ 69 w 291"/>
                    <a:gd name="T11" fmla="*/ 491 h 501"/>
                    <a:gd name="T12" fmla="*/ 291 w 291"/>
                    <a:gd name="T13" fmla="*/ 0 h 501"/>
                    <a:gd name="T14" fmla="*/ 276 w 291"/>
                    <a:gd name="T15" fmla="*/ 0 h 501"/>
                    <a:gd name="T16" fmla="*/ 276 w 291"/>
                    <a:gd name="T17" fmla="*/ 456 h 501"/>
                    <a:gd name="T18" fmla="*/ 291 w 291"/>
                    <a:gd name="T19" fmla="*/ 456 h 501"/>
                    <a:gd name="T20" fmla="*/ 291 w 291"/>
                    <a:gd name="T21"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1" h="501">
                      <a:moveTo>
                        <a:pt x="69" y="491"/>
                      </a:moveTo>
                      <a:lnTo>
                        <a:pt x="0" y="491"/>
                      </a:lnTo>
                      <a:lnTo>
                        <a:pt x="0" y="496"/>
                      </a:lnTo>
                      <a:lnTo>
                        <a:pt x="0" y="501"/>
                      </a:lnTo>
                      <a:lnTo>
                        <a:pt x="69" y="501"/>
                      </a:lnTo>
                      <a:lnTo>
                        <a:pt x="69" y="491"/>
                      </a:lnTo>
                      <a:close/>
                      <a:moveTo>
                        <a:pt x="291" y="0"/>
                      </a:moveTo>
                      <a:lnTo>
                        <a:pt x="276" y="0"/>
                      </a:lnTo>
                      <a:lnTo>
                        <a:pt x="276" y="456"/>
                      </a:lnTo>
                      <a:lnTo>
                        <a:pt x="291" y="456"/>
                      </a:lnTo>
                      <a:lnTo>
                        <a:pt x="291"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4" name="Freeform 243">
                  <a:extLst>
                    <a:ext uri="{FF2B5EF4-FFF2-40B4-BE49-F238E27FC236}">
                      <a16:creationId xmlns="" xmlns:a16="http://schemas.microsoft.com/office/drawing/2014/main" id="{05C8A92C-0520-40FC-A247-FE376248DA95}"/>
                    </a:ext>
                  </a:extLst>
                </p:cNvPr>
                <p:cNvSpPr>
                  <a:spLocks noEditPoints="1"/>
                </p:cNvSpPr>
                <p:nvPr/>
              </p:nvSpPr>
              <p:spPr bwMode="auto">
                <a:xfrm>
                  <a:off x="3067" y="2999"/>
                  <a:ext cx="291" cy="501"/>
                </a:xfrm>
                <a:custGeom>
                  <a:avLst/>
                  <a:gdLst>
                    <a:gd name="T0" fmla="*/ 69 w 291"/>
                    <a:gd name="T1" fmla="*/ 491 h 501"/>
                    <a:gd name="T2" fmla="*/ 0 w 291"/>
                    <a:gd name="T3" fmla="*/ 491 h 501"/>
                    <a:gd name="T4" fmla="*/ 0 w 291"/>
                    <a:gd name="T5" fmla="*/ 496 h 501"/>
                    <a:gd name="T6" fmla="*/ 0 w 291"/>
                    <a:gd name="T7" fmla="*/ 501 h 501"/>
                    <a:gd name="T8" fmla="*/ 69 w 291"/>
                    <a:gd name="T9" fmla="*/ 501 h 501"/>
                    <a:gd name="T10" fmla="*/ 69 w 291"/>
                    <a:gd name="T11" fmla="*/ 491 h 501"/>
                    <a:gd name="T12" fmla="*/ 291 w 291"/>
                    <a:gd name="T13" fmla="*/ 0 h 501"/>
                    <a:gd name="T14" fmla="*/ 276 w 291"/>
                    <a:gd name="T15" fmla="*/ 0 h 501"/>
                    <a:gd name="T16" fmla="*/ 276 w 291"/>
                    <a:gd name="T17" fmla="*/ 456 h 501"/>
                    <a:gd name="T18" fmla="*/ 291 w 291"/>
                    <a:gd name="T19" fmla="*/ 456 h 501"/>
                    <a:gd name="T20" fmla="*/ 291 w 291"/>
                    <a:gd name="T21"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1" h="501">
                      <a:moveTo>
                        <a:pt x="69" y="491"/>
                      </a:moveTo>
                      <a:lnTo>
                        <a:pt x="0" y="491"/>
                      </a:lnTo>
                      <a:lnTo>
                        <a:pt x="0" y="496"/>
                      </a:lnTo>
                      <a:lnTo>
                        <a:pt x="0" y="501"/>
                      </a:lnTo>
                      <a:lnTo>
                        <a:pt x="69" y="501"/>
                      </a:lnTo>
                      <a:lnTo>
                        <a:pt x="69" y="491"/>
                      </a:lnTo>
                      <a:moveTo>
                        <a:pt x="291" y="0"/>
                      </a:moveTo>
                      <a:lnTo>
                        <a:pt x="276" y="0"/>
                      </a:lnTo>
                      <a:lnTo>
                        <a:pt x="276" y="456"/>
                      </a:lnTo>
                      <a:lnTo>
                        <a:pt x="291" y="456"/>
                      </a:lnTo>
                      <a:lnTo>
                        <a:pt x="2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5" name="Freeform 244">
                  <a:extLst>
                    <a:ext uri="{FF2B5EF4-FFF2-40B4-BE49-F238E27FC236}">
                      <a16:creationId xmlns="" xmlns:a16="http://schemas.microsoft.com/office/drawing/2014/main" id="{5D1E0A4F-0B1F-466C-90E4-CC24817C3D11}"/>
                    </a:ext>
                  </a:extLst>
                </p:cNvPr>
                <p:cNvSpPr>
                  <a:spLocks/>
                </p:cNvSpPr>
                <p:nvPr/>
              </p:nvSpPr>
              <p:spPr bwMode="auto">
                <a:xfrm>
                  <a:off x="3333" y="2999"/>
                  <a:ext cx="10" cy="456"/>
                </a:xfrm>
                <a:custGeom>
                  <a:avLst/>
                  <a:gdLst>
                    <a:gd name="T0" fmla="*/ 2 w 2"/>
                    <a:gd name="T1" fmla="*/ 0 h 93"/>
                    <a:gd name="T2" fmla="*/ 0 w 2"/>
                    <a:gd name="T3" fmla="*/ 0 h 93"/>
                    <a:gd name="T4" fmla="*/ 0 w 2"/>
                    <a:gd name="T5" fmla="*/ 0 h 93"/>
                    <a:gd name="T6" fmla="*/ 2 w 2"/>
                    <a:gd name="T7" fmla="*/ 1 h 93"/>
                    <a:gd name="T8" fmla="*/ 0 w 2"/>
                    <a:gd name="T9" fmla="*/ 4 h 93"/>
                    <a:gd name="T10" fmla="*/ 0 w 2"/>
                    <a:gd name="T11" fmla="*/ 93 h 93"/>
                    <a:gd name="T12" fmla="*/ 2 w 2"/>
                    <a:gd name="T13" fmla="*/ 93 h 93"/>
                    <a:gd name="T14" fmla="*/ 2 w 2"/>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93">
                      <a:moveTo>
                        <a:pt x="2" y="0"/>
                      </a:moveTo>
                      <a:cubicBezTo>
                        <a:pt x="0" y="0"/>
                        <a:pt x="0" y="0"/>
                        <a:pt x="0" y="0"/>
                      </a:cubicBezTo>
                      <a:cubicBezTo>
                        <a:pt x="0" y="0"/>
                        <a:pt x="0" y="0"/>
                        <a:pt x="0" y="0"/>
                      </a:cubicBezTo>
                      <a:cubicBezTo>
                        <a:pt x="2" y="1"/>
                        <a:pt x="2" y="1"/>
                        <a:pt x="2" y="1"/>
                      </a:cubicBezTo>
                      <a:cubicBezTo>
                        <a:pt x="1" y="2"/>
                        <a:pt x="0" y="3"/>
                        <a:pt x="0" y="4"/>
                      </a:cubicBezTo>
                      <a:cubicBezTo>
                        <a:pt x="0" y="93"/>
                        <a:pt x="0" y="93"/>
                        <a:pt x="0" y="93"/>
                      </a:cubicBezTo>
                      <a:cubicBezTo>
                        <a:pt x="2" y="93"/>
                        <a:pt x="2" y="93"/>
                        <a:pt x="2" y="93"/>
                      </a:cubicBezTo>
                      <a:cubicBezTo>
                        <a:pt x="2" y="0"/>
                        <a:pt x="2" y="0"/>
                        <a:pt x="2" y="0"/>
                      </a:cubicBez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6" name="Freeform 245">
                  <a:extLst>
                    <a:ext uri="{FF2B5EF4-FFF2-40B4-BE49-F238E27FC236}">
                      <a16:creationId xmlns="" xmlns:a16="http://schemas.microsoft.com/office/drawing/2014/main" id="{B555C186-2822-41FE-B351-3D565C17ADCB}"/>
                    </a:ext>
                  </a:extLst>
                </p:cNvPr>
                <p:cNvSpPr>
                  <a:spLocks/>
                </p:cNvSpPr>
                <p:nvPr/>
              </p:nvSpPr>
              <p:spPr bwMode="auto">
                <a:xfrm>
                  <a:off x="3333" y="2999"/>
                  <a:ext cx="10" cy="19"/>
                </a:xfrm>
                <a:custGeom>
                  <a:avLst/>
                  <a:gdLst>
                    <a:gd name="T0" fmla="*/ 0 w 2"/>
                    <a:gd name="T1" fmla="*/ 0 h 4"/>
                    <a:gd name="T2" fmla="*/ 0 w 2"/>
                    <a:gd name="T3" fmla="*/ 4 h 4"/>
                    <a:gd name="T4" fmla="*/ 2 w 2"/>
                    <a:gd name="T5" fmla="*/ 1 h 4"/>
                    <a:gd name="T6" fmla="*/ 0 w 2"/>
                    <a:gd name="T7" fmla="*/ 0 h 4"/>
                  </a:gdLst>
                  <a:ahLst/>
                  <a:cxnLst>
                    <a:cxn ang="0">
                      <a:pos x="T0" y="T1"/>
                    </a:cxn>
                    <a:cxn ang="0">
                      <a:pos x="T2" y="T3"/>
                    </a:cxn>
                    <a:cxn ang="0">
                      <a:pos x="T4" y="T5"/>
                    </a:cxn>
                    <a:cxn ang="0">
                      <a:pos x="T6" y="T7"/>
                    </a:cxn>
                  </a:cxnLst>
                  <a:rect l="0" t="0" r="r" b="b"/>
                  <a:pathLst>
                    <a:path w="2" h="4">
                      <a:moveTo>
                        <a:pt x="0" y="0"/>
                      </a:moveTo>
                      <a:cubicBezTo>
                        <a:pt x="0" y="4"/>
                        <a:pt x="0" y="4"/>
                        <a:pt x="0" y="4"/>
                      </a:cubicBezTo>
                      <a:cubicBezTo>
                        <a:pt x="0" y="3"/>
                        <a:pt x="1" y="2"/>
                        <a:pt x="2" y="1"/>
                      </a:cubicBezTo>
                      <a:cubicBezTo>
                        <a:pt x="0" y="0"/>
                        <a:pt x="0" y="0"/>
                        <a:pt x="0" y="0"/>
                      </a:cubicBezTo>
                    </a:path>
                  </a:pathLst>
                </a:custGeom>
                <a:solidFill>
                  <a:srgbClr val="144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7" name="Freeform 246">
                  <a:extLst>
                    <a:ext uri="{FF2B5EF4-FFF2-40B4-BE49-F238E27FC236}">
                      <a16:creationId xmlns="" xmlns:a16="http://schemas.microsoft.com/office/drawing/2014/main" id="{9697F23D-F5A5-42A1-AB4F-B81FD52CCFD1}"/>
                    </a:ext>
                  </a:extLst>
                </p:cNvPr>
                <p:cNvSpPr>
                  <a:spLocks/>
                </p:cNvSpPr>
                <p:nvPr/>
              </p:nvSpPr>
              <p:spPr bwMode="auto">
                <a:xfrm>
                  <a:off x="3067" y="3475"/>
                  <a:ext cx="69" cy="15"/>
                </a:xfrm>
                <a:custGeom>
                  <a:avLst/>
                  <a:gdLst>
                    <a:gd name="T0" fmla="*/ 69 w 69"/>
                    <a:gd name="T1" fmla="*/ 0 h 15"/>
                    <a:gd name="T2" fmla="*/ 0 w 69"/>
                    <a:gd name="T3" fmla="*/ 0 h 15"/>
                    <a:gd name="T4" fmla="*/ 0 w 69"/>
                    <a:gd name="T5" fmla="*/ 5 h 15"/>
                    <a:gd name="T6" fmla="*/ 0 w 69"/>
                    <a:gd name="T7" fmla="*/ 15 h 15"/>
                    <a:gd name="T8" fmla="*/ 69 w 69"/>
                    <a:gd name="T9" fmla="*/ 15 h 15"/>
                    <a:gd name="T10" fmla="*/ 69 w 69"/>
                    <a:gd name="T11" fmla="*/ 0 h 15"/>
                  </a:gdLst>
                  <a:ahLst/>
                  <a:cxnLst>
                    <a:cxn ang="0">
                      <a:pos x="T0" y="T1"/>
                    </a:cxn>
                    <a:cxn ang="0">
                      <a:pos x="T2" y="T3"/>
                    </a:cxn>
                    <a:cxn ang="0">
                      <a:pos x="T4" y="T5"/>
                    </a:cxn>
                    <a:cxn ang="0">
                      <a:pos x="T6" y="T7"/>
                    </a:cxn>
                    <a:cxn ang="0">
                      <a:pos x="T8" y="T9"/>
                    </a:cxn>
                    <a:cxn ang="0">
                      <a:pos x="T10" y="T11"/>
                    </a:cxn>
                  </a:cxnLst>
                  <a:rect l="0" t="0" r="r" b="b"/>
                  <a:pathLst>
                    <a:path w="69" h="15">
                      <a:moveTo>
                        <a:pt x="69" y="0"/>
                      </a:moveTo>
                      <a:lnTo>
                        <a:pt x="0" y="0"/>
                      </a:lnTo>
                      <a:lnTo>
                        <a:pt x="0" y="5"/>
                      </a:lnTo>
                      <a:lnTo>
                        <a:pt x="0" y="15"/>
                      </a:lnTo>
                      <a:lnTo>
                        <a:pt x="69" y="15"/>
                      </a:lnTo>
                      <a:lnTo>
                        <a:pt x="69"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8" name="Freeform 247">
                  <a:extLst>
                    <a:ext uri="{FF2B5EF4-FFF2-40B4-BE49-F238E27FC236}">
                      <a16:creationId xmlns="" xmlns:a16="http://schemas.microsoft.com/office/drawing/2014/main" id="{506BADD7-E0AF-4527-9E91-C7DFF1AE6D32}"/>
                    </a:ext>
                  </a:extLst>
                </p:cNvPr>
                <p:cNvSpPr>
                  <a:spLocks/>
                </p:cNvSpPr>
                <p:nvPr/>
              </p:nvSpPr>
              <p:spPr bwMode="auto">
                <a:xfrm>
                  <a:off x="3067" y="3475"/>
                  <a:ext cx="69" cy="15"/>
                </a:xfrm>
                <a:custGeom>
                  <a:avLst/>
                  <a:gdLst>
                    <a:gd name="T0" fmla="*/ 69 w 69"/>
                    <a:gd name="T1" fmla="*/ 0 h 15"/>
                    <a:gd name="T2" fmla="*/ 0 w 69"/>
                    <a:gd name="T3" fmla="*/ 0 h 15"/>
                    <a:gd name="T4" fmla="*/ 0 w 69"/>
                    <a:gd name="T5" fmla="*/ 5 h 15"/>
                    <a:gd name="T6" fmla="*/ 0 w 69"/>
                    <a:gd name="T7" fmla="*/ 15 h 15"/>
                    <a:gd name="T8" fmla="*/ 69 w 69"/>
                    <a:gd name="T9" fmla="*/ 15 h 15"/>
                    <a:gd name="T10" fmla="*/ 69 w 69"/>
                    <a:gd name="T11" fmla="*/ 0 h 15"/>
                  </a:gdLst>
                  <a:ahLst/>
                  <a:cxnLst>
                    <a:cxn ang="0">
                      <a:pos x="T0" y="T1"/>
                    </a:cxn>
                    <a:cxn ang="0">
                      <a:pos x="T2" y="T3"/>
                    </a:cxn>
                    <a:cxn ang="0">
                      <a:pos x="T4" y="T5"/>
                    </a:cxn>
                    <a:cxn ang="0">
                      <a:pos x="T6" y="T7"/>
                    </a:cxn>
                    <a:cxn ang="0">
                      <a:pos x="T8" y="T9"/>
                    </a:cxn>
                    <a:cxn ang="0">
                      <a:pos x="T10" y="T11"/>
                    </a:cxn>
                  </a:cxnLst>
                  <a:rect l="0" t="0" r="r" b="b"/>
                  <a:pathLst>
                    <a:path w="69" h="15">
                      <a:moveTo>
                        <a:pt x="69" y="0"/>
                      </a:moveTo>
                      <a:lnTo>
                        <a:pt x="0" y="0"/>
                      </a:lnTo>
                      <a:lnTo>
                        <a:pt x="0" y="5"/>
                      </a:lnTo>
                      <a:lnTo>
                        <a:pt x="0" y="15"/>
                      </a:lnTo>
                      <a:lnTo>
                        <a:pt x="69" y="15"/>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9" name="Freeform 248">
                  <a:extLst>
                    <a:ext uri="{FF2B5EF4-FFF2-40B4-BE49-F238E27FC236}">
                      <a16:creationId xmlns="" xmlns:a16="http://schemas.microsoft.com/office/drawing/2014/main" id="{4B651964-F9C9-434E-9C55-946CE67ACF4A}"/>
                    </a:ext>
                  </a:extLst>
                </p:cNvPr>
                <p:cNvSpPr>
                  <a:spLocks noEditPoints="1"/>
                </p:cNvSpPr>
                <p:nvPr/>
              </p:nvSpPr>
              <p:spPr bwMode="auto">
                <a:xfrm>
                  <a:off x="3318" y="2999"/>
                  <a:ext cx="15" cy="456"/>
                </a:xfrm>
                <a:custGeom>
                  <a:avLst/>
                  <a:gdLst>
                    <a:gd name="T0" fmla="*/ 3 w 3"/>
                    <a:gd name="T1" fmla="*/ 4 h 93"/>
                    <a:gd name="T2" fmla="*/ 0 w 3"/>
                    <a:gd name="T3" fmla="*/ 9 h 93"/>
                    <a:gd name="T4" fmla="*/ 0 w 3"/>
                    <a:gd name="T5" fmla="*/ 93 h 93"/>
                    <a:gd name="T6" fmla="*/ 3 w 3"/>
                    <a:gd name="T7" fmla="*/ 93 h 93"/>
                    <a:gd name="T8" fmla="*/ 3 w 3"/>
                    <a:gd name="T9" fmla="*/ 4 h 93"/>
                    <a:gd name="T10" fmla="*/ 1 w 3"/>
                    <a:gd name="T11" fmla="*/ 0 h 93"/>
                    <a:gd name="T12" fmla="*/ 0 w 3"/>
                    <a:gd name="T13" fmla="*/ 0 h 93"/>
                    <a:gd name="T14" fmla="*/ 0 w 3"/>
                    <a:gd name="T15" fmla="*/ 2 h 93"/>
                    <a:gd name="T16" fmla="*/ 1 w 3"/>
                    <a:gd name="T17" fmla="*/ 0 h 93"/>
                    <a:gd name="T18" fmla="*/ 3 w 3"/>
                    <a:gd name="T19" fmla="*/ 0 h 93"/>
                    <a:gd name="T20" fmla="*/ 2 w 3"/>
                    <a:gd name="T21" fmla="*/ 0 h 93"/>
                    <a:gd name="T22" fmla="*/ 3 w 3"/>
                    <a:gd name="T23" fmla="*/ 0 h 93"/>
                    <a:gd name="T24" fmla="*/ 3 w 3"/>
                    <a:gd name="T2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3">
                      <a:moveTo>
                        <a:pt x="3" y="4"/>
                      </a:moveTo>
                      <a:cubicBezTo>
                        <a:pt x="2" y="6"/>
                        <a:pt x="1" y="7"/>
                        <a:pt x="0" y="9"/>
                      </a:cubicBezTo>
                      <a:cubicBezTo>
                        <a:pt x="0" y="93"/>
                        <a:pt x="0" y="93"/>
                        <a:pt x="0" y="93"/>
                      </a:cubicBezTo>
                      <a:cubicBezTo>
                        <a:pt x="3" y="93"/>
                        <a:pt x="3" y="93"/>
                        <a:pt x="3" y="93"/>
                      </a:cubicBezTo>
                      <a:cubicBezTo>
                        <a:pt x="3" y="4"/>
                        <a:pt x="3" y="4"/>
                        <a:pt x="3" y="4"/>
                      </a:cubicBezTo>
                      <a:moveTo>
                        <a:pt x="1" y="0"/>
                      </a:moveTo>
                      <a:cubicBezTo>
                        <a:pt x="0" y="0"/>
                        <a:pt x="0" y="0"/>
                        <a:pt x="0" y="0"/>
                      </a:cubicBezTo>
                      <a:cubicBezTo>
                        <a:pt x="0" y="2"/>
                        <a:pt x="0" y="2"/>
                        <a:pt x="0" y="2"/>
                      </a:cubicBezTo>
                      <a:cubicBezTo>
                        <a:pt x="0" y="1"/>
                        <a:pt x="1" y="0"/>
                        <a:pt x="1" y="0"/>
                      </a:cubicBezTo>
                      <a:moveTo>
                        <a:pt x="3" y="0"/>
                      </a:moveTo>
                      <a:cubicBezTo>
                        <a:pt x="2" y="0"/>
                        <a:pt x="2" y="0"/>
                        <a:pt x="2" y="0"/>
                      </a:cubicBezTo>
                      <a:cubicBezTo>
                        <a:pt x="3" y="0"/>
                        <a:pt x="3" y="0"/>
                        <a:pt x="3" y="0"/>
                      </a:cubicBezTo>
                      <a:cubicBezTo>
                        <a:pt x="3" y="0"/>
                        <a:pt x="3" y="0"/>
                        <a:pt x="3" y="0"/>
                      </a:cubicBezTo>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0" name="Freeform 249">
                  <a:extLst>
                    <a:ext uri="{FF2B5EF4-FFF2-40B4-BE49-F238E27FC236}">
                      <a16:creationId xmlns="" xmlns:a16="http://schemas.microsoft.com/office/drawing/2014/main" id="{4C81A473-1966-4BFE-9131-1D7D13084140}"/>
                    </a:ext>
                  </a:extLst>
                </p:cNvPr>
                <p:cNvSpPr>
                  <a:spLocks/>
                </p:cNvSpPr>
                <p:nvPr/>
              </p:nvSpPr>
              <p:spPr bwMode="auto">
                <a:xfrm>
                  <a:off x="3318" y="2999"/>
                  <a:ext cx="15" cy="44"/>
                </a:xfrm>
                <a:custGeom>
                  <a:avLst/>
                  <a:gdLst>
                    <a:gd name="T0" fmla="*/ 2 w 3"/>
                    <a:gd name="T1" fmla="*/ 0 h 9"/>
                    <a:gd name="T2" fmla="*/ 1 w 3"/>
                    <a:gd name="T3" fmla="*/ 0 h 9"/>
                    <a:gd name="T4" fmla="*/ 0 w 3"/>
                    <a:gd name="T5" fmla="*/ 2 h 9"/>
                    <a:gd name="T6" fmla="*/ 0 w 3"/>
                    <a:gd name="T7" fmla="*/ 9 h 9"/>
                    <a:gd name="T8" fmla="*/ 3 w 3"/>
                    <a:gd name="T9" fmla="*/ 4 h 9"/>
                    <a:gd name="T10" fmla="*/ 3 w 3"/>
                    <a:gd name="T11" fmla="*/ 0 h 9"/>
                    <a:gd name="T12" fmla="*/ 2 w 3"/>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 h="9">
                      <a:moveTo>
                        <a:pt x="2" y="0"/>
                      </a:moveTo>
                      <a:cubicBezTo>
                        <a:pt x="1" y="0"/>
                        <a:pt x="1" y="0"/>
                        <a:pt x="1" y="0"/>
                      </a:cubicBezTo>
                      <a:cubicBezTo>
                        <a:pt x="1" y="0"/>
                        <a:pt x="0" y="1"/>
                        <a:pt x="0" y="2"/>
                      </a:cubicBezTo>
                      <a:cubicBezTo>
                        <a:pt x="0" y="9"/>
                        <a:pt x="0" y="9"/>
                        <a:pt x="0" y="9"/>
                      </a:cubicBezTo>
                      <a:cubicBezTo>
                        <a:pt x="1" y="7"/>
                        <a:pt x="2" y="6"/>
                        <a:pt x="3" y="4"/>
                      </a:cubicBezTo>
                      <a:cubicBezTo>
                        <a:pt x="3" y="0"/>
                        <a:pt x="3" y="0"/>
                        <a:pt x="3" y="0"/>
                      </a:cubicBezTo>
                      <a:cubicBezTo>
                        <a:pt x="2" y="0"/>
                        <a:pt x="2" y="0"/>
                        <a:pt x="2" y="0"/>
                      </a:cubicBezTo>
                    </a:path>
                  </a:pathLst>
                </a:custGeom>
                <a:solidFill>
                  <a:srgbClr val="144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1" name="Freeform 250">
                  <a:extLst>
                    <a:ext uri="{FF2B5EF4-FFF2-40B4-BE49-F238E27FC236}">
                      <a16:creationId xmlns="" xmlns:a16="http://schemas.microsoft.com/office/drawing/2014/main" id="{DA8F9BE4-2DC1-44A2-81DD-16A68390E477}"/>
                    </a:ext>
                  </a:extLst>
                </p:cNvPr>
                <p:cNvSpPr>
                  <a:spLocks/>
                </p:cNvSpPr>
                <p:nvPr/>
              </p:nvSpPr>
              <p:spPr bwMode="auto">
                <a:xfrm>
                  <a:off x="3067" y="3460"/>
                  <a:ext cx="69" cy="15"/>
                </a:xfrm>
                <a:custGeom>
                  <a:avLst/>
                  <a:gdLst>
                    <a:gd name="T0" fmla="*/ 69 w 69"/>
                    <a:gd name="T1" fmla="*/ 0 h 15"/>
                    <a:gd name="T2" fmla="*/ 0 w 69"/>
                    <a:gd name="T3" fmla="*/ 0 h 15"/>
                    <a:gd name="T4" fmla="*/ 0 w 69"/>
                    <a:gd name="T5" fmla="*/ 10 h 15"/>
                    <a:gd name="T6" fmla="*/ 0 w 69"/>
                    <a:gd name="T7" fmla="*/ 15 h 15"/>
                    <a:gd name="T8" fmla="*/ 69 w 69"/>
                    <a:gd name="T9" fmla="*/ 15 h 15"/>
                    <a:gd name="T10" fmla="*/ 69 w 69"/>
                    <a:gd name="T11" fmla="*/ 0 h 15"/>
                  </a:gdLst>
                  <a:ahLst/>
                  <a:cxnLst>
                    <a:cxn ang="0">
                      <a:pos x="T0" y="T1"/>
                    </a:cxn>
                    <a:cxn ang="0">
                      <a:pos x="T2" y="T3"/>
                    </a:cxn>
                    <a:cxn ang="0">
                      <a:pos x="T4" y="T5"/>
                    </a:cxn>
                    <a:cxn ang="0">
                      <a:pos x="T6" y="T7"/>
                    </a:cxn>
                    <a:cxn ang="0">
                      <a:pos x="T8" y="T9"/>
                    </a:cxn>
                    <a:cxn ang="0">
                      <a:pos x="T10" y="T11"/>
                    </a:cxn>
                  </a:cxnLst>
                  <a:rect l="0" t="0" r="r" b="b"/>
                  <a:pathLst>
                    <a:path w="69" h="15">
                      <a:moveTo>
                        <a:pt x="69" y="0"/>
                      </a:moveTo>
                      <a:lnTo>
                        <a:pt x="0" y="0"/>
                      </a:lnTo>
                      <a:lnTo>
                        <a:pt x="0" y="10"/>
                      </a:lnTo>
                      <a:lnTo>
                        <a:pt x="0" y="15"/>
                      </a:lnTo>
                      <a:lnTo>
                        <a:pt x="69" y="15"/>
                      </a:lnTo>
                      <a:lnTo>
                        <a:pt x="69"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2" name="Freeform 251">
                  <a:extLst>
                    <a:ext uri="{FF2B5EF4-FFF2-40B4-BE49-F238E27FC236}">
                      <a16:creationId xmlns="" xmlns:a16="http://schemas.microsoft.com/office/drawing/2014/main" id="{AA15BB1B-022D-43B0-88D0-BB2ACBDDD476}"/>
                    </a:ext>
                  </a:extLst>
                </p:cNvPr>
                <p:cNvSpPr>
                  <a:spLocks/>
                </p:cNvSpPr>
                <p:nvPr/>
              </p:nvSpPr>
              <p:spPr bwMode="auto">
                <a:xfrm>
                  <a:off x="3067" y="3460"/>
                  <a:ext cx="69" cy="15"/>
                </a:xfrm>
                <a:custGeom>
                  <a:avLst/>
                  <a:gdLst>
                    <a:gd name="T0" fmla="*/ 69 w 69"/>
                    <a:gd name="T1" fmla="*/ 0 h 15"/>
                    <a:gd name="T2" fmla="*/ 0 w 69"/>
                    <a:gd name="T3" fmla="*/ 0 h 15"/>
                    <a:gd name="T4" fmla="*/ 0 w 69"/>
                    <a:gd name="T5" fmla="*/ 10 h 15"/>
                    <a:gd name="T6" fmla="*/ 0 w 69"/>
                    <a:gd name="T7" fmla="*/ 15 h 15"/>
                    <a:gd name="T8" fmla="*/ 69 w 69"/>
                    <a:gd name="T9" fmla="*/ 15 h 15"/>
                    <a:gd name="T10" fmla="*/ 69 w 69"/>
                    <a:gd name="T11" fmla="*/ 0 h 15"/>
                  </a:gdLst>
                  <a:ahLst/>
                  <a:cxnLst>
                    <a:cxn ang="0">
                      <a:pos x="T0" y="T1"/>
                    </a:cxn>
                    <a:cxn ang="0">
                      <a:pos x="T2" y="T3"/>
                    </a:cxn>
                    <a:cxn ang="0">
                      <a:pos x="T4" y="T5"/>
                    </a:cxn>
                    <a:cxn ang="0">
                      <a:pos x="T6" y="T7"/>
                    </a:cxn>
                    <a:cxn ang="0">
                      <a:pos x="T8" y="T9"/>
                    </a:cxn>
                    <a:cxn ang="0">
                      <a:pos x="T10" y="T11"/>
                    </a:cxn>
                  </a:cxnLst>
                  <a:rect l="0" t="0" r="r" b="b"/>
                  <a:pathLst>
                    <a:path w="69" h="15">
                      <a:moveTo>
                        <a:pt x="69" y="0"/>
                      </a:moveTo>
                      <a:lnTo>
                        <a:pt x="0" y="0"/>
                      </a:lnTo>
                      <a:lnTo>
                        <a:pt x="0" y="10"/>
                      </a:lnTo>
                      <a:lnTo>
                        <a:pt x="0" y="15"/>
                      </a:lnTo>
                      <a:lnTo>
                        <a:pt x="69" y="15"/>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3" name="Freeform 252">
                  <a:extLst>
                    <a:ext uri="{FF2B5EF4-FFF2-40B4-BE49-F238E27FC236}">
                      <a16:creationId xmlns="" xmlns:a16="http://schemas.microsoft.com/office/drawing/2014/main" id="{A095B02C-4A34-4C3C-8A7C-43C390D332B9}"/>
                    </a:ext>
                  </a:extLst>
                </p:cNvPr>
                <p:cNvSpPr>
                  <a:spLocks noEditPoints="1"/>
                </p:cNvSpPr>
                <p:nvPr/>
              </p:nvSpPr>
              <p:spPr bwMode="auto">
                <a:xfrm>
                  <a:off x="2678" y="2999"/>
                  <a:ext cx="640" cy="461"/>
                </a:xfrm>
                <a:custGeom>
                  <a:avLst/>
                  <a:gdLst>
                    <a:gd name="T0" fmla="*/ 42 w 130"/>
                    <a:gd name="T1" fmla="*/ 91 h 94"/>
                    <a:gd name="T2" fmla="*/ 0 w 130"/>
                    <a:gd name="T3" fmla="*/ 91 h 94"/>
                    <a:gd name="T4" fmla="*/ 2 w 130"/>
                    <a:gd name="T5" fmla="*/ 92 h 94"/>
                    <a:gd name="T6" fmla="*/ 2 w 130"/>
                    <a:gd name="T7" fmla="*/ 92 h 94"/>
                    <a:gd name="T8" fmla="*/ 5 w 130"/>
                    <a:gd name="T9" fmla="*/ 93 h 94"/>
                    <a:gd name="T10" fmla="*/ 40 w 130"/>
                    <a:gd name="T11" fmla="*/ 93 h 94"/>
                    <a:gd name="T12" fmla="*/ 42 w 130"/>
                    <a:gd name="T13" fmla="*/ 91 h 94"/>
                    <a:gd name="T14" fmla="*/ 130 w 130"/>
                    <a:gd name="T15" fmla="*/ 9 h 94"/>
                    <a:gd name="T16" fmla="*/ 127 w 130"/>
                    <a:gd name="T17" fmla="*/ 13 h 94"/>
                    <a:gd name="T18" fmla="*/ 127 w 130"/>
                    <a:gd name="T19" fmla="*/ 91 h 94"/>
                    <a:gd name="T20" fmla="*/ 49 w 130"/>
                    <a:gd name="T21" fmla="*/ 91 h 94"/>
                    <a:gd name="T22" fmla="*/ 47 w 130"/>
                    <a:gd name="T23" fmla="*/ 93 h 94"/>
                    <a:gd name="T24" fmla="*/ 79 w 130"/>
                    <a:gd name="T25" fmla="*/ 93 h 94"/>
                    <a:gd name="T26" fmla="*/ 79 w 130"/>
                    <a:gd name="T27" fmla="*/ 94 h 94"/>
                    <a:gd name="T28" fmla="*/ 93 w 130"/>
                    <a:gd name="T29" fmla="*/ 94 h 94"/>
                    <a:gd name="T30" fmla="*/ 93 w 130"/>
                    <a:gd name="T31" fmla="*/ 93 h 94"/>
                    <a:gd name="T32" fmla="*/ 130 w 130"/>
                    <a:gd name="T33" fmla="*/ 93 h 94"/>
                    <a:gd name="T34" fmla="*/ 130 w 130"/>
                    <a:gd name="T35" fmla="*/ 9 h 94"/>
                    <a:gd name="T36" fmla="*/ 130 w 130"/>
                    <a:gd name="T37" fmla="*/ 0 h 94"/>
                    <a:gd name="T38" fmla="*/ 127 w 130"/>
                    <a:gd name="T39" fmla="*/ 0 h 94"/>
                    <a:gd name="T40" fmla="*/ 127 w 130"/>
                    <a:gd name="T41" fmla="*/ 6 h 94"/>
                    <a:gd name="T42" fmla="*/ 130 w 130"/>
                    <a:gd name="T43" fmla="*/ 2 h 94"/>
                    <a:gd name="T44" fmla="*/ 130 w 130"/>
                    <a:gd name="T4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94">
                      <a:moveTo>
                        <a:pt x="42" y="91"/>
                      </a:moveTo>
                      <a:cubicBezTo>
                        <a:pt x="0" y="91"/>
                        <a:pt x="0" y="91"/>
                        <a:pt x="0" y="91"/>
                      </a:cubicBezTo>
                      <a:cubicBezTo>
                        <a:pt x="1" y="91"/>
                        <a:pt x="1" y="92"/>
                        <a:pt x="2" y="92"/>
                      </a:cubicBezTo>
                      <a:cubicBezTo>
                        <a:pt x="2" y="92"/>
                        <a:pt x="2" y="92"/>
                        <a:pt x="2" y="92"/>
                      </a:cubicBezTo>
                      <a:cubicBezTo>
                        <a:pt x="3" y="93"/>
                        <a:pt x="4" y="93"/>
                        <a:pt x="5" y="93"/>
                      </a:cubicBezTo>
                      <a:cubicBezTo>
                        <a:pt x="40" y="93"/>
                        <a:pt x="40" y="93"/>
                        <a:pt x="40" y="93"/>
                      </a:cubicBezTo>
                      <a:cubicBezTo>
                        <a:pt x="40" y="92"/>
                        <a:pt x="41" y="92"/>
                        <a:pt x="42" y="91"/>
                      </a:cubicBezTo>
                      <a:moveTo>
                        <a:pt x="130" y="9"/>
                      </a:moveTo>
                      <a:cubicBezTo>
                        <a:pt x="129" y="10"/>
                        <a:pt x="128" y="12"/>
                        <a:pt x="127" y="13"/>
                      </a:cubicBezTo>
                      <a:cubicBezTo>
                        <a:pt x="127" y="91"/>
                        <a:pt x="127" y="91"/>
                        <a:pt x="127" y="91"/>
                      </a:cubicBezTo>
                      <a:cubicBezTo>
                        <a:pt x="49" y="91"/>
                        <a:pt x="49" y="91"/>
                        <a:pt x="49" y="91"/>
                      </a:cubicBezTo>
                      <a:cubicBezTo>
                        <a:pt x="49" y="92"/>
                        <a:pt x="48" y="92"/>
                        <a:pt x="47" y="93"/>
                      </a:cubicBezTo>
                      <a:cubicBezTo>
                        <a:pt x="79" y="93"/>
                        <a:pt x="79" y="93"/>
                        <a:pt x="79" y="93"/>
                      </a:cubicBezTo>
                      <a:cubicBezTo>
                        <a:pt x="79" y="94"/>
                        <a:pt x="79" y="94"/>
                        <a:pt x="79" y="94"/>
                      </a:cubicBezTo>
                      <a:cubicBezTo>
                        <a:pt x="93" y="94"/>
                        <a:pt x="93" y="94"/>
                        <a:pt x="93" y="94"/>
                      </a:cubicBezTo>
                      <a:cubicBezTo>
                        <a:pt x="93" y="93"/>
                        <a:pt x="93" y="93"/>
                        <a:pt x="93" y="93"/>
                      </a:cubicBezTo>
                      <a:cubicBezTo>
                        <a:pt x="130" y="93"/>
                        <a:pt x="130" y="93"/>
                        <a:pt x="130" y="93"/>
                      </a:cubicBezTo>
                      <a:cubicBezTo>
                        <a:pt x="130" y="9"/>
                        <a:pt x="130" y="9"/>
                        <a:pt x="130" y="9"/>
                      </a:cubicBezTo>
                      <a:moveTo>
                        <a:pt x="130" y="0"/>
                      </a:moveTo>
                      <a:cubicBezTo>
                        <a:pt x="127" y="0"/>
                        <a:pt x="127" y="0"/>
                        <a:pt x="127" y="0"/>
                      </a:cubicBezTo>
                      <a:cubicBezTo>
                        <a:pt x="127" y="6"/>
                        <a:pt x="127" y="6"/>
                        <a:pt x="127" y="6"/>
                      </a:cubicBezTo>
                      <a:cubicBezTo>
                        <a:pt x="128" y="5"/>
                        <a:pt x="129" y="3"/>
                        <a:pt x="130" y="2"/>
                      </a:cubicBezTo>
                      <a:cubicBezTo>
                        <a:pt x="130" y="0"/>
                        <a:pt x="130" y="0"/>
                        <a:pt x="130" y="0"/>
                      </a:cubicBezTo>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4" name="Freeform 253">
                  <a:extLst>
                    <a:ext uri="{FF2B5EF4-FFF2-40B4-BE49-F238E27FC236}">
                      <a16:creationId xmlns="" xmlns:a16="http://schemas.microsoft.com/office/drawing/2014/main" id="{A05BEC0E-F781-4CC5-97DB-9B58093B7B82}"/>
                    </a:ext>
                  </a:extLst>
                </p:cNvPr>
                <p:cNvSpPr>
                  <a:spLocks noEditPoints="1"/>
                </p:cNvSpPr>
                <p:nvPr/>
              </p:nvSpPr>
              <p:spPr bwMode="auto">
                <a:xfrm>
                  <a:off x="2875" y="3009"/>
                  <a:ext cx="443" cy="446"/>
                </a:xfrm>
                <a:custGeom>
                  <a:avLst/>
                  <a:gdLst>
                    <a:gd name="T0" fmla="*/ 9 w 90"/>
                    <a:gd name="T1" fmla="*/ 89 h 91"/>
                    <a:gd name="T2" fmla="*/ 2 w 90"/>
                    <a:gd name="T3" fmla="*/ 89 h 91"/>
                    <a:gd name="T4" fmla="*/ 0 w 90"/>
                    <a:gd name="T5" fmla="*/ 91 h 91"/>
                    <a:gd name="T6" fmla="*/ 7 w 90"/>
                    <a:gd name="T7" fmla="*/ 91 h 91"/>
                    <a:gd name="T8" fmla="*/ 9 w 90"/>
                    <a:gd name="T9" fmla="*/ 89 h 91"/>
                    <a:gd name="T10" fmla="*/ 90 w 90"/>
                    <a:gd name="T11" fmla="*/ 0 h 91"/>
                    <a:gd name="T12" fmla="*/ 87 w 90"/>
                    <a:gd name="T13" fmla="*/ 4 h 91"/>
                    <a:gd name="T14" fmla="*/ 87 w 90"/>
                    <a:gd name="T15" fmla="*/ 11 h 91"/>
                    <a:gd name="T16" fmla="*/ 90 w 90"/>
                    <a:gd name="T17" fmla="*/ 7 h 91"/>
                    <a:gd name="T18" fmla="*/ 90 w 90"/>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9" y="89"/>
                      </a:moveTo>
                      <a:cubicBezTo>
                        <a:pt x="2" y="89"/>
                        <a:pt x="2" y="89"/>
                        <a:pt x="2" y="89"/>
                      </a:cubicBezTo>
                      <a:cubicBezTo>
                        <a:pt x="1" y="90"/>
                        <a:pt x="0" y="90"/>
                        <a:pt x="0" y="91"/>
                      </a:cubicBezTo>
                      <a:cubicBezTo>
                        <a:pt x="7" y="91"/>
                        <a:pt x="7" y="91"/>
                        <a:pt x="7" y="91"/>
                      </a:cubicBezTo>
                      <a:cubicBezTo>
                        <a:pt x="8" y="90"/>
                        <a:pt x="9" y="90"/>
                        <a:pt x="9" y="89"/>
                      </a:cubicBezTo>
                      <a:moveTo>
                        <a:pt x="90" y="0"/>
                      </a:moveTo>
                      <a:cubicBezTo>
                        <a:pt x="89" y="1"/>
                        <a:pt x="88" y="3"/>
                        <a:pt x="87" y="4"/>
                      </a:cubicBezTo>
                      <a:cubicBezTo>
                        <a:pt x="87" y="11"/>
                        <a:pt x="87" y="11"/>
                        <a:pt x="87" y="11"/>
                      </a:cubicBezTo>
                      <a:cubicBezTo>
                        <a:pt x="88" y="10"/>
                        <a:pt x="89" y="8"/>
                        <a:pt x="90" y="7"/>
                      </a:cubicBezTo>
                      <a:cubicBezTo>
                        <a:pt x="90" y="0"/>
                        <a:pt x="90" y="0"/>
                        <a:pt x="90" y="0"/>
                      </a:cubicBezTo>
                    </a:path>
                  </a:pathLst>
                </a:custGeom>
                <a:solidFill>
                  <a:srgbClr val="144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5" name="Freeform 254">
                  <a:extLst>
                    <a:ext uri="{FF2B5EF4-FFF2-40B4-BE49-F238E27FC236}">
                      <a16:creationId xmlns="" xmlns:a16="http://schemas.microsoft.com/office/drawing/2014/main" id="{9F146E23-0669-495A-9462-941AD3DD01D6}"/>
                    </a:ext>
                  </a:extLst>
                </p:cNvPr>
                <p:cNvSpPr>
                  <a:spLocks noEditPoints="1"/>
                </p:cNvSpPr>
                <p:nvPr/>
              </p:nvSpPr>
              <p:spPr bwMode="auto">
                <a:xfrm>
                  <a:off x="2673" y="2999"/>
                  <a:ext cx="630" cy="447"/>
                </a:xfrm>
                <a:custGeom>
                  <a:avLst/>
                  <a:gdLst>
                    <a:gd name="T0" fmla="*/ 47 w 128"/>
                    <a:gd name="T1" fmla="*/ 88 h 91"/>
                    <a:gd name="T2" fmla="*/ 0 w 128"/>
                    <a:gd name="T3" fmla="*/ 88 h 91"/>
                    <a:gd name="T4" fmla="*/ 1 w 128"/>
                    <a:gd name="T5" fmla="*/ 91 h 91"/>
                    <a:gd name="T6" fmla="*/ 43 w 128"/>
                    <a:gd name="T7" fmla="*/ 91 h 91"/>
                    <a:gd name="T8" fmla="*/ 47 w 128"/>
                    <a:gd name="T9" fmla="*/ 88 h 91"/>
                    <a:gd name="T10" fmla="*/ 128 w 128"/>
                    <a:gd name="T11" fmla="*/ 13 h 91"/>
                    <a:gd name="T12" fmla="*/ 127 w 128"/>
                    <a:gd name="T13" fmla="*/ 15 h 91"/>
                    <a:gd name="T14" fmla="*/ 125 w 128"/>
                    <a:gd name="T15" fmla="*/ 13 h 91"/>
                    <a:gd name="T16" fmla="*/ 125 w 128"/>
                    <a:gd name="T17" fmla="*/ 88 h 91"/>
                    <a:gd name="T18" fmla="*/ 54 w 128"/>
                    <a:gd name="T19" fmla="*/ 88 h 91"/>
                    <a:gd name="T20" fmla="*/ 54 w 128"/>
                    <a:gd name="T21" fmla="*/ 88 h 91"/>
                    <a:gd name="T22" fmla="*/ 50 w 128"/>
                    <a:gd name="T23" fmla="*/ 91 h 91"/>
                    <a:gd name="T24" fmla="*/ 128 w 128"/>
                    <a:gd name="T25" fmla="*/ 91 h 91"/>
                    <a:gd name="T26" fmla="*/ 128 w 128"/>
                    <a:gd name="T27" fmla="*/ 13 h 91"/>
                    <a:gd name="T28" fmla="*/ 128 w 128"/>
                    <a:gd name="T29" fmla="*/ 0 h 91"/>
                    <a:gd name="T30" fmla="*/ 125 w 128"/>
                    <a:gd name="T31" fmla="*/ 0 h 91"/>
                    <a:gd name="T32" fmla="*/ 125 w 128"/>
                    <a:gd name="T33" fmla="*/ 10 h 91"/>
                    <a:gd name="T34" fmla="*/ 128 w 128"/>
                    <a:gd name="T35" fmla="*/ 6 h 91"/>
                    <a:gd name="T36" fmla="*/ 128 w 128"/>
                    <a:gd name="T3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91">
                      <a:moveTo>
                        <a:pt x="47" y="88"/>
                      </a:moveTo>
                      <a:cubicBezTo>
                        <a:pt x="0" y="88"/>
                        <a:pt x="0" y="88"/>
                        <a:pt x="0" y="88"/>
                      </a:cubicBezTo>
                      <a:cubicBezTo>
                        <a:pt x="0" y="89"/>
                        <a:pt x="1" y="90"/>
                        <a:pt x="1" y="91"/>
                      </a:cubicBezTo>
                      <a:cubicBezTo>
                        <a:pt x="43" y="91"/>
                        <a:pt x="43" y="91"/>
                        <a:pt x="43" y="91"/>
                      </a:cubicBezTo>
                      <a:cubicBezTo>
                        <a:pt x="45" y="90"/>
                        <a:pt x="46" y="89"/>
                        <a:pt x="47" y="88"/>
                      </a:cubicBezTo>
                      <a:moveTo>
                        <a:pt x="128" y="13"/>
                      </a:moveTo>
                      <a:cubicBezTo>
                        <a:pt x="128" y="14"/>
                        <a:pt x="127" y="14"/>
                        <a:pt x="127" y="15"/>
                      </a:cubicBezTo>
                      <a:cubicBezTo>
                        <a:pt x="125" y="13"/>
                        <a:pt x="125" y="13"/>
                        <a:pt x="125" y="13"/>
                      </a:cubicBezTo>
                      <a:cubicBezTo>
                        <a:pt x="125" y="88"/>
                        <a:pt x="125" y="88"/>
                        <a:pt x="125" y="88"/>
                      </a:cubicBezTo>
                      <a:cubicBezTo>
                        <a:pt x="54" y="88"/>
                        <a:pt x="54" y="88"/>
                        <a:pt x="54" y="88"/>
                      </a:cubicBezTo>
                      <a:cubicBezTo>
                        <a:pt x="54" y="88"/>
                        <a:pt x="54" y="88"/>
                        <a:pt x="54" y="88"/>
                      </a:cubicBezTo>
                      <a:cubicBezTo>
                        <a:pt x="53" y="89"/>
                        <a:pt x="52" y="90"/>
                        <a:pt x="50" y="91"/>
                      </a:cubicBezTo>
                      <a:cubicBezTo>
                        <a:pt x="128" y="91"/>
                        <a:pt x="128" y="91"/>
                        <a:pt x="128" y="91"/>
                      </a:cubicBezTo>
                      <a:cubicBezTo>
                        <a:pt x="128" y="13"/>
                        <a:pt x="128" y="13"/>
                        <a:pt x="128" y="13"/>
                      </a:cubicBezTo>
                      <a:moveTo>
                        <a:pt x="128" y="0"/>
                      </a:moveTo>
                      <a:cubicBezTo>
                        <a:pt x="125" y="0"/>
                        <a:pt x="125" y="0"/>
                        <a:pt x="125" y="0"/>
                      </a:cubicBezTo>
                      <a:cubicBezTo>
                        <a:pt x="125" y="10"/>
                        <a:pt x="125" y="10"/>
                        <a:pt x="125" y="10"/>
                      </a:cubicBezTo>
                      <a:cubicBezTo>
                        <a:pt x="126" y="9"/>
                        <a:pt x="127" y="7"/>
                        <a:pt x="128" y="6"/>
                      </a:cubicBezTo>
                      <a:cubicBezTo>
                        <a:pt x="128" y="0"/>
                        <a:pt x="128" y="0"/>
                        <a:pt x="128" y="0"/>
                      </a:cubicBezTo>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6" name="Freeform 255">
                  <a:extLst>
                    <a:ext uri="{FF2B5EF4-FFF2-40B4-BE49-F238E27FC236}">
                      <a16:creationId xmlns="" xmlns:a16="http://schemas.microsoft.com/office/drawing/2014/main" id="{5FAAB9EA-2EB5-4FEB-B83A-05FD857A947D}"/>
                    </a:ext>
                  </a:extLst>
                </p:cNvPr>
                <p:cNvSpPr>
                  <a:spLocks noEditPoints="1"/>
                </p:cNvSpPr>
                <p:nvPr/>
              </p:nvSpPr>
              <p:spPr bwMode="auto">
                <a:xfrm>
                  <a:off x="2885" y="3028"/>
                  <a:ext cx="418" cy="418"/>
                </a:xfrm>
                <a:custGeom>
                  <a:avLst/>
                  <a:gdLst>
                    <a:gd name="T0" fmla="*/ 11 w 85"/>
                    <a:gd name="T1" fmla="*/ 82 h 85"/>
                    <a:gd name="T2" fmla="*/ 4 w 85"/>
                    <a:gd name="T3" fmla="*/ 82 h 85"/>
                    <a:gd name="T4" fmla="*/ 0 w 85"/>
                    <a:gd name="T5" fmla="*/ 85 h 85"/>
                    <a:gd name="T6" fmla="*/ 7 w 85"/>
                    <a:gd name="T7" fmla="*/ 85 h 85"/>
                    <a:gd name="T8" fmla="*/ 11 w 85"/>
                    <a:gd name="T9" fmla="*/ 82 h 85"/>
                    <a:gd name="T10" fmla="*/ 11 w 85"/>
                    <a:gd name="T11" fmla="*/ 82 h 85"/>
                    <a:gd name="T12" fmla="*/ 85 w 85"/>
                    <a:gd name="T13" fmla="*/ 0 h 85"/>
                    <a:gd name="T14" fmla="*/ 82 w 85"/>
                    <a:gd name="T15" fmla="*/ 4 h 85"/>
                    <a:gd name="T16" fmla="*/ 82 w 85"/>
                    <a:gd name="T17" fmla="*/ 7 h 85"/>
                    <a:gd name="T18" fmla="*/ 84 w 85"/>
                    <a:gd name="T19" fmla="*/ 9 h 85"/>
                    <a:gd name="T20" fmla="*/ 85 w 85"/>
                    <a:gd name="T21" fmla="*/ 7 h 85"/>
                    <a:gd name="T22" fmla="*/ 85 w 85"/>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 h="85">
                      <a:moveTo>
                        <a:pt x="11" y="82"/>
                      </a:moveTo>
                      <a:cubicBezTo>
                        <a:pt x="4" y="82"/>
                        <a:pt x="4" y="82"/>
                        <a:pt x="4" y="82"/>
                      </a:cubicBezTo>
                      <a:cubicBezTo>
                        <a:pt x="3" y="83"/>
                        <a:pt x="2" y="84"/>
                        <a:pt x="0" y="85"/>
                      </a:cubicBezTo>
                      <a:cubicBezTo>
                        <a:pt x="7" y="85"/>
                        <a:pt x="7" y="85"/>
                        <a:pt x="7" y="85"/>
                      </a:cubicBezTo>
                      <a:cubicBezTo>
                        <a:pt x="9" y="84"/>
                        <a:pt x="10" y="83"/>
                        <a:pt x="11" y="82"/>
                      </a:cubicBezTo>
                      <a:cubicBezTo>
                        <a:pt x="11" y="82"/>
                        <a:pt x="11" y="82"/>
                        <a:pt x="11" y="82"/>
                      </a:cubicBezTo>
                      <a:moveTo>
                        <a:pt x="85" y="0"/>
                      </a:moveTo>
                      <a:cubicBezTo>
                        <a:pt x="84" y="1"/>
                        <a:pt x="83" y="3"/>
                        <a:pt x="82" y="4"/>
                      </a:cubicBezTo>
                      <a:cubicBezTo>
                        <a:pt x="82" y="7"/>
                        <a:pt x="82" y="7"/>
                        <a:pt x="82" y="7"/>
                      </a:cubicBezTo>
                      <a:cubicBezTo>
                        <a:pt x="84" y="9"/>
                        <a:pt x="84" y="9"/>
                        <a:pt x="84" y="9"/>
                      </a:cubicBezTo>
                      <a:cubicBezTo>
                        <a:pt x="84" y="8"/>
                        <a:pt x="85" y="8"/>
                        <a:pt x="85" y="7"/>
                      </a:cubicBezTo>
                      <a:cubicBezTo>
                        <a:pt x="85" y="0"/>
                        <a:pt x="85" y="0"/>
                        <a:pt x="85" y="0"/>
                      </a:cubicBezTo>
                    </a:path>
                  </a:pathLst>
                </a:custGeom>
                <a:solidFill>
                  <a:srgbClr val="13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7" name="Freeform 256">
                  <a:extLst>
                    <a:ext uri="{FF2B5EF4-FFF2-40B4-BE49-F238E27FC236}">
                      <a16:creationId xmlns="" xmlns:a16="http://schemas.microsoft.com/office/drawing/2014/main" id="{A50CE4C4-6ACA-45C7-B6C6-B07E419B73A0}"/>
                    </a:ext>
                  </a:extLst>
                </p:cNvPr>
                <p:cNvSpPr>
                  <a:spLocks noEditPoints="1"/>
                </p:cNvSpPr>
                <p:nvPr/>
              </p:nvSpPr>
              <p:spPr bwMode="auto">
                <a:xfrm>
                  <a:off x="2673" y="2999"/>
                  <a:ext cx="616" cy="432"/>
                </a:xfrm>
                <a:custGeom>
                  <a:avLst/>
                  <a:gdLst>
                    <a:gd name="T0" fmla="*/ 52 w 125"/>
                    <a:gd name="T1" fmla="*/ 85 h 88"/>
                    <a:gd name="T2" fmla="*/ 0 w 125"/>
                    <a:gd name="T3" fmla="*/ 85 h 88"/>
                    <a:gd name="T4" fmla="*/ 0 w 125"/>
                    <a:gd name="T5" fmla="*/ 87 h 88"/>
                    <a:gd name="T6" fmla="*/ 0 w 125"/>
                    <a:gd name="T7" fmla="*/ 88 h 88"/>
                    <a:gd name="T8" fmla="*/ 47 w 125"/>
                    <a:gd name="T9" fmla="*/ 88 h 88"/>
                    <a:gd name="T10" fmla="*/ 52 w 125"/>
                    <a:gd name="T11" fmla="*/ 85 h 88"/>
                    <a:gd name="T12" fmla="*/ 125 w 125"/>
                    <a:gd name="T13" fmla="*/ 0 h 88"/>
                    <a:gd name="T14" fmla="*/ 122 w 125"/>
                    <a:gd name="T15" fmla="*/ 0 h 88"/>
                    <a:gd name="T16" fmla="*/ 122 w 125"/>
                    <a:gd name="T17" fmla="*/ 85 h 88"/>
                    <a:gd name="T18" fmla="*/ 52 w 125"/>
                    <a:gd name="T19" fmla="*/ 85 h 88"/>
                    <a:gd name="T20" fmla="*/ 54 w 125"/>
                    <a:gd name="T21" fmla="*/ 88 h 88"/>
                    <a:gd name="T22" fmla="*/ 125 w 125"/>
                    <a:gd name="T23" fmla="*/ 88 h 88"/>
                    <a:gd name="T24" fmla="*/ 125 w 125"/>
                    <a:gd name="T25" fmla="*/ 13 h 88"/>
                    <a:gd name="T26" fmla="*/ 124 w 125"/>
                    <a:gd name="T27" fmla="*/ 12 h 88"/>
                    <a:gd name="T28" fmla="*/ 125 w 125"/>
                    <a:gd name="T29" fmla="*/ 10 h 88"/>
                    <a:gd name="T30" fmla="*/ 125 w 125"/>
                    <a:gd name="T3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88">
                      <a:moveTo>
                        <a:pt x="52" y="85"/>
                      </a:moveTo>
                      <a:cubicBezTo>
                        <a:pt x="0" y="85"/>
                        <a:pt x="0" y="85"/>
                        <a:pt x="0" y="85"/>
                      </a:cubicBezTo>
                      <a:cubicBezTo>
                        <a:pt x="0" y="87"/>
                        <a:pt x="0" y="87"/>
                        <a:pt x="0" y="87"/>
                      </a:cubicBezTo>
                      <a:cubicBezTo>
                        <a:pt x="0" y="87"/>
                        <a:pt x="0" y="88"/>
                        <a:pt x="0" y="88"/>
                      </a:cubicBezTo>
                      <a:cubicBezTo>
                        <a:pt x="47" y="88"/>
                        <a:pt x="47" y="88"/>
                        <a:pt x="47" y="88"/>
                      </a:cubicBezTo>
                      <a:cubicBezTo>
                        <a:pt x="49" y="87"/>
                        <a:pt x="50" y="86"/>
                        <a:pt x="52" y="85"/>
                      </a:cubicBezTo>
                      <a:moveTo>
                        <a:pt x="125" y="0"/>
                      </a:moveTo>
                      <a:cubicBezTo>
                        <a:pt x="122" y="0"/>
                        <a:pt x="122" y="0"/>
                        <a:pt x="122" y="0"/>
                      </a:cubicBezTo>
                      <a:cubicBezTo>
                        <a:pt x="122" y="85"/>
                        <a:pt x="122" y="85"/>
                        <a:pt x="122" y="85"/>
                      </a:cubicBezTo>
                      <a:cubicBezTo>
                        <a:pt x="52" y="85"/>
                        <a:pt x="52" y="85"/>
                        <a:pt x="52" y="85"/>
                      </a:cubicBezTo>
                      <a:cubicBezTo>
                        <a:pt x="54" y="88"/>
                        <a:pt x="54" y="88"/>
                        <a:pt x="54" y="88"/>
                      </a:cubicBezTo>
                      <a:cubicBezTo>
                        <a:pt x="125" y="88"/>
                        <a:pt x="125" y="88"/>
                        <a:pt x="125" y="88"/>
                      </a:cubicBezTo>
                      <a:cubicBezTo>
                        <a:pt x="125" y="13"/>
                        <a:pt x="125" y="13"/>
                        <a:pt x="125" y="13"/>
                      </a:cubicBezTo>
                      <a:cubicBezTo>
                        <a:pt x="124" y="12"/>
                        <a:pt x="124" y="12"/>
                        <a:pt x="124" y="12"/>
                      </a:cubicBezTo>
                      <a:cubicBezTo>
                        <a:pt x="124" y="12"/>
                        <a:pt x="125" y="11"/>
                        <a:pt x="125" y="10"/>
                      </a:cubicBezTo>
                      <a:cubicBezTo>
                        <a:pt x="125" y="0"/>
                        <a:pt x="125" y="0"/>
                        <a:pt x="125" y="0"/>
                      </a:cubicBezTo>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8" name="Freeform 257">
                  <a:extLst>
                    <a:ext uri="{FF2B5EF4-FFF2-40B4-BE49-F238E27FC236}">
                      <a16:creationId xmlns="" xmlns:a16="http://schemas.microsoft.com/office/drawing/2014/main" id="{EAFDFED9-5E7E-4109-8734-4689D5EFA297}"/>
                    </a:ext>
                  </a:extLst>
                </p:cNvPr>
                <p:cNvSpPr>
                  <a:spLocks noEditPoints="1"/>
                </p:cNvSpPr>
                <p:nvPr/>
              </p:nvSpPr>
              <p:spPr bwMode="auto">
                <a:xfrm>
                  <a:off x="2904" y="3048"/>
                  <a:ext cx="385" cy="383"/>
                </a:xfrm>
                <a:custGeom>
                  <a:avLst/>
                  <a:gdLst>
                    <a:gd name="T0" fmla="*/ 5 w 78"/>
                    <a:gd name="T1" fmla="*/ 75 h 78"/>
                    <a:gd name="T2" fmla="*/ 5 w 78"/>
                    <a:gd name="T3" fmla="*/ 75 h 78"/>
                    <a:gd name="T4" fmla="*/ 0 w 78"/>
                    <a:gd name="T5" fmla="*/ 78 h 78"/>
                    <a:gd name="T6" fmla="*/ 7 w 78"/>
                    <a:gd name="T7" fmla="*/ 78 h 78"/>
                    <a:gd name="T8" fmla="*/ 5 w 78"/>
                    <a:gd name="T9" fmla="*/ 75 h 78"/>
                    <a:gd name="T10" fmla="*/ 78 w 78"/>
                    <a:gd name="T11" fmla="*/ 0 h 78"/>
                    <a:gd name="T12" fmla="*/ 77 w 78"/>
                    <a:gd name="T13" fmla="*/ 2 h 78"/>
                    <a:gd name="T14" fmla="*/ 78 w 78"/>
                    <a:gd name="T15" fmla="*/ 3 h 78"/>
                    <a:gd name="T16" fmla="*/ 78 w 7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8">
                      <a:moveTo>
                        <a:pt x="5" y="75"/>
                      </a:moveTo>
                      <a:cubicBezTo>
                        <a:pt x="5" y="75"/>
                        <a:pt x="5" y="75"/>
                        <a:pt x="5" y="75"/>
                      </a:cubicBezTo>
                      <a:cubicBezTo>
                        <a:pt x="3" y="76"/>
                        <a:pt x="2" y="77"/>
                        <a:pt x="0" y="78"/>
                      </a:cubicBezTo>
                      <a:cubicBezTo>
                        <a:pt x="7" y="78"/>
                        <a:pt x="7" y="78"/>
                        <a:pt x="7" y="78"/>
                      </a:cubicBezTo>
                      <a:cubicBezTo>
                        <a:pt x="5" y="75"/>
                        <a:pt x="5" y="75"/>
                        <a:pt x="5" y="75"/>
                      </a:cubicBezTo>
                      <a:moveTo>
                        <a:pt x="78" y="0"/>
                      </a:moveTo>
                      <a:cubicBezTo>
                        <a:pt x="78" y="1"/>
                        <a:pt x="77" y="2"/>
                        <a:pt x="77" y="2"/>
                      </a:cubicBezTo>
                      <a:cubicBezTo>
                        <a:pt x="78" y="3"/>
                        <a:pt x="78" y="3"/>
                        <a:pt x="78" y="3"/>
                      </a:cubicBezTo>
                      <a:cubicBezTo>
                        <a:pt x="78" y="0"/>
                        <a:pt x="78" y="0"/>
                        <a:pt x="78" y="0"/>
                      </a:cubicBezTo>
                    </a:path>
                  </a:pathLst>
                </a:custGeom>
                <a:solidFill>
                  <a:srgbClr val="13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9" name="Freeform 258">
                  <a:extLst>
                    <a:ext uri="{FF2B5EF4-FFF2-40B4-BE49-F238E27FC236}">
                      <a16:creationId xmlns="" xmlns:a16="http://schemas.microsoft.com/office/drawing/2014/main" id="{43324D20-B254-421C-8F14-0E4CED1F4A9B}"/>
                    </a:ext>
                  </a:extLst>
                </p:cNvPr>
                <p:cNvSpPr>
                  <a:spLocks/>
                </p:cNvSpPr>
                <p:nvPr/>
              </p:nvSpPr>
              <p:spPr bwMode="auto">
                <a:xfrm>
                  <a:off x="2673" y="2999"/>
                  <a:ext cx="601" cy="417"/>
                </a:xfrm>
                <a:custGeom>
                  <a:avLst/>
                  <a:gdLst>
                    <a:gd name="T0" fmla="*/ 122 w 122"/>
                    <a:gd name="T1" fmla="*/ 0 h 85"/>
                    <a:gd name="T2" fmla="*/ 119 w 122"/>
                    <a:gd name="T3" fmla="*/ 0 h 85"/>
                    <a:gd name="T4" fmla="*/ 119 w 122"/>
                    <a:gd name="T5" fmla="*/ 82 h 85"/>
                    <a:gd name="T6" fmla="*/ 0 w 122"/>
                    <a:gd name="T7" fmla="*/ 82 h 85"/>
                    <a:gd name="T8" fmla="*/ 0 w 122"/>
                    <a:gd name="T9" fmla="*/ 85 h 85"/>
                    <a:gd name="T10" fmla="*/ 52 w 122"/>
                    <a:gd name="T11" fmla="*/ 85 h 85"/>
                    <a:gd name="T12" fmla="*/ 52 w 122"/>
                    <a:gd name="T13" fmla="*/ 85 h 85"/>
                    <a:gd name="T14" fmla="*/ 52 w 122"/>
                    <a:gd name="T15" fmla="*/ 85 h 85"/>
                    <a:gd name="T16" fmla="*/ 122 w 122"/>
                    <a:gd name="T17" fmla="*/ 85 h 85"/>
                    <a:gd name="T18" fmla="*/ 122 w 122"/>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85">
                      <a:moveTo>
                        <a:pt x="122" y="0"/>
                      </a:moveTo>
                      <a:cubicBezTo>
                        <a:pt x="119" y="0"/>
                        <a:pt x="119" y="0"/>
                        <a:pt x="119" y="0"/>
                      </a:cubicBezTo>
                      <a:cubicBezTo>
                        <a:pt x="119" y="82"/>
                        <a:pt x="119" y="82"/>
                        <a:pt x="119" y="82"/>
                      </a:cubicBezTo>
                      <a:cubicBezTo>
                        <a:pt x="0" y="82"/>
                        <a:pt x="0" y="82"/>
                        <a:pt x="0" y="82"/>
                      </a:cubicBezTo>
                      <a:cubicBezTo>
                        <a:pt x="0" y="85"/>
                        <a:pt x="0" y="85"/>
                        <a:pt x="0" y="85"/>
                      </a:cubicBezTo>
                      <a:cubicBezTo>
                        <a:pt x="52" y="85"/>
                        <a:pt x="52" y="85"/>
                        <a:pt x="52" y="85"/>
                      </a:cubicBezTo>
                      <a:cubicBezTo>
                        <a:pt x="52" y="85"/>
                        <a:pt x="52" y="85"/>
                        <a:pt x="52" y="85"/>
                      </a:cubicBezTo>
                      <a:cubicBezTo>
                        <a:pt x="52" y="85"/>
                        <a:pt x="52" y="85"/>
                        <a:pt x="52" y="85"/>
                      </a:cubicBezTo>
                      <a:cubicBezTo>
                        <a:pt x="122" y="85"/>
                        <a:pt x="122" y="85"/>
                        <a:pt x="122" y="85"/>
                      </a:cubicBezTo>
                      <a:cubicBezTo>
                        <a:pt x="122" y="0"/>
                        <a:pt x="122" y="0"/>
                        <a:pt x="122"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0" name="Freeform 259">
                  <a:extLst>
                    <a:ext uri="{FF2B5EF4-FFF2-40B4-BE49-F238E27FC236}">
                      <a16:creationId xmlns="" xmlns:a16="http://schemas.microsoft.com/office/drawing/2014/main" id="{F85461AF-C24E-4EE5-8BF1-145F17F3600F}"/>
                    </a:ext>
                  </a:extLst>
                </p:cNvPr>
                <p:cNvSpPr>
                  <a:spLocks/>
                </p:cNvSpPr>
                <p:nvPr/>
              </p:nvSpPr>
              <p:spPr bwMode="auto">
                <a:xfrm>
                  <a:off x="2929" y="341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13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1" name="Freeform 260">
                  <a:extLst>
                    <a:ext uri="{FF2B5EF4-FFF2-40B4-BE49-F238E27FC236}">
                      <a16:creationId xmlns="" xmlns:a16="http://schemas.microsoft.com/office/drawing/2014/main" id="{DDB490AA-FB5F-4FAC-A458-36F4B594124D}"/>
                    </a:ext>
                  </a:extLst>
                </p:cNvPr>
                <p:cNvSpPr>
                  <a:spLocks/>
                </p:cNvSpPr>
                <p:nvPr/>
              </p:nvSpPr>
              <p:spPr bwMode="auto">
                <a:xfrm>
                  <a:off x="2673" y="2999"/>
                  <a:ext cx="586" cy="402"/>
                </a:xfrm>
                <a:custGeom>
                  <a:avLst/>
                  <a:gdLst>
                    <a:gd name="T0" fmla="*/ 586 w 586"/>
                    <a:gd name="T1" fmla="*/ 0 h 402"/>
                    <a:gd name="T2" fmla="*/ 571 w 586"/>
                    <a:gd name="T3" fmla="*/ 0 h 402"/>
                    <a:gd name="T4" fmla="*/ 571 w 586"/>
                    <a:gd name="T5" fmla="*/ 393 h 402"/>
                    <a:gd name="T6" fmla="*/ 0 w 586"/>
                    <a:gd name="T7" fmla="*/ 393 h 402"/>
                    <a:gd name="T8" fmla="*/ 0 w 586"/>
                    <a:gd name="T9" fmla="*/ 402 h 402"/>
                    <a:gd name="T10" fmla="*/ 586 w 586"/>
                    <a:gd name="T11" fmla="*/ 402 h 402"/>
                    <a:gd name="T12" fmla="*/ 586 w 586"/>
                    <a:gd name="T13" fmla="*/ 0 h 402"/>
                  </a:gdLst>
                  <a:ahLst/>
                  <a:cxnLst>
                    <a:cxn ang="0">
                      <a:pos x="T0" y="T1"/>
                    </a:cxn>
                    <a:cxn ang="0">
                      <a:pos x="T2" y="T3"/>
                    </a:cxn>
                    <a:cxn ang="0">
                      <a:pos x="T4" y="T5"/>
                    </a:cxn>
                    <a:cxn ang="0">
                      <a:pos x="T6" y="T7"/>
                    </a:cxn>
                    <a:cxn ang="0">
                      <a:pos x="T8" y="T9"/>
                    </a:cxn>
                    <a:cxn ang="0">
                      <a:pos x="T10" y="T11"/>
                    </a:cxn>
                    <a:cxn ang="0">
                      <a:pos x="T12" y="T13"/>
                    </a:cxn>
                  </a:cxnLst>
                  <a:rect l="0" t="0" r="r" b="b"/>
                  <a:pathLst>
                    <a:path w="586" h="402">
                      <a:moveTo>
                        <a:pt x="586" y="0"/>
                      </a:moveTo>
                      <a:lnTo>
                        <a:pt x="571" y="0"/>
                      </a:lnTo>
                      <a:lnTo>
                        <a:pt x="571" y="393"/>
                      </a:lnTo>
                      <a:lnTo>
                        <a:pt x="0" y="393"/>
                      </a:lnTo>
                      <a:lnTo>
                        <a:pt x="0" y="402"/>
                      </a:lnTo>
                      <a:lnTo>
                        <a:pt x="586" y="402"/>
                      </a:lnTo>
                      <a:lnTo>
                        <a:pt x="586"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2" name="Freeform 261">
                  <a:extLst>
                    <a:ext uri="{FF2B5EF4-FFF2-40B4-BE49-F238E27FC236}">
                      <a16:creationId xmlns="" xmlns:a16="http://schemas.microsoft.com/office/drawing/2014/main" id="{B4F8B667-736D-4C64-B0CB-60BF606F227B}"/>
                    </a:ext>
                  </a:extLst>
                </p:cNvPr>
                <p:cNvSpPr>
                  <a:spLocks/>
                </p:cNvSpPr>
                <p:nvPr/>
              </p:nvSpPr>
              <p:spPr bwMode="auto">
                <a:xfrm>
                  <a:off x="2673" y="2999"/>
                  <a:ext cx="586" cy="402"/>
                </a:xfrm>
                <a:custGeom>
                  <a:avLst/>
                  <a:gdLst>
                    <a:gd name="T0" fmla="*/ 586 w 586"/>
                    <a:gd name="T1" fmla="*/ 0 h 402"/>
                    <a:gd name="T2" fmla="*/ 571 w 586"/>
                    <a:gd name="T3" fmla="*/ 0 h 402"/>
                    <a:gd name="T4" fmla="*/ 571 w 586"/>
                    <a:gd name="T5" fmla="*/ 393 h 402"/>
                    <a:gd name="T6" fmla="*/ 0 w 586"/>
                    <a:gd name="T7" fmla="*/ 393 h 402"/>
                    <a:gd name="T8" fmla="*/ 0 w 586"/>
                    <a:gd name="T9" fmla="*/ 402 h 402"/>
                    <a:gd name="T10" fmla="*/ 586 w 586"/>
                    <a:gd name="T11" fmla="*/ 402 h 402"/>
                    <a:gd name="T12" fmla="*/ 586 w 586"/>
                    <a:gd name="T13" fmla="*/ 0 h 402"/>
                  </a:gdLst>
                  <a:ahLst/>
                  <a:cxnLst>
                    <a:cxn ang="0">
                      <a:pos x="T0" y="T1"/>
                    </a:cxn>
                    <a:cxn ang="0">
                      <a:pos x="T2" y="T3"/>
                    </a:cxn>
                    <a:cxn ang="0">
                      <a:pos x="T4" y="T5"/>
                    </a:cxn>
                    <a:cxn ang="0">
                      <a:pos x="T6" y="T7"/>
                    </a:cxn>
                    <a:cxn ang="0">
                      <a:pos x="T8" y="T9"/>
                    </a:cxn>
                    <a:cxn ang="0">
                      <a:pos x="T10" y="T11"/>
                    </a:cxn>
                    <a:cxn ang="0">
                      <a:pos x="T12" y="T13"/>
                    </a:cxn>
                  </a:cxnLst>
                  <a:rect l="0" t="0" r="r" b="b"/>
                  <a:pathLst>
                    <a:path w="586" h="402">
                      <a:moveTo>
                        <a:pt x="586" y="0"/>
                      </a:moveTo>
                      <a:lnTo>
                        <a:pt x="571" y="0"/>
                      </a:lnTo>
                      <a:lnTo>
                        <a:pt x="571" y="393"/>
                      </a:lnTo>
                      <a:lnTo>
                        <a:pt x="0" y="393"/>
                      </a:lnTo>
                      <a:lnTo>
                        <a:pt x="0" y="402"/>
                      </a:lnTo>
                      <a:lnTo>
                        <a:pt x="586" y="402"/>
                      </a:lnTo>
                      <a:lnTo>
                        <a:pt x="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3" name="Freeform 262">
                  <a:extLst>
                    <a:ext uri="{FF2B5EF4-FFF2-40B4-BE49-F238E27FC236}">
                      <a16:creationId xmlns="" xmlns:a16="http://schemas.microsoft.com/office/drawing/2014/main" id="{BC8F4D11-2E6E-42EB-9BE3-B8BDA253AE0C}"/>
                    </a:ext>
                  </a:extLst>
                </p:cNvPr>
                <p:cNvSpPr>
                  <a:spLocks/>
                </p:cNvSpPr>
                <p:nvPr/>
              </p:nvSpPr>
              <p:spPr bwMode="auto">
                <a:xfrm>
                  <a:off x="2673" y="2999"/>
                  <a:ext cx="571" cy="393"/>
                </a:xfrm>
                <a:custGeom>
                  <a:avLst/>
                  <a:gdLst>
                    <a:gd name="T0" fmla="*/ 571 w 571"/>
                    <a:gd name="T1" fmla="*/ 0 h 393"/>
                    <a:gd name="T2" fmla="*/ 566 w 571"/>
                    <a:gd name="T3" fmla="*/ 0 h 393"/>
                    <a:gd name="T4" fmla="*/ 561 w 571"/>
                    <a:gd name="T5" fmla="*/ 0 h 393"/>
                    <a:gd name="T6" fmla="*/ 561 w 571"/>
                    <a:gd name="T7" fmla="*/ 378 h 393"/>
                    <a:gd name="T8" fmla="*/ 0 w 571"/>
                    <a:gd name="T9" fmla="*/ 378 h 393"/>
                    <a:gd name="T10" fmla="*/ 0 w 571"/>
                    <a:gd name="T11" fmla="*/ 393 h 393"/>
                    <a:gd name="T12" fmla="*/ 571 w 571"/>
                    <a:gd name="T13" fmla="*/ 393 h 393"/>
                    <a:gd name="T14" fmla="*/ 571 w 571"/>
                    <a:gd name="T15" fmla="*/ 0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1" h="393">
                      <a:moveTo>
                        <a:pt x="571" y="0"/>
                      </a:moveTo>
                      <a:lnTo>
                        <a:pt x="566" y="0"/>
                      </a:lnTo>
                      <a:lnTo>
                        <a:pt x="561" y="0"/>
                      </a:lnTo>
                      <a:lnTo>
                        <a:pt x="561" y="378"/>
                      </a:lnTo>
                      <a:lnTo>
                        <a:pt x="0" y="378"/>
                      </a:lnTo>
                      <a:lnTo>
                        <a:pt x="0" y="393"/>
                      </a:lnTo>
                      <a:lnTo>
                        <a:pt x="571" y="393"/>
                      </a:lnTo>
                      <a:lnTo>
                        <a:pt x="571" y="0"/>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4" name="Freeform 263">
                  <a:extLst>
                    <a:ext uri="{FF2B5EF4-FFF2-40B4-BE49-F238E27FC236}">
                      <a16:creationId xmlns="" xmlns:a16="http://schemas.microsoft.com/office/drawing/2014/main" id="{5BC1A1F0-42EA-4516-A5DD-108DFBFE1450}"/>
                    </a:ext>
                  </a:extLst>
                </p:cNvPr>
                <p:cNvSpPr>
                  <a:spLocks/>
                </p:cNvSpPr>
                <p:nvPr/>
              </p:nvSpPr>
              <p:spPr bwMode="auto">
                <a:xfrm>
                  <a:off x="2673" y="2999"/>
                  <a:ext cx="571" cy="393"/>
                </a:xfrm>
                <a:custGeom>
                  <a:avLst/>
                  <a:gdLst>
                    <a:gd name="T0" fmla="*/ 571 w 571"/>
                    <a:gd name="T1" fmla="*/ 0 h 393"/>
                    <a:gd name="T2" fmla="*/ 566 w 571"/>
                    <a:gd name="T3" fmla="*/ 0 h 393"/>
                    <a:gd name="T4" fmla="*/ 561 w 571"/>
                    <a:gd name="T5" fmla="*/ 0 h 393"/>
                    <a:gd name="T6" fmla="*/ 561 w 571"/>
                    <a:gd name="T7" fmla="*/ 378 h 393"/>
                    <a:gd name="T8" fmla="*/ 0 w 571"/>
                    <a:gd name="T9" fmla="*/ 378 h 393"/>
                    <a:gd name="T10" fmla="*/ 0 w 571"/>
                    <a:gd name="T11" fmla="*/ 393 h 393"/>
                    <a:gd name="T12" fmla="*/ 571 w 571"/>
                    <a:gd name="T13" fmla="*/ 393 h 393"/>
                    <a:gd name="T14" fmla="*/ 571 w 571"/>
                    <a:gd name="T15" fmla="*/ 0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1" h="393">
                      <a:moveTo>
                        <a:pt x="571" y="0"/>
                      </a:moveTo>
                      <a:lnTo>
                        <a:pt x="566" y="0"/>
                      </a:lnTo>
                      <a:lnTo>
                        <a:pt x="561" y="0"/>
                      </a:lnTo>
                      <a:lnTo>
                        <a:pt x="561" y="378"/>
                      </a:lnTo>
                      <a:lnTo>
                        <a:pt x="0" y="378"/>
                      </a:lnTo>
                      <a:lnTo>
                        <a:pt x="0" y="393"/>
                      </a:lnTo>
                      <a:lnTo>
                        <a:pt x="571" y="393"/>
                      </a:lnTo>
                      <a:lnTo>
                        <a:pt x="5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5" name="Freeform 264">
                  <a:extLst>
                    <a:ext uri="{FF2B5EF4-FFF2-40B4-BE49-F238E27FC236}">
                      <a16:creationId xmlns="" xmlns:a16="http://schemas.microsoft.com/office/drawing/2014/main" id="{18566AD3-1FAF-40EA-BCFF-0F20ECC07DE5}"/>
                    </a:ext>
                  </a:extLst>
                </p:cNvPr>
                <p:cNvSpPr>
                  <a:spLocks/>
                </p:cNvSpPr>
                <p:nvPr/>
              </p:nvSpPr>
              <p:spPr bwMode="auto">
                <a:xfrm>
                  <a:off x="2673" y="2999"/>
                  <a:ext cx="561" cy="378"/>
                </a:xfrm>
                <a:custGeom>
                  <a:avLst/>
                  <a:gdLst>
                    <a:gd name="T0" fmla="*/ 114 w 114"/>
                    <a:gd name="T1" fmla="*/ 0 h 77"/>
                    <a:gd name="T2" fmla="*/ 111 w 114"/>
                    <a:gd name="T3" fmla="*/ 0 h 77"/>
                    <a:gd name="T4" fmla="*/ 111 w 114"/>
                    <a:gd name="T5" fmla="*/ 32 h 77"/>
                    <a:gd name="T6" fmla="*/ 113 w 114"/>
                    <a:gd name="T7" fmla="*/ 34 h 77"/>
                    <a:gd name="T8" fmla="*/ 111 w 114"/>
                    <a:gd name="T9" fmla="*/ 36 h 77"/>
                    <a:gd name="T10" fmla="*/ 111 w 114"/>
                    <a:gd name="T11" fmla="*/ 74 h 77"/>
                    <a:gd name="T12" fmla="*/ 0 w 114"/>
                    <a:gd name="T13" fmla="*/ 74 h 77"/>
                    <a:gd name="T14" fmla="*/ 0 w 114"/>
                    <a:gd name="T15" fmla="*/ 77 h 77"/>
                    <a:gd name="T16" fmla="*/ 114 w 114"/>
                    <a:gd name="T17" fmla="*/ 77 h 77"/>
                    <a:gd name="T18" fmla="*/ 114 w 114"/>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77">
                      <a:moveTo>
                        <a:pt x="114" y="0"/>
                      </a:moveTo>
                      <a:cubicBezTo>
                        <a:pt x="111" y="0"/>
                        <a:pt x="111" y="0"/>
                        <a:pt x="111" y="0"/>
                      </a:cubicBezTo>
                      <a:cubicBezTo>
                        <a:pt x="111" y="32"/>
                        <a:pt x="111" y="32"/>
                        <a:pt x="111" y="32"/>
                      </a:cubicBezTo>
                      <a:cubicBezTo>
                        <a:pt x="113" y="34"/>
                        <a:pt x="113" y="34"/>
                        <a:pt x="113" y="34"/>
                      </a:cubicBezTo>
                      <a:cubicBezTo>
                        <a:pt x="112" y="35"/>
                        <a:pt x="111" y="35"/>
                        <a:pt x="111" y="36"/>
                      </a:cubicBezTo>
                      <a:cubicBezTo>
                        <a:pt x="111" y="74"/>
                        <a:pt x="111" y="74"/>
                        <a:pt x="111" y="74"/>
                      </a:cubicBezTo>
                      <a:cubicBezTo>
                        <a:pt x="0" y="74"/>
                        <a:pt x="0" y="74"/>
                        <a:pt x="0" y="74"/>
                      </a:cubicBezTo>
                      <a:cubicBezTo>
                        <a:pt x="0" y="77"/>
                        <a:pt x="0" y="77"/>
                        <a:pt x="0" y="77"/>
                      </a:cubicBezTo>
                      <a:cubicBezTo>
                        <a:pt x="114" y="77"/>
                        <a:pt x="114" y="77"/>
                        <a:pt x="114" y="77"/>
                      </a:cubicBezTo>
                      <a:cubicBezTo>
                        <a:pt x="114" y="0"/>
                        <a:pt x="114" y="0"/>
                        <a:pt x="114" y="0"/>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6" name="Freeform 265">
                  <a:extLst>
                    <a:ext uri="{FF2B5EF4-FFF2-40B4-BE49-F238E27FC236}">
                      <a16:creationId xmlns="" xmlns:a16="http://schemas.microsoft.com/office/drawing/2014/main" id="{C6143012-DFFA-44E7-9060-D0605178441A}"/>
                    </a:ext>
                  </a:extLst>
                </p:cNvPr>
                <p:cNvSpPr>
                  <a:spLocks/>
                </p:cNvSpPr>
                <p:nvPr/>
              </p:nvSpPr>
              <p:spPr bwMode="auto">
                <a:xfrm>
                  <a:off x="3220" y="3156"/>
                  <a:ext cx="9" cy="20"/>
                </a:xfrm>
                <a:custGeom>
                  <a:avLst/>
                  <a:gdLst>
                    <a:gd name="T0" fmla="*/ 0 w 2"/>
                    <a:gd name="T1" fmla="*/ 0 h 4"/>
                    <a:gd name="T2" fmla="*/ 0 w 2"/>
                    <a:gd name="T3" fmla="*/ 4 h 4"/>
                    <a:gd name="T4" fmla="*/ 2 w 2"/>
                    <a:gd name="T5" fmla="*/ 2 h 4"/>
                    <a:gd name="T6" fmla="*/ 0 w 2"/>
                    <a:gd name="T7" fmla="*/ 0 h 4"/>
                  </a:gdLst>
                  <a:ahLst/>
                  <a:cxnLst>
                    <a:cxn ang="0">
                      <a:pos x="T0" y="T1"/>
                    </a:cxn>
                    <a:cxn ang="0">
                      <a:pos x="T2" y="T3"/>
                    </a:cxn>
                    <a:cxn ang="0">
                      <a:pos x="T4" y="T5"/>
                    </a:cxn>
                    <a:cxn ang="0">
                      <a:pos x="T6" y="T7"/>
                    </a:cxn>
                  </a:cxnLst>
                  <a:rect l="0" t="0" r="r" b="b"/>
                  <a:pathLst>
                    <a:path w="2" h="4">
                      <a:moveTo>
                        <a:pt x="0" y="0"/>
                      </a:moveTo>
                      <a:cubicBezTo>
                        <a:pt x="0" y="4"/>
                        <a:pt x="0" y="4"/>
                        <a:pt x="0" y="4"/>
                      </a:cubicBezTo>
                      <a:cubicBezTo>
                        <a:pt x="0" y="3"/>
                        <a:pt x="1" y="3"/>
                        <a:pt x="2" y="2"/>
                      </a:cubicBezTo>
                      <a:cubicBezTo>
                        <a:pt x="0" y="0"/>
                        <a:pt x="0" y="0"/>
                        <a:pt x="0" y="0"/>
                      </a:cubicBezTo>
                    </a:path>
                  </a:pathLst>
                </a:custGeom>
                <a:solidFill>
                  <a:srgbClr val="1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7" name="Freeform 266">
                  <a:extLst>
                    <a:ext uri="{FF2B5EF4-FFF2-40B4-BE49-F238E27FC236}">
                      <a16:creationId xmlns="" xmlns:a16="http://schemas.microsoft.com/office/drawing/2014/main" id="{59FF509F-9F74-43A5-AF1D-224079FF6162}"/>
                    </a:ext>
                  </a:extLst>
                </p:cNvPr>
                <p:cNvSpPr>
                  <a:spLocks noEditPoints="1"/>
                </p:cNvSpPr>
                <p:nvPr/>
              </p:nvSpPr>
              <p:spPr bwMode="auto">
                <a:xfrm>
                  <a:off x="2673" y="2999"/>
                  <a:ext cx="547" cy="363"/>
                </a:xfrm>
                <a:custGeom>
                  <a:avLst/>
                  <a:gdLst>
                    <a:gd name="T0" fmla="*/ 111 w 111"/>
                    <a:gd name="T1" fmla="*/ 36 h 74"/>
                    <a:gd name="T2" fmla="*/ 108 w 111"/>
                    <a:gd name="T3" fmla="*/ 39 h 74"/>
                    <a:gd name="T4" fmla="*/ 108 w 111"/>
                    <a:gd name="T5" fmla="*/ 71 h 74"/>
                    <a:gd name="T6" fmla="*/ 76 w 111"/>
                    <a:gd name="T7" fmla="*/ 71 h 74"/>
                    <a:gd name="T8" fmla="*/ 73 w 111"/>
                    <a:gd name="T9" fmla="*/ 74 h 74"/>
                    <a:gd name="T10" fmla="*/ 71 w 111"/>
                    <a:gd name="T11" fmla="*/ 71 h 74"/>
                    <a:gd name="T12" fmla="*/ 0 w 111"/>
                    <a:gd name="T13" fmla="*/ 71 h 74"/>
                    <a:gd name="T14" fmla="*/ 0 w 111"/>
                    <a:gd name="T15" fmla="*/ 74 h 74"/>
                    <a:gd name="T16" fmla="*/ 111 w 111"/>
                    <a:gd name="T17" fmla="*/ 74 h 74"/>
                    <a:gd name="T18" fmla="*/ 111 w 111"/>
                    <a:gd name="T19" fmla="*/ 36 h 74"/>
                    <a:gd name="T20" fmla="*/ 111 w 111"/>
                    <a:gd name="T21" fmla="*/ 0 h 74"/>
                    <a:gd name="T22" fmla="*/ 108 w 111"/>
                    <a:gd name="T23" fmla="*/ 0 h 74"/>
                    <a:gd name="T24" fmla="*/ 108 w 111"/>
                    <a:gd name="T25" fmla="*/ 33 h 74"/>
                    <a:gd name="T26" fmla="*/ 109 w 111"/>
                    <a:gd name="T27" fmla="*/ 31 h 74"/>
                    <a:gd name="T28" fmla="*/ 111 w 111"/>
                    <a:gd name="T29" fmla="*/ 32 h 74"/>
                    <a:gd name="T30" fmla="*/ 111 w 111"/>
                    <a:gd name="T3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74">
                      <a:moveTo>
                        <a:pt x="111" y="36"/>
                      </a:moveTo>
                      <a:cubicBezTo>
                        <a:pt x="110" y="37"/>
                        <a:pt x="109" y="38"/>
                        <a:pt x="108" y="39"/>
                      </a:cubicBezTo>
                      <a:cubicBezTo>
                        <a:pt x="108" y="71"/>
                        <a:pt x="108" y="71"/>
                        <a:pt x="108" y="71"/>
                      </a:cubicBezTo>
                      <a:cubicBezTo>
                        <a:pt x="76" y="71"/>
                        <a:pt x="76" y="71"/>
                        <a:pt x="76" y="71"/>
                      </a:cubicBezTo>
                      <a:cubicBezTo>
                        <a:pt x="75" y="72"/>
                        <a:pt x="74" y="73"/>
                        <a:pt x="73" y="74"/>
                      </a:cubicBezTo>
                      <a:cubicBezTo>
                        <a:pt x="71" y="71"/>
                        <a:pt x="71" y="71"/>
                        <a:pt x="71" y="71"/>
                      </a:cubicBezTo>
                      <a:cubicBezTo>
                        <a:pt x="0" y="71"/>
                        <a:pt x="0" y="71"/>
                        <a:pt x="0" y="71"/>
                      </a:cubicBezTo>
                      <a:cubicBezTo>
                        <a:pt x="0" y="74"/>
                        <a:pt x="0" y="74"/>
                        <a:pt x="0" y="74"/>
                      </a:cubicBezTo>
                      <a:cubicBezTo>
                        <a:pt x="111" y="74"/>
                        <a:pt x="111" y="74"/>
                        <a:pt x="111" y="74"/>
                      </a:cubicBezTo>
                      <a:cubicBezTo>
                        <a:pt x="111" y="36"/>
                        <a:pt x="111" y="36"/>
                        <a:pt x="111" y="36"/>
                      </a:cubicBezTo>
                      <a:moveTo>
                        <a:pt x="111" y="0"/>
                      </a:moveTo>
                      <a:cubicBezTo>
                        <a:pt x="108" y="0"/>
                        <a:pt x="108" y="0"/>
                        <a:pt x="108" y="0"/>
                      </a:cubicBezTo>
                      <a:cubicBezTo>
                        <a:pt x="108" y="33"/>
                        <a:pt x="108" y="33"/>
                        <a:pt x="108" y="33"/>
                      </a:cubicBezTo>
                      <a:cubicBezTo>
                        <a:pt x="108" y="33"/>
                        <a:pt x="109" y="32"/>
                        <a:pt x="109" y="31"/>
                      </a:cubicBezTo>
                      <a:cubicBezTo>
                        <a:pt x="111" y="32"/>
                        <a:pt x="111" y="32"/>
                        <a:pt x="111" y="32"/>
                      </a:cubicBezTo>
                      <a:cubicBezTo>
                        <a:pt x="111" y="0"/>
                        <a:pt x="111" y="0"/>
                        <a:pt x="111" y="0"/>
                      </a:cubicBezTo>
                    </a:path>
                  </a:pathLst>
                </a:custGeom>
                <a:solidFill>
                  <a:srgbClr val="71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8" name="Freeform 267">
                  <a:extLst>
                    <a:ext uri="{FF2B5EF4-FFF2-40B4-BE49-F238E27FC236}">
                      <a16:creationId xmlns="" xmlns:a16="http://schemas.microsoft.com/office/drawing/2014/main" id="{D625160E-CDAE-4DBA-98E9-C18ACE190C06}"/>
                    </a:ext>
                  </a:extLst>
                </p:cNvPr>
                <p:cNvSpPr>
                  <a:spLocks noEditPoints="1"/>
                </p:cNvSpPr>
                <p:nvPr/>
              </p:nvSpPr>
              <p:spPr bwMode="auto">
                <a:xfrm>
                  <a:off x="3023" y="3151"/>
                  <a:ext cx="197" cy="211"/>
                </a:xfrm>
                <a:custGeom>
                  <a:avLst/>
                  <a:gdLst>
                    <a:gd name="T0" fmla="*/ 5 w 40"/>
                    <a:gd name="T1" fmla="*/ 40 h 43"/>
                    <a:gd name="T2" fmla="*/ 0 w 40"/>
                    <a:gd name="T3" fmla="*/ 40 h 43"/>
                    <a:gd name="T4" fmla="*/ 2 w 40"/>
                    <a:gd name="T5" fmla="*/ 43 h 43"/>
                    <a:gd name="T6" fmla="*/ 5 w 40"/>
                    <a:gd name="T7" fmla="*/ 40 h 43"/>
                    <a:gd name="T8" fmla="*/ 38 w 40"/>
                    <a:gd name="T9" fmla="*/ 0 h 43"/>
                    <a:gd name="T10" fmla="*/ 37 w 40"/>
                    <a:gd name="T11" fmla="*/ 2 h 43"/>
                    <a:gd name="T12" fmla="*/ 37 w 40"/>
                    <a:gd name="T13" fmla="*/ 8 h 43"/>
                    <a:gd name="T14" fmla="*/ 40 w 40"/>
                    <a:gd name="T15" fmla="*/ 5 h 43"/>
                    <a:gd name="T16" fmla="*/ 40 w 40"/>
                    <a:gd name="T17" fmla="*/ 1 h 43"/>
                    <a:gd name="T18" fmla="*/ 38 w 40"/>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3">
                      <a:moveTo>
                        <a:pt x="5" y="40"/>
                      </a:moveTo>
                      <a:cubicBezTo>
                        <a:pt x="0" y="40"/>
                        <a:pt x="0" y="40"/>
                        <a:pt x="0" y="40"/>
                      </a:cubicBezTo>
                      <a:cubicBezTo>
                        <a:pt x="2" y="43"/>
                        <a:pt x="2" y="43"/>
                        <a:pt x="2" y="43"/>
                      </a:cubicBezTo>
                      <a:cubicBezTo>
                        <a:pt x="3" y="42"/>
                        <a:pt x="4" y="41"/>
                        <a:pt x="5" y="40"/>
                      </a:cubicBezTo>
                      <a:moveTo>
                        <a:pt x="38" y="0"/>
                      </a:moveTo>
                      <a:cubicBezTo>
                        <a:pt x="38" y="1"/>
                        <a:pt x="37" y="2"/>
                        <a:pt x="37" y="2"/>
                      </a:cubicBezTo>
                      <a:cubicBezTo>
                        <a:pt x="37" y="8"/>
                        <a:pt x="37" y="8"/>
                        <a:pt x="37" y="8"/>
                      </a:cubicBezTo>
                      <a:cubicBezTo>
                        <a:pt x="38" y="7"/>
                        <a:pt x="39" y="6"/>
                        <a:pt x="40" y="5"/>
                      </a:cubicBezTo>
                      <a:cubicBezTo>
                        <a:pt x="40" y="1"/>
                        <a:pt x="40" y="1"/>
                        <a:pt x="40" y="1"/>
                      </a:cubicBezTo>
                      <a:cubicBezTo>
                        <a:pt x="38" y="0"/>
                        <a:pt x="38" y="0"/>
                        <a:pt x="38" y="0"/>
                      </a:cubicBezTo>
                    </a:path>
                  </a:pathLst>
                </a:custGeom>
                <a:solidFill>
                  <a:srgbClr val="1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9" name="Freeform 268">
                  <a:extLst>
                    <a:ext uri="{FF2B5EF4-FFF2-40B4-BE49-F238E27FC236}">
                      <a16:creationId xmlns="" xmlns:a16="http://schemas.microsoft.com/office/drawing/2014/main" id="{7D2F7137-A4E0-41A3-8240-40369A07F8E9}"/>
                    </a:ext>
                  </a:extLst>
                </p:cNvPr>
                <p:cNvSpPr>
                  <a:spLocks noEditPoints="1"/>
                </p:cNvSpPr>
                <p:nvPr/>
              </p:nvSpPr>
              <p:spPr bwMode="auto">
                <a:xfrm>
                  <a:off x="2673" y="2999"/>
                  <a:ext cx="532" cy="348"/>
                </a:xfrm>
                <a:custGeom>
                  <a:avLst/>
                  <a:gdLst>
                    <a:gd name="T0" fmla="*/ 74 w 108"/>
                    <a:gd name="T1" fmla="*/ 68 h 71"/>
                    <a:gd name="T2" fmla="*/ 0 w 108"/>
                    <a:gd name="T3" fmla="*/ 68 h 71"/>
                    <a:gd name="T4" fmla="*/ 0 w 108"/>
                    <a:gd name="T5" fmla="*/ 71 h 71"/>
                    <a:gd name="T6" fmla="*/ 71 w 108"/>
                    <a:gd name="T7" fmla="*/ 71 h 71"/>
                    <a:gd name="T8" fmla="*/ 71 w 108"/>
                    <a:gd name="T9" fmla="*/ 71 h 71"/>
                    <a:gd name="T10" fmla="*/ 74 w 108"/>
                    <a:gd name="T11" fmla="*/ 68 h 71"/>
                    <a:gd name="T12" fmla="*/ 108 w 108"/>
                    <a:gd name="T13" fmla="*/ 39 h 71"/>
                    <a:gd name="T14" fmla="*/ 105 w 108"/>
                    <a:gd name="T15" fmla="*/ 43 h 71"/>
                    <a:gd name="T16" fmla="*/ 105 w 108"/>
                    <a:gd name="T17" fmla="*/ 68 h 71"/>
                    <a:gd name="T18" fmla="*/ 80 w 108"/>
                    <a:gd name="T19" fmla="*/ 68 h 71"/>
                    <a:gd name="T20" fmla="*/ 76 w 108"/>
                    <a:gd name="T21" fmla="*/ 71 h 71"/>
                    <a:gd name="T22" fmla="*/ 108 w 108"/>
                    <a:gd name="T23" fmla="*/ 71 h 71"/>
                    <a:gd name="T24" fmla="*/ 108 w 108"/>
                    <a:gd name="T25" fmla="*/ 39 h 71"/>
                    <a:gd name="T26" fmla="*/ 108 w 108"/>
                    <a:gd name="T27" fmla="*/ 0 h 71"/>
                    <a:gd name="T28" fmla="*/ 105 w 108"/>
                    <a:gd name="T29" fmla="*/ 0 h 71"/>
                    <a:gd name="T30" fmla="*/ 105 w 108"/>
                    <a:gd name="T31" fmla="*/ 37 h 71"/>
                    <a:gd name="T32" fmla="*/ 108 w 108"/>
                    <a:gd name="T33" fmla="*/ 33 h 71"/>
                    <a:gd name="T34" fmla="*/ 108 w 108"/>
                    <a:gd name="T3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71">
                      <a:moveTo>
                        <a:pt x="74" y="68"/>
                      </a:moveTo>
                      <a:cubicBezTo>
                        <a:pt x="0" y="68"/>
                        <a:pt x="0" y="68"/>
                        <a:pt x="0" y="68"/>
                      </a:cubicBezTo>
                      <a:cubicBezTo>
                        <a:pt x="0" y="71"/>
                        <a:pt x="0" y="71"/>
                        <a:pt x="0" y="71"/>
                      </a:cubicBezTo>
                      <a:cubicBezTo>
                        <a:pt x="71" y="71"/>
                        <a:pt x="71" y="71"/>
                        <a:pt x="71" y="71"/>
                      </a:cubicBezTo>
                      <a:cubicBezTo>
                        <a:pt x="71" y="71"/>
                        <a:pt x="71" y="71"/>
                        <a:pt x="71" y="71"/>
                      </a:cubicBezTo>
                      <a:cubicBezTo>
                        <a:pt x="72" y="70"/>
                        <a:pt x="73" y="69"/>
                        <a:pt x="74" y="68"/>
                      </a:cubicBezTo>
                      <a:moveTo>
                        <a:pt x="108" y="39"/>
                      </a:moveTo>
                      <a:cubicBezTo>
                        <a:pt x="107" y="41"/>
                        <a:pt x="106" y="42"/>
                        <a:pt x="105" y="43"/>
                      </a:cubicBezTo>
                      <a:cubicBezTo>
                        <a:pt x="105" y="68"/>
                        <a:pt x="105" y="68"/>
                        <a:pt x="105" y="68"/>
                      </a:cubicBezTo>
                      <a:cubicBezTo>
                        <a:pt x="80" y="68"/>
                        <a:pt x="80" y="68"/>
                        <a:pt x="80" y="68"/>
                      </a:cubicBezTo>
                      <a:cubicBezTo>
                        <a:pt x="79" y="69"/>
                        <a:pt x="78" y="70"/>
                        <a:pt x="76" y="71"/>
                      </a:cubicBezTo>
                      <a:cubicBezTo>
                        <a:pt x="108" y="71"/>
                        <a:pt x="108" y="71"/>
                        <a:pt x="108" y="71"/>
                      </a:cubicBezTo>
                      <a:cubicBezTo>
                        <a:pt x="108" y="39"/>
                        <a:pt x="108" y="39"/>
                        <a:pt x="108" y="39"/>
                      </a:cubicBezTo>
                      <a:moveTo>
                        <a:pt x="108" y="0"/>
                      </a:moveTo>
                      <a:cubicBezTo>
                        <a:pt x="105" y="0"/>
                        <a:pt x="105" y="0"/>
                        <a:pt x="105" y="0"/>
                      </a:cubicBezTo>
                      <a:cubicBezTo>
                        <a:pt x="105" y="37"/>
                        <a:pt x="105" y="37"/>
                        <a:pt x="105" y="37"/>
                      </a:cubicBezTo>
                      <a:cubicBezTo>
                        <a:pt x="106" y="36"/>
                        <a:pt x="107" y="34"/>
                        <a:pt x="108" y="33"/>
                      </a:cubicBezTo>
                      <a:cubicBezTo>
                        <a:pt x="108" y="0"/>
                        <a:pt x="108" y="0"/>
                        <a:pt x="108" y="0"/>
                      </a:cubicBezTo>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0" name="Freeform 269">
                  <a:extLst>
                    <a:ext uri="{FF2B5EF4-FFF2-40B4-BE49-F238E27FC236}">
                      <a16:creationId xmlns="" xmlns:a16="http://schemas.microsoft.com/office/drawing/2014/main" id="{3CA9671E-01DC-4986-A6DF-19AAE39543D1}"/>
                    </a:ext>
                  </a:extLst>
                </p:cNvPr>
                <p:cNvSpPr>
                  <a:spLocks noEditPoints="1"/>
                </p:cNvSpPr>
                <p:nvPr/>
              </p:nvSpPr>
              <p:spPr bwMode="auto">
                <a:xfrm>
                  <a:off x="3023" y="3161"/>
                  <a:ext cx="182" cy="186"/>
                </a:xfrm>
                <a:custGeom>
                  <a:avLst/>
                  <a:gdLst>
                    <a:gd name="T0" fmla="*/ 9 w 37"/>
                    <a:gd name="T1" fmla="*/ 35 h 38"/>
                    <a:gd name="T2" fmla="*/ 3 w 37"/>
                    <a:gd name="T3" fmla="*/ 35 h 38"/>
                    <a:gd name="T4" fmla="*/ 0 w 37"/>
                    <a:gd name="T5" fmla="*/ 38 h 38"/>
                    <a:gd name="T6" fmla="*/ 0 w 37"/>
                    <a:gd name="T7" fmla="*/ 38 h 38"/>
                    <a:gd name="T8" fmla="*/ 5 w 37"/>
                    <a:gd name="T9" fmla="*/ 38 h 38"/>
                    <a:gd name="T10" fmla="*/ 9 w 37"/>
                    <a:gd name="T11" fmla="*/ 35 h 38"/>
                    <a:gd name="T12" fmla="*/ 37 w 37"/>
                    <a:gd name="T13" fmla="*/ 0 h 38"/>
                    <a:gd name="T14" fmla="*/ 34 w 37"/>
                    <a:gd name="T15" fmla="*/ 4 h 38"/>
                    <a:gd name="T16" fmla="*/ 34 w 37"/>
                    <a:gd name="T17" fmla="*/ 10 h 38"/>
                    <a:gd name="T18" fmla="*/ 37 w 37"/>
                    <a:gd name="T19" fmla="*/ 6 h 38"/>
                    <a:gd name="T20" fmla="*/ 37 w 37"/>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8">
                      <a:moveTo>
                        <a:pt x="9" y="35"/>
                      </a:moveTo>
                      <a:cubicBezTo>
                        <a:pt x="3" y="35"/>
                        <a:pt x="3" y="35"/>
                        <a:pt x="3" y="35"/>
                      </a:cubicBezTo>
                      <a:cubicBezTo>
                        <a:pt x="2" y="36"/>
                        <a:pt x="1" y="37"/>
                        <a:pt x="0" y="38"/>
                      </a:cubicBezTo>
                      <a:cubicBezTo>
                        <a:pt x="0" y="38"/>
                        <a:pt x="0" y="38"/>
                        <a:pt x="0" y="38"/>
                      </a:cubicBezTo>
                      <a:cubicBezTo>
                        <a:pt x="5" y="38"/>
                        <a:pt x="5" y="38"/>
                        <a:pt x="5" y="38"/>
                      </a:cubicBezTo>
                      <a:cubicBezTo>
                        <a:pt x="7" y="37"/>
                        <a:pt x="8" y="36"/>
                        <a:pt x="9" y="35"/>
                      </a:cubicBezTo>
                      <a:moveTo>
                        <a:pt x="37" y="0"/>
                      </a:moveTo>
                      <a:cubicBezTo>
                        <a:pt x="36" y="1"/>
                        <a:pt x="35" y="3"/>
                        <a:pt x="34" y="4"/>
                      </a:cubicBezTo>
                      <a:cubicBezTo>
                        <a:pt x="34" y="10"/>
                        <a:pt x="34" y="10"/>
                        <a:pt x="34" y="10"/>
                      </a:cubicBezTo>
                      <a:cubicBezTo>
                        <a:pt x="35" y="9"/>
                        <a:pt x="36" y="8"/>
                        <a:pt x="37" y="6"/>
                      </a:cubicBezTo>
                      <a:cubicBezTo>
                        <a:pt x="37" y="0"/>
                        <a:pt x="37" y="0"/>
                        <a:pt x="37" y="0"/>
                      </a:cubicBezTo>
                    </a:path>
                  </a:pathLst>
                </a:custGeom>
                <a:solidFill>
                  <a:srgbClr val="11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1" name="Freeform 270">
                  <a:extLst>
                    <a:ext uri="{FF2B5EF4-FFF2-40B4-BE49-F238E27FC236}">
                      <a16:creationId xmlns="" xmlns:a16="http://schemas.microsoft.com/office/drawing/2014/main" id="{533CAA3B-C227-4337-93C1-E86F139BD459}"/>
                    </a:ext>
                  </a:extLst>
                </p:cNvPr>
                <p:cNvSpPr>
                  <a:spLocks noEditPoints="1"/>
                </p:cNvSpPr>
                <p:nvPr/>
              </p:nvSpPr>
              <p:spPr bwMode="auto">
                <a:xfrm>
                  <a:off x="2673" y="2999"/>
                  <a:ext cx="517" cy="334"/>
                </a:xfrm>
                <a:custGeom>
                  <a:avLst/>
                  <a:gdLst>
                    <a:gd name="T0" fmla="*/ 77 w 105"/>
                    <a:gd name="T1" fmla="*/ 65 h 68"/>
                    <a:gd name="T2" fmla="*/ 0 w 105"/>
                    <a:gd name="T3" fmla="*/ 65 h 68"/>
                    <a:gd name="T4" fmla="*/ 0 w 105"/>
                    <a:gd name="T5" fmla="*/ 68 h 68"/>
                    <a:gd name="T6" fmla="*/ 74 w 105"/>
                    <a:gd name="T7" fmla="*/ 68 h 68"/>
                    <a:gd name="T8" fmla="*/ 77 w 105"/>
                    <a:gd name="T9" fmla="*/ 65 h 68"/>
                    <a:gd name="T10" fmla="*/ 105 w 105"/>
                    <a:gd name="T11" fmla="*/ 43 h 68"/>
                    <a:gd name="T12" fmla="*/ 102 w 105"/>
                    <a:gd name="T13" fmla="*/ 46 h 68"/>
                    <a:gd name="T14" fmla="*/ 102 w 105"/>
                    <a:gd name="T15" fmla="*/ 65 h 68"/>
                    <a:gd name="T16" fmla="*/ 83 w 105"/>
                    <a:gd name="T17" fmla="*/ 65 h 68"/>
                    <a:gd name="T18" fmla="*/ 80 w 105"/>
                    <a:gd name="T19" fmla="*/ 68 h 68"/>
                    <a:gd name="T20" fmla="*/ 105 w 105"/>
                    <a:gd name="T21" fmla="*/ 68 h 68"/>
                    <a:gd name="T22" fmla="*/ 105 w 105"/>
                    <a:gd name="T23" fmla="*/ 43 h 68"/>
                    <a:gd name="T24" fmla="*/ 105 w 105"/>
                    <a:gd name="T25" fmla="*/ 0 h 68"/>
                    <a:gd name="T26" fmla="*/ 102 w 105"/>
                    <a:gd name="T27" fmla="*/ 0 h 68"/>
                    <a:gd name="T28" fmla="*/ 102 w 105"/>
                    <a:gd name="T29" fmla="*/ 40 h 68"/>
                    <a:gd name="T30" fmla="*/ 105 w 105"/>
                    <a:gd name="T31" fmla="*/ 37 h 68"/>
                    <a:gd name="T32" fmla="*/ 105 w 105"/>
                    <a:gd name="T3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68">
                      <a:moveTo>
                        <a:pt x="77" y="65"/>
                      </a:moveTo>
                      <a:cubicBezTo>
                        <a:pt x="0" y="65"/>
                        <a:pt x="0" y="65"/>
                        <a:pt x="0" y="65"/>
                      </a:cubicBezTo>
                      <a:cubicBezTo>
                        <a:pt x="0" y="68"/>
                        <a:pt x="0" y="68"/>
                        <a:pt x="0" y="68"/>
                      </a:cubicBezTo>
                      <a:cubicBezTo>
                        <a:pt x="74" y="68"/>
                        <a:pt x="74" y="68"/>
                        <a:pt x="74" y="68"/>
                      </a:cubicBezTo>
                      <a:cubicBezTo>
                        <a:pt x="75" y="67"/>
                        <a:pt x="76" y="66"/>
                        <a:pt x="77" y="65"/>
                      </a:cubicBezTo>
                      <a:moveTo>
                        <a:pt x="105" y="43"/>
                      </a:moveTo>
                      <a:cubicBezTo>
                        <a:pt x="104" y="44"/>
                        <a:pt x="103" y="45"/>
                        <a:pt x="102" y="46"/>
                      </a:cubicBezTo>
                      <a:cubicBezTo>
                        <a:pt x="102" y="65"/>
                        <a:pt x="102" y="65"/>
                        <a:pt x="102" y="65"/>
                      </a:cubicBezTo>
                      <a:cubicBezTo>
                        <a:pt x="83" y="65"/>
                        <a:pt x="83" y="65"/>
                        <a:pt x="83" y="65"/>
                      </a:cubicBezTo>
                      <a:cubicBezTo>
                        <a:pt x="82" y="66"/>
                        <a:pt x="81" y="67"/>
                        <a:pt x="80" y="68"/>
                      </a:cubicBezTo>
                      <a:cubicBezTo>
                        <a:pt x="105" y="68"/>
                        <a:pt x="105" y="68"/>
                        <a:pt x="105" y="68"/>
                      </a:cubicBezTo>
                      <a:cubicBezTo>
                        <a:pt x="105" y="43"/>
                        <a:pt x="105" y="43"/>
                        <a:pt x="105" y="43"/>
                      </a:cubicBezTo>
                      <a:moveTo>
                        <a:pt x="105" y="0"/>
                      </a:moveTo>
                      <a:cubicBezTo>
                        <a:pt x="102" y="0"/>
                        <a:pt x="102" y="0"/>
                        <a:pt x="102" y="0"/>
                      </a:cubicBezTo>
                      <a:cubicBezTo>
                        <a:pt x="102" y="40"/>
                        <a:pt x="102" y="40"/>
                        <a:pt x="102" y="40"/>
                      </a:cubicBezTo>
                      <a:cubicBezTo>
                        <a:pt x="103" y="39"/>
                        <a:pt x="104" y="38"/>
                        <a:pt x="105" y="37"/>
                      </a:cubicBezTo>
                      <a:cubicBezTo>
                        <a:pt x="105" y="0"/>
                        <a:pt x="105" y="0"/>
                        <a:pt x="105" y="0"/>
                      </a:cubicBezTo>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2" name="Freeform 271">
                  <a:extLst>
                    <a:ext uri="{FF2B5EF4-FFF2-40B4-BE49-F238E27FC236}">
                      <a16:creationId xmlns="" xmlns:a16="http://schemas.microsoft.com/office/drawing/2014/main" id="{0CDCAD1A-4664-49D1-AC36-5B23E90C392D}"/>
                    </a:ext>
                  </a:extLst>
                </p:cNvPr>
                <p:cNvSpPr>
                  <a:spLocks noEditPoints="1"/>
                </p:cNvSpPr>
                <p:nvPr/>
              </p:nvSpPr>
              <p:spPr bwMode="auto">
                <a:xfrm>
                  <a:off x="3037" y="3180"/>
                  <a:ext cx="153" cy="153"/>
                </a:xfrm>
                <a:custGeom>
                  <a:avLst/>
                  <a:gdLst>
                    <a:gd name="T0" fmla="*/ 9 w 31"/>
                    <a:gd name="T1" fmla="*/ 28 h 31"/>
                    <a:gd name="T2" fmla="*/ 3 w 31"/>
                    <a:gd name="T3" fmla="*/ 28 h 31"/>
                    <a:gd name="T4" fmla="*/ 0 w 31"/>
                    <a:gd name="T5" fmla="*/ 31 h 31"/>
                    <a:gd name="T6" fmla="*/ 6 w 31"/>
                    <a:gd name="T7" fmla="*/ 31 h 31"/>
                    <a:gd name="T8" fmla="*/ 9 w 31"/>
                    <a:gd name="T9" fmla="*/ 28 h 31"/>
                    <a:gd name="T10" fmla="*/ 31 w 31"/>
                    <a:gd name="T11" fmla="*/ 0 h 31"/>
                    <a:gd name="T12" fmla="*/ 28 w 31"/>
                    <a:gd name="T13" fmla="*/ 3 h 31"/>
                    <a:gd name="T14" fmla="*/ 28 w 31"/>
                    <a:gd name="T15" fmla="*/ 9 h 31"/>
                    <a:gd name="T16" fmla="*/ 31 w 31"/>
                    <a:gd name="T17" fmla="*/ 6 h 31"/>
                    <a:gd name="T18" fmla="*/ 31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9" y="28"/>
                      </a:moveTo>
                      <a:cubicBezTo>
                        <a:pt x="3" y="28"/>
                        <a:pt x="3" y="28"/>
                        <a:pt x="3" y="28"/>
                      </a:cubicBezTo>
                      <a:cubicBezTo>
                        <a:pt x="2" y="29"/>
                        <a:pt x="1" y="30"/>
                        <a:pt x="0" y="31"/>
                      </a:cubicBezTo>
                      <a:cubicBezTo>
                        <a:pt x="6" y="31"/>
                        <a:pt x="6" y="31"/>
                        <a:pt x="6" y="31"/>
                      </a:cubicBezTo>
                      <a:cubicBezTo>
                        <a:pt x="7" y="30"/>
                        <a:pt x="8" y="29"/>
                        <a:pt x="9" y="28"/>
                      </a:cubicBezTo>
                      <a:moveTo>
                        <a:pt x="31" y="0"/>
                      </a:moveTo>
                      <a:cubicBezTo>
                        <a:pt x="30" y="1"/>
                        <a:pt x="29" y="2"/>
                        <a:pt x="28" y="3"/>
                      </a:cubicBezTo>
                      <a:cubicBezTo>
                        <a:pt x="28" y="9"/>
                        <a:pt x="28" y="9"/>
                        <a:pt x="28" y="9"/>
                      </a:cubicBezTo>
                      <a:cubicBezTo>
                        <a:pt x="29" y="8"/>
                        <a:pt x="30" y="7"/>
                        <a:pt x="31" y="6"/>
                      </a:cubicBezTo>
                      <a:cubicBezTo>
                        <a:pt x="31" y="0"/>
                        <a:pt x="31" y="0"/>
                        <a:pt x="31" y="0"/>
                      </a:cubicBezTo>
                    </a:path>
                  </a:pathLst>
                </a:custGeom>
                <a:solidFill>
                  <a:srgbClr val="10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3" name="Freeform 272">
                  <a:extLst>
                    <a:ext uri="{FF2B5EF4-FFF2-40B4-BE49-F238E27FC236}">
                      <a16:creationId xmlns="" xmlns:a16="http://schemas.microsoft.com/office/drawing/2014/main" id="{65116F73-5E29-4648-AAD5-808404BEE113}"/>
                    </a:ext>
                  </a:extLst>
                </p:cNvPr>
                <p:cNvSpPr>
                  <a:spLocks noEditPoints="1"/>
                </p:cNvSpPr>
                <p:nvPr/>
              </p:nvSpPr>
              <p:spPr bwMode="auto">
                <a:xfrm>
                  <a:off x="2673" y="2999"/>
                  <a:ext cx="502" cy="319"/>
                </a:xfrm>
                <a:custGeom>
                  <a:avLst/>
                  <a:gdLst>
                    <a:gd name="T0" fmla="*/ 80 w 102"/>
                    <a:gd name="T1" fmla="*/ 62 h 65"/>
                    <a:gd name="T2" fmla="*/ 0 w 102"/>
                    <a:gd name="T3" fmla="*/ 62 h 65"/>
                    <a:gd name="T4" fmla="*/ 0 w 102"/>
                    <a:gd name="T5" fmla="*/ 65 h 65"/>
                    <a:gd name="T6" fmla="*/ 77 w 102"/>
                    <a:gd name="T7" fmla="*/ 65 h 65"/>
                    <a:gd name="T8" fmla="*/ 80 w 102"/>
                    <a:gd name="T9" fmla="*/ 62 h 65"/>
                    <a:gd name="T10" fmla="*/ 99 w 102"/>
                    <a:gd name="T11" fmla="*/ 43 h 65"/>
                    <a:gd name="T12" fmla="*/ 99 w 102"/>
                    <a:gd name="T13" fmla="*/ 62 h 65"/>
                    <a:gd name="T14" fmla="*/ 85 w 102"/>
                    <a:gd name="T15" fmla="*/ 62 h 65"/>
                    <a:gd name="T16" fmla="*/ 85 w 102"/>
                    <a:gd name="T17" fmla="*/ 63 h 65"/>
                    <a:gd name="T18" fmla="*/ 83 w 102"/>
                    <a:gd name="T19" fmla="*/ 65 h 65"/>
                    <a:gd name="T20" fmla="*/ 102 w 102"/>
                    <a:gd name="T21" fmla="*/ 65 h 65"/>
                    <a:gd name="T22" fmla="*/ 102 w 102"/>
                    <a:gd name="T23" fmla="*/ 46 h 65"/>
                    <a:gd name="T24" fmla="*/ 102 w 102"/>
                    <a:gd name="T25" fmla="*/ 46 h 65"/>
                    <a:gd name="T26" fmla="*/ 99 w 102"/>
                    <a:gd name="T27" fmla="*/ 43 h 65"/>
                    <a:gd name="T28" fmla="*/ 102 w 102"/>
                    <a:gd name="T29" fmla="*/ 0 h 65"/>
                    <a:gd name="T30" fmla="*/ 99 w 102"/>
                    <a:gd name="T31" fmla="*/ 0 h 65"/>
                    <a:gd name="T32" fmla="*/ 99 w 102"/>
                    <a:gd name="T33" fmla="*/ 43 h 65"/>
                    <a:gd name="T34" fmla="*/ 102 w 102"/>
                    <a:gd name="T35" fmla="*/ 40 h 65"/>
                    <a:gd name="T36" fmla="*/ 102 w 102"/>
                    <a:gd name="T3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65">
                      <a:moveTo>
                        <a:pt x="80" y="62"/>
                      </a:moveTo>
                      <a:cubicBezTo>
                        <a:pt x="0" y="62"/>
                        <a:pt x="0" y="62"/>
                        <a:pt x="0" y="62"/>
                      </a:cubicBezTo>
                      <a:cubicBezTo>
                        <a:pt x="0" y="65"/>
                        <a:pt x="0" y="65"/>
                        <a:pt x="0" y="65"/>
                      </a:cubicBezTo>
                      <a:cubicBezTo>
                        <a:pt x="77" y="65"/>
                        <a:pt x="77" y="65"/>
                        <a:pt x="77" y="65"/>
                      </a:cubicBezTo>
                      <a:cubicBezTo>
                        <a:pt x="78" y="64"/>
                        <a:pt x="79" y="63"/>
                        <a:pt x="80" y="62"/>
                      </a:cubicBezTo>
                      <a:moveTo>
                        <a:pt x="99" y="43"/>
                      </a:moveTo>
                      <a:cubicBezTo>
                        <a:pt x="99" y="62"/>
                        <a:pt x="99" y="62"/>
                        <a:pt x="99" y="62"/>
                      </a:cubicBezTo>
                      <a:cubicBezTo>
                        <a:pt x="85" y="62"/>
                        <a:pt x="85" y="62"/>
                        <a:pt x="85" y="62"/>
                      </a:cubicBezTo>
                      <a:cubicBezTo>
                        <a:pt x="85" y="63"/>
                        <a:pt x="85" y="63"/>
                        <a:pt x="85" y="63"/>
                      </a:cubicBezTo>
                      <a:cubicBezTo>
                        <a:pt x="85" y="64"/>
                        <a:pt x="84" y="65"/>
                        <a:pt x="83" y="65"/>
                      </a:cubicBezTo>
                      <a:cubicBezTo>
                        <a:pt x="102" y="65"/>
                        <a:pt x="102" y="65"/>
                        <a:pt x="102" y="65"/>
                      </a:cubicBezTo>
                      <a:cubicBezTo>
                        <a:pt x="102" y="46"/>
                        <a:pt x="102" y="46"/>
                        <a:pt x="102" y="46"/>
                      </a:cubicBezTo>
                      <a:cubicBezTo>
                        <a:pt x="102" y="46"/>
                        <a:pt x="102" y="46"/>
                        <a:pt x="102" y="46"/>
                      </a:cubicBezTo>
                      <a:cubicBezTo>
                        <a:pt x="99" y="43"/>
                        <a:pt x="99" y="43"/>
                        <a:pt x="99" y="43"/>
                      </a:cubicBezTo>
                      <a:moveTo>
                        <a:pt x="102" y="0"/>
                      </a:moveTo>
                      <a:cubicBezTo>
                        <a:pt x="99" y="0"/>
                        <a:pt x="99" y="0"/>
                        <a:pt x="99" y="0"/>
                      </a:cubicBezTo>
                      <a:cubicBezTo>
                        <a:pt x="99" y="43"/>
                        <a:pt x="99" y="43"/>
                        <a:pt x="99" y="43"/>
                      </a:cubicBezTo>
                      <a:cubicBezTo>
                        <a:pt x="100" y="42"/>
                        <a:pt x="101" y="41"/>
                        <a:pt x="102" y="40"/>
                      </a:cubicBezTo>
                      <a:cubicBezTo>
                        <a:pt x="102" y="0"/>
                        <a:pt x="102" y="0"/>
                        <a:pt x="102" y="0"/>
                      </a:cubicBezTo>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4" name="Freeform 273">
                  <a:extLst>
                    <a:ext uri="{FF2B5EF4-FFF2-40B4-BE49-F238E27FC236}">
                      <a16:creationId xmlns="" xmlns:a16="http://schemas.microsoft.com/office/drawing/2014/main" id="{17070174-B251-43C1-B9AF-8E8C29C5FA0D}"/>
                    </a:ext>
                  </a:extLst>
                </p:cNvPr>
                <p:cNvSpPr>
                  <a:spLocks noEditPoints="1"/>
                </p:cNvSpPr>
                <p:nvPr/>
              </p:nvSpPr>
              <p:spPr bwMode="auto">
                <a:xfrm>
                  <a:off x="3052" y="3195"/>
                  <a:ext cx="123" cy="123"/>
                </a:xfrm>
                <a:custGeom>
                  <a:avLst/>
                  <a:gdLst>
                    <a:gd name="T0" fmla="*/ 8 w 25"/>
                    <a:gd name="T1" fmla="*/ 22 h 25"/>
                    <a:gd name="T2" fmla="*/ 3 w 25"/>
                    <a:gd name="T3" fmla="*/ 22 h 25"/>
                    <a:gd name="T4" fmla="*/ 0 w 25"/>
                    <a:gd name="T5" fmla="*/ 25 h 25"/>
                    <a:gd name="T6" fmla="*/ 6 w 25"/>
                    <a:gd name="T7" fmla="*/ 25 h 25"/>
                    <a:gd name="T8" fmla="*/ 8 w 25"/>
                    <a:gd name="T9" fmla="*/ 23 h 25"/>
                    <a:gd name="T10" fmla="*/ 8 w 25"/>
                    <a:gd name="T11" fmla="*/ 22 h 25"/>
                    <a:gd name="T12" fmla="*/ 25 w 25"/>
                    <a:gd name="T13" fmla="*/ 0 h 25"/>
                    <a:gd name="T14" fmla="*/ 22 w 25"/>
                    <a:gd name="T15" fmla="*/ 3 h 25"/>
                    <a:gd name="T16" fmla="*/ 22 w 25"/>
                    <a:gd name="T17" fmla="*/ 3 h 25"/>
                    <a:gd name="T18" fmla="*/ 25 w 25"/>
                    <a:gd name="T19" fmla="*/ 6 h 25"/>
                    <a:gd name="T20" fmla="*/ 25 w 25"/>
                    <a:gd name="T21" fmla="*/ 6 h 25"/>
                    <a:gd name="T22" fmla="*/ 25 w 25"/>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5">
                      <a:moveTo>
                        <a:pt x="8" y="22"/>
                      </a:moveTo>
                      <a:cubicBezTo>
                        <a:pt x="3" y="22"/>
                        <a:pt x="3" y="22"/>
                        <a:pt x="3" y="22"/>
                      </a:cubicBezTo>
                      <a:cubicBezTo>
                        <a:pt x="2" y="23"/>
                        <a:pt x="1" y="24"/>
                        <a:pt x="0" y="25"/>
                      </a:cubicBezTo>
                      <a:cubicBezTo>
                        <a:pt x="6" y="25"/>
                        <a:pt x="6" y="25"/>
                        <a:pt x="6" y="25"/>
                      </a:cubicBezTo>
                      <a:cubicBezTo>
                        <a:pt x="7" y="25"/>
                        <a:pt x="8" y="24"/>
                        <a:pt x="8" y="23"/>
                      </a:cubicBezTo>
                      <a:cubicBezTo>
                        <a:pt x="8" y="22"/>
                        <a:pt x="8" y="22"/>
                        <a:pt x="8" y="22"/>
                      </a:cubicBezTo>
                      <a:moveTo>
                        <a:pt x="25" y="0"/>
                      </a:moveTo>
                      <a:cubicBezTo>
                        <a:pt x="24" y="1"/>
                        <a:pt x="23" y="2"/>
                        <a:pt x="22" y="3"/>
                      </a:cubicBezTo>
                      <a:cubicBezTo>
                        <a:pt x="22" y="3"/>
                        <a:pt x="22" y="3"/>
                        <a:pt x="22" y="3"/>
                      </a:cubicBezTo>
                      <a:cubicBezTo>
                        <a:pt x="25" y="6"/>
                        <a:pt x="25" y="6"/>
                        <a:pt x="25" y="6"/>
                      </a:cubicBezTo>
                      <a:cubicBezTo>
                        <a:pt x="25" y="6"/>
                        <a:pt x="25" y="6"/>
                        <a:pt x="25" y="6"/>
                      </a:cubicBezTo>
                      <a:cubicBezTo>
                        <a:pt x="25" y="0"/>
                        <a:pt x="25" y="0"/>
                        <a:pt x="25" y="0"/>
                      </a:cubicBezTo>
                    </a:path>
                  </a:pathLst>
                </a:custGeom>
                <a:solidFill>
                  <a:srgbClr val="103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5" name="Freeform 274">
                  <a:extLst>
                    <a:ext uri="{FF2B5EF4-FFF2-40B4-BE49-F238E27FC236}">
                      <a16:creationId xmlns="" xmlns:a16="http://schemas.microsoft.com/office/drawing/2014/main" id="{C7CA9E7C-3A7C-4ED2-9285-49B717843346}"/>
                    </a:ext>
                  </a:extLst>
                </p:cNvPr>
                <p:cNvSpPr>
                  <a:spLocks/>
                </p:cNvSpPr>
                <p:nvPr/>
              </p:nvSpPr>
              <p:spPr bwMode="auto">
                <a:xfrm>
                  <a:off x="2673" y="2999"/>
                  <a:ext cx="487" cy="304"/>
                </a:xfrm>
                <a:custGeom>
                  <a:avLst/>
                  <a:gdLst>
                    <a:gd name="T0" fmla="*/ 99 w 99"/>
                    <a:gd name="T1" fmla="*/ 0 h 62"/>
                    <a:gd name="T2" fmla="*/ 96 w 99"/>
                    <a:gd name="T3" fmla="*/ 0 h 62"/>
                    <a:gd name="T4" fmla="*/ 96 w 99"/>
                    <a:gd name="T5" fmla="*/ 60 h 62"/>
                    <a:gd name="T6" fmla="*/ 0 w 99"/>
                    <a:gd name="T7" fmla="*/ 60 h 62"/>
                    <a:gd name="T8" fmla="*/ 0 w 99"/>
                    <a:gd name="T9" fmla="*/ 62 h 62"/>
                    <a:gd name="T10" fmla="*/ 80 w 99"/>
                    <a:gd name="T11" fmla="*/ 62 h 62"/>
                    <a:gd name="T12" fmla="*/ 83 w 99"/>
                    <a:gd name="T13" fmla="*/ 60 h 62"/>
                    <a:gd name="T14" fmla="*/ 85 w 99"/>
                    <a:gd name="T15" fmla="*/ 62 h 62"/>
                    <a:gd name="T16" fmla="*/ 99 w 99"/>
                    <a:gd name="T17" fmla="*/ 62 h 62"/>
                    <a:gd name="T18" fmla="*/ 99 w 99"/>
                    <a:gd name="T19" fmla="*/ 43 h 62"/>
                    <a:gd name="T20" fmla="*/ 99 w 99"/>
                    <a:gd name="T21" fmla="*/ 43 h 62"/>
                    <a:gd name="T22" fmla="*/ 99 w 99"/>
                    <a:gd name="T23" fmla="*/ 43 h 62"/>
                    <a:gd name="T24" fmla="*/ 99 w 99"/>
                    <a:gd name="T2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62">
                      <a:moveTo>
                        <a:pt x="99" y="0"/>
                      </a:moveTo>
                      <a:cubicBezTo>
                        <a:pt x="96" y="0"/>
                        <a:pt x="96" y="0"/>
                        <a:pt x="96" y="0"/>
                      </a:cubicBezTo>
                      <a:cubicBezTo>
                        <a:pt x="96" y="60"/>
                        <a:pt x="96" y="60"/>
                        <a:pt x="96" y="60"/>
                      </a:cubicBezTo>
                      <a:cubicBezTo>
                        <a:pt x="0" y="60"/>
                        <a:pt x="0" y="60"/>
                        <a:pt x="0" y="60"/>
                      </a:cubicBezTo>
                      <a:cubicBezTo>
                        <a:pt x="0" y="62"/>
                        <a:pt x="0" y="62"/>
                        <a:pt x="0" y="62"/>
                      </a:cubicBezTo>
                      <a:cubicBezTo>
                        <a:pt x="80" y="62"/>
                        <a:pt x="80" y="62"/>
                        <a:pt x="80" y="62"/>
                      </a:cubicBezTo>
                      <a:cubicBezTo>
                        <a:pt x="81" y="62"/>
                        <a:pt x="82" y="61"/>
                        <a:pt x="83" y="60"/>
                      </a:cubicBezTo>
                      <a:cubicBezTo>
                        <a:pt x="85" y="62"/>
                        <a:pt x="85" y="62"/>
                        <a:pt x="85" y="62"/>
                      </a:cubicBezTo>
                      <a:cubicBezTo>
                        <a:pt x="99" y="62"/>
                        <a:pt x="99" y="62"/>
                        <a:pt x="99" y="62"/>
                      </a:cubicBezTo>
                      <a:cubicBezTo>
                        <a:pt x="99" y="43"/>
                        <a:pt x="99" y="43"/>
                        <a:pt x="99" y="43"/>
                      </a:cubicBezTo>
                      <a:cubicBezTo>
                        <a:pt x="99" y="43"/>
                        <a:pt x="99" y="43"/>
                        <a:pt x="99" y="43"/>
                      </a:cubicBezTo>
                      <a:cubicBezTo>
                        <a:pt x="99" y="43"/>
                        <a:pt x="99" y="43"/>
                        <a:pt x="99" y="43"/>
                      </a:cubicBezTo>
                      <a:cubicBezTo>
                        <a:pt x="99" y="0"/>
                        <a:pt x="99" y="0"/>
                        <a:pt x="99" y="0"/>
                      </a:cubicBezTo>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6" name="Freeform 275">
                  <a:extLst>
                    <a:ext uri="{FF2B5EF4-FFF2-40B4-BE49-F238E27FC236}">
                      <a16:creationId xmlns="" xmlns:a16="http://schemas.microsoft.com/office/drawing/2014/main" id="{0F3A5C3C-070F-421E-97AA-6610E266AB1C}"/>
                    </a:ext>
                  </a:extLst>
                </p:cNvPr>
                <p:cNvSpPr>
                  <a:spLocks noEditPoints="1"/>
                </p:cNvSpPr>
                <p:nvPr/>
              </p:nvSpPr>
              <p:spPr bwMode="auto">
                <a:xfrm>
                  <a:off x="3067" y="3210"/>
                  <a:ext cx="93" cy="93"/>
                </a:xfrm>
                <a:custGeom>
                  <a:avLst/>
                  <a:gdLst>
                    <a:gd name="T0" fmla="*/ 3 w 19"/>
                    <a:gd name="T1" fmla="*/ 17 h 19"/>
                    <a:gd name="T2" fmla="*/ 0 w 19"/>
                    <a:gd name="T3" fmla="*/ 19 h 19"/>
                    <a:gd name="T4" fmla="*/ 5 w 19"/>
                    <a:gd name="T5" fmla="*/ 19 h 19"/>
                    <a:gd name="T6" fmla="*/ 3 w 19"/>
                    <a:gd name="T7" fmla="*/ 17 h 19"/>
                    <a:gd name="T8" fmla="*/ 19 w 19"/>
                    <a:gd name="T9" fmla="*/ 0 h 19"/>
                    <a:gd name="T10" fmla="*/ 19 w 19"/>
                    <a:gd name="T11" fmla="*/ 0 h 19"/>
                    <a:gd name="T12" fmla="*/ 19 w 19"/>
                    <a:gd name="T13" fmla="*/ 0 h 19"/>
                    <a:gd name="T14" fmla="*/ 19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3" y="17"/>
                      </a:moveTo>
                      <a:cubicBezTo>
                        <a:pt x="2" y="18"/>
                        <a:pt x="1" y="19"/>
                        <a:pt x="0" y="19"/>
                      </a:cubicBezTo>
                      <a:cubicBezTo>
                        <a:pt x="5" y="19"/>
                        <a:pt x="5" y="19"/>
                        <a:pt x="5" y="19"/>
                      </a:cubicBezTo>
                      <a:cubicBezTo>
                        <a:pt x="3" y="17"/>
                        <a:pt x="3" y="17"/>
                        <a:pt x="3" y="17"/>
                      </a:cubicBezTo>
                      <a:moveTo>
                        <a:pt x="19" y="0"/>
                      </a:moveTo>
                      <a:cubicBezTo>
                        <a:pt x="19" y="0"/>
                        <a:pt x="19" y="0"/>
                        <a:pt x="19" y="0"/>
                      </a:cubicBezTo>
                      <a:cubicBezTo>
                        <a:pt x="19" y="0"/>
                        <a:pt x="19" y="0"/>
                        <a:pt x="19" y="0"/>
                      </a:cubicBezTo>
                      <a:cubicBezTo>
                        <a:pt x="19" y="0"/>
                        <a:pt x="19" y="0"/>
                        <a:pt x="19" y="0"/>
                      </a:cubicBezTo>
                    </a:path>
                  </a:pathLst>
                </a:custGeom>
                <a:solidFill>
                  <a:srgbClr val="0F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7" name="Freeform 276">
                  <a:extLst>
                    <a:ext uri="{FF2B5EF4-FFF2-40B4-BE49-F238E27FC236}">
                      <a16:creationId xmlns="" xmlns:a16="http://schemas.microsoft.com/office/drawing/2014/main" id="{2CBC5678-106B-43E8-B43D-FAC57A044D21}"/>
                    </a:ext>
                  </a:extLst>
                </p:cNvPr>
                <p:cNvSpPr>
                  <a:spLocks/>
                </p:cNvSpPr>
                <p:nvPr/>
              </p:nvSpPr>
              <p:spPr bwMode="auto">
                <a:xfrm>
                  <a:off x="2673" y="2999"/>
                  <a:ext cx="473" cy="294"/>
                </a:xfrm>
                <a:custGeom>
                  <a:avLst/>
                  <a:gdLst>
                    <a:gd name="T0" fmla="*/ 473 w 473"/>
                    <a:gd name="T1" fmla="*/ 0 h 294"/>
                    <a:gd name="T2" fmla="*/ 463 w 473"/>
                    <a:gd name="T3" fmla="*/ 0 h 294"/>
                    <a:gd name="T4" fmla="*/ 463 w 473"/>
                    <a:gd name="T5" fmla="*/ 280 h 294"/>
                    <a:gd name="T6" fmla="*/ 0 w 473"/>
                    <a:gd name="T7" fmla="*/ 280 h 294"/>
                    <a:gd name="T8" fmla="*/ 0 w 473"/>
                    <a:gd name="T9" fmla="*/ 294 h 294"/>
                    <a:gd name="T10" fmla="*/ 473 w 473"/>
                    <a:gd name="T11" fmla="*/ 294 h 294"/>
                    <a:gd name="T12" fmla="*/ 473 w 473"/>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473" h="294">
                      <a:moveTo>
                        <a:pt x="473" y="0"/>
                      </a:moveTo>
                      <a:lnTo>
                        <a:pt x="463" y="0"/>
                      </a:lnTo>
                      <a:lnTo>
                        <a:pt x="463" y="280"/>
                      </a:lnTo>
                      <a:lnTo>
                        <a:pt x="0" y="280"/>
                      </a:lnTo>
                      <a:lnTo>
                        <a:pt x="0" y="294"/>
                      </a:lnTo>
                      <a:lnTo>
                        <a:pt x="473" y="294"/>
                      </a:lnTo>
                      <a:lnTo>
                        <a:pt x="473"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8" name="Freeform 277">
                  <a:extLst>
                    <a:ext uri="{FF2B5EF4-FFF2-40B4-BE49-F238E27FC236}">
                      <a16:creationId xmlns="" xmlns:a16="http://schemas.microsoft.com/office/drawing/2014/main" id="{EAB1569E-E151-4539-80EF-3A14E6CA6598}"/>
                    </a:ext>
                  </a:extLst>
                </p:cNvPr>
                <p:cNvSpPr>
                  <a:spLocks/>
                </p:cNvSpPr>
                <p:nvPr/>
              </p:nvSpPr>
              <p:spPr bwMode="auto">
                <a:xfrm>
                  <a:off x="2673" y="2999"/>
                  <a:ext cx="473" cy="294"/>
                </a:xfrm>
                <a:custGeom>
                  <a:avLst/>
                  <a:gdLst>
                    <a:gd name="T0" fmla="*/ 473 w 473"/>
                    <a:gd name="T1" fmla="*/ 0 h 294"/>
                    <a:gd name="T2" fmla="*/ 463 w 473"/>
                    <a:gd name="T3" fmla="*/ 0 h 294"/>
                    <a:gd name="T4" fmla="*/ 463 w 473"/>
                    <a:gd name="T5" fmla="*/ 280 h 294"/>
                    <a:gd name="T6" fmla="*/ 0 w 473"/>
                    <a:gd name="T7" fmla="*/ 280 h 294"/>
                    <a:gd name="T8" fmla="*/ 0 w 473"/>
                    <a:gd name="T9" fmla="*/ 294 h 294"/>
                    <a:gd name="T10" fmla="*/ 473 w 473"/>
                    <a:gd name="T11" fmla="*/ 294 h 294"/>
                    <a:gd name="T12" fmla="*/ 473 w 473"/>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473" h="294">
                      <a:moveTo>
                        <a:pt x="473" y="0"/>
                      </a:moveTo>
                      <a:lnTo>
                        <a:pt x="463" y="0"/>
                      </a:lnTo>
                      <a:lnTo>
                        <a:pt x="463" y="280"/>
                      </a:lnTo>
                      <a:lnTo>
                        <a:pt x="0" y="280"/>
                      </a:lnTo>
                      <a:lnTo>
                        <a:pt x="0" y="294"/>
                      </a:lnTo>
                      <a:lnTo>
                        <a:pt x="473" y="294"/>
                      </a:lnTo>
                      <a:lnTo>
                        <a:pt x="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9" name="Freeform 278">
                  <a:extLst>
                    <a:ext uri="{FF2B5EF4-FFF2-40B4-BE49-F238E27FC236}">
                      <a16:creationId xmlns="" xmlns:a16="http://schemas.microsoft.com/office/drawing/2014/main" id="{6B84D935-ECB2-4EAF-B3DF-354C519F28EB}"/>
                    </a:ext>
                  </a:extLst>
                </p:cNvPr>
                <p:cNvSpPr>
                  <a:spLocks/>
                </p:cNvSpPr>
                <p:nvPr/>
              </p:nvSpPr>
              <p:spPr bwMode="auto">
                <a:xfrm>
                  <a:off x="2673" y="2999"/>
                  <a:ext cx="463" cy="280"/>
                </a:xfrm>
                <a:custGeom>
                  <a:avLst/>
                  <a:gdLst>
                    <a:gd name="T0" fmla="*/ 463 w 463"/>
                    <a:gd name="T1" fmla="*/ 0 h 280"/>
                    <a:gd name="T2" fmla="*/ 448 w 463"/>
                    <a:gd name="T3" fmla="*/ 0 h 280"/>
                    <a:gd name="T4" fmla="*/ 448 w 463"/>
                    <a:gd name="T5" fmla="*/ 265 h 280"/>
                    <a:gd name="T6" fmla="*/ 0 w 463"/>
                    <a:gd name="T7" fmla="*/ 265 h 280"/>
                    <a:gd name="T8" fmla="*/ 0 w 463"/>
                    <a:gd name="T9" fmla="*/ 280 h 280"/>
                    <a:gd name="T10" fmla="*/ 463 w 463"/>
                    <a:gd name="T11" fmla="*/ 280 h 280"/>
                    <a:gd name="T12" fmla="*/ 463 w 463"/>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463" h="280">
                      <a:moveTo>
                        <a:pt x="463" y="0"/>
                      </a:moveTo>
                      <a:lnTo>
                        <a:pt x="448" y="0"/>
                      </a:lnTo>
                      <a:lnTo>
                        <a:pt x="448" y="265"/>
                      </a:lnTo>
                      <a:lnTo>
                        <a:pt x="0" y="265"/>
                      </a:lnTo>
                      <a:lnTo>
                        <a:pt x="0" y="280"/>
                      </a:lnTo>
                      <a:lnTo>
                        <a:pt x="463" y="280"/>
                      </a:lnTo>
                      <a:lnTo>
                        <a:pt x="463" y="0"/>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0" name="Freeform 279">
                  <a:extLst>
                    <a:ext uri="{FF2B5EF4-FFF2-40B4-BE49-F238E27FC236}">
                      <a16:creationId xmlns="" xmlns:a16="http://schemas.microsoft.com/office/drawing/2014/main" id="{1F3EC27B-BB76-4C8E-9E89-F5581D25B378}"/>
                    </a:ext>
                  </a:extLst>
                </p:cNvPr>
                <p:cNvSpPr>
                  <a:spLocks/>
                </p:cNvSpPr>
                <p:nvPr/>
              </p:nvSpPr>
              <p:spPr bwMode="auto">
                <a:xfrm>
                  <a:off x="2673" y="2999"/>
                  <a:ext cx="463" cy="280"/>
                </a:xfrm>
                <a:custGeom>
                  <a:avLst/>
                  <a:gdLst>
                    <a:gd name="T0" fmla="*/ 463 w 463"/>
                    <a:gd name="T1" fmla="*/ 0 h 280"/>
                    <a:gd name="T2" fmla="*/ 448 w 463"/>
                    <a:gd name="T3" fmla="*/ 0 h 280"/>
                    <a:gd name="T4" fmla="*/ 448 w 463"/>
                    <a:gd name="T5" fmla="*/ 265 h 280"/>
                    <a:gd name="T6" fmla="*/ 0 w 463"/>
                    <a:gd name="T7" fmla="*/ 265 h 280"/>
                    <a:gd name="T8" fmla="*/ 0 w 463"/>
                    <a:gd name="T9" fmla="*/ 280 h 280"/>
                    <a:gd name="T10" fmla="*/ 463 w 463"/>
                    <a:gd name="T11" fmla="*/ 280 h 280"/>
                    <a:gd name="T12" fmla="*/ 463 w 463"/>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463" h="280">
                      <a:moveTo>
                        <a:pt x="463" y="0"/>
                      </a:moveTo>
                      <a:lnTo>
                        <a:pt x="448" y="0"/>
                      </a:lnTo>
                      <a:lnTo>
                        <a:pt x="448" y="265"/>
                      </a:lnTo>
                      <a:lnTo>
                        <a:pt x="0" y="265"/>
                      </a:lnTo>
                      <a:lnTo>
                        <a:pt x="0" y="280"/>
                      </a:lnTo>
                      <a:lnTo>
                        <a:pt x="463" y="280"/>
                      </a:lnTo>
                      <a:lnTo>
                        <a:pt x="4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1" name="Freeform 280">
                  <a:extLst>
                    <a:ext uri="{FF2B5EF4-FFF2-40B4-BE49-F238E27FC236}">
                      <a16:creationId xmlns="" xmlns:a16="http://schemas.microsoft.com/office/drawing/2014/main" id="{7E116024-B6B2-4B18-8B51-6B2FCD8042F5}"/>
                    </a:ext>
                  </a:extLst>
                </p:cNvPr>
                <p:cNvSpPr>
                  <a:spLocks/>
                </p:cNvSpPr>
                <p:nvPr/>
              </p:nvSpPr>
              <p:spPr bwMode="auto">
                <a:xfrm>
                  <a:off x="2673" y="2999"/>
                  <a:ext cx="448" cy="265"/>
                </a:xfrm>
                <a:custGeom>
                  <a:avLst/>
                  <a:gdLst>
                    <a:gd name="T0" fmla="*/ 448 w 448"/>
                    <a:gd name="T1" fmla="*/ 0 h 265"/>
                    <a:gd name="T2" fmla="*/ 433 w 448"/>
                    <a:gd name="T3" fmla="*/ 0 h 265"/>
                    <a:gd name="T4" fmla="*/ 433 w 448"/>
                    <a:gd name="T5" fmla="*/ 250 h 265"/>
                    <a:gd name="T6" fmla="*/ 0 w 448"/>
                    <a:gd name="T7" fmla="*/ 250 h 265"/>
                    <a:gd name="T8" fmla="*/ 0 w 448"/>
                    <a:gd name="T9" fmla="*/ 265 h 265"/>
                    <a:gd name="T10" fmla="*/ 448 w 448"/>
                    <a:gd name="T11" fmla="*/ 265 h 265"/>
                    <a:gd name="T12" fmla="*/ 448 w 448"/>
                    <a:gd name="T13" fmla="*/ 0 h 265"/>
                  </a:gdLst>
                  <a:ahLst/>
                  <a:cxnLst>
                    <a:cxn ang="0">
                      <a:pos x="T0" y="T1"/>
                    </a:cxn>
                    <a:cxn ang="0">
                      <a:pos x="T2" y="T3"/>
                    </a:cxn>
                    <a:cxn ang="0">
                      <a:pos x="T4" y="T5"/>
                    </a:cxn>
                    <a:cxn ang="0">
                      <a:pos x="T6" y="T7"/>
                    </a:cxn>
                    <a:cxn ang="0">
                      <a:pos x="T8" y="T9"/>
                    </a:cxn>
                    <a:cxn ang="0">
                      <a:pos x="T10" y="T11"/>
                    </a:cxn>
                    <a:cxn ang="0">
                      <a:pos x="T12" y="T13"/>
                    </a:cxn>
                  </a:cxnLst>
                  <a:rect l="0" t="0" r="r" b="b"/>
                  <a:pathLst>
                    <a:path w="448" h="265">
                      <a:moveTo>
                        <a:pt x="448" y="0"/>
                      </a:moveTo>
                      <a:lnTo>
                        <a:pt x="433" y="0"/>
                      </a:lnTo>
                      <a:lnTo>
                        <a:pt x="433" y="250"/>
                      </a:lnTo>
                      <a:lnTo>
                        <a:pt x="0" y="250"/>
                      </a:lnTo>
                      <a:lnTo>
                        <a:pt x="0" y="265"/>
                      </a:lnTo>
                      <a:lnTo>
                        <a:pt x="448" y="265"/>
                      </a:lnTo>
                      <a:lnTo>
                        <a:pt x="44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2" name="Freeform 281">
                  <a:extLst>
                    <a:ext uri="{FF2B5EF4-FFF2-40B4-BE49-F238E27FC236}">
                      <a16:creationId xmlns="" xmlns:a16="http://schemas.microsoft.com/office/drawing/2014/main" id="{14177AC4-1046-4B6A-A171-390D162A1EB9}"/>
                    </a:ext>
                  </a:extLst>
                </p:cNvPr>
                <p:cNvSpPr>
                  <a:spLocks/>
                </p:cNvSpPr>
                <p:nvPr/>
              </p:nvSpPr>
              <p:spPr bwMode="auto">
                <a:xfrm>
                  <a:off x="2673" y="2999"/>
                  <a:ext cx="448" cy="265"/>
                </a:xfrm>
                <a:custGeom>
                  <a:avLst/>
                  <a:gdLst>
                    <a:gd name="T0" fmla="*/ 448 w 448"/>
                    <a:gd name="T1" fmla="*/ 0 h 265"/>
                    <a:gd name="T2" fmla="*/ 433 w 448"/>
                    <a:gd name="T3" fmla="*/ 0 h 265"/>
                    <a:gd name="T4" fmla="*/ 433 w 448"/>
                    <a:gd name="T5" fmla="*/ 250 h 265"/>
                    <a:gd name="T6" fmla="*/ 0 w 448"/>
                    <a:gd name="T7" fmla="*/ 250 h 265"/>
                    <a:gd name="T8" fmla="*/ 0 w 448"/>
                    <a:gd name="T9" fmla="*/ 265 h 265"/>
                    <a:gd name="T10" fmla="*/ 448 w 448"/>
                    <a:gd name="T11" fmla="*/ 265 h 265"/>
                    <a:gd name="T12" fmla="*/ 448 w 448"/>
                    <a:gd name="T13" fmla="*/ 0 h 265"/>
                  </a:gdLst>
                  <a:ahLst/>
                  <a:cxnLst>
                    <a:cxn ang="0">
                      <a:pos x="T0" y="T1"/>
                    </a:cxn>
                    <a:cxn ang="0">
                      <a:pos x="T2" y="T3"/>
                    </a:cxn>
                    <a:cxn ang="0">
                      <a:pos x="T4" y="T5"/>
                    </a:cxn>
                    <a:cxn ang="0">
                      <a:pos x="T6" y="T7"/>
                    </a:cxn>
                    <a:cxn ang="0">
                      <a:pos x="T8" y="T9"/>
                    </a:cxn>
                    <a:cxn ang="0">
                      <a:pos x="T10" y="T11"/>
                    </a:cxn>
                    <a:cxn ang="0">
                      <a:pos x="T12" y="T13"/>
                    </a:cxn>
                  </a:cxnLst>
                  <a:rect l="0" t="0" r="r" b="b"/>
                  <a:pathLst>
                    <a:path w="448" h="265">
                      <a:moveTo>
                        <a:pt x="448" y="0"/>
                      </a:moveTo>
                      <a:lnTo>
                        <a:pt x="433" y="0"/>
                      </a:lnTo>
                      <a:lnTo>
                        <a:pt x="433" y="250"/>
                      </a:lnTo>
                      <a:lnTo>
                        <a:pt x="0" y="250"/>
                      </a:lnTo>
                      <a:lnTo>
                        <a:pt x="0" y="265"/>
                      </a:lnTo>
                      <a:lnTo>
                        <a:pt x="448" y="265"/>
                      </a:lnTo>
                      <a:lnTo>
                        <a:pt x="4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3" name="Freeform 282">
                  <a:extLst>
                    <a:ext uri="{FF2B5EF4-FFF2-40B4-BE49-F238E27FC236}">
                      <a16:creationId xmlns="" xmlns:a16="http://schemas.microsoft.com/office/drawing/2014/main" id="{15027A0E-B12A-4B38-AF3F-676D926BC619}"/>
                    </a:ext>
                  </a:extLst>
                </p:cNvPr>
                <p:cNvSpPr>
                  <a:spLocks/>
                </p:cNvSpPr>
                <p:nvPr/>
              </p:nvSpPr>
              <p:spPr bwMode="auto">
                <a:xfrm>
                  <a:off x="2673" y="2999"/>
                  <a:ext cx="433" cy="250"/>
                </a:xfrm>
                <a:custGeom>
                  <a:avLst/>
                  <a:gdLst>
                    <a:gd name="T0" fmla="*/ 433 w 433"/>
                    <a:gd name="T1" fmla="*/ 0 h 250"/>
                    <a:gd name="T2" fmla="*/ 419 w 433"/>
                    <a:gd name="T3" fmla="*/ 0 h 250"/>
                    <a:gd name="T4" fmla="*/ 419 w 433"/>
                    <a:gd name="T5" fmla="*/ 235 h 250"/>
                    <a:gd name="T6" fmla="*/ 0 w 433"/>
                    <a:gd name="T7" fmla="*/ 235 h 250"/>
                    <a:gd name="T8" fmla="*/ 0 w 433"/>
                    <a:gd name="T9" fmla="*/ 250 h 250"/>
                    <a:gd name="T10" fmla="*/ 433 w 433"/>
                    <a:gd name="T11" fmla="*/ 250 h 250"/>
                    <a:gd name="T12" fmla="*/ 433 w 433"/>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433" h="250">
                      <a:moveTo>
                        <a:pt x="433" y="0"/>
                      </a:moveTo>
                      <a:lnTo>
                        <a:pt x="419" y="0"/>
                      </a:lnTo>
                      <a:lnTo>
                        <a:pt x="419" y="235"/>
                      </a:lnTo>
                      <a:lnTo>
                        <a:pt x="0" y="235"/>
                      </a:lnTo>
                      <a:lnTo>
                        <a:pt x="0" y="250"/>
                      </a:lnTo>
                      <a:lnTo>
                        <a:pt x="433" y="250"/>
                      </a:lnTo>
                      <a:lnTo>
                        <a:pt x="433"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4" name="Freeform 283">
                  <a:extLst>
                    <a:ext uri="{FF2B5EF4-FFF2-40B4-BE49-F238E27FC236}">
                      <a16:creationId xmlns="" xmlns:a16="http://schemas.microsoft.com/office/drawing/2014/main" id="{4D56BE46-2EDE-481D-91E8-4BA6292FBC39}"/>
                    </a:ext>
                  </a:extLst>
                </p:cNvPr>
                <p:cNvSpPr>
                  <a:spLocks/>
                </p:cNvSpPr>
                <p:nvPr/>
              </p:nvSpPr>
              <p:spPr bwMode="auto">
                <a:xfrm>
                  <a:off x="2673" y="2999"/>
                  <a:ext cx="433" cy="250"/>
                </a:xfrm>
                <a:custGeom>
                  <a:avLst/>
                  <a:gdLst>
                    <a:gd name="T0" fmla="*/ 433 w 433"/>
                    <a:gd name="T1" fmla="*/ 0 h 250"/>
                    <a:gd name="T2" fmla="*/ 419 w 433"/>
                    <a:gd name="T3" fmla="*/ 0 h 250"/>
                    <a:gd name="T4" fmla="*/ 419 w 433"/>
                    <a:gd name="T5" fmla="*/ 235 h 250"/>
                    <a:gd name="T6" fmla="*/ 0 w 433"/>
                    <a:gd name="T7" fmla="*/ 235 h 250"/>
                    <a:gd name="T8" fmla="*/ 0 w 433"/>
                    <a:gd name="T9" fmla="*/ 250 h 250"/>
                    <a:gd name="T10" fmla="*/ 433 w 433"/>
                    <a:gd name="T11" fmla="*/ 250 h 250"/>
                    <a:gd name="T12" fmla="*/ 433 w 433"/>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433" h="250">
                      <a:moveTo>
                        <a:pt x="433" y="0"/>
                      </a:moveTo>
                      <a:lnTo>
                        <a:pt x="419" y="0"/>
                      </a:lnTo>
                      <a:lnTo>
                        <a:pt x="419" y="235"/>
                      </a:lnTo>
                      <a:lnTo>
                        <a:pt x="0" y="235"/>
                      </a:lnTo>
                      <a:lnTo>
                        <a:pt x="0" y="250"/>
                      </a:lnTo>
                      <a:lnTo>
                        <a:pt x="433" y="250"/>
                      </a:lnTo>
                      <a:lnTo>
                        <a:pt x="4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5" name="Freeform 284">
                  <a:extLst>
                    <a:ext uri="{FF2B5EF4-FFF2-40B4-BE49-F238E27FC236}">
                      <a16:creationId xmlns="" xmlns:a16="http://schemas.microsoft.com/office/drawing/2014/main" id="{166492C3-BF55-4055-BCDB-A151A10B6D77}"/>
                    </a:ext>
                  </a:extLst>
                </p:cNvPr>
                <p:cNvSpPr>
                  <a:spLocks/>
                </p:cNvSpPr>
                <p:nvPr/>
              </p:nvSpPr>
              <p:spPr bwMode="auto">
                <a:xfrm>
                  <a:off x="2673" y="2999"/>
                  <a:ext cx="419" cy="235"/>
                </a:xfrm>
                <a:custGeom>
                  <a:avLst/>
                  <a:gdLst>
                    <a:gd name="T0" fmla="*/ 419 w 419"/>
                    <a:gd name="T1" fmla="*/ 0 h 235"/>
                    <a:gd name="T2" fmla="*/ 404 w 419"/>
                    <a:gd name="T3" fmla="*/ 0 h 235"/>
                    <a:gd name="T4" fmla="*/ 404 w 419"/>
                    <a:gd name="T5" fmla="*/ 221 h 235"/>
                    <a:gd name="T6" fmla="*/ 0 w 419"/>
                    <a:gd name="T7" fmla="*/ 221 h 235"/>
                    <a:gd name="T8" fmla="*/ 0 w 419"/>
                    <a:gd name="T9" fmla="*/ 235 h 235"/>
                    <a:gd name="T10" fmla="*/ 419 w 419"/>
                    <a:gd name="T11" fmla="*/ 235 h 235"/>
                    <a:gd name="T12" fmla="*/ 419 w 419"/>
                    <a:gd name="T13" fmla="*/ 0 h 235"/>
                  </a:gdLst>
                  <a:ahLst/>
                  <a:cxnLst>
                    <a:cxn ang="0">
                      <a:pos x="T0" y="T1"/>
                    </a:cxn>
                    <a:cxn ang="0">
                      <a:pos x="T2" y="T3"/>
                    </a:cxn>
                    <a:cxn ang="0">
                      <a:pos x="T4" y="T5"/>
                    </a:cxn>
                    <a:cxn ang="0">
                      <a:pos x="T6" y="T7"/>
                    </a:cxn>
                    <a:cxn ang="0">
                      <a:pos x="T8" y="T9"/>
                    </a:cxn>
                    <a:cxn ang="0">
                      <a:pos x="T10" y="T11"/>
                    </a:cxn>
                    <a:cxn ang="0">
                      <a:pos x="T12" y="T13"/>
                    </a:cxn>
                  </a:cxnLst>
                  <a:rect l="0" t="0" r="r" b="b"/>
                  <a:pathLst>
                    <a:path w="419" h="235">
                      <a:moveTo>
                        <a:pt x="419" y="0"/>
                      </a:moveTo>
                      <a:lnTo>
                        <a:pt x="404" y="0"/>
                      </a:lnTo>
                      <a:lnTo>
                        <a:pt x="404" y="221"/>
                      </a:lnTo>
                      <a:lnTo>
                        <a:pt x="0" y="221"/>
                      </a:lnTo>
                      <a:lnTo>
                        <a:pt x="0" y="235"/>
                      </a:lnTo>
                      <a:lnTo>
                        <a:pt x="419" y="235"/>
                      </a:lnTo>
                      <a:lnTo>
                        <a:pt x="419" y="0"/>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6" name="Freeform 285">
                  <a:extLst>
                    <a:ext uri="{FF2B5EF4-FFF2-40B4-BE49-F238E27FC236}">
                      <a16:creationId xmlns="" xmlns:a16="http://schemas.microsoft.com/office/drawing/2014/main" id="{D2E5B031-1650-42B1-B4E0-D5B891238482}"/>
                    </a:ext>
                  </a:extLst>
                </p:cNvPr>
                <p:cNvSpPr>
                  <a:spLocks/>
                </p:cNvSpPr>
                <p:nvPr/>
              </p:nvSpPr>
              <p:spPr bwMode="auto">
                <a:xfrm>
                  <a:off x="2673" y="2999"/>
                  <a:ext cx="419" cy="235"/>
                </a:xfrm>
                <a:custGeom>
                  <a:avLst/>
                  <a:gdLst>
                    <a:gd name="T0" fmla="*/ 419 w 419"/>
                    <a:gd name="T1" fmla="*/ 0 h 235"/>
                    <a:gd name="T2" fmla="*/ 404 w 419"/>
                    <a:gd name="T3" fmla="*/ 0 h 235"/>
                    <a:gd name="T4" fmla="*/ 404 w 419"/>
                    <a:gd name="T5" fmla="*/ 221 h 235"/>
                    <a:gd name="T6" fmla="*/ 0 w 419"/>
                    <a:gd name="T7" fmla="*/ 221 h 235"/>
                    <a:gd name="T8" fmla="*/ 0 w 419"/>
                    <a:gd name="T9" fmla="*/ 235 h 235"/>
                    <a:gd name="T10" fmla="*/ 419 w 419"/>
                    <a:gd name="T11" fmla="*/ 235 h 235"/>
                    <a:gd name="T12" fmla="*/ 419 w 419"/>
                    <a:gd name="T13" fmla="*/ 0 h 235"/>
                  </a:gdLst>
                  <a:ahLst/>
                  <a:cxnLst>
                    <a:cxn ang="0">
                      <a:pos x="T0" y="T1"/>
                    </a:cxn>
                    <a:cxn ang="0">
                      <a:pos x="T2" y="T3"/>
                    </a:cxn>
                    <a:cxn ang="0">
                      <a:pos x="T4" y="T5"/>
                    </a:cxn>
                    <a:cxn ang="0">
                      <a:pos x="T6" y="T7"/>
                    </a:cxn>
                    <a:cxn ang="0">
                      <a:pos x="T8" y="T9"/>
                    </a:cxn>
                    <a:cxn ang="0">
                      <a:pos x="T10" y="T11"/>
                    </a:cxn>
                    <a:cxn ang="0">
                      <a:pos x="T12" y="T13"/>
                    </a:cxn>
                  </a:cxnLst>
                  <a:rect l="0" t="0" r="r" b="b"/>
                  <a:pathLst>
                    <a:path w="419" h="235">
                      <a:moveTo>
                        <a:pt x="419" y="0"/>
                      </a:moveTo>
                      <a:lnTo>
                        <a:pt x="404" y="0"/>
                      </a:lnTo>
                      <a:lnTo>
                        <a:pt x="404" y="221"/>
                      </a:lnTo>
                      <a:lnTo>
                        <a:pt x="0" y="221"/>
                      </a:lnTo>
                      <a:lnTo>
                        <a:pt x="0" y="235"/>
                      </a:lnTo>
                      <a:lnTo>
                        <a:pt x="419" y="235"/>
                      </a:lnTo>
                      <a:lnTo>
                        <a:pt x="4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7" name="Freeform 286">
                  <a:extLst>
                    <a:ext uri="{FF2B5EF4-FFF2-40B4-BE49-F238E27FC236}">
                      <a16:creationId xmlns="" xmlns:a16="http://schemas.microsoft.com/office/drawing/2014/main" id="{39B72923-C9B8-40F8-88CF-D2FE8F653B97}"/>
                    </a:ext>
                  </a:extLst>
                </p:cNvPr>
                <p:cNvSpPr>
                  <a:spLocks/>
                </p:cNvSpPr>
                <p:nvPr/>
              </p:nvSpPr>
              <p:spPr bwMode="auto">
                <a:xfrm>
                  <a:off x="2673" y="2999"/>
                  <a:ext cx="404" cy="221"/>
                </a:xfrm>
                <a:custGeom>
                  <a:avLst/>
                  <a:gdLst>
                    <a:gd name="T0" fmla="*/ 404 w 404"/>
                    <a:gd name="T1" fmla="*/ 0 h 221"/>
                    <a:gd name="T2" fmla="*/ 394 w 404"/>
                    <a:gd name="T3" fmla="*/ 0 h 221"/>
                    <a:gd name="T4" fmla="*/ 394 w 404"/>
                    <a:gd name="T5" fmla="*/ 211 h 221"/>
                    <a:gd name="T6" fmla="*/ 0 w 404"/>
                    <a:gd name="T7" fmla="*/ 211 h 221"/>
                    <a:gd name="T8" fmla="*/ 0 w 404"/>
                    <a:gd name="T9" fmla="*/ 221 h 221"/>
                    <a:gd name="T10" fmla="*/ 404 w 404"/>
                    <a:gd name="T11" fmla="*/ 221 h 221"/>
                    <a:gd name="T12" fmla="*/ 404 w 404"/>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4" h="221">
                      <a:moveTo>
                        <a:pt x="404" y="0"/>
                      </a:moveTo>
                      <a:lnTo>
                        <a:pt x="394" y="0"/>
                      </a:lnTo>
                      <a:lnTo>
                        <a:pt x="394" y="211"/>
                      </a:lnTo>
                      <a:lnTo>
                        <a:pt x="0" y="211"/>
                      </a:lnTo>
                      <a:lnTo>
                        <a:pt x="0" y="221"/>
                      </a:lnTo>
                      <a:lnTo>
                        <a:pt x="404" y="221"/>
                      </a:lnTo>
                      <a:lnTo>
                        <a:pt x="404"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8" name="Freeform 287">
                  <a:extLst>
                    <a:ext uri="{FF2B5EF4-FFF2-40B4-BE49-F238E27FC236}">
                      <a16:creationId xmlns="" xmlns:a16="http://schemas.microsoft.com/office/drawing/2014/main" id="{8DBD25BB-DF2B-48A5-B1C1-7D558339176B}"/>
                    </a:ext>
                  </a:extLst>
                </p:cNvPr>
                <p:cNvSpPr>
                  <a:spLocks/>
                </p:cNvSpPr>
                <p:nvPr/>
              </p:nvSpPr>
              <p:spPr bwMode="auto">
                <a:xfrm>
                  <a:off x="2673" y="2999"/>
                  <a:ext cx="404" cy="221"/>
                </a:xfrm>
                <a:custGeom>
                  <a:avLst/>
                  <a:gdLst>
                    <a:gd name="T0" fmla="*/ 404 w 404"/>
                    <a:gd name="T1" fmla="*/ 0 h 221"/>
                    <a:gd name="T2" fmla="*/ 394 w 404"/>
                    <a:gd name="T3" fmla="*/ 0 h 221"/>
                    <a:gd name="T4" fmla="*/ 394 w 404"/>
                    <a:gd name="T5" fmla="*/ 211 h 221"/>
                    <a:gd name="T6" fmla="*/ 0 w 404"/>
                    <a:gd name="T7" fmla="*/ 211 h 221"/>
                    <a:gd name="T8" fmla="*/ 0 w 404"/>
                    <a:gd name="T9" fmla="*/ 221 h 221"/>
                    <a:gd name="T10" fmla="*/ 404 w 404"/>
                    <a:gd name="T11" fmla="*/ 221 h 221"/>
                    <a:gd name="T12" fmla="*/ 404 w 404"/>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4" h="221">
                      <a:moveTo>
                        <a:pt x="404" y="0"/>
                      </a:moveTo>
                      <a:lnTo>
                        <a:pt x="394" y="0"/>
                      </a:lnTo>
                      <a:lnTo>
                        <a:pt x="394" y="211"/>
                      </a:lnTo>
                      <a:lnTo>
                        <a:pt x="0" y="211"/>
                      </a:lnTo>
                      <a:lnTo>
                        <a:pt x="0" y="221"/>
                      </a:lnTo>
                      <a:lnTo>
                        <a:pt x="404" y="221"/>
                      </a:lnTo>
                      <a:lnTo>
                        <a:pt x="4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9" name="Freeform 288">
                  <a:extLst>
                    <a:ext uri="{FF2B5EF4-FFF2-40B4-BE49-F238E27FC236}">
                      <a16:creationId xmlns="" xmlns:a16="http://schemas.microsoft.com/office/drawing/2014/main" id="{7F141530-DAA3-4D2A-BA08-223C761A7B29}"/>
                    </a:ext>
                  </a:extLst>
                </p:cNvPr>
                <p:cNvSpPr>
                  <a:spLocks/>
                </p:cNvSpPr>
                <p:nvPr/>
              </p:nvSpPr>
              <p:spPr bwMode="auto">
                <a:xfrm>
                  <a:off x="2673" y="2891"/>
                  <a:ext cx="394" cy="319"/>
                </a:xfrm>
                <a:custGeom>
                  <a:avLst/>
                  <a:gdLst>
                    <a:gd name="T0" fmla="*/ 80 w 80"/>
                    <a:gd name="T1" fmla="*/ 0 h 65"/>
                    <a:gd name="T2" fmla="*/ 6 w 80"/>
                    <a:gd name="T3" fmla="*/ 0 h 65"/>
                    <a:gd name="T4" fmla="*/ 0 w 80"/>
                    <a:gd name="T5" fmla="*/ 6 h 65"/>
                    <a:gd name="T6" fmla="*/ 0 w 80"/>
                    <a:gd name="T7" fmla="*/ 65 h 65"/>
                    <a:gd name="T8" fmla="*/ 80 w 80"/>
                    <a:gd name="T9" fmla="*/ 65 h 65"/>
                    <a:gd name="T10" fmla="*/ 80 w 80"/>
                    <a:gd name="T11" fmla="*/ 22 h 65"/>
                    <a:gd name="T12" fmla="*/ 80 w 80"/>
                    <a:gd name="T13" fmla="*/ 22 h 65"/>
                    <a:gd name="T14" fmla="*/ 80 w 80"/>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5">
                      <a:moveTo>
                        <a:pt x="80" y="0"/>
                      </a:moveTo>
                      <a:cubicBezTo>
                        <a:pt x="6" y="0"/>
                        <a:pt x="6" y="0"/>
                        <a:pt x="6" y="0"/>
                      </a:cubicBezTo>
                      <a:cubicBezTo>
                        <a:pt x="2" y="0"/>
                        <a:pt x="0" y="2"/>
                        <a:pt x="0" y="6"/>
                      </a:cubicBezTo>
                      <a:cubicBezTo>
                        <a:pt x="0" y="65"/>
                        <a:pt x="0" y="65"/>
                        <a:pt x="0" y="65"/>
                      </a:cubicBezTo>
                      <a:cubicBezTo>
                        <a:pt x="80" y="65"/>
                        <a:pt x="80" y="65"/>
                        <a:pt x="80" y="65"/>
                      </a:cubicBezTo>
                      <a:cubicBezTo>
                        <a:pt x="80" y="22"/>
                        <a:pt x="80" y="22"/>
                        <a:pt x="80" y="22"/>
                      </a:cubicBezTo>
                      <a:cubicBezTo>
                        <a:pt x="80" y="22"/>
                        <a:pt x="80" y="22"/>
                        <a:pt x="80" y="22"/>
                      </a:cubicBezTo>
                      <a:cubicBezTo>
                        <a:pt x="80" y="0"/>
                        <a:pt x="80" y="0"/>
                        <a:pt x="80" y="0"/>
                      </a:cubicBezTo>
                    </a:path>
                  </a:pathLst>
                </a:custGeom>
                <a:solidFill>
                  <a:srgbClr val="1A62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0" name="Rectangle 289">
                  <a:extLst>
                    <a:ext uri="{FF2B5EF4-FFF2-40B4-BE49-F238E27FC236}">
                      <a16:creationId xmlns="" xmlns:a16="http://schemas.microsoft.com/office/drawing/2014/main" id="{8406AC88-8E83-414C-9B47-87817CE2D635}"/>
                    </a:ext>
                  </a:extLst>
                </p:cNvPr>
                <p:cNvSpPr>
                  <a:spLocks noChangeArrowheads="1"/>
                </p:cNvSpPr>
                <p:nvPr/>
              </p:nvSpPr>
              <p:spPr bwMode="auto">
                <a:xfrm>
                  <a:off x="3067" y="3455"/>
                  <a:ext cx="69" cy="54"/>
                </a:xfrm>
                <a:prstGeom prst="rect">
                  <a:avLst/>
                </a:prstGeom>
                <a:solidFill>
                  <a:srgbClr val="1412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1" name="Freeform 290">
                  <a:extLst>
                    <a:ext uri="{FF2B5EF4-FFF2-40B4-BE49-F238E27FC236}">
                      <a16:creationId xmlns="" xmlns:a16="http://schemas.microsoft.com/office/drawing/2014/main" id="{4BCA3E62-0A7D-4DF7-8A4F-F5A53B6ED6DD}"/>
                    </a:ext>
                  </a:extLst>
                </p:cNvPr>
                <p:cNvSpPr>
                  <a:spLocks noEditPoints="1"/>
                </p:cNvSpPr>
                <p:nvPr/>
              </p:nvSpPr>
              <p:spPr bwMode="auto">
                <a:xfrm>
                  <a:off x="2673" y="2891"/>
                  <a:ext cx="862" cy="564"/>
                </a:xfrm>
                <a:custGeom>
                  <a:avLst/>
                  <a:gdLst>
                    <a:gd name="T0" fmla="*/ 169 w 175"/>
                    <a:gd name="T1" fmla="*/ 0 h 115"/>
                    <a:gd name="T2" fmla="*/ 5 w 175"/>
                    <a:gd name="T3" fmla="*/ 0 h 115"/>
                    <a:gd name="T4" fmla="*/ 0 w 175"/>
                    <a:gd name="T5" fmla="*/ 5 h 115"/>
                    <a:gd name="T6" fmla="*/ 0 w 175"/>
                    <a:gd name="T7" fmla="*/ 109 h 115"/>
                    <a:gd name="T8" fmla="*/ 2 w 175"/>
                    <a:gd name="T9" fmla="*/ 114 h 115"/>
                    <a:gd name="T10" fmla="*/ 2 w 175"/>
                    <a:gd name="T11" fmla="*/ 113 h 115"/>
                    <a:gd name="T12" fmla="*/ 2 w 175"/>
                    <a:gd name="T13" fmla="*/ 114 h 115"/>
                    <a:gd name="T14" fmla="*/ 5 w 175"/>
                    <a:gd name="T15" fmla="*/ 115 h 115"/>
                    <a:gd name="T16" fmla="*/ 80 w 175"/>
                    <a:gd name="T17" fmla="*/ 115 h 115"/>
                    <a:gd name="T18" fmla="*/ 94 w 175"/>
                    <a:gd name="T19" fmla="*/ 115 h 115"/>
                    <a:gd name="T20" fmla="*/ 169 w 175"/>
                    <a:gd name="T21" fmla="*/ 115 h 115"/>
                    <a:gd name="T22" fmla="*/ 175 w 175"/>
                    <a:gd name="T23" fmla="*/ 109 h 115"/>
                    <a:gd name="T24" fmla="*/ 175 w 175"/>
                    <a:gd name="T25" fmla="*/ 5 h 115"/>
                    <a:gd name="T26" fmla="*/ 174 w 175"/>
                    <a:gd name="T27" fmla="*/ 2 h 115"/>
                    <a:gd name="T28" fmla="*/ 173 w 175"/>
                    <a:gd name="T29" fmla="*/ 2 h 115"/>
                    <a:gd name="T30" fmla="*/ 174 w 175"/>
                    <a:gd name="T31" fmla="*/ 2 h 115"/>
                    <a:gd name="T32" fmla="*/ 169 w 175"/>
                    <a:gd name="T33" fmla="*/ 0 h 115"/>
                    <a:gd name="T34" fmla="*/ 167 w 175"/>
                    <a:gd name="T35" fmla="*/ 105 h 115"/>
                    <a:gd name="T36" fmla="*/ 7 w 175"/>
                    <a:gd name="T37" fmla="*/ 105 h 115"/>
                    <a:gd name="T38" fmla="*/ 7 w 175"/>
                    <a:gd name="T39" fmla="*/ 9 h 115"/>
                    <a:gd name="T40" fmla="*/ 167 w 175"/>
                    <a:gd name="T41" fmla="*/ 9 h 115"/>
                    <a:gd name="T42" fmla="*/ 167 w 175"/>
                    <a:gd name="T43" fmla="*/ 10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5" h="115">
                      <a:moveTo>
                        <a:pt x="169" y="0"/>
                      </a:moveTo>
                      <a:cubicBezTo>
                        <a:pt x="5" y="0"/>
                        <a:pt x="5" y="0"/>
                        <a:pt x="5" y="0"/>
                      </a:cubicBezTo>
                      <a:cubicBezTo>
                        <a:pt x="2" y="0"/>
                        <a:pt x="0" y="2"/>
                        <a:pt x="0" y="5"/>
                      </a:cubicBezTo>
                      <a:cubicBezTo>
                        <a:pt x="0" y="109"/>
                        <a:pt x="0" y="109"/>
                        <a:pt x="0" y="109"/>
                      </a:cubicBezTo>
                      <a:cubicBezTo>
                        <a:pt x="0" y="111"/>
                        <a:pt x="1" y="113"/>
                        <a:pt x="2" y="114"/>
                      </a:cubicBezTo>
                      <a:cubicBezTo>
                        <a:pt x="2" y="113"/>
                        <a:pt x="2" y="113"/>
                        <a:pt x="2" y="113"/>
                      </a:cubicBezTo>
                      <a:cubicBezTo>
                        <a:pt x="2" y="114"/>
                        <a:pt x="2" y="114"/>
                        <a:pt x="2" y="114"/>
                      </a:cubicBezTo>
                      <a:cubicBezTo>
                        <a:pt x="3" y="114"/>
                        <a:pt x="4" y="115"/>
                        <a:pt x="5" y="115"/>
                      </a:cubicBezTo>
                      <a:cubicBezTo>
                        <a:pt x="80" y="115"/>
                        <a:pt x="80" y="115"/>
                        <a:pt x="80" y="115"/>
                      </a:cubicBezTo>
                      <a:cubicBezTo>
                        <a:pt x="94" y="115"/>
                        <a:pt x="94" y="115"/>
                        <a:pt x="94" y="115"/>
                      </a:cubicBezTo>
                      <a:cubicBezTo>
                        <a:pt x="169" y="115"/>
                        <a:pt x="169" y="115"/>
                        <a:pt x="169" y="115"/>
                      </a:cubicBezTo>
                      <a:cubicBezTo>
                        <a:pt x="172" y="115"/>
                        <a:pt x="175" y="112"/>
                        <a:pt x="175" y="109"/>
                      </a:cubicBezTo>
                      <a:cubicBezTo>
                        <a:pt x="175" y="5"/>
                        <a:pt x="175" y="5"/>
                        <a:pt x="175" y="5"/>
                      </a:cubicBezTo>
                      <a:cubicBezTo>
                        <a:pt x="175" y="4"/>
                        <a:pt x="174" y="3"/>
                        <a:pt x="174" y="2"/>
                      </a:cubicBezTo>
                      <a:cubicBezTo>
                        <a:pt x="173" y="2"/>
                        <a:pt x="173" y="2"/>
                        <a:pt x="173" y="2"/>
                      </a:cubicBezTo>
                      <a:cubicBezTo>
                        <a:pt x="174" y="2"/>
                        <a:pt x="174" y="2"/>
                        <a:pt x="174" y="2"/>
                      </a:cubicBezTo>
                      <a:cubicBezTo>
                        <a:pt x="173" y="1"/>
                        <a:pt x="171" y="0"/>
                        <a:pt x="169" y="0"/>
                      </a:cubicBezTo>
                      <a:close/>
                      <a:moveTo>
                        <a:pt x="167" y="105"/>
                      </a:moveTo>
                      <a:cubicBezTo>
                        <a:pt x="7" y="105"/>
                        <a:pt x="7" y="105"/>
                        <a:pt x="7" y="105"/>
                      </a:cubicBezTo>
                      <a:cubicBezTo>
                        <a:pt x="7" y="9"/>
                        <a:pt x="7" y="9"/>
                        <a:pt x="7" y="9"/>
                      </a:cubicBezTo>
                      <a:cubicBezTo>
                        <a:pt x="167" y="9"/>
                        <a:pt x="167" y="9"/>
                        <a:pt x="167" y="9"/>
                      </a:cubicBezTo>
                      <a:lnTo>
                        <a:pt x="167" y="105"/>
                      </a:ln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2" name="Freeform 291">
                  <a:extLst>
                    <a:ext uri="{FF2B5EF4-FFF2-40B4-BE49-F238E27FC236}">
                      <a16:creationId xmlns="" xmlns:a16="http://schemas.microsoft.com/office/drawing/2014/main" id="{1DB01A86-2363-4B28-9A63-844946F3F42B}"/>
                    </a:ext>
                  </a:extLst>
                </p:cNvPr>
                <p:cNvSpPr>
                  <a:spLocks/>
                </p:cNvSpPr>
                <p:nvPr/>
              </p:nvSpPr>
              <p:spPr bwMode="auto">
                <a:xfrm>
                  <a:off x="3220" y="3072"/>
                  <a:ext cx="5" cy="0"/>
                </a:xfrm>
                <a:custGeom>
                  <a:avLst/>
                  <a:gdLst>
                    <a:gd name="T0" fmla="*/ 5 w 5"/>
                    <a:gd name="T1" fmla="*/ 0 w 5"/>
                    <a:gd name="T2" fmla="*/ 5 w 5"/>
                    <a:gd name="T3" fmla="*/ 5 w 5"/>
                  </a:gdLst>
                  <a:ahLst/>
                  <a:cxnLst>
                    <a:cxn ang="0">
                      <a:pos x="T0" y="0"/>
                    </a:cxn>
                    <a:cxn ang="0">
                      <a:pos x="T1" y="0"/>
                    </a:cxn>
                    <a:cxn ang="0">
                      <a:pos x="T2" y="0"/>
                    </a:cxn>
                    <a:cxn ang="0">
                      <a:pos x="T3" y="0"/>
                    </a:cxn>
                  </a:cxnLst>
                  <a:rect l="0" t="0" r="r" b="b"/>
                  <a:pathLst>
                    <a:path w="5">
                      <a:moveTo>
                        <a:pt x="5" y="0"/>
                      </a:moveTo>
                      <a:lnTo>
                        <a:pt x="0" y="0"/>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3" name="Freeform 292">
                  <a:extLst>
                    <a:ext uri="{FF2B5EF4-FFF2-40B4-BE49-F238E27FC236}">
                      <a16:creationId xmlns="" xmlns:a16="http://schemas.microsoft.com/office/drawing/2014/main" id="{99EBBC17-BF30-4EFD-9163-E8EA46A0A28D}"/>
                    </a:ext>
                  </a:extLst>
                </p:cNvPr>
                <p:cNvSpPr>
                  <a:spLocks/>
                </p:cNvSpPr>
                <p:nvPr/>
              </p:nvSpPr>
              <p:spPr bwMode="auto">
                <a:xfrm>
                  <a:off x="2707" y="2935"/>
                  <a:ext cx="788" cy="471"/>
                </a:xfrm>
                <a:custGeom>
                  <a:avLst/>
                  <a:gdLst>
                    <a:gd name="T0" fmla="*/ 0 w 160"/>
                    <a:gd name="T1" fmla="*/ 96 h 96"/>
                    <a:gd name="T2" fmla="*/ 46 w 160"/>
                    <a:gd name="T3" fmla="*/ 69 h 96"/>
                    <a:gd name="T4" fmla="*/ 40 w 160"/>
                    <a:gd name="T5" fmla="*/ 48 h 96"/>
                    <a:gd name="T6" fmla="*/ 81 w 160"/>
                    <a:gd name="T7" fmla="*/ 8 h 96"/>
                    <a:gd name="T8" fmla="*/ 115 w 160"/>
                    <a:gd name="T9" fmla="*/ 27 h 96"/>
                    <a:gd name="T10" fmla="*/ 160 w 160"/>
                    <a:gd name="T11" fmla="*/ 0 h 96"/>
                    <a:gd name="T12" fmla="*/ 0 w 160"/>
                    <a:gd name="T13" fmla="*/ 0 h 96"/>
                    <a:gd name="T14" fmla="*/ 0 w 1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96">
                      <a:moveTo>
                        <a:pt x="0" y="96"/>
                      </a:moveTo>
                      <a:cubicBezTo>
                        <a:pt x="46" y="69"/>
                        <a:pt x="46" y="69"/>
                        <a:pt x="46" y="69"/>
                      </a:cubicBezTo>
                      <a:cubicBezTo>
                        <a:pt x="42" y="63"/>
                        <a:pt x="40" y="56"/>
                        <a:pt x="40" y="48"/>
                      </a:cubicBezTo>
                      <a:cubicBezTo>
                        <a:pt x="40" y="26"/>
                        <a:pt x="58" y="8"/>
                        <a:pt x="81" y="8"/>
                      </a:cubicBezTo>
                      <a:cubicBezTo>
                        <a:pt x="95" y="8"/>
                        <a:pt x="108" y="16"/>
                        <a:pt x="115" y="27"/>
                      </a:cubicBezTo>
                      <a:cubicBezTo>
                        <a:pt x="160" y="0"/>
                        <a:pt x="160" y="0"/>
                        <a:pt x="160" y="0"/>
                      </a:cubicBezTo>
                      <a:cubicBezTo>
                        <a:pt x="0" y="0"/>
                        <a:pt x="0" y="0"/>
                        <a:pt x="0" y="0"/>
                      </a:cubicBez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4" name="Freeform 293">
                  <a:extLst>
                    <a:ext uri="{FF2B5EF4-FFF2-40B4-BE49-F238E27FC236}">
                      <a16:creationId xmlns="" xmlns:a16="http://schemas.microsoft.com/office/drawing/2014/main" id="{66B596AE-0145-4C10-BCDC-DD432BDD5721}"/>
                    </a:ext>
                  </a:extLst>
                </p:cNvPr>
                <p:cNvSpPr>
                  <a:spLocks/>
                </p:cNvSpPr>
                <p:nvPr/>
              </p:nvSpPr>
              <p:spPr bwMode="auto">
                <a:xfrm>
                  <a:off x="2707" y="2935"/>
                  <a:ext cx="788" cy="471"/>
                </a:xfrm>
                <a:custGeom>
                  <a:avLst/>
                  <a:gdLst>
                    <a:gd name="T0" fmla="*/ 121 w 160"/>
                    <a:gd name="T1" fmla="*/ 44 h 96"/>
                    <a:gd name="T2" fmla="*/ 121 w 160"/>
                    <a:gd name="T3" fmla="*/ 48 h 96"/>
                    <a:gd name="T4" fmla="*/ 81 w 160"/>
                    <a:gd name="T5" fmla="*/ 88 h 96"/>
                    <a:gd name="T6" fmla="*/ 77 w 160"/>
                    <a:gd name="T7" fmla="*/ 88 h 96"/>
                    <a:gd name="T8" fmla="*/ 46 w 160"/>
                    <a:gd name="T9" fmla="*/ 69 h 96"/>
                    <a:gd name="T10" fmla="*/ 0 w 160"/>
                    <a:gd name="T11" fmla="*/ 96 h 96"/>
                    <a:gd name="T12" fmla="*/ 160 w 160"/>
                    <a:gd name="T13" fmla="*/ 96 h 96"/>
                    <a:gd name="T14" fmla="*/ 160 w 160"/>
                    <a:gd name="T15" fmla="*/ 0 h 96"/>
                    <a:gd name="T16" fmla="*/ 115 w 160"/>
                    <a:gd name="T17" fmla="*/ 27 h 96"/>
                    <a:gd name="T18" fmla="*/ 121 w 160"/>
                    <a:gd name="T19"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96">
                      <a:moveTo>
                        <a:pt x="121" y="44"/>
                      </a:moveTo>
                      <a:cubicBezTo>
                        <a:pt x="121" y="45"/>
                        <a:pt x="121" y="47"/>
                        <a:pt x="121" y="48"/>
                      </a:cubicBezTo>
                      <a:cubicBezTo>
                        <a:pt x="121" y="70"/>
                        <a:pt x="103" y="88"/>
                        <a:pt x="81" y="88"/>
                      </a:cubicBezTo>
                      <a:cubicBezTo>
                        <a:pt x="79" y="88"/>
                        <a:pt x="78" y="88"/>
                        <a:pt x="77" y="88"/>
                      </a:cubicBezTo>
                      <a:cubicBezTo>
                        <a:pt x="64" y="87"/>
                        <a:pt x="52" y="80"/>
                        <a:pt x="46" y="69"/>
                      </a:cubicBezTo>
                      <a:cubicBezTo>
                        <a:pt x="0" y="96"/>
                        <a:pt x="0" y="96"/>
                        <a:pt x="0" y="96"/>
                      </a:cubicBezTo>
                      <a:cubicBezTo>
                        <a:pt x="160" y="96"/>
                        <a:pt x="160" y="96"/>
                        <a:pt x="160" y="96"/>
                      </a:cubicBezTo>
                      <a:cubicBezTo>
                        <a:pt x="160" y="0"/>
                        <a:pt x="160" y="0"/>
                        <a:pt x="160" y="0"/>
                      </a:cubicBezTo>
                      <a:cubicBezTo>
                        <a:pt x="115" y="27"/>
                        <a:pt x="115" y="27"/>
                        <a:pt x="115" y="27"/>
                      </a:cubicBezTo>
                      <a:cubicBezTo>
                        <a:pt x="118" y="32"/>
                        <a:pt x="120" y="38"/>
                        <a:pt x="121" y="44"/>
                      </a:cubicBezTo>
                      <a:close/>
                    </a:path>
                  </a:pathLst>
                </a:custGeom>
                <a:solidFill>
                  <a:srgbClr val="D4D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5" name="Freeform 294">
                  <a:extLst>
                    <a:ext uri="{FF2B5EF4-FFF2-40B4-BE49-F238E27FC236}">
                      <a16:creationId xmlns="" xmlns:a16="http://schemas.microsoft.com/office/drawing/2014/main" id="{D5D14042-E2C0-4966-989A-2CE1A8A00C14}"/>
                    </a:ext>
                  </a:extLst>
                </p:cNvPr>
                <p:cNvSpPr>
                  <a:spLocks/>
                </p:cNvSpPr>
                <p:nvPr/>
              </p:nvSpPr>
              <p:spPr bwMode="auto">
                <a:xfrm>
                  <a:off x="2958" y="3509"/>
                  <a:ext cx="291" cy="59"/>
                </a:xfrm>
                <a:custGeom>
                  <a:avLst/>
                  <a:gdLst>
                    <a:gd name="T0" fmla="*/ 11 w 59"/>
                    <a:gd name="T1" fmla="*/ 0 h 12"/>
                    <a:gd name="T2" fmla="*/ 0 w 59"/>
                    <a:gd name="T3" fmla="*/ 12 h 12"/>
                    <a:gd name="T4" fmla="*/ 59 w 59"/>
                    <a:gd name="T5" fmla="*/ 12 h 12"/>
                    <a:gd name="T6" fmla="*/ 47 w 59"/>
                    <a:gd name="T7" fmla="*/ 0 h 12"/>
                    <a:gd name="T8" fmla="*/ 36 w 59"/>
                    <a:gd name="T9" fmla="*/ 0 h 12"/>
                    <a:gd name="T10" fmla="*/ 22 w 59"/>
                    <a:gd name="T11" fmla="*/ 0 h 12"/>
                    <a:gd name="T12" fmla="*/ 11 w 59"/>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59" h="12">
                      <a:moveTo>
                        <a:pt x="11" y="0"/>
                      </a:moveTo>
                      <a:cubicBezTo>
                        <a:pt x="5" y="0"/>
                        <a:pt x="0" y="5"/>
                        <a:pt x="0" y="12"/>
                      </a:cubicBezTo>
                      <a:cubicBezTo>
                        <a:pt x="59" y="12"/>
                        <a:pt x="59" y="12"/>
                        <a:pt x="59" y="12"/>
                      </a:cubicBezTo>
                      <a:cubicBezTo>
                        <a:pt x="59" y="5"/>
                        <a:pt x="53" y="0"/>
                        <a:pt x="47" y="0"/>
                      </a:cubicBezTo>
                      <a:cubicBezTo>
                        <a:pt x="36" y="0"/>
                        <a:pt x="36" y="0"/>
                        <a:pt x="36" y="0"/>
                      </a:cubicBezTo>
                      <a:cubicBezTo>
                        <a:pt x="22" y="0"/>
                        <a:pt x="22" y="0"/>
                        <a:pt x="22" y="0"/>
                      </a:cubicBezTo>
                      <a:lnTo>
                        <a:pt x="11" y="0"/>
                      </a:ln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6" name="Freeform 295">
                  <a:extLst>
                    <a:ext uri="{FF2B5EF4-FFF2-40B4-BE49-F238E27FC236}">
                      <a16:creationId xmlns="" xmlns:a16="http://schemas.microsoft.com/office/drawing/2014/main" id="{287E0027-4E49-4103-939B-D5844896C789}"/>
                    </a:ext>
                  </a:extLst>
                </p:cNvPr>
                <p:cNvSpPr>
                  <a:spLocks/>
                </p:cNvSpPr>
                <p:nvPr/>
              </p:nvSpPr>
              <p:spPr bwMode="auto">
                <a:xfrm>
                  <a:off x="2998" y="3068"/>
                  <a:ext cx="305" cy="299"/>
                </a:xfrm>
                <a:custGeom>
                  <a:avLst/>
                  <a:gdLst>
                    <a:gd name="T0" fmla="*/ 46 w 62"/>
                    <a:gd name="T1" fmla="*/ 1 h 61"/>
                    <a:gd name="T2" fmla="*/ 47 w 62"/>
                    <a:gd name="T3" fmla="*/ 3 h 61"/>
                    <a:gd name="T4" fmla="*/ 47 w 62"/>
                    <a:gd name="T5" fmla="*/ 3 h 61"/>
                    <a:gd name="T6" fmla="*/ 48 w 62"/>
                    <a:gd name="T7" fmla="*/ 6 h 61"/>
                    <a:gd name="T8" fmla="*/ 50 w 62"/>
                    <a:gd name="T9" fmla="*/ 15 h 61"/>
                    <a:gd name="T10" fmla="*/ 49 w 62"/>
                    <a:gd name="T11" fmla="*/ 23 h 61"/>
                    <a:gd name="T12" fmla="*/ 45 w 62"/>
                    <a:gd name="T13" fmla="*/ 29 h 61"/>
                    <a:gd name="T14" fmla="*/ 40 w 62"/>
                    <a:gd name="T15" fmla="*/ 34 h 61"/>
                    <a:gd name="T16" fmla="*/ 33 w 62"/>
                    <a:gd name="T17" fmla="*/ 36 h 61"/>
                    <a:gd name="T18" fmla="*/ 26 w 62"/>
                    <a:gd name="T19" fmla="*/ 34 h 61"/>
                    <a:gd name="T20" fmla="*/ 22 w 62"/>
                    <a:gd name="T21" fmla="*/ 35 h 61"/>
                    <a:gd name="T22" fmla="*/ 16 w 62"/>
                    <a:gd name="T23" fmla="*/ 36 h 61"/>
                    <a:gd name="T24" fmla="*/ 13 w 62"/>
                    <a:gd name="T25" fmla="*/ 36 h 61"/>
                    <a:gd name="T26" fmla="*/ 10 w 62"/>
                    <a:gd name="T27" fmla="*/ 34 h 61"/>
                    <a:gd name="T28" fmla="*/ 8 w 62"/>
                    <a:gd name="T29" fmla="*/ 30 h 61"/>
                    <a:gd name="T30" fmla="*/ 7 w 62"/>
                    <a:gd name="T31" fmla="*/ 26 h 61"/>
                    <a:gd name="T32" fmla="*/ 8 w 62"/>
                    <a:gd name="T33" fmla="*/ 18 h 61"/>
                    <a:gd name="T34" fmla="*/ 12 w 62"/>
                    <a:gd name="T35" fmla="*/ 12 h 61"/>
                    <a:gd name="T36" fmla="*/ 18 w 62"/>
                    <a:gd name="T37" fmla="*/ 8 h 61"/>
                    <a:gd name="T38" fmla="*/ 25 w 62"/>
                    <a:gd name="T39" fmla="*/ 7 h 61"/>
                    <a:gd name="T40" fmla="*/ 30 w 62"/>
                    <a:gd name="T41" fmla="*/ 7 h 61"/>
                    <a:gd name="T42" fmla="*/ 35 w 62"/>
                    <a:gd name="T43" fmla="*/ 8 h 61"/>
                    <a:gd name="T44" fmla="*/ 31 w 62"/>
                    <a:gd name="T45" fmla="*/ 29 h 61"/>
                    <a:gd name="T46" fmla="*/ 33 w 62"/>
                    <a:gd name="T47" fmla="*/ 30 h 61"/>
                    <a:gd name="T48" fmla="*/ 37 w 62"/>
                    <a:gd name="T49" fmla="*/ 29 h 61"/>
                    <a:gd name="T50" fmla="*/ 40 w 62"/>
                    <a:gd name="T51" fmla="*/ 25 h 61"/>
                    <a:gd name="T52" fmla="*/ 42 w 62"/>
                    <a:gd name="T53" fmla="*/ 20 h 61"/>
                    <a:gd name="T54" fmla="*/ 43 w 62"/>
                    <a:gd name="T55" fmla="*/ 15 h 61"/>
                    <a:gd name="T56" fmla="*/ 39 w 62"/>
                    <a:gd name="T57" fmla="*/ 4 h 61"/>
                    <a:gd name="T58" fmla="*/ 26 w 62"/>
                    <a:gd name="T59" fmla="*/ 0 h 61"/>
                    <a:gd name="T60" fmla="*/ 15 w 62"/>
                    <a:gd name="T61" fmla="*/ 2 h 61"/>
                    <a:gd name="T62" fmla="*/ 7 w 62"/>
                    <a:gd name="T63" fmla="*/ 8 h 61"/>
                    <a:gd name="T64" fmla="*/ 2 w 62"/>
                    <a:gd name="T65" fmla="*/ 16 h 61"/>
                    <a:gd name="T66" fmla="*/ 0 w 62"/>
                    <a:gd name="T67" fmla="*/ 25 h 61"/>
                    <a:gd name="T68" fmla="*/ 2 w 62"/>
                    <a:gd name="T69" fmla="*/ 33 h 61"/>
                    <a:gd name="T70" fmla="*/ 5 w 62"/>
                    <a:gd name="T71" fmla="*/ 38 h 61"/>
                    <a:gd name="T72" fmla="*/ 11 w 62"/>
                    <a:gd name="T73" fmla="*/ 41 h 61"/>
                    <a:gd name="T74" fmla="*/ 17 w 62"/>
                    <a:gd name="T75" fmla="*/ 42 h 61"/>
                    <a:gd name="T76" fmla="*/ 24 w 62"/>
                    <a:gd name="T77" fmla="*/ 42 h 61"/>
                    <a:gd name="T78" fmla="*/ 29 w 62"/>
                    <a:gd name="T79" fmla="*/ 41 h 61"/>
                    <a:gd name="T80" fmla="*/ 30 w 62"/>
                    <a:gd name="T81" fmla="*/ 43 h 61"/>
                    <a:gd name="T82" fmla="*/ 30 w 62"/>
                    <a:gd name="T83" fmla="*/ 46 h 61"/>
                    <a:gd name="T84" fmla="*/ 28 w 62"/>
                    <a:gd name="T85" fmla="*/ 47 h 61"/>
                    <a:gd name="T86" fmla="*/ 24 w 62"/>
                    <a:gd name="T87" fmla="*/ 48 h 61"/>
                    <a:gd name="T88" fmla="*/ 21 w 62"/>
                    <a:gd name="T89" fmla="*/ 49 h 61"/>
                    <a:gd name="T90" fmla="*/ 16 w 62"/>
                    <a:gd name="T91" fmla="*/ 49 h 61"/>
                    <a:gd name="T92" fmla="*/ 7 w 62"/>
                    <a:gd name="T93" fmla="*/ 47 h 61"/>
                    <a:gd name="T94" fmla="*/ 0 w 62"/>
                    <a:gd name="T95" fmla="*/ 43 h 61"/>
                    <a:gd name="T96" fmla="*/ 18 w 62"/>
                    <a:gd name="T97" fmla="*/ 61 h 61"/>
                    <a:gd name="T98" fmla="*/ 22 w 62"/>
                    <a:gd name="T99" fmla="*/ 61 h 61"/>
                    <a:gd name="T100" fmla="*/ 62 w 62"/>
                    <a:gd name="T101" fmla="*/ 21 h 61"/>
                    <a:gd name="T102" fmla="*/ 62 w 62"/>
                    <a:gd name="T103" fmla="*/ 17 h 61"/>
                    <a:gd name="T104" fmla="*/ 46 w 62"/>
                    <a:gd name="T105"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1">
                      <a:moveTo>
                        <a:pt x="46" y="1"/>
                      </a:moveTo>
                      <a:cubicBezTo>
                        <a:pt x="46" y="2"/>
                        <a:pt x="47" y="2"/>
                        <a:pt x="47" y="3"/>
                      </a:cubicBezTo>
                      <a:cubicBezTo>
                        <a:pt x="47" y="3"/>
                        <a:pt x="47" y="3"/>
                        <a:pt x="47" y="3"/>
                      </a:cubicBezTo>
                      <a:cubicBezTo>
                        <a:pt x="48" y="4"/>
                        <a:pt x="48" y="5"/>
                        <a:pt x="48" y="6"/>
                      </a:cubicBezTo>
                      <a:cubicBezTo>
                        <a:pt x="50" y="8"/>
                        <a:pt x="50" y="11"/>
                        <a:pt x="50" y="15"/>
                      </a:cubicBezTo>
                      <a:cubicBezTo>
                        <a:pt x="50" y="17"/>
                        <a:pt x="50" y="20"/>
                        <a:pt x="49" y="23"/>
                      </a:cubicBezTo>
                      <a:cubicBezTo>
                        <a:pt x="48" y="25"/>
                        <a:pt x="47" y="27"/>
                        <a:pt x="45" y="29"/>
                      </a:cubicBezTo>
                      <a:cubicBezTo>
                        <a:pt x="44" y="31"/>
                        <a:pt x="42" y="33"/>
                        <a:pt x="40" y="34"/>
                      </a:cubicBezTo>
                      <a:cubicBezTo>
                        <a:pt x="38" y="35"/>
                        <a:pt x="35" y="36"/>
                        <a:pt x="33" y="36"/>
                      </a:cubicBezTo>
                      <a:cubicBezTo>
                        <a:pt x="29" y="36"/>
                        <a:pt x="27" y="35"/>
                        <a:pt x="26" y="34"/>
                      </a:cubicBezTo>
                      <a:cubicBezTo>
                        <a:pt x="24" y="34"/>
                        <a:pt x="23" y="35"/>
                        <a:pt x="22" y="35"/>
                      </a:cubicBezTo>
                      <a:cubicBezTo>
                        <a:pt x="20" y="36"/>
                        <a:pt x="19" y="36"/>
                        <a:pt x="16" y="36"/>
                      </a:cubicBezTo>
                      <a:cubicBezTo>
                        <a:pt x="15" y="36"/>
                        <a:pt x="14" y="36"/>
                        <a:pt x="13" y="36"/>
                      </a:cubicBezTo>
                      <a:cubicBezTo>
                        <a:pt x="12" y="35"/>
                        <a:pt x="10" y="35"/>
                        <a:pt x="10" y="34"/>
                      </a:cubicBezTo>
                      <a:cubicBezTo>
                        <a:pt x="9" y="33"/>
                        <a:pt x="8" y="32"/>
                        <a:pt x="8" y="30"/>
                      </a:cubicBezTo>
                      <a:cubicBezTo>
                        <a:pt x="7" y="29"/>
                        <a:pt x="7" y="28"/>
                        <a:pt x="7" y="26"/>
                      </a:cubicBezTo>
                      <a:cubicBezTo>
                        <a:pt x="7" y="23"/>
                        <a:pt x="7" y="20"/>
                        <a:pt x="8" y="18"/>
                      </a:cubicBezTo>
                      <a:cubicBezTo>
                        <a:pt x="9" y="16"/>
                        <a:pt x="10" y="14"/>
                        <a:pt x="12" y="12"/>
                      </a:cubicBezTo>
                      <a:cubicBezTo>
                        <a:pt x="14" y="10"/>
                        <a:pt x="16" y="9"/>
                        <a:pt x="18" y="8"/>
                      </a:cubicBezTo>
                      <a:cubicBezTo>
                        <a:pt x="20" y="7"/>
                        <a:pt x="22" y="7"/>
                        <a:pt x="25" y="7"/>
                      </a:cubicBezTo>
                      <a:cubicBezTo>
                        <a:pt x="26" y="7"/>
                        <a:pt x="28" y="7"/>
                        <a:pt x="30" y="7"/>
                      </a:cubicBezTo>
                      <a:cubicBezTo>
                        <a:pt x="32" y="7"/>
                        <a:pt x="34" y="8"/>
                        <a:pt x="35" y="8"/>
                      </a:cubicBezTo>
                      <a:cubicBezTo>
                        <a:pt x="31" y="29"/>
                        <a:pt x="31" y="29"/>
                        <a:pt x="31" y="29"/>
                      </a:cubicBezTo>
                      <a:cubicBezTo>
                        <a:pt x="32" y="30"/>
                        <a:pt x="32" y="30"/>
                        <a:pt x="33" y="30"/>
                      </a:cubicBezTo>
                      <a:cubicBezTo>
                        <a:pt x="35" y="30"/>
                        <a:pt x="36" y="29"/>
                        <a:pt x="37" y="29"/>
                      </a:cubicBezTo>
                      <a:cubicBezTo>
                        <a:pt x="39" y="28"/>
                        <a:pt x="40" y="26"/>
                        <a:pt x="40" y="25"/>
                      </a:cubicBezTo>
                      <a:cubicBezTo>
                        <a:pt x="41" y="24"/>
                        <a:pt x="42" y="22"/>
                        <a:pt x="42" y="20"/>
                      </a:cubicBezTo>
                      <a:cubicBezTo>
                        <a:pt x="43" y="18"/>
                        <a:pt x="43" y="17"/>
                        <a:pt x="43" y="15"/>
                      </a:cubicBezTo>
                      <a:cubicBezTo>
                        <a:pt x="43" y="10"/>
                        <a:pt x="41" y="6"/>
                        <a:pt x="39" y="4"/>
                      </a:cubicBezTo>
                      <a:cubicBezTo>
                        <a:pt x="36" y="1"/>
                        <a:pt x="31" y="0"/>
                        <a:pt x="26" y="0"/>
                      </a:cubicBezTo>
                      <a:cubicBezTo>
                        <a:pt x="22" y="0"/>
                        <a:pt x="18" y="1"/>
                        <a:pt x="15" y="2"/>
                      </a:cubicBezTo>
                      <a:cubicBezTo>
                        <a:pt x="12" y="4"/>
                        <a:pt x="9" y="5"/>
                        <a:pt x="7" y="8"/>
                      </a:cubicBezTo>
                      <a:cubicBezTo>
                        <a:pt x="5" y="10"/>
                        <a:pt x="3" y="13"/>
                        <a:pt x="2" y="16"/>
                      </a:cubicBezTo>
                      <a:cubicBezTo>
                        <a:pt x="1" y="19"/>
                        <a:pt x="0" y="22"/>
                        <a:pt x="0" y="25"/>
                      </a:cubicBezTo>
                      <a:cubicBezTo>
                        <a:pt x="0" y="28"/>
                        <a:pt x="1" y="31"/>
                        <a:pt x="2" y="33"/>
                      </a:cubicBezTo>
                      <a:cubicBezTo>
                        <a:pt x="3" y="35"/>
                        <a:pt x="4" y="37"/>
                        <a:pt x="5" y="38"/>
                      </a:cubicBezTo>
                      <a:cubicBezTo>
                        <a:pt x="7" y="40"/>
                        <a:pt x="9" y="41"/>
                        <a:pt x="11" y="41"/>
                      </a:cubicBezTo>
                      <a:cubicBezTo>
                        <a:pt x="13" y="42"/>
                        <a:pt x="15" y="42"/>
                        <a:pt x="17" y="42"/>
                      </a:cubicBezTo>
                      <a:cubicBezTo>
                        <a:pt x="20" y="42"/>
                        <a:pt x="22" y="42"/>
                        <a:pt x="24" y="42"/>
                      </a:cubicBezTo>
                      <a:cubicBezTo>
                        <a:pt x="25" y="42"/>
                        <a:pt x="27" y="41"/>
                        <a:pt x="29" y="41"/>
                      </a:cubicBezTo>
                      <a:cubicBezTo>
                        <a:pt x="29" y="42"/>
                        <a:pt x="29" y="42"/>
                        <a:pt x="30" y="43"/>
                      </a:cubicBezTo>
                      <a:cubicBezTo>
                        <a:pt x="30" y="44"/>
                        <a:pt x="30" y="45"/>
                        <a:pt x="30" y="46"/>
                      </a:cubicBezTo>
                      <a:cubicBezTo>
                        <a:pt x="30" y="47"/>
                        <a:pt x="29" y="47"/>
                        <a:pt x="28" y="47"/>
                      </a:cubicBezTo>
                      <a:cubicBezTo>
                        <a:pt x="27" y="48"/>
                        <a:pt x="26" y="48"/>
                        <a:pt x="24" y="48"/>
                      </a:cubicBezTo>
                      <a:cubicBezTo>
                        <a:pt x="23" y="48"/>
                        <a:pt x="22" y="48"/>
                        <a:pt x="21" y="49"/>
                      </a:cubicBezTo>
                      <a:cubicBezTo>
                        <a:pt x="19" y="49"/>
                        <a:pt x="18" y="49"/>
                        <a:pt x="16" y="49"/>
                      </a:cubicBezTo>
                      <a:cubicBezTo>
                        <a:pt x="13" y="49"/>
                        <a:pt x="10" y="48"/>
                        <a:pt x="7" y="47"/>
                      </a:cubicBezTo>
                      <a:cubicBezTo>
                        <a:pt x="4" y="46"/>
                        <a:pt x="2" y="45"/>
                        <a:pt x="0" y="43"/>
                      </a:cubicBezTo>
                      <a:cubicBezTo>
                        <a:pt x="18" y="61"/>
                        <a:pt x="18" y="61"/>
                        <a:pt x="18" y="61"/>
                      </a:cubicBezTo>
                      <a:cubicBezTo>
                        <a:pt x="19" y="61"/>
                        <a:pt x="20" y="61"/>
                        <a:pt x="22" y="61"/>
                      </a:cubicBezTo>
                      <a:cubicBezTo>
                        <a:pt x="44" y="61"/>
                        <a:pt x="62" y="43"/>
                        <a:pt x="62" y="21"/>
                      </a:cubicBezTo>
                      <a:cubicBezTo>
                        <a:pt x="62" y="20"/>
                        <a:pt x="62" y="18"/>
                        <a:pt x="62" y="17"/>
                      </a:cubicBezTo>
                      <a:cubicBezTo>
                        <a:pt x="46" y="1"/>
                        <a:pt x="46" y="1"/>
                        <a:pt x="46" y="1"/>
                      </a:cubicBezTo>
                      <a:close/>
                    </a:path>
                  </a:pathLst>
                </a:custGeom>
                <a:solidFill>
                  <a:srgbClr val="791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7" name="Freeform 296">
                  <a:extLst>
                    <a:ext uri="{FF2B5EF4-FFF2-40B4-BE49-F238E27FC236}">
                      <a16:creationId xmlns="" xmlns:a16="http://schemas.microsoft.com/office/drawing/2014/main" id="{9EB57E76-89DC-4248-ACAE-E8120CE03782}"/>
                    </a:ext>
                  </a:extLst>
                </p:cNvPr>
                <p:cNvSpPr>
                  <a:spLocks/>
                </p:cNvSpPr>
                <p:nvPr/>
              </p:nvSpPr>
              <p:spPr bwMode="auto">
                <a:xfrm>
                  <a:off x="2904" y="2974"/>
                  <a:ext cx="399" cy="393"/>
                </a:xfrm>
                <a:custGeom>
                  <a:avLst/>
                  <a:gdLst>
                    <a:gd name="T0" fmla="*/ 37 w 81"/>
                    <a:gd name="T1" fmla="*/ 80 h 80"/>
                    <a:gd name="T2" fmla="*/ 19 w 81"/>
                    <a:gd name="T3" fmla="*/ 62 h 80"/>
                    <a:gd name="T4" fmla="*/ 14 w 81"/>
                    <a:gd name="T5" fmla="*/ 55 h 80"/>
                    <a:gd name="T6" fmla="*/ 12 w 81"/>
                    <a:gd name="T7" fmla="*/ 45 h 80"/>
                    <a:gd name="T8" fmla="*/ 14 w 81"/>
                    <a:gd name="T9" fmla="*/ 33 h 80"/>
                    <a:gd name="T10" fmla="*/ 20 w 81"/>
                    <a:gd name="T11" fmla="*/ 23 h 80"/>
                    <a:gd name="T12" fmla="*/ 31 w 81"/>
                    <a:gd name="T13" fmla="*/ 16 h 80"/>
                    <a:gd name="T14" fmla="*/ 46 w 81"/>
                    <a:gd name="T15" fmla="*/ 13 h 80"/>
                    <a:gd name="T16" fmla="*/ 55 w 81"/>
                    <a:gd name="T17" fmla="*/ 14 h 80"/>
                    <a:gd name="T18" fmla="*/ 62 w 81"/>
                    <a:gd name="T19" fmla="*/ 18 h 80"/>
                    <a:gd name="T20" fmla="*/ 64 w 81"/>
                    <a:gd name="T21" fmla="*/ 20 h 80"/>
                    <a:gd name="T22" fmla="*/ 65 w 81"/>
                    <a:gd name="T23" fmla="*/ 20 h 80"/>
                    <a:gd name="T24" fmla="*/ 81 w 81"/>
                    <a:gd name="T25" fmla="*/ 36 h 80"/>
                    <a:gd name="T26" fmla="*/ 75 w 81"/>
                    <a:gd name="T27" fmla="*/ 19 h 80"/>
                    <a:gd name="T28" fmla="*/ 41 w 81"/>
                    <a:gd name="T29" fmla="*/ 0 h 80"/>
                    <a:gd name="T30" fmla="*/ 0 w 81"/>
                    <a:gd name="T31" fmla="*/ 40 h 80"/>
                    <a:gd name="T32" fmla="*/ 6 w 81"/>
                    <a:gd name="T33" fmla="*/ 61 h 80"/>
                    <a:gd name="T34" fmla="*/ 37 w 81"/>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80">
                      <a:moveTo>
                        <a:pt x="37" y="80"/>
                      </a:moveTo>
                      <a:cubicBezTo>
                        <a:pt x="19" y="62"/>
                        <a:pt x="19" y="62"/>
                        <a:pt x="19" y="62"/>
                      </a:cubicBezTo>
                      <a:cubicBezTo>
                        <a:pt x="17" y="60"/>
                        <a:pt x="15" y="58"/>
                        <a:pt x="14" y="55"/>
                      </a:cubicBezTo>
                      <a:cubicBezTo>
                        <a:pt x="12" y="52"/>
                        <a:pt x="12" y="49"/>
                        <a:pt x="12" y="45"/>
                      </a:cubicBezTo>
                      <a:cubicBezTo>
                        <a:pt x="12" y="41"/>
                        <a:pt x="12" y="37"/>
                        <a:pt x="14" y="33"/>
                      </a:cubicBezTo>
                      <a:cubicBezTo>
                        <a:pt x="15" y="30"/>
                        <a:pt x="17" y="26"/>
                        <a:pt x="20" y="23"/>
                      </a:cubicBezTo>
                      <a:cubicBezTo>
                        <a:pt x="23" y="20"/>
                        <a:pt x="26" y="18"/>
                        <a:pt x="31" y="16"/>
                      </a:cubicBezTo>
                      <a:cubicBezTo>
                        <a:pt x="35" y="14"/>
                        <a:pt x="40" y="13"/>
                        <a:pt x="46" y="13"/>
                      </a:cubicBezTo>
                      <a:cubicBezTo>
                        <a:pt x="49" y="13"/>
                        <a:pt x="52" y="13"/>
                        <a:pt x="55" y="14"/>
                      </a:cubicBezTo>
                      <a:cubicBezTo>
                        <a:pt x="58" y="15"/>
                        <a:pt x="60" y="16"/>
                        <a:pt x="62" y="18"/>
                      </a:cubicBezTo>
                      <a:cubicBezTo>
                        <a:pt x="63" y="19"/>
                        <a:pt x="64" y="19"/>
                        <a:pt x="64" y="20"/>
                      </a:cubicBezTo>
                      <a:cubicBezTo>
                        <a:pt x="65" y="20"/>
                        <a:pt x="65" y="20"/>
                        <a:pt x="65" y="20"/>
                      </a:cubicBezTo>
                      <a:cubicBezTo>
                        <a:pt x="81" y="36"/>
                        <a:pt x="81" y="36"/>
                        <a:pt x="81" y="36"/>
                      </a:cubicBezTo>
                      <a:cubicBezTo>
                        <a:pt x="80" y="30"/>
                        <a:pt x="78" y="24"/>
                        <a:pt x="75" y="19"/>
                      </a:cubicBezTo>
                      <a:cubicBezTo>
                        <a:pt x="68" y="8"/>
                        <a:pt x="55" y="0"/>
                        <a:pt x="41" y="0"/>
                      </a:cubicBezTo>
                      <a:cubicBezTo>
                        <a:pt x="18" y="0"/>
                        <a:pt x="0" y="18"/>
                        <a:pt x="0" y="40"/>
                      </a:cubicBezTo>
                      <a:cubicBezTo>
                        <a:pt x="0" y="48"/>
                        <a:pt x="2" y="55"/>
                        <a:pt x="6" y="61"/>
                      </a:cubicBezTo>
                      <a:cubicBezTo>
                        <a:pt x="12" y="72"/>
                        <a:pt x="24" y="79"/>
                        <a:pt x="37" y="80"/>
                      </a:cubicBezTo>
                      <a:close/>
                    </a:path>
                  </a:pathLst>
                </a:custGeom>
                <a:solidFill>
                  <a:srgbClr val="A1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8" name="Freeform 297">
                  <a:extLst>
                    <a:ext uri="{FF2B5EF4-FFF2-40B4-BE49-F238E27FC236}">
                      <a16:creationId xmlns="" xmlns:a16="http://schemas.microsoft.com/office/drawing/2014/main" id="{B256C02E-44EC-41B3-B0EC-D9D1CE539EC5}"/>
                    </a:ext>
                  </a:extLst>
                </p:cNvPr>
                <p:cNvSpPr>
                  <a:spLocks/>
                </p:cNvSpPr>
                <p:nvPr/>
              </p:nvSpPr>
              <p:spPr bwMode="auto">
                <a:xfrm>
                  <a:off x="3072" y="3131"/>
                  <a:ext cx="54" cy="84"/>
                </a:xfrm>
                <a:custGeom>
                  <a:avLst/>
                  <a:gdLst>
                    <a:gd name="T0" fmla="*/ 9 w 11"/>
                    <a:gd name="T1" fmla="*/ 0 h 17"/>
                    <a:gd name="T2" fmla="*/ 5 w 11"/>
                    <a:gd name="T3" fmla="*/ 1 h 17"/>
                    <a:gd name="T4" fmla="*/ 2 w 11"/>
                    <a:gd name="T5" fmla="*/ 4 h 17"/>
                    <a:gd name="T6" fmla="*/ 1 w 11"/>
                    <a:gd name="T7" fmla="*/ 7 h 17"/>
                    <a:gd name="T8" fmla="*/ 0 w 11"/>
                    <a:gd name="T9" fmla="*/ 11 h 17"/>
                    <a:gd name="T10" fmla="*/ 1 w 11"/>
                    <a:gd name="T11" fmla="*/ 15 h 17"/>
                    <a:gd name="T12" fmla="*/ 5 w 11"/>
                    <a:gd name="T13" fmla="*/ 17 h 17"/>
                    <a:gd name="T14" fmla="*/ 7 w 11"/>
                    <a:gd name="T15" fmla="*/ 17 h 17"/>
                    <a:gd name="T16" fmla="*/ 9 w 11"/>
                    <a:gd name="T17" fmla="*/ 16 h 17"/>
                    <a:gd name="T18" fmla="*/ 11 w 11"/>
                    <a:gd name="T19" fmla="*/ 1 h 17"/>
                    <a:gd name="T20" fmla="*/ 10 w 11"/>
                    <a:gd name="T21" fmla="*/ 0 h 17"/>
                    <a:gd name="T22" fmla="*/ 9 w 11"/>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7">
                      <a:moveTo>
                        <a:pt x="9" y="0"/>
                      </a:moveTo>
                      <a:cubicBezTo>
                        <a:pt x="7" y="0"/>
                        <a:pt x="6" y="1"/>
                        <a:pt x="5" y="1"/>
                      </a:cubicBezTo>
                      <a:cubicBezTo>
                        <a:pt x="4" y="2"/>
                        <a:pt x="3" y="3"/>
                        <a:pt x="2" y="4"/>
                      </a:cubicBezTo>
                      <a:cubicBezTo>
                        <a:pt x="2" y="5"/>
                        <a:pt x="1" y="6"/>
                        <a:pt x="1" y="7"/>
                      </a:cubicBezTo>
                      <a:cubicBezTo>
                        <a:pt x="0" y="9"/>
                        <a:pt x="0" y="10"/>
                        <a:pt x="0" y="11"/>
                      </a:cubicBezTo>
                      <a:cubicBezTo>
                        <a:pt x="0" y="13"/>
                        <a:pt x="0" y="15"/>
                        <a:pt x="1" y="15"/>
                      </a:cubicBezTo>
                      <a:cubicBezTo>
                        <a:pt x="2" y="16"/>
                        <a:pt x="3" y="17"/>
                        <a:pt x="5" y="17"/>
                      </a:cubicBezTo>
                      <a:cubicBezTo>
                        <a:pt x="5" y="17"/>
                        <a:pt x="6" y="17"/>
                        <a:pt x="7" y="17"/>
                      </a:cubicBezTo>
                      <a:cubicBezTo>
                        <a:pt x="7" y="16"/>
                        <a:pt x="8" y="16"/>
                        <a:pt x="9" y="16"/>
                      </a:cubicBezTo>
                      <a:cubicBezTo>
                        <a:pt x="11" y="1"/>
                        <a:pt x="11" y="1"/>
                        <a:pt x="11" y="1"/>
                      </a:cubicBezTo>
                      <a:cubicBezTo>
                        <a:pt x="11" y="0"/>
                        <a:pt x="10" y="0"/>
                        <a:pt x="10" y="0"/>
                      </a:cubicBezTo>
                      <a:cubicBezTo>
                        <a:pt x="10" y="0"/>
                        <a:pt x="9" y="0"/>
                        <a:pt x="9" y="0"/>
                      </a:cubicBezTo>
                      <a:close/>
                    </a:path>
                  </a:pathLst>
                </a:custGeom>
                <a:solidFill>
                  <a:srgbClr val="791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9" name="Freeform 298">
                  <a:extLst>
                    <a:ext uri="{FF2B5EF4-FFF2-40B4-BE49-F238E27FC236}">
                      <a16:creationId xmlns="" xmlns:a16="http://schemas.microsoft.com/office/drawing/2014/main" id="{C53966E0-8DC8-447F-9982-C7EA17BED3A6}"/>
                    </a:ext>
                  </a:extLst>
                </p:cNvPr>
                <p:cNvSpPr>
                  <a:spLocks noEditPoints="1"/>
                </p:cNvSpPr>
                <p:nvPr/>
              </p:nvSpPr>
              <p:spPr bwMode="auto">
                <a:xfrm>
                  <a:off x="2963" y="3038"/>
                  <a:ext cx="281" cy="270"/>
                </a:xfrm>
                <a:custGeom>
                  <a:avLst/>
                  <a:gdLst>
                    <a:gd name="T0" fmla="*/ 28 w 57"/>
                    <a:gd name="T1" fmla="*/ 55 h 55"/>
                    <a:gd name="T2" fmla="*/ 35 w 57"/>
                    <a:gd name="T3" fmla="*/ 53 h 55"/>
                    <a:gd name="T4" fmla="*/ 37 w 57"/>
                    <a:gd name="T5" fmla="*/ 49 h 55"/>
                    <a:gd name="T6" fmla="*/ 31 w 57"/>
                    <a:gd name="T7" fmla="*/ 48 h 55"/>
                    <a:gd name="T8" fmla="*/ 18 w 57"/>
                    <a:gd name="T9" fmla="*/ 47 h 55"/>
                    <a:gd name="T10" fmla="*/ 9 w 57"/>
                    <a:gd name="T11" fmla="*/ 39 h 55"/>
                    <a:gd name="T12" fmla="*/ 9 w 57"/>
                    <a:gd name="T13" fmla="*/ 22 h 55"/>
                    <a:gd name="T14" fmla="*/ 22 w 57"/>
                    <a:gd name="T15" fmla="*/ 8 h 55"/>
                    <a:gd name="T16" fmla="*/ 46 w 57"/>
                    <a:gd name="T17" fmla="*/ 10 h 55"/>
                    <a:gd name="T18" fmla="*/ 49 w 57"/>
                    <a:gd name="T19" fmla="*/ 26 h 55"/>
                    <a:gd name="T20" fmla="*/ 44 w 57"/>
                    <a:gd name="T21" fmla="*/ 35 h 55"/>
                    <a:gd name="T22" fmla="*/ 38 w 57"/>
                    <a:gd name="T23" fmla="*/ 35 h 55"/>
                    <a:gd name="T24" fmla="*/ 37 w 57"/>
                    <a:gd name="T25" fmla="*/ 13 h 55"/>
                    <a:gd name="T26" fmla="*/ 25 w 57"/>
                    <a:gd name="T27" fmla="*/ 14 h 55"/>
                    <a:gd name="T28" fmla="*/ 15 w 57"/>
                    <a:gd name="T29" fmla="*/ 24 h 55"/>
                    <a:gd name="T30" fmla="*/ 15 w 57"/>
                    <a:gd name="T31" fmla="*/ 36 h 55"/>
                    <a:gd name="T32" fmla="*/ 20 w 57"/>
                    <a:gd name="T33" fmla="*/ 42 h 55"/>
                    <a:gd name="T34" fmla="*/ 29 w 57"/>
                    <a:gd name="T35" fmla="*/ 41 h 55"/>
                    <a:gd name="T36" fmla="*/ 40 w 57"/>
                    <a:gd name="T37" fmla="*/ 42 h 55"/>
                    <a:gd name="T38" fmla="*/ 52 w 57"/>
                    <a:gd name="T39" fmla="*/ 35 h 55"/>
                    <a:gd name="T40" fmla="*/ 57 w 57"/>
                    <a:gd name="T41" fmla="*/ 21 h 55"/>
                    <a:gd name="T42" fmla="*/ 54 w 57"/>
                    <a:gd name="T43" fmla="*/ 9 h 55"/>
                    <a:gd name="T44" fmla="*/ 53 w 57"/>
                    <a:gd name="T45" fmla="*/ 7 h 55"/>
                    <a:gd name="T46" fmla="*/ 50 w 57"/>
                    <a:gd name="T47" fmla="*/ 5 h 55"/>
                    <a:gd name="T48" fmla="*/ 34 w 57"/>
                    <a:gd name="T49" fmla="*/ 0 h 55"/>
                    <a:gd name="T50" fmla="*/ 8 w 57"/>
                    <a:gd name="T51" fmla="*/ 10 h 55"/>
                    <a:gd name="T52" fmla="*/ 0 w 57"/>
                    <a:gd name="T53" fmla="*/ 32 h 55"/>
                    <a:gd name="T54" fmla="*/ 7 w 57"/>
                    <a:gd name="T55" fmla="*/ 49 h 55"/>
                    <a:gd name="T56" fmla="*/ 23 w 57"/>
                    <a:gd name="T57" fmla="*/ 55 h 55"/>
                    <a:gd name="T58" fmla="*/ 29 w 57"/>
                    <a:gd name="T59" fmla="*/ 36 h 55"/>
                    <a:gd name="T60" fmla="*/ 23 w 57"/>
                    <a:gd name="T61" fmla="*/ 34 h 55"/>
                    <a:gd name="T62" fmla="*/ 23 w 57"/>
                    <a:gd name="T63" fmla="*/ 26 h 55"/>
                    <a:gd name="T64" fmla="*/ 27 w 57"/>
                    <a:gd name="T65" fmla="*/ 20 h 55"/>
                    <a:gd name="T66" fmla="*/ 32 w 57"/>
                    <a:gd name="T67" fmla="*/ 19 h 55"/>
                    <a:gd name="T68" fmla="*/ 31 w 57"/>
                    <a:gd name="T69"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55">
                      <a:moveTo>
                        <a:pt x="23" y="55"/>
                      </a:moveTo>
                      <a:cubicBezTo>
                        <a:pt x="25" y="55"/>
                        <a:pt x="26" y="55"/>
                        <a:pt x="28" y="55"/>
                      </a:cubicBezTo>
                      <a:cubicBezTo>
                        <a:pt x="29" y="54"/>
                        <a:pt x="30" y="54"/>
                        <a:pt x="31" y="54"/>
                      </a:cubicBezTo>
                      <a:cubicBezTo>
                        <a:pt x="33" y="54"/>
                        <a:pt x="34" y="54"/>
                        <a:pt x="35" y="53"/>
                      </a:cubicBezTo>
                      <a:cubicBezTo>
                        <a:pt x="36" y="53"/>
                        <a:pt x="37" y="53"/>
                        <a:pt x="37" y="52"/>
                      </a:cubicBezTo>
                      <a:cubicBezTo>
                        <a:pt x="37" y="51"/>
                        <a:pt x="37" y="50"/>
                        <a:pt x="37" y="49"/>
                      </a:cubicBezTo>
                      <a:cubicBezTo>
                        <a:pt x="36" y="48"/>
                        <a:pt x="36" y="48"/>
                        <a:pt x="36" y="47"/>
                      </a:cubicBezTo>
                      <a:cubicBezTo>
                        <a:pt x="34" y="47"/>
                        <a:pt x="32" y="48"/>
                        <a:pt x="31" y="48"/>
                      </a:cubicBezTo>
                      <a:cubicBezTo>
                        <a:pt x="29" y="48"/>
                        <a:pt x="27" y="48"/>
                        <a:pt x="24" y="48"/>
                      </a:cubicBezTo>
                      <a:cubicBezTo>
                        <a:pt x="22" y="48"/>
                        <a:pt x="20" y="48"/>
                        <a:pt x="18" y="47"/>
                      </a:cubicBezTo>
                      <a:cubicBezTo>
                        <a:pt x="16" y="47"/>
                        <a:pt x="14" y="46"/>
                        <a:pt x="12" y="44"/>
                      </a:cubicBezTo>
                      <a:cubicBezTo>
                        <a:pt x="11" y="43"/>
                        <a:pt x="10" y="41"/>
                        <a:pt x="9" y="39"/>
                      </a:cubicBezTo>
                      <a:cubicBezTo>
                        <a:pt x="8" y="37"/>
                        <a:pt x="7" y="34"/>
                        <a:pt x="7" y="31"/>
                      </a:cubicBezTo>
                      <a:cubicBezTo>
                        <a:pt x="7" y="28"/>
                        <a:pt x="8" y="25"/>
                        <a:pt x="9" y="22"/>
                      </a:cubicBezTo>
                      <a:cubicBezTo>
                        <a:pt x="10" y="19"/>
                        <a:pt x="12" y="16"/>
                        <a:pt x="14" y="14"/>
                      </a:cubicBezTo>
                      <a:cubicBezTo>
                        <a:pt x="16" y="11"/>
                        <a:pt x="19" y="10"/>
                        <a:pt x="22" y="8"/>
                      </a:cubicBezTo>
                      <a:cubicBezTo>
                        <a:pt x="25" y="7"/>
                        <a:pt x="29" y="6"/>
                        <a:pt x="33" y="6"/>
                      </a:cubicBezTo>
                      <a:cubicBezTo>
                        <a:pt x="38" y="6"/>
                        <a:pt x="43" y="7"/>
                        <a:pt x="46" y="10"/>
                      </a:cubicBezTo>
                      <a:cubicBezTo>
                        <a:pt x="48" y="12"/>
                        <a:pt x="50" y="16"/>
                        <a:pt x="50" y="21"/>
                      </a:cubicBezTo>
                      <a:cubicBezTo>
                        <a:pt x="50" y="23"/>
                        <a:pt x="50" y="24"/>
                        <a:pt x="49" y="26"/>
                      </a:cubicBezTo>
                      <a:cubicBezTo>
                        <a:pt x="49" y="28"/>
                        <a:pt x="48" y="30"/>
                        <a:pt x="47" y="31"/>
                      </a:cubicBezTo>
                      <a:cubicBezTo>
                        <a:pt x="47" y="32"/>
                        <a:pt x="46" y="34"/>
                        <a:pt x="44" y="35"/>
                      </a:cubicBezTo>
                      <a:cubicBezTo>
                        <a:pt x="43" y="35"/>
                        <a:pt x="42" y="36"/>
                        <a:pt x="40" y="36"/>
                      </a:cubicBezTo>
                      <a:cubicBezTo>
                        <a:pt x="39" y="36"/>
                        <a:pt x="39" y="36"/>
                        <a:pt x="38" y="35"/>
                      </a:cubicBezTo>
                      <a:cubicBezTo>
                        <a:pt x="42" y="14"/>
                        <a:pt x="42" y="14"/>
                        <a:pt x="42" y="14"/>
                      </a:cubicBezTo>
                      <a:cubicBezTo>
                        <a:pt x="41" y="14"/>
                        <a:pt x="39" y="13"/>
                        <a:pt x="37" y="13"/>
                      </a:cubicBezTo>
                      <a:cubicBezTo>
                        <a:pt x="35" y="13"/>
                        <a:pt x="33" y="13"/>
                        <a:pt x="32" y="13"/>
                      </a:cubicBezTo>
                      <a:cubicBezTo>
                        <a:pt x="29" y="13"/>
                        <a:pt x="27" y="13"/>
                        <a:pt x="25" y="14"/>
                      </a:cubicBezTo>
                      <a:cubicBezTo>
                        <a:pt x="23" y="15"/>
                        <a:pt x="21" y="16"/>
                        <a:pt x="19" y="18"/>
                      </a:cubicBezTo>
                      <a:cubicBezTo>
                        <a:pt x="17" y="20"/>
                        <a:pt x="16" y="22"/>
                        <a:pt x="15" y="24"/>
                      </a:cubicBezTo>
                      <a:cubicBezTo>
                        <a:pt x="14" y="26"/>
                        <a:pt x="14" y="29"/>
                        <a:pt x="14" y="32"/>
                      </a:cubicBezTo>
                      <a:cubicBezTo>
                        <a:pt x="14" y="34"/>
                        <a:pt x="14" y="35"/>
                        <a:pt x="15" y="36"/>
                      </a:cubicBezTo>
                      <a:cubicBezTo>
                        <a:pt x="15" y="38"/>
                        <a:pt x="16" y="39"/>
                        <a:pt x="17" y="40"/>
                      </a:cubicBezTo>
                      <a:cubicBezTo>
                        <a:pt x="17" y="41"/>
                        <a:pt x="19" y="41"/>
                        <a:pt x="20" y="42"/>
                      </a:cubicBezTo>
                      <a:cubicBezTo>
                        <a:pt x="21" y="42"/>
                        <a:pt x="22" y="42"/>
                        <a:pt x="23" y="42"/>
                      </a:cubicBezTo>
                      <a:cubicBezTo>
                        <a:pt x="26" y="42"/>
                        <a:pt x="27" y="42"/>
                        <a:pt x="29" y="41"/>
                      </a:cubicBezTo>
                      <a:cubicBezTo>
                        <a:pt x="30" y="41"/>
                        <a:pt x="31" y="40"/>
                        <a:pt x="33" y="40"/>
                      </a:cubicBezTo>
                      <a:cubicBezTo>
                        <a:pt x="34" y="41"/>
                        <a:pt x="36" y="42"/>
                        <a:pt x="40" y="42"/>
                      </a:cubicBezTo>
                      <a:cubicBezTo>
                        <a:pt x="42" y="42"/>
                        <a:pt x="45" y="41"/>
                        <a:pt x="47" y="40"/>
                      </a:cubicBezTo>
                      <a:cubicBezTo>
                        <a:pt x="49" y="39"/>
                        <a:pt x="51" y="37"/>
                        <a:pt x="52" y="35"/>
                      </a:cubicBezTo>
                      <a:cubicBezTo>
                        <a:pt x="54" y="33"/>
                        <a:pt x="55" y="31"/>
                        <a:pt x="56" y="29"/>
                      </a:cubicBezTo>
                      <a:cubicBezTo>
                        <a:pt x="57" y="26"/>
                        <a:pt x="57" y="23"/>
                        <a:pt x="57" y="21"/>
                      </a:cubicBezTo>
                      <a:cubicBezTo>
                        <a:pt x="57" y="17"/>
                        <a:pt x="57" y="14"/>
                        <a:pt x="55" y="12"/>
                      </a:cubicBezTo>
                      <a:cubicBezTo>
                        <a:pt x="55" y="11"/>
                        <a:pt x="55" y="10"/>
                        <a:pt x="54" y="9"/>
                      </a:cubicBezTo>
                      <a:cubicBezTo>
                        <a:pt x="54" y="9"/>
                        <a:pt x="54" y="9"/>
                        <a:pt x="54" y="9"/>
                      </a:cubicBezTo>
                      <a:cubicBezTo>
                        <a:pt x="54" y="8"/>
                        <a:pt x="53" y="8"/>
                        <a:pt x="53" y="7"/>
                      </a:cubicBezTo>
                      <a:cubicBezTo>
                        <a:pt x="52" y="7"/>
                        <a:pt x="52" y="7"/>
                        <a:pt x="52" y="7"/>
                      </a:cubicBezTo>
                      <a:cubicBezTo>
                        <a:pt x="52" y="6"/>
                        <a:pt x="51" y="6"/>
                        <a:pt x="50" y="5"/>
                      </a:cubicBezTo>
                      <a:cubicBezTo>
                        <a:pt x="48" y="3"/>
                        <a:pt x="46" y="2"/>
                        <a:pt x="43" y="1"/>
                      </a:cubicBezTo>
                      <a:cubicBezTo>
                        <a:pt x="40" y="0"/>
                        <a:pt x="37" y="0"/>
                        <a:pt x="34" y="0"/>
                      </a:cubicBezTo>
                      <a:cubicBezTo>
                        <a:pt x="28" y="0"/>
                        <a:pt x="23" y="1"/>
                        <a:pt x="19" y="3"/>
                      </a:cubicBezTo>
                      <a:cubicBezTo>
                        <a:pt x="14" y="5"/>
                        <a:pt x="11" y="7"/>
                        <a:pt x="8" y="10"/>
                      </a:cubicBezTo>
                      <a:cubicBezTo>
                        <a:pt x="5" y="13"/>
                        <a:pt x="3" y="17"/>
                        <a:pt x="2" y="20"/>
                      </a:cubicBezTo>
                      <a:cubicBezTo>
                        <a:pt x="0" y="24"/>
                        <a:pt x="0" y="28"/>
                        <a:pt x="0" y="32"/>
                      </a:cubicBezTo>
                      <a:cubicBezTo>
                        <a:pt x="0" y="36"/>
                        <a:pt x="0" y="39"/>
                        <a:pt x="2" y="42"/>
                      </a:cubicBezTo>
                      <a:cubicBezTo>
                        <a:pt x="3" y="45"/>
                        <a:pt x="5" y="47"/>
                        <a:pt x="7" y="49"/>
                      </a:cubicBezTo>
                      <a:cubicBezTo>
                        <a:pt x="9" y="51"/>
                        <a:pt x="11" y="52"/>
                        <a:pt x="14" y="53"/>
                      </a:cubicBezTo>
                      <a:cubicBezTo>
                        <a:pt x="17" y="54"/>
                        <a:pt x="20" y="55"/>
                        <a:pt x="23" y="55"/>
                      </a:cubicBezTo>
                      <a:close/>
                      <a:moveTo>
                        <a:pt x="31" y="35"/>
                      </a:moveTo>
                      <a:cubicBezTo>
                        <a:pt x="30" y="35"/>
                        <a:pt x="29" y="35"/>
                        <a:pt x="29" y="36"/>
                      </a:cubicBezTo>
                      <a:cubicBezTo>
                        <a:pt x="28" y="36"/>
                        <a:pt x="27" y="36"/>
                        <a:pt x="27" y="36"/>
                      </a:cubicBezTo>
                      <a:cubicBezTo>
                        <a:pt x="25" y="36"/>
                        <a:pt x="24" y="35"/>
                        <a:pt x="23" y="34"/>
                      </a:cubicBezTo>
                      <a:cubicBezTo>
                        <a:pt x="22" y="34"/>
                        <a:pt x="22" y="32"/>
                        <a:pt x="22" y="30"/>
                      </a:cubicBezTo>
                      <a:cubicBezTo>
                        <a:pt x="22" y="29"/>
                        <a:pt x="22" y="28"/>
                        <a:pt x="23" y="26"/>
                      </a:cubicBezTo>
                      <a:cubicBezTo>
                        <a:pt x="23" y="25"/>
                        <a:pt x="24" y="24"/>
                        <a:pt x="24" y="23"/>
                      </a:cubicBezTo>
                      <a:cubicBezTo>
                        <a:pt x="25" y="22"/>
                        <a:pt x="26" y="21"/>
                        <a:pt x="27" y="20"/>
                      </a:cubicBezTo>
                      <a:cubicBezTo>
                        <a:pt x="28" y="20"/>
                        <a:pt x="29" y="19"/>
                        <a:pt x="31" y="19"/>
                      </a:cubicBezTo>
                      <a:cubicBezTo>
                        <a:pt x="31" y="19"/>
                        <a:pt x="32" y="19"/>
                        <a:pt x="32" y="19"/>
                      </a:cubicBezTo>
                      <a:cubicBezTo>
                        <a:pt x="32" y="19"/>
                        <a:pt x="33" y="19"/>
                        <a:pt x="33" y="20"/>
                      </a:cubicBezTo>
                      <a:lnTo>
                        <a:pt x="31"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0" name="Freeform 299">
                  <a:extLst>
                    <a:ext uri="{FF2B5EF4-FFF2-40B4-BE49-F238E27FC236}">
                      <a16:creationId xmlns="" xmlns:a16="http://schemas.microsoft.com/office/drawing/2014/main" id="{4FD946EF-7A8B-4E9E-A6C7-207630498D8B}"/>
                    </a:ext>
                  </a:extLst>
                </p:cNvPr>
                <p:cNvSpPr>
                  <a:spLocks/>
                </p:cNvSpPr>
                <p:nvPr/>
              </p:nvSpPr>
              <p:spPr bwMode="auto">
                <a:xfrm>
                  <a:off x="3067" y="2444"/>
                  <a:ext cx="818" cy="555"/>
                </a:xfrm>
                <a:custGeom>
                  <a:avLst/>
                  <a:gdLst>
                    <a:gd name="T0" fmla="*/ 153 w 166"/>
                    <a:gd name="T1" fmla="*/ 3 h 113"/>
                    <a:gd name="T2" fmla="*/ 149 w 166"/>
                    <a:gd name="T3" fmla="*/ 0 h 113"/>
                    <a:gd name="T4" fmla="*/ 139 w 166"/>
                    <a:gd name="T5" fmla="*/ 0 h 113"/>
                    <a:gd name="T6" fmla="*/ 139 w 166"/>
                    <a:gd name="T7" fmla="*/ 3 h 113"/>
                    <a:gd name="T8" fmla="*/ 139 w 166"/>
                    <a:gd name="T9" fmla="*/ 8 h 113"/>
                    <a:gd name="T10" fmla="*/ 157 w 166"/>
                    <a:gd name="T11" fmla="*/ 8 h 113"/>
                    <a:gd name="T12" fmla="*/ 157 w 166"/>
                    <a:gd name="T13" fmla="*/ 104 h 113"/>
                    <a:gd name="T14" fmla="*/ 9 w 166"/>
                    <a:gd name="T15" fmla="*/ 104 h 113"/>
                    <a:gd name="T16" fmla="*/ 9 w 166"/>
                    <a:gd name="T17" fmla="*/ 8 h 113"/>
                    <a:gd name="T18" fmla="*/ 9 w 166"/>
                    <a:gd name="T19" fmla="*/ 8 h 113"/>
                    <a:gd name="T20" fmla="*/ 28 w 166"/>
                    <a:gd name="T21" fmla="*/ 8 h 113"/>
                    <a:gd name="T22" fmla="*/ 27 w 166"/>
                    <a:gd name="T23" fmla="*/ 3 h 113"/>
                    <a:gd name="T24" fmla="*/ 28 w 166"/>
                    <a:gd name="T25" fmla="*/ 0 h 113"/>
                    <a:gd name="T26" fmla="*/ 0 w 166"/>
                    <a:gd name="T27" fmla="*/ 0 h 113"/>
                    <a:gd name="T28" fmla="*/ 0 w 166"/>
                    <a:gd name="T29" fmla="*/ 113 h 113"/>
                    <a:gd name="T30" fmla="*/ 35 w 166"/>
                    <a:gd name="T31" fmla="*/ 113 h 113"/>
                    <a:gd name="T32" fmla="*/ 166 w 166"/>
                    <a:gd name="T33" fmla="*/ 113 h 113"/>
                    <a:gd name="T34" fmla="*/ 166 w 166"/>
                    <a:gd name="T35" fmla="*/ 0 h 113"/>
                    <a:gd name="T36" fmla="*/ 149 w 166"/>
                    <a:gd name="T37" fmla="*/ 0 h 113"/>
                    <a:gd name="T38" fmla="*/ 153 w 166"/>
                    <a:gd name="T39" fmla="*/ 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6" h="113">
                      <a:moveTo>
                        <a:pt x="153" y="3"/>
                      </a:moveTo>
                      <a:cubicBezTo>
                        <a:pt x="149" y="0"/>
                        <a:pt x="149" y="0"/>
                        <a:pt x="149" y="0"/>
                      </a:cubicBezTo>
                      <a:cubicBezTo>
                        <a:pt x="139" y="0"/>
                        <a:pt x="139" y="0"/>
                        <a:pt x="139" y="0"/>
                      </a:cubicBezTo>
                      <a:cubicBezTo>
                        <a:pt x="139" y="1"/>
                        <a:pt x="139" y="2"/>
                        <a:pt x="139" y="3"/>
                      </a:cubicBezTo>
                      <a:cubicBezTo>
                        <a:pt x="139" y="5"/>
                        <a:pt x="139" y="6"/>
                        <a:pt x="139" y="8"/>
                      </a:cubicBezTo>
                      <a:cubicBezTo>
                        <a:pt x="157" y="8"/>
                        <a:pt x="157" y="8"/>
                        <a:pt x="157" y="8"/>
                      </a:cubicBezTo>
                      <a:cubicBezTo>
                        <a:pt x="157" y="104"/>
                        <a:pt x="157" y="104"/>
                        <a:pt x="157" y="104"/>
                      </a:cubicBezTo>
                      <a:cubicBezTo>
                        <a:pt x="9" y="104"/>
                        <a:pt x="9" y="104"/>
                        <a:pt x="9" y="104"/>
                      </a:cubicBezTo>
                      <a:cubicBezTo>
                        <a:pt x="9" y="8"/>
                        <a:pt x="9" y="8"/>
                        <a:pt x="9" y="8"/>
                      </a:cubicBezTo>
                      <a:cubicBezTo>
                        <a:pt x="9" y="8"/>
                        <a:pt x="9" y="8"/>
                        <a:pt x="9" y="8"/>
                      </a:cubicBezTo>
                      <a:cubicBezTo>
                        <a:pt x="28" y="8"/>
                        <a:pt x="28" y="8"/>
                        <a:pt x="28" y="8"/>
                      </a:cubicBezTo>
                      <a:cubicBezTo>
                        <a:pt x="28" y="6"/>
                        <a:pt x="27" y="5"/>
                        <a:pt x="27" y="3"/>
                      </a:cubicBezTo>
                      <a:cubicBezTo>
                        <a:pt x="27" y="2"/>
                        <a:pt x="28" y="1"/>
                        <a:pt x="28" y="0"/>
                      </a:cubicBezTo>
                      <a:cubicBezTo>
                        <a:pt x="0" y="0"/>
                        <a:pt x="0" y="0"/>
                        <a:pt x="0" y="0"/>
                      </a:cubicBezTo>
                      <a:cubicBezTo>
                        <a:pt x="0" y="113"/>
                        <a:pt x="0" y="113"/>
                        <a:pt x="0" y="113"/>
                      </a:cubicBezTo>
                      <a:cubicBezTo>
                        <a:pt x="35" y="113"/>
                        <a:pt x="35" y="113"/>
                        <a:pt x="35" y="113"/>
                      </a:cubicBezTo>
                      <a:cubicBezTo>
                        <a:pt x="166" y="113"/>
                        <a:pt x="166" y="113"/>
                        <a:pt x="166" y="113"/>
                      </a:cubicBezTo>
                      <a:cubicBezTo>
                        <a:pt x="166" y="0"/>
                        <a:pt x="166" y="0"/>
                        <a:pt x="166" y="0"/>
                      </a:cubicBezTo>
                      <a:cubicBezTo>
                        <a:pt x="149" y="0"/>
                        <a:pt x="149" y="0"/>
                        <a:pt x="149" y="0"/>
                      </a:cubicBezTo>
                      <a:cubicBezTo>
                        <a:pt x="153" y="3"/>
                        <a:pt x="153" y="3"/>
                        <a:pt x="153" y="3"/>
                      </a:cubicBezTo>
                    </a:path>
                  </a:pathLst>
                </a:custGeom>
                <a:solidFill>
                  <a:srgbClr val="675B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1" name="Freeform 300">
                  <a:extLst>
                    <a:ext uri="{FF2B5EF4-FFF2-40B4-BE49-F238E27FC236}">
                      <a16:creationId xmlns="" xmlns:a16="http://schemas.microsoft.com/office/drawing/2014/main" id="{9D670727-4B14-47B4-9F47-6808EED6F7BA}"/>
                    </a:ext>
                  </a:extLst>
                </p:cNvPr>
                <p:cNvSpPr>
                  <a:spLocks/>
                </p:cNvSpPr>
                <p:nvPr/>
              </p:nvSpPr>
              <p:spPr bwMode="auto">
                <a:xfrm>
                  <a:off x="3013" y="2999"/>
                  <a:ext cx="926" cy="73"/>
                </a:xfrm>
                <a:custGeom>
                  <a:avLst/>
                  <a:gdLst>
                    <a:gd name="T0" fmla="*/ 11 w 188"/>
                    <a:gd name="T1" fmla="*/ 0 h 15"/>
                    <a:gd name="T2" fmla="*/ 0 w 188"/>
                    <a:gd name="T3" fmla="*/ 0 h 15"/>
                    <a:gd name="T4" fmla="*/ 0 w 188"/>
                    <a:gd name="T5" fmla="*/ 6 h 15"/>
                    <a:gd name="T6" fmla="*/ 4 w 188"/>
                    <a:gd name="T7" fmla="*/ 13 h 15"/>
                    <a:gd name="T8" fmla="*/ 2 w 188"/>
                    <a:gd name="T9" fmla="*/ 12 h 15"/>
                    <a:gd name="T10" fmla="*/ 4 w 188"/>
                    <a:gd name="T11" fmla="*/ 13 h 15"/>
                    <a:gd name="T12" fmla="*/ 9 w 188"/>
                    <a:gd name="T13" fmla="*/ 15 h 15"/>
                    <a:gd name="T14" fmla="*/ 46 w 188"/>
                    <a:gd name="T15" fmla="*/ 15 h 15"/>
                    <a:gd name="T16" fmla="*/ 179 w 188"/>
                    <a:gd name="T17" fmla="*/ 15 h 15"/>
                    <a:gd name="T18" fmla="*/ 188 w 188"/>
                    <a:gd name="T19" fmla="*/ 6 h 15"/>
                    <a:gd name="T20" fmla="*/ 188 w 188"/>
                    <a:gd name="T21" fmla="*/ 0 h 15"/>
                    <a:gd name="T22" fmla="*/ 177 w 188"/>
                    <a:gd name="T23" fmla="*/ 0 h 15"/>
                    <a:gd name="T24" fmla="*/ 46 w 188"/>
                    <a:gd name="T25" fmla="*/ 0 h 15"/>
                    <a:gd name="T26" fmla="*/ 11 w 188"/>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5">
                      <a:moveTo>
                        <a:pt x="11" y="0"/>
                      </a:moveTo>
                      <a:cubicBezTo>
                        <a:pt x="0" y="0"/>
                        <a:pt x="0" y="0"/>
                        <a:pt x="0" y="0"/>
                      </a:cubicBezTo>
                      <a:cubicBezTo>
                        <a:pt x="0" y="6"/>
                        <a:pt x="0" y="6"/>
                        <a:pt x="0" y="6"/>
                      </a:cubicBezTo>
                      <a:cubicBezTo>
                        <a:pt x="0" y="9"/>
                        <a:pt x="1" y="12"/>
                        <a:pt x="4" y="13"/>
                      </a:cubicBezTo>
                      <a:cubicBezTo>
                        <a:pt x="2" y="12"/>
                        <a:pt x="2" y="12"/>
                        <a:pt x="2" y="12"/>
                      </a:cubicBezTo>
                      <a:cubicBezTo>
                        <a:pt x="4" y="13"/>
                        <a:pt x="4" y="13"/>
                        <a:pt x="4" y="13"/>
                      </a:cubicBezTo>
                      <a:cubicBezTo>
                        <a:pt x="5" y="14"/>
                        <a:pt x="7" y="15"/>
                        <a:pt x="9" y="15"/>
                      </a:cubicBezTo>
                      <a:cubicBezTo>
                        <a:pt x="46" y="15"/>
                        <a:pt x="46" y="15"/>
                        <a:pt x="46" y="15"/>
                      </a:cubicBezTo>
                      <a:cubicBezTo>
                        <a:pt x="179" y="15"/>
                        <a:pt x="179" y="15"/>
                        <a:pt x="179" y="15"/>
                      </a:cubicBezTo>
                      <a:cubicBezTo>
                        <a:pt x="184" y="15"/>
                        <a:pt x="188" y="11"/>
                        <a:pt x="188" y="6"/>
                      </a:cubicBezTo>
                      <a:cubicBezTo>
                        <a:pt x="188" y="0"/>
                        <a:pt x="188" y="0"/>
                        <a:pt x="188" y="0"/>
                      </a:cubicBezTo>
                      <a:cubicBezTo>
                        <a:pt x="177" y="0"/>
                        <a:pt x="177" y="0"/>
                        <a:pt x="177" y="0"/>
                      </a:cubicBezTo>
                      <a:cubicBezTo>
                        <a:pt x="46" y="0"/>
                        <a:pt x="46" y="0"/>
                        <a:pt x="46" y="0"/>
                      </a:cubicBezTo>
                      <a:lnTo>
                        <a:pt x="11" y="0"/>
                      </a:ln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2" name="Freeform 301">
                  <a:extLst>
                    <a:ext uri="{FF2B5EF4-FFF2-40B4-BE49-F238E27FC236}">
                      <a16:creationId xmlns="" xmlns:a16="http://schemas.microsoft.com/office/drawing/2014/main" id="{43DCE976-961D-4976-931C-80DA0DBEA3D3}"/>
                    </a:ext>
                  </a:extLst>
                </p:cNvPr>
                <p:cNvSpPr>
                  <a:spLocks/>
                </p:cNvSpPr>
                <p:nvPr/>
              </p:nvSpPr>
              <p:spPr bwMode="auto">
                <a:xfrm>
                  <a:off x="3683" y="2483"/>
                  <a:ext cx="157" cy="472"/>
                </a:xfrm>
                <a:custGeom>
                  <a:avLst/>
                  <a:gdLst>
                    <a:gd name="T0" fmla="*/ 0 w 32"/>
                    <a:gd name="T1" fmla="*/ 22 h 96"/>
                    <a:gd name="T2" fmla="*/ 14 w 32"/>
                    <a:gd name="T3" fmla="*/ 47 h 96"/>
                    <a:gd name="T4" fmla="*/ 7 w 32"/>
                    <a:gd name="T5" fmla="*/ 65 h 96"/>
                    <a:gd name="T6" fmla="*/ 13 w 32"/>
                    <a:gd name="T7" fmla="*/ 84 h 96"/>
                    <a:gd name="T8" fmla="*/ 32 w 32"/>
                    <a:gd name="T9" fmla="*/ 96 h 96"/>
                    <a:gd name="T10" fmla="*/ 32 w 32"/>
                    <a:gd name="T11" fmla="*/ 0 h 96"/>
                    <a:gd name="T12" fmla="*/ 14 w 32"/>
                    <a:gd name="T13" fmla="*/ 0 h 96"/>
                    <a:gd name="T14" fmla="*/ 0 w 32"/>
                    <a:gd name="T15" fmla="*/ 22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6">
                      <a:moveTo>
                        <a:pt x="0" y="22"/>
                      </a:moveTo>
                      <a:cubicBezTo>
                        <a:pt x="8" y="29"/>
                        <a:pt x="14" y="37"/>
                        <a:pt x="14" y="47"/>
                      </a:cubicBezTo>
                      <a:cubicBezTo>
                        <a:pt x="14" y="53"/>
                        <a:pt x="11" y="60"/>
                        <a:pt x="7" y="65"/>
                      </a:cubicBezTo>
                      <a:cubicBezTo>
                        <a:pt x="13" y="84"/>
                        <a:pt x="13" y="84"/>
                        <a:pt x="13" y="84"/>
                      </a:cubicBezTo>
                      <a:cubicBezTo>
                        <a:pt x="32" y="96"/>
                        <a:pt x="32" y="96"/>
                        <a:pt x="32" y="96"/>
                      </a:cubicBezTo>
                      <a:cubicBezTo>
                        <a:pt x="32" y="0"/>
                        <a:pt x="32" y="0"/>
                        <a:pt x="32" y="0"/>
                      </a:cubicBezTo>
                      <a:cubicBezTo>
                        <a:pt x="14" y="0"/>
                        <a:pt x="14" y="0"/>
                        <a:pt x="14" y="0"/>
                      </a:cubicBezTo>
                      <a:cubicBezTo>
                        <a:pt x="13" y="9"/>
                        <a:pt x="8" y="16"/>
                        <a:pt x="0" y="22"/>
                      </a:cubicBezTo>
                    </a:path>
                  </a:pathLst>
                </a:custGeom>
                <a:solidFill>
                  <a:srgbClr val="D4D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3" name="Freeform 302">
                  <a:extLst>
                    <a:ext uri="{FF2B5EF4-FFF2-40B4-BE49-F238E27FC236}">
                      <a16:creationId xmlns="" xmlns:a16="http://schemas.microsoft.com/office/drawing/2014/main" id="{5BCED49F-D498-407D-B7FB-C741DD5E58F4}"/>
                    </a:ext>
                  </a:extLst>
                </p:cNvPr>
                <p:cNvSpPr>
                  <a:spLocks/>
                </p:cNvSpPr>
                <p:nvPr/>
              </p:nvSpPr>
              <p:spPr bwMode="auto">
                <a:xfrm>
                  <a:off x="3111" y="2483"/>
                  <a:ext cx="128" cy="84"/>
                </a:xfrm>
                <a:custGeom>
                  <a:avLst/>
                  <a:gdLst>
                    <a:gd name="T0" fmla="*/ 26 w 26"/>
                    <a:gd name="T1" fmla="*/ 16 h 17"/>
                    <a:gd name="T2" fmla="*/ 19 w 26"/>
                    <a:gd name="T3" fmla="*/ 0 h 17"/>
                    <a:gd name="T4" fmla="*/ 0 w 26"/>
                    <a:gd name="T5" fmla="*/ 0 h 17"/>
                    <a:gd name="T6" fmla="*/ 26 w 26"/>
                    <a:gd name="T7" fmla="*/ 17 h 17"/>
                    <a:gd name="T8" fmla="*/ 26 w 26"/>
                    <a:gd name="T9" fmla="*/ 16 h 17"/>
                  </a:gdLst>
                  <a:ahLst/>
                  <a:cxnLst>
                    <a:cxn ang="0">
                      <a:pos x="T0" y="T1"/>
                    </a:cxn>
                    <a:cxn ang="0">
                      <a:pos x="T2" y="T3"/>
                    </a:cxn>
                    <a:cxn ang="0">
                      <a:pos x="T4" y="T5"/>
                    </a:cxn>
                    <a:cxn ang="0">
                      <a:pos x="T6" y="T7"/>
                    </a:cxn>
                    <a:cxn ang="0">
                      <a:pos x="T8" y="T9"/>
                    </a:cxn>
                  </a:cxnLst>
                  <a:rect l="0" t="0" r="r" b="b"/>
                  <a:pathLst>
                    <a:path w="26" h="17">
                      <a:moveTo>
                        <a:pt x="26" y="16"/>
                      </a:moveTo>
                      <a:cubicBezTo>
                        <a:pt x="22" y="11"/>
                        <a:pt x="20" y="6"/>
                        <a:pt x="19" y="0"/>
                      </a:cubicBezTo>
                      <a:cubicBezTo>
                        <a:pt x="0" y="0"/>
                        <a:pt x="0" y="0"/>
                        <a:pt x="0" y="0"/>
                      </a:cubicBezTo>
                      <a:cubicBezTo>
                        <a:pt x="26" y="17"/>
                        <a:pt x="26" y="17"/>
                        <a:pt x="26" y="17"/>
                      </a:cubicBezTo>
                      <a:cubicBezTo>
                        <a:pt x="26" y="16"/>
                        <a:pt x="26" y="16"/>
                        <a:pt x="26" y="16"/>
                      </a:cubicBezTo>
                    </a:path>
                  </a:pathLst>
                </a:custGeom>
                <a:solidFill>
                  <a:srgbClr val="D4D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4" name="Freeform 303">
                  <a:extLst>
                    <a:ext uri="{FF2B5EF4-FFF2-40B4-BE49-F238E27FC236}">
                      <a16:creationId xmlns="" xmlns:a16="http://schemas.microsoft.com/office/drawing/2014/main" id="{63A2B339-7853-4192-AFCF-0FF76911628B}"/>
                    </a:ext>
                  </a:extLst>
                </p:cNvPr>
                <p:cNvSpPr>
                  <a:spLocks/>
                </p:cNvSpPr>
                <p:nvPr/>
              </p:nvSpPr>
              <p:spPr bwMode="auto">
                <a:xfrm>
                  <a:off x="3111" y="24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57D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5" name="Freeform 304">
                  <a:extLst>
                    <a:ext uri="{FF2B5EF4-FFF2-40B4-BE49-F238E27FC236}">
                      <a16:creationId xmlns="" xmlns:a16="http://schemas.microsoft.com/office/drawing/2014/main" id="{E67F78FC-08B9-4A5B-9634-5B2680313FD5}"/>
                    </a:ext>
                  </a:extLst>
                </p:cNvPr>
                <p:cNvSpPr>
                  <a:spLocks/>
                </p:cNvSpPr>
                <p:nvPr/>
              </p:nvSpPr>
              <p:spPr bwMode="auto">
                <a:xfrm>
                  <a:off x="3111" y="248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6" name="Freeform 305">
                  <a:extLst>
                    <a:ext uri="{FF2B5EF4-FFF2-40B4-BE49-F238E27FC236}">
                      <a16:creationId xmlns="" xmlns:a16="http://schemas.microsoft.com/office/drawing/2014/main" id="{D0BC3213-2652-48F6-B1B8-6A2C373B3426}"/>
                    </a:ext>
                  </a:extLst>
                </p:cNvPr>
                <p:cNvSpPr>
                  <a:spLocks/>
                </p:cNvSpPr>
                <p:nvPr/>
              </p:nvSpPr>
              <p:spPr bwMode="auto">
                <a:xfrm>
                  <a:off x="3111" y="2483"/>
                  <a:ext cx="729" cy="472"/>
                </a:xfrm>
                <a:custGeom>
                  <a:avLst/>
                  <a:gdLst>
                    <a:gd name="T0" fmla="*/ 131 w 148"/>
                    <a:gd name="T1" fmla="*/ 90 h 96"/>
                    <a:gd name="T2" fmla="*/ 110 w 148"/>
                    <a:gd name="T3" fmla="*/ 75 h 96"/>
                    <a:gd name="T4" fmla="*/ 80 w 148"/>
                    <a:gd name="T5" fmla="*/ 82 h 96"/>
                    <a:gd name="T6" fmla="*/ 31 w 148"/>
                    <a:gd name="T7" fmla="*/ 47 h 96"/>
                    <a:gd name="T8" fmla="*/ 36 w 148"/>
                    <a:gd name="T9" fmla="*/ 31 h 96"/>
                    <a:gd name="T10" fmla="*/ 17 w 148"/>
                    <a:gd name="T11" fmla="*/ 44 h 96"/>
                    <a:gd name="T12" fmla="*/ 26 w 148"/>
                    <a:gd name="T13" fmla="*/ 17 h 96"/>
                    <a:gd name="T14" fmla="*/ 0 w 148"/>
                    <a:gd name="T15" fmla="*/ 0 h 96"/>
                    <a:gd name="T16" fmla="*/ 0 w 148"/>
                    <a:gd name="T17" fmla="*/ 0 h 96"/>
                    <a:gd name="T18" fmla="*/ 0 w 148"/>
                    <a:gd name="T19" fmla="*/ 96 h 96"/>
                    <a:gd name="T20" fmla="*/ 148 w 148"/>
                    <a:gd name="T21" fmla="*/ 96 h 96"/>
                    <a:gd name="T22" fmla="*/ 129 w 148"/>
                    <a:gd name="T23" fmla="*/ 84 h 96"/>
                    <a:gd name="T24" fmla="*/ 131 w 148"/>
                    <a:gd name="T25"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96">
                      <a:moveTo>
                        <a:pt x="131" y="90"/>
                      </a:moveTo>
                      <a:cubicBezTo>
                        <a:pt x="110" y="75"/>
                        <a:pt x="110" y="75"/>
                        <a:pt x="110" y="75"/>
                      </a:cubicBezTo>
                      <a:cubicBezTo>
                        <a:pt x="101" y="80"/>
                        <a:pt x="91" y="82"/>
                        <a:pt x="80" y="82"/>
                      </a:cubicBezTo>
                      <a:cubicBezTo>
                        <a:pt x="53" y="82"/>
                        <a:pt x="31" y="66"/>
                        <a:pt x="31" y="47"/>
                      </a:cubicBezTo>
                      <a:cubicBezTo>
                        <a:pt x="31" y="41"/>
                        <a:pt x="33" y="36"/>
                        <a:pt x="36" y="31"/>
                      </a:cubicBezTo>
                      <a:cubicBezTo>
                        <a:pt x="17" y="44"/>
                        <a:pt x="17" y="44"/>
                        <a:pt x="17" y="44"/>
                      </a:cubicBezTo>
                      <a:cubicBezTo>
                        <a:pt x="26" y="17"/>
                        <a:pt x="26" y="17"/>
                        <a:pt x="26" y="17"/>
                      </a:cubicBezTo>
                      <a:cubicBezTo>
                        <a:pt x="0" y="0"/>
                        <a:pt x="0" y="0"/>
                        <a:pt x="0" y="0"/>
                      </a:cubicBezTo>
                      <a:cubicBezTo>
                        <a:pt x="0" y="0"/>
                        <a:pt x="0" y="0"/>
                        <a:pt x="0" y="0"/>
                      </a:cubicBezTo>
                      <a:cubicBezTo>
                        <a:pt x="0" y="96"/>
                        <a:pt x="0" y="96"/>
                        <a:pt x="0" y="96"/>
                      </a:cubicBezTo>
                      <a:cubicBezTo>
                        <a:pt x="148" y="96"/>
                        <a:pt x="148" y="96"/>
                        <a:pt x="148" y="96"/>
                      </a:cubicBezTo>
                      <a:cubicBezTo>
                        <a:pt x="129" y="84"/>
                        <a:pt x="129" y="84"/>
                        <a:pt x="129" y="84"/>
                      </a:cubicBezTo>
                      <a:cubicBezTo>
                        <a:pt x="131" y="90"/>
                        <a:pt x="131" y="90"/>
                        <a:pt x="131" y="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7" name="Freeform 306">
                  <a:extLst>
                    <a:ext uri="{FF2B5EF4-FFF2-40B4-BE49-F238E27FC236}">
                      <a16:creationId xmlns="" xmlns:a16="http://schemas.microsoft.com/office/drawing/2014/main" id="{5E4A0DE8-DBC5-492A-B1C1-2B22D8DAB750}"/>
                    </a:ext>
                  </a:extLst>
                </p:cNvPr>
                <p:cNvSpPr>
                  <a:spLocks/>
                </p:cNvSpPr>
                <p:nvPr/>
              </p:nvSpPr>
              <p:spPr bwMode="auto">
                <a:xfrm>
                  <a:off x="3264" y="2591"/>
                  <a:ext cx="493" cy="334"/>
                </a:xfrm>
                <a:custGeom>
                  <a:avLst/>
                  <a:gdLst>
                    <a:gd name="T0" fmla="*/ 49 w 100"/>
                    <a:gd name="T1" fmla="*/ 60 h 68"/>
                    <a:gd name="T2" fmla="*/ 79 w 100"/>
                    <a:gd name="T3" fmla="*/ 53 h 68"/>
                    <a:gd name="T4" fmla="*/ 100 w 100"/>
                    <a:gd name="T5" fmla="*/ 68 h 68"/>
                    <a:gd name="T6" fmla="*/ 98 w 100"/>
                    <a:gd name="T7" fmla="*/ 62 h 68"/>
                    <a:gd name="T8" fmla="*/ 92 w 100"/>
                    <a:gd name="T9" fmla="*/ 43 h 68"/>
                    <a:gd name="T10" fmla="*/ 99 w 100"/>
                    <a:gd name="T11" fmla="*/ 25 h 68"/>
                    <a:gd name="T12" fmla="*/ 85 w 100"/>
                    <a:gd name="T13" fmla="*/ 0 h 68"/>
                    <a:gd name="T14" fmla="*/ 43 w 100"/>
                    <a:gd name="T15" fmla="*/ 14 h 68"/>
                    <a:gd name="T16" fmla="*/ 10 w 100"/>
                    <a:gd name="T17" fmla="*/ 6 h 68"/>
                    <a:gd name="T18" fmla="*/ 5 w 100"/>
                    <a:gd name="T19" fmla="*/ 9 h 68"/>
                    <a:gd name="T20" fmla="*/ 0 w 100"/>
                    <a:gd name="T21" fmla="*/ 25 h 68"/>
                    <a:gd name="T22" fmla="*/ 49 w 100"/>
                    <a:gd name="T23"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68">
                      <a:moveTo>
                        <a:pt x="49" y="60"/>
                      </a:moveTo>
                      <a:cubicBezTo>
                        <a:pt x="60" y="60"/>
                        <a:pt x="70" y="58"/>
                        <a:pt x="79" y="53"/>
                      </a:cubicBezTo>
                      <a:cubicBezTo>
                        <a:pt x="100" y="68"/>
                        <a:pt x="100" y="68"/>
                        <a:pt x="100" y="68"/>
                      </a:cubicBezTo>
                      <a:cubicBezTo>
                        <a:pt x="98" y="62"/>
                        <a:pt x="98" y="62"/>
                        <a:pt x="98" y="62"/>
                      </a:cubicBezTo>
                      <a:cubicBezTo>
                        <a:pt x="92" y="43"/>
                        <a:pt x="92" y="43"/>
                        <a:pt x="92" y="43"/>
                      </a:cubicBezTo>
                      <a:cubicBezTo>
                        <a:pt x="96" y="38"/>
                        <a:pt x="99" y="31"/>
                        <a:pt x="99" y="25"/>
                      </a:cubicBezTo>
                      <a:cubicBezTo>
                        <a:pt x="99" y="15"/>
                        <a:pt x="93" y="7"/>
                        <a:pt x="85" y="0"/>
                      </a:cubicBezTo>
                      <a:cubicBezTo>
                        <a:pt x="75" y="8"/>
                        <a:pt x="60" y="14"/>
                        <a:pt x="43" y="14"/>
                      </a:cubicBezTo>
                      <a:cubicBezTo>
                        <a:pt x="31" y="14"/>
                        <a:pt x="19" y="11"/>
                        <a:pt x="10" y="6"/>
                      </a:cubicBezTo>
                      <a:cubicBezTo>
                        <a:pt x="5" y="9"/>
                        <a:pt x="5" y="9"/>
                        <a:pt x="5" y="9"/>
                      </a:cubicBezTo>
                      <a:cubicBezTo>
                        <a:pt x="2" y="14"/>
                        <a:pt x="0" y="19"/>
                        <a:pt x="0" y="25"/>
                      </a:cubicBezTo>
                      <a:cubicBezTo>
                        <a:pt x="0" y="44"/>
                        <a:pt x="22" y="60"/>
                        <a:pt x="49" y="60"/>
                      </a:cubicBezTo>
                    </a:path>
                  </a:pathLst>
                </a:custGeom>
                <a:solidFill>
                  <a:srgbClr val="A1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8" name="Freeform 307">
                  <a:extLst>
                    <a:ext uri="{FF2B5EF4-FFF2-40B4-BE49-F238E27FC236}">
                      <a16:creationId xmlns="" xmlns:a16="http://schemas.microsoft.com/office/drawing/2014/main" id="{06A2D071-11E0-4A5E-A4F9-F28969F7AC27}"/>
                    </a:ext>
                  </a:extLst>
                </p:cNvPr>
                <p:cNvSpPr>
                  <a:spLocks noEditPoints="1"/>
                </p:cNvSpPr>
                <p:nvPr/>
              </p:nvSpPr>
              <p:spPr bwMode="auto">
                <a:xfrm>
                  <a:off x="3195" y="2262"/>
                  <a:ext cx="281" cy="437"/>
                </a:xfrm>
                <a:custGeom>
                  <a:avLst/>
                  <a:gdLst>
                    <a:gd name="T0" fmla="*/ 2 w 57"/>
                    <a:gd name="T1" fmla="*/ 45 h 89"/>
                    <a:gd name="T2" fmla="*/ 9 w 57"/>
                    <a:gd name="T3" fmla="*/ 61 h 89"/>
                    <a:gd name="T4" fmla="*/ 9 w 57"/>
                    <a:gd name="T5" fmla="*/ 62 h 89"/>
                    <a:gd name="T6" fmla="*/ 0 w 57"/>
                    <a:gd name="T7" fmla="*/ 89 h 89"/>
                    <a:gd name="T8" fmla="*/ 19 w 57"/>
                    <a:gd name="T9" fmla="*/ 76 h 89"/>
                    <a:gd name="T10" fmla="*/ 24 w 57"/>
                    <a:gd name="T11" fmla="*/ 73 h 89"/>
                    <a:gd name="T12" fmla="*/ 57 w 57"/>
                    <a:gd name="T13" fmla="*/ 81 h 89"/>
                    <a:gd name="T14" fmla="*/ 57 w 57"/>
                    <a:gd name="T15" fmla="*/ 48 h 89"/>
                    <a:gd name="T16" fmla="*/ 51 w 57"/>
                    <a:gd name="T17" fmla="*/ 45 h 89"/>
                    <a:gd name="T18" fmla="*/ 49 w 57"/>
                    <a:gd name="T19" fmla="*/ 40 h 89"/>
                    <a:gd name="T20" fmla="*/ 50 w 57"/>
                    <a:gd name="T21" fmla="*/ 37 h 89"/>
                    <a:gd name="T22" fmla="*/ 57 w 57"/>
                    <a:gd name="T23" fmla="*/ 32 h 89"/>
                    <a:gd name="T24" fmla="*/ 57 w 57"/>
                    <a:gd name="T25" fmla="*/ 0 h 89"/>
                    <a:gd name="T26" fmla="*/ 2 w 57"/>
                    <a:gd name="T27" fmla="*/ 37 h 89"/>
                    <a:gd name="T28" fmla="*/ 1 w 57"/>
                    <a:gd name="T29" fmla="*/ 40 h 89"/>
                    <a:gd name="T30" fmla="*/ 2 w 57"/>
                    <a:gd name="T31" fmla="*/ 45 h 89"/>
                    <a:gd name="T32" fmla="*/ 21 w 57"/>
                    <a:gd name="T33" fmla="*/ 37 h 89"/>
                    <a:gd name="T34" fmla="*/ 29 w 57"/>
                    <a:gd name="T35" fmla="*/ 32 h 89"/>
                    <a:gd name="T36" fmla="*/ 36 w 57"/>
                    <a:gd name="T37" fmla="*/ 37 h 89"/>
                    <a:gd name="T38" fmla="*/ 37 w 57"/>
                    <a:gd name="T39" fmla="*/ 40 h 89"/>
                    <a:gd name="T40" fmla="*/ 35 w 57"/>
                    <a:gd name="T41" fmla="*/ 45 h 89"/>
                    <a:gd name="T42" fmla="*/ 29 w 57"/>
                    <a:gd name="T43" fmla="*/ 48 h 89"/>
                    <a:gd name="T44" fmla="*/ 22 w 57"/>
                    <a:gd name="T45" fmla="*/ 45 h 89"/>
                    <a:gd name="T46" fmla="*/ 20 w 57"/>
                    <a:gd name="T47" fmla="*/ 40 h 89"/>
                    <a:gd name="T48" fmla="*/ 21 w 57"/>
                    <a:gd name="T49"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89">
                      <a:moveTo>
                        <a:pt x="2" y="45"/>
                      </a:moveTo>
                      <a:cubicBezTo>
                        <a:pt x="3" y="51"/>
                        <a:pt x="5" y="56"/>
                        <a:pt x="9" y="61"/>
                      </a:cubicBezTo>
                      <a:cubicBezTo>
                        <a:pt x="9" y="62"/>
                        <a:pt x="9" y="62"/>
                        <a:pt x="9" y="62"/>
                      </a:cubicBezTo>
                      <a:cubicBezTo>
                        <a:pt x="0" y="89"/>
                        <a:pt x="0" y="89"/>
                        <a:pt x="0" y="89"/>
                      </a:cubicBezTo>
                      <a:cubicBezTo>
                        <a:pt x="19" y="76"/>
                        <a:pt x="19" y="76"/>
                        <a:pt x="19" y="76"/>
                      </a:cubicBezTo>
                      <a:cubicBezTo>
                        <a:pt x="24" y="73"/>
                        <a:pt x="24" y="73"/>
                        <a:pt x="24" y="73"/>
                      </a:cubicBezTo>
                      <a:cubicBezTo>
                        <a:pt x="33" y="78"/>
                        <a:pt x="45" y="81"/>
                        <a:pt x="57" y="81"/>
                      </a:cubicBezTo>
                      <a:cubicBezTo>
                        <a:pt x="57" y="48"/>
                        <a:pt x="57" y="48"/>
                        <a:pt x="57" y="48"/>
                      </a:cubicBezTo>
                      <a:cubicBezTo>
                        <a:pt x="55" y="48"/>
                        <a:pt x="53" y="47"/>
                        <a:pt x="51" y="45"/>
                      </a:cubicBezTo>
                      <a:cubicBezTo>
                        <a:pt x="50" y="44"/>
                        <a:pt x="49" y="42"/>
                        <a:pt x="49" y="40"/>
                      </a:cubicBezTo>
                      <a:cubicBezTo>
                        <a:pt x="49" y="39"/>
                        <a:pt x="50" y="38"/>
                        <a:pt x="50" y="37"/>
                      </a:cubicBezTo>
                      <a:cubicBezTo>
                        <a:pt x="51" y="34"/>
                        <a:pt x="54" y="32"/>
                        <a:pt x="57" y="32"/>
                      </a:cubicBezTo>
                      <a:cubicBezTo>
                        <a:pt x="57" y="0"/>
                        <a:pt x="57" y="0"/>
                        <a:pt x="57" y="0"/>
                      </a:cubicBezTo>
                      <a:cubicBezTo>
                        <a:pt x="28" y="0"/>
                        <a:pt x="4" y="16"/>
                        <a:pt x="2" y="37"/>
                      </a:cubicBezTo>
                      <a:cubicBezTo>
                        <a:pt x="2" y="38"/>
                        <a:pt x="1" y="39"/>
                        <a:pt x="1" y="40"/>
                      </a:cubicBezTo>
                      <a:cubicBezTo>
                        <a:pt x="1" y="42"/>
                        <a:pt x="2" y="43"/>
                        <a:pt x="2" y="45"/>
                      </a:cubicBezTo>
                      <a:moveTo>
                        <a:pt x="21" y="37"/>
                      </a:moveTo>
                      <a:cubicBezTo>
                        <a:pt x="22" y="34"/>
                        <a:pt x="25" y="32"/>
                        <a:pt x="29" y="32"/>
                      </a:cubicBezTo>
                      <a:cubicBezTo>
                        <a:pt x="32" y="32"/>
                        <a:pt x="35" y="34"/>
                        <a:pt x="36" y="37"/>
                      </a:cubicBezTo>
                      <a:cubicBezTo>
                        <a:pt x="36" y="38"/>
                        <a:pt x="37" y="39"/>
                        <a:pt x="37" y="40"/>
                      </a:cubicBezTo>
                      <a:cubicBezTo>
                        <a:pt x="37" y="42"/>
                        <a:pt x="36" y="44"/>
                        <a:pt x="35" y="45"/>
                      </a:cubicBezTo>
                      <a:cubicBezTo>
                        <a:pt x="33" y="47"/>
                        <a:pt x="31" y="48"/>
                        <a:pt x="29" y="48"/>
                      </a:cubicBezTo>
                      <a:cubicBezTo>
                        <a:pt x="26" y="48"/>
                        <a:pt x="24" y="47"/>
                        <a:pt x="22" y="45"/>
                      </a:cubicBezTo>
                      <a:cubicBezTo>
                        <a:pt x="21" y="44"/>
                        <a:pt x="20" y="42"/>
                        <a:pt x="20" y="40"/>
                      </a:cubicBezTo>
                      <a:cubicBezTo>
                        <a:pt x="20" y="39"/>
                        <a:pt x="21" y="38"/>
                        <a:pt x="21" y="37"/>
                      </a:cubicBezTo>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9" name="Freeform 308">
                  <a:extLst>
                    <a:ext uri="{FF2B5EF4-FFF2-40B4-BE49-F238E27FC236}">
                      <a16:creationId xmlns="" xmlns:a16="http://schemas.microsoft.com/office/drawing/2014/main" id="{7789F5A4-8ADC-4712-BD07-CA1178469660}"/>
                    </a:ext>
                  </a:extLst>
                </p:cNvPr>
                <p:cNvSpPr>
                  <a:spLocks noEditPoints="1"/>
                </p:cNvSpPr>
                <p:nvPr/>
              </p:nvSpPr>
              <p:spPr bwMode="auto">
                <a:xfrm>
                  <a:off x="3476" y="2262"/>
                  <a:ext cx="276" cy="398"/>
                </a:xfrm>
                <a:custGeom>
                  <a:avLst/>
                  <a:gdLst>
                    <a:gd name="T0" fmla="*/ 8 w 56"/>
                    <a:gd name="T1" fmla="*/ 37 h 81"/>
                    <a:gd name="T2" fmla="*/ 9 w 56"/>
                    <a:gd name="T3" fmla="*/ 40 h 81"/>
                    <a:gd name="T4" fmla="*/ 7 w 56"/>
                    <a:gd name="T5" fmla="*/ 45 h 81"/>
                    <a:gd name="T6" fmla="*/ 0 w 56"/>
                    <a:gd name="T7" fmla="*/ 48 h 81"/>
                    <a:gd name="T8" fmla="*/ 0 w 56"/>
                    <a:gd name="T9" fmla="*/ 81 h 81"/>
                    <a:gd name="T10" fmla="*/ 42 w 56"/>
                    <a:gd name="T11" fmla="*/ 67 h 81"/>
                    <a:gd name="T12" fmla="*/ 56 w 56"/>
                    <a:gd name="T13" fmla="*/ 45 h 81"/>
                    <a:gd name="T14" fmla="*/ 56 w 56"/>
                    <a:gd name="T15" fmla="*/ 40 h 81"/>
                    <a:gd name="T16" fmla="*/ 56 w 56"/>
                    <a:gd name="T17" fmla="*/ 37 h 81"/>
                    <a:gd name="T18" fmla="*/ 47 w 56"/>
                    <a:gd name="T19" fmla="*/ 18 h 81"/>
                    <a:gd name="T20" fmla="*/ 47 w 56"/>
                    <a:gd name="T21" fmla="*/ 17 h 81"/>
                    <a:gd name="T22" fmla="*/ 47 w 56"/>
                    <a:gd name="T23" fmla="*/ 18 h 81"/>
                    <a:gd name="T24" fmla="*/ 0 w 56"/>
                    <a:gd name="T25" fmla="*/ 0 h 81"/>
                    <a:gd name="T26" fmla="*/ 0 w 56"/>
                    <a:gd name="T27" fmla="*/ 32 h 81"/>
                    <a:gd name="T28" fmla="*/ 8 w 56"/>
                    <a:gd name="T29" fmla="*/ 37 h 81"/>
                    <a:gd name="T30" fmla="*/ 22 w 56"/>
                    <a:gd name="T31" fmla="*/ 37 h 81"/>
                    <a:gd name="T32" fmla="*/ 29 w 56"/>
                    <a:gd name="T33" fmla="*/ 32 h 81"/>
                    <a:gd name="T34" fmla="*/ 37 w 56"/>
                    <a:gd name="T35" fmla="*/ 37 h 81"/>
                    <a:gd name="T36" fmla="*/ 38 w 56"/>
                    <a:gd name="T37" fmla="*/ 40 h 81"/>
                    <a:gd name="T38" fmla="*/ 36 w 56"/>
                    <a:gd name="T39" fmla="*/ 45 h 81"/>
                    <a:gd name="T40" fmla="*/ 29 w 56"/>
                    <a:gd name="T41" fmla="*/ 48 h 81"/>
                    <a:gd name="T42" fmla="*/ 23 w 56"/>
                    <a:gd name="T43" fmla="*/ 45 h 81"/>
                    <a:gd name="T44" fmla="*/ 21 w 56"/>
                    <a:gd name="T45" fmla="*/ 40 h 81"/>
                    <a:gd name="T46" fmla="*/ 22 w 56"/>
                    <a:gd name="T47" fmla="*/ 3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81">
                      <a:moveTo>
                        <a:pt x="8" y="37"/>
                      </a:moveTo>
                      <a:cubicBezTo>
                        <a:pt x="8" y="38"/>
                        <a:pt x="9" y="39"/>
                        <a:pt x="9" y="40"/>
                      </a:cubicBezTo>
                      <a:cubicBezTo>
                        <a:pt x="9" y="42"/>
                        <a:pt x="8" y="44"/>
                        <a:pt x="7" y="45"/>
                      </a:cubicBezTo>
                      <a:cubicBezTo>
                        <a:pt x="5" y="47"/>
                        <a:pt x="3" y="48"/>
                        <a:pt x="0" y="48"/>
                      </a:cubicBezTo>
                      <a:cubicBezTo>
                        <a:pt x="0" y="81"/>
                        <a:pt x="0" y="81"/>
                        <a:pt x="0" y="81"/>
                      </a:cubicBezTo>
                      <a:cubicBezTo>
                        <a:pt x="17" y="81"/>
                        <a:pt x="32" y="75"/>
                        <a:pt x="42" y="67"/>
                      </a:cubicBezTo>
                      <a:cubicBezTo>
                        <a:pt x="50" y="61"/>
                        <a:pt x="55" y="54"/>
                        <a:pt x="56" y="45"/>
                      </a:cubicBezTo>
                      <a:cubicBezTo>
                        <a:pt x="56" y="43"/>
                        <a:pt x="56" y="42"/>
                        <a:pt x="56" y="40"/>
                      </a:cubicBezTo>
                      <a:cubicBezTo>
                        <a:pt x="56" y="39"/>
                        <a:pt x="56" y="38"/>
                        <a:pt x="56" y="37"/>
                      </a:cubicBezTo>
                      <a:cubicBezTo>
                        <a:pt x="55" y="30"/>
                        <a:pt x="52" y="24"/>
                        <a:pt x="47" y="18"/>
                      </a:cubicBezTo>
                      <a:cubicBezTo>
                        <a:pt x="47" y="17"/>
                        <a:pt x="47" y="17"/>
                        <a:pt x="47" y="17"/>
                      </a:cubicBezTo>
                      <a:cubicBezTo>
                        <a:pt x="47" y="18"/>
                        <a:pt x="47" y="18"/>
                        <a:pt x="47" y="18"/>
                      </a:cubicBezTo>
                      <a:cubicBezTo>
                        <a:pt x="37" y="7"/>
                        <a:pt x="20" y="0"/>
                        <a:pt x="0" y="0"/>
                      </a:cubicBezTo>
                      <a:cubicBezTo>
                        <a:pt x="0" y="32"/>
                        <a:pt x="0" y="32"/>
                        <a:pt x="0" y="32"/>
                      </a:cubicBezTo>
                      <a:cubicBezTo>
                        <a:pt x="4" y="32"/>
                        <a:pt x="7" y="34"/>
                        <a:pt x="8" y="37"/>
                      </a:cubicBezTo>
                      <a:moveTo>
                        <a:pt x="22" y="37"/>
                      </a:moveTo>
                      <a:cubicBezTo>
                        <a:pt x="23" y="34"/>
                        <a:pt x="26" y="32"/>
                        <a:pt x="29" y="32"/>
                      </a:cubicBezTo>
                      <a:cubicBezTo>
                        <a:pt x="33" y="32"/>
                        <a:pt x="36" y="34"/>
                        <a:pt x="37" y="37"/>
                      </a:cubicBezTo>
                      <a:cubicBezTo>
                        <a:pt x="37" y="38"/>
                        <a:pt x="38" y="39"/>
                        <a:pt x="38" y="40"/>
                      </a:cubicBezTo>
                      <a:cubicBezTo>
                        <a:pt x="38" y="42"/>
                        <a:pt x="37" y="44"/>
                        <a:pt x="36" y="45"/>
                      </a:cubicBezTo>
                      <a:cubicBezTo>
                        <a:pt x="34" y="47"/>
                        <a:pt x="32" y="48"/>
                        <a:pt x="29" y="48"/>
                      </a:cubicBezTo>
                      <a:cubicBezTo>
                        <a:pt x="27" y="48"/>
                        <a:pt x="25" y="47"/>
                        <a:pt x="23" y="45"/>
                      </a:cubicBezTo>
                      <a:cubicBezTo>
                        <a:pt x="22" y="44"/>
                        <a:pt x="21" y="42"/>
                        <a:pt x="21" y="40"/>
                      </a:cubicBezTo>
                      <a:cubicBezTo>
                        <a:pt x="21" y="39"/>
                        <a:pt x="22" y="38"/>
                        <a:pt x="22" y="37"/>
                      </a:cubicBezTo>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0" name="Freeform 309">
                  <a:extLst>
                    <a:ext uri="{FF2B5EF4-FFF2-40B4-BE49-F238E27FC236}">
                      <a16:creationId xmlns="" xmlns:a16="http://schemas.microsoft.com/office/drawing/2014/main" id="{2ABF8BBB-1492-4ADC-B846-EBD3EABDC230}"/>
                    </a:ext>
                  </a:extLst>
                </p:cNvPr>
                <p:cNvSpPr>
                  <a:spLocks/>
                </p:cNvSpPr>
                <p:nvPr/>
              </p:nvSpPr>
              <p:spPr bwMode="auto">
                <a:xfrm>
                  <a:off x="1116" y="2994"/>
                  <a:ext cx="59" cy="34"/>
                </a:xfrm>
                <a:custGeom>
                  <a:avLst/>
                  <a:gdLst>
                    <a:gd name="T0" fmla="*/ 0 w 12"/>
                    <a:gd name="T1" fmla="*/ 0 h 7"/>
                    <a:gd name="T2" fmla="*/ 0 w 12"/>
                    <a:gd name="T3" fmla="*/ 7 h 7"/>
                    <a:gd name="T4" fmla="*/ 6 w 12"/>
                    <a:gd name="T5" fmla="*/ 6 h 7"/>
                    <a:gd name="T6" fmla="*/ 12 w 12"/>
                    <a:gd name="T7" fmla="*/ 7 h 7"/>
                    <a:gd name="T8" fmla="*/ 12 w 12"/>
                    <a:gd name="T9" fmla="*/ 0 h 7"/>
                    <a:gd name="T10" fmla="*/ 0 w 12"/>
                    <a:gd name="T11" fmla="*/ 0 h 7"/>
                  </a:gdLst>
                  <a:ahLst/>
                  <a:cxnLst>
                    <a:cxn ang="0">
                      <a:pos x="T0" y="T1"/>
                    </a:cxn>
                    <a:cxn ang="0">
                      <a:pos x="T2" y="T3"/>
                    </a:cxn>
                    <a:cxn ang="0">
                      <a:pos x="T4" y="T5"/>
                    </a:cxn>
                    <a:cxn ang="0">
                      <a:pos x="T6" y="T7"/>
                    </a:cxn>
                    <a:cxn ang="0">
                      <a:pos x="T8" y="T9"/>
                    </a:cxn>
                    <a:cxn ang="0">
                      <a:pos x="T10" y="T11"/>
                    </a:cxn>
                  </a:cxnLst>
                  <a:rect l="0" t="0" r="r" b="b"/>
                  <a:pathLst>
                    <a:path w="12" h="7">
                      <a:moveTo>
                        <a:pt x="0" y="0"/>
                      </a:moveTo>
                      <a:cubicBezTo>
                        <a:pt x="0" y="7"/>
                        <a:pt x="0" y="7"/>
                        <a:pt x="0" y="7"/>
                      </a:cubicBezTo>
                      <a:cubicBezTo>
                        <a:pt x="2" y="6"/>
                        <a:pt x="4" y="6"/>
                        <a:pt x="6" y="6"/>
                      </a:cubicBezTo>
                      <a:cubicBezTo>
                        <a:pt x="8" y="6"/>
                        <a:pt x="10" y="6"/>
                        <a:pt x="12" y="7"/>
                      </a:cubicBezTo>
                      <a:cubicBezTo>
                        <a:pt x="12" y="0"/>
                        <a:pt x="12" y="0"/>
                        <a:pt x="12" y="0"/>
                      </a:cubicBezTo>
                      <a:lnTo>
                        <a:pt x="0" y="0"/>
                      </a:ln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1" name="Freeform 310">
                  <a:extLst>
                    <a:ext uri="{FF2B5EF4-FFF2-40B4-BE49-F238E27FC236}">
                      <a16:creationId xmlns="" xmlns:a16="http://schemas.microsoft.com/office/drawing/2014/main" id="{F6D8B3C8-788C-4A42-811B-74E5559B0751}"/>
                    </a:ext>
                  </a:extLst>
                </p:cNvPr>
                <p:cNvSpPr>
                  <a:spLocks/>
                </p:cNvSpPr>
                <p:nvPr/>
              </p:nvSpPr>
              <p:spPr bwMode="auto">
                <a:xfrm>
                  <a:off x="954" y="3161"/>
                  <a:ext cx="34" cy="59"/>
                </a:xfrm>
                <a:custGeom>
                  <a:avLst/>
                  <a:gdLst>
                    <a:gd name="T0" fmla="*/ 7 w 7"/>
                    <a:gd name="T1" fmla="*/ 0 h 12"/>
                    <a:gd name="T2" fmla="*/ 0 w 7"/>
                    <a:gd name="T3" fmla="*/ 0 h 12"/>
                    <a:gd name="T4" fmla="*/ 0 w 7"/>
                    <a:gd name="T5" fmla="*/ 12 h 12"/>
                    <a:gd name="T6" fmla="*/ 7 w 7"/>
                    <a:gd name="T7" fmla="*/ 12 h 12"/>
                    <a:gd name="T8" fmla="*/ 7 w 7"/>
                    <a:gd name="T9" fmla="*/ 5 h 12"/>
                    <a:gd name="T10" fmla="*/ 7 w 7"/>
                    <a:gd name="T11" fmla="*/ 0 h 12"/>
                  </a:gdLst>
                  <a:ahLst/>
                  <a:cxnLst>
                    <a:cxn ang="0">
                      <a:pos x="T0" y="T1"/>
                    </a:cxn>
                    <a:cxn ang="0">
                      <a:pos x="T2" y="T3"/>
                    </a:cxn>
                    <a:cxn ang="0">
                      <a:pos x="T4" y="T5"/>
                    </a:cxn>
                    <a:cxn ang="0">
                      <a:pos x="T6" y="T7"/>
                    </a:cxn>
                    <a:cxn ang="0">
                      <a:pos x="T8" y="T9"/>
                    </a:cxn>
                    <a:cxn ang="0">
                      <a:pos x="T10" y="T11"/>
                    </a:cxn>
                  </a:cxnLst>
                  <a:rect l="0" t="0" r="r" b="b"/>
                  <a:pathLst>
                    <a:path w="7" h="12">
                      <a:moveTo>
                        <a:pt x="7" y="0"/>
                      </a:moveTo>
                      <a:cubicBezTo>
                        <a:pt x="0" y="0"/>
                        <a:pt x="0" y="0"/>
                        <a:pt x="0" y="0"/>
                      </a:cubicBezTo>
                      <a:cubicBezTo>
                        <a:pt x="0" y="12"/>
                        <a:pt x="0" y="12"/>
                        <a:pt x="0" y="12"/>
                      </a:cubicBezTo>
                      <a:cubicBezTo>
                        <a:pt x="7" y="12"/>
                        <a:pt x="7" y="12"/>
                        <a:pt x="7" y="12"/>
                      </a:cubicBezTo>
                      <a:cubicBezTo>
                        <a:pt x="7" y="9"/>
                        <a:pt x="7" y="7"/>
                        <a:pt x="7" y="5"/>
                      </a:cubicBezTo>
                      <a:cubicBezTo>
                        <a:pt x="7" y="3"/>
                        <a:pt x="7" y="2"/>
                        <a:pt x="7" y="0"/>
                      </a:cubicBez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2" name="Freeform 311">
                  <a:extLst>
                    <a:ext uri="{FF2B5EF4-FFF2-40B4-BE49-F238E27FC236}">
                      <a16:creationId xmlns="" xmlns:a16="http://schemas.microsoft.com/office/drawing/2014/main" id="{DB83DE56-E4DF-4877-A768-2A0F2F367F6F}"/>
                    </a:ext>
                  </a:extLst>
                </p:cNvPr>
                <p:cNvSpPr>
                  <a:spLocks/>
                </p:cNvSpPr>
                <p:nvPr/>
              </p:nvSpPr>
              <p:spPr bwMode="auto">
                <a:xfrm>
                  <a:off x="1303" y="3161"/>
                  <a:ext cx="45" cy="59"/>
                </a:xfrm>
                <a:custGeom>
                  <a:avLst/>
                  <a:gdLst>
                    <a:gd name="T0" fmla="*/ 0 w 9"/>
                    <a:gd name="T1" fmla="*/ 0 h 12"/>
                    <a:gd name="T2" fmla="*/ 1 w 9"/>
                    <a:gd name="T3" fmla="*/ 5 h 12"/>
                    <a:gd name="T4" fmla="*/ 0 w 9"/>
                    <a:gd name="T5" fmla="*/ 11 h 12"/>
                    <a:gd name="T6" fmla="*/ 0 w 9"/>
                    <a:gd name="T7" fmla="*/ 11 h 12"/>
                    <a:gd name="T8" fmla="*/ 0 w 9"/>
                    <a:gd name="T9" fmla="*/ 12 h 12"/>
                    <a:gd name="T10" fmla="*/ 9 w 9"/>
                    <a:gd name="T11" fmla="*/ 12 h 12"/>
                    <a:gd name="T12" fmla="*/ 9 w 9"/>
                    <a:gd name="T13" fmla="*/ 0 h 12"/>
                    <a:gd name="T14" fmla="*/ 0 w 9"/>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0" y="0"/>
                      </a:moveTo>
                      <a:cubicBezTo>
                        <a:pt x="1" y="2"/>
                        <a:pt x="1" y="3"/>
                        <a:pt x="1" y="5"/>
                      </a:cubicBezTo>
                      <a:cubicBezTo>
                        <a:pt x="1" y="7"/>
                        <a:pt x="0" y="9"/>
                        <a:pt x="0" y="11"/>
                      </a:cubicBezTo>
                      <a:cubicBezTo>
                        <a:pt x="0" y="11"/>
                        <a:pt x="0" y="11"/>
                        <a:pt x="0" y="11"/>
                      </a:cubicBezTo>
                      <a:cubicBezTo>
                        <a:pt x="0" y="12"/>
                        <a:pt x="0" y="12"/>
                        <a:pt x="0" y="12"/>
                      </a:cubicBezTo>
                      <a:cubicBezTo>
                        <a:pt x="9" y="12"/>
                        <a:pt x="9" y="12"/>
                        <a:pt x="9" y="12"/>
                      </a:cubicBezTo>
                      <a:cubicBezTo>
                        <a:pt x="9" y="0"/>
                        <a:pt x="9" y="0"/>
                        <a:pt x="9" y="0"/>
                      </a:cubicBezTo>
                      <a:lnTo>
                        <a:pt x="0" y="0"/>
                      </a:ln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3" name="Freeform 312">
                  <a:extLst>
                    <a:ext uri="{FF2B5EF4-FFF2-40B4-BE49-F238E27FC236}">
                      <a16:creationId xmlns="" xmlns:a16="http://schemas.microsoft.com/office/drawing/2014/main" id="{BAA5EC64-97FF-4158-AA9F-2E93CA894C36}"/>
                    </a:ext>
                  </a:extLst>
                </p:cNvPr>
                <p:cNvSpPr>
                  <a:spLocks noEditPoints="1"/>
                </p:cNvSpPr>
                <p:nvPr/>
              </p:nvSpPr>
              <p:spPr bwMode="auto">
                <a:xfrm>
                  <a:off x="949" y="2660"/>
                  <a:ext cx="394" cy="275"/>
                </a:xfrm>
                <a:custGeom>
                  <a:avLst/>
                  <a:gdLst>
                    <a:gd name="T0" fmla="*/ 78 w 80"/>
                    <a:gd name="T1" fmla="*/ 56 h 56"/>
                    <a:gd name="T2" fmla="*/ 80 w 80"/>
                    <a:gd name="T3" fmla="*/ 56 h 56"/>
                    <a:gd name="T4" fmla="*/ 80 w 80"/>
                    <a:gd name="T5" fmla="*/ 3 h 56"/>
                    <a:gd name="T6" fmla="*/ 80 w 80"/>
                    <a:gd name="T7" fmla="*/ 2 h 56"/>
                    <a:gd name="T8" fmla="*/ 80 w 80"/>
                    <a:gd name="T9" fmla="*/ 1 h 56"/>
                    <a:gd name="T10" fmla="*/ 80 w 80"/>
                    <a:gd name="T11" fmla="*/ 2 h 56"/>
                    <a:gd name="T12" fmla="*/ 78 w 80"/>
                    <a:gd name="T13" fmla="*/ 0 h 56"/>
                    <a:gd name="T14" fmla="*/ 3 w 80"/>
                    <a:gd name="T15" fmla="*/ 0 h 56"/>
                    <a:gd name="T16" fmla="*/ 0 w 80"/>
                    <a:gd name="T17" fmla="*/ 3 h 56"/>
                    <a:gd name="T18" fmla="*/ 0 w 80"/>
                    <a:gd name="T19" fmla="*/ 56 h 56"/>
                    <a:gd name="T20" fmla="*/ 3 w 80"/>
                    <a:gd name="T21" fmla="*/ 56 h 56"/>
                    <a:gd name="T22" fmla="*/ 78 w 80"/>
                    <a:gd name="T23" fmla="*/ 56 h 56"/>
                    <a:gd name="T24" fmla="*/ 46 w 80"/>
                    <a:gd name="T25" fmla="*/ 54 h 56"/>
                    <a:gd name="T26" fmla="*/ 35 w 80"/>
                    <a:gd name="T27" fmla="*/ 54 h 56"/>
                    <a:gd name="T28" fmla="*/ 35 w 80"/>
                    <a:gd name="T29" fmla="*/ 51 h 56"/>
                    <a:gd name="T30" fmla="*/ 46 w 80"/>
                    <a:gd name="T31" fmla="*/ 51 h 56"/>
                    <a:gd name="T32" fmla="*/ 46 w 80"/>
                    <a:gd name="T33" fmla="*/ 54 h 56"/>
                    <a:gd name="T34" fmla="*/ 3 w 80"/>
                    <a:gd name="T35" fmla="*/ 5 h 56"/>
                    <a:gd name="T36" fmla="*/ 77 w 80"/>
                    <a:gd name="T37" fmla="*/ 5 h 56"/>
                    <a:gd name="T38" fmla="*/ 77 w 80"/>
                    <a:gd name="T39" fmla="*/ 49 h 56"/>
                    <a:gd name="T40" fmla="*/ 3 w 80"/>
                    <a:gd name="T41" fmla="*/ 49 h 56"/>
                    <a:gd name="T42" fmla="*/ 3 w 80"/>
                    <a:gd name="T43"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56">
                      <a:moveTo>
                        <a:pt x="78" y="56"/>
                      </a:moveTo>
                      <a:cubicBezTo>
                        <a:pt x="80" y="56"/>
                        <a:pt x="80" y="56"/>
                        <a:pt x="80" y="56"/>
                      </a:cubicBezTo>
                      <a:cubicBezTo>
                        <a:pt x="80" y="3"/>
                        <a:pt x="80" y="3"/>
                        <a:pt x="80" y="3"/>
                      </a:cubicBezTo>
                      <a:cubicBezTo>
                        <a:pt x="80" y="2"/>
                        <a:pt x="80" y="2"/>
                        <a:pt x="80" y="2"/>
                      </a:cubicBezTo>
                      <a:cubicBezTo>
                        <a:pt x="80" y="1"/>
                        <a:pt x="80" y="1"/>
                        <a:pt x="80" y="1"/>
                      </a:cubicBezTo>
                      <a:cubicBezTo>
                        <a:pt x="80" y="2"/>
                        <a:pt x="80" y="2"/>
                        <a:pt x="80" y="2"/>
                      </a:cubicBezTo>
                      <a:cubicBezTo>
                        <a:pt x="80" y="1"/>
                        <a:pt x="79" y="0"/>
                        <a:pt x="78" y="0"/>
                      </a:cubicBezTo>
                      <a:cubicBezTo>
                        <a:pt x="3" y="0"/>
                        <a:pt x="3" y="0"/>
                        <a:pt x="3" y="0"/>
                      </a:cubicBezTo>
                      <a:cubicBezTo>
                        <a:pt x="1" y="0"/>
                        <a:pt x="0" y="2"/>
                        <a:pt x="0" y="3"/>
                      </a:cubicBezTo>
                      <a:cubicBezTo>
                        <a:pt x="0" y="56"/>
                        <a:pt x="0" y="56"/>
                        <a:pt x="0" y="56"/>
                      </a:cubicBezTo>
                      <a:cubicBezTo>
                        <a:pt x="3" y="56"/>
                        <a:pt x="3" y="56"/>
                        <a:pt x="3" y="56"/>
                      </a:cubicBezTo>
                      <a:lnTo>
                        <a:pt x="78" y="56"/>
                      </a:lnTo>
                      <a:close/>
                      <a:moveTo>
                        <a:pt x="46" y="54"/>
                      </a:moveTo>
                      <a:cubicBezTo>
                        <a:pt x="35" y="54"/>
                        <a:pt x="35" y="54"/>
                        <a:pt x="35" y="54"/>
                      </a:cubicBezTo>
                      <a:cubicBezTo>
                        <a:pt x="35" y="51"/>
                        <a:pt x="35" y="51"/>
                        <a:pt x="35" y="51"/>
                      </a:cubicBezTo>
                      <a:cubicBezTo>
                        <a:pt x="46" y="51"/>
                        <a:pt x="46" y="51"/>
                        <a:pt x="46" y="51"/>
                      </a:cubicBezTo>
                      <a:lnTo>
                        <a:pt x="46" y="54"/>
                      </a:lnTo>
                      <a:close/>
                      <a:moveTo>
                        <a:pt x="3" y="5"/>
                      </a:moveTo>
                      <a:cubicBezTo>
                        <a:pt x="77" y="5"/>
                        <a:pt x="77" y="5"/>
                        <a:pt x="77" y="5"/>
                      </a:cubicBezTo>
                      <a:cubicBezTo>
                        <a:pt x="77" y="49"/>
                        <a:pt x="77" y="49"/>
                        <a:pt x="77" y="49"/>
                      </a:cubicBezTo>
                      <a:cubicBezTo>
                        <a:pt x="3" y="49"/>
                        <a:pt x="3" y="49"/>
                        <a:pt x="3" y="49"/>
                      </a:cubicBezTo>
                      <a:lnTo>
                        <a:pt x="3" y="5"/>
                      </a:ln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4" name="Freeform 313">
                  <a:extLst>
                    <a:ext uri="{FF2B5EF4-FFF2-40B4-BE49-F238E27FC236}">
                      <a16:creationId xmlns="" xmlns:a16="http://schemas.microsoft.com/office/drawing/2014/main" id="{952E17AB-0E02-47CC-B02C-345C447D25FE}"/>
                    </a:ext>
                  </a:extLst>
                </p:cNvPr>
                <p:cNvSpPr>
                  <a:spLocks/>
                </p:cNvSpPr>
                <p:nvPr/>
              </p:nvSpPr>
              <p:spPr bwMode="auto">
                <a:xfrm>
                  <a:off x="963" y="2685"/>
                  <a:ext cx="365" cy="216"/>
                </a:xfrm>
                <a:custGeom>
                  <a:avLst/>
                  <a:gdLst>
                    <a:gd name="T0" fmla="*/ 21 w 74"/>
                    <a:gd name="T1" fmla="*/ 14 h 44"/>
                    <a:gd name="T2" fmla="*/ 22 w 74"/>
                    <a:gd name="T3" fmla="*/ 13 h 44"/>
                    <a:gd name="T4" fmla="*/ 23 w 74"/>
                    <a:gd name="T5" fmla="*/ 12 h 44"/>
                    <a:gd name="T6" fmla="*/ 38 w 74"/>
                    <a:gd name="T7" fmla="*/ 12 h 44"/>
                    <a:gd name="T8" fmla="*/ 52 w 74"/>
                    <a:gd name="T9" fmla="*/ 12 h 44"/>
                    <a:gd name="T10" fmla="*/ 53 w 74"/>
                    <a:gd name="T11" fmla="*/ 12 h 44"/>
                    <a:gd name="T12" fmla="*/ 74 w 74"/>
                    <a:gd name="T13" fmla="*/ 0 h 44"/>
                    <a:gd name="T14" fmla="*/ 0 w 74"/>
                    <a:gd name="T15" fmla="*/ 0 h 44"/>
                    <a:gd name="T16" fmla="*/ 0 w 74"/>
                    <a:gd name="T17" fmla="*/ 44 h 44"/>
                    <a:gd name="T18" fmla="*/ 21 w 74"/>
                    <a:gd name="T19" fmla="*/ 31 h 44"/>
                    <a:gd name="T20" fmla="*/ 21 w 74"/>
                    <a:gd name="T21"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4">
                      <a:moveTo>
                        <a:pt x="21" y="14"/>
                      </a:moveTo>
                      <a:cubicBezTo>
                        <a:pt x="21" y="14"/>
                        <a:pt x="21" y="13"/>
                        <a:pt x="22" y="13"/>
                      </a:cubicBezTo>
                      <a:cubicBezTo>
                        <a:pt x="22" y="12"/>
                        <a:pt x="23" y="12"/>
                        <a:pt x="23" y="12"/>
                      </a:cubicBezTo>
                      <a:cubicBezTo>
                        <a:pt x="38" y="12"/>
                        <a:pt x="38" y="12"/>
                        <a:pt x="38" y="12"/>
                      </a:cubicBezTo>
                      <a:cubicBezTo>
                        <a:pt x="52" y="12"/>
                        <a:pt x="52" y="12"/>
                        <a:pt x="52" y="12"/>
                      </a:cubicBezTo>
                      <a:cubicBezTo>
                        <a:pt x="52" y="12"/>
                        <a:pt x="53" y="12"/>
                        <a:pt x="53" y="12"/>
                      </a:cubicBezTo>
                      <a:cubicBezTo>
                        <a:pt x="74" y="0"/>
                        <a:pt x="74" y="0"/>
                        <a:pt x="74" y="0"/>
                      </a:cubicBezTo>
                      <a:cubicBezTo>
                        <a:pt x="0" y="0"/>
                        <a:pt x="0" y="0"/>
                        <a:pt x="0" y="0"/>
                      </a:cubicBezTo>
                      <a:cubicBezTo>
                        <a:pt x="0" y="44"/>
                        <a:pt x="0" y="44"/>
                        <a:pt x="0" y="44"/>
                      </a:cubicBezTo>
                      <a:cubicBezTo>
                        <a:pt x="21" y="31"/>
                        <a:pt x="21" y="31"/>
                        <a:pt x="21" y="31"/>
                      </a:cubicBezTo>
                      <a:lnTo>
                        <a:pt x="21"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5" name="Freeform 314">
                  <a:extLst>
                    <a:ext uri="{FF2B5EF4-FFF2-40B4-BE49-F238E27FC236}">
                      <a16:creationId xmlns="" xmlns:a16="http://schemas.microsoft.com/office/drawing/2014/main" id="{4075903A-20B0-4D97-8126-B5C9C9D5701C}"/>
                    </a:ext>
                  </a:extLst>
                </p:cNvPr>
                <p:cNvSpPr>
                  <a:spLocks/>
                </p:cNvSpPr>
                <p:nvPr/>
              </p:nvSpPr>
              <p:spPr bwMode="auto">
                <a:xfrm>
                  <a:off x="963" y="2685"/>
                  <a:ext cx="365" cy="216"/>
                </a:xfrm>
                <a:custGeom>
                  <a:avLst/>
                  <a:gdLst>
                    <a:gd name="T0" fmla="*/ 74 w 74"/>
                    <a:gd name="T1" fmla="*/ 0 h 44"/>
                    <a:gd name="T2" fmla="*/ 53 w 74"/>
                    <a:gd name="T3" fmla="*/ 12 h 44"/>
                    <a:gd name="T4" fmla="*/ 53 w 74"/>
                    <a:gd name="T5" fmla="*/ 13 h 44"/>
                    <a:gd name="T6" fmla="*/ 54 w 74"/>
                    <a:gd name="T7" fmla="*/ 14 h 44"/>
                    <a:gd name="T8" fmla="*/ 54 w 74"/>
                    <a:gd name="T9" fmla="*/ 33 h 44"/>
                    <a:gd name="T10" fmla="*/ 52 w 74"/>
                    <a:gd name="T11" fmla="*/ 35 h 44"/>
                    <a:gd name="T12" fmla="*/ 38 w 74"/>
                    <a:gd name="T13" fmla="*/ 35 h 44"/>
                    <a:gd name="T14" fmla="*/ 23 w 74"/>
                    <a:gd name="T15" fmla="*/ 35 h 44"/>
                    <a:gd name="T16" fmla="*/ 21 w 74"/>
                    <a:gd name="T17" fmla="*/ 33 h 44"/>
                    <a:gd name="T18" fmla="*/ 21 w 74"/>
                    <a:gd name="T19" fmla="*/ 31 h 44"/>
                    <a:gd name="T20" fmla="*/ 0 w 74"/>
                    <a:gd name="T21" fmla="*/ 44 h 44"/>
                    <a:gd name="T22" fmla="*/ 74 w 74"/>
                    <a:gd name="T23" fmla="*/ 44 h 44"/>
                    <a:gd name="T24" fmla="*/ 74 w 74"/>
                    <a:gd name="T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44">
                      <a:moveTo>
                        <a:pt x="74" y="0"/>
                      </a:moveTo>
                      <a:cubicBezTo>
                        <a:pt x="53" y="12"/>
                        <a:pt x="53" y="12"/>
                        <a:pt x="53" y="12"/>
                      </a:cubicBezTo>
                      <a:cubicBezTo>
                        <a:pt x="53" y="13"/>
                        <a:pt x="53" y="13"/>
                        <a:pt x="53" y="13"/>
                      </a:cubicBezTo>
                      <a:cubicBezTo>
                        <a:pt x="54" y="13"/>
                        <a:pt x="54" y="14"/>
                        <a:pt x="54" y="14"/>
                      </a:cubicBezTo>
                      <a:cubicBezTo>
                        <a:pt x="54" y="33"/>
                        <a:pt x="54" y="33"/>
                        <a:pt x="54" y="33"/>
                      </a:cubicBezTo>
                      <a:cubicBezTo>
                        <a:pt x="54" y="34"/>
                        <a:pt x="53" y="35"/>
                        <a:pt x="52" y="35"/>
                      </a:cubicBezTo>
                      <a:cubicBezTo>
                        <a:pt x="38" y="35"/>
                        <a:pt x="38" y="35"/>
                        <a:pt x="38" y="35"/>
                      </a:cubicBezTo>
                      <a:cubicBezTo>
                        <a:pt x="23" y="35"/>
                        <a:pt x="23" y="35"/>
                        <a:pt x="23" y="35"/>
                      </a:cubicBezTo>
                      <a:cubicBezTo>
                        <a:pt x="22" y="35"/>
                        <a:pt x="21" y="34"/>
                        <a:pt x="21" y="33"/>
                      </a:cubicBezTo>
                      <a:cubicBezTo>
                        <a:pt x="21" y="31"/>
                        <a:pt x="21" y="31"/>
                        <a:pt x="21" y="31"/>
                      </a:cubicBezTo>
                      <a:cubicBezTo>
                        <a:pt x="0" y="44"/>
                        <a:pt x="0" y="44"/>
                        <a:pt x="0" y="44"/>
                      </a:cubicBezTo>
                      <a:cubicBezTo>
                        <a:pt x="74" y="44"/>
                        <a:pt x="74" y="44"/>
                        <a:pt x="74" y="44"/>
                      </a:cubicBezTo>
                      <a:lnTo>
                        <a:pt x="74" y="0"/>
                      </a:lnTo>
                      <a:close/>
                    </a:path>
                  </a:pathLst>
                </a:custGeom>
                <a:solidFill>
                  <a:srgbClr val="D4D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6" name="Freeform 315">
                  <a:extLst>
                    <a:ext uri="{FF2B5EF4-FFF2-40B4-BE49-F238E27FC236}">
                      <a16:creationId xmlns="" xmlns:a16="http://schemas.microsoft.com/office/drawing/2014/main" id="{FDFEE4E9-DD7E-4719-A049-9CBFEE1F63B1}"/>
                    </a:ext>
                  </a:extLst>
                </p:cNvPr>
                <p:cNvSpPr>
                  <a:spLocks/>
                </p:cNvSpPr>
                <p:nvPr/>
              </p:nvSpPr>
              <p:spPr bwMode="auto">
                <a:xfrm>
                  <a:off x="924" y="2935"/>
                  <a:ext cx="448" cy="59"/>
                </a:xfrm>
                <a:custGeom>
                  <a:avLst/>
                  <a:gdLst>
                    <a:gd name="T0" fmla="*/ 39 w 91"/>
                    <a:gd name="T1" fmla="*/ 12 h 12"/>
                    <a:gd name="T2" fmla="*/ 51 w 91"/>
                    <a:gd name="T3" fmla="*/ 12 h 12"/>
                    <a:gd name="T4" fmla="*/ 80 w 91"/>
                    <a:gd name="T5" fmla="*/ 12 h 12"/>
                    <a:gd name="T6" fmla="*/ 91 w 91"/>
                    <a:gd name="T7" fmla="*/ 2 h 12"/>
                    <a:gd name="T8" fmla="*/ 91 w 91"/>
                    <a:gd name="T9" fmla="*/ 0 h 12"/>
                    <a:gd name="T10" fmla="*/ 85 w 91"/>
                    <a:gd name="T11" fmla="*/ 0 h 12"/>
                    <a:gd name="T12" fmla="*/ 83 w 91"/>
                    <a:gd name="T13" fmla="*/ 0 h 12"/>
                    <a:gd name="T14" fmla="*/ 8 w 91"/>
                    <a:gd name="T15" fmla="*/ 0 h 12"/>
                    <a:gd name="T16" fmla="*/ 5 w 91"/>
                    <a:gd name="T17" fmla="*/ 0 h 12"/>
                    <a:gd name="T18" fmla="*/ 0 w 91"/>
                    <a:gd name="T19" fmla="*/ 0 h 12"/>
                    <a:gd name="T20" fmla="*/ 0 w 91"/>
                    <a:gd name="T21" fmla="*/ 2 h 12"/>
                    <a:gd name="T22" fmla="*/ 4 w 91"/>
                    <a:gd name="T23" fmla="*/ 9 h 12"/>
                    <a:gd name="T24" fmla="*/ 3 w 91"/>
                    <a:gd name="T25" fmla="*/ 9 h 12"/>
                    <a:gd name="T26" fmla="*/ 4 w 91"/>
                    <a:gd name="T27" fmla="*/ 9 h 12"/>
                    <a:gd name="T28" fmla="*/ 10 w 91"/>
                    <a:gd name="T29" fmla="*/ 12 h 12"/>
                    <a:gd name="T30" fmla="*/ 39 w 91"/>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12">
                      <a:moveTo>
                        <a:pt x="39" y="12"/>
                      </a:moveTo>
                      <a:cubicBezTo>
                        <a:pt x="51" y="12"/>
                        <a:pt x="51" y="12"/>
                        <a:pt x="51" y="12"/>
                      </a:cubicBezTo>
                      <a:cubicBezTo>
                        <a:pt x="80" y="12"/>
                        <a:pt x="80" y="12"/>
                        <a:pt x="80" y="12"/>
                      </a:cubicBezTo>
                      <a:cubicBezTo>
                        <a:pt x="86" y="12"/>
                        <a:pt x="91" y="7"/>
                        <a:pt x="91" y="2"/>
                      </a:cubicBezTo>
                      <a:cubicBezTo>
                        <a:pt x="91" y="0"/>
                        <a:pt x="91" y="0"/>
                        <a:pt x="91" y="0"/>
                      </a:cubicBezTo>
                      <a:cubicBezTo>
                        <a:pt x="85" y="0"/>
                        <a:pt x="85" y="0"/>
                        <a:pt x="85" y="0"/>
                      </a:cubicBezTo>
                      <a:cubicBezTo>
                        <a:pt x="83" y="0"/>
                        <a:pt x="83" y="0"/>
                        <a:pt x="83" y="0"/>
                      </a:cubicBezTo>
                      <a:cubicBezTo>
                        <a:pt x="8" y="0"/>
                        <a:pt x="8" y="0"/>
                        <a:pt x="8" y="0"/>
                      </a:cubicBezTo>
                      <a:cubicBezTo>
                        <a:pt x="5" y="0"/>
                        <a:pt x="5" y="0"/>
                        <a:pt x="5" y="0"/>
                      </a:cubicBezTo>
                      <a:cubicBezTo>
                        <a:pt x="0" y="0"/>
                        <a:pt x="0" y="0"/>
                        <a:pt x="0" y="0"/>
                      </a:cubicBezTo>
                      <a:cubicBezTo>
                        <a:pt x="0" y="2"/>
                        <a:pt x="0" y="2"/>
                        <a:pt x="0" y="2"/>
                      </a:cubicBezTo>
                      <a:cubicBezTo>
                        <a:pt x="0" y="5"/>
                        <a:pt x="1" y="8"/>
                        <a:pt x="4" y="9"/>
                      </a:cubicBezTo>
                      <a:cubicBezTo>
                        <a:pt x="3" y="9"/>
                        <a:pt x="3" y="9"/>
                        <a:pt x="3" y="9"/>
                      </a:cubicBezTo>
                      <a:cubicBezTo>
                        <a:pt x="4" y="9"/>
                        <a:pt x="4" y="9"/>
                        <a:pt x="4" y="9"/>
                      </a:cubicBezTo>
                      <a:cubicBezTo>
                        <a:pt x="5" y="11"/>
                        <a:pt x="8" y="12"/>
                        <a:pt x="10" y="12"/>
                      </a:cubicBezTo>
                      <a:lnTo>
                        <a:pt x="39" y="12"/>
                      </a:lnTo>
                      <a:close/>
                    </a:path>
                  </a:pathLst>
                </a:custGeom>
                <a:solidFill>
                  <a:srgbClr val="675B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7" name="Rectangle 316">
                  <a:extLst>
                    <a:ext uri="{FF2B5EF4-FFF2-40B4-BE49-F238E27FC236}">
                      <a16:creationId xmlns="" xmlns:a16="http://schemas.microsoft.com/office/drawing/2014/main" id="{B53831E6-87F7-4805-966F-1E2B82DC78D9}"/>
                    </a:ext>
                  </a:extLst>
                </p:cNvPr>
                <p:cNvSpPr>
                  <a:spLocks noChangeArrowheads="1"/>
                </p:cNvSpPr>
                <p:nvPr/>
              </p:nvSpPr>
              <p:spPr bwMode="auto">
                <a:xfrm>
                  <a:off x="1121" y="2910"/>
                  <a:ext cx="54" cy="15"/>
                </a:xfrm>
                <a:prstGeom prst="rect">
                  <a:avLst/>
                </a:prstGeom>
                <a:solidFill>
                  <a:srgbClr val="D4D7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8" name="Freeform 317">
                  <a:extLst>
                    <a:ext uri="{FF2B5EF4-FFF2-40B4-BE49-F238E27FC236}">
                      <a16:creationId xmlns="" xmlns:a16="http://schemas.microsoft.com/office/drawing/2014/main" id="{6D1A08B0-FD0C-4A8F-BEE5-2D6F67AEAFD2}"/>
                    </a:ext>
                  </a:extLst>
                </p:cNvPr>
                <p:cNvSpPr>
                  <a:spLocks noEditPoints="1"/>
                </p:cNvSpPr>
                <p:nvPr/>
              </p:nvSpPr>
              <p:spPr bwMode="auto">
                <a:xfrm>
                  <a:off x="1348" y="3043"/>
                  <a:ext cx="394" cy="270"/>
                </a:xfrm>
                <a:custGeom>
                  <a:avLst/>
                  <a:gdLst>
                    <a:gd name="T0" fmla="*/ 77 w 80"/>
                    <a:gd name="T1" fmla="*/ 0 h 55"/>
                    <a:gd name="T2" fmla="*/ 75 w 80"/>
                    <a:gd name="T3" fmla="*/ 0 h 55"/>
                    <a:gd name="T4" fmla="*/ 76 w 80"/>
                    <a:gd name="T5" fmla="*/ 1 h 55"/>
                    <a:gd name="T6" fmla="*/ 75 w 80"/>
                    <a:gd name="T7" fmla="*/ 0 h 55"/>
                    <a:gd name="T8" fmla="*/ 2 w 80"/>
                    <a:gd name="T9" fmla="*/ 0 h 55"/>
                    <a:gd name="T10" fmla="*/ 0 w 80"/>
                    <a:gd name="T11" fmla="*/ 2 h 55"/>
                    <a:gd name="T12" fmla="*/ 0 w 80"/>
                    <a:gd name="T13" fmla="*/ 24 h 55"/>
                    <a:gd name="T14" fmla="*/ 0 w 80"/>
                    <a:gd name="T15" fmla="*/ 36 h 55"/>
                    <a:gd name="T16" fmla="*/ 0 w 80"/>
                    <a:gd name="T17" fmla="*/ 55 h 55"/>
                    <a:gd name="T18" fmla="*/ 2 w 80"/>
                    <a:gd name="T19" fmla="*/ 55 h 55"/>
                    <a:gd name="T20" fmla="*/ 77 w 80"/>
                    <a:gd name="T21" fmla="*/ 55 h 55"/>
                    <a:gd name="T22" fmla="*/ 80 w 80"/>
                    <a:gd name="T23" fmla="*/ 55 h 55"/>
                    <a:gd name="T24" fmla="*/ 80 w 80"/>
                    <a:gd name="T25" fmla="*/ 2 h 55"/>
                    <a:gd name="T26" fmla="*/ 80 w 80"/>
                    <a:gd name="T27" fmla="*/ 1 h 55"/>
                    <a:gd name="T28" fmla="*/ 79 w 80"/>
                    <a:gd name="T29" fmla="*/ 0 h 55"/>
                    <a:gd name="T30" fmla="*/ 80 w 80"/>
                    <a:gd name="T31" fmla="*/ 1 h 55"/>
                    <a:gd name="T32" fmla="*/ 77 w 80"/>
                    <a:gd name="T33" fmla="*/ 0 h 55"/>
                    <a:gd name="T34" fmla="*/ 45 w 80"/>
                    <a:gd name="T35" fmla="*/ 53 h 55"/>
                    <a:gd name="T36" fmla="*/ 34 w 80"/>
                    <a:gd name="T37" fmla="*/ 53 h 55"/>
                    <a:gd name="T38" fmla="*/ 34 w 80"/>
                    <a:gd name="T39" fmla="*/ 50 h 55"/>
                    <a:gd name="T40" fmla="*/ 45 w 80"/>
                    <a:gd name="T41" fmla="*/ 50 h 55"/>
                    <a:gd name="T42" fmla="*/ 45 w 80"/>
                    <a:gd name="T43" fmla="*/ 53 h 55"/>
                    <a:gd name="T44" fmla="*/ 77 w 80"/>
                    <a:gd name="T45" fmla="*/ 48 h 55"/>
                    <a:gd name="T46" fmla="*/ 3 w 80"/>
                    <a:gd name="T47" fmla="*/ 48 h 55"/>
                    <a:gd name="T48" fmla="*/ 3 w 80"/>
                    <a:gd name="T49" fmla="*/ 4 h 55"/>
                    <a:gd name="T50" fmla="*/ 77 w 80"/>
                    <a:gd name="T51" fmla="*/ 4 h 55"/>
                    <a:gd name="T52" fmla="*/ 77 w 80"/>
                    <a:gd name="T53"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0" h="55">
                      <a:moveTo>
                        <a:pt x="77" y="0"/>
                      </a:moveTo>
                      <a:cubicBezTo>
                        <a:pt x="75" y="0"/>
                        <a:pt x="75" y="0"/>
                        <a:pt x="75" y="0"/>
                      </a:cubicBezTo>
                      <a:cubicBezTo>
                        <a:pt x="76" y="1"/>
                        <a:pt x="76" y="1"/>
                        <a:pt x="76" y="1"/>
                      </a:cubicBezTo>
                      <a:cubicBezTo>
                        <a:pt x="75" y="0"/>
                        <a:pt x="75" y="0"/>
                        <a:pt x="75" y="0"/>
                      </a:cubicBezTo>
                      <a:cubicBezTo>
                        <a:pt x="2" y="0"/>
                        <a:pt x="2" y="0"/>
                        <a:pt x="2" y="0"/>
                      </a:cubicBezTo>
                      <a:cubicBezTo>
                        <a:pt x="1" y="0"/>
                        <a:pt x="0" y="1"/>
                        <a:pt x="0" y="2"/>
                      </a:cubicBezTo>
                      <a:cubicBezTo>
                        <a:pt x="0" y="24"/>
                        <a:pt x="0" y="24"/>
                        <a:pt x="0" y="24"/>
                      </a:cubicBezTo>
                      <a:cubicBezTo>
                        <a:pt x="0" y="36"/>
                        <a:pt x="0" y="36"/>
                        <a:pt x="0" y="36"/>
                      </a:cubicBezTo>
                      <a:cubicBezTo>
                        <a:pt x="0" y="55"/>
                        <a:pt x="0" y="55"/>
                        <a:pt x="0" y="55"/>
                      </a:cubicBezTo>
                      <a:cubicBezTo>
                        <a:pt x="2" y="55"/>
                        <a:pt x="2" y="55"/>
                        <a:pt x="2" y="55"/>
                      </a:cubicBezTo>
                      <a:cubicBezTo>
                        <a:pt x="77" y="55"/>
                        <a:pt x="77" y="55"/>
                        <a:pt x="77" y="55"/>
                      </a:cubicBezTo>
                      <a:cubicBezTo>
                        <a:pt x="80" y="55"/>
                        <a:pt x="80" y="55"/>
                        <a:pt x="80" y="55"/>
                      </a:cubicBezTo>
                      <a:cubicBezTo>
                        <a:pt x="80" y="2"/>
                        <a:pt x="80" y="2"/>
                        <a:pt x="80" y="2"/>
                      </a:cubicBezTo>
                      <a:cubicBezTo>
                        <a:pt x="80" y="2"/>
                        <a:pt x="80" y="1"/>
                        <a:pt x="80" y="1"/>
                      </a:cubicBezTo>
                      <a:cubicBezTo>
                        <a:pt x="79" y="0"/>
                        <a:pt x="79" y="0"/>
                        <a:pt x="79" y="0"/>
                      </a:cubicBezTo>
                      <a:cubicBezTo>
                        <a:pt x="80" y="1"/>
                        <a:pt x="80" y="1"/>
                        <a:pt x="80" y="1"/>
                      </a:cubicBezTo>
                      <a:cubicBezTo>
                        <a:pt x="79" y="0"/>
                        <a:pt x="78" y="0"/>
                        <a:pt x="77" y="0"/>
                      </a:cubicBezTo>
                      <a:close/>
                      <a:moveTo>
                        <a:pt x="45" y="53"/>
                      </a:moveTo>
                      <a:cubicBezTo>
                        <a:pt x="34" y="53"/>
                        <a:pt x="34" y="53"/>
                        <a:pt x="34" y="53"/>
                      </a:cubicBezTo>
                      <a:cubicBezTo>
                        <a:pt x="34" y="50"/>
                        <a:pt x="34" y="50"/>
                        <a:pt x="34" y="50"/>
                      </a:cubicBezTo>
                      <a:cubicBezTo>
                        <a:pt x="45" y="50"/>
                        <a:pt x="45" y="50"/>
                        <a:pt x="45" y="50"/>
                      </a:cubicBezTo>
                      <a:lnTo>
                        <a:pt x="45" y="53"/>
                      </a:lnTo>
                      <a:close/>
                      <a:moveTo>
                        <a:pt x="77" y="48"/>
                      </a:moveTo>
                      <a:cubicBezTo>
                        <a:pt x="3" y="48"/>
                        <a:pt x="3" y="48"/>
                        <a:pt x="3" y="48"/>
                      </a:cubicBezTo>
                      <a:cubicBezTo>
                        <a:pt x="3" y="4"/>
                        <a:pt x="3" y="4"/>
                        <a:pt x="3" y="4"/>
                      </a:cubicBezTo>
                      <a:cubicBezTo>
                        <a:pt x="77" y="4"/>
                        <a:pt x="77" y="4"/>
                        <a:pt x="77" y="4"/>
                      </a:cubicBezTo>
                      <a:lnTo>
                        <a:pt x="77" y="48"/>
                      </a:lnTo>
                      <a:close/>
                    </a:path>
                  </a:pathLst>
                </a:custGeom>
                <a:solidFill>
                  <a:srgbClr val="675B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9" name="Freeform 318">
                  <a:extLst>
                    <a:ext uri="{FF2B5EF4-FFF2-40B4-BE49-F238E27FC236}">
                      <a16:creationId xmlns="" xmlns:a16="http://schemas.microsoft.com/office/drawing/2014/main" id="{A0418077-DBF6-4B24-9D75-9D8E94B7C84F}"/>
                    </a:ext>
                  </a:extLst>
                </p:cNvPr>
                <p:cNvSpPr>
                  <a:spLocks/>
                </p:cNvSpPr>
                <p:nvPr/>
              </p:nvSpPr>
              <p:spPr bwMode="auto">
                <a:xfrm>
                  <a:off x="1362" y="3063"/>
                  <a:ext cx="365" cy="216"/>
                </a:xfrm>
                <a:custGeom>
                  <a:avLst/>
                  <a:gdLst>
                    <a:gd name="T0" fmla="*/ 0 w 74"/>
                    <a:gd name="T1" fmla="*/ 44 h 44"/>
                    <a:gd name="T2" fmla="*/ 25 w 74"/>
                    <a:gd name="T3" fmla="*/ 29 h 44"/>
                    <a:gd name="T4" fmla="*/ 23 w 74"/>
                    <a:gd name="T5" fmla="*/ 23 h 44"/>
                    <a:gd name="T6" fmla="*/ 24 w 74"/>
                    <a:gd name="T7" fmla="*/ 20 h 44"/>
                    <a:gd name="T8" fmla="*/ 25 w 74"/>
                    <a:gd name="T9" fmla="*/ 18 h 44"/>
                    <a:gd name="T10" fmla="*/ 27 w 74"/>
                    <a:gd name="T11" fmla="*/ 14 h 44"/>
                    <a:gd name="T12" fmla="*/ 37 w 74"/>
                    <a:gd name="T13" fmla="*/ 10 h 44"/>
                    <a:gd name="T14" fmla="*/ 46 w 74"/>
                    <a:gd name="T15" fmla="*/ 14 h 44"/>
                    <a:gd name="T16" fmla="*/ 48 w 74"/>
                    <a:gd name="T17" fmla="*/ 15 h 44"/>
                    <a:gd name="T18" fmla="*/ 74 w 74"/>
                    <a:gd name="T19" fmla="*/ 0 h 44"/>
                    <a:gd name="T20" fmla="*/ 0 w 74"/>
                    <a:gd name="T21" fmla="*/ 0 h 44"/>
                    <a:gd name="T22" fmla="*/ 0 w 74"/>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4">
                      <a:moveTo>
                        <a:pt x="0" y="44"/>
                      </a:moveTo>
                      <a:cubicBezTo>
                        <a:pt x="25" y="29"/>
                        <a:pt x="25" y="29"/>
                        <a:pt x="25" y="29"/>
                      </a:cubicBezTo>
                      <a:cubicBezTo>
                        <a:pt x="24" y="27"/>
                        <a:pt x="23" y="25"/>
                        <a:pt x="23" y="23"/>
                      </a:cubicBezTo>
                      <a:cubicBezTo>
                        <a:pt x="23" y="22"/>
                        <a:pt x="23" y="21"/>
                        <a:pt x="24" y="20"/>
                      </a:cubicBezTo>
                      <a:cubicBezTo>
                        <a:pt x="24" y="19"/>
                        <a:pt x="24" y="18"/>
                        <a:pt x="25" y="18"/>
                      </a:cubicBezTo>
                      <a:cubicBezTo>
                        <a:pt x="25" y="16"/>
                        <a:pt x="26" y="15"/>
                        <a:pt x="27" y="14"/>
                      </a:cubicBezTo>
                      <a:cubicBezTo>
                        <a:pt x="30" y="11"/>
                        <a:pt x="33" y="10"/>
                        <a:pt x="37" y="10"/>
                      </a:cubicBezTo>
                      <a:cubicBezTo>
                        <a:pt x="40" y="10"/>
                        <a:pt x="44" y="11"/>
                        <a:pt x="46" y="14"/>
                      </a:cubicBezTo>
                      <a:cubicBezTo>
                        <a:pt x="47" y="14"/>
                        <a:pt x="47" y="15"/>
                        <a:pt x="48" y="15"/>
                      </a:cubicBezTo>
                      <a:cubicBezTo>
                        <a:pt x="74" y="0"/>
                        <a:pt x="74" y="0"/>
                        <a:pt x="74" y="0"/>
                      </a:cubicBezTo>
                      <a:cubicBezTo>
                        <a:pt x="0" y="0"/>
                        <a:pt x="0" y="0"/>
                        <a:pt x="0" y="0"/>
                      </a:cubicBezTo>
                      <a:lnTo>
                        <a:pt x="0" y="44"/>
                      </a:ln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0" name="Freeform 319">
                  <a:extLst>
                    <a:ext uri="{FF2B5EF4-FFF2-40B4-BE49-F238E27FC236}">
                      <a16:creationId xmlns="" xmlns:a16="http://schemas.microsoft.com/office/drawing/2014/main" id="{A58D6FD5-C475-4583-9DEF-9F7C19119766}"/>
                    </a:ext>
                  </a:extLst>
                </p:cNvPr>
                <p:cNvSpPr>
                  <a:spLocks/>
                </p:cNvSpPr>
                <p:nvPr/>
              </p:nvSpPr>
              <p:spPr bwMode="auto">
                <a:xfrm>
                  <a:off x="1362" y="3063"/>
                  <a:ext cx="365" cy="216"/>
                </a:xfrm>
                <a:custGeom>
                  <a:avLst/>
                  <a:gdLst>
                    <a:gd name="T0" fmla="*/ 49 w 74"/>
                    <a:gd name="T1" fmla="*/ 18 h 44"/>
                    <a:gd name="T2" fmla="*/ 50 w 74"/>
                    <a:gd name="T3" fmla="*/ 23 h 44"/>
                    <a:gd name="T4" fmla="*/ 49 w 74"/>
                    <a:gd name="T5" fmla="*/ 29 h 44"/>
                    <a:gd name="T6" fmla="*/ 42 w 74"/>
                    <a:gd name="T7" fmla="*/ 36 h 44"/>
                    <a:gd name="T8" fmla="*/ 39 w 74"/>
                    <a:gd name="T9" fmla="*/ 37 h 44"/>
                    <a:gd name="T10" fmla="*/ 37 w 74"/>
                    <a:gd name="T11" fmla="*/ 37 h 44"/>
                    <a:gd name="T12" fmla="*/ 33 w 74"/>
                    <a:gd name="T13" fmla="*/ 36 h 44"/>
                    <a:gd name="T14" fmla="*/ 27 w 74"/>
                    <a:gd name="T15" fmla="*/ 33 h 44"/>
                    <a:gd name="T16" fmla="*/ 25 w 74"/>
                    <a:gd name="T17" fmla="*/ 29 h 44"/>
                    <a:gd name="T18" fmla="*/ 0 w 74"/>
                    <a:gd name="T19" fmla="*/ 44 h 44"/>
                    <a:gd name="T20" fmla="*/ 74 w 74"/>
                    <a:gd name="T21" fmla="*/ 44 h 44"/>
                    <a:gd name="T22" fmla="*/ 74 w 74"/>
                    <a:gd name="T23" fmla="*/ 0 h 44"/>
                    <a:gd name="T24" fmla="*/ 48 w 74"/>
                    <a:gd name="T25" fmla="*/ 15 h 44"/>
                    <a:gd name="T26" fmla="*/ 49 w 74"/>
                    <a:gd name="T2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44">
                      <a:moveTo>
                        <a:pt x="49" y="18"/>
                      </a:moveTo>
                      <a:cubicBezTo>
                        <a:pt x="50" y="19"/>
                        <a:pt x="50" y="21"/>
                        <a:pt x="50" y="23"/>
                      </a:cubicBezTo>
                      <a:cubicBezTo>
                        <a:pt x="50" y="25"/>
                        <a:pt x="50" y="27"/>
                        <a:pt x="49" y="29"/>
                      </a:cubicBezTo>
                      <a:cubicBezTo>
                        <a:pt x="48" y="32"/>
                        <a:pt x="45" y="34"/>
                        <a:pt x="42" y="36"/>
                      </a:cubicBezTo>
                      <a:cubicBezTo>
                        <a:pt x="41" y="36"/>
                        <a:pt x="40" y="37"/>
                        <a:pt x="39" y="37"/>
                      </a:cubicBezTo>
                      <a:cubicBezTo>
                        <a:pt x="38" y="37"/>
                        <a:pt x="37" y="37"/>
                        <a:pt x="37" y="37"/>
                      </a:cubicBezTo>
                      <a:cubicBezTo>
                        <a:pt x="36" y="37"/>
                        <a:pt x="34" y="37"/>
                        <a:pt x="33" y="36"/>
                      </a:cubicBezTo>
                      <a:cubicBezTo>
                        <a:pt x="31" y="36"/>
                        <a:pt x="29" y="34"/>
                        <a:pt x="27" y="33"/>
                      </a:cubicBezTo>
                      <a:cubicBezTo>
                        <a:pt x="26" y="32"/>
                        <a:pt x="25" y="30"/>
                        <a:pt x="25" y="29"/>
                      </a:cubicBezTo>
                      <a:cubicBezTo>
                        <a:pt x="0" y="44"/>
                        <a:pt x="0" y="44"/>
                        <a:pt x="0" y="44"/>
                      </a:cubicBezTo>
                      <a:cubicBezTo>
                        <a:pt x="74" y="44"/>
                        <a:pt x="74" y="44"/>
                        <a:pt x="74" y="44"/>
                      </a:cubicBezTo>
                      <a:cubicBezTo>
                        <a:pt x="74" y="0"/>
                        <a:pt x="74" y="0"/>
                        <a:pt x="74" y="0"/>
                      </a:cubicBezTo>
                      <a:cubicBezTo>
                        <a:pt x="48" y="15"/>
                        <a:pt x="48" y="15"/>
                        <a:pt x="48" y="15"/>
                      </a:cubicBezTo>
                      <a:cubicBezTo>
                        <a:pt x="48" y="16"/>
                        <a:pt x="49" y="17"/>
                        <a:pt x="49" y="18"/>
                      </a:cubicBez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1" name="Freeform 320">
                  <a:extLst>
                    <a:ext uri="{FF2B5EF4-FFF2-40B4-BE49-F238E27FC236}">
                      <a16:creationId xmlns="" xmlns:a16="http://schemas.microsoft.com/office/drawing/2014/main" id="{87CEE091-2C61-4EF2-8765-E55D11B5299C}"/>
                    </a:ext>
                  </a:extLst>
                </p:cNvPr>
                <p:cNvSpPr>
                  <a:spLocks/>
                </p:cNvSpPr>
                <p:nvPr/>
              </p:nvSpPr>
              <p:spPr bwMode="auto">
                <a:xfrm>
                  <a:off x="1318" y="3313"/>
                  <a:ext cx="448" cy="59"/>
                </a:xfrm>
                <a:custGeom>
                  <a:avLst/>
                  <a:gdLst>
                    <a:gd name="T0" fmla="*/ 8 w 91"/>
                    <a:gd name="T1" fmla="*/ 0 h 12"/>
                    <a:gd name="T2" fmla="*/ 6 w 91"/>
                    <a:gd name="T3" fmla="*/ 0 h 12"/>
                    <a:gd name="T4" fmla="*/ 0 w 91"/>
                    <a:gd name="T5" fmla="*/ 0 h 12"/>
                    <a:gd name="T6" fmla="*/ 0 w 91"/>
                    <a:gd name="T7" fmla="*/ 2 h 12"/>
                    <a:gd name="T8" fmla="*/ 11 w 91"/>
                    <a:gd name="T9" fmla="*/ 12 h 12"/>
                    <a:gd name="T10" fmla="*/ 81 w 91"/>
                    <a:gd name="T11" fmla="*/ 12 h 12"/>
                    <a:gd name="T12" fmla="*/ 91 w 91"/>
                    <a:gd name="T13" fmla="*/ 2 h 12"/>
                    <a:gd name="T14" fmla="*/ 91 w 91"/>
                    <a:gd name="T15" fmla="*/ 0 h 12"/>
                    <a:gd name="T16" fmla="*/ 86 w 91"/>
                    <a:gd name="T17" fmla="*/ 0 h 12"/>
                    <a:gd name="T18" fmla="*/ 83 w 91"/>
                    <a:gd name="T19" fmla="*/ 0 h 12"/>
                    <a:gd name="T20" fmla="*/ 8 w 91"/>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2">
                      <a:moveTo>
                        <a:pt x="8" y="0"/>
                      </a:moveTo>
                      <a:cubicBezTo>
                        <a:pt x="6" y="0"/>
                        <a:pt x="6" y="0"/>
                        <a:pt x="6" y="0"/>
                      </a:cubicBezTo>
                      <a:cubicBezTo>
                        <a:pt x="0" y="0"/>
                        <a:pt x="0" y="0"/>
                        <a:pt x="0" y="0"/>
                      </a:cubicBezTo>
                      <a:cubicBezTo>
                        <a:pt x="0" y="2"/>
                        <a:pt x="0" y="2"/>
                        <a:pt x="0" y="2"/>
                      </a:cubicBezTo>
                      <a:cubicBezTo>
                        <a:pt x="0" y="8"/>
                        <a:pt x="5" y="12"/>
                        <a:pt x="11" y="12"/>
                      </a:cubicBezTo>
                      <a:cubicBezTo>
                        <a:pt x="81" y="12"/>
                        <a:pt x="81" y="12"/>
                        <a:pt x="81" y="12"/>
                      </a:cubicBezTo>
                      <a:cubicBezTo>
                        <a:pt x="87" y="12"/>
                        <a:pt x="91" y="8"/>
                        <a:pt x="91" y="2"/>
                      </a:cubicBezTo>
                      <a:cubicBezTo>
                        <a:pt x="91" y="0"/>
                        <a:pt x="91" y="0"/>
                        <a:pt x="91" y="0"/>
                      </a:cubicBezTo>
                      <a:cubicBezTo>
                        <a:pt x="86" y="0"/>
                        <a:pt x="86" y="0"/>
                        <a:pt x="86" y="0"/>
                      </a:cubicBezTo>
                      <a:cubicBezTo>
                        <a:pt x="83" y="0"/>
                        <a:pt x="83" y="0"/>
                        <a:pt x="83" y="0"/>
                      </a:cubicBezTo>
                      <a:lnTo>
                        <a:pt x="8" y="0"/>
                      </a:ln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2" name="Rectangle 321">
                  <a:extLst>
                    <a:ext uri="{FF2B5EF4-FFF2-40B4-BE49-F238E27FC236}">
                      <a16:creationId xmlns="" xmlns:a16="http://schemas.microsoft.com/office/drawing/2014/main" id="{5338BC63-85FC-4D4C-8EC3-8BDA2A7F0AFF}"/>
                    </a:ext>
                  </a:extLst>
                </p:cNvPr>
                <p:cNvSpPr>
                  <a:spLocks noChangeArrowheads="1"/>
                </p:cNvSpPr>
                <p:nvPr/>
              </p:nvSpPr>
              <p:spPr bwMode="auto">
                <a:xfrm>
                  <a:off x="1515" y="3288"/>
                  <a:ext cx="54" cy="15"/>
                </a:xfrm>
                <a:prstGeom prst="rect">
                  <a:avLst/>
                </a:prstGeom>
                <a:solidFill>
                  <a:srgbClr val="D4D7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3" name="Freeform 322">
                  <a:extLst>
                    <a:ext uri="{FF2B5EF4-FFF2-40B4-BE49-F238E27FC236}">
                      <a16:creationId xmlns="" xmlns:a16="http://schemas.microsoft.com/office/drawing/2014/main" id="{33C47496-D981-4D89-B58E-8ECC958629F3}"/>
                    </a:ext>
                  </a:extLst>
                </p:cNvPr>
                <p:cNvSpPr>
                  <a:spLocks noEditPoints="1"/>
                </p:cNvSpPr>
                <p:nvPr/>
              </p:nvSpPr>
              <p:spPr bwMode="auto">
                <a:xfrm>
                  <a:off x="554" y="3043"/>
                  <a:ext cx="400" cy="270"/>
                </a:xfrm>
                <a:custGeom>
                  <a:avLst/>
                  <a:gdLst>
                    <a:gd name="T0" fmla="*/ 81 w 81"/>
                    <a:gd name="T1" fmla="*/ 2 h 55"/>
                    <a:gd name="T2" fmla="*/ 80 w 81"/>
                    <a:gd name="T3" fmla="*/ 1 h 55"/>
                    <a:gd name="T4" fmla="*/ 79 w 81"/>
                    <a:gd name="T5" fmla="*/ 0 h 55"/>
                    <a:gd name="T6" fmla="*/ 80 w 81"/>
                    <a:gd name="T7" fmla="*/ 1 h 55"/>
                    <a:gd name="T8" fmla="*/ 78 w 81"/>
                    <a:gd name="T9" fmla="*/ 0 h 55"/>
                    <a:gd name="T10" fmla="*/ 3 w 81"/>
                    <a:gd name="T11" fmla="*/ 0 h 55"/>
                    <a:gd name="T12" fmla="*/ 0 w 81"/>
                    <a:gd name="T13" fmla="*/ 2 h 55"/>
                    <a:gd name="T14" fmla="*/ 0 w 81"/>
                    <a:gd name="T15" fmla="*/ 55 h 55"/>
                    <a:gd name="T16" fmla="*/ 3 w 81"/>
                    <a:gd name="T17" fmla="*/ 55 h 55"/>
                    <a:gd name="T18" fmla="*/ 78 w 81"/>
                    <a:gd name="T19" fmla="*/ 55 h 55"/>
                    <a:gd name="T20" fmla="*/ 81 w 81"/>
                    <a:gd name="T21" fmla="*/ 55 h 55"/>
                    <a:gd name="T22" fmla="*/ 81 w 81"/>
                    <a:gd name="T23" fmla="*/ 36 h 55"/>
                    <a:gd name="T24" fmla="*/ 81 w 81"/>
                    <a:gd name="T25" fmla="*/ 24 h 55"/>
                    <a:gd name="T26" fmla="*/ 81 w 81"/>
                    <a:gd name="T27" fmla="*/ 2 h 55"/>
                    <a:gd name="T28" fmla="*/ 46 w 81"/>
                    <a:gd name="T29" fmla="*/ 53 h 55"/>
                    <a:gd name="T30" fmla="*/ 35 w 81"/>
                    <a:gd name="T31" fmla="*/ 53 h 55"/>
                    <a:gd name="T32" fmla="*/ 35 w 81"/>
                    <a:gd name="T33" fmla="*/ 50 h 55"/>
                    <a:gd name="T34" fmla="*/ 46 w 81"/>
                    <a:gd name="T35" fmla="*/ 50 h 55"/>
                    <a:gd name="T36" fmla="*/ 46 w 81"/>
                    <a:gd name="T37" fmla="*/ 53 h 55"/>
                    <a:gd name="T38" fmla="*/ 77 w 81"/>
                    <a:gd name="T39" fmla="*/ 48 h 55"/>
                    <a:gd name="T40" fmla="*/ 4 w 81"/>
                    <a:gd name="T41" fmla="*/ 48 h 55"/>
                    <a:gd name="T42" fmla="*/ 4 w 81"/>
                    <a:gd name="T43" fmla="*/ 4 h 55"/>
                    <a:gd name="T44" fmla="*/ 77 w 81"/>
                    <a:gd name="T45" fmla="*/ 4 h 55"/>
                    <a:gd name="T46" fmla="*/ 77 w 81"/>
                    <a:gd name="T47"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 h="55">
                      <a:moveTo>
                        <a:pt x="81" y="2"/>
                      </a:moveTo>
                      <a:cubicBezTo>
                        <a:pt x="80" y="1"/>
                        <a:pt x="80" y="1"/>
                        <a:pt x="80" y="1"/>
                      </a:cubicBezTo>
                      <a:cubicBezTo>
                        <a:pt x="79" y="0"/>
                        <a:pt x="79" y="0"/>
                        <a:pt x="79" y="0"/>
                      </a:cubicBezTo>
                      <a:cubicBezTo>
                        <a:pt x="80" y="1"/>
                        <a:pt x="80" y="1"/>
                        <a:pt x="80" y="1"/>
                      </a:cubicBezTo>
                      <a:cubicBezTo>
                        <a:pt x="80" y="0"/>
                        <a:pt x="79" y="0"/>
                        <a:pt x="78" y="0"/>
                      </a:cubicBezTo>
                      <a:cubicBezTo>
                        <a:pt x="3" y="0"/>
                        <a:pt x="3" y="0"/>
                        <a:pt x="3" y="0"/>
                      </a:cubicBezTo>
                      <a:cubicBezTo>
                        <a:pt x="1" y="0"/>
                        <a:pt x="0" y="1"/>
                        <a:pt x="0" y="2"/>
                      </a:cubicBezTo>
                      <a:cubicBezTo>
                        <a:pt x="0" y="55"/>
                        <a:pt x="0" y="55"/>
                        <a:pt x="0" y="55"/>
                      </a:cubicBezTo>
                      <a:cubicBezTo>
                        <a:pt x="3" y="55"/>
                        <a:pt x="3" y="55"/>
                        <a:pt x="3" y="55"/>
                      </a:cubicBezTo>
                      <a:cubicBezTo>
                        <a:pt x="78" y="55"/>
                        <a:pt x="78" y="55"/>
                        <a:pt x="78" y="55"/>
                      </a:cubicBezTo>
                      <a:cubicBezTo>
                        <a:pt x="81" y="55"/>
                        <a:pt x="81" y="55"/>
                        <a:pt x="81" y="55"/>
                      </a:cubicBezTo>
                      <a:cubicBezTo>
                        <a:pt x="81" y="36"/>
                        <a:pt x="81" y="36"/>
                        <a:pt x="81" y="36"/>
                      </a:cubicBezTo>
                      <a:cubicBezTo>
                        <a:pt x="81" y="24"/>
                        <a:pt x="81" y="24"/>
                        <a:pt x="81" y="24"/>
                      </a:cubicBezTo>
                      <a:lnTo>
                        <a:pt x="81" y="2"/>
                      </a:lnTo>
                      <a:close/>
                      <a:moveTo>
                        <a:pt x="46" y="53"/>
                      </a:moveTo>
                      <a:cubicBezTo>
                        <a:pt x="35" y="53"/>
                        <a:pt x="35" y="53"/>
                        <a:pt x="35" y="53"/>
                      </a:cubicBezTo>
                      <a:cubicBezTo>
                        <a:pt x="35" y="50"/>
                        <a:pt x="35" y="50"/>
                        <a:pt x="35" y="50"/>
                      </a:cubicBezTo>
                      <a:cubicBezTo>
                        <a:pt x="46" y="50"/>
                        <a:pt x="46" y="50"/>
                        <a:pt x="46" y="50"/>
                      </a:cubicBezTo>
                      <a:lnTo>
                        <a:pt x="46" y="53"/>
                      </a:lnTo>
                      <a:close/>
                      <a:moveTo>
                        <a:pt x="77" y="48"/>
                      </a:moveTo>
                      <a:cubicBezTo>
                        <a:pt x="4" y="48"/>
                        <a:pt x="4" y="48"/>
                        <a:pt x="4" y="48"/>
                      </a:cubicBezTo>
                      <a:cubicBezTo>
                        <a:pt x="4" y="4"/>
                        <a:pt x="4" y="4"/>
                        <a:pt x="4" y="4"/>
                      </a:cubicBezTo>
                      <a:cubicBezTo>
                        <a:pt x="77" y="4"/>
                        <a:pt x="77" y="4"/>
                        <a:pt x="77" y="4"/>
                      </a:cubicBezTo>
                      <a:lnTo>
                        <a:pt x="77" y="48"/>
                      </a:ln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4" name="Freeform 323">
                  <a:extLst>
                    <a:ext uri="{FF2B5EF4-FFF2-40B4-BE49-F238E27FC236}">
                      <a16:creationId xmlns="" xmlns:a16="http://schemas.microsoft.com/office/drawing/2014/main" id="{DC90C151-C2EB-49D7-9C7B-B3185040C448}"/>
                    </a:ext>
                  </a:extLst>
                </p:cNvPr>
                <p:cNvSpPr>
                  <a:spLocks/>
                </p:cNvSpPr>
                <p:nvPr/>
              </p:nvSpPr>
              <p:spPr bwMode="auto">
                <a:xfrm>
                  <a:off x="574" y="3063"/>
                  <a:ext cx="360" cy="216"/>
                </a:xfrm>
                <a:custGeom>
                  <a:avLst/>
                  <a:gdLst>
                    <a:gd name="T0" fmla="*/ 0 w 73"/>
                    <a:gd name="T1" fmla="*/ 44 h 44"/>
                    <a:gd name="T2" fmla="*/ 24 w 73"/>
                    <a:gd name="T3" fmla="*/ 29 h 44"/>
                    <a:gd name="T4" fmla="*/ 23 w 73"/>
                    <a:gd name="T5" fmla="*/ 23 h 44"/>
                    <a:gd name="T6" fmla="*/ 36 w 73"/>
                    <a:gd name="T7" fmla="*/ 10 h 44"/>
                    <a:gd name="T8" fmla="*/ 47 w 73"/>
                    <a:gd name="T9" fmla="*/ 15 h 44"/>
                    <a:gd name="T10" fmla="*/ 73 w 73"/>
                    <a:gd name="T11" fmla="*/ 0 h 44"/>
                    <a:gd name="T12" fmla="*/ 0 w 73"/>
                    <a:gd name="T13" fmla="*/ 0 h 44"/>
                    <a:gd name="T14" fmla="*/ 0 w 73"/>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44">
                      <a:moveTo>
                        <a:pt x="0" y="44"/>
                      </a:moveTo>
                      <a:cubicBezTo>
                        <a:pt x="24" y="29"/>
                        <a:pt x="24" y="29"/>
                        <a:pt x="24" y="29"/>
                      </a:cubicBezTo>
                      <a:cubicBezTo>
                        <a:pt x="23" y="27"/>
                        <a:pt x="23" y="25"/>
                        <a:pt x="23" y="23"/>
                      </a:cubicBezTo>
                      <a:cubicBezTo>
                        <a:pt x="23" y="16"/>
                        <a:pt x="29" y="10"/>
                        <a:pt x="36" y="10"/>
                      </a:cubicBezTo>
                      <a:cubicBezTo>
                        <a:pt x="41" y="10"/>
                        <a:pt x="45" y="12"/>
                        <a:pt x="47" y="15"/>
                      </a:cubicBezTo>
                      <a:cubicBezTo>
                        <a:pt x="73" y="0"/>
                        <a:pt x="73" y="0"/>
                        <a:pt x="73" y="0"/>
                      </a:cubicBezTo>
                      <a:cubicBezTo>
                        <a:pt x="0" y="0"/>
                        <a:pt x="0" y="0"/>
                        <a:pt x="0" y="0"/>
                      </a:cubicBezTo>
                      <a:lnTo>
                        <a:pt x="0"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5" name="Freeform 324">
                  <a:extLst>
                    <a:ext uri="{FF2B5EF4-FFF2-40B4-BE49-F238E27FC236}">
                      <a16:creationId xmlns="" xmlns:a16="http://schemas.microsoft.com/office/drawing/2014/main" id="{0BF236BF-5D04-46E3-92E3-68692E04C413}"/>
                    </a:ext>
                  </a:extLst>
                </p:cNvPr>
                <p:cNvSpPr>
                  <a:spLocks/>
                </p:cNvSpPr>
                <p:nvPr/>
              </p:nvSpPr>
              <p:spPr bwMode="auto">
                <a:xfrm>
                  <a:off x="574" y="3063"/>
                  <a:ext cx="360" cy="216"/>
                </a:xfrm>
                <a:custGeom>
                  <a:avLst/>
                  <a:gdLst>
                    <a:gd name="T0" fmla="*/ 50 w 73"/>
                    <a:gd name="T1" fmla="*/ 23 h 44"/>
                    <a:gd name="T2" fmla="*/ 49 w 73"/>
                    <a:gd name="T3" fmla="*/ 29 h 44"/>
                    <a:gd name="T4" fmla="*/ 39 w 73"/>
                    <a:gd name="T5" fmla="*/ 37 h 44"/>
                    <a:gd name="T6" fmla="*/ 36 w 73"/>
                    <a:gd name="T7" fmla="*/ 37 h 44"/>
                    <a:gd name="T8" fmla="*/ 24 w 73"/>
                    <a:gd name="T9" fmla="*/ 29 h 44"/>
                    <a:gd name="T10" fmla="*/ 0 w 73"/>
                    <a:gd name="T11" fmla="*/ 44 h 44"/>
                    <a:gd name="T12" fmla="*/ 73 w 73"/>
                    <a:gd name="T13" fmla="*/ 44 h 44"/>
                    <a:gd name="T14" fmla="*/ 73 w 73"/>
                    <a:gd name="T15" fmla="*/ 0 h 44"/>
                    <a:gd name="T16" fmla="*/ 47 w 73"/>
                    <a:gd name="T17" fmla="*/ 15 h 44"/>
                    <a:gd name="T18" fmla="*/ 50 w 73"/>
                    <a:gd name="T19"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44">
                      <a:moveTo>
                        <a:pt x="50" y="23"/>
                      </a:moveTo>
                      <a:cubicBezTo>
                        <a:pt x="50" y="25"/>
                        <a:pt x="50" y="27"/>
                        <a:pt x="49" y="29"/>
                      </a:cubicBezTo>
                      <a:cubicBezTo>
                        <a:pt x="47" y="33"/>
                        <a:pt x="43" y="36"/>
                        <a:pt x="39" y="37"/>
                      </a:cubicBezTo>
                      <a:cubicBezTo>
                        <a:pt x="38" y="37"/>
                        <a:pt x="37" y="37"/>
                        <a:pt x="36" y="37"/>
                      </a:cubicBezTo>
                      <a:cubicBezTo>
                        <a:pt x="31" y="37"/>
                        <a:pt x="26" y="34"/>
                        <a:pt x="24" y="29"/>
                      </a:cubicBezTo>
                      <a:cubicBezTo>
                        <a:pt x="0" y="44"/>
                        <a:pt x="0" y="44"/>
                        <a:pt x="0" y="44"/>
                      </a:cubicBezTo>
                      <a:cubicBezTo>
                        <a:pt x="73" y="44"/>
                        <a:pt x="73" y="44"/>
                        <a:pt x="73" y="44"/>
                      </a:cubicBezTo>
                      <a:cubicBezTo>
                        <a:pt x="73" y="0"/>
                        <a:pt x="73" y="0"/>
                        <a:pt x="73" y="0"/>
                      </a:cubicBezTo>
                      <a:cubicBezTo>
                        <a:pt x="47" y="15"/>
                        <a:pt x="47" y="15"/>
                        <a:pt x="47" y="15"/>
                      </a:cubicBezTo>
                      <a:cubicBezTo>
                        <a:pt x="49" y="18"/>
                        <a:pt x="50" y="20"/>
                        <a:pt x="50" y="23"/>
                      </a:cubicBezTo>
                      <a:close/>
                    </a:path>
                  </a:pathLst>
                </a:custGeom>
                <a:solidFill>
                  <a:srgbClr val="D4D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6" name="Freeform 325">
                  <a:extLst>
                    <a:ext uri="{FF2B5EF4-FFF2-40B4-BE49-F238E27FC236}">
                      <a16:creationId xmlns="" xmlns:a16="http://schemas.microsoft.com/office/drawing/2014/main" id="{573C7838-098A-488C-B471-9519E72134D6}"/>
                    </a:ext>
                  </a:extLst>
                </p:cNvPr>
                <p:cNvSpPr>
                  <a:spLocks/>
                </p:cNvSpPr>
                <p:nvPr/>
              </p:nvSpPr>
              <p:spPr bwMode="auto">
                <a:xfrm>
                  <a:off x="530" y="3313"/>
                  <a:ext cx="448" cy="59"/>
                </a:xfrm>
                <a:custGeom>
                  <a:avLst/>
                  <a:gdLst>
                    <a:gd name="T0" fmla="*/ 8 w 91"/>
                    <a:gd name="T1" fmla="*/ 0 h 12"/>
                    <a:gd name="T2" fmla="*/ 5 w 91"/>
                    <a:gd name="T3" fmla="*/ 0 h 12"/>
                    <a:gd name="T4" fmla="*/ 0 w 91"/>
                    <a:gd name="T5" fmla="*/ 0 h 12"/>
                    <a:gd name="T6" fmla="*/ 0 w 91"/>
                    <a:gd name="T7" fmla="*/ 2 h 12"/>
                    <a:gd name="T8" fmla="*/ 5 w 91"/>
                    <a:gd name="T9" fmla="*/ 11 h 12"/>
                    <a:gd name="T10" fmla="*/ 3 w 91"/>
                    <a:gd name="T11" fmla="*/ 9 h 12"/>
                    <a:gd name="T12" fmla="*/ 5 w 91"/>
                    <a:gd name="T13" fmla="*/ 11 h 12"/>
                    <a:gd name="T14" fmla="*/ 10 w 91"/>
                    <a:gd name="T15" fmla="*/ 12 h 12"/>
                    <a:gd name="T16" fmla="*/ 80 w 91"/>
                    <a:gd name="T17" fmla="*/ 12 h 12"/>
                    <a:gd name="T18" fmla="*/ 91 w 91"/>
                    <a:gd name="T19" fmla="*/ 2 h 12"/>
                    <a:gd name="T20" fmla="*/ 91 w 91"/>
                    <a:gd name="T21" fmla="*/ 0 h 12"/>
                    <a:gd name="T22" fmla="*/ 86 w 91"/>
                    <a:gd name="T23" fmla="*/ 0 h 12"/>
                    <a:gd name="T24" fmla="*/ 83 w 91"/>
                    <a:gd name="T25" fmla="*/ 0 h 12"/>
                    <a:gd name="T26" fmla="*/ 8 w 91"/>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12">
                      <a:moveTo>
                        <a:pt x="8" y="0"/>
                      </a:moveTo>
                      <a:cubicBezTo>
                        <a:pt x="5" y="0"/>
                        <a:pt x="5" y="0"/>
                        <a:pt x="5" y="0"/>
                      </a:cubicBezTo>
                      <a:cubicBezTo>
                        <a:pt x="0" y="0"/>
                        <a:pt x="0" y="0"/>
                        <a:pt x="0" y="0"/>
                      </a:cubicBezTo>
                      <a:cubicBezTo>
                        <a:pt x="0" y="2"/>
                        <a:pt x="0" y="2"/>
                        <a:pt x="0" y="2"/>
                      </a:cubicBezTo>
                      <a:cubicBezTo>
                        <a:pt x="0" y="6"/>
                        <a:pt x="2" y="9"/>
                        <a:pt x="5" y="11"/>
                      </a:cubicBezTo>
                      <a:cubicBezTo>
                        <a:pt x="3" y="9"/>
                        <a:pt x="3" y="9"/>
                        <a:pt x="3" y="9"/>
                      </a:cubicBezTo>
                      <a:cubicBezTo>
                        <a:pt x="5" y="11"/>
                        <a:pt x="5" y="11"/>
                        <a:pt x="5" y="11"/>
                      </a:cubicBezTo>
                      <a:cubicBezTo>
                        <a:pt x="6" y="11"/>
                        <a:pt x="8" y="12"/>
                        <a:pt x="10" y="12"/>
                      </a:cubicBezTo>
                      <a:cubicBezTo>
                        <a:pt x="80" y="12"/>
                        <a:pt x="80" y="12"/>
                        <a:pt x="80" y="12"/>
                      </a:cubicBezTo>
                      <a:cubicBezTo>
                        <a:pt x="86" y="12"/>
                        <a:pt x="91" y="8"/>
                        <a:pt x="91" y="2"/>
                      </a:cubicBezTo>
                      <a:cubicBezTo>
                        <a:pt x="91" y="0"/>
                        <a:pt x="91" y="0"/>
                        <a:pt x="91" y="0"/>
                      </a:cubicBezTo>
                      <a:cubicBezTo>
                        <a:pt x="86" y="0"/>
                        <a:pt x="86" y="0"/>
                        <a:pt x="86" y="0"/>
                      </a:cubicBezTo>
                      <a:cubicBezTo>
                        <a:pt x="83" y="0"/>
                        <a:pt x="83" y="0"/>
                        <a:pt x="83" y="0"/>
                      </a:cubicBezTo>
                      <a:lnTo>
                        <a:pt x="8" y="0"/>
                      </a:lnTo>
                      <a:close/>
                    </a:path>
                  </a:pathLst>
                </a:custGeom>
                <a:solidFill>
                  <a:srgbClr val="14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7" name="Rectangle 326">
                  <a:extLst>
                    <a:ext uri="{FF2B5EF4-FFF2-40B4-BE49-F238E27FC236}">
                      <a16:creationId xmlns="" xmlns:a16="http://schemas.microsoft.com/office/drawing/2014/main" id="{8239BFF2-02C4-4A37-B236-B992ED861ACC}"/>
                    </a:ext>
                  </a:extLst>
                </p:cNvPr>
                <p:cNvSpPr>
                  <a:spLocks noChangeArrowheads="1"/>
                </p:cNvSpPr>
                <p:nvPr/>
              </p:nvSpPr>
              <p:spPr bwMode="auto">
                <a:xfrm>
                  <a:off x="727" y="3288"/>
                  <a:ext cx="5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8" name="Freeform 327">
                  <a:extLst>
                    <a:ext uri="{FF2B5EF4-FFF2-40B4-BE49-F238E27FC236}">
                      <a16:creationId xmlns="" xmlns:a16="http://schemas.microsoft.com/office/drawing/2014/main" id="{2790C713-0096-4A07-934B-F7A05C952A58}"/>
                    </a:ext>
                  </a:extLst>
                </p:cNvPr>
                <p:cNvSpPr>
                  <a:spLocks/>
                </p:cNvSpPr>
                <p:nvPr/>
              </p:nvSpPr>
              <p:spPr bwMode="auto">
                <a:xfrm>
                  <a:off x="1146" y="3087"/>
                  <a:ext cx="69" cy="69"/>
                </a:xfrm>
                <a:custGeom>
                  <a:avLst/>
                  <a:gdLst>
                    <a:gd name="T0" fmla="*/ 69 w 69"/>
                    <a:gd name="T1" fmla="*/ 69 h 69"/>
                    <a:gd name="T2" fmla="*/ 0 w 69"/>
                    <a:gd name="T3" fmla="*/ 0 h 69"/>
                    <a:gd name="T4" fmla="*/ 34 w 69"/>
                    <a:gd name="T5" fmla="*/ 64 h 69"/>
                    <a:gd name="T6" fmla="*/ 69 w 69"/>
                    <a:gd name="T7" fmla="*/ 69 h 69"/>
                  </a:gdLst>
                  <a:ahLst/>
                  <a:cxnLst>
                    <a:cxn ang="0">
                      <a:pos x="T0" y="T1"/>
                    </a:cxn>
                    <a:cxn ang="0">
                      <a:pos x="T2" y="T3"/>
                    </a:cxn>
                    <a:cxn ang="0">
                      <a:pos x="T4" y="T5"/>
                    </a:cxn>
                    <a:cxn ang="0">
                      <a:pos x="T6" y="T7"/>
                    </a:cxn>
                  </a:cxnLst>
                  <a:rect l="0" t="0" r="r" b="b"/>
                  <a:pathLst>
                    <a:path w="69" h="69">
                      <a:moveTo>
                        <a:pt x="69" y="69"/>
                      </a:moveTo>
                      <a:lnTo>
                        <a:pt x="0" y="0"/>
                      </a:lnTo>
                      <a:lnTo>
                        <a:pt x="34" y="64"/>
                      </a:lnTo>
                      <a:lnTo>
                        <a:pt x="69" y="69"/>
                      </a:lnTo>
                      <a:close/>
                    </a:path>
                  </a:pathLst>
                </a:custGeom>
                <a:solidFill>
                  <a:srgbClr val="1E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9" name="Freeform 328">
                  <a:extLst>
                    <a:ext uri="{FF2B5EF4-FFF2-40B4-BE49-F238E27FC236}">
                      <a16:creationId xmlns="" xmlns:a16="http://schemas.microsoft.com/office/drawing/2014/main" id="{C5262CB0-3482-4D20-9850-716F4093C8C9}"/>
                    </a:ext>
                  </a:extLst>
                </p:cNvPr>
                <p:cNvSpPr>
                  <a:spLocks/>
                </p:cNvSpPr>
                <p:nvPr/>
              </p:nvSpPr>
              <p:spPr bwMode="auto">
                <a:xfrm>
                  <a:off x="1082" y="3161"/>
                  <a:ext cx="221" cy="181"/>
                </a:xfrm>
                <a:custGeom>
                  <a:avLst/>
                  <a:gdLst>
                    <a:gd name="T0" fmla="*/ 34 w 45"/>
                    <a:gd name="T1" fmla="*/ 0 h 37"/>
                    <a:gd name="T2" fmla="*/ 23 w 45"/>
                    <a:gd name="T3" fmla="*/ 10 h 37"/>
                    <a:gd name="T4" fmla="*/ 26 w 45"/>
                    <a:gd name="T5" fmla="*/ 24 h 37"/>
                    <a:gd name="T6" fmla="*/ 13 w 45"/>
                    <a:gd name="T7" fmla="*/ 18 h 37"/>
                    <a:gd name="T8" fmla="*/ 0 w 45"/>
                    <a:gd name="T9" fmla="*/ 24 h 37"/>
                    <a:gd name="T10" fmla="*/ 13 w 45"/>
                    <a:gd name="T11" fmla="*/ 37 h 37"/>
                    <a:gd name="T12" fmla="*/ 16 w 45"/>
                    <a:gd name="T13" fmla="*/ 37 h 37"/>
                    <a:gd name="T14" fmla="*/ 45 w 45"/>
                    <a:gd name="T15" fmla="*/ 12 h 37"/>
                    <a:gd name="T16" fmla="*/ 45 w 45"/>
                    <a:gd name="T17" fmla="*/ 11 h 37"/>
                    <a:gd name="T18" fmla="*/ 34 w 45"/>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7">
                      <a:moveTo>
                        <a:pt x="34" y="0"/>
                      </a:moveTo>
                      <a:cubicBezTo>
                        <a:pt x="23" y="10"/>
                        <a:pt x="23" y="10"/>
                        <a:pt x="23" y="10"/>
                      </a:cubicBezTo>
                      <a:cubicBezTo>
                        <a:pt x="26" y="24"/>
                        <a:pt x="26" y="24"/>
                        <a:pt x="26" y="24"/>
                      </a:cubicBezTo>
                      <a:cubicBezTo>
                        <a:pt x="13" y="18"/>
                        <a:pt x="13" y="18"/>
                        <a:pt x="13" y="18"/>
                      </a:cubicBezTo>
                      <a:cubicBezTo>
                        <a:pt x="0" y="24"/>
                        <a:pt x="0" y="24"/>
                        <a:pt x="0" y="24"/>
                      </a:cubicBezTo>
                      <a:cubicBezTo>
                        <a:pt x="13" y="37"/>
                        <a:pt x="13" y="37"/>
                        <a:pt x="13" y="37"/>
                      </a:cubicBezTo>
                      <a:cubicBezTo>
                        <a:pt x="14" y="37"/>
                        <a:pt x="15" y="37"/>
                        <a:pt x="16" y="37"/>
                      </a:cubicBezTo>
                      <a:cubicBezTo>
                        <a:pt x="30" y="36"/>
                        <a:pt x="42" y="26"/>
                        <a:pt x="45" y="12"/>
                      </a:cubicBezTo>
                      <a:cubicBezTo>
                        <a:pt x="45" y="11"/>
                        <a:pt x="45" y="11"/>
                        <a:pt x="45" y="11"/>
                      </a:cubicBezTo>
                      <a:lnTo>
                        <a:pt x="34" y="0"/>
                      </a:lnTo>
                      <a:close/>
                    </a:path>
                  </a:pathLst>
                </a:custGeom>
                <a:solidFill>
                  <a:srgbClr val="1E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0" name="Freeform 329">
                  <a:extLst>
                    <a:ext uri="{FF2B5EF4-FFF2-40B4-BE49-F238E27FC236}">
                      <a16:creationId xmlns="" xmlns:a16="http://schemas.microsoft.com/office/drawing/2014/main" id="{33AAA5C7-965F-47EB-9CF7-32ED9E42566F}"/>
                    </a:ext>
                  </a:extLst>
                </p:cNvPr>
                <p:cNvSpPr>
                  <a:spLocks/>
                </p:cNvSpPr>
                <p:nvPr/>
              </p:nvSpPr>
              <p:spPr bwMode="auto">
                <a:xfrm>
                  <a:off x="988" y="3023"/>
                  <a:ext cx="320" cy="319"/>
                </a:xfrm>
                <a:custGeom>
                  <a:avLst/>
                  <a:gdLst>
                    <a:gd name="T0" fmla="*/ 64 w 65"/>
                    <a:gd name="T1" fmla="*/ 28 h 65"/>
                    <a:gd name="T2" fmla="*/ 38 w 65"/>
                    <a:gd name="T3" fmla="*/ 1 h 65"/>
                    <a:gd name="T4" fmla="*/ 32 w 65"/>
                    <a:gd name="T5" fmla="*/ 0 h 65"/>
                    <a:gd name="T6" fmla="*/ 26 w 65"/>
                    <a:gd name="T7" fmla="*/ 1 h 65"/>
                    <a:gd name="T8" fmla="*/ 9 w 65"/>
                    <a:gd name="T9" fmla="*/ 10 h 65"/>
                    <a:gd name="T10" fmla="*/ 4 w 65"/>
                    <a:gd name="T11" fmla="*/ 17 h 65"/>
                    <a:gd name="T12" fmla="*/ 0 w 65"/>
                    <a:gd name="T13" fmla="*/ 28 h 65"/>
                    <a:gd name="T14" fmla="*/ 0 w 65"/>
                    <a:gd name="T15" fmla="*/ 33 h 65"/>
                    <a:gd name="T16" fmla="*/ 0 w 65"/>
                    <a:gd name="T17" fmla="*/ 40 h 65"/>
                    <a:gd name="T18" fmla="*/ 32 w 65"/>
                    <a:gd name="T19" fmla="*/ 65 h 65"/>
                    <a:gd name="T20" fmla="*/ 32 w 65"/>
                    <a:gd name="T21" fmla="*/ 65 h 65"/>
                    <a:gd name="T22" fmla="*/ 19 w 65"/>
                    <a:gd name="T23" fmla="*/ 52 h 65"/>
                    <a:gd name="T24" fmla="*/ 22 w 65"/>
                    <a:gd name="T25" fmla="*/ 38 h 65"/>
                    <a:gd name="T26" fmla="*/ 12 w 65"/>
                    <a:gd name="T27" fmla="*/ 28 h 65"/>
                    <a:gd name="T28" fmla="*/ 26 w 65"/>
                    <a:gd name="T29" fmla="*/ 26 h 65"/>
                    <a:gd name="T30" fmla="*/ 32 w 65"/>
                    <a:gd name="T31" fmla="*/ 13 h 65"/>
                    <a:gd name="T32" fmla="*/ 46 w 65"/>
                    <a:gd name="T33" fmla="*/ 27 h 65"/>
                    <a:gd name="T34" fmla="*/ 53 w 65"/>
                    <a:gd name="T35" fmla="*/ 28 h 65"/>
                    <a:gd name="T36" fmla="*/ 64 w 65"/>
                    <a:gd name="T37" fmla="*/ 39 h 65"/>
                    <a:gd name="T38" fmla="*/ 64 w 65"/>
                    <a:gd name="T39" fmla="*/ 39 h 65"/>
                    <a:gd name="T40" fmla="*/ 65 w 65"/>
                    <a:gd name="T41" fmla="*/ 33 h 65"/>
                    <a:gd name="T42" fmla="*/ 64 w 65"/>
                    <a:gd name="T43" fmla="*/ 2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 h="65">
                      <a:moveTo>
                        <a:pt x="64" y="28"/>
                      </a:moveTo>
                      <a:cubicBezTo>
                        <a:pt x="62" y="14"/>
                        <a:pt x="52" y="3"/>
                        <a:pt x="38" y="1"/>
                      </a:cubicBezTo>
                      <a:cubicBezTo>
                        <a:pt x="36" y="0"/>
                        <a:pt x="34" y="0"/>
                        <a:pt x="32" y="0"/>
                      </a:cubicBezTo>
                      <a:cubicBezTo>
                        <a:pt x="30" y="0"/>
                        <a:pt x="28" y="0"/>
                        <a:pt x="26" y="1"/>
                      </a:cubicBezTo>
                      <a:cubicBezTo>
                        <a:pt x="20" y="2"/>
                        <a:pt x="14" y="5"/>
                        <a:pt x="9" y="10"/>
                      </a:cubicBezTo>
                      <a:cubicBezTo>
                        <a:pt x="7" y="12"/>
                        <a:pt x="5" y="14"/>
                        <a:pt x="4" y="17"/>
                      </a:cubicBezTo>
                      <a:cubicBezTo>
                        <a:pt x="2" y="20"/>
                        <a:pt x="1" y="24"/>
                        <a:pt x="0" y="28"/>
                      </a:cubicBezTo>
                      <a:cubicBezTo>
                        <a:pt x="0" y="30"/>
                        <a:pt x="0" y="31"/>
                        <a:pt x="0" y="33"/>
                      </a:cubicBezTo>
                      <a:cubicBezTo>
                        <a:pt x="0" y="35"/>
                        <a:pt x="0" y="37"/>
                        <a:pt x="0" y="40"/>
                      </a:cubicBezTo>
                      <a:cubicBezTo>
                        <a:pt x="4" y="54"/>
                        <a:pt x="17" y="65"/>
                        <a:pt x="32" y="65"/>
                      </a:cubicBezTo>
                      <a:cubicBezTo>
                        <a:pt x="32" y="65"/>
                        <a:pt x="32" y="65"/>
                        <a:pt x="32" y="65"/>
                      </a:cubicBezTo>
                      <a:cubicBezTo>
                        <a:pt x="19" y="52"/>
                        <a:pt x="19" y="52"/>
                        <a:pt x="19" y="52"/>
                      </a:cubicBezTo>
                      <a:cubicBezTo>
                        <a:pt x="22" y="38"/>
                        <a:pt x="22" y="38"/>
                        <a:pt x="22" y="38"/>
                      </a:cubicBezTo>
                      <a:cubicBezTo>
                        <a:pt x="12" y="28"/>
                        <a:pt x="12" y="28"/>
                        <a:pt x="12" y="28"/>
                      </a:cubicBezTo>
                      <a:cubicBezTo>
                        <a:pt x="26" y="26"/>
                        <a:pt x="26" y="26"/>
                        <a:pt x="26" y="26"/>
                      </a:cubicBezTo>
                      <a:cubicBezTo>
                        <a:pt x="32" y="13"/>
                        <a:pt x="32" y="13"/>
                        <a:pt x="32" y="13"/>
                      </a:cubicBezTo>
                      <a:cubicBezTo>
                        <a:pt x="46" y="27"/>
                        <a:pt x="46" y="27"/>
                        <a:pt x="46" y="27"/>
                      </a:cubicBezTo>
                      <a:cubicBezTo>
                        <a:pt x="53" y="28"/>
                        <a:pt x="53" y="28"/>
                        <a:pt x="53" y="28"/>
                      </a:cubicBezTo>
                      <a:cubicBezTo>
                        <a:pt x="64" y="39"/>
                        <a:pt x="64" y="39"/>
                        <a:pt x="64" y="39"/>
                      </a:cubicBezTo>
                      <a:cubicBezTo>
                        <a:pt x="64" y="39"/>
                        <a:pt x="64" y="39"/>
                        <a:pt x="64" y="39"/>
                      </a:cubicBezTo>
                      <a:cubicBezTo>
                        <a:pt x="64" y="37"/>
                        <a:pt x="65" y="35"/>
                        <a:pt x="65" y="33"/>
                      </a:cubicBezTo>
                      <a:cubicBezTo>
                        <a:pt x="65" y="31"/>
                        <a:pt x="65" y="30"/>
                        <a:pt x="64" y="28"/>
                      </a:cubicBez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1" name="Freeform 330">
                  <a:extLst>
                    <a:ext uri="{FF2B5EF4-FFF2-40B4-BE49-F238E27FC236}">
                      <a16:creationId xmlns="" xmlns:a16="http://schemas.microsoft.com/office/drawing/2014/main" id="{7BC92602-99C9-4024-8ED3-0B41C77439E5}"/>
                    </a:ext>
                  </a:extLst>
                </p:cNvPr>
                <p:cNvSpPr>
                  <a:spLocks/>
                </p:cNvSpPr>
                <p:nvPr/>
              </p:nvSpPr>
              <p:spPr bwMode="auto">
                <a:xfrm>
                  <a:off x="1047" y="3087"/>
                  <a:ext cx="202" cy="192"/>
                </a:xfrm>
                <a:custGeom>
                  <a:avLst/>
                  <a:gdLst>
                    <a:gd name="T0" fmla="*/ 133 w 202"/>
                    <a:gd name="T1" fmla="*/ 64 h 192"/>
                    <a:gd name="T2" fmla="*/ 99 w 202"/>
                    <a:gd name="T3" fmla="*/ 0 h 192"/>
                    <a:gd name="T4" fmla="*/ 69 w 202"/>
                    <a:gd name="T5" fmla="*/ 64 h 192"/>
                    <a:gd name="T6" fmla="*/ 0 w 202"/>
                    <a:gd name="T7" fmla="*/ 74 h 192"/>
                    <a:gd name="T8" fmla="*/ 49 w 202"/>
                    <a:gd name="T9" fmla="*/ 123 h 192"/>
                    <a:gd name="T10" fmla="*/ 35 w 202"/>
                    <a:gd name="T11" fmla="*/ 192 h 192"/>
                    <a:gd name="T12" fmla="*/ 99 w 202"/>
                    <a:gd name="T13" fmla="*/ 162 h 192"/>
                    <a:gd name="T14" fmla="*/ 163 w 202"/>
                    <a:gd name="T15" fmla="*/ 192 h 192"/>
                    <a:gd name="T16" fmla="*/ 148 w 202"/>
                    <a:gd name="T17" fmla="*/ 123 h 192"/>
                    <a:gd name="T18" fmla="*/ 202 w 202"/>
                    <a:gd name="T19" fmla="*/ 74 h 192"/>
                    <a:gd name="T20" fmla="*/ 168 w 202"/>
                    <a:gd name="T21" fmla="*/ 69 h 192"/>
                    <a:gd name="T22" fmla="*/ 133 w 202"/>
                    <a:gd name="T23" fmla="*/ 6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92">
                      <a:moveTo>
                        <a:pt x="133" y="64"/>
                      </a:moveTo>
                      <a:lnTo>
                        <a:pt x="99" y="0"/>
                      </a:lnTo>
                      <a:lnTo>
                        <a:pt x="69" y="64"/>
                      </a:lnTo>
                      <a:lnTo>
                        <a:pt x="0" y="74"/>
                      </a:lnTo>
                      <a:lnTo>
                        <a:pt x="49" y="123"/>
                      </a:lnTo>
                      <a:lnTo>
                        <a:pt x="35" y="192"/>
                      </a:lnTo>
                      <a:lnTo>
                        <a:pt x="99" y="162"/>
                      </a:lnTo>
                      <a:lnTo>
                        <a:pt x="163" y="192"/>
                      </a:lnTo>
                      <a:lnTo>
                        <a:pt x="148" y="123"/>
                      </a:lnTo>
                      <a:lnTo>
                        <a:pt x="202" y="74"/>
                      </a:lnTo>
                      <a:lnTo>
                        <a:pt x="168" y="69"/>
                      </a:lnTo>
                      <a:lnTo>
                        <a:pt x="133" y="64"/>
                      </a:lnTo>
                      <a:close/>
                    </a:path>
                  </a:pathLst>
                </a:custGeom>
                <a:solidFill>
                  <a:srgbClr val="A1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2" name="Freeform 331">
                  <a:extLst>
                    <a:ext uri="{FF2B5EF4-FFF2-40B4-BE49-F238E27FC236}">
                      <a16:creationId xmlns="" xmlns:a16="http://schemas.microsoft.com/office/drawing/2014/main" id="{08FDCAC1-21DA-42AD-A0EF-E5DBE9AA91EE}"/>
                    </a:ext>
                  </a:extLst>
                </p:cNvPr>
                <p:cNvSpPr>
                  <a:spLocks/>
                </p:cNvSpPr>
                <p:nvPr/>
              </p:nvSpPr>
              <p:spPr bwMode="auto">
                <a:xfrm>
                  <a:off x="687" y="3112"/>
                  <a:ext cx="134" cy="132"/>
                </a:xfrm>
                <a:custGeom>
                  <a:avLst/>
                  <a:gdLst>
                    <a:gd name="T0" fmla="*/ 13 w 27"/>
                    <a:gd name="T1" fmla="*/ 27 h 27"/>
                    <a:gd name="T2" fmla="*/ 16 w 27"/>
                    <a:gd name="T3" fmla="*/ 27 h 27"/>
                    <a:gd name="T4" fmla="*/ 9 w 27"/>
                    <a:gd name="T5" fmla="*/ 20 h 27"/>
                    <a:gd name="T6" fmla="*/ 9 w 27"/>
                    <a:gd name="T7" fmla="*/ 7 h 27"/>
                    <a:gd name="T8" fmla="*/ 20 w 27"/>
                    <a:gd name="T9" fmla="*/ 13 h 27"/>
                    <a:gd name="T10" fmla="*/ 26 w 27"/>
                    <a:gd name="T11" fmla="*/ 19 h 27"/>
                    <a:gd name="T12" fmla="*/ 27 w 27"/>
                    <a:gd name="T13" fmla="*/ 13 h 27"/>
                    <a:gd name="T14" fmla="*/ 24 w 27"/>
                    <a:gd name="T15" fmla="*/ 5 h 27"/>
                    <a:gd name="T16" fmla="*/ 13 w 27"/>
                    <a:gd name="T17" fmla="*/ 0 h 27"/>
                    <a:gd name="T18" fmla="*/ 0 w 27"/>
                    <a:gd name="T19" fmla="*/ 13 h 27"/>
                    <a:gd name="T20" fmla="*/ 1 w 27"/>
                    <a:gd name="T21" fmla="*/ 19 h 27"/>
                    <a:gd name="T22" fmla="*/ 13 w 27"/>
                    <a:gd name="T2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27">
                      <a:moveTo>
                        <a:pt x="13" y="27"/>
                      </a:moveTo>
                      <a:cubicBezTo>
                        <a:pt x="14" y="27"/>
                        <a:pt x="15" y="27"/>
                        <a:pt x="16" y="27"/>
                      </a:cubicBezTo>
                      <a:cubicBezTo>
                        <a:pt x="9" y="20"/>
                        <a:pt x="9" y="20"/>
                        <a:pt x="9" y="20"/>
                      </a:cubicBezTo>
                      <a:cubicBezTo>
                        <a:pt x="9" y="7"/>
                        <a:pt x="9" y="7"/>
                        <a:pt x="9" y="7"/>
                      </a:cubicBezTo>
                      <a:cubicBezTo>
                        <a:pt x="20" y="13"/>
                        <a:pt x="20" y="13"/>
                        <a:pt x="20" y="13"/>
                      </a:cubicBezTo>
                      <a:cubicBezTo>
                        <a:pt x="26" y="19"/>
                        <a:pt x="26" y="19"/>
                        <a:pt x="26" y="19"/>
                      </a:cubicBezTo>
                      <a:cubicBezTo>
                        <a:pt x="27" y="17"/>
                        <a:pt x="27" y="15"/>
                        <a:pt x="27" y="13"/>
                      </a:cubicBezTo>
                      <a:cubicBezTo>
                        <a:pt x="27" y="10"/>
                        <a:pt x="26" y="8"/>
                        <a:pt x="24" y="5"/>
                      </a:cubicBezTo>
                      <a:cubicBezTo>
                        <a:pt x="22" y="2"/>
                        <a:pt x="18" y="0"/>
                        <a:pt x="13" y="0"/>
                      </a:cubicBezTo>
                      <a:cubicBezTo>
                        <a:pt x="6" y="0"/>
                        <a:pt x="0" y="6"/>
                        <a:pt x="0" y="13"/>
                      </a:cubicBezTo>
                      <a:cubicBezTo>
                        <a:pt x="0" y="15"/>
                        <a:pt x="0" y="17"/>
                        <a:pt x="1" y="19"/>
                      </a:cubicBezTo>
                      <a:cubicBezTo>
                        <a:pt x="3" y="24"/>
                        <a:pt x="8" y="27"/>
                        <a:pt x="13" y="27"/>
                      </a:cubicBezTo>
                      <a:close/>
                    </a:path>
                  </a:pathLst>
                </a:custGeom>
                <a:solidFill>
                  <a:srgbClr val="A1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3" name="Freeform 332">
                  <a:extLst>
                    <a:ext uri="{FF2B5EF4-FFF2-40B4-BE49-F238E27FC236}">
                      <a16:creationId xmlns="" xmlns:a16="http://schemas.microsoft.com/office/drawing/2014/main" id="{87638AE1-1FA0-4172-94B1-18684CA5F854}"/>
                    </a:ext>
                  </a:extLst>
                </p:cNvPr>
                <p:cNvSpPr>
                  <a:spLocks/>
                </p:cNvSpPr>
                <p:nvPr/>
              </p:nvSpPr>
              <p:spPr bwMode="auto">
                <a:xfrm>
                  <a:off x="732" y="3176"/>
                  <a:ext cx="84" cy="68"/>
                </a:xfrm>
                <a:custGeom>
                  <a:avLst/>
                  <a:gdLst>
                    <a:gd name="T0" fmla="*/ 0 w 17"/>
                    <a:gd name="T1" fmla="*/ 7 h 14"/>
                    <a:gd name="T2" fmla="*/ 7 w 17"/>
                    <a:gd name="T3" fmla="*/ 14 h 14"/>
                    <a:gd name="T4" fmla="*/ 17 w 17"/>
                    <a:gd name="T5" fmla="*/ 6 h 14"/>
                    <a:gd name="T6" fmla="*/ 11 w 17"/>
                    <a:gd name="T7" fmla="*/ 0 h 14"/>
                    <a:gd name="T8" fmla="*/ 0 w 17"/>
                    <a:gd name="T9" fmla="*/ 7 h 14"/>
                  </a:gdLst>
                  <a:ahLst/>
                  <a:cxnLst>
                    <a:cxn ang="0">
                      <a:pos x="T0" y="T1"/>
                    </a:cxn>
                    <a:cxn ang="0">
                      <a:pos x="T2" y="T3"/>
                    </a:cxn>
                    <a:cxn ang="0">
                      <a:pos x="T4" y="T5"/>
                    </a:cxn>
                    <a:cxn ang="0">
                      <a:pos x="T6" y="T7"/>
                    </a:cxn>
                    <a:cxn ang="0">
                      <a:pos x="T8" y="T9"/>
                    </a:cxn>
                  </a:cxnLst>
                  <a:rect l="0" t="0" r="r" b="b"/>
                  <a:pathLst>
                    <a:path w="17" h="14">
                      <a:moveTo>
                        <a:pt x="0" y="7"/>
                      </a:moveTo>
                      <a:cubicBezTo>
                        <a:pt x="7" y="14"/>
                        <a:pt x="7" y="14"/>
                        <a:pt x="7" y="14"/>
                      </a:cubicBezTo>
                      <a:cubicBezTo>
                        <a:pt x="11" y="13"/>
                        <a:pt x="15" y="10"/>
                        <a:pt x="17" y="6"/>
                      </a:cubicBezTo>
                      <a:cubicBezTo>
                        <a:pt x="11" y="0"/>
                        <a:pt x="11" y="0"/>
                        <a:pt x="11" y="0"/>
                      </a:cubicBezTo>
                      <a:lnTo>
                        <a:pt x="0" y="7"/>
                      </a:lnTo>
                      <a:close/>
                    </a:path>
                  </a:pathLst>
                </a:custGeom>
                <a:solidFill>
                  <a:srgbClr val="791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4" name="Freeform 333">
                  <a:extLst>
                    <a:ext uri="{FF2B5EF4-FFF2-40B4-BE49-F238E27FC236}">
                      <a16:creationId xmlns="" xmlns:a16="http://schemas.microsoft.com/office/drawing/2014/main" id="{AFBAD86C-7DB2-453E-AD60-3E93F9ACC932}"/>
                    </a:ext>
                  </a:extLst>
                </p:cNvPr>
                <p:cNvSpPr>
                  <a:spLocks/>
                </p:cNvSpPr>
                <p:nvPr/>
              </p:nvSpPr>
              <p:spPr bwMode="auto">
                <a:xfrm>
                  <a:off x="732" y="3146"/>
                  <a:ext cx="54" cy="64"/>
                </a:xfrm>
                <a:custGeom>
                  <a:avLst/>
                  <a:gdLst>
                    <a:gd name="T0" fmla="*/ 0 w 54"/>
                    <a:gd name="T1" fmla="*/ 0 h 64"/>
                    <a:gd name="T2" fmla="*/ 0 w 54"/>
                    <a:gd name="T3" fmla="*/ 64 h 64"/>
                    <a:gd name="T4" fmla="*/ 54 w 54"/>
                    <a:gd name="T5" fmla="*/ 30 h 64"/>
                    <a:gd name="T6" fmla="*/ 0 w 54"/>
                    <a:gd name="T7" fmla="*/ 0 h 64"/>
                  </a:gdLst>
                  <a:ahLst/>
                  <a:cxnLst>
                    <a:cxn ang="0">
                      <a:pos x="T0" y="T1"/>
                    </a:cxn>
                    <a:cxn ang="0">
                      <a:pos x="T2" y="T3"/>
                    </a:cxn>
                    <a:cxn ang="0">
                      <a:pos x="T4" y="T5"/>
                    </a:cxn>
                    <a:cxn ang="0">
                      <a:pos x="T6" y="T7"/>
                    </a:cxn>
                  </a:cxnLst>
                  <a:rect l="0" t="0" r="r" b="b"/>
                  <a:pathLst>
                    <a:path w="54" h="64">
                      <a:moveTo>
                        <a:pt x="0" y="0"/>
                      </a:moveTo>
                      <a:lnTo>
                        <a:pt x="0" y="64"/>
                      </a:lnTo>
                      <a:lnTo>
                        <a:pt x="54" y="3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5" name="Freeform 334">
                  <a:extLst>
                    <a:ext uri="{FF2B5EF4-FFF2-40B4-BE49-F238E27FC236}">
                      <a16:creationId xmlns="" xmlns:a16="http://schemas.microsoft.com/office/drawing/2014/main" id="{C06679BD-B0BA-45FD-BA78-1A4273C1A720}"/>
                    </a:ext>
                  </a:extLst>
                </p:cNvPr>
                <p:cNvSpPr>
                  <a:spLocks/>
                </p:cNvSpPr>
                <p:nvPr/>
              </p:nvSpPr>
              <p:spPr bwMode="auto">
                <a:xfrm>
                  <a:off x="1151" y="2744"/>
                  <a:ext cx="73" cy="58"/>
                </a:xfrm>
                <a:custGeom>
                  <a:avLst/>
                  <a:gdLst>
                    <a:gd name="T0" fmla="*/ 0 w 15"/>
                    <a:gd name="T1" fmla="*/ 0 h 12"/>
                    <a:gd name="T2" fmla="*/ 0 w 15"/>
                    <a:gd name="T3" fmla="*/ 12 h 12"/>
                    <a:gd name="T4" fmla="*/ 4 w 15"/>
                    <a:gd name="T5" fmla="*/ 12 h 12"/>
                    <a:gd name="T6" fmla="*/ 15 w 15"/>
                    <a:gd name="T7" fmla="*/ 1 h 12"/>
                    <a:gd name="T8" fmla="*/ 15 w 15"/>
                    <a:gd name="T9" fmla="*/ 0 h 12"/>
                    <a:gd name="T10" fmla="*/ 14 w 15"/>
                    <a:gd name="T11" fmla="*/ 0 h 12"/>
                    <a:gd name="T12" fmla="*/ 0 w 15"/>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5" h="12">
                      <a:moveTo>
                        <a:pt x="0" y="0"/>
                      </a:moveTo>
                      <a:cubicBezTo>
                        <a:pt x="0" y="12"/>
                        <a:pt x="0" y="12"/>
                        <a:pt x="0" y="12"/>
                      </a:cubicBezTo>
                      <a:cubicBezTo>
                        <a:pt x="4" y="12"/>
                        <a:pt x="4" y="12"/>
                        <a:pt x="4" y="12"/>
                      </a:cubicBezTo>
                      <a:cubicBezTo>
                        <a:pt x="15" y="1"/>
                        <a:pt x="15" y="1"/>
                        <a:pt x="15" y="1"/>
                      </a:cubicBezTo>
                      <a:cubicBezTo>
                        <a:pt x="15" y="0"/>
                        <a:pt x="15" y="0"/>
                        <a:pt x="15" y="0"/>
                      </a:cubicBezTo>
                      <a:cubicBezTo>
                        <a:pt x="15" y="0"/>
                        <a:pt x="14" y="0"/>
                        <a:pt x="14" y="0"/>
                      </a:cubicBezTo>
                      <a:lnTo>
                        <a:pt x="0" y="0"/>
                      </a:ln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6" name="Freeform 335">
                  <a:extLst>
                    <a:ext uri="{FF2B5EF4-FFF2-40B4-BE49-F238E27FC236}">
                      <a16:creationId xmlns="" xmlns:a16="http://schemas.microsoft.com/office/drawing/2014/main" id="{978BF467-776D-438F-9736-89D4886AD9AC}"/>
                    </a:ext>
                  </a:extLst>
                </p:cNvPr>
                <p:cNvSpPr>
                  <a:spLocks/>
                </p:cNvSpPr>
                <p:nvPr/>
              </p:nvSpPr>
              <p:spPr bwMode="auto">
                <a:xfrm>
                  <a:off x="1072" y="2744"/>
                  <a:ext cx="79" cy="58"/>
                </a:xfrm>
                <a:custGeom>
                  <a:avLst/>
                  <a:gdLst>
                    <a:gd name="T0" fmla="*/ 16 w 16"/>
                    <a:gd name="T1" fmla="*/ 12 h 12"/>
                    <a:gd name="T2" fmla="*/ 16 w 16"/>
                    <a:gd name="T3" fmla="*/ 0 h 12"/>
                    <a:gd name="T4" fmla="*/ 1 w 16"/>
                    <a:gd name="T5" fmla="*/ 0 h 12"/>
                    <a:gd name="T6" fmla="*/ 0 w 16"/>
                    <a:gd name="T7" fmla="*/ 1 h 12"/>
                    <a:gd name="T8" fmla="*/ 11 w 16"/>
                    <a:gd name="T9" fmla="*/ 12 h 12"/>
                    <a:gd name="T10" fmla="*/ 16 w 16"/>
                    <a:gd name="T11" fmla="*/ 12 h 12"/>
                  </a:gdLst>
                  <a:ahLst/>
                  <a:cxnLst>
                    <a:cxn ang="0">
                      <a:pos x="T0" y="T1"/>
                    </a:cxn>
                    <a:cxn ang="0">
                      <a:pos x="T2" y="T3"/>
                    </a:cxn>
                    <a:cxn ang="0">
                      <a:pos x="T4" y="T5"/>
                    </a:cxn>
                    <a:cxn ang="0">
                      <a:pos x="T6" y="T7"/>
                    </a:cxn>
                    <a:cxn ang="0">
                      <a:pos x="T8" y="T9"/>
                    </a:cxn>
                    <a:cxn ang="0">
                      <a:pos x="T10" y="T11"/>
                    </a:cxn>
                  </a:cxnLst>
                  <a:rect l="0" t="0" r="r" b="b"/>
                  <a:pathLst>
                    <a:path w="16" h="12">
                      <a:moveTo>
                        <a:pt x="16" y="12"/>
                      </a:moveTo>
                      <a:cubicBezTo>
                        <a:pt x="16" y="0"/>
                        <a:pt x="16" y="0"/>
                        <a:pt x="16" y="0"/>
                      </a:cubicBezTo>
                      <a:cubicBezTo>
                        <a:pt x="1" y="0"/>
                        <a:pt x="1" y="0"/>
                        <a:pt x="1" y="0"/>
                      </a:cubicBezTo>
                      <a:cubicBezTo>
                        <a:pt x="1" y="0"/>
                        <a:pt x="0" y="0"/>
                        <a:pt x="0" y="1"/>
                      </a:cubicBezTo>
                      <a:cubicBezTo>
                        <a:pt x="11" y="12"/>
                        <a:pt x="11" y="12"/>
                        <a:pt x="11" y="12"/>
                      </a:cubicBezTo>
                      <a:lnTo>
                        <a:pt x="16" y="12"/>
                      </a:lnTo>
                      <a:close/>
                    </a:path>
                  </a:pathLst>
                </a:custGeom>
                <a:solidFill>
                  <a:srgbClr val="86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7" name="Freeform 336">
                  <a:extLst>
                    <a:ext uri="{FF2B5EF4-FFF2-40B4-BE49-F238E27FC236}">
                      <a16:creationId xmlns="" xmlns:a16="http://schemas.microsoft.com/office/drawing/2014/main" id="{4791CF49-17C0-4A4D-A826-523A0C9379F7}"/>
                    </a:ext>
                  </a:extLst>
                </p:cNvPr>
                <p:cNvSpPr>
                  <a:spLocks/>
                </p:cNvSpPr>
                <p:nvPr/>
              </p:nvSpPr>
              <p:spPr bwMode="auto">
                <a:xfrm>
                  <a:off x="1067" y="2748"/>
                  <a:ext cx="59" cy="108"/>
                </a:xfrm>
                <a:custGeom>
                  <a:avLst/>
                  <a:gdLst>
                    <a:gd name="T0" fmla="*/ 1 w 12"/>
                    <a:gd name="T1" fmla="*/ 0 h 22"/>
                    <a:gd name="T2" fmla="*/ 0 w 12"/>
                    <a:gd name="T3" fmla="*/ 1 h 22"/>
                    <a:gd name="T4" fmla="*/ 0 w 12"/>
                    <a:gd name="T5" fmla="*/ 18 h 22"/>
                    <a:gd name="T6" fmla="*/ 0 w 12"/>
                    <a:gd name="T7" fmla="*/ 20 h 22"/>
                    <a:gd name="T8" fmla="*/ 2 w 12"/>
                    <a:gd name="T9" fmla="*/ 22 h 22"/>
                    <a:gd name="T10" fmla="*/ 12 w 12"/>
                    <a:gd name="T11" fmla="*/ 11 h 22"/>
                    <a:gd name="T12" fmla="*/ 1 w 1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2" h="22">
                      <a:moveTo>
                        <a:pt x="1" y="0"/>
                      </a:moveTo>
                      <a:cubicBezTo>
                        <a:pt x="0" y="0"/>
                        <a:pt x="0" y="1"/>
                        <a:pt x="0" y="1"/>
                      </a:cubicBezTo>
                      <a:cubicBezTo>
                        <a:pt x="0" y="18"/>
                        <a:pt x="0" y="18"/>
                        <a:pt x="0" y="18"/>
                      </a:cubicBezTo>
                      <a:cubicBezTo>
                        <a:pt x="0" y="20"/>
                        <a:pt x="0" y="20"/>
                        <a:pt x="0" y="20"/>
                      </a:cubicBezTo>
                      <a:cubicBezTo>
                        <a:pt x="0" y="21"/>
                        <a:pt x="1" y="22"/>
                        <a:pt x="2" y="22"/>
                      </a:cubicBezTo>
                      <a:cubicBezTo>
                        <a:pt x="12" y="11"/>
                        <a:pt x="12" y="11"/>
                        <a:pt x="12" y="11"/>
                      </a:cubicBezTo>
                      <a:lnTo>
                        <a:pt x="1" y="0"/>
                      </a:ln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8" name="Freeform 337">
                  <a:extLst>
                    <a:ext uri="{FF2B5EF4-FFF2-40B4-BE49-F238E27FC236}">
                      <a16:creationId xmlns="" xmlns:a16="http://schemas.microsoft.com/office/drawing/2014/main" id="{D8F51907-C878-4885-A055-915A9045044A}"/>
                    </a:ext>
                  </a:extLst>
                </p:cNvPr>
                <p:cNvSpPr>
                  <a:spLocks/>
                </p:cNvSpPr>
                <p:nvPr/>
              </p:nvSpPr>
              <p:spPr bwMode="auto">
                <a:xfrm>
                  <a:off x="1170" y="2748"/>
                  <a:ext cx="59" cy="108"/>
                </a:xfrm>
                <a:custGeom>
                  <a:avLst/>
                  <a:gdLst>
                    <a:gd name="T0" fmla="*/ 10 w 12"/>
                    <a:gd name="T1" fmla="*/ 22 h 22"/>
                    <a:gd name="T2" fmla="*/ 12 w 12"/>
                    <a:gd name="T3" fmla="*/ 20 h 22"/>
                    <a:gd name="T4" fmla="*/ 12 w 12"/>
                    <a:gd name="T5" fmla="*/ 1 h 22"/>
                    <a:gd name="T6" fmla="*/ 11 w 12"/>
                    <a:gd name="T7" fmla="*/ 0 h 22"/>
                    <a:gd name="T8" fmla="*/ 0 w 12"/>
                    <a:gd name="T9" fmla="*/ 11 h 22"/>
                    <a:gd name="T10" fmla="*/ 10 w 12"/>
                    <a:gd name="T11" fmla="*/ 22 h 22"/>
                  </a:gdLst>
                  <a:ahLst/>
                  <a:cxnLst>
                    <a:cxn ang="0">
                      <a:pos x="T0" y="T1"/>
                    </a:cxn>
                    <a:cxn ang="0">
                      <a:pos x="T2" y="T3"/>
                    </a:cxn>
                    <a:cxn ang="0">
                      <a:pos x="T4" y="T5"/>
                    </a:cxn>
                    <a:cxn ang="0">
                      <a:pos x="T6" y="T7"/>
                    </a:cxn>
                    <a:cxn ang="0">
                      <a:pos x="T8" y="T9"/>
                    </a:cxn>
                    <a:cxn ang="0">
                      <a:pos x="T10" y="T11"/>
                    </a:cxn>
                  </a:cxnLst>
                  <a:rect l="0" t="0" r="r" b="b"/>
                  <a:pathLst>
                    <a:path w="12" h="22">
                      <a:moveTo>
                        <a:pt x="10" y="22"/>
                      </a:moveTo>
                      <a:cubicBezTo>
                        <a:pt x="11" y="22"/>
                        <a:pt x="12" y="21"/>
                        <a:pt x="12" y="20"/>
                      </a:cubicBezTo>
                      <a:cubicBezTo>
                        <a:pt x="12" y="1"/>
                        <a:pt x="12" y="1"/>
                        <a:pt x="12" y="1"/>
                      </a:cubicBezTo>
                      <a:cubicBezTo>
                        <a:pt x="12" y="1"/>
                        <a:pt x="12" y="0"/>
                        <a:pt x="11" y="0"/>
                      </a:cubicBezTo>
                      <a:cubicBezTo>
                        <a:pt x="0" y="11"/>
                        <a:pt x="0" y="11"/>
                        <a:pt x="0" y="11"/>
                      </a:cubicBezTo>
                      <a:lnTo>
                        <a:pt x="10" y="22"/>
                      </a:ln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9" name="Freeform 338">
                  <a:extLst>
                    <a:ext uri="{FF2B5EF4-FFF2-40B4-BE49-F238E27FC236}">
                      <a16:creationId xmlns="" xmlns:a16="http://schemas.microsoft.com/office/drawing/2014/main" id="{79C51D2C-E023-4A46-9895-D7060EA819B2}"/>
                    </a:ext>
                  </a:extLst>
                </p:cNvPr>
                <p:cNvSpPr>
                  <a:spLocks/>
                </p:cNvSpPr>
                <p:nvPr/>
              </p:nvSpPr>
              <p:spPr bwMode="auto">
                <a:xfrm>
                  <a:off x="1077" y="2802"/>
                  <a:ext cx="74" cy="54"/>
                </a:xfrm>
                <a:custGeom>
                  <a:avLst/>
                  <a:gdLst>
                    <a:gd name="T0" fmla="*/ 49 w 74"/>
                    <a:gd name="T1" fmla="*/ 0 h 54"/>
                    <a:gd name="T2" fmla="*/ 0 w 74"/>
                    <a:gd name="T3" fmla="*/ 54 h 54"/>
                    <a:gd name="T4" fmla="*/ 74 w 74"/>
                    <a:gd name="T5" fmla="*/ 54 h 54"/>
                    <a:gd name="T6" fmla="*/ 74 w 74"/>
                    <a:gd name="T7" fmla="*/ 0 h 54"/>
                    <a:gd name="T8" fmla="*/ 49 w 74"/>
                    <a:gd name="T9" fmla="*/ 0 h 54"/>
                  </a:gdLst>
                  <a:ahLst/>
                  <a:cxnLst>
                    <a:cxn ang="0">
                      <a:pos x="T0" y="T1"/>
                    </a:cxn>
                    <a:cxn ang="0">
                      <a:pos x="T2" y="T3"/>
                    </a:cxn>
                    <a:cxn ang="0">
                      <a:pos x="T4" y="T5"/>
                    </a:cxn>
                    <a:cxn ang="0">
                      <a:pos x="T6" y="T7"/>
                    </a:cxn>
                    <a:cxn ang="0">
                      <a:pos x="T8" y="T9"/>
                    </a:cxn>
                  </a:cxnLst>
                  <a:rect l="0" t="0" r="r" b="b"/>
                  <a:pathLst>
                    <a:path w="74" h="54">
                      <a:moveTo>
                        <a:pt x="49" y="0"/>
                      </a:moveTo>
                      <a:lnTo>
                        <a:pt x="0" y="54"/>
                      </a:lnTo>
                      <a:lnTo>
                        <a:pt x="74" y="54"/>
                      </a:lnTo>
                      <a:lnTo>
                        <a:pt x="74" y="0"/>
                      </a:lnTo>
                      <a:lnTo>
                        <a:pt x="49" y="0"/>
                      </a:ln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50" name="Freeform 339">
                  <a:extLst>
                    <a:ext uri="{FF2B5EF4-FFF2-40B4-BE49-F238E27FC236}">
                      <a16:creationId xmlns="" xmlns:a16="http://schemas.microsoft.com/office/drawing/2014/main" id="{2A70A0AD-9039-4609-8A9F-FD698B16F82D}"/>
                    </a:ext>
                  </a:extLst>
                </p:cNvPr>
                <p:cNvSpPr>
                  <a:spLocks/>
                </p:cNvSpPr>
                <p:nvPr/>
              </p:nvSpPr>
              <p:spPr bwMode="auto">
                <a:xfrm>
                  <a:off x="1151" y="2802"/>
                  <a:ext cx="69" cy="54"/>
                </a:xfrm>
                <a:custGeom>
                  <a:avLst/>
                  <a:gdLst>
                    <a:gd name="T0" fmla="*/ 0 w 69"/>
                    <a:gd name="T1" fmla="*/ 0 h 54"/>
                    <a:gd name="T2" fmla="*/ 0 w 69"/>
                    <a:gd name="T3" fmla="*/ 54 h 54"/>
                    <a:gd name="T4" fmla="*/ 69 w 69"/>
                    <a:gd name="T5" fmla="*/ 54 h 54"/>
                    <a:gd name="T6" fmla="*/ 19 w 69"/>
                    <a:gd name="T7" fmla="*/ 0 h 54"/>
                    <a:gd name="T8" fmla="*/ 0 w 69"/>
                    <a:gd name="T9" fmla="*/ 0 h 54"/>
                  </a:gdLst>
                  <a:ahLst/>
                  <a:cxnLst>
                    <a:cxn ang="0">
                      <a:pos x="T0" y="T1"/>
                    </a:cxn>
                    <a:cxn ang="0">
                      <a:pos x="T2" y="T3"/>
                    </a:cxn>
                    <a:cxn ang="0">
                      <a:pos x="T4" y="T5"/>
                    </a:cxn>
                    <a:cxn ang="0">
                      <a:pos x="T6" y="T7"/>
                    </a:cxn>
                    <a:cxn ang="0">
                      <a:pos x="T8" y="T9"/>
                    </a:cxn>
                  </a:cxnLst>
                  <a:rect l="0" t="0" r="r" b="b"/>
                  <a:pathLst>
                    <a:path w="69" h="54">
                      <a:moveTo>
                        <a:pt x="0" y="0"/>
                      </a:moveTo>
                      <a:lnTo>
                        <a:pt x="0" y="54"/>
                      </a:lnTo>
                      <a:lnTo>
                        <a:pt x="69" y="54"/>
                      </a:lnTo>
                      <a:lnTo>
                        <a:pt x="19" y="0"/>
                      </a:lnTo>
                      <a:lnTo>
                        <a:pt x="0" y="0"/>
                      </a:lnTo>
                      <a:close/>
                    </a:path>
                  </a:pathLst>
                </a:custGeom>
                <a:solidFill>
                  <a:srgbClr val="1E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51" name="Freeform 340">
                  <a:extLst>
                    <a:ext uri="{FF2B5EF4-FFF2-40B4-BE49-F238E27FC236}">
                      <a16:creationId xmlns="" xmlns:a16="http://schemas.microsoft.com/office/drawing/2014/main" id="{28577D78-A4A0-4060-B9CC-1B29F1F7DD0D}"/>
                    </a:ext>
                  </a:extLst>
                </p:cNvPr>
                <p:cNvSpPr>
                  <a:spLocks/>
                </p:cNvSpPr>
                <p:nvPr/>
              </p:nvSpPr>
              <p:spPr bwMode="auto">
                <a:xfrm>
                  <a:off x="1476" y="3112"/>
                  <a:ext cx="123" cy="93"/>
                </a:xfrm>
                <a:custGeom>
                  <a:avLst/>
                  <a:gdLst>
                    <a:gd name="T0" fmla="*/ 12 w 25"/>
                    <a:gd name="T1" fmla="*/ 9 h 19"/>
                    <a:gd name="T2" fmla="*/ 10 w 25"/>
                    <a:gd name="T3" fmla="*/ 10 h 19"/>
                    <a:gd name="T4" fmla="*/ 9 w 25"/>
                    <a:gd name="T5" fmla="*/ 9 h 19"/>
                    <a:gd name="T6" fmla="*/ 8 w 25"/>
                    <a:gd name="T7" fmla="*/ 8 h 19"/>
                    <a:gd name="T8" fmla="*/ 15 w 25"/>
                    <a:gd name="T9" fmla="*/ 5 h 19"/>
                    <a:gd name="T10" fmla="*/ 16 w 25"/>
                    <a:gd name="T11" fmla="*/ 5 h 19"/>
                    <a:gd name="T12" fmla="*/ 16 w 25"/>
                    <a:gd name="T13" fmla="*/ 11 h 19"/>
                    <a:gd name="T14" fmla="*/ 25 w 25"/>
                    <a:gd name="T15" fmla="*/ 5 h 19"/>
                    <a:gd name="T16" fmla="*/ 23 w 25"/>
                    <a:gd name="T17" fmla="*/ 4 h 19"/>
                    <a:gd name="T18" fmla="*/ 14 w 25"/>
                    <a:gd name="T19" fmla="*/ 0 h 19"/>
                    <a:gd name="T20" fmla="*/ 4 w 25"/>
                    <a:gd name="T21" fmla="*/ 4 h 19"/>
                    <a:gd name="T22" fmla="*/ 2 w 25"/>
                    <a:gd name="T23" fmla="*/ 8 h 19"/>
                    <a:gd name="T24" fmla="*/ 1 w 25"/>
                    <a:gd name="T25" fmla="*/ 10 h 19"/>
                    <a:gd name="T26" fmla="*/ 0 w 25"/>
                    <a:gd name="T27" fmla="*/ 13 h 19"/>
                    <a:gd name="T28" fmla="*/ 2 w 25"/>
                    <a:gd name="T29" fmla="*/ 19 h 19"/>
                    <a:gd name="T30" fmla="*/ 12 w 25"/>
                    <a:gd name="T31" fmla="*/ 13 h 19"/>
                    <a:gd name="T32" fmla="*/ 12 w 25"/>
                    <a:gd name="T3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9">
                      <a:moveTo>
                        <a:pt x="12" y="9"/>
                      </a:moveTo>
                      <a:cubicBezTo>
                        <a:pt x="10" y="10"/>
                        <a:pt x="10" y="10"/>
                        <a:pt x="10" y="10"/>
                      </a:cubicBezTo>
                      <a:cubicBezTo>
                        <a:pt x="9" y="10"/>
                        <a:pt x="9" y="10"/>
                        <a:pt x="9" y="9"/>
                      </a:cubicBezTo>
                      <a:cubicBezTo>
                        <a:pt x="9" y="9"/>
                        <a:pt x="8" y="8"/>
                        <a:pt x="8" y="8"/>
                      </a:cubicBezTo>
                      <a:cubicBezTo>
                        <a:pt x="15" y="5"/>
                        <a:pt x="15" y="5"/>
                        <a:pt x="15" y="5"/>
                      </a:cubicBezTo>
                      <a:cubicBezTo>
                        <a:pt x="16" y="5"/>
                        <a:pt x="16" y="5"/>
                        <a:pt x="16" y="5"/>
                      </a:cubicBezTo>
                      <a:cubicBezTo>
                        <a:pt x="16" y="11"/>
                        <a:pt x="16" y="11"/>
                        <a:pt x="16" y="11"/>
                      </a:cubicBezTo>
                      <a:cubicBezTo>
                        <a:pt x="25" y="5"/>
                        <a:pt x="25" y="5"/>
                        <a:pt x="25" y="5"/>
                      </a:cubicBezTo>
                      <a:cubicBezTo>
                        <a:pt x="24" y="5"/>
                        <a:pt x="24" y="4"/>
                        <a:pt x="23" y="4"/>
                      </a:cubicBezTo>
                      <a:cubicBezTo>
                        <a:pt x="21" y="1"/>
                        <a:pt x="17" y="0"/>
                        <a:pt x="14" y="0"/>
                      </a:cubicBezTo>
                      <a:cubicBezTo>
                        <a:pt x="10" y="0"/>
                        <a:pt x="7" y="1"/>
                        <a:pt x="4" y="4"/>
                      </a:cubicBezTo>
                      <a:cubicBezTo>
                        <a:pt x="3" y="5"/>
                        <a:pt x="2" y="6"/>
                        <a:pt x="2" y="8"/>
                      </a:cubicBezTo>
                      <a:cubicBezTo>
                        <a:pt x="1" y="8"/>
                        <a:pt x="1" y="9"/>
                        <a:pt x="1" y="10"/>
                      </a:cubicBezTo>
                      <a:cubicBezTo>
                        <a:pt x="0" y="11"/>
                        <a:pt x="0" y="12"/>
                        <a:pt x="0" y="13"/>
                      </a:cubicBezTo>
                      <a:cubicBezTo>
                        <a:pt x="0" y="15"/>
                        <a:pt x="1" y="17"/>
                        <a:pt x="2" y="19"/>
                      </a:cubicBezTo>
                      <a:cubicBezTo>
                        <a:pt x="12" y="13"/>
                        <a:pt x="12" y="13"/>
                        <a:pt x="12" y="13"/>
                      </a:cubicBezTo>
                      <a:lnTo>
                        <a:pt x="1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52" name="Freeform 341">
                  <a:extLst>
                    <a:ext uri="{FF2B5EF4-FFF2-40B4-BE49-F238E27FC236}">
                      <a16:creationId xmlns="" xmlns:a16="http://schemas.microsoft.com/office/drawing/2014/main" id="{01332085-E953-4456-BC67-926FF5B6037B}"/>
                    </a:ext>
                  </a:extLst>
                </p:cNvPr>
                <p:cNvSpPr>
                  <a:spLocks/>
                </p:cNvSpPr>
                <p:nvPr/>
              </p:nvSpPr>
              <p:spPr bwMode="auto">
                <a:xfrm>
                  <a:off x="1486" y="3136"/>
                  <a:ext cx="123" cy="108"/>
                </a:xfrm>
                <a:custGeom>
                  <a:avLst/>
                  <a:gdLst>
                    <a:gd name="T0" fmla="*/ 8 w 25"/>
                    <a:gd name="T1" fmla="*/ 21 h 22"/>
                    <a:gd name="T2" fmla="*/ 12 w 25"/>
                    <a:gd name="T3" fmla="*/ 22 h 22"/>
                    <a:gd name="T4" fmla="*/ 14 w 25"/>
                    <a:gd name="T5" fmla="*/ 22 h 22"/>
                    <a:gd name="T6" fmla="*/ 17 w 25"/>
                    <a:gd name="T7" fmla="*/ 21 h 22"/>
                    <a:gd name="T8" fmla="*/ 24 w 25"/>
                    <a:gd name="T9" fmla="*/ 14 h 22"/>
                    <a:gd name="T10" fmla="*/ 25 w 25"/>
                    <a:gd name="T11" fmla="*/ 8 h 22"/>
                    <a:gd name="T12" fmla="*/ 24 w 25"/>
                    <a:gd name="T13" fmla="*/ 3 h 22"/>
                    <a:gd name="T14" fmla="*/ 23 w 25"/>
                    <a:gd name="T15" fmla="*/ 0 h 22"/>
                    <a:gd name="T16" fmla="*/ 14 w 25"/>
                    <a:gd name="T17" fmla="*/ 6 h 22"/>
                    <a:gd name="T18" fmla="*/ 14 w 25"/>
                    <a:gd name="T19" fmla="*/ 12 h 22"/>
                    <a:gd name="T20" fmla="*/ 17 w 25"/>
                    <a:gd name="T21" fmla="*/ 12 h 22"/>
                    <a:gd name="T22" fmla="*/ 17 w 25"/>
                    <a:gd name="T23" fmla="*/ 13 h 22"/>
                    <a:gd name="T24" fmla="*/ 17 w 25"/>
                    <a:gd name="T25" fmla="*/ 14 h 22"/>
                    <a:gd name="T26" fmla="*/ 17 w 25"/>
                    <a:gd name="T27" fmla="*/ 14 h 22"/>
                    <a:gd name="T28" fmla="*/ 17 w 25"/>
                    <a:gd name="T29" fmla="*/ 15 h 22"/>
                    <a:gd name="T30" fmla="*/ 7 w 25"/>
                    <a:gd name="T31" fmla="*/ 15 h 22"/>
                    <a:gd name="T32" fmla="*/ 7 w 25"/>
                    <a:gd name="T33" fmla="*/ 14 h 22"/>
                    <a:gd name="T34" fmla="*/ 7 w 25"/>
                    <a:gd name="T35" fmla="*/ 14 h 22"/>
                    <a:gd name="T36" fmla="*/ 7 w 25"/>
                    <a:gd name="T37" fmla="*/ 13 h 22"/>
                    <a:gd name="T38" fmla="*/ 7 w 25"/>
                    <a:gd name="T39" fmla="*/ 12 h 22"/>
                    <a:gd name="T40" fmla="*/ 10 w 25"/>
                    <a:gd name="T41" fmla="*/ 12 h 22"/>
                    <a:gd name="T42" fmla="*/ 10 w 25"/>
                    <a:gd name="T43" fmla="*/ 8 h 22"/>
                    <a:gd name="T44" fmla="*/ 0 w 25"/>
                    <a:gd name="T45" fmla="*/ 14 h 22"/>
                    <a:gd name="T46" fmla="*/ 2 w 25"/>
                    <a:gd name="T47" fmla="*/ 18 h 22"/>
                    <a:gd name="T48" fmla="*/ 8 w 25"/>
                    <a:gd name="T49"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22">
                      <a:moveTo>
                        <a:pt x="8" y="21"/>
                      </a:moveTo>
                      <a:cubicBezTo>
                        <a:pt x="9" y="22"/>
                        <a:pt x="11" y="22"/>
                        <a:pt x="12" y="22"/>
                      </a:cubicBezTo>
                      <a:cubicBezTo>
                        <a:pt x="12" y="22"/>
                        <a:pt x="13" y="22"/>
                        <a:pt x="14" y="22"/>
                      </a:cubicBezTo>
                      <a:cubicBezTo>
                        <a:pt x="15" y="22"/>
                        <a:pt x="16" y="21"/>
                        <a:pt x="17" y="21"/>
                      </a:cubicBezTo>
                      <a:cubicBezTo>
                        <a:pt x="20" y="19"/>
                        <a:pt x="23" y="17"/>
                        <a:pt x="24" y="14"/>
                      </a:cubicBezTo>
                      <a:cubicBezTo>
                        <a:pt x="25" y="12"/>
                        <a:pt x="25" y="10"/>
                        <a:pt x="25" y="8"/>
                      </a:cubicBezTo>
                      <a:cubicBezTo>
                        <a:pt x="25" y="6"/>
                        <a:pt x="25" y="4"/>
                        <a:pt x="24" y="3"/>
                      </a:cubicBezTo>
                      <a:cubicBezTo>
                        <a:pt x="24" y="2"/>
                        <a:pt x="23" y="1"/>
                        <a:pt x="23" y="0"/>
                      </a:cubicBezTo>
                      <a:cubicBezTo>
                        <a:pt x="14" y="6"/>
                        <a:pt x="14" y="6"/>
                        <a:pt x="14" y="6"/>
                      </a:cubicBezTo>
                      <a:cubicBezTo>
                        <a:pt x="14" y="12"/>
                        <a:pt x="14" y="12"/>
                        <a:pt x="14" y="12"/>
                      </a:cubicBezTo>
                      <a:cubicBezTo>
                        <a:pt x="17" y="12"/>
                        <a:pt x="17" y="12"/>
                        <a:pt x="17" y="12"/>
                      </a:cubicBezTo>
                      <a:cubicBezTo>
                        <a:pt x="17" y="13"/>
                        <a:pt x="17" y="13"/>
                        <a:pt x="17" y="13"/>
                      </a:cubicBezTo>
                      <a:cubicBezTo>
                        <a:pt x="17" y="14"/>
                        <a:pt x="17" y="14"/>
                        <a:pt x="17" y="14"/>
                      </a:cubicBezTo>
                      <a:cubicBezTo>
                        <a:pt x="17" y="14"/>
                        <a:pt x="17" y="14"/>
                        <a:pt x="17" y="14"/>
                      </a:cubicBezTo>
                      <a:cubicBezTo>
                        <a:pt x="17" y="15"/>
                        <a:pt x="17" y="15"/>
                        <a:pt x="17" y="15"/>
                      </a:cubicBezTo>
                      <a:cubicBezTo>
                        <a:pt x="7" y="15"/>
                        <a:pt x="7" y="15"/>
                        <a:pt x="7" y="15"/>
                      </a:cubicBezTo>
                      <a:cubicBezTo>
                        <a:pt x="7" y="14"/>
                        <a:pt x="7" y="14"/>
                        <a:pt x="7" y="14"/>
                      </a:cubicBezTo>
                      <a:cubicBezTo>
                        <a:pt x="7" y="14"/>
                        <a:pt x="7" y="14"/>
                        <a:pt x="7" y="14"/>
                      </a:cubicBezTo>
                      <a:cubicBezTo>
                        <a:pt x="7" y="13"/>
                        <a:pt x="7" y="13"/>
                        <a:pt x="7" y="13"/>
                      </a:cubicBezTo>
                      <a:cubicBezTo>
                        <a:pt x="7" y="12"/>
                        <a:pt x="7" y="12"/>
                        <a:pt x="7" y="12"/>
                      </a:cubicBezTo>
                      <a:cubicBezTo>
                        <a:pt x="10" y="12"/>
                        <a:pt x="10" y="12"/>
                        <a:pt x="10" y="12"/>
                      </a:cubicBezTo>
                      <a:cubicBezTo>
                        <a:pt x="10" y="8"/>
                        <a:pt x="10" y="8"/>
                        <a:pt x="10" y="8"/>
                      </a:cubicBezTo>
                      <a:cubicBezTo>
                        <a:pt x="0" y="14"/>
                        <a:pt x="0" y="14"/>
                        <a:pt x="0" y="14"/>
                      </a:cubicBezTo>
                      <a:cubicBezTo>
                        <a:pt x="0" y="15"/>
                        <a:pt x="1" y="17"/>
                        <a:pt x="2" y="18"/>
                      </a:cubicBezTo>
                      <a:cubicBezTo>
                        <a:pt x="4" y="19"/>
                        <a:pt x="6" y="21"/>
                        <a:pt x="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53" name="Freeform 342">
                  <a:extLst>
                    <a:ext uri="{FF2B5EF4-FFF2-40B4-BE49-F238E27FC236}">
                      <a16:creationId xmlns="" xmlns:a16="http://schemas.microsoft.com/office/drawing/2014/main" id="{7F4CC446-70E9-4EBC-9566-255087ED4E2E}"/>
                    </a:ext>
                  </a:extLst>
                </p:cNvPr>
                <p:cNvSpPr>
                  <a:spLocks/>
                </p:cNvSpPr>
                <p:nvPr/>
              </p:nvSpPr>
              <p:spPr bwMode="auto">
                <a:xfrm>
                  <a:off x="1515" y="3136"/>
                  <a:ext cx="40" cy="40"/>
                </a:xfrm>
                <a:custGeom>
                  <a:avLst/>
                  <a:gdLst>
                    <a:gd name="T0" fmla="*/ 7 w 8"/>
                    <a:gd name="T1" fmla="*/ 0 h 8"/>
                    <a:gd name="T2" fmla="*/ 0 w 8"/>
                    <a:gd name="T3" fmla="*/ 3 h 8"/>
                    <a:gd name="T4" fmla="*/ 1 w 8"/>
                    <a:gd name="T5" fmla="*/ 4 h 8"/>
                    <a:gd name="T6" fmla="*/ 2 w 8"/>
                    <a:gd name="T7" fmla="*/ 5 h 8"/>
                    <a:gd name="T8" fmla="*/ 4 w 8"/>
                    <a:gd name="T9" fmla="*/ 4 h 8"/>
                    <a:gd name="T10" fmla="*/ 4 w 8"/>
                    <a:gd name="T11" fmla="*/ 8 h 8"/>
                    <a:gd name="T12" fmla="*/ 8 w 8"/>
                    <a:gd name="T13" fmla="*/ 6 h 8"/>
                    <a:gd name="T14" fmla="*/ 8 w 8"/>
                    <a:gd name="T15" fmla="*/ 0 h 8"/>
                    <a:gd name="T16" fmla="*/ 7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0"/>
                      </a:moveTo>
                      <a:cubicBezTo>
                        <a:pt x="0" y="3"/>
                        <a:pt x="0" y="3"/>
                        <a:pt x="0" y="3"/>
                      </a:cubicBezTo>
                      <a:cubicBezTo>
                        <a:pt x="0" y="3"/>
                        <a:pt x="1" y="4"/>
                        <a:pt x="1" y="4"/>
                      </a:cubicBezTo>
                      <a:cubicBezTo>
                        <a:pt x="1" y="5"/>
                        <a:pt x="1" y="5"/>
                        <a:pt x="2" y="5"/>
                      </a:cubicBezTo>
                      <a:cubicBezTo>
                        <a:pt x="4" y="4"/>
                        <a:pt x="4" y="4"/>
                        <a:pt x="4" y="4"/>
                      </a:cubicBezTo>
                      <a:cubicBezTo>
                        <a:pt x="4" y="8"/>
                        <a:pt x="4" y="8"/>
                        <a:pt x="4" y="8"/>
                      </a:cubicBezTo>
                      <a:cubicBezTo>
                        <a:pt x="8" y="6"/>
                        <a:pt x="8" y="6"/>
                        <a:pt x="8" y="6"/>
                      </a:cubicBezTo>
                      <a:cubicBezTo>
                        <a:pt x="8" y="0"/>
                        <a:pt x="8" y="0"/>
                        <a:pt x="8" y="0"/>
                      </a:cubicBezTo>
                      <a:lnTo>
                        <a:pt x="7" y="0"/>
                      </a:ln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54" name="Freeform 343">
                  <a:extLst>
                    <a:ext uri="{FF2B5EF4-FFF2-40B4-BE49-F238E27FC236}">
                      <a16:creationId xmlns="" xmlns:a16="http://schemas.microsoft.com/office/drawing/2014/main" id="{F8A87714-A22A-456A-95C0-D0A36F5D4240}"/>
                    </a:ext>
                  </a:extLst>
                </p:cNvPr>
                <p:cNvSpPr>
                  <a:spLocks/>
                </p:cNvSpPr>
                <p:nvPr/>
              </p:nvSpPr>
              <p:spPr bwMode="auto">
                <a:xfrm>
                  <a:off x="1520" y="3166"/>
                  <a:ext cx="49" cy="44"/>
                </a:xfrm>
                <a:custGeom>
                  <a:avLst/>
                  <a:gdLst>
                    <a:gd name="T0" fmla="*/ 15 w 49"/>
                    <a:gd name="T1" fmla="*/ 29 h 44"/>
                    <a:gd name="T2" fmla="*/ 0 w 49"/>
                    <a:gd name="T3" fmla="*/ 29 h 44"/>
                    <a:gd name="T4" fmla="*/ 0 w 49"/>
                    <a:gd name="T5" fmla="*/ 34 h 44"/>
                    <a:gd name="T6" fmla="*/ 0 w 49"/>
                    <a:gd name="T7" fmla="*/ 39 h 44"/>
                    <a:gd name="T8" fmla="*/ 0 w 49"/>
                    <a:gd name="T9" fmla="*/ 39 h 44"/>
                    <a:gd name="T10" fmla="*/ 0 w 49"/>
                    <a:gd name="T11" fmla="*/ 44 h 44"/>
                    <a:gd name="T12" fmla="*/ 49 w 49"/>
                    <a:gd name="T13" fmla="*/ 44 h 44"/>
                    <a:gd name="T14" fmla="*/ 49 w 49"/>
                    <a:gd name="T15" fmla="*/ 39 h 44"/>
                    <a:gd name="T16" fmla="*/ 49 w 49"/>
                    <a:gd name="T17" fmla="*/ 39 h 44"/>
                    <a:gd name="T18" fmla="*/ 49 w 49"/>
                    <a:gd name="T19" fmla="*/ 34 h 44"/>
                    <a:gd name="T20" fmla="*/ 49 w 49"/>
                    <a:gd name="T21" fmla="*/ 29 h 44"/>
                    <a:gd name="T22" fmla="*/ 35 w 49"/>
                    <a:gd name="T23" fmla="*/ 29 h 44"/>
                    <a:gd name="T24" fmla="*/ 35 w 49"/>
                    <a:gd name="T25" fmla="*/ 0 h 44"/>
                    <a:gd name="T26" fmla="*/ 15 w 49"/>
                    <a:gd name="T27" fmla="*/ 10 h 44"/>
                    <a:gd name="T28" fmla="*/ 15 w 49"/>
                    <a:gd name="T29"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4">
                      <a:moveTo>
                        <a:pt x="15" y="29"/>
                      </a:moveTo>
                      <a:lnTo>
                        <a:pt x="0" y="29"/>
                      </a:lnTo>
                      <a:lnTo>
                        <a:pt x="0" y="34"/>
                      </a:lnTo>
                      <a:lnTo>
                        <a:pt x="0" y="39"/>
                      </a:lnTo>
                      <a:lnTo>
                        <a:pt x="0" y="39"/>
                      </a:lnTo>
                      <a:lnTo>
                        <a:pt x="0" y="44"/>
                      </a:lnTo>
                      <a:lnTo>
                        <a:pt x="49" y="44"/>
                      </a:lnTo>
                      <a:lnTo>
                        <a:pt x="49" y="39"/>
                      </a:lnTo>
                      <a:lnTo>
                        <a:pt x="49" y="39"/>
                      </a:lnTo>
                      <a:lnTo>
                        <a:pt x="49" y="34"/>
                      </a:lnTo>
                      <a:lnTo>
                        <a:pt x="49" y="29"/>
                      </a:lnTo>
                      <a:lnTo>
                        <a:pt x="35" y="29"/>
                      </a:lnTo>
                      <a:lnTo>
                        <a:pt x="35" y="0"/>
                      </a:lnTo>
                      <a:lnTo>
                        <a:pt x="15" y="10"/>
                      </a:lnTo>
                      <a:lnTo>
                        <a:pt x="15" y="29"/>
                      </a:ln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55" name="Freeform 344">
                  <a:extLst>
                    <a:ext uri="{FF2B5EF4-FFF2-40B4-BE49-F238E27FC236}">
                      <a16:creationId xmlns="" xmlns:a16="http://schemas.microsoft.com/office/drawing/2014/main" id="{E67CBAA5-5286-41F5-B6F9-A925F8E83CB2}"/>
                    </a:ext>
                  </a:extLst>
                </p:cNvPr>
                <p:cNvSpPr>
                  <a:spLocks/>
                </p:cNvSpPr>
                <p:nvPr/>
              </p:nvSpPr>
              <p:spPr bwMode="auto">
                <a:xfrm>
                  <a:off x="2210" y="3107"/>
                  <a:ext cx="330" cy="299"/>
                </a:xfrm>
                <a:custGeom>
                  <a:avLst/>
                  <a:gdLst>
                    <a:gd name="T0" fmla="*/ 49 w 67"/>
                    <a:gd name="T1" fmla="*/ 0 h 61"/>
                    <a:gd name="T2" fmla="*/ 52 w 67"/>
                    <a:gd name="T3" fmla="*/ 1 h 61"/>
                    <a:gd name="T4" fmla="*/ 66 w 67"/>
                    <a:gd name="T5" fmla="*/ 16 h 61"/>
                    <a:gd name="T6" fmla="*/ 61 w 67"/>
                    <a:gd name="T7" fmla="*/ 32 h 61"/>
                    <a:gd name="T8" fmla="*/ 38 w 67"/>
                    <a:gd name="T9" fmla="*/ 55 h 61"/>
                    <a:gd name="T10" fmla="*/ 35 w 67"/>
                    <a:gd name="T11" fmla="*/ 55 h 61"/>
                    <a:gd name="T12" fmla="*/ 35 w 67"/>
                    <a:gd name="T13" fmla="*/ 52 h 61"/>
                    <a:gd name="T14" fmla="*/ 58 w 67"/>
                    <a:gd name="T15" fmla="*/ 29 h 61"/>
                    <a:gd name="T16" fmla="*/ 62 w 67"/>
                    <a:gd name="T17" fmla="*/ 19 h 61"/>
                    <a:gd name="T18" fmla="*/ 49 w 67"/>
                    <a:gd name="T19" fmla="*/ 5 h 61"/>
                    <a:gd name="T20" fmla="*/ 37 w 67"/>
                    <a:gd name="T21" fmla="*/ 9 h 61"/>
                    <a:gd name="T22" fmla="*/ 7 w 67"/>
                    <a:gd name="T23" fmla="*/ 38 h 61"/>
                    <a:gd name="T24" fmla="*/ 11 w 67"/>
                    <a:gd name="T25" fmla="*/ 56 h 61"/>
                    <a:gd name="T26" fmla="*/ 22 w 67"/>
                    <a:gd name="T27" fmla="*/ 53 h 61"/>
                    <a:gd name="T28" fmla="*/ 41 w 67"/>
                    <a:gd name="T29" fmla="*/ 34 h 61"/>
                    <a:gd name="T30" fmla="*/ 52 w 67"/>
                    <a:gd name="T31" fmla="*/ 23 h 61"/>
                    <a:gd name="T32" fmla="*/ 53 w 67"/>
                    <a:gd name="T33" fmla="*/ 15 h 61"/>
                    <a:gd name="T34" fmla="*/ 44 w 67"/>
                    <a:gd name="T35" fmla="*/ 14 h 61"/>
                    <a:gd name="T36" fmla="*/ 43 w 67"/>
                    <a:gd name="T37" fmla="*/ 15 h 61"/>
                    <a:gd name="T38" fmla="*/ 21 w 67"/>
                    <a:gd name="T39" fmla="*/ 37 h 61"/>
                    <a:gd name="T40" fmla="*/ 18 w 67"/>
                    <a:gd name="T41" fmla="*/ 38 h 61"/>
                    <a:gd name="T42" fmla="*/ 17 w 67"/>
                    <a:gd name="T43" fmla="*/ 34 h 61"/>
                    <a:gd name="T44" fmla="*/ 18 w 67"/>
                    <a:gd name="T45" fmla="*/ 34 h 61"/>
                    <a:gd name="T46" fmla="*/ 40 w 67"/>
                    <a:gd name="T47" fmla="*/ 12 h 61"/>
                    <a:gd name="T48" fmla="*/ 57 w 67"/>
                    <a:gd name="T49" fmla="*/ 14 h 61"/>
                    <a:gd name="T50" fmla="*/ 55 w 67"/>
                    <a:gd name="T51" fmla="*/ 26 h 61"/>
                    <a:gd name="T52" fmla="*/ 35 w 67"/>
                    <a:gd name="T53" fmla="*/ 46 h 61"/>
                    <a:gd name="T54" fmla="*/ 25 w 67"/>
                    <a:gd name="T55" fmla="*/ 56 h 61"/>
                    <a:gd name="T56" fmla="*/ 13 w 67"/>
                    <a:gd name="T57" fmla="*/ 60 h 61"/>
                    <a:gd name="T58" fmla="*/ 0 w 67"/>
                    <a:gd name="T59" fmla="*/ 49 h 61"/>
                    <a:gd name="T60" fmla="*/ 0 w 67"/>
                    <a:gd name="T61" fmla="*/ 47 h 61"/>
                    <a:gd name="T62" fmla="*/ 0 w 67"/>
                    <a:gd name="T63" fmla="*/ 45 h 61"/>
                    <a:gd name="T64" fmla="*/ 0 w 67"/>
                    <a:gd name="T65" fmla="*/ 44 h 61"/>
                    <a:gd name="T66" fmla="*/ 4 w 67"/>
                    <a:gd name="T67" fmla="*/ 36 h 61"/>
                    <a:gd name="T68" fmla="*/ 35 w 67"/>
                    <a:gd name="T69" fmla="*/ 5 h 61"/>
                    <a:gd name="T70" fmla="*/ 43 w 67"/>
                    <a:gd name="T71" fmla="*/ 1 h 61"/>
                    <a:gd name="T72" fmla="*/ 46 w 67"/>
                    <a:gd name="T73" fmla="*/ 0 h 61"/>
                    <a:gd name="T74" fmla="*/ 49 w 67"/>
                    <a:gd name="T7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61">
                      <a:moveTo>
                        <a:pt x="49" y="0"/>
                      </a:moveTo>
                      <a:cubicBezTo>
                        <a:pt x="50" y="0"/>
                        <a:pt x="51" y="0"/>
                        <a:pt x="52" y="1"/>
                      </a:cubicBezTo>
                      <a:cubicBezTo>
                        <a:pt x="59" y="2"/>
                        <a:pt x="65" y="8"/>
                        <a:pt x="66" y="16"/>
                      </a:cubicBezTo>
                      <a:cubicBezTo>
                        <a:pt x="67" y="22"/>
                        <a:pt x="65" y="28"/>
                        <a:pt x="61" y="32"/>
                      </a:cubicBezTo>
                      <a:cubicBezTo>
                        <a:pt x="54" y="40"/>
                        <a:pt x="46" y="47"/>
                        <a:pt x="38" y="55"/>
                      </a:cubicBezTo>
                      <a:cubicBezTo>
                        <a:pt x="37" y="56"/>
                        <a:pt x="36" y="56"/>
                        <a:pt x="35" y="55"/>
                      </a:cubicBezTo>
                      <a:cubicBezTo>
                        <a:pt x="34" y="54"/>
                        <a:pt x="34" y="53"/>
                        <a:pt x="35" y="52"/>
                      </a:cubicBezTo>
                      <a:cubicBezTo>
                        <a:pt x="43" y="44"/>
                        <a:pt x="50" y="37"/>
                        <a:pt x="58" y="29"/>
                      </a:cubicBezTo>
                      <a:cubicBezTo>
                        <a:pt x="60" y="27"/>
                        <a:pt x="62" y="23"/>
                        <a:pt x="62" y="19"/>
                      </a:cubicBezTo>
                      <a:cubicBezTo>
                        <a:pt x="62" y="12"/>
                        <a:pt x="56" y="5"/>
                        <a:pt x="49" y="5"/>
                      </a:cubicBezTo>
                      <a:cubicBezTo>
                        <a:pt x="44" y="4"/>
                        <a:pt x="40" y="6"/>
                        <a:pt x="37" y="9"/>
                      </a:cubicBezTo>
                      <a:cubicBezTo>
                        <a:pt x="27" y="19"/>
                        <a:pt x="17" y="28"/>
                        <a:pt x="7" y="38"/>
                      </a:cubicBezTo>
                      <a:cubicBezTo>
                        <a:pt x="1" y="44"/>
                        <a:pt x="4" y="53"/>
                        <a:pt x="11" y="56"/>
                      </a:cubicBezTo>
                      <a:cubicBezTo>
                        <a:pt x="15" y="57"/>
                        <a:pt x="19" y="56"/>
                        <a:pt x="22" y="53"/>
                      </a:cubicBezTo>
                      <a:cubicBezTo>
                        <a:pt x="28" y="47"/>
                        <a:pt x="34" y="41"/>
                        <a:pt x="41" y="34"/>
                      </a:cubicBezTo>
                      <a:cubicBezTo>
                        <a:pt x="45" y="31"/>
                        <a:pt x="48" y="27"/>
                        <a:pt x="52" y="23"/>
                      </a:cubicBezTo>
                      <a:cubicBezTo>
                        <a:pt x="54" y="21"/>
                        <a:pt x="55" y="17"/>
                        <a:pt x="53" y="15"/>
                      </a:cubicBezTo>
                      <a:cubicBezTo>
                        <a:pt x="50" y="12"/>
                        <a:pt x="46" y="12"/>
                        <a:pt x="44" y="14"/>
                      </a:cubicBezTo>
                      <a:cubicBezTo>
                        <a:pt x="43" y="15"/>
                        <a:pt x="43" y="15"/>
                        <a:pt x="43" y="15"/>
                      </a:cubicBezTo>
                      <a:cubicBezTo>
                        <a:pt x="35" y="22"/>
                        <a:pt x="28" y="30"/>
                        <a:pt x="21" y="37"/>
                      </a:cubicBezTo>
                      <a:cubicBezTo>
                        <a:pt x="20" y="38"/>
                        <a:pt x="19" y="38"/>
                        <a:pt x="18" y="38"/>
                      </a:cubicBezTo>
                      <a:cubicBezTo>
                        <a:pt x="17" y="37"/>
                        <a:pt x="16" y="36"/>
                        <a:pt x="17" y="34"/>
                      </a:cubicBezTo>
                      <a:cubicBezTo>
                        <a:pt x="18" y="34"/>
                        <a:pt x="18" y="34"/>
                        <a:pt x="18" y="34"/>
                      </a:cubicBezTo>
                      <a:cubicBezTo>
                        <a:pt x="25" y="27"/>
                        <a:pt x="33" y="19"/>
                        <a:pt x="40" y="12"/>
                      </a:cubicBezTo>
                      <a:cubicBezTo>
                        <a:pt x="45" y="6"/>
                        <a:pt x="54" y="8"/>
                        <a:pt x="57" y="14"/>
                      </a:cubicBezTo>
                      <a:cubicBezTo>
                        <a:pt x="59" y="18"/>
                        <a:pt x="58" y="23"/>
                        <a:pt x="55" y="26"/>
                      </a:cubicBezTo>
                      <a:cubicBezTo>
                        <a:pt x="48" y="33"/>
                        <a:pt x="42" y="39"/>
                        <a:pt x="35" y="46"/>
                      </a:cubicBezTo>
                      <a:cubicBezTo>
                        <a:pt x="32" y="49"/>
                        <a:pt x="28" y="53"/>
                        <a:pt x="25" y="56"/>
                      </a:cubicBezTo>
                      <a:cubicBezTo>
                        <a:pt x="22" y="59"/>
                        <a:pt x="18" y="61"/>
                        <a:pt x="13" y="60"/>
                      </a:cubicBezTo>
                      <a:cubicBezTo>
                        <a:pt x="7" y="60"/>
                        <a:pt x="1" y="55"/>
                        <a:pt x="0" y="49"/>
                      </a:cubicBezTo>
                      <a:cubicBezTo>
                        <a:pt x="0" y="48"/>
                        <a:pt x="0" y="48"/>
                        <a:pt x="0" y="47"/>
                      </a:cubicBezTo>
                      <a:cubicBezTo>
                        <a:pt x="0" y="46"/>
                        <a:pt x="0" y="46"/>
                        <a:pt x="0" y="45"/>
                      </a:cubicBezTo>
                      <a:cubicBezTo>
                        <a:pt x="0" y="44"/>
                        <a:pt x="0" y="44"/>
                        <a:pt x="0" y="44"/>
                      </a:cubicBezTo>
                      <a:cubicBezTo>
                        <a:pt x="0" y="41"/>
                        <a:pt x="2" y="38"/>
                        <a:pt x="4" y="36"/>
                      </a:cubicBezTo>
                      <a:cubicBezTo>
                        <a:pt x="14" y="25"/>
                        <a:pt x="24" y="15"/>
                        <a:pt x="35" y="5"/>
                      </a:cubicBezTo>
                      <a:cubicBezTo>
                        <a:pt x="37" y="3"/>
                        <a:pt x="40" y="2"/>
                        <a:pt x="43" y="1"/>
                      </a:cubicBezTo>
                      <a:cubicBezTo>
                        <a:pt x="44" y="0"/>
                        <a:pt x="45" y="0"/>
                        <a:pt x="46" y="0"/>
                      </a:cubicBezTo>
                      <a:cubicBezTo>
                        <a:pt x="47" y="0"/>
                        <a:pt x="48" y="0"/>
                        <a:pt x="49" y="0"/>
                      </a:cubicBezTo>
                      <a:close/>
                    </a:path>
                  </a:pathLst>
                </a:custGeom>
                <a:solidFill>
                  <a:srgbClr val="272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56" name="Freeform 345">
                  <a:extLst>
                    <a:ext uri="{FF2B5EF4-FFF2-40B4-BE49-F238E27FC236}">
                      <a16:creationId xmlns="" xmlns:a16="http://schemas.microsoft.com/office/drawing/2014/main" id="{C6DFC52A-EEF3-4D22-BC12-3400C7E69C4A}"/>
                    </a:ext>
                  </a:extLst>
                </p:cNvPr>
                <p:cNvSpPr>
                  <a:spLocks/>
                </p:cNvSpPr>
                <p:nvPr/>
              </p:nvSpPr>
              <p:spPr bwMode="auto">
                <a:xfrm>
                  <a:off x="2742" y="1472"/>
                  <a:ext cx="118" cy="358"/>
                </a:xfrm>
                <a:custGeom>
                  <a:avLst/>
                  <a:gdLst>
                    <a:gd name="T0" fmla="*/ 11 w 24"/>
                    <a:gd name="T1" fmla="*/ 24 h 73"/>
                    <a:gd name="T2" fmla="*/ 24 w 24"/>
                    <a:gd name="T3" fmla="*/ 11 h 73"/>
                    <a:gd name="T4" fmla="*/ 24 w 24"/>
                    <a:gd name="T5" fmla="*/ 0 h 73"/>
                    <a:gd name="T6" fmla="*/ 0 w 24"/>
                    <a:gd name="T7" fmla="*/ 25 h 73"/>
                    <a:gd name="T8" fmla="*/ 24 w 24"/>
                    <a:gd name="T9" fmla="*/ 73 h 73"/>
                    <a:gd name="T10" fmla="*/ 24 w 24"/>
                    <a:gd name="T11" fmla="*/ 37 h 73"/>
                    <a:gd name="T12" fmla="*/ 11 w 24"/>
                    <a:gd name="T13" fmla="*/ 24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11" y="24"/>
                      </a:moveTo>
                      <a:cubicBezTo>
                        <a:pt x="11" y="16"/>
                        <a:pt x="17" y="11"/>
                        <a:pt x="24" y="11"/>
                      </a:cubicBezTo>
                      <a:cubicBezTo>
                        <a:pt x="24" y="0"/>
                        <a:pt x="24" y="0"/>
                        <a:pt x="24" y="0"/>
                      </a:cubicBezTo>
                      <a:cubicBezTo>
                        <a:pt x="11" y="0"/>
                        <a:pt x="0" y="11"/>
                        <a:pt x="0" y="25"/>
                      </a:cubicBezTo>
                      <a:cubicBezTo>
                        <a:pt x="0" y="38"/>
                        <a:pt x="24" y="73"/>
                        <a:pt x="24" y="73"/>
                      </a:cubicBezTo>
                      <a:cubicBezTo>
                        <a:pt x="24" y="37"/>
                        <a:pt x="24" y="37"/>
                        <a:pt x="24" y="37"/>
                      </a:cubicBezTo>
                      <a:cubicBezTo>
                        <a:pt x="17" y="37"/>
                        <a:pt x="11" y="31"/>
                        <a:pt x="11" y="24"/>
                      </a:cubicBezTo>
                      <a:close/>
                    </a:path>
                  </a:pathLst>
                </a:custGeom>
                <a:solidFill>
                  <a:srgbClr val="A1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57" name="Freeform 346">
                  <a:extLst>
                    <a:ext uri="{FF2B5EF4-FFF2-40B4-BE49-F238E27FC236}">
                      <a16:creationId xmlns="" xmlns:a16="http://schemas.microsoft.com/office/drawing/2014/main" id="{2A9DAE0E-9CB8-4874-BF1F-6233E5060F95}"/>
                    </a:ext>
                  </a:extLst>
                </p:cNvPr>
                <p:cNvSpPr>
                  <a:spLocks/>
                </p:cNvSpPr>
                <p:nvPr/>
              </p:nvSpPr>
              <p:spPr bwMode="auto">
                <a:xfrm>
                  <a:off x="2860" y="1472"/>
                  <a:ext cx="123" cy="358"/>
                </a:xfrm>
                <a:custGeom>
                  <a:avLst/>
                  <a:gdLst>
                    <a:gd name="T0" fmla="*/ 0 w 25"/>
                    <a:gd name="T1" fmla="*/ 0 h 73"/>
                    <a:gd name="T2" fmla="*/ 0 w 25"/>
                    <a:gd name="T3" fmla="*/ 11 h 73"/>
                    <a:gd name="T4" fmla="*/ 13 w 25"/>
                    <a:gd name="T5" fmla="*/ 24 h 73"/>
                    <a:gd name="T6" fmla="*/ 0 w 25"/>
                    <a:gd name="T7" fmla="*/ 37 h 73"/>
                    <a:gd name="T8" fmla="*/ 0 w 25"/>
                    <a:gd name="T9" fmla="*/ 73 h 73"/>
                    <a:gd name="T10" fmla="*/ 25 w 25"/>
                    <a:gd name="T11" fmla="*/ 25 h 73"/>
                    <a:gd name="T12" fmla="*/ 0 w 25"/>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0" y="0"/>
                      </a:moveTo>
                      <a:cubicBezTo>
                        <a:pt x="0" y="11"/>
                        <a:pt x="0" y="11"/>
                        <a:pt x="0" y="11"/>
                      </a:cubicBezTo>
                      <a:cubicBezTo>
                        <a:pt x="7" y="11"/>
                        <a:pt x="13" y="16"/>
                        <a:pt x="13" y="24"/>
                      </a:cubicBezTo>
                      <a:cubicBezTo>
                        <a:pt x="13" y="31"/>
                        <a:pt x="7" y="37"/>
                        <a:pt x="0" y="37"/>
                      </a:cubicBezTo>
                      <a:cubicBezTo>
                        <a:pt x="0" y="73"/>
                        <a:pt x="0" y="73"/>
                        <a:pt x="0" y="73"/>
                      </a:cubicBezTo>
                      <a:cubicBezTo>
                        <a:pt x="0" y="73"/>
                        <a:pt x="25" y="38"/>
                        <a:pt x="25" y="25"/>
                      </a:cubicBezTo>
                      <a:cubicBezTo>
                        <a:pt x="25" y="11"/>
                        <a:pt x="14" y="0"/>
                        <a:pt x="0" y="0"/>
                      </a:cubicBezTo>
                      <a:close/>
                    </a:path>
                  </a:pathLst>
                </a:custGeom>
                <a:solidFill>
                  <a:srgbClr val="791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58" name="Freeform 347">
                  <a:extLst>
                    <a:ext uri="{FF2B5EF4-FFF2-40B4-BE49-F238E27FC236}">
                      <a16:creationId xmlns="" xmlns:a16="http://schemas.microsoft.com/office/drawing/2014/main" id="{EEB574C7-23BF-4ED4-A79A-A707C3A048AC}"/>
                    </a:ext>
                  </a:extLst>
                </p:cNvPr>
                <p:cNvSpPr>
                  <a:spLocks/>
                </p:cNvSpPr>
                <p:nvPr/>
              </p:nvSpPr>
              <p:spPr bwMode="auto">
                <a:xfrm>
                  <a:off x="2904" y="1865"/>
                  <a:ext cx="59" cy="181"/>
                </a:xfrm>
                <a:custGeom>
                  <a:avLst/>
                  <a:gdLst>
                    <a:gd name="T0" fmla="*/ 6 w 12"/>
                    <a:gd name="T1" fmla="*/ 12 h 37"/>
                    <a:gd name="T2" fmla="*/ 12 w 12"/>
                    <a:gd name="T3" fmla="*/ 5 h 37"/>
                    <a:gd name="T4" fmla="*/ 12 w 12"/>
                    <a:gd name="T5" fmla="*/ 0 h 37"/>
                    <a:gd name="T6" fmla="*/ 0 w 12"/>
                    <a:gd name="T7" fmla="*/ 12 h 37"/>
                    <a:gd name="T8" fmla="*/ 12 w 12"/>
                    <a:gd name="T9" fmla="*/ 37 h 37"/>
                    <a:gd name="T10" fmla="*/ 12 w 12"/>
                    <a:gd name="T11" fmla="*/ 18 h 37"/>
                    <a:gd name="T12" fmla="*/ 6 w 12"/>
                    <a:gd name="T13" fmla="*/ 12 h 37"/>
                  </a:gdLst>
                  <a:ahLst/>
                  <a:cxnLst>
                    <a:cxn ang="0">
                      <a:pos x="T0" y="T1"/>
                    </a:cxn>
                    <a:cxn ang="0">
                      <a:pos x="T2" y="T3"/>
                    </a:cxn>
                    <a:cxn ang="0">
                      <a:pos x="T4" y="T5"/>
                    </a:cxn>
                    <a:cxn ang="0">
                      <a:pos x="T6" y="T7"/>
                    </a:cxn>
                    <a:cxn ang="0">
                      <a:pos x="T8" y="T9"/>
                    </a:cxn>
                    <a:cxn ang="0">
                      <a:pos x="T10" y="T11"/>
                    </a:cxn>
                    <a:cxn ang="0">
                      <a:pos x="T12" y="T13"/>
                    </a:cxn>
                  </a:cxnLst>
                  <a:rect l="0" t="0" r="r" b="b"/>
                  <a:pathLst>
                    <a:path w="12" h="37">
                      <a:moveTo>
                        <a:pt x="6" y="12"/>
                      </a:moveTo>
                      <a:cubicBezTo>
                        <a:pt x="6" y="8"/>
                        <a:pt x="9" y="5"/>
                        <a:pt x="12" y="5"/>
                      </a:cubicBezTo>
                      <a:cubicBezTo>
                        <a:pt x="12" y="0"/>
                        <a:pt x="12" y="0"/>
                        <a:pt x="12" y="0"/>
                      </a:cubicBezTo>
                      <a:cubicBezTo>
                        <a:pt x="5" y="0"/>
                        <a:pt x="0" y="5"/>
                        <a:pt x="0" y="12"/>
                      </a:cubicBezTo>
                      <a:cubicBezTo>
                        <a:pt x="0" y="19"/>
                        <a:pt x="12" y="37"/>
                        <a:pt x="12" y="37"/>
                      </a:cubicBezTo>
                      <a:cubicBezTo>
                        <a:pt x="12" y="18"/>
                        <a:pt x="12" y="18"/>
                        <a:pt x="12" y="18"/>
                      </a:cubicBezTo>
                      <a:cubicBezTo>
                        <a:pt x="9" y="18"/>
                        <a:pt x="6" y="15"/>
                        <a:pt x="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59" name="Freeform 348">
                  <a:extLst>
                    <a:ext uri="{FF2B5EF4-FFF2-40B4-BE49-F238E27FC236}">
                      <a16:creationId xmlns="" xmlns:a16="http://schemas.microsoft.com/office/drawing/2014/main" id="{72DE1632-0E02-4A61-924A-15750028B73C}"/>
                    </a:ext>
                  </a:extLst>
                </p:cNvPr>
                <p:cNvSpPr>
                  <a:spLocks/>
                </p:cNvSpPr>
                <p:nvPr/>
              </p:nvSpPr>
              <p:spPr bwMode="auto">
                <a:xfrm>
                  <a:off x="2963" y="1865"/>
                  <a:ext cx="64" cy="181"/>
                </a:xfrm>
                <a:custGeom>
                  <a:avLst/>
                  <a:gdLst>
                    <a:gd name="T0" fmla="*/ 0 w 13"/>
                    <a:gd name="T1" fmla="*/ 0 h 37"/>
                    <a:gd name="T2" fmla="*/ 0 w 13"/>
                    <a:gd name="T3" fmla="*/ 5 h 37"/>
                    <a:gd name="T4" fmla="*/ 7 w 13"/>
                    <a:gd name="T5" fmla="*/ 12 h 37"/>
                    <a:gd name="T6" fmla="*/ 0 w 13"/>
                    <a:gd name="T7" fmla="*/ 18 h 37"/>
                    <a:gd name="T8" fmla="*/ 0 w 13"/>
                    <a:gd name="T9" fmla="*/ 37 h 37"/>
                    <a:gd name="T10" fmla="*/ 13 w 13"/>
                    <a:gd name="T11" fmla="*/ 12 h 37"/>
                    <a:gd name="T12" fmla="*/ 0 w 13"/>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3" h="37">
                      <a:moveTo>
                        <a:pt x="0" y="0"/>
                      </a:moveTo>
                      <a:cubicBezTo>
                        <a:pt x="0" y="5"/>
                        <a:pt x="0" y="5"/>
                        <a:pt x="0" y="5"/>
                      </a:cubicBezTo>
                      <a:cubicBezTo>
                        <a:pt x="4" y="5"/>
                        <a:pt x="7" y="8"/>
                        <a:pt x="7" y="12"/>
                      </a:cubicBezTo>
                      <a:cubicBezTo>
                        <a:pt x="7" y="15"/>
                        <a:pt x="4" y="18"/>
                        <a:pt x="0" y="18"/>
                      </a:cubicBezTo>
                      <a:cubicBezTo>
                        <a:pt x="0" y="37"/>
                        <a:pt x="0" y="37"/>
                        <a:pt x="0" y="37"/>
                      </a:cubicBezTo>
                      <a:cubicBezTo>
                        <a:pt x="0" y="37"/>
                        <a:pt x="13" y="19"/>
                        <a:pt x="13" y="12"/>
                      </a:cubicBezTo>
                      <a:cubicBezTo>
                        <a:pt x="13" y="5"/>
                        <a:pt x="7" y="0"/>
                        <a:pt x="0" y="0"/>
                      </a:cubicBezTo>
                      <a:close/>
                    </a:path>
                  </a:pathLst>
                </a:custGeom>
                <a:solidFill>
                  <a:srgbClr val="F1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0" name="Freeform 349">
                  <a:extLst>
                    <a:ext uri="{FF2B5EF4-FFF2-40B4-BE49-F238E27FC236}">
                      <a16:creationId xmlns="" xmlns:a16="http://schemas.microsoft.com/office/drawing/2014/main" id="{B3F8943F-15E5-42DE-8A0C-EF7AAFDC4B74}"/>
                    </a:ext>
                  </a:extLst>
                </p:cNvPr>
                <p:cNvSpPr>
                  <a:spLocks/>
                </p:cNvSpPr>
                <p:nvPr/>
              </p:nvSpPr>
              <p:spPr bwMode="auto">
                <a:xfrm>
                  <a:off x="3727" y="2532"/>
                  <a:ext cx="15" cy="138"/>
                </a:xfrm>
                <a:custGeom>
                  <a:avLst/>
                  <a:gdLst>
                    <a:gd name="T0" fmla="*/ 2 w 3"/>
                    <a:gd name="T1" fmla="*/ 0 h 28"/>
                    <a:gd name="T2" fmla="*/ 0 w 3"/>
                    <a:gd name="T3" fmla="*/ 2 h 28"/>
                    <a:gd name="T4" fmla="*/ 0 w 3"/>
                    <a:gd name="T5" fmla="*/ 22 h 28"/>
                    <a:gd name="T6" fmla="*/ 3 w 3"/>
                    <a:gd name="T7" fmla="*/ 28 h 28"/>
                    <a:gd name="T8" fmla="*/ 3 w 3"/>
                    <a:gd name="T9" fmla="*/ 3 h 28"/>
                    <a:gd name="T10" fmla="*/ 2 w 3"/>
                    <a:gd name="T11" fmla="*/ 0 h 28"/>
                  </a:gdLst>
                  <a:ahLst/>
                  <a:cxnLst>
                    <a:cxn ang="0">
                      <a:pos x="T0" y="T1"/>
                    </a:cxn>
                    <a:cxn ang="0">
                      <a:pos x="T2" y="T3"/>
                    </a:cxn>
                    <a:cxn ang="0">
                      <a:pos x="T4" y="T5"/>
                    </a:cxn>
                    <a:cxn ang="0">
                      <a:pos x="T6" y="T7"/>
                    </a:cxn>
                    <a:cxn ang="0">
                      <a:pos x="T8" y="T9"/>
                    </a:cxn>
                    <a:cxn ang="0">
                      <a:pos x="T10" y="T11"/>
                    </a:cxn>
                  </a:cxnLst>
                  <a:rect l="0" t="0" r="r" b="b"/>
                  <a:pathLst>
                    <a:path w="3" h="28">
                      <a:moveTo>
                        <a:pt x="2" y="0"/>
                      </a:moveTo>
                      <a:cubicBezTo>
                        <a:pt x="1" y="1"/>
                        <a:pt x="1" y="2"/>
                        <a:pt x="0" y="2"/>
                      </a:cubicBezTo>
                      <a:cubicBezTo>
                        <a:pt x="0" y="22"/>
                        <a:pt x="0" y="22"/>
                        <a:pt x="0" y="22"/>
                      </a:cubicBezTo>
                      <a:cubicBezTo>
                        <a:pt x="1" y="24"/>
                        <a:pt x="2" y="26"/>
                        <a:pt x="3" y="28"/>
                      </a:cubicBezTo>
                      <a:cubicBezTo>
                        <a:pt x="3" y="3"/>
                        <a:pt x="3" y="3"/>
                        <a:pt x="3" y="3"/>
                      </a:cubicBezTo>
                      <a:cubicBezTo>
                        <a:pt x="3" y="1"/>
                        <a:pt x="2" y="0"/>
                        <a:pt x="2" y="0"/>
                      </a:cubicBezTo>
                    </a:path>
                  </a:pathLst>
                </a:custGeom>
                <a:solidFill>
                  <a:srgbClr val="D4D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1" name="Freeform 350">
                  <a:extLst>
                    <a:ext uri="{FF2B5EF4-FFF2-40B4-BE49-F238E27FC236}">
                      <a16:creationId xmlns="" xmlns:a16="http://schemas.microsoft.com/office/drawing/2014/main" id="{A485BABB-BF8E-4E80-A86C-EDC08A582672}"/>
                    </a:ext>
                  </a:extLst>
                </p:cNvPr>
                <p:cNvSpPr>
                  <a:spLocks/>
                </p:cNvSpPr>
                <p:nvPr/>
              </p:nvSpPr>
              <p:spPr bwMode="auto">
                <a:xfrm>
                  <a:off x="3722" y="2758"/>
                  <a:ext cx="20" cy="74"/>
                </a:xfrm>
                <a:custGeom>
                  <a:avLst/>
                  <a:gdLst>
                    <a:gd name="T0" fmla="*/ 4 w 4"/>
                    <a:gd name="T1" fmla="*/ 0 h 15"/>
                    <a:gd name="T2" fmla="*/ 1 w 4"/>
                    <a:gd name="T3" fmla="*/ 6 h 15"/>
                    <a:gd name="T4" fmla="*/ 1 w 4"/>
                    <a:gd name="T5" fmla="*/ 9 h 15"/>
                    <a:gd name="T6" fmla="*/ 0 w 4"/>
                    <a:gd name="T7" fmla="*/ 12 h 15"/>
                    <a:gd name="T8" fmla="*/ 1 w 4"/>
                    <a:gd name="T9" fmla="*/ 15 h 15"/>
                    <a:gd name="T10" fmla="*/ 4 w 4"/>
                    <a:gd name="T11" fmla="*/ 12 h 15"/>
                    <a:gd name="T12" fmla="*/ 4 w 4"/>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4" h="15">
                      <a:moveTo>
                        <a:pt x="4" y="0"/>
                      </a:moveTo>
                      <a:cubicBezTo>
                        <a:pt x="3" y="2"/>
                        <a:pt x="2" y="4"/>
                        <a:pt x="1" y="6"/>
                      </a:cubicBezTo>
                      <a:cubicBezTo>
                        <a:pt x="1" y="9"/>
                        <a:pt x="1" y="9"/>
                        <a:pt x="1" y="9"/>
                      </a:cubicBezTo>
                      <a:cubicBezTo>
                        <a:pt x="1" y="10"/>
                        <a:pt x="1" y="11"/>
                        <a:pt x="0" y="12"/>
                      </a:cubicBezTo>
                      <a:cubicBezTo>
                        <a:pt x="1" y="15"/>
                        <a:pt x="1" y="15"/>
                        <a:pt x="1" y="15"/>
                      </a:cubicBezTo>
                      <a:cubicBezTo>
                        <a:pt x="3" y="15"/>
                        <a:pt x="4" y="14"/>
                        <a:pt x="4" y="12"/>
                      </a:cubicBezTo>
                      <a:cubicBezTo>
                        <a:pt x="4" y="0"/>
                        <a:pt x="4" y="0"/>
                        <a:pt x="4" y="0"/>
                      </a:cubicBezTo>
                    </a:path>
                  </a:pathLst>
                </a:custGeom>
                <a:solidFill>
                  <a:srgbClr val="D4D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2" name="Freeform 351">
                  <a:extLst>
                    <a:ext uri="{FF2B5EF4-FFF2-40B4-BE49-F238E27FC236}">
                      <a16:creationId xmlns="" xmlns:a16="http://schemas.microsoft.com/office/drawing/2014/main" id="{586343D6-37B1-4CA2-86A1-1C434F5D80F5}"/>
                    </a:ext>
                  </a:extLst>
                </p:cNvPr>
                <p:cNvSpPr>
                  <a:spLocks/>
                </p:cNvSpPr>
                <p:nvPr/>
              </p:nvSpPr>
              <p:spPr bwMode="auto">
                <a:xfrm>
                  <a:off x="2978" y="2832"/>
                  <a:ext cx="89" cy="39"/>
                </a:xfrm>
                <a:custGeom>
                  <a:avLst/>
                  <a:gdLst>
                    <a:gd name="T0" fmla="*/ 89 w 89"/>
                    <a:gd name="T1" fmla="*/ 0 h 39"/>
                    <a:gd name="T2" fmla="*/ 5 w 89"/>
                    <a:gd name="T3" fmla="*/ 20 h 39"/>
                    <a:gd name="T4" fmla="*/ 0 w 89"/>
                    <a:gd name="T5" fmla="*/ 39 h 39"/>
                    <a:gd name="T6" fmla="*/ 89 w 89"/>
                    <a:gd name="T7" fmla="*/ 15 h 39"/>
                    <a:gd name="T8" fmla="*/ 89 w 89"/>
                    <a:gd name="T9" fmla="*/ 0 h 39"/>
                  </a:gdLst>
                  <a:ahLst/>
                  <a:cxnLst>
                    <a:cxn ang="0">
                      <a:pos x="T0" y="T1"/>
                    </a:cxn>
                    <a:cxn ang="0">
                      <a:pos x="T2" y="T3"/>
                    </a:cxn>
                    <a:cxn ang="0">
                      <a:pos x="T4" y="T5"/>
                    </a:cxn>
                    <a:cxn ang="0">
                      <a:pos x="T6" y="T7"/>
                    </a:cxn>
                    <a:cxn ang="0">
                      <a:pos x="T8" y="T9"/>
                    </a:cxn>
                  </a:cxnLst>
                  <a:rect l="0" t="0" r="r" b="b"/>
                  <a:pathLst>
                    <a:path w="89" h="39">
                      <a:moveTo>
                        <a:pt x="89" y="0"/>
                      </a:moveTo>
                      <a:lnTo>
                        <a:pt x="5" y="20"/>
                      </a:lnTo>
                      <a:lnTo>
                        <a:pt x="0" y="39"/>
                      </a:lnTo>
                      <a:lnTo>
                        <a:pt x="89" y="15"/>
                      </a:lnTo>
                      <a:lnTo>
                        <a:pt x="89" y="0"/>
                      </a:lnTo>
                      <a:close/>
                    </a:path>
                  </a:pathLst>
                </a:cu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3" name="Freeform 352">
                  <a:extLst>
                    <a:ext uri="{FF2B5EF4-FFF2-40B4-BE49-F238E27FC236}">
                      <a16:creationId xmlns="" xmlns:a16="http://schemas.microsoft.com/office/drawing/2014/main" id="{E55475C9-2FF3-4700-AAB9-B2DA4E19C28B}"/>
                    </a:ext>
                  </a:extLst>
                </p:cNvPr>
                <p:cNvSpPr>
                  <a:spLocks/>
                </p:cNvSpPr>
                <p:nvPr/>
              </p:nvSpPr>
              <p:spPr bwMode="auto">
                <a:xfrm>
                  <a:off x="2978" y="2832"/>
                  <a:ext cx="89" cy="39"/>
                </a:xfrm>
                <a:custGeom>
                  <a:avLst/>
                  <a:gdLst>
                    <a:gd name="T0" fmla="*/ 89 w 89"/>
                    <a:gd name="T1" fmla="*/ 0 h 39"/>
                    <a:gd name="T2" fmla="*/ 5 w 89"/>
                    <a:gd name="T3" fmla="*/ 20 h 39"/>
                    <a:gd name="T4" fmla="*/ 0 w 89"/>
                    <a:gd name="T5" fmla="*/ 39 h 39"/>
                    <a:gd name="T6" fmla="*/ 89 w 89"/>
                    <a:gd name="T7" fmla="*/ 15 h 39"/>
                    <a:gd name="T8" fmla="*/ 89 w 89"/>
                    <a:gd name="T9" fmla="*/ 0 h 39"/>
                  </a:gdLst>
                  <a:ahLst/>
                  <a:cxnLst>
                    <a:cxn ang="0">
                      <a:pos x="T0" y="T1"/>
                    </a:cxn>
                    <a:cxn ang="0">
                      <a:pos x="T2" y="T3"/>
                    </a:cxn>
                    <a:cxn ang="0">
                      <a:pos x="T4" y="T5"/>
                    </a:cxn>
                    <a:cxn ang="0">
                      <a:pos x="T6" y="T7"/>
                    </a:cxn>
                    <a:cxn ang="0">
                      <a:pos x="T8" y="T9"/>
                    </a:cxn>
                  </a:cxnLst>
                  <a:rect l="0" t="0" r="r" b="b"/>
                  <a:pathLst>
                    <a:path w="89" h="39">
                      <a:moveTo>
                        <a:pt x="89" y="0"/>
                      </a:moveTo>
                      <a:lnTo>
                        <a:pt x="5" y="20"/>
                      </a:lnTo>
                      <a:lnTo>
                        <a:pt x="0" y="39"/>
                      </a:lnTo>
                      <a:lnTo>
                        <a:pt x="89" y="15"/>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4" name="Freeform 353">
                  <a:extLst>
                    <a:ext uri="{FF2B5EF4-FFF2-40B4-BE49-F238E27FC236}">
                      <a16:creationId xmlns="" xmlns:a16="http://schemas.microsoft.com/office/drawing/2014/main" id="{6BB443E3-3A90-44B1-B36C-987143399E18}"/>
                    </a:ext>
                  </a:extLst>
                </p:cNvPr>
                <p:cNvSpPr>
                  <a:spLocks/>
                </p:cNvSpPr>
                <p:nvPr/>
              </p:nvSpPr>
              <p:spPr bwMode="auto">
                <a:xfrm>
                  <a:off x="3067" y="2817"/>
                  <a:ext cx="44" cy="30"/>
                </a:xfrm>
                <a:custGeom>
                  <a:avLst/>
                  <a:gdLst>
                    <a:gd name="T0" fmla="*/ 44 w 44"/>
                    <a:gd name="T1" fmla="*/ 0 h 30"/>
                    <a:gd name="T2" fmla="*/ 39 w 44"/>
                    <a:gd name="T3" fmla="*/ 0 h 30"/>
                    <a:gd name="T4" fmla="*/ 0 w 44"/>
                    <a:gd name="T5" fmla="*/ 15 h 30"/>
                    <a:gd name="T6" fmla="*/ 0 w 44"/>
                    <a:gd name="T7" fmla="*/ 30 h 30"/>
                    <a:gd name="T8" fmla="*/ 44 w 44"/>
                    <a:gd name="T9" fmla="*/ 20 h 30"/>
                    <a:gd name="T10" fmla="*/ 44 w 44"/>
                    <a:gd name="T11" fmla="*/ 0 h 30"/>
                  </a:gdLst>
                  <a:ahLst/>
                  <a:cxnLst>
                    <a:cxn ang="0">
                      <a:pos x="T0" y="T1"/>
                    </a:cxn>
                    <a:cxn ang="0">
                      <a:pos x="T2" y="T3"/>
                    </a:cxn>
                    <a:cxn ang="0">
                      <a:pos x="T4" y="T5"/>
                    </a:cxn>
                    <a:cxn ang="0">
                      <a:pos x="T6" y="T7"/>
                    </a:cxn>
                    <a:cxn ang="0">
                      <a:pos x="T8" y="T9"/>
                    </a:cxn>
                    <a:cxn ang="0">
                      <a:pos x="T10" y="T11"/>
                    </a:cxn>
                  </a:cxnLst>
                  <a:rect l="0" t="0" r="r" b="b"/>
                  <a:pathLst>
                    <a:path w="44" h="30">
                      <a:moveTo>
                        <a:pt x="44" y="0"/>
                      </a:moveTo>
                      <a:lnTo>
                        <a:pt x="39" y="0"/>
                      </a:lnTo>
                      <a:lnTo>
                        <a:pt x="0" y="15"/>
                      </a:lnTo>
                      <a:lnTo>
                        <a:pt x="0" y="30"/>
                      </a:lnTo>
                      <a:lnTo>
                        <a:pt x="44" y="20"/>
                      </a:lnTo>
                      <a:lnTo>
                        <a:pt x="44" y="0"/>
                      </a:lnTo>
                      <a:close/>
                    </a:path>
                  </a:pathLst>
                </a:custGeom>
                <a:solidFill>
                  <a:srgbClr val="675B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5" name="Freeform 354">
                  <a:extLst>
                    <a:ext uri="{FF2B5EF4-FFF2-40B4-BE49-F238E27FC236}">
                      <a16:creationId xmlns="" xmlns:a16="http://schemas.microsoft.com/office/drawing/2014/main" id="{F03809A1-ED09-47A8-A9F0-905A0B557F1B}"/>
                    </a:ext>
                  </a:extLst>
                </p:cNvPr>
                <p:cNvSpPr>
                  <a:spLocks/>
                </p:cNvSpPr>
                <p:nvPr/>
              </p:nvSpPr>
              <p:spPr bwMode="auto">
                <a:xfrm>
                  <a:off x="3067" y="2817"/>
                  <a:ext cx="44" cy="30"/>
                </a:xfrm>
                <a:custGeom>
                  <a:avLst/>
                  <a:gdLst>
                    <a:gd name="T0" fmla="*/ 44 w 44"/>
                    <a:gd name="T1" fmla="*/ 0 h 30"/>
                    <a:gd name="T2" fmla="*/ 39 w 44"/>
                    <a:gd name="T3" fmla="*/ 0 h 30"/>
                    <a:gd name="T4" fmla="*/ 0 w 44"/>
                    <a:gd name="T5" fmla="*/ 15 h 30"/>
                    <a:gd name="T6" fmla="*/ 0 w 44"/>
                    <a:gd name="T7" fmla="*/ 30 h 30"/>
                    <a:gd name="T8" fmla="*/ 44 w 44"/>
                    <a:gd name="T9" fmla="*/ 20 h 30"/>
                    <a:gd name="T10" fmla="*/ 44 w 44"/>
                    <a:gd name="T11" fmla="*/ 0 h 30"/>
                  </a:gdLst>
                  <a:ahLst/>
                  <a:cxnLst>
                    <a:cxn ang="0">
                      <a:pos x="T0" y="T1"/>
                    </a:cxn>
                    <a:cxn ang="0">
                      <a:pos x="T2" y="T3"/>
                    </a:cxn>
                    <a:cxn ang="0">
                      <a:pos x="T4" y="T5"/>
                    </a:cxn>
                    <a:cxn ang="0">
                      <a:pos x="T6" y="T7"/>
                    </a:cxn>
                    <a:cxn ang="0">
                      <a:pos x="T8" y="T9"/>
                    </a:cxn>
                    <a:cxn ang="0">
                      <a:pos x="T10" y="T11"/>
                    </a:cxn>
                  </a:cxnLst>
                  <a:rect l="0" t="0" r="r" b="b"/>
                  <a:pathLst>
                    <a:path w="44" h="30">
                      <a:moveTo>
                        <a:pt x="44" y="0"/>
                      </a:moveTo>
                      <a:lnTo>
                        <a:pt x="39" y="0"/>
                      </a:lnTo>
                      <a:lnTo>
                        <a:pt x="0" y="15"/>
                      </a:lnTo>
                      <a:lnTo>
                        <a:pt x="0" y="30"/>
                      </a:lnTo>
                      <a:lnTo>
                        <a:pt x="44" y="20"/>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6" name="Freeform 355">
                  <a:extLst>
                    <a:ext uri="{FF2B5EF4-FFF2-40B4-BE49-F238E27FC236}">
                      <a16:creationId xmlns="" xmlns:a16="http://schemas.microsoft.com/office/drawing/2014/main" id="{EBCD27B9-3C39-40F2-8BB9-2BCE3E2AD555}"/>
                    </a:ext>
                  </a:extLst>
                </p:cNvPr>
                <p:cNvSpPr>
                  <a:spLocks/>
                </p:cNvSpPr>
                <p:nvPr/>
              </p:nvSpPr>
              <p:spPr bwMode="auto">
                <a:xfrm>
                  <a:off x="3111" y="2817"/>
                  <a:ext cx="222" cy="20"/>
                </a:xfrm>
                <a:custGeom>
                  <a:avLst/>
                  <a:gdLst>
                    <a:gd name="T0" fmla="*/ 41 w 45"/>
                    <a:gd name="T1" fmla="*/ 0 h 4"/>
                    <a:gd name="T2" fmla="*/ 0 w 45"/>
                    <a:gd name="T3" fmla="*/ 0 h 4"/>
                    <a:gd name="T4" fmla="*/ 0 w 45"/>
                    <a:gd name="T5" fmla="*/ 4 h 4"/>
                    <a:gd name="T6" fmla="*/ 2 w 45"/>
                    <a:gd name="T7" fmla="*/ 3 h 4"/>
                    <a:gd name="T8" fmla="*/ 45 w 45"/>
                    <a:gd name="T9" fmla="*/ 3 h 4"/>
                    <a:gd name="T10" fmla="*/ 41 w 45"/>
                    <a:gd name="T11" fmla="*/ 0 h 4"/>
                  </a:gdLst>
                  <a:ahLst/>
                  <a:cxnLst>
                    <a:cxn ang="0">
                      <a:pos x="T0" y="T1"/>
                    </a:cxn>
                    <a:cxn ang="0">
                      <a:pos x="T2" y="T3"/>
                    </a:cxn>
                    <a:cxn ang="0">
                      <a:pos x="T4" y="T5"/>
                    </a:cxn>
                    <a:cxn ang="0">
                      <a:pos x="T6" y="T7"/>
                    </a:cxn>
                    <a:cxn ang="0">
                      <a:pos x="T8" y="T9"/>
                    </a:cxn>
                    <a:cxn ang="0">
                      <a:pos x="T10" y="T11"/>
                    </a:cxn>
                  </a:cxnLst>
                  <a:rect l="0" t="0" r="r" b="b"/>
                  <a:pathLst>
                    <a:path w="45" h="4">
                      <a:moveTo>
                        <a:pt x="41" y="0"/>
                      </a:moveTo>
                      <a:cubicBezTo>
                        <a:pt x="0" y="0"/>
                        <a:pt x="0" y="0"/>
                        <a:pt x="0" y="0"/>
                      </a:cubicBezTo>
                      <a:cubicBezTo>
                        <a:pt x="0" y="4"/>
                        <a:pt x="0" y="4"/>
                        <a:pt x="0" y="4"/>
                      </a:cubicBezTo>
                      <a:cubicBezTo>
                        <a:pt x="2" y="3"/>
                        <a:pt x="2" y="3"/>
                        <a:pt x="2" y="3"/>
                      </a:cubicBezTo>
                      <a:cubicBezTo>
                        <a:pt x="45" y="3"/>
                        <a:pt x="45" y="3"/>
                        <a:pt x="45" y="3"/>
                      </a:cubicBezTo>
                      <a:cubicBezTo>
                        <a:pt x="43" y="2"/>
                        <a:pt x="42" y="1"/>
                        <a:pt x="4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7" name="Freeform 356">
                  <a:extLst>
                    <a:ext uri="{FF2B5EF4-FFF2-40B4-BE49-F238E27FC236}">
                      <a16:creationId xmlns="" xmlns:a16="http://schemas.microsoft.com/office/drawing/2014/main" id="{DE91A54D-7B48-4EBB-A05E-AD0D149275CD}"/>
                    </a:ext>
                  </a:extLst>
                </p:cNvPr>
                <p:cNvSpPr>
                  <a:spLocks noEditPoints="1"/>
                </p:cNvSpPr>
                <p:nvPr/>
              </p:nvSpPr>
              <p:spPr bwMode="auto">
                <a:xfrm>
                  <a:off x="3313" y="2640"/>
                  <a:ext cx="429" cy="192"/>
                </a:xfrm>
                <a:custGeom>
                  <a:avLst/>
                  <a:gdLst>
                    <a:gd name="T0" fmla="*/ 83 w 87"/>
                    <a:gd name="T1" fmla="*/ 36 h 39"/>
                    <a:gd name="T2" fmla="*/ 81 w 87"/>
                    <a:gd name="T3" fmla="*/ 36 h 39"/>
                    <a:gd name="T4" fmla="*/ 0 w 87"/>
                    <a:gd name="T5" fmla="*/ 36 h 39"/>
                    <a:gd name="T6" fmla="*/ 4 w 87"/>
                    <a:gd name="T7" fmla="*/ 39 h 39"/>
                    <a:gd name="T8" fmla="*/ 83 w 87"/>
                    <a:gd name="T9" fmla="*/ 39 h 39"/>
                    <a:gd name="T10" fmla="*/ 84 w 87"/>
                    <a:gd name="T11" fmla="*/ 39 h 39"/>
                    <a:gd name="T12" fmla="*/ 83 w 87"/>
                    <a:gd name="T13" fmla="*/ 36 h 39"/>
                    <a:gd name="T14" fmla="*/ 84 w 87"/>
                    <a:gd name="T15" fmla="*/ 0 h 39"/>
                    <a:gd name="T16" fmla="*/ 84 w 87"/>
                    <a:gd name="T17" fmla="*/ 30 h 39"/>
                    <a:gd name="T18" fmla="*/ 87 w 87"/>
                    <a:gd name="T19" fmla="*/ 24 h 39"/>
                    <a:gd name="T20" fmla="*/ 87 w 87"/>
                    <a:gd name="T21" fmla="*/ 6 h 39"/>
                    <a:gd name="T22" fmla="*/ 84 w 87"/>
                    <a:gd name="T2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39">
                      <a:moveTo>
                        <a:pt x="83" y="36"/>
                      </a:moveTo>
                      <a:cubicBezTo>
                        <a:pt x="82" y="36"/>
                        <a:pt x="81" y="36"/>
                        <a:pt x="81" y="36"/>
                      </a:cubicBezTo>
                      <a:cubicBezTo>
                        <a:pt x="0" y="36"/>
                        <a:pt x="0" y="36"/>
                        <a:pt x="0" y="36"/>
                      </a:cubicBezTo>
                      <a:cubicBezTo>
                        <a:pt x="1" y="37"/>
                        <a:pt x="2" y="38"/>
                        <a:pt x="4" y="39"/>
                      </a:cubicBezTo>
                      <a:cubicBezTo>
                        <a:pt x="83" y="39"/>
                        <a:pt x="83" y="39"/>
                        <a:pt x="83" y="39"/>
                      </a:cubicBezTo>
                      <a:cubicBezTo>
                        <a:pt x="84" y="39"/>
                        <a:pt x="84" y="39"/>
                        <a:pt x="84" y="39"/>
                      </a:cubicBezTo>
                      <a:cubicBezTo>
                        <a:pt x="83" y="36"/>
                        <a:pt x="83" y="36"/>
                        <a:pt x="83" y="36"/>
                      </a:cubicBezTo>
                      <a:moveTo>
                        <a:pt x="84" y="0"/>
                      </a:moveTo>
                      <a:cubicBezTo>
                        <a:pt x="84" y="30"/>
                        <a:pt x="84" y="30"/>
                        <a:pt x="84" y="30"/>
                      </a:cubicBezTo>
                      <a:cubicBezTo>
                        <a:pt x="85" y="28"/>
                        <a:pt x="86" y="26"/>
                        <a:pt x="87" y="24"/>
                      </a:cubicBezTo>
                      <a:cubicBezTo>
                        <a:pt x="87" y="6"/>
                        <a:pt x="87" y="6"/>
                        <a:pt x="87" y="6"/>
                      </a:cubicBezTo>
                      <a:cubicBezTo>
                        <a:pt x="86" y="4"/>
                        <a:pt x="85" y="2"/>
                        <a:pt x="84" y="0"/>
                      </a:cubicBezTo>
                    </a:path>
                  </a:pathLst>
                </a:custGeom>
                <a:solidFill>
                  <a:srgbClr val="A1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8" name="Freeform 357">
                  <a:extLst>
                    <a:ext uri="{FF2B5EF4-FFF2-40B4-BE49-F238E27FC236}">
                      <a16:creationId xmlns="" xmlns:a16="http://schemas.microsoft.com/office/drawing/2014/main" id="{777218E3-371A-4C9E-8402-EC2A9A1E2518}"/>
                    </a:ext>
                  </a:extLst>
                </p:cNvPr>
                <p:cNvSpPr>
                  <a:spLocks/>
                </p:cNvSpPr>
                <p:nvPr/>
              </p:nvSpPr>
              <p:spPr bwMode="auto">
                <a:xfrm>
                  <a:off x="3727" y="2528"/>
                  <a:ext cx="10" cy="14"/>
                </a:xfrm>
                <a:custGeom>
                  <a:avLst/>
                  <a:gdLst>
                    <a:gd name="T0" fmla="*/ 0 w 2"/>
                    <a:gd name="T1" fmla="*/ 0 h 3"/>
                    <a:gd name="T2" fmla="*/ 0 w 2"/>
                    <a:gd name="T3" fmla="*/ 1 h 3"/>
                    <a:gd name="T4" fmla="*/ 0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0"/>
                        <a:pt x="0" y="1"/>
                        <a:pt x="0" y="1"/>
                      </a:cubicBezTo>
                      <a:cubicBezTo>
                        <a:pt x="0" y="3"/>
                        <a:pt x="0" y="3"/>
                        <a:pt x="0" y="3"/>
                      </a:cubicBezTo>
                      <a:cubicBezTo>
                        <a:pt x="1" y="3"/>
                        <a:pt x="1" y="2"/>
                        <a:pt x="2" y="1"/>
                      </a:cubicBezTo>
                      <a:cubicBezTo>
                        <a:pt x="1" y="0"/>
                        <a:pt x="1" y="0"/>
                        <a:pt x="0" y="0"/>
                      </a:cubicBezTo>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9" name="Freeform 358">
                  <a:extLst>
                    <a:ext uri="{FF2B5EF4-FFF2-40B4-BE49-F238E27FC236}">
                      <a16:creationId xmlns="" xmlns:a16="http://schemas.microsoft.com/office/drawing/2014/main" id="{382A6037-3C79-468B-8CF3-9CDEAB5BD522}"/>
                    </a:ext>
                  </a:extLst>
                </p:cNvPr>
                <p:cNvSpPr>
                  <a:spLocks/>
                </p:cNvSpPr>
                <p:nvPr/>
              </p:nvSpPr>
              <p:spPr bwMode="auto">
                <a:xfrm>
                  <a:off x="3712" y="2542"/>
                  <a:ext cx="15" cy="98"/>
                </a:xfrm>
                <a:custGeom>
                  <a:avLst/>
                  <a:gdLst>
                    <a:gd name="T0" fmla="*/ 3 w 3"/>
                    <a:gd name="T1" fmla="*/ 0 h 20"/>
                    <a:gd name="T2" fmla="*/ 0 w 3"/>
                    <a:gd name="T3" fmla="*/ 4 h 20"/>
                    <a:gd name="T4" fmla="*/ 0 w 3"/>
                    <a:gd name="T5" fmla="*/ 16 h 20"/>
                    <a:gd name="T6" fmla="*/ 3 w 3"/>
                    <a:gd name="T7" fmla="*/ 20 h 20"/>
                    <a:gd name="T8" fmla="*/ 3 w 3"/>
                    <a:gd name="T9" fmla="*/ 0 h 20"/>
                  </a:gdLst>
                  <a:ahLst/>
                  <a:cxnLst>
                    <a:cxn ang="0">
                      <a:pos x="T0" y="T1"/>
                    </a:cxn>
                    <a:cxn ang="0">
                      <a:pos x="T2" y="T3"/>
                    </a:cxn>
                    <a:cxn ang="0">
                      <a:pos x="T4" y="T5"/>
                    </a:cxn>
                    <a:cxn ang="0">
                      <a:pos x="T6" y="T7"/>
                    </a:cxn>
                    <a:cxn ang="0">
                      <a:pos x="T8" y="T9"/>
                    </a:cxn>
                  </a:cxnLst>
                  <a:rect l="0" t="0" r="r" b="b"/>
                  <a:pathLst>
                    <a:path w="3" h="20">
                      <a:moveTo>
                        <a:pt x="3" y="0"/>
                      </a:moveTo>
                      <a:cubicBezTo>
                        <a:pt x="2" y="2"/>
                        <a:pt x="1" y="3"/>
                        <a:pt x="0" y="4"/>
                      </a:cubicBezTo>
                      <a:cubicBezTo>
                        <a:pt x="0" y="16"/>
                        <a:pt x="0" y="16"/>
                        <a:pt x="0" y="16"/>
                      </a:cubicBezTo>
                      <a:cubicBezTo>
                        <a:pt x="1" y="17"/>
                        <a:pt x="2" y="19"/>
                        <a:pt x="3" y="20"/>
                      </a:cubicBezTo>
                      <a:cubicBezTo>
                        <a:pt x="3" y="0"/>
                        <a:pt x="3" y="0"/>
                        <a:pt x="3" y="0"/>
                      </a:cubicBezTo>
                    </a:path>
                  </a:pathLst>
                </a:custGeom>
                <a:solidFill>
                  <a:srgbClr val="D4D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0" name="Freeform 359">
                  <a:extLst>
                    <a:ext uri="{FF2B5EF4-FFF2-40B4-BE49-F238E27FC236}">
                      <a16:creationId xmlns="" xmlns:a16="http://schemas.microsoft.com/office/drawing/2014/main" id="{B93E3B1F-4058-4E34-BC82-7B4AF74C1162}"/>
                    </a:ext>
                  </a:extLst>
                </p:cNvPr>
                <p:cNvSpPr>
                  <a:spLocks/>
                </p:cNvSpPr>
                <p:nvPr/>
              </p:nvSpPr>
              <p:spPr bwMode="auto">
                <a:xfrm>
                  <a:off x="3717" y="2788"/>
                  <a:ext cx="10" cy="29"/>
                </a:xfrm>
                <a:custGeom>
                  <a:avLst/>
                  <a:gdLst>
                    <a:gd name="T0" fmla="*/ 2 w 2"/>
                    <a:gd name="T1" fmla="*/ 0 h 6"/>
                    <a:gd name="T2" fmla="*/ 0 w 2"/>
                    <a:gd name="T3" fmla="*/ 3 h 6"/>
                    <a:gd name="T4" fmla="*/ 1 w 2"/>
                    <a:gd name="T5" fmla="*/ 6 h 6"/>
                    <a:gd name="T6" fmla="*/ 2 w 2"/>
                    <a:gd name="T7" fmla="*/ 3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cubicBezTo>
                        <a:pt x="1" y="1"/>
                        <a:pt x="1" y="2"/>
                        <a:pt x="0" y="3"/>
                      </a:cubicBezTo>
                      <a:cubicBezTo>
                        <a:pt x="1" y="6"/>
                        <a:pt x="1" y="6"/>
                        <a:pt x="1" y="6"/>
                      </a:cubicBezTo>
                      <a:cubicBezTo>
                        <a:pt x="2" y="5"/>
                        <a:pt x="2" y="4"/>
                        <a:pt x="2" y="3"/>
                      </a:cubicBezTo>
                      <a:cubicBezTo>
                        <a:pt x="2" y="0"/>
                        <a:pt x="2" y="0"/>
                        <a:pt x="2" y="0"/>
                      </a:cubicBezTo>
                    </a:path>
                  </a:pathLst>
                </a:custGeom>
                <a:solidFill>
                  <a:srgbClr val="D4D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1" name="Freeform 360">
                  <a:extLst>
                    <a:ext uri="{FF2B5EF4-FFF2-40B4-BE49-F238E27FC236}">
                      <a16:creationId xmlns="" xmlns:a16="http://schemas.microsoft.com/office/drawing/2014/main" id="{32489E1C-6B58-48F2-8B00-82CB5519588C}"/>
                    </a:ext>
                  </a:extLst>
                </p:cNvPr>
                <p:cNvSpPr>
                  <a:spLocks/>
                </p:cNvSpPr>
                <p:nvPr/>
              </p:nvSpPr>
              <p:spPr bwMode="auto">
                <a:xfrm>
                  <a:off x="2963" y="2812"/>
                  <a:ext cx="104" cy="44"/>
                </a:xfrm>
                <a:custGeom>
                  <a:avLst/>
                  <a:gdLst>
                    <a:gd name="T0" fmla="*/ 104 w 104"/>
                    <a:gd name="T1" fmla="*/ 0 h 44"/>
                    <a:gd name="T2" fmla="*/ 5 w 104"/>
                    <a:gd name="T3" fmla="*/ 25 h 44"/>
                    <a:gd name="T4" fmla="*/ 0 w 104"/>
                    <a:gd name="T5" fmla="*/ 44 h 44"/>
                    <a:gd name="T6" fmla="*/ 20 w 104"/>
                    <a:gd name="T7" fmla="*/ 40 h 44"/>
                    <a:gd name="T8" fmla="*/ 104 w 104"/>
                    <a:gd name="T9" fmla="*/ 20 h 44"/>
                    <a:gd name="T10" fmla="*/ 104 w 104"/>
                    <a:gd name="T11" fmla="*/ 0 h 44"/>
                  </a:gdLst>
                  <a:ahLst/>
                  <a:cxnLst>
                    <a:cxn ang="0">
                      <a:pos x="T0" y="T1"/>
                    </a:cxn>
                    <a:cxn ang="0">
                      <a:pos x="T2" y="T3"/>
                    </a:cxn>
                    <a:cxn ang="0">
                      <a:pos x="T4" y="T5"/>
                    </a:cxn>
                    <a:cxn ang="0">
                      <a:pos x="T6" y="T7"/>
                    </a:cxn>
                    <a:cxn ang="0">
                      <a:pos x="T8" y="T9"/>
                    </a:cxn>
                    <a:cxn ang="0">
                      <a:pos x="T10" y="T11"/>
                    </a:cxn>
                  </a:cxnLst>
                  <a:rect l="0" t="0" r="r" b="b"/>
                  <a:pathLst>
                    <a:path w="104" h="44">
                      <a:moveTo>
                        <a:pt x="104" y="0"/>
                      </a:moveTo>
                      <a:lnTo>
                        <a:pt x="5" y="25"/>
                      </a:lnTo>
                      <a:lnTo>
                        <a:pt x="0" y="44"/>
                      </a:lnTo>
                      <a:lnTo>
                        <a:pt x="20" y="40"/>
                      </a:lnTo>
                      <a:lnTo>
                        <a:pt x="104" y="20"/>
                      </a:lnTo>
                      <a:lnTo>
                        <a:pt x="104" y="0"/>
                      </a:lnTo>
                      <a:close/>
                    </a:path>
                  </a:pathLst>
                </a:custGeom>
                <a:solidFill>
                  <a:srgbClr val="35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2" name="Freeform 361">
                  <a:extLst>
                    <a:ext uri="{FF2B5EF4-FFF2-40B4-BE49-F238E27FC236}">
                      <a16:creationId xmlns="" xmlns:a16="http://schemas.microsoft.com/office/drawing/2014/main" id="{A8F07E4B-4754-402A-B028-397D37FDFFD1}"/>
                    </a:ext>
                  </a:extLst>
                </p:cNvPr>
                <p:cNvSpPr>
                  <a:spLocks/>
                </p:cNvSpPr>
                <p:nvPr/>
              </p:nvSpPr>
              <p:spPr bwMode="auto">
                <a:xfrm>
                  <a:off x="2963" y="2812"/>
                  <a:ext cx="104" cy="44"/>
                </a:xfrm>
                <a:custGeom>
                  <a:avLst/>
                  <a:gdLst>
                    <a:gd name="T0" fmla="*/ 104 w 104"/>
                    <a:gd name="T1" fmla="*/ 0 h 44"/>
                    <a:gd name="T2" fmla="*/ 5 w 104"/>
                    <a:gd name="T3" fmla="*/ 25 h 44"/>
                    <a:gd name="T4" fmla="*/ 0 w 104"/>
                    <a:gd name="T5" fmla="*/ 44 h 44"/>
                    <a:gd name="T6" fmla="*/ 20 w 104"/>
                    <a:gd name="T7" fmla="*/ 40 h 44"/>
                    <a:gd name="T8" fmla="*/ 104 w 104"/>
                    <a:gd name="T9" fmla="*/ 20 h 44"/>
                    <a:gd name="T10" fmla="*/ 104 w 104"/>
                    <a:gd name="T11" fmla="*/ 0 h 44"/>
                  </a:gdLst>
                  <a:ahLst/>
                  <a:cxnLst>
                    <a:cxn ang="0">
                      <a:pos x="T0" y="T1"/>
                    </a:cxn>
                    <a:cxn ang="0">
                      <a:pos x="T2" y="T3"/>
                    </a:cxn>
                    <a:cxn ang="0">
                      <a:pos x="T4" y="T5"/>
                    </a:cxn>
                    <a:cxn ang="0">
                      <a:pos x="T6" y="T7"/>
                    </a:cxn>
                    <a:cxn ang="0">
                      <a:pos x="T8" y="T9"/>
                    </a:cxn>
                    <a:cxn ang="0">
                      <a:pos x="T10" y="T11"/>
                    </a:cxn>
                  </a:cxnLst>
                  <a:rect l="0" t="0" r="r" b="b"/>
                  <a:pathLst>
                    <a:path w="104" h="44">
                      <a:moveTo>
                        <a:pt x="104" y="0"/>
                      </a:moveTo>
                      <a:lnTo>
                        <a:pt x="5" y="25"/>
                      </a:lnTo>
                      <a:lnTo>
                        <a:pt x="0" y="44"/>
                      </a:lnTo>
                      <a:lnTo>
                        <a:pt x="20" y="40"/>
                      </a:lnTo>
                      <a:lnTo>
                        <a:pt x="104" y="20"/>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3" name="Freeform 362">
                  <a:extLst>
                    <a:ext uri="{FF2B5EF4-FFF2-40B4-BE49-F238E27FC236}">
                      <a16:creationId xmlns="" xmlns:a16="http://schemas.microsoft.com/office/drawing/2014/main" id="{6F37A4F4-59A2-44E0-8745-57A5E8FEEFAA}"/>
                    </a:ext>
                  </a:extLst>
                </p:cNvPr>
                <p:cNvSpPr>
                  <a:spLocks/>
                </p:cNvSpPr>
                <p:nvPr/>
              </p:nvSpPr>
              <p:spPr bwMode="auto">
                <a:xfrm>
                  <a:off x="3067" y="2807"/>
                  <a:ext cx="44" cy="25"/>
                </a:xfrm>
                <a:custGeom>
                  <a:avLst/>
                  <a:gdLst>
                    <a:gd name="T0" fmla="*/ 44 w 44"/>
                    <a:gd name="T1" fmla="*/ 0 h 25"/>
                    <a:gd name="T2" fmla="*/ 25 w 44"/>
                    <a:gd name="T3" fmla="*/ 0 h 25"/>
                    <a:gd name="T4" fmla="*/ 0 w 44"/>
                    <a:gd name="T5" fmla="*/ 5 h 25"/>
                    <a:gd name="T6" fmla="*/ 0 w 44"/>
                    <a:gd name="T7" fmla="*/ 25 h 25"/>
                    <a:gd name="T8" fmla="*/ 39 w 44"/>
                    <a:gd name="T9" fmla="*/ 10 h 25"/>
                    <a:gd name="T10" fmla="*/ 44 w 44"/>
                    <a:gd name="T11" fmla="*/ 10 h 25"/>
                    <a:gd name="T12" fmla="*/ 44 w 44"/>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44" h="25">
                      <a:moveTo>
                        <a:pt x="44" y="0"/>
                      </a:moveTo>
                      <a:lnTo>
                        <a:pt x="25" y="0"/>
                      </a:lnTo>
                      <a:lnTo>
                        <a:pt x="0" y="5"/>
                      </a:lnTo>
                      <a:lnTo>
                        <a:pt x="0" y="25"/>
                      </a:lnTo>
                      <a:lnTo>
                        <a:pt x="39" y="10"/>
                      </a:lnTo>
                      <a:lnTo>
                        <a:pt x="44" y="10"/>
                      </a:lnTo>
                      <a:lnTo>
                        <a:pt x="44" y="0"/>
                      </a:lnTo>
                      <a:close/>
                    </a:path>
                  </a:pathLst>
                </a:custGeom>
                <a:solidFill>
                  <a:srgbClr val="675B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4" name="Freeform 363">
                  <a:extLst>
                    <a:ext uri="{FF2B5EF4-FFF2-40B4-BE49-F238E27FC236}">
                      <a16:creationId xmlns="" xmlns:a16="http://schemas.microsoft.com/office/drawing/2014/main" id="{36EC0FB9-6800-4E31-8449-FA999F49AE3A}"/>
                    </a:ext>
                  </a:extLst>
                </p:cNvPr>
                <p:cNvSpPr>
                  <a:spLocks/>
                </p:cNvSpPr>
                <p:nvPr/>
              </p:nvSpPr>
              <p:spPr bwMode="auto">
                <a:xfrm>
                  <a:off x="3067" y="2807"/>
                  <a:ext cx="44" cy="25"/>
                </a:xfrm>
                <a:custGeom>
                  <a:avLst/>
                  <a:gdLst>
                    <a:gd name="T0" fmla="*/ 44 w 44"/>
                    <a:gd name="T1" fmla="*/ 0 h 25"/>
                    <a:gd name="T2" fmla="*/ 25 w 44"/>
                    <a:gd name="T3" fmla="*/ 0 h 25"/>
                    <a:gd name="T4" fmla="*/ 0 w 44"/>
                    <a:gd name="T5" fmla="*/ 5 h 25"/>
                    <a:gd name="T6" fmla="*/ 0 w 44"/>
                    <a:gd name="T7" fmla="*/ 25 h 25"/>
                    <a:gd name="T8" fmla="*/ 39 w 44"/>
                    <a:gd name="T9" fmla="*/ 10 h 25"/>
                    <a:gd name="T10" fmla="*/ 44 w 44"/>
                    <a:gd name="T11" fmla="*/ 10 h 25"/>
                    <a:gd name="T12" fmla="*/ 44 w 44"/>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44" h="25">
                      <a:moveTo>
                        <a:pt x="44" y="0"/>
                      </a:moveTo>
                      <a:lnTo>
                        <a:pt x="25" y="0"/>
                      </a:lnTo>
                      <a:lnTo>
                        <a:pt x="0" y="5"/>
                      </a:lnTo>
                      <a:lnTo>
                        <a:pt x="0" y="25"/>
                      </a:lnTo>
                      <a:lnTo>
                        <a:pt x="39" y="10"/>
                      </a:lnTo>
                      <a:lnTo>
                        <a:pt x="44" y="10"/>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5" name="Freeform 364">
                  <a:extLst>
                    <a:ext uri="{FF2B5EF4-FFF2-40B4-BE49-F238E27FC236}">
                      <a16:creationId xmlns="" xmlns:a16="http://schemas.microsoft.com/office/drawing/2014/main" id="{1AB830EB-95AF-484A-8FE0-0844487CC56F}"/>
                    </a:ext>
                  </a:extLst>
                </p:cNvPr>
                <p:cNvSpPr>
                  <a:spLocks/>
                </p:cNvSpPr>
                <p:nvPr/>
              </p:nvSpPr>
              <p:spPr bwMode="auto">
                <a:xfrm>
                  <a:off x="3111" y="2807"/>
                  <a:ext cx="202" cy="10"/>
                </a:xfrm>
                <a:custGeom>
                  <a:avLst/>
                  <a:gdLst>
                    <a:gd name="T0" fmla="*/ 38 w 41"/>
                    <a:gd name="T1" fmla="*/ 0 h 2"/>
                    <a:gd name="T2" fmla="*/ 0 w 41"/>
                    <a:gd name="T3" fmla="*/ 0 h 2"/>
                    <a:gd name="T4" fmla="*/ 0 w 41"/>
                    <a:gd name="T5" fmla="*/ 2 h 2"/>
                    <a:gd name="T6" fmla="*/ 41 w 41"/>
                    <a:gd name="T7" fmla="*/ 2 h 2"/>
                    <a:gd name="T8" fmla="*/ 38 w 41"/>
                    <a:gd name="T9" fmla="*/ 0 h 2"/>
                  </a:gdLst>
                  <a:ahLst/>
                  <a:cxnLst>
                    <a:cxn ang="0">
                      <a:pos x="T0" y="T1"/>
                    </a:cxn>
                    <a:cxn ang="0">
                      <a:pos x="T2" y="T3"/>
                    </a:cxn>
                    <a:cxn ang="0">
                      <a:pos x="T4" y="T5"/>
                    </a:cxn>
                    <a:cxn ang="0">
                      <a:pos x="T6" y="T7"/>
                    </a:cxn>
                    <a:cxn ang="0">
                      <a:pos x="T8" y="T9"/>
                    </a:cxn>
                  </a:cxnLst>
                  <a:rect l="0" t="0" r="r" b="b"/>
                  <a:pathLst>
                    <a:path w="41" h="2">
                      <a:moveTo>
                        <a:pt x="38" y="0"/>
                      </a:moveTo>
                      <a:cubicBezTo>
                        <a:pt x="0" y="0"/>
                        <a:pt x="0" y="0"/>
                        <a:pt x="0" y="0"/>
                      </a:cubicBezTo>
                      <a:cubicBezTo>
                        <a:pt x="0" y="2"/>
                        <a:pt x="0" y="2"/>
                        <a:pt x="0" y="2"/>
                      </a:cubicBezTo>
                      <a:cubicBezTo>
                        <a:pt x="41" y="2"/>
                        <a:pt x="41" y="2"/>
                        <a:pt x="41" y="2"/>
                      </a:cubicBezTo>
                      <a:cubicBezTo>
                        <a:pt x="40" y="1"/>
                        <a:pt x="39" y="1"/>
                        <a:pt x="3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6" name="Freeform 365">
                  <a:extLst>
                    <a:ext uri="{FF2B5EF4-FFF2-40B4-BE49-F238E27FC236}">
                      <a16:creationId xmlns="" xmlns:a16="http://schemas.microsoft.com/office/drawing/2014/main" id="{35CCC09D-8332-4868-A732-FAED604E8217}"/>
                    </a:ext>
                  </a:extLst>
                </p:cNvPr>
                <p:cNvSpPr>
                  <a:spLocks/>
                </p:cNvSpPr>
                <p:nvPr/>
              </p:nvSpPr>
              <p:spPr bwMode="auto">
                <a:xfrm>
                  <a:off x="3298" y="2621"/>
                  <a:ext cx="429" cy="196"/>
                </a:xfrm>
                <a:custGeom>
                  <a:avLst/>
                  <a:gdLst>
                    <a:gd name="T0" fmla="*/ 84 w 87"/>
                    <a:gd name="T1" fmla="*/ 0 h 40"/>
                    <a:gd name="T2" fmla="*/ 84 w 87"/>
                    <a:gd name="T3" fmla="*/ 34 h 40"/>
                    <a:gd name="T4" fmla="*/ 81 w 87"/>
                    <a:gd name="T5" fmla="*/ 38 h 40"/>
                    <a:gd name="T6" fmla="*/ 0 w 87"/>
                    <a:gd name="T7" fmla="*/ 38 h 40"/>
                    <a:gd name="T8" fmla="*/ 3 w 87"/>
                    <a:gd name="T9" fmla="*/ 40 h 40"/>
                    <a:gd name="T10" fmla="*/ 84 w 87"/>
                    <a:gd name="T11" fmla="*/ 40 h 40"/>
                    <a:gd name="T12" fmla="*/ 86 w 87"/>
                    <a:gd name="T13" fmla="*/ 40 h 40"/>
                    <a:gd name="T14" fmla="*/ 85 w 87"/>
                    <a:gd name="T15" fmla="*/ 37 h 40"/>
                    <a:gd name="T16" fmla="*/ 87 w 87"/>
                    <a:gd name="T17" fmla="*/ 34 h 40"/>
                    <a:gd name="T18" fmla="*/ 87 w 87"/>
                    <a:gd name="T19" fmla="*/ 4 h 40"/>
                    <a:gd name="T20" fmla="*/ 84 w 87"/>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40">
                      <a:moveTo>
                        <a:pt x="84" y="0"/>
                      </a:moveTo>
                      <a:cubicBezTo>
                        <a:pt x="84" y="34"/>
                        <a:pt x="84" y="34"/>
                        <a:pt x="84" y="34"/>
                      </a:cubicBezTo>
                      <a:cubicBezTo>
                        <a:pt x="84" y="36"/>
                        <a:pt x="83" y="38"/>
                        <a:pt x="81" y="38"/>
                      </a:cubicBezTo>
                      <a:cubicBezTo>
                        <a:pt x="0" y="38"/>
                        <a:pt x="0" y="38"/>
                        <a:pt x="0" y="38"/>
                      </a:cubicBezTo>
                      <a:cubicBezTo>
                        <a:pt x="1" y="39"/>
                        <a:pt x="2" y="39"/>
                        <a:pt x="3" y="40"/>
                      </a:cubicBezTo>
                      <a:cubicBezTo>
                        <a:pt x="84" y="40"/>
                        <a:pt x="84" y="40"/>
                        <a:pt x="84" y="40"/>
                      </a:cubicBezTo>
                      <a:cubicBezTo>
                        <a:pt x="84" y="40"/>
                        <a:pt x="85" y="40"/>
                        <a:pt x="86" y="40"/>
                      </a:cubicBezTo>
                      <a:cubicBezTo>
                        <a:pt x="85" y="37"/>
                        <a:pt x="85" y="37"/>
                        <a:pt x="85" y="37"/>
                      </a:cubicBezTo>
                      <a:cubicBezTo>
                        <a:pt x="86" y="36"/>
                        <a:pt x="86" y="35"/>
                        <a:pt x="87" y="34"/>
                      </a:cubicBezTo>
                      <a:cubicBezTo>
                        <a:pt x="87" y="4"/>
                        <a:pt x="87" y="4"/>
                        <a:pt x="87" y="4"/>
                      </a:cubicBezTo>
                      <a:cubicBezTo>
                        <a:pt x="86" y="3"/>
                        <a:pt x="85" y="1"/>
                        <a:pt x="84" y="0"/>
                      </a:cubicBezTo>
                    </a:path>
                  </a:pathLst>
                </a:custGeom>
                <a:solidFill>
                  <a:srgbClr val="A1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7" name="Freeform 366">
                  <a:extLst>
                    <a:ext uri="{FF2B5EF4-FFF2-40B4-BE49-F238E27FC236}">
                      <a16:creationId xmlns="" xmlns:a16="http://schemas.microsoft.com/office/drawing/2014/main" id="{314B1769-A050-4592-BD52-20E132B83E86}"/>
                    </a:ext>
                  </a:extLst>
                </p:cNvPr>
                <p:cNvSpPr>
                  <a:spLocks/>
                </p:cNvSpPr>
                <p:nvPr/>
              </p:nvSpPr>
              <p:spPr bwMode="auto">
                <a:xfrm>
                  <a:off x="3712" y="2513"/>
                  <a:ext cx="15" cy="49"/>
                </a:xfrm>
                <a:custGeom>
                  <a:avLst/>
                  <a:gdLst>
                    <a:gd name="T0" fmla="*/ 0 w 3"/>
                    <a:gd name="T1" fmla="*/ 0 h 10"/>
                    <a:gd name="T2" fmla="*/ 0 w 3"/>
                    <a:gd name="T3" fmla="*/ 1 h 10"/>
                    <a:gd name="T4" fmla="*/ 0 w 3"/>
                    <a:gd name="T5" fmla="*/ 10 h 10"/>
                    <a:gd name="T6" fmla="*/ 3 w 3"/>
                    <a:gd name="T7" fmla="*/ 6 h 10"/>
                    <a:gd name="T8" fmla="*/ 3 w 3"/>
                    <a:gd name="T9" fmla="*/ 4 h 10"/>
                    <a:gd name="T10" fmla="*/ 3 w 3"/>
                    <a:gd name="T11" fmla="*/ 3 h 10"/>
                    <a:gd name="T12" fmla="*/ 0 w 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0" y="0"/>
                      </a:moveTo>
                      <a:cubicBezTo>
                        <a:pt x="0" y="0"/>
                        <a:pt x="0" y="1"/>
                        <a:pt x="0" y="1"/>
                      </a:cubicBezTo>
                      <a:cubicBezTo>
                        <a:pt x="0" y="10"/>
                        <a:pt x="0" y="10"/>
                        <a:pt x="0" y="10"/>
                      </a:cubicBezTo>
                      <a:cubicBezTo>
                        <a:pt x="1" y="9"/>
                        <a:pt x="2" y="8"/>
                        <a:pt x="3" y="6"/>
                      </a:cubicBezTo>
                      <a:cubicBezTo>
                        <a:pt x="3" y="4"/>
                        <a:pt x="3" y="4"/>
                        <a:pt x="3" y="4"/>
                      </a:cubicBezTo>
                      <a:cubicBezTo>
                        <a:pt x="3" y="4"/>
                        <a:pt x="3" y="3"/>
                        <a:pt x="3" y="3"/>
                      </a:cubicBezTo>
                      <a:cubicBezTo>
                        <a:pt x="3" y="2"/>
                        <a:pt x="2" y="1"/>
                        <a:pt x="0" y="0"/>
                      </a:cubicBezTo>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8" name="Freeform 367">
                  <a:extLst>
                    <a:ext uri="{FF2B5EF4-FFF2-40B4-BE49-F238E27FC236}">
                      <a16:creationId xmlns="" xmlns:a16="http://schemas.microsoft.com/office/drawing/2014/main" id="{599DC234-A917-4716-B5F3-F1F17D65BE96}"/>
                    </a:ext>
                  </a:extLst>
                </p:cNvPr>
                <p:cNvSpPr>
                  <a:spLocks/>
                </p:cNvSpPr>
                <p:nvPr/>
              </p:nvSpPr>
              <p:spPr bwMode="auto">
                <a:xfrm>
                  <a:off x="3697" y="2562"/>
                  <a:ext cx="15" cy="59"/>
                </a:xfrm>
                <a:custGeom>
                  <a:avLst/>
                  <a:gdLst>
                    <a:gd name="T0" fmla="*/ 3 w 3"/>
                    <a:gd name="T1" fmla="*/ 0 h 12"/>
                    <a:gd name="T2" fmla="*/ 0 w 3"/>
                    <a:gd name="T3" fmla="*/ 3 h 12"/>
                    <a:gd name="T4" fmla="*/ 0 w 3"/>
                    <a:gd name="T5" fmla="*/ 9 h 12"/>
                    <a:gd name="T6" fmla="*/ 3 w 3"/>
                    <a:gd name="T7" fmla="*/ 12 h 12"/>
                    <a:gd name="T8" fmla="*/ 3 w 3"/>
                    <a:gd name="T9" fmla="*/ 0 h 12"/>
                  </a:gdLst>
                  <a:ahLst/>
                  <a:cxnLst>
                    <a:cxn ang="0">
                      <a:pos x="T0" y="T1"/>
                    </a:cxn>
                    <a:cxn ang="0">
                      <a:pos x="T2" y="T3"/>
                    </a:cxn>
                    <a:cxn ang="0">
                      <a:pos x="T4" y="T5"/>
                    </a:cxn>
                    <a:cxn ang="0">
                      <a:pos x="T6" y="T7"/>
                    </a:cxn>
                    <a:cxn ang="0">
                      <a:pos x="T8" y="T9"/>
                    </a:cxn>
                  </a:cxnLst>
                  <a:rect l="0" t="0" r="r" b="b"/>
                  <a:pathLst>
                    <a:path w="3" h="12">
                      <a:moveTo>
                        <a:pt x="3" y="0"/>
                      </a:moveTo>
                      <a:cubicBezTo>
                        <a:pt x="2" y="1"/>
                        <a:pt x="1" y="2"/>
                        <a:pt x="0" y="3"/>
                      </a:cubicBezTo>
                      <a:cubicBezTo>
                        <a:pt x="0" y="9"/>
                        <a:pt x="0" y="9"/>
                        <a:pt x="0" y="9"/>
                      </a:cubicBezTo>
                      <a:cubicBezTo>
                        <a:pt x="1" y="10"/>
                        <a:pt x="2" y="11"/>
                        <a:pt x="3" y="12"/>
                      </a:cubicBezTo>
                      <a:cubicBezTo>
                        <a:pt x="3" y="0"/>
                        <a:pt x="3" y="0"/>
                        <a:pt x="3" y="0"/>
                      </a:cubicBezTo>
                    </a:path>
                  </a:pathLst>
                </a:custGeom>
                <a:solidFill>
                  <a:srgbClr val="D3D6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9" name="Freeform 368">
                  <a:extLst>
                    <a:ext uri="{FF2B5EF4-FFF2-40B4-BE49-F238E27FC236}">
                      <a16:creationId xmlns="" xmlns:a16="http://schemas.microsoft.com/office/drawing/2014/main" id="{F9659CA5-A62C-4A39-83E9-C1DA52D44A55}"/>
                    </a:ext>
                  </a:extLst>
                </p:cNvPr>
                <p:cNvSpPr>
                  <a:spLocks/>
                </p:cNvSpPr>
                <p:nvPr/>
              </p:nvSpPr>
              <p:spPr bwMode="auto">
                <a:xfrm>
                  <a:off x="2949" y="2793"/>
                  <a:ext cx="118" cy="49"/>
                </a:xfrm>
                <a:custGeom>
                  <a:avLst/>
                  <a:gdLst>
                    <a:gd name="T0" fmla="*/ 118 w 118"/>
                    <a:gd name="T1" fmla="*/ 0 h 49"/>
                    <a:gd name="T2" fmla="*/ 5 w 118"/>
                    <a:gd name="T3" fmla="*/ 29 h 49"/>
                    <a:gd name="T4" fmla="*/ 0 w 118"/>
                    <a:gd name="T5" fmla="*/ 49 h 49"/>
                    <a:gd name="T6" fmla="*/ 19 w 118"/>
                    <a:gd name="T7" fmla="*/ 44 h 49"/>
                    <a:gd name="T8" fmla="*/ 118 w 118"/>
                    <a:gd name="T9" fmla="*/ 19 h 49"/>
                    <a:gd name="T10" fmla="*/ 118 w 118"/>
                    <a:gd name="T11" fmla="*/ 0 h 49"/>
                  </a:gdLst>
                  <a:ahLst/>
                  <a:cxnLst>
                    <a:cxn ang="0">
                      <a:pos x="T0" y="T1"/>
                    </a:cxn>
                    <a:cxn ang="0">
                      <a:pos x="T2" y="T3"/>
                    </a:cxn>
                    <a:cxn ang="0">
                      <a:pos x="T4" y="T5"/>
                    </a:cxn>
                    <a:cxn ang="0">
                      <a:pos x="T6" y="T7"/>
                    </a:cxn>
                    <a:cxn ang="0">
                      <a:pos x="T8" y="T9"/>
                    </a:cxn>
                    <a:cxn ang="0">
                      <a:pos x="T10" y="T11"/>
                    </a:cxn>
                  </a:cxnLst>
                  <a:rect l="0" t="0" r="r" b="b"/>
                  <a:pathLst>
                    <a:path w="118" h="49">
                      <a:moveTo>
                        <a:pt x="118" y="0"/>
                      </a:moveTo>
                      <a:lnTo>
                        <a:pt x="5" y="29"/>
                      </a:lnTo>
                      <a:lnTo>
                        <a:pt x="0" y="49"/>
                      </a:lnTo>
                      <a:lnTo>
                        <a:pt x="19" y="44"/>
                      </a:lnTo>
                      <a:lnTo>
                        <a:pt x="118" y="19"/>
                      </a:lnTo>
                      <a:lnTo>
                        <a:pt x="118" y="0"/>
                      </a:lnTo>
                      <a:close/>
                    </a:path>
                  </a:pathLst>
                </a:custGeom>
                <a:solidFill>
                  <a:srgbClr val="35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0" name="Freeform 369">
                  <a:extLst>
                    <a:ext uri="{FF2B5EF4-FFF2-40B4-BE49-F238E27FC236}">
                      <a16:creationId xmlns="" xmlns:a16="http://schemas.microsoft.com/office/drawing/2014/main" id="{ACE61D0A-C4AF-43F8-BFFE-4EEDB8C0B5EC}"/>
                    </a:ext>
                  </a:extLst>
                </p:cNvPr>
                <p:cNvSpPr>
                  <a:spLocks/>
                </p:cNvSpPr>
                <p:nvPr/>
              </p:nvSpPr>
              <p:spPr bwMode="auto">
                <a:xfrm>
                  <a:off x="2949" y="2793"/>
                  <a:ext cx="118" cy="49"/>
                </a:xfrm>
                <a:custGeom>
                  <a:avLst/>
                  <a:gdLst>
                    <a:gd name="T0" fmla="*/ 118 w 118"/>
                    <a:gd name="T1" fmla="*/ 0 h 49"/>
                    <a:gd name="T2" fmla="*/ 5 w 118"/>
                    <a:gd name="T3" fmla="*/ 29 h 49"/>
                    <a:gd name="T4" fmla="*/ 0 w 118"/>
                    <a:gd name="T5" fmla="*/ 49 h 49"/>
                    <a:gd name="T6" fmla="*/ 19 w 118"/>
                    <a:gd name="T7" fmla="*/ 44 h 49"/>
                    <a:gd name="T8" fmla="*/ 118 w 118"/>
                    <a:gd name="T9" fmla="*/ 19 h 49"/>
                    <a:gd name="T10" fmla="*/ 118 w 118"/>
                    <a:gd name="T11" fmla="*/ 0 h 49"/>
                  </a:gdLst>
                  <a:ahLst/>
                  <a:cxnLst>
                    <a:cxn ang="0">
                      <a:pos x="T0" y="T1"/>
                    </a:cxn>
                    <a:cxn ang="0">
                      <a:pos x="T2" y="T3"/>
                    </a:cxn>
                    <a:cxn ang="0">
                      <a:pos x="T4" y="T5"/>
                    </a:cxn>
                    <a:cxn ang="0">
                      <a:pos x="T6" y="T7"/>
                    </a:cxn>
                    <a:cxn ang="0">
                      <a:pos x="T8" y="T9"/>
                    </a:cxn>
                    <a:cxn ang="0">
                      <a:pos x="T10" y="T11"/>
                    </a:cxn>
                  </a:cxnLst>
                  <a:rect l="0" t="0" r="r" b="b"/>
                  <a:pathLst>
                    <a:path w="118" h="49">
                      <a:moveTo>
                        <a:pt x="118" y="0"/>
                      </a:moveTo>
                      <a:lnTo>
                        <a:pt x="5" y="29"/>
                      </a:lnTo>
                      <a:lnTo>
                        <a:pt x="0" y="49"/>
                      </a:lnTo>
                      <a:lnTo>
                        <a:pt x="19" y="44"/>
                      </a:lnTo>
                      <a:lnTo>
                        <a:pt x="118" y="19"/>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1" name="Freeform 370">
                  <a:extLst>
                    <a:ext uri="{FF2B5EF4-FFF2-40B4-BE49-F238E27FC236}">
                      <a16:creationId xmlns="" xmlns:a16="http://schemas.microsoft.com/office/drawing/2014/main" id="{45234446-3E39-4BEC-A7E1-CEB4543084C7}"/>
                    </a:ext>
                  </a:extLst>
                </p:cNvPr>
                <p:cNvSpPr>
                  <a:spLocks/>
                </p:cNvSpPr>
                <p:nvPr/>
              </p:nvSpPr>
              <p:spPr bwMode="auto">
                <a:xfrm>
                  <a:off x="3067" y="2793"/>
                  <a:ext cx="44" cy="19"/>
                </a:xfrm>
                <a:custGeom>
                  <a:avLst/>
                  <a:gdLst>
                    <a:gd name="T0" fmla="*/ 44 w 44"/>
                    <a:gd name="T1" fmla="*/ 0 h 19"/>
                    <a:gd name="T2" fmla="*/ 15 w 44"/>
                    <a:gd name="T3" fmla="*/ 0 h 19"/>
                    <a:gd name="T4" fmla="*/ 0 w 44"/>
                    <a:gd name="T5" fmla="*/ 0 h 19"/>
                    <a:gd name="T6" fmla="*/ 0 w 44"/>
                    <a:gd name="T7" fmla="*/ 19 h 19"/>
                    <a:gd name="T8" fmla="*/ 25 w 44"/>
                    <a:gd name="T9" fmla="*/ 14 h 19"/>
                    <a:gd name="T10" fmla="*/ 44 w 44"/>
                    <a:gd name="T11" fmla="*/ 14 h 19"/>
                    <a:gd name="T12" fmla="*/ 44 w 44"/>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44" h="19">
                      <a:moveTo>
                        <a:pt x="44" y="0"/>
                      </a:moveTo>
                      <a:lnTo>
                        <a:pt x="15" y="0"/>
                      </a:lnTo>
                      <a:lnTo>
                        <a:pt x="0" y="0"/>
                      </a:lnTo>
                      <a:lnTo>
                        <a:pt x="0" y="19"/>
                      </a:lnTo>
                      <a:lnTo>
                        <a:pt x="25" y="14"/>
                      </a:lnTo>
                      <a:lnTo>
                        <a:pt x="44" y="14"/>
                      </a:lnTo>
                      <a:lnTo>
                        <a:pt x="44" y="0"/>
                      </a:lnTo>
                      <a:close/>
                    </a:path>
                  </a:pathLst>
                </a:custGeom>
                <a:solidFill>
                  <a:srgbClr val="665A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2" name="Freeform 371">
                  <a:extLst>
                    <a:ext uri="{FF2B5EF4-FFF2-40B4-BE49-F238E27FC236}">
                      <a16:creationId xmlns="" xmlns:a16="http://schemas.microsoft.com/office/drawing/2014/main" id="{DA63EDF0-4587-4A22-BA19-8FA547592DCA}"/>
                    </a:ext>
                  </a:extLst>
                </p:cNvPr>
                <p:cNvSpPr>
                  <a:spLocks/>
                </p:cNvSpPr>
                <p:nvPr/>
              </p:nvSpPr>
              <p:spPr bwMode="auto">
                <a:xfrm>
                  <a:off x="3067" y="2793"/>
                  <a:ext cx="44" cy="19"/>
                </a:xfrm>
                <a:custGeom>
                  <a:avLst/>
                  <a:gdLst>
                    <a:gd name="T0" fmla="*/ 44 w 44"/>
                    <a:gd name="T1" fmla="*/ 0 h 19"/>
                    <a:gd name="T2" fmla="*/ 15 w 44"/>
                    <a:gd name="T3" fmla="*/ 0 h 19"/>
                    <a:gd name="T4" fmla="*/ 0 w 44"/>
                    <a:gd name="T5" fmla="*/ 0 h 19"/>
                    <a:gd name="T6" fmla="*/ 0 w 44"/>
                    <a:gd name="T7" fmla="*/ 19 h 19"/>
                    <a:gd name="T8" fmla="*/ 25 w 44"/>
                    <a:gd name="T9" fmla="*/ 14 h 19"/>
                    <a:gd name="T10" fmla="*/ 44 w 44"/>
                    <a:gd name="T11" fmla="*/ 14 h 19"/>
                    <a:gd name="T12" fmla="*/ 44 w 44"/>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44" h="19">
                      <a:moveTo>
                        <a:pt x="44" y="0"/>
                      </a:moveTo>
                      <a:lnTo>
                        <a:pt x="15" y="0"/>
                      </a:lnTo>
                      <a:lnTo>
                        <a:pt x="0" y="0"/>
                      </a:lnTo>
                      <a:lnTo>
                        <a:pt x="0" y="19"/>
                      </a:lnTo>
                      <a:lnTo>
                        <a:pt x="25" y="14"/>
                      </a:lnTo>
                      <a:lnTo>
                        <a:pt x="44" y="14"/>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3" name="Freeform 372">
                  <a:extLst>
                    <a:ext uri="{FF2B5EF4-FFF2-40B4-BE49-F238E27FC236}">
                      <a16:creationId xmlns="" xmlns:a16="http://schemas.microsoft.com/office/drawing/2014/main" id="{87008B4D-D8B0-414A-8F59-F8AD448BA62C}"/>
                    </a:ext>
                  </a:extLst>
                </p:cNvPr>
                <p:cNvSpPr>
                  <a:spLocks/>
                </p:cNvSpPr>
                <p:nvPr/>
              </p:nvSpPr>
              <p:spPr bwMode="auto">
                <a:xfrm>
                  <a:off x="3111" y="2793"/>
                  <a:ext cx="187" cy="14"/>
                </a:xfrm>
                <a:custGeom>
                  <a:avLst/>
                  <a:gdLst>
                    <a:gd name="T0" fmla="*/ 36 w 38"/>
                    <a:gd name="T1" fmla="*/ 0 h 3"/>
                    <a:gd name="T2" fmla="*/ 0 w 38"/>
                    <a:gd name="T3" fmla="*/ 0 h 3"/>
                    <a:gd name="T4" fmla="*/ 0 w 38"/>
                    <a:gd name="T5" fmla="*/ 3 h 3"/>
                    <a:gd name="T6" fmla="*/ 38 w 38"/>
                    <a:gd name="T7" fmla="*/ 3 h 3"/>
                    <a:gd name="T8" fmla="*/ 36 w 38"/>
                    <a:gd name="T9" fmla="*/ 0 h 3"/>
                  </a:gdLst>
                  <a:ahLst/>
                  <a:cxnLst>
                    <a:cxn ang="0">
                      <a:pos x="T0" y="T1"/>
                    </a:cxn>
                    <a:cxn ang="0">
                      <a:pos x="T2" y="T3"/>
                    </a:cxn>
                    <a:cxn ang="0">
                      <a:pos x="T4" y="T5"/>
                    </a:cxn>
                    <a:cxn ang="0">
                      <a:pos x="T6" y="T7"/>
                    </a:cxn>
                    <a:cxn ang="0">
                      <a:pos x="T8" y="T9"/>
                    </a:cxn>
                  </a:cxnLst>
                  <a:rect l="0" t="0" r="r" b="b"/>
                  <a:pathLst>
                    <a:path w="38" h="3">
                      <a:moveTo>
                        <a:pt x="36" y="0"/>
                      </a:moveTo>
                      <a:cubicBezTo>
                        <a:pt x="0" y="0"/>
                        <a:pt x="0" y="0"/>
                        <a:pt x="0" y="0"/>
                      </a:cubicBezTo>
                      <a:cubicBezTo>
                        <a:pt x="0" y="3"/>
                        <a:pt x="0" y="3"/>
                        <a:pt x="0" y="3"/>
                      </a:cubicBezTo>
                      <a:cubicBezTo>
                        <a:pt x="38" y="3"/>
                        <a:pt x="38" y="3"/>
                        <a:pt x="38" y="3"/>
                      </a:cubicBezTo>
                      <a:cubicBezTo>
                        <a:pt x="38" y="2"/>
                        <a:pt x="37" y="1"/>
                        <a:pt x="36"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4" name="Freeform 373">
                  <a:extLst>
                    <a:ext uri="{FF2B5EF4-FFF2-40B4-BE49-F238E27FC236}">
                      <a16:creationId xmlns="" xmlns:a16="http://schemas.microsoft.com/office/drawing/2014/main" id="{F4995B5B-2662-4445-903D-C93E4BB7A72D}"/>
                    </a:ext>
                  </a:extLst>
                </p:cNvPr>
                <p:cNvSpPr>
                  <a:spLocks/>
                </p:cNvSpPr>
                <p:nvPr/>
              </p:nvSpPr>
              <p:spPr bwMode="auto">
                <a:xfrm>
                  <a:off x="3289" y="2606"/>
                  <a:ext cx="423" cy="201"/>
                </a:xfrm>
                <a:custGeom>
                  <a:avLst/>
                  <a:gdLst>
                    <a:gd name="T0" fmla="*/ 83 w 86"/>
                    <a:gd name="T1" fmla="*/ 0 h 41"/>
                    <a:gd name="T2" fmla="*/ 83 w 86"/>
                    <a:gd name="T3" fmla="*/ 34 h 41"/>
                    <a:gd name="T4" fmla="*/ 80 w 86"/>
                    <a:gd name="T5" fmla="*/ 38 h 41"/>
                    <a:gd name="T6" fmla="*/ 0 w 86"/>
                    <a:gd name="T7" fmla="*/ 38 h 41"/>
                    <a:gd name="T8" fmla="*/ 2 w 86"/>
                    <a:gd name="T9" fmla="*/ 41 h 41"/>
                    <a:gd name="T10" fmla="*/ 83 w 86"/>
                    <a:gd name="T11" fmla="*/ 41 h 41"/>
                    <a:gd name="T12" fmla="*/ 86 w 86"/>
                    <a:gd name="T13" fmla="*/ 37 h 41"/>
                    <a:gd name="T14" fmla="*/ 86 w 86"/>
                    <a:gd name="T15" fmla="*/ 3 h 41"/>
                    <a:gd name="T16" fmla="*/ 83 w 86"/>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41">
                      <a:moveTo>
                        <a:pt x="83" y="0"/>
                      </a:moveTo>
                      <a:cubicBezTo>
                        <a:pt x="83" y="34"/>
                        <a:pt x="83" y="34"/>
                        <a:pt x="83" y="34"/>
                      </a:cubicBezTo>
                      <a:cubicBezTo>
                        <a:pt x="83" y="36"/>
                        <a:pt x="82" y="38"/>
                        <a:pt x="80" y="38"/>
                      </a:cubicBezTo>
                      <a:cubicBezTo>
                        <a:pt x="0" y="38"/>
                        <a:pt x="0" y="38"/>
                        <a:pt x="0" y="38"/>
                      </a:cubicBezTo>
                      <a:cubicBezTo>
                        <a:pt x="1" y="39"/>
                        <a:pt x="2" y="40"/>
                        <a:pt x="2" y="41"/>
                      </a:cubicBezTo>
                      <a:cubicBezTo>
                        <a:pt x="83" y="41"/>
                        <a:pt x="83" y="41"/>
                        <a:pt x="83" y="41"/>
                      </a:cubicBezTo>
                      <a:cubicBezTo>
                        <a:pt x="85" y="41"/>
                        <a:pt x="86" y="39"/>
                        <a:pt x="86" y="37"/>
                      </a:cubicBezTo>
                      <a:cubicBezTo>
                        <a:pt x="86" y="3"/>
                        <a:pt x="86" y="3"/>
                        <a:pt x="86" y="3"/>
                      </a:cubicBezTo>
                      <a:cubicBezTo>
                        <a:pt x="85" y="2"/>
                        <a:pt x="84" y="1"/>
                        <a:pt x="83" y="0"/>
                      </a:cubicBezTo>
                    </a:path>
                  </a:pathLst>
                </a:custGeom>
                <a:solidFill>
                  <a:srgbClr val="A02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5" name="Freeform 374">
                  <a:extLst>
                    <a:ext uri="{FF2B5EF4-FFF2-40B4-BE49-F238E27FC236}">
                      <a16:creationId xmlns="" xmlns:a16="http://schemas.microsoft.com/office/drawing/2014/main" id="{FE58D2C7-61EA-47D3-A258-C88D820540FC}"/>
                    </a:ext>
                  </a:extLst>
                </p:cNvPr>
                <p:cNvSpPr>
                  <a:spLocks/>
                </p:cNvSpPr>
                <p:nvPr/>
              </p:nvSpPr>
              <p:spPr bwMode="auto">
                <a:xfrm>
                  <a:off x="3697" y="2498"/>
                  <a:ext cx="15" cy="79"/>
                </a:xfrm>
                <a:custGeom>
                  <a:avLst/>
                  <a:gdLst>
                    <a:gd name="T0" fmla="*/ 0 w 3"/>
                    <a:gd name="T1" fmla="*/ 0 h 16"/>
                    <a:gd name="T2" fmla="*/ 0 w 3"/>
                    <a:gd name="T3" fmla="*/ 1 h 16"/>
                    <a:gd name="T4" fmla="*/ 0 w 3"/>
                    <a:gd name="T5" fmla="*/ 16 h 16"/>
                    <a:gd name="T6" fmla="*/ 3 w 3"/>
                    <a:gd name="T7" fmla="*/ 13 h 16"/>
                    <a:gd name="T8" fmla="*/ 3 w 3"/>
                    <a:gd name="T9" fmla="*/ 4 h 16"/>
                    <a:gd name="T10" fmla="*/ 3 w 3"/>
                    <a:gd name="T11" fmla="*/ 3 h 16"/>
                    <a:gd name="T12" fmla="*/ 0 w 3"/>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 h="16">
                      <a:moveTo>
                        <a:pt x="0" y="0"/>
                      </a:moveTo>
                      <a:cubicBezTo>
                        <a:pt x="0" y="1"/>
                        <a:pt x="0" y="1"/>
                        <a:pt x="0" y="1"/>
                      </a:cubicBezTo>
                      <a:cubicBezTo>
                        <a:pt x="0" y="16"/>
                        <a:pt x="0" y="16"/>
                        <a:pt x="0" y="16"/>
                      </a:cubicBezTo>
                      <a:cubicBezTo>
                        <a:pt x="1" y="15"/>
                        <a:pt x="2" y="14"/>
                        <a:pt x="3" y="13"/>
                      </a:cubicBezTo>
                      <a:cubicBezTo>
                        <a:pt x="3" y="4"/>
                        <a:pt x="3" y="4"/>
                        <a:pt x="3" y="4"/>
                      </a:cubicBezTo>
                      <a:cubicBezTo>
                        <a:pt x="3" y="4"/>
                        <a:pt x="3" y="3"/>
                        <a:pt x="3" y="3"/>
                      </a:cubicBezTo>
                      <a:cubicBezTo>
                        <a:pt x="3" y="2"/>
                        <a:pt x="2" y="1"/>
                        <a:pt x="0" y="0"/>
                      </a:cubicBezTo>
                    </a:path>
                  </a:pathLst>
                </a:custGeom>
                <a:solidFill>
                  <a:srgbClr val="28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6" name="Freeform 375">
                  <a:extLst>
                    <a:ext uri="{FF2B5EF4-FFF2-40B4-BE49-F238E27FC236}">
                      <a16:creationId xmlns="" xmlns:a16="http://schemas.microsoft.com/office/drawing/2014/main" id="{8F3C60C3-0B26-4B2B-B4EE-17F268343793}"/>
                    </a:ext>
                  </a:extLst>
                </p:cNvPr>
                <p:cNvSpPr>
                  <a:spLocks/>
                </p:cNvSpPr>
                <p:nvPr/>
              </p:nvSpPr>
              <p:spPr bwMode="auto">
                <a:xfrm>
                  <a:off x="3688" y="2577"/>
                  <a:ext cx="9" cy="29"/>
                </a:xfrm>
                <a:custGeom>
                  <a:avLst/>
                  <a:gdLst>
                    <a:gd name="T0" fmla="*/ 2 w 2"/>
                    <a:gd name="T1" fmla="*/ 0 h 6"/>
                    <a:gd name="T2" fmla="*/ 0 w 2"/>
                    <a:gd name="T3" fmla="*/ 3 h 6"/>
                    <a:gd name="T4" fmla="*/ 0 w 2"/>
                    <a:gd name="T5" fmla="*/ 4 h 6"/>
                    <a:gd name="T6" fmla="*/ 2 w 2"/>
                    <a:gd name="T7" fmla="*/ 6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cubicBezTo>
                        <a:pt x="2" y="1"/>
                        <a:pt x="1" y="2"/>
                        <a:pt x="0" y="3"/>
                      </a:cubicBezTo>
                      <a:cubicBezTo>
                        <a:pt x="0" y="4"/>
                        <a:pt x="0" y="4"/>
                        <a:pt x="0" y="4"/>
                      </a:cubicBezTo>
                      <a:cubicBezTo>
                        <a:pt x="1" y="4"/>
                        <a:pt x="2" y="5"/>
                        <a:pt x="2" y="6"/>
                      </a:cubicBezTo>
                      <a:cubicBezTo>
                        <a:pt x="2" y="0"/>
                        <a:pt x="2" y="0"/>
                        <a:pt x="2" y="0"/>
                      </a:cubicBezTo>
                    </a:path>
                  </a:pathLst>
                </a:custGeom>
                <a:solidFill>
                  <a:srgbClr val="D2D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7" name="Freeform 376">
                  <a:extLst>
                    <a:ext uri="{FF2B5EF4-FFF2-40B4-BE49-F238E27FC236}">
                      <a16:creationId xmlns="" xmlns:a16="http://schemas.microsoft.com/office/drawing/2014/main" id="{1DDA6C77-6240-49DC-B061-6CCDDBA384D7}"/>
                    </a:ext>
                  </a:extLst>
                </p:cNvPr>
                <p:cNvSpPr>
                  <a:spLocks/>
                </p:cNvSpPr>
                <p:nvPr/>
              </p:nvSpPr>
              <p:spPr bwMode="auto">
                <a:xfrm>
                  <a:off x="2939" y="2778"/>
                  <a:ext cx="128" cy="49"/>
                </a:xfrm>
                <a:custGeom>
                  <a:avLst/>
                  <a:gdLst>
                    <a:gd name="T0" fmla="*/ 128 w 128"/>
                    <a:gd name="T1" fmla="*/ 0 h 49"/>
                    <a:gd name="T2" fmla="*/ 5 w 128"/>
                    <a:gd name="T3" fmla="*/ 34 h 49"/>
                    <a:gd name="T4" fmla="*/ 0 w 128"/>
                    <a:gd name="T5" fmla="*/ 49 h 49"/>
                    <a:gd name="T6" fmla="*/ 15 w 128"/>
                    <a:gd name="T7" fmla="*/ 44 h 49"/>
                    <a:gd name="T8" fmla="*/ 128 w 128"/>
                    <a:gd name="T9" fmla="*/ 15 h 49"/>
                    <a:gd name="T10" fmla="*/ 128 w 128"/>
                    <a:gd name="T11" fmla="*/ 0 h 49"/>
                  </a:gdLst>
                  <a:ahLst/>
                  <a:cxnLst>
                    <a:cxn ang="0">
                      <a:pos x="T0" y="T1"/>
                    </a:cxn>
                    <a:cxn ang="0">
                      <a:pos x="T2" y="T3"/>
                    </a:cxn>
                    <a:cxn ang="0">
                      <a:pos x="T4" y="T5"/>
                    </a:cxn>
                    <a:cxn ang="0">
                      <a:pos x="T6" y="T7"/>
                    </a:cxn>
                    <a:cxn ang="0">
                      <a:pos x="T8" y="T9"/>
                    </a:cxn>
                    <a:cxn ang="0">
                      <a:pos x="T10" y="T11"/>
                    </a:cxn>
                  </a:cxnLst>
                  <a:rect l="0" t="0" r="r" b="b"/>
                  <a:pathLst>
                    <a:path w="128" h="49">
                      <a:moveTo>
                        <a:pt x="128" y="0"/>
                      </a:moveTo>
                      <a:lnTo>
                        <a:pt x="5" y="34"/>
                      </a:lnTo>
                      <a:lnTo>
                        <a:pt x="0" y="49"/>
                      </a:lnTo>
                      <a:lnTo>
                        <a:pt x="15" y="44"/>
                      </a:lnTo>
                      <a:lnTo>
                        <a:pt x="128" y="15"/>
                      </a:lnTo>
                      <a:lnTo>
                        <a:pt x="128" y="0"/>
                      </a:lnTo>
                      <a:close/>
                    </a:path>
                  </a:pathLst>
                </a:custGeom>
                <a:solidFill>
                  <a:srgbClr val="34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8" name="Freeform 377">
                  <a:extLst>
                    <a:ext uri="{FF2B5EF4-FFF2-40B4-BE49-F238E27FC236}">
                      <a16:creationId xmlns="" xmlns:a16="http://schemas.microsoft.com/office/drawing/2014/main" id="{3787A963-2579-4BC9-8760-84B428C12669}"/>
                    </a:ext>
                  </a:extLst>
                </p:cNvPr>
                <p:cNvSpPr>
                  <a:spLocks/>
                </p:cNvSpPr>
                <p:nvPr/>
              </p:nvSpPr>
              <p:spPr bwMode="auto">
                <a:xfrm>
                  <a:off x="2939" y="2778"/>
                  <a:ext cx="128" cy="49"/>
                </a:xfrm>
                <a:custGeom>
                  <a:avLst/>
                  <a:gdLst>
                    <a:gd name="T0" fmla="*/ 128 w 128"/>
                    <a:gd name="T1" fmla="*/ 0 h 49"/>
                    <a:gd name="T2" fmla="*/ 5 w 128"/>
                    <a:gd name="T3" fmla="*/ 34 h 49"/>
                    <a:gd name="T4" fmla="*/ 0 w 128"/>
                    <a:gd name="T5" fmla="*/ 49 h 49"/>
                    <a:gd name="T6" fmla="*/ 15 w 128"/>
                    <a:gd name="T7" fmla="*/ 44 h 49"/>
                    <a:gd name="T8" fmla="*/ 128 w 128"/>
                    <a:gd name="T9" fmla="*/ 15 h 49"/>
                    <a:gd name="T10" fmla="*/ 128 w 128"/>
                    <a:gd name="T11" fmla="*/ 0 h 49"/>
                  </a:gdLst>
                  <a:ahLst/>
                  <a:cxnLst>
                    <a:cxn ang="0">
                      <a:pos x="T0" y="T1"/>
                    </a:cxn>
                    <a:cxn ang="0">
                      <a:pos x="T2" y="T3"/>
                    </a:cxn>
                    <a:cxn ang="0">
                      <a:pos x="T4" y="T5"/>
                    </a:cxn>
                    <a:cxn ang="0">
                      <a:pos x="T6" y="T7"/>
                    </a:cxn>
                    <a:cxn ang="0">
                      <a:pos x="T8" y="T9"/>
                    </a:cxn>
                    <a:cxn ang="0">
                      <a:pos x="T10" y="T11"/>
                    </a:cxn>
                  </a:cxnLst>
                  <a:rect l="0" t="0" r="r" b="b"/>
                  <a:pathLst>
                    <a:path w="128" h="49">
                      <a:moveTo>
                        <a:pt x="128" y="0"/>
                      </a:moveTo>
                      <a:lnTo>
                        <a:pt x="5" y="34"/>
                      </a:lnTo>
                      <a:lnTo>
                        <a:pt x="0" y="49"/>
                      </a:lnTo>
                      <a:lnTo>
                        <a:pt x="15" y="44"/>
                      </a:lnTo>
                      <a:lnTo>
                        <a:pt x="128" y="15"/>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9" name="Freeform 378">
                  <a:extLst>
                    <a:ext uri="{FF2B5EF4-FFF2-40B4-BE49-F238E27FC236}">
                      <a16:creationId xmlns="" xmlns:a16="http://schemas.microsoft.com/office/drawing/2014/main" id="{95B49224-F6DF-4C5F-A5BB-CBBFCE688A8C}"/>
                    </a:ext>
                  </a:extLst>
                </p:cNvPr>
                <p:cNvSpPr>
                  <a:spLocks/>
                </p:cNvSpPr>
                <p:nvPr/>
              </p:nvSpPr>
              <p:spPr bwMode="auto">
                <a:xfrm>
                  <a:off x="3067" y="2778"/>
                  <a:ext cx="44" cy="15"/>
                </a:xfrm>
                <a:custGeom>
                  <a:avLst/>
                  <a:gdLst>
                    <a:gd name="T0" fmla="*/ 44 w 44"/>
                    <a:gd name="T1" fmla="*/ 0 h 15"/>
                    <a:gd name="T2" fmla="*/ 0 w 44"/>
                    <a:gd name="T3" fmla="*/ 0 h 15"/>
                    <a:gd name="T4" fmla="*/ 0 w 44"/>
                    <a:gd name="T5" fmla="*/ 0 h 15"/>
                    <a:gd name="T6" fmla="*/ 0 w 44"/>
                    <a:gd name="T7" fmla="*/ 15 h 15"/>
                    <a:gd name="T8" fmla="*/ 15 w 44"/>
                    <a:gd name="T9" fmla="*/ 15 h 15"/>
                    <a:gd name="T10" fmla="*/ 44 w 44"/>
                    <a:gd name="T11" fmla="*/ 15 h 15"/>
                    <a:gd name="T12" fmla="*/ 44 w 44"/>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44" h="15">
                      <a:moveTo>
                        <a:pt x="44" y="0"/>
                      </a:moveTo>
                      <a:lnTo>
                        <a:pt x="0" y="0"/>
                      </a:lnTo>
                      <a:lnTo>
                        <a:pt x="0" y="0"/>
                      </a:lnTo>
                      <a:lnTo>
                        <a:pt x="0" y="15"/>
                      </a:lnTo>
                      <a:lnTo>
                        <a:pt x="15" y="15"/>
                      </a:lnTo>
                      <a:lnTo>
                        <a:pt x="44" y="15"/>
                      </a:lnTo>
                      <a:lnTo>
                        <a:pt x="44" y="0"/>
                      </a:lnTo>
                      <a:close/>
                    </a:path>
                  </a:pathLst>
                </a:custGeom>
                <a:solidFill>
                  <a:srgbClr val="665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0" name="Freeform 379">
                  <a:extLst>
                    <a:ext uri="{FF2B5EF4-FFF2-40B4-BE49-F238E27FC236}">
                      <a16:creationId xmlns="" xmlns:a16="http://schemas.microsoft.com/office/drawing/2014/main" id="{01912363-6707-4581-A0AF-4DAB39EEC18A}"/>
                    </a:ext>
                  </a:extLst>
                </p:cNvPr>
                <p:cNvSpPr>
                  <a:spLocks/>
                </p:cNvSpPr>
                <p:nvPr/>
              </p:nvSpPr>
              <p:spPr bwMode="auto">
                <a:xfrm>
                  <a:off x="3067" y="2778"/>
                  <a:ext cx="44" cy="15"/>
                </a:xfrm>
                <a:custGeom>
                  <a:avLst/>
                  <a:gdLst>
                    <a:gd name="T0" fmla="*/ 44 w 44"/>
                    <a:gd name="T1" fmla="*/ 0 h 15"/>
                    <a:gd name="T2" fmla="*/ 0 w 44"/>
                    <a:gd name="T3" fmla="*/ 0 h 15"/>
                    <a:gd name="T4" fmla="*/ 0 w 44"/>
                    <a:gd name="T5" fmla="*/ 0 h 15"/>
                    <a:gd name="T6" fmla="*/ 0 w 44"/>
                    <a:gd name="T7" fmla="*/ 15 h 15"/>
                    <a:gd name="T8" fmla="*/ 15 w 44"/>
                    <a:gd name="T9" fmla="*/ 15 h 15"/>
                    <a:gd name="T10" fmla="*/ 44 w 44"/>
                    <a:gd name="T11" fmla="*/ 15 h 15"/>
                    <a:gd name="T12" fmla="*/ 44 w 44"/>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44" h="15">
                      <a:moveTo>
                        <a:pt x="44" y="0"/>
                      </a:moveTo>
                      <a:lnTo>
                        <a:pt x="0" y="0"/>
                      </a:lnTo>
                      <a:lnTo>
                        <a:pt x="0" y="0"/>
                      </a:lnTo>
                      <a:lnTo>
                        <a:pt x="0" y="15"/>
                      </a:lnTo>
                      <a:lnTo>
                        <a:pt x="15" y="15"/>
                      </a:lnTo>
                      <a:lnTo>
                        <a:pt x="44" y="15"/>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1" name="Freeform 380">
                  <a:extLst>
                    <a:ext uri="{FF2B5EF4-FFF2-40B4-BE49-F238E27FC236}">
                      <a16:creationId xmlns="" xmlns:a16="http://schemas.microsoft.com/office/drawing/2014/main" id="{82DE67F5-2CEE-4D96-AEDC-F2C1304D73C7}"/>
                    </a:ext>
                  </a:extLst>
                </p:cNvPr>
                <p:cNvSpPr>
                  <a:spLocks/>
                </p:cNvSpPr>
                <p:nvPr/>
              </p:nvSpPr>
              <p:spPr bwMode="auto">
                <a:xfrm>
                  <a:off x="3111" y="2778"/>
                  <a:ext cx="178" cy="15"/>
                </a:xfrm>
                <a:custGeom>
                  <a:avLst/>
                  <a:gdLst>
                    <a:gd name="T0" fmla="*/ 34 w 36"/>
                    <a:gd name="T1" fmla="*/ 0 h 3"/>
                    <a:gd name="T2" fmla="*/ 0 w 36"/>
                    <a:gd name="T3" fmla="*/ 0 h 3"/>
                    <a:gd name="T4" fmla="*/ 0 w 36"/>
                    <a:gd name="T5" fmla="*/ 3 h 3"/>
                    <a:gd name="T6" fmla="*/ 36 w 36"/>
                    <a:gd name="T7" fmla="*/ 3 h 3"/>
                    <a:gd name="T8" fmla="*/ 34 w 36"/>
                    <a:gd name="T9" fmla="*/ 0 h 3"/>
                  </a:gdLst>
                  <a:ahLst/>
                  <a:cxnLst>
                    <a:cxn ang="0">
                      <a:pos x="T0" y="T1"/>
                    </a:cxn>
                    <a:cxn ang="0">
                      <a:pos x="T2" y="T3"/>
                    </a:cxn>
                    <a:cxn ang="0">
                      <a:pos x="T4" y="T5"/>
                    </a:cxn>
                    <a:cxn ang="0">
                      <a:pos x="T6" y="T7"/>
                    </a:cxn>
                    <a:cxn ang="0">
                      <a:pos x="T8" y="T9"/>
                    </a:cxn>
                  </a:cxnLst>
                  <a:rect l="0" t="0" r="r" b="b"/>
                  <a:pathLst>
                    <a:path w="36" h="3">
                      <a:moveTo>
                        <a:pt x="34" y="0"/>
                      </a:moveTo>
                      <a:cubicBezTo>
                        <a:pt x="0" y="0"/>
                        <a:pt x="0" y="0"/>
                        <a:pt x="0" y="0"/>
                      </a:cubicBezTo>
                      <a:cubicBezTo>
                        <a:pt x="0" y="3"/>
                        <a:pt x="0" y="3"/>
                        <a:pt x="0" y="3"/>
                      </a:cubicBezTo>
                      <a:cubicBezTo>
                        <a:pt x="36" y="3"/>
                        <a:pt x="36" y="3"/>
                        <a:pt x="36" y="3"/>
                      </a:cubicBezTo>
                      <a:cubicBezTo>
                        <a:pt x="36" y="2"/>
                        <a:pt x="35" y="1"/>
                        <a:pt x="34"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2" name="Freeform 381">
                  <a:extLst>
                    <a:ext uri="{FF2B5EF4-FFF2-40B4-BE49-F238E27FC236}">
                      <a16:creationId xmlns="" xmlns:a16="http://schemas.microsoft.com/office/drawing/2014/main" id="{4466A5A2-5F33-41E4-9448-C6368A97A1EF}"/>
                    </a:ext>
                  </a:extLst>
                </p:cNvPr>
                <p:cNvSpPr>
                  <a:spLocks/>
                </p:cNvSpPr>
                <p:nvPr/>
              </p:nvSpPr>
              <p:spPr bwMode="auto">
                <a:xfrm>
                  <a:off x="3279" y="2596"/>
                  <a:ext cx="418" cy="197"/>
                </a:xfrm>
                <a:custGeom>
                  <a:avLst/>
                  <a:gdLst>
                    <a:gd name="T0" fmla="*/ 83 w 85"/>
                    <a:gd name="T1" fmla="*/ 0 h 40"/>
                    <a:gd name="T2" fmla="*/ 83 w 85"/>
                    <a:gd name="T3" fmla="*/ 33 h 40"/>
                    <a:gd name="T4" fmla="*/ 79 w 85"/>
                    <a:gd name="T5" fmla="*/ 37 h 40"/>
                    <a:gd name="T6" fmla="*/ 0 w 85"/>
                    <a:gd name="T7" fmla="*/ 37 h 40"/>
                    <a:gd name="T8" fmla="*/ 2 w 85"/>
                    <a:gd name="T9" fmla="*/ 40 h 40"/>
                    <a:gd name="T10" fmla="*/ 82 w 85"/>
                    <a:gd name="T11" fmla="*/ 40 h 40"/>
                    <a:gd name="T12" fmla="*/ 85 w 85"/>
                    <a:gd name="T13" fmla="*/ 36 h 40"/>
                    <a:gd name="T14" fmla="*/ 85 w 85"/>
                    <a:gd name="T15" fmla="*/ 2 h 40"/>
                    <a:gd name="T16" fmla="*/ 83 w 8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0">
                      <a:moveTo>
                        <a:pt x="83" y="0"/>
                      </a:moveTo>
                      <a:cubicBezTo>
                        <a:pt x="83" y="33"/>
                        <a:pt x="83" y="33"/>
                        <a:pt x="83" y="33"/>
                      </a:cubicBezTo>
                      <a:cubicBezTo>
                        <a:pt x="83" y="35"/>
                        <a:pt x="81" y="37"/>
                        <a:pt x="79" y="37"/>
                      </a:cubicBezTo>
                      <a:cubicBezTo>
                        <a:pt x="0" y="37"/>
                        <a:pt x="0" y="37"/>
                        <a:pt x="0" y="37"/>
                      </a:cubicBezTo>
                      <a:cubicBezTo>
                        <a:pt x="1" y="38"/>
                        <a:pt x="2" y="39"/>
                        <a:pt x="2" y="40"/>
                      </a:cubicBezTo>
                      <a:cubicBezTo>
                        <a:pt x="82" y="40"/>
                        <a:pt x="82" y="40"/>
                        <a:pt x="82" y="40"/>
                      </a:cubicBezTo>
                      <a:cubicBezTo>
                        <a:pt x="84" y="40"/>
                        <a:pt x="85" y="38"/>
                        <a:pt x="85" y="36"/>
                      </a:cubicBezTo>
                      <a:cubicBezTo>
                        <a:pt x="85" y="2"/>
                        <a:pt x="85" y="2"/>
                        <a:pt x="85" y="2"/>
                      </a:cubicBezTo>
                      <a:cubicBezTo>
                        <a:pt x="85" y="1"/>
                        <a:pt x="84" y="0"/>
                        <a:pt x="83" y="0"/>
                      </a:cubicBezTo>
                    </a:path>
                  </a:pathLst>
                </a:custGeom>
                <a:solidFill>
                  <a:srgbClr val="9F2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3" name="Freeform 382">
                  <a:extLst>
                    <a:ext uri="{FF2B5EF4-FFF2-40B4-BE49-F238E27FC236}">
                      <a16:creationId xmlns="" xmlns:a16="http://schemas.microsoft.com/office/drawing/2014/main" id="{82FD9ACF-BA70-4BAE-99E1-7147EFAFA6D5}"/>
                    </a:ext>
                  </a:extLst>
                </p:cNvPr>
                <p:cNvSpPr>
                  <a:spLocks/>
                </p:cNvSpPr>
                <p:nvPr/>
              </p:nvSpPr>
              <p:spPr bwMode="auto">
                <a:xfrm>
                  <a:off x="3688" y="2488"/>
                  <a:ext cx="9" cy="103"/>
                </a:xfrm>
                <a:custGeom>
                  <a:avLst/>
                  <a:gdLst>
                    <a:gd name="T0" fmla="*/ 0 w 2"/>
                    <a:gd name="T1" fmla="*/ 0 h 21"/>
                    <a:gd name="T2" fmla="*/ 0 w 2"/>
                    <a:gd name="T3" fmla="*/ 0 h 21"/>
                    <a:gd name="T4" fmla="*/ 0 w 2"/>
                    <a:gd name="T5" fmla="*/ 21 h 21"/>
                    <a:gd name="T6" fmla="*/ 2 w 2"/>
                    <a:gd name="T7" fmla="*/ 18 h 21"/>
                    <a:gd name="T8" fmla="*/ 2 w 2"/>
                    <a:gd name="T9" fmla="*/ 3 h 21"/>
                    <a:gd name="T10" fmla="*/ 2 w 2"/>
                    <a:gd name="T11" fmla="*/ 2 h 21"/>
                    <a:gd name="T12" fmla="*/ 0 w 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0" y="0"/>
                      </a:moveTo>
                      <a:cubicBezTo>
                        <a:pt x="0" y="0"/>
                        <a:pt x="0" y="0"/>
                        <a:pt x="0" y="0"/>
                      </a:cubicBezTo>
                      <a:cubicBezTo>
                        <a:pt x="0" y="21"/>
                        <a:pt x="0" y="21"/>
                        <a:pt x="0" y="21"/>
                      </a:cubicBezTo>
                      <a:cubicBezTo>
                        <a:pt x="1" y="20"/>
                        <a:pt x="2" y="19"/>
                        <a:pt x="2" y="18"/>
                      </a:cubicBezTo>
                      <a:cubicBezTo>
                        <a:pt x="2" y="3"/>
                        <a:pt x="2" y="3"/>
                        <a:pt x="2" y="3"/>
                      </a:cubicBezTo>
                      <a:cubicBezTo>
                        <a:pt x="2" y="3"/>
                        <a:pt x="2" y="3"/>
                        <a:pt x="2" y="2"/>
                      </a:cubicBezTo>
                      <a:cubicBezTo>
                        <a:pt x="2" y="1"/>
                        <a:pt x="1" y="0"/>
                        <a:pt x="0" y="0"/>
                      </a:cubicBezTo>
                    </a:path>
                  </a:pathLst>
                </a:custGeom>
                <a:solidFill>
                  <a:srgbClr val="28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4" name="Freeform 383">
                  <a:extLst>
                    <a:ext uri="{FF2B5EF4-FFF2-40B4-BE49-F238E27FC236}">
                      <a16:creationId xmlns="" xmlns:a16="http://schemas.microsoft.com/office/drawing/2014/main" id="{B7572CC1-28D7-47FD-8A56-D8EA049A2AB1}"/>
                    </a:ext>
                  </a:extLst>
                </p:cNvPr>
                <p:cNvSpPr>
                  <a:spLocks/>
                </p:cNvSpPr>
                <p:nvPr/>
              </p:nvSpPr>
              <p:spPr bwMode="auto">
                <a:xfrm>
                  <a:off x="3683" y="2591"/>
                  <a:ext cx="5" cy="5"/>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0"/>
                        <a:pt x="1" y="1"/>
                      </a:cubicBezTo>
                      <a:cubicBezTo>
                        <a:pt x="1" y="0"/>
                        <a:pt x="1" y="0"/>
                        <a:pt x="1" y="0"/>
                      </a:cubicBezTo>
                    </a:path>
                  </a:pathLst>
                </a:custGeom>
                <a:solidFill>
                  <a:srgbClr val="D0D3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5" name="Freeform 384">
                  <a:extLst>
                    <a:ext uri="{FF2B5EF4-FFF2-40B4-BE49-F238E27FC236}">
                      <a16:creationId xmlns="" xmlns:a16="http://schemas.microsoft.com/office/drawing/2014/main" id="{1CC3CEE7-D19F-4102-A55C-7CABF587EBF8}"/>
                    </a:ext>
                  </a:extLst>
                </p:cNvPr>
                <p:cNvSpPr>
                  <a:spLocks/>
                </p:cNvSpPr>
                <p:nvPr/>
              </p:nvSpPr>
              <p:spPr bwMode="auto">
                <a:xfrm>
                  <a:off x="2924" y="2763"/>
                  <a:ext cx="143" cy="54"/>
                </a:xfrm>
                <a:custGeom>
                  <a:avLst/>
                  <a:gdLst>
                    <a:gd name="T0" fmla="*/ 143 w 143"/>
                    <a:gd name="T1" fmla="*/ 0 h 54"/>
                    <a:gd name="T2" fmla="*/ 128 w 143"/>
                    <a:gd name="T3" fmla="*/ 0 h 54"/>
                    <a:gd name="T4" fmla="*/ 5 w 143"/>
                    <a:gd name="T5" fmla="*/ 35 h 54"/>
                    <a:gd name="T6" fmla="*/ 0 w 143"/>
                    <a:gd name="T7" fmla="*/ 54 h 54"/>
                    <a:gd name="T8" fmla="*/ 20 w 143"/>
                    <a:gd name="T9" fmla="*/ 49 h 54"/>
                    <a:gd name="T10" fmla="*/ 143 w 143"/>
                    <a:gd name="T11" fmla="*/ 15 h 54"/>
                    <a:gd name="T12" fmla="*/ 143 w 14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43" h="54">
                      <a:moveTo>
                        <a:pt x="143" y="0"/>
                      </a:moveTo>
                      <a:lnTo>
                        <a:pt x="128" y="0"/>
                      </a:lnTo>
                      <a:lnTo>
                        <a:pt x="5" y="35"/>
                      </a:lnTo>
                      <a:lnTo>
                        <a:pt x="0" y="54"/>
                      </a:lnTo>
                      <a:lnTo>
                        <a:pt x="20" y="49"/>
                      </a:lnTo>
                      <a:lnTo>
                        <a:pt x="143" y="15"/>
                      </a:lnTo>
                      <a:lnTo>
                        <a:pt x="143" y="0"/>
                      </a:lnTo>
                      <a:close/>
                    </a:path>
                  </a:pathLst>
                </a:custGeom>
                <a:solidFill>
                  <a:srgbClr val="34C1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6" name="Freeform 385">
                  <a:extLst>
                    <a:ext uri="{FF2B5EF4-FFF2-40B4-BE49-F238E27FC236}">
                      <a16:creationId xmlns="" xmlns:a16="http://schemas.microsoft.com/office/drawing/2014/main" id="{77B5D735-C2D3-4CC0-A49C-5CA991E995C7}"/>
                    </a:ext>
                  </a:extLst>
                </p:cNvPr>
                <p:cNvSpPr>
                  <a:spLocks/>
                </p:cNvSpPr>
                <p:nvPr/>
              </p:nvSpPr>
              <p:spPr bwMode="auto">
                <a:xfrm>
                  <a:off x="2924" y="2763"/>
                  <a:ext cx="143" cy="54"/>
                </a:xfrm>
                <a:custGeom>
                  <a:avLst/>
                  <a:gdLst>
                    <a:gd name="T0" fmla="*/ 143 w 143"/>
                    <a:gd name="T1" fmla="*/ 0 h 54"/>
                    <a:gd name="T2" fmla="*/ 128 w 143"/>
                    <a:gd name="T3" fmla="*/ 0 h 54"/>
                    <a:gd name="T4" fmla="*/ 5 w 143"/>
                    <a:gd name="T5" fmla="*/ 35 h 54"/>
                    <a:gd name="T6" fmla="*/ 0 w 143"/>
                    <a:gd name="T7" fmla="*/ 54 h 54"/>
                    <a:gd name="T8" fmla="*/ 20 w 143"/>
                    <a:gd name="T9" fmla="*/ 49 h 54"/>
                    <a:gd name="T10" fmla="*/ 143 w 143"/>
                    <a:gd name="T11" fmla="*/ 15 h 54"/>
                    <a:gd name="T12" fmla="*/ 143 w 14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43" h="54">
                      <a:moveTo>
                        <a:pt x="143" y="0"/>
                      </a:moveTo>
                      <a:lnTo>
                        <a:pt x="128" y="0"/>
                      </a:lnTo>
                      <a:lnTo>
                        <a:pt x="5" y="35"/>
                      </a:lnTo>
                      <a:lnTo>
                        <a:pt x="0" y="54"/>
                      </a:lnTo>
                      <a:lnTo>
                        <a:pt x="20" y="49"/>
                      </a:lnTo>
                      <a:lnTo>
                        <a:pt x="143" y="15"/>
                      </a:lnTo>
                      <a:lnTo>
                        <a:pt x="1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7" name="Freeform 386">
                  <a:extLst>
                    <a:ext uri="{FF2B5EF4-FFF2-40B4-BE49-F238E27FC236}">
                      <a16:creationId xmlns="" xmlns:a16="http://schemas.microsoft.com/office/drawing/2014/main" id="{DFE7BF9C-6E67-4265-8442-212326F047E5}"/>
                    </a:ext>
                  </a:extLst>
                </p:cNvPr>
                <p:cNvSpPr>
                  <a:spLocks/>
                </p:cNvSpPr>
                <p:nvPr/>
              </p:nvSpPr>
              <p:spPr bwMode="auto">
                <a:xfrm>
                  <a:off x="3067" y="2763"/>
                  <a:ext cx="44" cy="15"/>
                </a:xfrm>
                <a:custGeom>
                  <a:avLst/>
                  <a:gdLst>
                    <a:gd name="T0" fmla="*/ 44 w 44"/>
                    <a:gd name="T1" fmla="*/ 0 h 15"/>
                    <a:gd name="T2" fmla="*/ 0 w 44"/>
                    <a:gd name="T3" fmla="*/ 0 h 15"/>
                    <a:gd name="T4" fmla="*/ 0 w 44"/>
                    <a:gd name="T5" fmla="*/ 15 h 15"/>
                    <a:gd name="T6" fmla="*/ 0 w 44"/>
                    <a:gd name="T7" fmla="*/ 15 h 15"/>
                    <a:gd name="T8" fmla="*/ 44 w 44"/>
                    <a:gd name="T9" fmla="*/ 15 h 15"/>
                    <a:gd name="T10" fmla="*/ 44 w 44"/>
                    <a:gd name="T11" fmla="*/ 0 h 15"/>
                  </a:gdLst>
                  <a:ahLst/>
                  <a:cxnLst>
                    <a:cxn ang="0">
                      <a:pos x="T0" y="T1"/>
                    </a:cxn>
                    <a:cxn ang="0">
                      <a:pos x="T2" y="T3"/>
                    </a:cxn>
                    <a:cxn ang="0">
                      <a:pos x="T4" y="T5"/>
                    </a:cxn>
                    <a:cxn ang="0">
                      <a:pos x="T6" y="T7"/>
                    </a:cxn>
                    <a:cxn ang="0">
                      <a:pos x="T8" y="T9"/>
                    </a:cxn>
                    <a:cxn ang="0">
                      <a:pos x="T10" y="T11"/>
                    </a:cxn>
                  </a:cxnLst>
                  <a:rect l="0" t="0" r="r" b="b"/>
                  <a:pathLst>
                    <a:path w="44" h="15">
                      <a:moveTo>
                        <a:pt x="44" y="0"/>
                      </a:moveTo>
                      <a:lnTo>
                        <a:pt x="0" y="0"/>
                      </a:lnTo>
                      <a:lnTo>
                        <a:pt x="0" y="15"/>
                      </a:lnTo>
                      <a:lnTo>
                        <a:pt x="0" y="15"/>
                      </a:lnTo>
                      <a:lnTo>
                        <a:pt x="44" y="15"/>
                      </a:lnTo>
                      <a:lnTo>
                        <a:pt x="44" y="0"/>
                      </a:lnTo>
                      <a:close/>
                    </a:path>
                  </a:pathLst>
                </a:custGeom>
                <a:solidFill>
                  <a:srgbClr val="6559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8" name="Freeform 387">
                  <a:extLst>
                    <a:ext uri="{FF2B5EF4-FFF2-40B4-BE49-F238E27FC236}">
                      <a16:creationId xmlns="" xmlns:a16="http://schemas.microsoft.com/office/drawing/2014/main" id="{93E6F89D-EF7B-4ADC-A53F-EB0436AA35C9}"/>
                    </a:ext>
                  </a:extLst>
                </p:cNvPr>
                <p:cNvSpPr>
                  <a:spLocks/>
                </p:cNvSpPr>
                <p:nvPr/>
              </p:nvSpPr>
              <p:spPr bwMode="auto">
                <a:xfrm>
                  <a:off x="3067" y="2763"/>
                  <a:ext cx="44" cy="15"/>
                </a:xfrm>
                <a:custGeom>
                  <a:avLst/>
                  <a:gdLst>
                    <a:gd name="T0" fmla="*/ 44 w 44"/>
                    <a:gd name="T1" fmla="*/ 0 h 15"/>
                    <a:gd name="T2" fmla="*/ 0 w 44"/>
                    <a:gd name="T3" fmla="*/ 0 h 15"/>
                    <a:gd name="T4" fmla="*/ 0 w 44"/>
                    <a:gd name="T5" fmla="*/ 15 h 15"/>
                    <a:gd name="T6" fmla="*/ 0 w 44"/>
                    <a:gd name="T7" fmla="*/ 15 h 15"/>
                    <a:gd name="T8" fmla="*/ 44 w 44"/>
                    <a:gd name="T9" fmla="*/ 15 h 15"/>
                    <a:gd name="T10" fmla="*/ 44 w 44"/>
                    <a:gd name="T11" fmla="*/ 0 h 15"/>
                  </a:gdLst>
                  <a:ahLst/>
                  <a:cxnLst>
                    <a:cxn ang="0">
                      <a:pos x="T0" y="T1"/>
                    </a:cxn>
                    <a:cxn ang="0">
                      <a:pos x="T2" y="T3"/>
                    </a:cxn>
                    <a:cxn ang="0">
                      <a:pos x="T4" y="T5"/>
                    </a:cxn>
                    <a:cxn ang="0">
                      <a:pos x="T6" y="T7"/>
                    </a:cxn>
                    <a:cxn ang="0">
                      <a:pos x="T8" y="T9"/>
                    </a:cxn>
                    <a:cxn ang="0">
                      <a:pos x="T10" y="T11"/>
                    </a:cxn>
                  </a:cxnLst>
                  <a:rect l="0" t="0" r="r" b="b"/>
                  <a:pathLst>
                    <a:path w="44" h="15">
                      <a:moveTo>
                        <a:pt x="44" y="0"/>
                      </a:moveTo>
                      <a:lnTo>
                        <a:pt x="0" y="0"/>
                      </a:lnTo>
                      <a:lnTo>
                        <a:pt x="0" y="15"/>
                      </a:lnTo>
                      <a:lnTo>
                        <a:pt x="0" y="15"/>
                      </a:lnTo>
                      <a:lnTo>
                        <a:pt x="44" y="15"/>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9" name="Freeform 388">
                  <a:extLst>
                    <a:ext uri="{FF2B5EF4-FFF2-40B4-BE49-F238E27FC236}">
                      <a16:creationId xmlns="" xmlns:a16="http://schemas.microsoft.com/office/drawing/2014/main" id="{C0CC0A5C-9255-4040-94E6-81B77E7F60F6}"/>
                    </a:ext>
                  </a:extLst>
                </p:cNvPr>
                <p:cNvSpPr>
                  <a:spLocks/>
                </p:cNvSpPr>
                <p:nvPr/>
              </p:nvSpPr>
              <p:spPr bwMode="auto">
                <a:xfrm>
                  <a:off x="3111" y="2763"/>
                  <a:ext cx="168" cy="15"/>
                </a:xfrm>
                <a:custGeom>
                  <a:avLst/>
                  <a:gdLst>
                    <a:gd name="T0" fmla="*/ 33 w 34"/>
                    <a:gd name="T1" fmla="*/ 0 h 3"/>
                    <a:gd name="T2" fmla="*/ 0 w 34"/>
                    <a:gd name="T3" fmla="*/ 0 h 3"/>
                    <a:gd name="T4" fmla="*/ 0 w 34"/>
                    <a:gd name="T5" fmla="*/ 3 h 3"/>
                    <a:gd name="T6" fmla="*/ 34 w 34"/>
                    <a:gd name="T7" fmla="*/ 3 h 3"/>
                    <a:gd name="T8" fmla="*/ 33 w 34"/>
                    <a:gd name="T9" fmla="*/ 0 h 3"/>
                  </a:gdLst>
                  <a:ahLst/>
                  <a:cxnLst>
                    <a:cxn ang="0">
                      <a:pos x="T0" y="T1"/>
                    </a:cxn>
                    <a:cxn ang="0">
                      <a:pos x="T2" y="T3"/>
                    </a:cxn>
                    <a:cxn ang="0">
                      <a:pos x="T4" y="T5"/>
                    </a:cxn>
                    <a:cxn ang="0">
                      <a:pos x="T6" y="T7"/>
                    </a:cxn>
                    <a:cxn ang="0">
                      <a:pos x="T8" y="T9"/>
                    </a:cxn>
                  </a:cxnLst>
                  <a:rect l="0" t="0" r="r" b="b"/>
                  <a:pathLst>
                    <a:path w="34" h="3">
                      <a:moveTo>
                        <a:pt x="33" y="0"/>
                      </a:moveTo>
                      <a:cubicBezTo>
                        <a:pt x="0" y="0"/>
                        <a:pt x="0" y="0"/>
                        <a:pt x="0" y="0"/>
                      </a:cubicBezTo>
                      <a:cubicBezTo>
                        <a:pt x="0" y="3"/>
                        <a:pt x="0" y="3"/>
                        <a:pt x="0" y="3"/>
                      </a:cubicBezTo>
                      <a:cubicBezTo>
                        <a:pt x="34" y="3"/>
                        <a:pt x="34" y="3"/>
                        <a:pt x="34" y="3"/>
                      </a:cubicBezTo>
                      <a:cubicBezTo>
                        <a:pt x="34" y="2"/>
                        <a:pt x="34" y="1"/>
                        <a:pt x="33" y="0"/>
                      </a:cubicBezTo>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00" name="Freeform 389">
                  <a:extLst>
                    <a:ext uri="{FF2B5EF4-FFF2-40B4-BE49-F238E27FC236}">
                      <a16:creationId xmlns="" xmlns:a16="http://schemas.microsoft.com/office/drawing/2014/main" id="{D561B725-737B-41CA-B935-607923E5C37E}"/>
                    </a:ext>
                  </a:extLst>
                </p:cNvPr>
                <p:cNvSpPr>
                  <a:spLocks/>
                </p:cNvSpPr>
                <p:nvPr/>
              </p:nvSpPr>
              <p:spPr bwMode="auto">
                <a:xfrm>
                  <a:off x="3274" y="2591"/>
                  <a:ext cx="414" cy="187"/>
                </a:xfrm>
                <a:custGeom>
                  <a:avLst/>
                  <a:gdLst>
                    <a:gd name="T0" fmla="*/ 83 w 84"/>
                    <a:gd name="T1" fmla="*/ 0 h 38"/>
                    <a:gd name="T2" fmla="*/ 81 w 84"/>
                    <a:gd name="T3" fmla="*/ 2 h 38"/>
                    <a:gd name="T4" fmla="*/ 81 w 84"/>
                    <a:gd name="T5" fmla="*/ 31 h 38"/>
                    <a:gd name="T6" fmla="*/ 77 w 84"/>
                    <a:gd name="T7" fmla="*/ 35 h 38"/>
                    <a:gd name="T8" fmla="*/ 0 w 84"/>
                    <a:gd name="T9" fmla="*/ 35 h 38"/>
                    <a:gd name="T10" fmla="*/ 1 w 84"/>
                    <a:gd name="T11" fmla="*/ 38 h 38"/>
                    <a:gd name="T12" fmla="*/ 80 w 84"/>
                    <a:gd name="T13" fmla="*/ 38 h 38"/>
                    <a:gd name="T14" fmla="*/ 84 w 84"/>
                    <a:gd name="T15" fmla="*/ 34 h 38"/>
                    <a:gd name="T16" fmla="*/ 84 w 84"/>
                    <a:gd name="T17" fmla="*/ 1 h 38"/>
                    <a:gd name="T18" fmla="*/ 83 w 84"/>
                    <a:gd name="T19" fmla="*/ 0 h 38"/>
                    <a:gd name="T20" fmla="*/ 83 w 84"/>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38">
                      <a:moveTo>
                        <a:pt x="83" y="0"/>
                      </a:moveTo>
                      <a:cubicBezTo>
                        <a:pt x="82" y="1"/>
                        <a:pt x="82" y="1"/>
                        <a:pt x="81" y="2"/>
                      </a:cubicBezTo>
                      <a:cubicBezTo>
                        <a:pt x="81" y="31"/>
                        <a:pt x="81" y="31"/>
                        <a:pt x="81" y="31"/>
                      </a:cubicBezTo>
                      <a:cubicBezTo>
                        <a:pt x="81" y="33"/>
                        <a:pt x="79" y="35"/>
                        <a:pt x="77" y="35"/>
                      </a:cubicBezTo>
                      <a:cubicBezTo>
                        <a:pt x="0" y="35"/>
                        <a:pt x="0" y="35"/>
                        <a:pt x="0" y="35"/>
                      </a:cubicBezTo>
                      <a:cubicBezTo>
                        <a:pt x="1" y="36"/>
                        <a:pt x="1" y="37"/>
                        <a:pt x="1" y="38"/>
                      </a:cubicBezTo>
                      <a:cubicBezTo>
                        <a:pt x="80" y="38"/>
                        <a:pt x="80" y="38"/>
                        <a:pt x="80" y="38"/>
                      </a:cubicBezTo>
                      <a:cubicBezTo>
                        <a:pt x="82" y="38"/>
                        <a:pt x="84" y="36"/>
                        <a:pt x="84" y="34"/>
                      </a:cubicBezTo>
                      <a:cubicBezTo>
                        <a:pt x="84" y="1"/>
                        <a:pt x="84" y="1"/>
                        <a:pt x="84" y="1"/>
                      </a:cubicBezTo>
                      <a:cubicBezTo>
                        <a:pt x="83" y="0"/>
                        <a:pt x="83" y="0"/>
                        <a:pt x="83" y="0"/>
                      </a:cubicBezTo>
                      <a:cubicBezTo>
                        <a:pt x="83" y="0"/>
                        <a:pt x="83" y="0"/>
                        <a:pt x="83" y="0"/>
                      </a:cubicBezTo>
                    </a:path>
                  </a:pathLst>
                </a:custGeom>
                <a:solidFill>
                  <a:srgbClr val="9E25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01" name="Freeform 390">
                  <a:extLst>
                    <a:ext uri="{FF2B5EF4-FFF2-40B4-BE49-F238E27FC236}">
                      <a16:creationId xmlns="" xmlns:a16="http://schemas.microsoft.com/office/drawing/2014/main" id="{7B2C02B0-AFDF-4A42-8B61-408B11A5B8AE}"/>
                    </a:ext>
                  </a:extLst>
                </p:cNvPr>
                <p:cNvSpPr>
                  <a:spLocks/>
                </p:cNvSpPr>
                <p:nvPr/>
              </p:nvSpPr>
              <p:spPr bwMode="auto">
                <a:xfrm>
                  <a:off x="3673" y="2474"/>
                  <a:ext cx="15" cy="127"/>
                </a:xfrm>
                <a:custGeom>
                  <a:avLst/>
                  <a:gdLst>
                    <a:gd name="T0" fmla="*/ 0 w 3"/>
                    <a:gd name="T1" fmla="*/ 0 h 26"/>
                    <a:gd name="T2" fmla="*/ 0 w 3"/>
                    <a:gd name="T3" fmla="*/ 0 h 26"/>
                    <a:gd name="T4" fmla="*/ 0 w 3"/>
                    <a:gd name="T5" fmla="*/ 26 h 26"/>
                    <a:gd name="T6" fmla="*/ 2 w 3"/>
                    <a:gd name="T7" fmla="*/ 24 h 26"/>
                    <a:gd name="T8" fmla="*/ 3 w 3"/>
                    <a:gd name="T9" fmla="*/ 24 h 26"/>
                    <a:gd name="T10" fmla="*/ 3 w 3"/>
                    <a:gd name="T11" fmla="*/ 3 h 26"/>
                    <a:gd name="T12" fmla="*/ 3 w 3"/>
                    <a:gd name="T13" fmla="*/ 3 h 26"/>
                    <a:gd name="T14" fmla="*/ 0 w 3"/>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6">
                      <a:moveTo>
                        <a:pt x="0" y="0"/>
                      </a:moveTo>
                      <a:cubicBezTo>
                        <a:pt x="0" y="0"/>
                        <a:pt x="0" y="0"/>
                        <a:pt x="0" y="0"/>
                      </a:cubicBezTo>
                      <a:cubicBezTo>
                        <a:pt x="0" y="26"/>
                        <a:pt x="0" y="26"/>
                        <a:pt x="0" y="26"/>
                      </a:cubicBezTo>
                      <a:cubicBezTo>
                        <a:pt x="1" y="25"/>
                        <a:pt x="1" y="25"/>
                        <a:pt x="2" y="24"/>
                      </a:cubicBezTo>
                      <a:cubicBezTo>
                        <a:pt x="2" y="24"/>
                        <a:pt x="2" y="24"/>
                        <a:pt x="3" y="24"/>
                      </a:cubicBezTo>
                      <a:cubicBezTo>
                        <a:pt x="3" y="3"/>
                        <a:pt x="3" y="3"/>
                        <a:pt x="3" y="3"/>
                      </a:cubicBezTo>
                      <a:cubicBezTo>
                        <a:pt x="3" y="3"/>
                        <a:pt x="3" y="3"/>
                        <a:pt x="3" y="3"/>
                      </a:cubicBezTo>
                      <a:cubicBezTo>
                        <a:pt x="2" y="1"/>
                        <a:pt x="1" y="0"/>
                        <a:pt x="0" y="0"/>
                      </a:cubicBezTo>
                    </a:path>
                  </a:pathLst>
                </a:custGeom>
                <a:solidFill>
                  <a:srgbClr val="27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02" name="Freeform 391">
                  <a:extLst>
                    <a:ext uri="{FF2B5EF4-FFF2-40B4-BE49-F238E27FC236}">
                      <a16:creationId xmlns="" xmlns:a16="http://schemas.microsoft.com/office/drawing/2014/main" id="{8CF13629-5B28-46E8-994D-3F9C5822793C}"/>
                    </a:ext>
                  </a:extLst>
                </p:cNvPr>
                <p:cNvSpPr>
                  <a:spLocks/>
                </p:cNvSpPr>
                <p:nvPr/>
              </p:nvSpPr>
              <p:spPr bwMode="auto">
                <a:xfrm>
                  <a:off x="3658" y="2459"/>
                  <a:ext cx="5" cy="15"/>
                </a:xfrm>
                <a:custGeom>
                  <a:avLst/>
                  <a:gdLst>
                    <a:gd name="T0" fmla="*/ 0 w 1"/>
                    <a:gd name="T1" fmla="*/ 0 h 3"/>
                    <a:gd name="T2" fmla="*/ 0 w 1"/>
                    <a:gd name="T3" fmla="*/ 0 h 3"/>
                    <a:gd name="T4" fmla="*/ 0 w 1"/>
                    <a:gd name="T5" fmla="*/ 3 h 3"/>
                    <a:gd name="T6" fmla="*/ 1 w 1"/>
                    <a:gd name="T7" fmla="*/ 0 h 3"/>
                    <a:gd name="T8" fmla="*/ 1 w 1"/>
                    <a:gd name="T9" fmla="*/ 0 h 3"/>
                    <a:gd name="T10" fmla="*/ 0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0" y="0"/>
                      </a:moveTo>
                      <a:cubicBezTo>
                        <a:pt x="0" y="0"/>
                        <a:pt x="0" y="0"/>
                        <a:pt x="0" y="0"/>
                      </a:cubicBezTo>
                      <a:cubicBezTo>
                        <a:pt x="0" y="3"/>
                        <a:pt x="0" y="3"/>
                        <a:pt x="0" y="3"/>
                      </a:cubicBezTo>
                      <a:cubicBezTo>
                        <a:pt x="0" y="2"/>
                        <a:pt x="1" y="1"/>
                        <a:pt x="1" y="0"/>
                      </a:cubicBezTo>
                      <a:cubicBezTo>
                        <a:pt x="1" y="0"/>
                        <a:pt x="1" y="0"/>
                        <a:pt x="1" y="0"/>
                      </a:cubicBezTo>
                      <a:cubicBezTo>
                        <a:pt x="0" y="0"/>
                        <a:pt x="0" y="0"/>
                        <a:pt x="0" y="0"/>
                      </a:cubicBezTo>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03" name="Freeform 392">
                  <a:extLst>
                    <a:ext uri="{FF2B5EF4-FFF2-40B4-BE49-F238E27FC236}">
                      <a16:creationId xmlns="" xmlns:a16="http://schemas.microsoft.com/office/drawing/2014/main" id="{72A60DC3-7EE8-47CE-A74D-0AD106BFE558}"/>
                    </a:ext>
                  </a:extLst>
                </p:cNvPr>
                <p:cNvSpPr>
                  <a:spLocks/>
                </p:cNvSpPr>
                <p:nvPr/>
              </p:nvSpPr>
              <p:spPr bwMode="auto">
                <a:xfrm>
                  <a:off x="2909" y="2748"/>
                  <a:ext cx="158" cy="54"/>
                </a:xfrm>
                <a:custGeom>
                  <a:avLst/>
                  <a:gdLst>
                    <a:gd name="T0" fmla="*/ 158 w 158"/>
                    <a:gd name="T1" fmla="*/ 0 h 54"/>
                    <a:gd name="T2" fmla="*/ 128 w 158"/>
                    <a:gd name="T3" fmla="*/ 0 h 54"/>
                    <a:gd name="T4" fmla="*/ 5 w 158"/>
                    <a:gd name="T5" fmla="*/ 35 h 54"/>
                    <a:gd name="T6" fmla="*/ 0 w 158"/>
                    <a:gd name="T7" fmla="*/ 54 h 54"/>
                    <a:gd name="T8" fmla="*/ 20 w 158"/>
                    <a:gd name="T9" fmla="*/ 50 h 54"/>
                    <a:gd name="T10" fmla="*/ 143 w 158"/>
                    <a:gd name="T11" fmla="*/ 15 h 54"/>
                    <a:gd name="T12" fmla="*/ 158 w 158"/>
                    <a:gd name="T13" fmla="*/ 15 h 54"/>
                    <a:gd name="T14" fmla="*/ 158 w 158"/>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54">
                      <a:moveTo>
                        <a:pt x="158" y="0"/>
                      </a:moveTo>
                      <a:lnTo>
                        <a:pt x="128" y="0"/>
                      </a:lnTo>
                      <a:lnTo>
                        <a:pt x="5" y="35"/>
                      </a:lnTo>
                      <a:lnTo>
                        <a:pt x="0" y="54"/>
                      </a:lnTo>
                      <a:lnTo>
                        <a:pt x="20" y="50"/>
                      </a:lnTo>
                      <a:lnTo>
                        <a:pt x="143" y="15"/>
                      </a:lnTo>
                      <a:lnTo>
                        <a:pt x="158" y="15"/>
                      </a:lnTo>
                      <a:lnTo>
                        <a:pt x="158" y="0"/>
                      </a:lnTo>
                      <a:close/>
                    </a:path>
                  </a:pathLst>
                </a:custGeom>
                <a:solidFill>
                  <a:srgbClr val="34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04" name="Freeform 393">
                  <a:extLst>
                    <a:ext uri="{FF2B5EF4-FFF2-40B4-BE49-F238E27FC236}">
                      <a16:creationId xmlns="" xmlns:a16="http://schemas.microsoft.com/office/drawing/2014/main" id="{E77309F2-8570-42BC-A1E1-167F7E14C367}"/>
                    </a:ext>
                  </a:extLst>
                </p:cNvPr>
                <p:cNvSpPr>
                  <a:spLocks/>
                </p:cNvSpPr>
                <p:nvPr/>
              </p:nvSpPr>
              <p:spPr bwMode="auto">
                <a:xfrm>
                  <a:off x="2909" y="2748"/>
                  <a:ext cx="158" cy="54"/>
                </a:xfrm>
                <a:custGeom>
                  <a:avLst/>
                  <a:gdLst>
                    <a:gd name="T0" fmla="*/ 158 w 158"/>
                    <a:gd name="T1" fmla="*/ 0 h 54"/>
                    <a:gd name="T2" fmla="*/ 128 w 158"/>
                    <a:gd name="T3" fmla="*/ 0 h 54"/>
                    <a:gd name="T4" fmla="*/ 5 w 158"/>
                    <a:gd name="T5" fmla="*/ 35 h 54"/>
                    <a:gd name="T6" fmla="*/ 0 w 158"/>
                    <a:gd name="T7" fmla="*/ 54 h 54"/>
                    <a:gd name="T8" fmla="*/ 20 w 158"/>
                    <a:gd name="T9" fmla="*/ 50 h 54"/>
                    <a:gd name="T10" fmla="*/ 143 w 158"/>
                    <a:gd name="T11" fmla="*/ 15 h 54"/>
                    <a:gd name="T12" fmla="*/ 158 w 158"/>
                    <a:gd name="T13" fmla="*/ 15 h 54"/>
                    <a:gd name="T14" fmla="*/ 158 w 158"/>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54">
                      <a:moveTo>
                        <a:pt x="158" y="0"/>
                      </a:moveTo>
                      <a:lnTo>
                        <a:pt x="128" y="0"/>
                      </a:lnTo>
                      <a:lnTo>
                        <a:pt x="5" y="35"/>
                      </a:lnTo>
                      <a:lnTo>
                        <a:pt x="0" y="54"/>
                      </a:lnTo>
                      <a:lnTo>
                        <a:pt x="20" y="50"/>
                      </a:lnTo>
                      <a:lnTo>
                        <a:pt x="143" y="15"/>
                      </a:lnTo>
                      <a:lnTo>
                        <a:pt x="158" y="15"/>
                      </a:lnTo>
                      <a:lnTo>
                        <a:pt x="1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05" name="Rectangle 394">
                  <a:extLst>
                    <a:ext uri="{FF2B5EF4-FFF2-40B4-BE49-F238E27FC236}">
                      <a16:creationId xmlns="" xmlns:a16="http://schemas.microsoft.com/office/drawing/2014/main" id="{DBF51388-D1CE-4E82-94A6-19A58437CA00}"/>
                    </a:ext>
                  </a:extLst>
                </p:cNvPr>
                <p:cNvSpPr>
                  <a:spLocks noChangeArrowheads="1"/>
                </p:cNvSpPr>
                <p:nvPr/>
              </p:nvSpPr>
              <p:spPr bwMode="auto">
                <a:xfrm>
                  <a:off x="3067" y="2748"/>
                  <a:ext cx="44" cy="15"/>
                </a:xfrm>
                <a:prstGeom prst="rect">
                  <a:avLst/>
                </a:prstGeom>
                <a:solidFill>
                  <a:srgbClr val="6458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06" name="Rectangle 395">
                  <a:extLst>
                    <a:ext uri="{FF2B5EF4-FFF2-40B4-BE49-F238E27FC236}">
                      <a16:creationId xmlns="" xmlns:a16="http://schemas.microsoft.com/office/drawing/2014/main" id="{C2E9BBA3-7EB1-45BC-8334-C6E7366127E4}"/>
                    </a:ext>
                  </a:extLst>
                </p:cNvPr>
                <p:cNvSpPr>
                  <a:spLocks noChangeArrowheads="1"/>
                </p:cNvSpPr>
                <p:nvPr/>
              </p:nvSpPr>
              <p:spPr bwMode="auto">
                <a:xfrm>
                  <a:off x="3067" y="2748"/>
                  <a:ext cx="44" cy="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07" name="Freeform 396">
                  <a:extLst>
                    <a:ext uri="{FF2B5EF4-FFF2-40B4-BE49-F238E27FC236}">
                      <a16:creationId xmlns="" xmlns:a16="http://schemas.microsoft.com/office/drawing/2014/main" id="{1CD74D71-C319-4464-9370-E4EF085A820B}"/>
                    </a:ext>
                  </a:extLst>
                </p:cNvPr>
                <p:cNvSpPr>
                  <a:spLocks/>
                </p:cNvSpPr>
                <p:nvPr/>
              </p:nvSpPr>
              <p:spPr bwMode="auto">
                <a:xfrm>
                  <a:off x="3111" y="2748"/>
                  <a:ext cx="163" cy="15"/>
                </a:xfrm>
                <a:custGeom>
                  <a:avLst/>
                  <a:gdLst>
                    <a:gd name="T0" fmla="*/ 32 w 33"/>
                    <a:gd name="T1" fmla="*/ 0 h 3"/>
                    <a:gd name="T2" fmla="*/ 0 w 33"/>
                    <a:gd name="T3" fmla="*/ 0 h 3"/>
                    <a:gd name="T4" fmla="*/ 0 w 33"/>
                    <a:gd name="T5" fmla="*/ 3 h 3"/>
                    <a:gd name="T6" fmla="*/ 33 w 33"/>
                    <a:gd name="T7" fmla="*/ 3 h 3"/>
                    <a:gd name="T8" fmla="*/ 32 w 33"/>
                    <a:gd name="T9" fmla="*/ 0 h 3"/>
                  </a:gdLst>
                  <a:ahLst/>
                  <a:cxnLst>
                    <a:cxn ang="0">
                      <a:pos x="T0" y="T1"/>
                    </a:cxn>
                    <a:cxn ang="0">
                      <a:pos x="T2" y="T3"/>
                    </a:cxn>
                    <a:cxn ang="0">
                      <a:pos x="T4" y="T5"/>
                    </a:cxn>
                    <a:cxn ang="0">
                      <a:pos x="T6" y="T7"/>
                    </a:cxn>
                    <a:cxn ang="0">
                      <a:pos x="T8" y="T9"/>
                    </a:cxn>
                  </a:cxnLst>
                  <a:rect l="0" t="0" r="r" b="b"/>
                  <a:pathLst>
                    <a:path w="33" h="3">
                      <a:moveTo>
                        <a:pt x="32" y="0"/>
                      </a:moveTo>
                      <a:cubicBezTo>
                        <a:pt x="0" y="0"/>
                        <a:pt x="0" y="0"/>
                        <a:pt x="0" y="0"/>
                      </a:cubicBezTo>
                      <a:cubicBezTo>
                        <a:pt x="0" y="3"/>
                        <a:pt x="0" y="3"/>
                        <a:pt x="0" y="3"/>
                      </a:cubicBezTo>
                      <a:cubicBezTo>
                        <a:pt x="33" y="3"/>
                        <a:pt x="33" y="3"/>
                        <a:pt x="33" y="3"/>
                      </a:cubicBezTo>
                      <a:cubicBezTo>
                        <a:pt x="33" y="2"/>
                        <a:pt x="32" y="1"/>
                        <a:pt x="32" y="0"/>
                      </a:cubicBezTo>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08" name="Freeform 397">
                  <a:extLst>
                    <a:ext uri="{FF2B5EF4-FFF2-40B4-BE49-F238E27FC236}">
                      <a16:creationId xmlns="" xmlns:a16="http://schemas.microsoft.com/office/drawing/2014/main" id="{69EA80E5-CB9F-43C7-93C8-A8ECE8A68983}"/>
                    </a:ext>
                  </a:extLst>
                </p:cNvPr>
                <p:cNvSpPr>
                  <a:spLocks/>
                </p:cNvSpPr>
                <p:nvPr/>
              </p:nvSpPr>
              <p:spPr bwMode="auto">
                <a:xfrm>
                  <a:off x="3269" y="2601"/>
                  <a:ext cx="404" cy="162"/>
                </a:xfrm>
                <a:custGeom>
                  <a:avLst/>
                  <a:gdLst>
                    <a:gd name="T0" fmla="*/ 82 w 82"/>
                    <a:gd name="T1" fmla="*/ 0 h 33"/>
                    <a:gd name="T2" fmla="*/ 79 w 82"/>
                    <a:gd name="T3" fmla="*/ 2 h 33"/>
                    <a:gd name="T4" fmla="*/ 79 w 82"/>
                    <a:gd name="T5" fmla="*/ 27 h 33"/>
                    <a:gd name="T6" fmla="*/ 75 w 82"/>
                    <a:gd name="T7" fmla="*/ 30 h 33"/>
                    <a:gd name="T8" fmla="*/ 0 w 82"/>
                    <a:gd name="T9" fmla="*/ 30 h 33"/>
                    <a:gd name="T10" fmla="*/ 1 w 82"/>
                    <a:gd name="T11" fmla="*/ 33 h 33"/>
                    <a:gd name="T12" fmla="*/ 78 w 82"/>
                    <a:gd name="T13" fmla="*/ 33 h 33"/>
                    <a:gd name="T14" fmla="*/ 82 w 82"/>
                    <a:gd name="T15" fmla="*/ 29 h 33"/>
                    <a:gd name="T16" fmla="*/ 82 w 8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33">
                      <a:moveTo>
                        <a:pt x="82" y="0"/>
                      </a:moveTo>
                      <a:cubicBezTo>
                        <a:pt x="81" y="1"/>
                        <a:pt x="80" y="1"/>
                        <a:pt x="79" y="2"/>
                      </a:cubicBezTo>
                      <a:cubicBezTo>
                        <a:pt x="79" y="27"/>
                        <a:pt x="79" y="27"/>
                        <a:pt x="79" y="27"/>
                      </a:cubicBezTo>
                      <a:cubicBezTo>
                        <a:pt x="79" y="29"/>
                        <a:pt x="77" y="30"/>
                        <a:pt x="75" y="30"/>
                      </a:cubicBezTo>
                      <a:cubicBezTo>
                        <a:pt x="0" y="30"/>
                        <a:pt x="0" y="30"/>
                        <a:pt x="0" y="30"/>
                      </a:cubicBezTo>
                      <a:cubicBezTo>
                        <a:pt x="0" y="31"/>
                        <a:pt x="1" y="32"/>
                        <a:pt x="1" y="33"/>
                      </a:cubicBezTo>
                      <a:cubicBezTo>
                        <a:pt x="78" y="33"/>
                        <a:pt x="78" y="33"/>
                        <a:pt x="78" y="33"/>
                      </a:cubicBezTo>
                      <a:cubicBezTo>
                        <a:pt x="80" y="33"/>
                        <a:pt x="82" y="31"/>
                        <a:pt x="82" y="29"/>
                      </a:cubicBezTo>
                      <a:cubicBezTo>
                        <a:pt x="82" y="0"/>
                        <a:pt x="82" y="0"/>
                        <a:pt x="82" y="0"/>
                      </a:cubicBezTo>
                    </a:path>
                  </a:pathLst>
                </a:custGeom>
                <a:solidFill>
                  <a:srgbClr val="9C2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09" name="Freeform 398">
                  <a:extLst>
                    <a:ext uri="{FF2B5EF4-FFF2-40B4-BE49-F238E27FC236}">
                      <a16:creationId xmlns="" xmlns:a16="http://schemas.microsoft.com/office/drawing/2014/main" id="{D59C72F5-56AD-4BAE-8A4C-4FECFDE1FE5E}"/>
                    </a:ext>
                  </a:extLst>
                </p:cNvPr>
                <p:cNvSpPr>
                  <a:spLocks/>
                </p:cNvSpPr>
                <p:nvPr/>
              </p:nvSpPr>
              <p:spPr bwMode="auto">
                <a:xfrm>
                  <a:off x="3658" y="2459"/>
                  <a:ext cx="15" cy="152"/>
                </a:xfrm>
                <a:custGeom>
                  <a:avLst/>
                  <a:gdLst>
                    <a:gd name="T0" fmla="*/ 1 w 3"/>
                    <a:gd name="T1" fmla="*/ 0 h 31"/>
                    <a:gd name="T2" fmla="*/ 1 w 3"/>
                    <a:gd name="T3" fmla="*/ 0 h 31"/>
                    <a:gd name="T4" fmla="*/ 0 w 3"/>
                    <a:gd name="T5" fmla="*/ 3 h 31"/>
                    <a:gd name="T6" fmla="*/ 0 w 3"/>
                    <a:gd name="T7" fmla="*/ 31 h 31"/>
                    <a:gd name="T8" fmla="*/ 3 w 3"/>
                    <a:gd name="T9" fmla="*/ 29 h 31"/>
                    <a:gd name="T10" fmla="*/ 3 w 3"/>
                    <a:gd name="T11" fmla="*/ 3 h 31"/>
                    <a:gd name="T12" fmla="*/ 3 w 3"/>
                    <a:gd name="T13" fmla="*/ 3 h 31"/>
                    <a:gd name="T14" fmla="*/ 1 w 3"/>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1">
                      <a:moveTo>
                        <a:pt x="1" y="0"/>
                      </a:moveTo>
                      <a:cubicBezTo>
                        <a:pt x="1" y="0"/>
                        <a:pt x="1" y="0"/>
                        <a:pt x="1" y="0"/>
                      </a:cubicBezTo>
                      <a:cubicBezTo>
                        <a:pt x="1" y="1"/>
                        <a:pt x="0" y="2"/>
                        <a:pt x="0" y="3"/>
                      </a:cubicBezTo>
                      <a:cubicBezTo>
                        <a:pt x="0" y="31"/>
                        <a:pt x="0" y="31"/>
                        <a:pt x="0" y="31"/>
                      </a:cubicBezTo>
                      <a:cubicBezTo>
                        <a:pt x="1" y="30"/>
                        <a:pt x="2" y="30"/>
                        <a:pt x="3" y="29"/>
                      </a:cubicBezTo>
                      <a:cubicBezTo>
                        <a:pt x="3" y="3"/>
                        <a:pt x="3" y="3"/>
                        <a:pt x="3" y="3"/>
                      </a:cubicBezTo>
                      <a:cubicBezTo>
                        <a:pt x="3" y="3"/>
                        <a:pt x="3" y="3"/>
                        <a:pt x="3" y="3"/>
                      </a:cubicBezTo>
                      <a:cubicBezTo>
                        <a:pt x="2" y="1"/>
                        <a:pt x="2" y="0"/>
                        <a:pt x="1" y="0"/>
                      </a:cubicBezTo>
                    </a:path>
                  </a:pathLst>
                </a:custGeom>
                <a:solidFill>
                  <a:srgbClr val="27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0" name="Freeform 399">
                  <a:extLst>
                    <a:ext uri="{FF2B5EF4-FFF2-40B4-BE49-F238E27FC236}">
                      <a16:creationId xmlns="" xmlns:a16="http://schemas.microsoft.com/office/drawing/2014/main" id="{036A9436-E726-47A6-B11F-9ED6F0CFBD56}"/>
                    </a:ext>
                  </a:extLst>
                </p:cNvPr>
                <p:cNvSpPr>
                  <a:spLocks/>
                </p:cNvSpPr>
                <p:nvPr/>
              </p:nvSpPr>
              <p:spPr bwMode="auto">
                <a:xfrm>
                  <a:off x="3643" y="2444"/>
                  <a:ext cx="15" cy="49"/>
                </a:xfrm>
                <a:custGeom>
                  <a:avLst/>
                  <a:gdLst>
                    <a:gd name="T0" fmla="*/ 0 w 3"/>
                    <a:gd name="T1" fmla="*/ 0 h 10"/>
                    <a:gd name="T2" fmla="*/ 0 w 3"/>
                    <a:gd name="T3" fmla="*/ 1 h 10"/>
                    <a:gd name="T4" fmla="*/ 0 w 3"/>
                    <a:gd name="T5" fmla="*/ 10 h 10"/>
                    <a:gd name="T6" fmla="*/ 2 w 3"/>
                    <a:gd name="T7" fmla="*/ 8 h 10"/>
                    <a:gd name="T8" fmla="*/ 3 w 3"/>
                    <a:gd name="T9" fmla="*/ 6 h 10"/>
                    <a:gd name="T10" fmla="*/ 3 w 3"/>
                    <a:gd name="T11" fmla="*/ 3 h 10"/>
                    <a:gd name="T12" fmla="*/ 3 w 3"/>
                    <a:gd name="T13" fmla="*/ 3 h 10"/>
                    <a:gd name="T14" fmla="*/ 0 w 3"/>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0">
                      <a:moveTo>
                        <a:pt x="0" y="0"/>
                      </a:moveTo>
                      <a:cubicBezTo>
                        <a:pt x="0" y="0"/>
                        <a:pt x="0" y="0"/>
                        <a:pt x="0" y="1"/>
                      </a:cubicBezTo>
                      <a:cubicBezTo>
                        <a:pt x="0" y="10"/>
                        <a:pt x="0" y="10"/>
                        <a:pt x="0" y="10"/>
                      </a:cubicBezTo>
                      <a:cubicBezTo>
                        <a:pt x="1" y="9"/>
                        <a:pt x="1" y="9"/>
                        <a:pt x="2" y="8"/>
                      </a:cubicBezTo>
                      <a:cubicBezTo>
                        <a:pt x="2" y="8"/>
                        <a:pt x="3" y="7"/>
                        <a:pt x="3" y="6"/>
                      </a:cubicBezTo>
                      <a:cubicBezTo>
                        <a:pt x="3" y="3"/>
                        <a:pt x="3" y="3"/>
                        <a:pt x="3" y="3"/>
                      </a:cubicBezTo>
                      <a:cubicBezTo>
                        <a:pt x="3" y="3"/>
                        <a:pt x="3" y="3"/>
                        <a:pt x="3" y="3"/>
                      </a:cubicBezTo>
                      <a:cubicBezTo>
                        <a:pt x="3" y="1"/>
                        <a:pt x="1" y="0"/>
                        <a:pt x="0" y="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1" name="Freeform 400">
                  <a:extLst>
                    <a:ext uri="{FF2B5EF4-FFF2-40B4-BE49-F238E27FC236}">
                      <a16:creationId xmlns="" xmlns:a16="http://schemas.microsoft.com/office/drawing/2014/main" id="{665A9059-D894-4BF1-8DA2-0523C6F052F6}"/>
                    </a:ext>
                  </a:extLst>
                </p:cNvPr>
                <p:cNvSpPr>
                  <a:spLocks/>
                </p:cNvSpPr>
                <p:nvPr/>
              </p:nvSpPr>
              <p:spPr bwMode="auto">
                <a:xfrm>
                  <a:off x="2894" y="2734"/>
                  <a:ext cx="173" cy="54"/>
                </a:xfrm>
                <a:custGeom>
                  <a:avLst/>
                  <a:gdLst>
                    <a:gd name="T0" fmla="*/ 173 w 173"/>
                    <a:gd name="T1" fmla="*/ 0 h 54"/>
                    <a:gd name="T2" fmla="*/ 129 w 173"/>
                    <a:gd name="T3" fmla="*/ 0 h 54"/>
                    <a:gd name="T4" fmla="*/ 5 w 173"/>
                    <a:gd name="T5" fmla="*/ 34 h 54"/>
                    <a:gd name="T6" fmla="*/ 0 w 173"/>
                    <a:gd name="T7" fmla="*/ 54 h 54"/>
                    <a:gd name="T8" fmla="*/ 20 w 173"/>
                    <a:gd name="T9" fmla="*/ 49 h 54"/>
                    <a:gd name="T10" fmla="*/ 143 w 173"/>
                    <a:gd name="T11" fmla="*/ 14 h 54"/>
                    <a:gd name="T12" fmla="*/ 173 w 173"/>
                    <a:gd name="T13" fmla="*/ 14 h 54"/>
                    <a:gd name="T14" fmla="*/ 173 w 173"/>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54">
                      <a:moveTo>
                        <a:pt x="173" y="0"/>
                      </a:moveTo>
                      <a:lnTo>
                        <a:pt x="129" y="0"/>
                      </a:lnTo>
                      <a:lnTo>
                        <a:pt x="5" y="34"/>
                      </a:lnTo>
                      <a:lnTo>
                        <a:pt x="0" y="54"/>
                      </a:lnTo>
                      <a:lnTo>
                        <a:pt x="20" y="49"/>
                      </a:lnTo>
                      <a:lnTo>
                        <a:pt x="143" y="14"/>
                      </a:lnTo>
                      <a:lnTo>
                        <a:pt x="173" y="14"/>
                      </a:lnTo>
                      <a:lnTo>
                        <a:pt x="173" y="0"/>
                      </a:lnTo>
                      <a:close/>
                    </a:path>
                  </a:pathLst>
                </a:custGeom>
                <a:solidFill>
                  <a:srgbClr val="33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2" name="Freeform 401">
                  <a:extLst>
                    <a:ext uri="{FF2B5EF4-FFF2-40B4-BE49-F238E27FC236}">
                      <a16:creationId xmlns="" xmlns:a16="http://schemas.microsoft.com/office/drawing/2014/main" id="{B40249E3-EF54-477D-BBF7-956B9509D46D}"/>
                    </a:ext>
                  </a:extLst>
                </p:cNvPr>
                <p:cNvSpPr>
                  <a:spLocks/>
                </p:cNvSpPr>
                <p:nvPr/>
              </p:nvSpPr>
              <p:spPr bwMode="auto">
                <a:xfrm>
                  <a:off x="2894" y="2734"/>
                  <a:ext cx="173" cy="54"/>
                </a:xfrm>
                <a:custGeom>
                  <a:avLst/>
                  <a:gdLst>
                    <a:gd name="T0" fmla="*/ 173 w 173"/>
                    <a:gd name="T1" fmla="*/ 0 h 54"/>
                    <a:gd name="T2" fmla="*/ 129 w 173"/>
                    <a:gd name="T3" fmla="*/ 0 h 54"/>
                    <a:gd name="T4" fmla="*/ 5 w 173"/>
                    <a:gd name="T5" fmla="*/ 34 h 54"/>
                    <a:gd name="T6" fmla="*/ 0 w 173"/>
                    <a:gd name="T7" fmla="*/ 54 h 54"/>
                    <a:gd name="T8" fmla="*/ 20 w 173"/>
                    <a:gd name="T9" fmla="*/ 49 h 54"/>
                    <a:gd name="T10" fmla="*/ 143 w 173"/>
                    <a:gd name="T11" fmla="*/ 14 h 54"/>
                    <a:gd name="T12" fmla="*/ 173 w 173"/>
                    <a:gd name="T13" fmla="*/ 14 h 54"/>
                    <a:gd name="T14" fmla="*/ 173 w 173"/>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54">
                      <a:moveTo>
                        <a:pt x="173" y="0"/>
                      </a:moveTo>
                      <a:lnTo>
                        <a:pt x="129" y="0"/>
                      </a:lnTo>
                      <a:lnTo>
                        <a:pt x="5" y="34"/>
                      </a:lnTo>
                      <a:lnTo>
                        <a:pt x="0" y="54"/>
                      </a:lnTo>
                      <a:lnTo>
                        <a:pt x="20" y="49"/>
                      </a:lnTo>
                      <a:lnTo>
                        <a:pt x="143" y="14"/>
                      </a:lnTo>
                      <a:lnTo>
                        <a:pt x="173" y="14"/>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3" name="Rectangle 402">
                  <a:extLst>
                    <a:ext uri="{FF2B5EF4-FFF2-40B4-BE49-F238E27FC236}">
                      <a16:creationId xmlns="" xmlns:a16="http://schemas.microsoft.com/office/drawing/2014/main" id="{06789067-A63C-40C7-BA04-531BEAB21D2B}"/>
                    </a:ext>
                  </a:extLst>
                </p:cNvPr>
                <p:cNvSpPr>
                  <a:spLocks noChangeArrowheads="1"/>
                </p:cNvSpPr>
                <p:nvPr/>
              </p:nvSpPr>
              <p:spPr bwMode="auto">
                <a:xfrm>
                  <a:off x="3067" y="2734"/>
                  <a:ext cx="44" cy="14"/>
                </a:xfrm>
                <a:prstGeom prst="rect">
                  <a:avLst/>
                </a:prstGeom>
                <a:solidFill>
                  <a:srgbClr val="6357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4" name="Rectangle 403">
                  <a:extLst>
                    <a:ext uri="{FF2B5EF4-FFF2-40B4-BE49-F238E27FC236}">
                      <a16:creationId xmlns="" xmlns:a16="http://schemas.microsoft.com/office/drawing/2014/main" id="{DCAB79D0-3C3A-4B44-AC8B-C38F25F29D9D}"/>
                    </a:ext>
                  </a:extLst>
                </p:cNvPr>
                <p:cNvSpPr>
                  <a:spLocks noChangeArrowheads="1"/>
                </p:cNvSpPr>
                <p:nvPr/>
              </p:nvSpPr>
              <p:spPr bwMode="auto">
                <a:xfrm>
                  <a:off x="3067" y="2734"/>
                  <a:ext cx="44"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5" name="Freeform 404">
                  <a:extLst>
                    <a:ext uri="{FF2B5EF4-FFF2-40B4-BE49-F238E27FC236}">
                      <a16:creationId xmlns="" xmlns:a16="http://schemas.microsoft.com/office/drawing/2014/main" id="{6E60E64A-1DFF-4A33-98B7-A998C94BCC83}"/>
                    </a:ext>
                  </a:extLst>
                </p:cNvPr>
                <p:cNvSpPr>
                  <a:spLocks/>
                </p:cNvSpPr>
                <p:nvPr/>
              </p:nvSpPr>
              <p:spPr bwMode="auto">
                <a:xfrm>
                  <a:off x="3111" y="2734"/>
                  <a:ext cx="158" cy="14"/>
                </a:xfrm>
                <a:custGeom>
                  <a:avLst/>
                  <a:gdLst>
                    <a:gd name="T0" fmla="*/ 31 w 32"/>
                    <a:gd name="T1" fmla="*/ 0 h 3"/>
                    <a:gd name="T2" fmla="*/ 0 w 32"/>
                    <a:gd name="T3" fmla="*/ 0 h 3"/>
                    <a:gd name="T4" fmla="*/ 0 w 32"/>
                    <a:gd name="T5" fmla="*/ 3 h 3"/>
                    <a:gd name="T6" fmla="*/ 32 w 32"/>
                    <a:gd name="T7" fmla="*/ 3 h 3"/>
                    <a:gd name="T8" fmla="*/ 31 w 32"/>
                    <a:gd name="T9" fmla="*/ 0 h 3"/>
                  </a:gdLst>
                  <a:ahLst/>
                  <a:cxnLst>
                    <a:cxn ang="0">
                      <a:pos x="T0" y="T1"/>
                    </a:cxn>
                    <a:cxn ang="0">
                      <a:pos x="T2" y="T3"/>
                    </a:cxn>
                    <a:cxn ang="0">
                      <a:pos x="T4" y="T5"/>
                    </a:cxn>
                    <a:cxn ang="0">
                      <a:pos x="T6" y="T7"/>
                    </a:cxn>
                    <a:cxn ang="0">
                      <a:pos x="T8" y="T9"/>
                    </a:cxn>
                  </a:cxnLst>
                  <a:rect l="0" t="0" r="r" b="b"/>
                  <a:pathLst>
                    <a:path w="32" h="3">
                      <a:moveTo>
                        <a:pt x="31" y="0"/>
                      </a:moveTo>
                      <a:cubicBezTo>
                        <a:pt x="0" y="0"/>
                        <a:pt x="0" y="0"/>
                        <a:pt x="0" y="0"/>
                      </a:cubicBezTo>
                      <a:cubicBezTo>
                        <a:pt x="0" y="3"/>
                        <a:pt x="0" y="3"/>
                        <a:pt x="0" y="3"/>
                      </a:cubicBezTo>
                      <a:cubicBezTo>
                        <a:pt x="32" y="3"/>
                        <a:pt x="32" y="3"/>
                        <a:pt x="32" y="3"/>
                      </a:cubicBezTo>
                      <a:cubicBezTo>
                        <a:pt x="32" y="2"/>
                        <a:pt x="32" y="1"/>
                        <a:pt x="31" y="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6" name="Freeform 405">
                  <a:extLst>
                    <a:ext uri="{FF2B5EF4-FFF2-40B4-BE49-F238E27FC236}">
                      <a16:creationId xmlns="" xmlns:a16="http://schemas.microsoft.com/office/drawing/2014/main" id="{CDDAD66C-0B77-4DFF-A260-41D8A01F98B8}"/>
                    </a:ext>
                  </a:extLst>
                </p:cNvPr>
                <p:cNvSpPr>
                  <a:spLocks/>
                </p:cNvSpPr>
                <p:nvPr/>
              </p:nvSpPr>
              <p:spPr bwMode="auto">
                <a:xfrm>
                  <a:off x="3264" y="2611"/>
                  <a:ext cx="394" cy="137"/>
                </a:xfrm>
                <a:custGeom>
                  <a:avLst/>
                  <a:gdLst>
                    <a:gd name="T0" fmla="*/ 80 w 80"/>
                    <a:gd name="T1" fmla="*/ 0 h 28"/>
                    <a:gd name="T2" fmla="*/ 77 w 80"/>
                    <a:gd name="T3" fmla="*/ 2 h 28"/>
                    <a:gd name="T4" fmla="*/ 77 w 80"/>
                    <a:gd name="T5" fmla="*/ 22 h 28"/>
                    <a:gd name="T6" fmla="*/ 73 w 80"/>
                    <a:gd name="T7" fmla="*/ 25 h 28"/>
                    <a:gd name="T8" fmla="*/ 0 w 80"/>
                    <a:gd name="T9" fmla="*/ 25 h 28"/>
                    <a:gd name="T10" fmla="*/ 1 w 80"/>
                    <a:gd name="T11" fmla="*/ 28 h 28"/>
                    <a:gd name="T12" fmla="*/ 76 w 80"/>
                    <a:gd name="T13" fmla="*/ 28 h 28"/>
                    <a:gd name="T14" fmla="*/ 80 w 80"/>
                    <a:gd name="T15" fmla="*/ 25 h 28"/>
                    <a:gd name="T16" fmla="*/ 80 w 80"/>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28">
                      <a:moveTo>
                        <a:pt x="80" y="0"/>
                      </a:moveTo>
                      <a:cubicBezTo>
                        <a:pt x="79" y="0"/>
                        <a:pt x="78" y="1"/>
                        <a:pt x="77" y="2"/>
                      </a:cubicBezTo>
                      <a:cubicBezTo>
                        <a:pt x="77" y="22"/>
                        <a:pt x="77" y="22"/>
                        <a:pt x="77" y="22"/>
                      </a:cubicBezTo>
                      <a:cubicBezTo>
                        <a:pt x="77" y="24"/>
                        <a:pt x="75" y="25"/>
                        <a:pt x="73" y="25"/>
                      </a:cubicBezTo>
                      <a:cubicBezTo>
                        <a:pt x="0" y="25"/>
                        <a:pt x="0" y="25"/>
                        <a:pt x="0" y="25"/>
                      </a:cubicBezTo>
                      <a:cubicBezTo>
                        <a:pt x="1" y="26"/>
                        <a:pt x="1" y="27"/>
                        <a:pt x="1" y="28"/>
                      </a:cubicBezTo>
                      <a:cubicBezTo>
                        <a:pt x="76" y="28"/>
                        <a:pt x="76" y="28"/>
                        <a:pt x="76" y="28"/>
                      </a:cubicBezTo>
                      <a:cubicBezTo>
                        <a:pt x="78" y="28"/>
                        <a:pt x="80" y="27"/>
                        <a:pt x="80" y="25"/>
                      </a:cubicBezTo>
                      <a:cubicBezTo>
                        <a:pt x="80" y="0"/>
                        <a:pt x="80" y="0"/>
                        <a:pt x="80" y="0"/>
                      </a:cubicBezTo>
                    </a:path>
                  </a:pathLst>
                </a:custGeom>
                <a:solidFill>
                  <a:srgbClr val="9A25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grpSp>
            <p:nvGrpSpPr>
              <p:cNvPr id="12" name="Group 607">
                <a:extLst>
                  <a:ext uri="{FF2B5EF4-FFF2-40B4-BE49-F238E27FC236}">
                    <a16:creationId xmlns="" xmlns:a16="http://schemas.microsoft.com/office/drawing/2014/main" id="{7E3F8E66-F6FA-4189-A0CE-2630B2060E98}"/>
                  </a:ext>
                </a:extLst>
              </p:cNvPr>
              <p:cNvGrpSpPr>
                <a:grpSpLocks/>
              </p:cNvGrpSpPr>
              <p:nvPr/>
            </p:nvGrpSpPr>
            <p:grpSpPr bwMode="auto">
              <a:xfrm>
                <a:off x="2683" y="2233"/>
                <a:ext cx="975" cy="540"/>
                <a:chOff x="2683" y="2233"/>
                <a:chExt cx="975" cy="540"/>
              </a:xfrm>
            </p:grpSpPr>
            <p:sp>
              <p:nvSpPr>
                <p:cNvPr id="17" name="Freeform 407">
                  <a:extLst>
                    <a:ext uri="{FF2B5EF4-FFF2-40B4-BE49-F238E27FC236}">
                      <a16:creationId xmlns="" xmlns:a16="http://schemas.microsoft.com/office/drawing/2014/main" id="{649C543D-7042-43C4-BA0E-68AB74A0AE24}"/>
                    </a:ext>
                  </a:extLst>
                </p:cNvPr>
                <p:cNvSpPr>
                  <a:spLocks/>
                </p:cNvSpPr>
                <p:nvPr/>
              </p:nvSpPr>
              <p:spPr bwMode="auto">
                <a:xfrm>
                  <a:off x="3643" y="2474"/>
                  <a:ext cx="15" cy="147"/>
                </a:xfrm>
                <a:custGeom>
                  <a:avLst/>
                  <a:gdLst>
                    <a:gd name="T0" fmla="*/ 3 w 3"/>
                    <a:gd name="T1" fmla="*/ 0 h 30"/>
                    <a:gd name="T2" fmla="*/ 2 w 3"/>
                    <a:gd name="T3" fmla="*/ 2 h 30"/>
                    <a:gd name="T4" fmla="*/ 0 w 3"/>
                    <a:gd name="T5" fmla="*/ 4 h 30"/>
                    <a:gd name="T6" fmla="*/ 0 w 3"/>
                    <a:gd name="T7" fmla="*/ 30 h 30"/>
                    <a:gd name="T8" fmla="*/ 3 w 3"/>
                    <a:gd name="T9" fmla="*/ 28 h 30"/>
                    <a:gd name="T10" fmla="*/ 3 w 3"/>
                    <a:gd name="T11" fmla="*/ 0 h 30"/>
                  </a:gdLst>
                  <a:ahLst/>
                  <a:cxnLst>
                    <a:cxn ang="0">
                      <a:pos x="T0" y="T1"/>
                    </a:cxn>
                    <a:cxn ang="0">
                      <a:pos x="T2" y="T3"/>
                    </a:cxn>
                    <a:cxn ang="0">
                      <a:pos x="T4" y="T5"/>
                    </a:cxn>
                    <a:cxn ang="0">
                      <a:pos x="T6" y="T7"/>
                    </a:cxn>
                    <a:cxn ang="0">
                      <a:pos x="T8" y="T9"/>
                    </a:cxn>
                    <a:cxn ang="0">
                      <a:pos x="T10" y="T11"/>
                    </a:cxn>
                  </a:cxnLst>
                  <a:rect l="0" t="0" r="r" b="b"/>
                  <a:pathLst>
                    <a:path w="3" h="30">
                      <a:moveTo>
                        <a:pt x="3" y="0"/>
                      </a:moveTo>
                      <a:cubicBezTo>
                        <a:pt x="3" y="1"/>
                        <a:pt x="2" y="2"/>
                        <a:pt x="2" y="2"/>
                      </a:cubicBezTo>
                      <a:cubicBezTo>
                        <a:pt x="1" y="3"/>
                        <a:pt x="1" y="3"/>
                        <a:pt x="0" y="4"/>
                      </a:cubicBezTo>
                      <a:cubicBezTo>
                        <a:pt x="0" y="30"/>
                        <a:pt x="0" y="30"/>
                        <a:pt x="0" y="30"/>
                      </a:cubicBezTo>
                      <a:cubicBezTo>
                        <a:pt x="1" y="29"/>
                        <a:pt x="2" y="28"/>
                        <a:pt x="3" y="28"/>
                      </a:cubicBezTo>
                      <a:cubicBezTo>
                        <a:pt x="3" y="0"/>
                        <a:pt x="3" y="0"/>
                        <a:pt x="3" y="0"/>
                      </a:cubicBezTo>
                    </a:path>
                  </a:pathLst>
                </a:custGeom>
                <a:solidFill>
                  <a:srgbClr val="268D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8" name="Freeform 408">
                  <a:extLst>
                    <a:ext uri="{FF2B5EF4-FFF2-40B4-BE49-F238E27FC236}">
                      <a16:creationId xmlns="" xmlns:a16="http://schemas.microsoft.com/office/drawing/2014/main" id="{C1CFB180-9275-441E-8075-9747E00AD096}"/>
                    </a:ext>
                  </a:extLst>
                </p:cNvPr>
                <p:cNvSpPr>
                  <a:spLocks/>
                </p:cNvSpPr>
                <p:nvPr/>
              </p:nvSpPr>
              <p:spPr bwMode="auto">
                <a:xfrm>
                  <a:off x="3628" y="2429"/>
                  <a:ext cx="15" cy="69"/>
                </a:xfrm>
                <a:custGeom>
                  <a:avLst/>
                  <a:gdLst>
                    <a:gd name="T0" fmla="*/ 0 w 3"/>
                    <a:gd name="T1" fmla="*/ 0 h 14"/>
                    <a:gd name="T2" fmla="*/ 0 w 3"/>
                    <a:gd name="T3" fmla="*/ 1 h 14"/>
                    <a:gd name="T4" fmla="*/ 0 w 3"/>
                    <a:gd name="T5" fmla="*/ 14 h 14"/>
                    <a:gd name="T6" fmla="*/ 3 w 3"/>
                    <a:gd name="T7" fmla="*/ 13 h 14"/>
                    <a:gd name="T8" fmla="*/ 3 w 3"/>
                    <a:gd name="T9" fmla="*/ 4 h 14"/>
                    <a:gd name="T10" fmla="*/ 3 w 3"/>
                    <a:gd name="T11" fmla="*/ 3 h 14"/>
                    <a:gd name="T12" fmla="*/ 0 w 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 h="14">
                      <a:moveTo>
                        <a:pt x="0" y="0"/>
                      </a:moveTo>
                      <a:cubicBezTo>
                        <a:pt x="0" y="0"/>
                        <a:pt x="0" y="1"/>
                        <a:pt x="0" y="1"/>
                      </a:cubicBezTo>
                      <a:cubicBezTo>
                        <a:pt x="0" y="14"/>
                        <a:pt x="0" y="14"/>
                        <a:pt x="0" y="14"/>
                      </a:cubicBezTo>
                      <a:cubicBezTo>
                        <a:pt x="1" y="14"/>
                        <a:pt x="2" y="13"/>
                        <a:pt x="3" y="13"/>
                      </a:cubicBezTo>
                      <a:cubicBezTo>
                        <a:pt x="3" y="4"/>
                        <a:pt x="3" y="4"/>
                        <a:pt x="3" y="4"/>
                      </a:cubicBezTo>
                      <a:cubicBezTo>
                        <a:pt x="3" y="3"/>
                        <a:pt x="3" y="3"/>
                        <a:pt x="3" y="3"/>
                      </a:cubicBezTo>
                      <a:cubicBezTo>
                        <a:pt x="3" y="2"/>
                        <a:pt x="2" y="0"/>
                        <a:pt x="0" y="0"/>
                      </a:cubicBezTo>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9" name="Freeform 409">
                  <a:extLst>
                    <a:ext uri="{FF2B5EF4-FFF2-40B4-BE49-F238E27FC236}">
                      <a16:creationId xmlns="" xmlns:a16="http://schemas.microsoft.com/office/drawing/2014/main" id="{C2CB623E-454F-49E2-ACA6-8A739BEF0022}"/>
                    </a:ext>
                  </a:extLst>
                </p:cNvPr>
                <p:cNvSpPr>
                  <a:spLocks/>
                </p:cNvSpPr>
                <p:nvPr/>
              </p:nvSpPr>
              <p:spPr bwMode="auto">
                <a:xfrm>
                  <a:off x="2880" y="2719"/>
                  <a:ext cx="187" cy="54"/>
                </a:xfrm>
                <a:custGeom>
                  <a:avLst/>
                  <a:gdLst>
                    <a:gd name="T0" fmla="*/ 187 w 187"/>
                    <a:gd name="T1" fmla="*/ 0 h 54"/>
                    <a:gd name="T2" fmla="*/ 128 w 187"/>
                    <a:gd name="T3" fmla="*/ 0 h 54"/>
                    <a:gd name="T4" fmla="*/ 5 w 187"/>
                    <a:gd name="T5" fmla="*/ 34 h 54"/>
                    <a:gd name="T6" fmla="*/ 0 w 187"/>
                    <a:gd name="T7" fmla="*/ 54 h 54"/>
                    <a:gd name="T8" fmla="*/ 19 w 187"/>
                    <a:gd name="T9" fmla="*/ 49 h 54"/>
                    <a:gd name="T10" fmla="*/ 143 w 187"/>
                    <a:gd name="T11" fmla="*/ 15 h 54"/>
                    <a:gd name="T12" fmla="*/ 187 w 187"/>
                    <a:gd name="T13" fmla="*/ 15 h 54"/>
                    <a:gd name="T14" fmla="*/ 187 w 187"/>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54">
                      <a:moveTo>
                        <a:pt x="187" y="0"/>
                      </a:moveTo>
                      <a:lnTo>
                        <a:pt x="128" y="0"/>
                      </a:lnTo>
                      <a:lnTo>
                        <a:pt x="5" y="34"/>
                      </a:lnTo>
                      <a:lnTo>
                        <a:pt x="0" y="54"/>
                      </a:lnTo>
                      <a:lnTo>
                        <a:pt x="19" y="49"/>
                      </a:lnTo>
                      <a:lnTo>
                        <a:pt x="143" y="15"/>
                      </a:lnTo>
                      <a:lnTo>
                        <a:pt x="187" y="15"/>
                      </a:lnTo>
                      <a:lnTo>
                        <a:pt x="187" y="0"/>
                      </a:lnTo>
                      <a:close/>
                    </a:path>
                  </a:pathLst>
                </a:custGeom>
                <a:solidFill>
                  <a:srgbClr val="32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 name="Freeform 410">
                  <a:extLst>
                    <a:ext uri="{FF2B5EF4-FFF2-40B4-BE49-F238E27FC236}">
                      <a16:creationId xmlns="" xmlns:a16="http://schemas.microsoft.com/office/drawing/2014/main" id="{9BB93D04-D2BD-4633-B648-F2A5B140C304}"/>
                    </a:ext>
                  </a:extLst>
                </p:cNvPr>
                <p:cNvSpPr>
                  <a:spLocks/>
                </p:cNvSpPr>
                <p:nvPr/>
              </p:nvSpPr>
              <p:spPr bwMode="auto">
                <a:xfrm>
                  <a:off x="2880" y="2719"/>
                  <a:ext cx="187" cy="54"/>
                </a:xfrm>
                <a:custGeom>
                  <a:avLst/>
                  <a:gdLst>
                    <a:gd name="T0" fmla="*/ 187 w 187"/>
                    <a:gd name="T1" fmla="*/ 0 h 54"/>
                    <a:gd name="T2" fmla="*/ 128 w 187"/>
                    <a:gd name="T3" fmla="*/ 0 h 54"/>
                    <a:gd name="T4" fmla="*/ 5 w 187"/>
                    <a:gd name="T5" fmla="*/ 34 h 54"/>
                    <a:gd name="T6" fmla="*/ 0 w 187"/>
                    <a:gd name="T7" fmla="*/ 54 h 54"/>
                    <a:gd name="T8" fmla="*/ 19 w 187"/>
                    <a:gd name="T9" fmla="*/ 49 h 54"/>
                    <a:gd name="T10" fmla="*/ 143 w 187"/>
                    <a:gd name="T11" fmla="*/ 15 h 54"/>
                    <a:gd name="T12" fmla="*/ 187 w 187"/>
                    <a:gd name="T13" fmla="*/ 15 h 54"/>
                    <a:gd name="T14" fmla="*/ 187 w 187"/>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54">
                      <a:moveTo>
                        <a:pt x="187" y="0"/>
                      </a:moveTo>
                      <a:lnTo>
                        <a:pt x="128" y="0"/>
                      </a:lnTo>
                      <a:lnTo>
                        <a:pt x="5" y="34"/>
                      </a:lnTo>
                      <a:lnTo>
                        <a:pt x="0" y="54"/>
                      </a:lnTo>
                      <a:lnTo>
                        <a:pt x="19" y="49"/>
                      </a:lnTo>
                      <a:lnTo>
                        <a:pt x="143" y="15"/>
                      </a:lnTo>
                      <a:lnTo>
                        <a:pt x="187" y="15"/>
                      </a:lnTo>
                      <a:lnTo>
                        <a:pt x="1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 name="Rectangle 411">
                  <a:extLst>
                    <a:ext uri="{FF2B5EF4-FFF2-40B4-BE49-F238E27FC236}">
                      <a16:creationId xmlns="" xmlns:a16="http://schemas.microsoft.com/office/drawing/2014/main" id="{62079275-79FC-4216-A88C-98C7025900A0}"/>
                    </a:ext>
                  </a:extLst>
                </p:cNvPr>
                <p:cNvSpPr>
                  <a:spLocks noChangeArrowheads="1"/>
                </p:cNvSpPr>
                <p:nvPr/>
              </p:nvSpPr>
              <p:spPr bwMode="auto">
                <a:xfrm>
                  <a:off x="3067" y="2719"/>
                  <a:ext cx="44" cy="15"/>
                </a:xfrm>
                <a:prstGeom prst="rect">
                  <a:avLst/>
                </a:prstGeom>
                <a:solidFill>
                  <a:srgbClr val="6156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 name="Rectangle 412">
                  <a:extLst>
                    <a:ext uri="{FF2B5EF4-FFF2-40B4-BE49-F238E27FC236}">
                      <a16:creationId xmlns="" xmlns:a16="http://schemas.microsoft.com/office/drawing/2014/main" id="{2DA9A9CD-7B50-4EDA-A3F8-EB5C9B720578}"/>
                    </a:ext>
                  </a:extLst>
                </p:cNvPr>
                <p:cNvSpPr>
                  <a:spLocks noChangeArrowheads="1"/>
                </p:cNvSpPr>
                <p:nvPr/>
              </p:nvSpPr>
              <p:spPr bwMode="auto">
                <a:xfrm>
                  <a:off x="3067" y="2719"/>
                  <a:ext cx="44" cy="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 name="Freeform 413">
                  <a:extLst>
                    <a:ext uri="{FF2B5EF4-FFF2-40B4-BE49-F238E27FC236}">
                      <a16:creationId xmlns="" xmlns:a16="http://schemas.microsoft.com/office/drawing/2014/main" id="{F145EE24-21D2-4EE2-BA93-54C90652D49D}"/>
                    </a:ext>
                  </a:extLst>
                </p:cNvPr>
                <p:cNvSpPr>
                  <a:spLocks/>
                </p:cNvSpPr>
                <p:nvPr/>
              </p:nvSpPr>
              <p:spPr bwMode="auto">
                <a:xfrm>
                  <a:off x="3111" y="2719"/>
                  <a:ext cx="153" cy="15"/>
                </a:xfrm>
                <a:custGeom>
                  <a:avLst/>
                  <a:gdLst>
                    <a:gd name="T0" fmla="*/ 31 w 31"/>
                    <a:gd name="T1" fmla="*/ 0 h 3"/>
                    <a:gd name="T2" fmla="*/ 0 w 31"/>
                    <a:gd name="T3" fmla="*/ 0 h 3"/>
                    <a:gd name="T4" fmla="*/ 0 w 31"/>
                    <a:gd name="T5" fmla="*/ 3 h 3"/>
                    <a:gd name="T6" fmla="*/ 31 w 31"/>
                    <a:gd name="T7" fmla="*/ 3 h 3"/>
                    <a:gd name="T8" fmla="*/ 31 w 31"/>
                    <a:gd name="T9" fmla="*/ 0 h 3"/>
                  </a:gdLst>
                  <a:ahLst/>
                  <a:cxnLst>
                    <a:cxn ang="0">
                      <a:pos x="T0" y="T1"/>
                    </a:cxn>
                    <a:cxn ang="0">
                      <a:pos x="T2" y="T3"/>
                    </a:cxn>
                    <a:cxn ang="0">
                      <a:pos x="T4" y="T5"/>
                    </a:cxn>
                    <a:cxn ang="0">
                      <a:pos x="T6" y="T7"/>
                    </a:cxn>
                    <a:cxn ang="0">
                      <a:pos x="T8" y="T9"/>
                    </a:cxn>
                  </a:cxnLst>
                  <a:rect l="0" t="0" r="r" b="b"/>
                  <a:pathLst>
                    <a:path w="31" h="3">
                      <a:moveTo>
                        <a:pt x="31" y="0"/>
                      </a:moveTo>
                      <a:cubicBezTo>
                        <a:pt x="0" y="0"/>
                        <a:pt x="0" y="0"/>
                        <a:pt x="0" y="0"/>
                      </a:cubicBezTo>
                      <a:cubicBezTo>
                        <a:pt x="0" y="3"/>
                        <a:pt x="0" y="3"/>
                        <a:pt x="0" y="3"/>
                      </a:cubicBezTo>
                      <a:cubicBezTo>
                        <a:pt x="31" y="3"/>
                        <a:pt x="31" y="3"/>
                        <a:pt x="31" y="3"/>
                      </a:cubicBezTo>
                      <a:cubicBezTo>
                        <a:pt x="31" y="2"/>
                        <a:pt x="31" y="1"/>
                        <a:pt x="31" y="0"/>
                      </a:cubicBezTo>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 name="Freeform 414">
                  <a:extLst>
                    <a:ext uri="{FF2B5EF4-FFF2-40B4-BE49-F238E27FC236}">
                      <a16:creationId xmlns="" xmlns:a16="http://schemas.microsoft.com/office/drawing/2014/main" id="{33A8711A-1286-4509-B09A-7782CED88499}"/>
                    </a:ext>
                  </a:extLst>
                </p:cNvPr>
                <p:cNvSpPr>
                  <a:spLocks/>
                </p:cNvSpPr>
                <p:nvPr/>
              </p:nvSpPr>
              <p:spPr bwMode="auto">
                <a:xfrm>
                  <a:off x="3264" y="2621"/>
                  <a:ext cx="379" cy="113"/>
                </a:xfrm>
                <a:custGeom>
                  <a:avLst/>
                  <a:gdLst>
                    <a:gd name="T0" fmla="*/ 77 w 77"/>
                    <a:gd name="T1" fmla="*/ 0 h 23"/>
                    <a:gd name="T2" fmla="*/ 74 w 77"/>
                    <a:gd name="T3" fmla="*/ 1 h 23"/>
                    <a:gd name="T4" fmla="*/ 74 w 77"/>
                    <a:gd name="T5" fmla="*/ 17 h 23"/>
                    <a:gd name="T6" fmla="*/ 71 w 77"/>
                    <a:gd name="T7" fmla="*/ 20 h 23"/>
                    <a:gd name="T8" fmla="*/ 0 w 77"/>
                    <a:gd name="T9" fmla="*/ 20 h 23"/>
                    <a:gd name="T10" fmla="*/ 0 w 77"/>
                    <a:gd name="T11" fmla="*/ 23 h 23"/>
                    <a:gd name="T12" fmla="*/ 73 w 77"/>
                    <a:gd name="T13" fmla="*/ 23 h 23"/>
                    <a:gd name="T14" fmla="*/ 77 w 77"/>
                    <a:gd name="T15" fmla="*/ 20 h 23"/>
                    <a:gd name="T16" fmla="*/ 77 w 77"/>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23">
                      <a:moveTo>
                        <a:pt x="77" y="0"/>
                      </a:moveTo>
                      <a:cubicBezTo>
                        <a:pt x="76" y="0"/>
                        <a:pt x="75" y="1"/>
                        <a:pt x="74" y="1"/>
                      </a:cubicBezTo>
                      <a:cubicBezTo>
                        <a:pt x="74" y="17"/>
                        <a:pt x="74" y="17"/>
                        <a:pt x="74" y="17"/>
                      </a:cubicBezTo>
                      <a:cubicBezTo>
                        <a:pt x="74" y="19"/>
                        <a:pt x="73" y="20"/>
                        <a:pt x="71" y="20"/>
                      </a:cubicBezTo>
                      <a:cubicBezTo>
                        <a:pt x="0" y="20"/>
                        <a:pt x="0" y="20"/>
                        <a:pt x="0" y="20"/>
                      </a:cubicBezTo>
                      <a:cubicBezTo>
                        <a:pt x="0" y="21"/>
                        <a:pt x="0" y="22"/>
                        <a:pt x="0" y="23"/>
                      </a:cubicBezTo>
                      <a:cubicBezTo>
                        <a:pt x="73" y="23"/>
                        <a:pt x="73" y="23"/>
                        <a:pt x="73" y="23"/>
                      </a:cubicBezTo>
                      <a:cubicBezTo>
                        <a:pt x="75" y="23"/>
                        <a:pt x="77" y="22"/>
                        <a:pt x="77" y="20"/>
                      </a:cubicBezTo>
                      <a:cubicBezTo>
                        <a:pt x="77" y="0"/>
                        <a:pt x="77" y="0"/>
                        <a:pt x="77" y="0"/>
                      </a:cubicBezTo>
                    </a:path>
                  </a:pathLst>
                </a:custGeom>
                <a:solidFill>
                  <a:srgbClr val="982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 name="Freeform 415">
                  <a:extLst>
                    <a:ext uri="{FF2B5EF4-FFF2-40B4-BE49-F238E27FC236}">
                      <a16:creationId xmlns="" xmlns:a16="http://schemas.microsoft.com/office/drawing/2014/main" id="{9A235F62-F6E1-4D3D-B395-8F64F5D43F12}"/>
                    </a:ext>
                  </a:extLst>
                </p:cNvPr>
                <p:cNvSpPr>
                  <a:spLocks/>
                </p:cNvSpPr>
                <p:nvPr/>
              </p:nvSpPr>
              <p:spPr bwMode="auto">
                <a:xfrm>
                  <a:off x="3628" y="2493"/>
                  <a:ext cx="15" cy="133"/>
                </a:xfrm>
                <a:custGeom>
                  <a:avLst/>
                  <a:gdLst>
                    <a:gd name="T0" fmla="*/ 3 w 3"/>
                    <a:gd name="T1" fmla="*/ 0 h 27"/>
                    <a:gd name="T2" fmla="*/ 0 w 3"/>
                    <a:gd name="T3" fmla="*/ 1 h 27"/>
                    <a:gd name="T4" fmla="*/ 0 w 3"/>
                    <a:gd name="T5" fmla="*/ 27 h 27"/>
                    <a:gd name="T6" fmla="*/ 3 w 3"/>
                    <a:gd name="T7" fmla="*/ 26 h 27"/>
                    <a:gd name="T8" fmla="*/ 3 w 3"/>
                    <a:gd name="T9" fmla="*/ 0 h 27"/>
                  </a:gdLst>
                  <a:ahLst/>
                  <a:cxnLst>
                    <a:cxn ang="0">
                      <a:pos x="T0" y="T1"/>
                    </a:cxn>
                    <a:cxn ang="0">
                      <a:pos x="T2" y="T3"/>
                    </a:cxn>
                    <a:cxn ang="0">
                      <a:pos x="T4" y="T5"/>
                    </a:cxn>
                    <a:cxn ang="0">
                      <a:pos x="T6" y="T7"/>
                    </a:cxn>
                    <a:cxn ang="0">
                      <a:pos x="T8" y="T9"/>
                    </a:cxn>
                  </a:cxnLst>
                  <a:rect l="0" t="0" r="r" b="b"/>
                  <a:pathLst>
                    <a:path w="3" h="27">
                      <a:moveTo>
                        <a:pt x="3" y="0"/>
                      </a:moveTo>
                      <a:cubicBezTo>
                        <a:pt x="2" y="0"/>
                        <a:pt x="1" y="1"/>
                        <a:pt x="0" y="1"/>
                      </a:cubicBezTo>
                      <a:cubicBezTo>
                        <a:pt x="0" y="27"/>
                        <a:pt x="0" y="27"/>
                        <a:pt x="0" y="27"/>
                      </a:cubicBezTo>
                      <a:cubicBezTo>
                        <a:pt x="1" y="27"/>
                        <a:pt x="2" y="26"/>
                        <a:pt x="3" y="26"/>
                      </a:cubicBezTo>
                      <a:cubicBezTo>
                        <a:pt x="3" y="0"/>
                        <a:pt x="3" y="0"/>
                        <a:pt x="3" y="0"/>
                      </a:cubicBezTo>
                    </a:path>
                  </a:pathLst>
                </a:custGeom>
                <a:solidFill>
                  <a:srgbClr val="268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 name="Freeform 416">
                  <a:extLst>
                    <a:ext uri="{FF2B5EF4-FFF2-40B4-BE49-F238E27FC236}">
                      <a16:creationId xmlns="" xmlns:a16="http://schemas.microsoft.com/office/drawing/2014/main" id="{5F724252-CD10-4C23-820E-F4A726B33FEC}"/>
                    </a:ext>
                  </a:extLst>
                </p:cNvPr>
                <p:cNvSpPr>
                  <a:spLocks/>
                </p:cNvSpPr>
                <p:nvPr/>
              </p:nvSpPr>
              <p:spPr bwMode="auto">
                <a:xfrm>
                  <a:off x="3614" y="2420"/>
                  <a:ext cx="14" cy="78"/>
                </a:xfrm>
                <a:custGeom>
                  <a:avLst/>
                  <a:gdLst>
                    <a:gd name="T0" fmla="*/ 1 w 3"/>
                    <a:gd name="T1" fmla="*/ 0 h 16"/>
                    <a:gd name="T2" fmla="*/ 0 w 3"/>
                    <a:gd name="T3" fmla="*/ 0 h 16"/>
                    <a:gd name="T4" fmla="*/ 0 w 3"/>
                    <a:gd name="T5" fmla="*/ 16 h 16"/>
                    <a:gd name="T6" fmla="*/ 1 w 3"/>
                    <a:gd name="T7" fmla="*/ 16 h 16"/>
                    <a:gd name="T8" fmla="*/ 3 w 3"/>
                    <a:gd name="T9" fmla="*/ 16 h 16"/>
                    <a:gd name="T10" fmla="*/ 3 w 3"/>
                    <a:gd name="T11" fmla="*/ 3 h 16"/>
                    <a:gd name="T12" fmla="*/ 3 w 3"/>
                    <a:gd name="T13" fmla="*/ 2 h 16"/>
                    <a:gd name="T14" fmla="*/ 2 w 3"/>
                    <a:gd name="T15" fmla="*/ 0 h 16"/>
                    <a:gd name="T16" fmla="*/ 1 w 3"/>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6">
                      <a:moveTo>
                        <a:pt x="1" y="0"/>
                      </a:moveTo>
                      <a:cubicBezTo>
                        <a:pt x="1" y="0"/>
                        <a:pt x="1" y="0"/>
                        <a:pt x="0" y="0"/>
                      </a:cubicBezTo>
                      <a:cubicBezTo>
                        <a:pt x="0" y="16"/>
                        <a:pt x="0" y="16"/>
                        <a:pt x="0" y="16"/>
                      </a:cubicBezTo>
                      <a:cubicBezTo>
                        <a:pt x="1" y="16"/>
                        <a:pt x="1" y="16"/>
                        <a:pt x="1" y="16"/>
                      </a:cubicBezTo>
                      <a:cubicBezTo>
                        <a:pt x="2" y="16"/>
                        <a:pt x="3" y="16"/>
                        <a:pt x="3" y="16"/>
                      </a:cubicBezTo>
                      <a:cubicBezTo>
                        <a:pt x="3" y="3"/>
                        <a:pt x="3" y="3"/>
                        <a:pt x="3" y="3"/>
                      </a:cubicBezTo>
                      <a:cubicBezTo>
                        <a:pt x="3" y="3"/>
                        <a:pt x="3" y="2"/>
                        <a:pt x="3" y="2"/>
                      </a:cubicBezTo>
                      <a:cubicBezTo>
                        <a:pt x="3" y="1"/>
                        <a:pt x="2" y="1"/>
                        <a:pt x="2" y="0"/>
                      </a:cubicBezTo>
                      <a:cubicBezTo>
                        <a:pt x="2" y="0"/>
                        <a:pt x="2" y="0"/>
                        <a:pt x="1"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 name="Freeform 417">
                  <a:extLst>
                    <a:ext uri="{FF2B5EF4-FFF2-40B4-BE49-F238E27FC236}">
                      <a16:creationId xmlns="" xmlns:a16="http://schemas.microsoft.com/office/drawing/2014/main" id="{3A7019A1-6730-4B54-A485-AA2023D699AB}"/>
                    </a:ext>
                  </a:extLst>
                </p:cNvPr>
                <p:cNvSpPr>
                  <a:spLocks/>
                </p:cNvSpPr>
                <p:nvPr/>
              </p:nvSpPr>
              <p:spPr bwMode="auto">
                <a:xfrm>
                  <a:off x="2865" y="2709"/>
                  <a:ext cx="202" cy="49"/>
                </a:xfrm>
                <a:custGeom>
                  <a:avLst/>
                  <a:gdLst>
                    <a:gd name="T0" fmla="*/ 202 w 202"/>
                    <a:gd name="T1" fmla="*/ 0 h 49"/>
                    <a:gd name="T2" fmla="*/ 128 w 202"/>
                    <a:gd name="T3" fmla="*/ 0 h 49"/>
                    <a:gd name="T4" fmla="*/ 5 w 202"/>
                    <a:gd name="T5" fmla="*/ 30 h 49"/>
                    <a:gd name="T6" fmla="*/ 0 w 202"/>
                    <a:gd name="T7" fmla="*/ 49 h 49"/>
                    <a:gd name="T8" fmla="*/ 20 w 202"/>
                    <a:gd name="T9" fmla="*/ 44 h 49"/>
                    <a:gd name="T10" fmla="*/ 143 w 202"/>
                    <a:gd name="T11" fmla="*/ 10 h 49"/>
                    <a:gd name="T12" fmla="*/ 202 w 202"/>
                    <a:gd name="T13" fmla="*/ 10 h 49"/>
                    <a:gd name="T14" fmla="*/ 202 w 202"/>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49">
                      <a:moveTo>
                        <a:pt x="202" y="0"/>
                      </a:moveTo>
                      <a:lnTo>
                        <a:pt x="128" y="0"/>
                      </a:lnTo>
                      <a:lnTo>
                        <a:pt x="5" y="30"/>
                      </a:lnTo>
                      <a:lnTo>
                        <a:pt x="0" y="49"/>
                      </a:lnTo>
                      <a:lnTo>
                        <a:pt x="20" y="44"/>
                      </a:lnTo>
                      <a:lnTo>
                        <a:pt x="143" y="10"/>
                      </a:lnTo>
                      <a:lnTo>
                        <a:pt x="202" y="10"/>
                      </a:lnTo>
                      <a:lnTo>
                        <a:pt x="202" y="0"/>
                      </a:lnTo>
                      <a:close/>
                    </a:path>
                  </a:pathLst>
                </a:custGeom>
                <a:solidFill>
                  <a:srgbClr val="31B6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 name="Freeform 418">
                  <a:extLst>
                    <a:ext uri="{FF2B5EF4-FFF2-40B4-BE49-F238E27FC236}">
                      <a16:creationId xmlns="" xmlns:a16="http://schemas.microsoft.com/office/drawing/2014/main" id="{5180BA01-6B38-4500-BF08-18FAD85AA1CD}"/>
                    </a:ext>
                  </a:extLst>
                </p:cNvPr>
                <p:cNvSpPr>
                  <a:spLocks/>
                </p:cNvSpPr>
                <p:nvPr/>
              </p:nvSpPr>
              <p:spPr bwMode="auto">
                <a:xfrm>
                  <a:off x="2865" y="2709"/>
                  <a:ext cx="202" cy="49"/>
                </a:xfrm>
                <a:custGeom>
                  <a:avLst/>
                  <a:gdLst>
                    <a:gd name="T0" fmla="*/ 202 w 202"/>
                    <a:gd name="T1" fmla="*/ 0 h 49"/>
                    <a:gd name="T2" fmla="*/ 128 w 202"/>
                    <a:gd name="T3" fmla="*/ 0 h 49"/>
                    <a:gd name="T4" fmla="*/ 5 w 202"/>
                    <a:gd name="T5" fmla="*/ 30 h 49"/>
                    <a:gd name="T6" fmla="*/ 0 w 202"/>
                    <a:gd name="T7" fmla="*/ 49 h 49"/>
                    <a:gd name="T8" fmla="*/ 20 w 202"/>
                    <a:gd name="T9" fmla="*/ 44 h 49"/>
                    <a:gd name="T10" fmla="*/ 143 w 202"/>
                    <a:gd name="T11" fmla="*/ 10 h 49"/>
                    <a:gd name="T12" fmla="*/ 202 w 202"/>
                    <a:gd name="T13" fmla="*/ 10 h 49"/>
                    <a:gd name="T14" fmla="*/ 202 w 202"/>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49">
                      <a:moveTo>
                        <a:pt x="202" y="0"/>
                      </a:moveTo>
                      <a:lnTo>
                        <a:pt x="128" y="0"/>
                      </a:lnTo>
                      <a:lnTo>
                        <a:pt x="5" y="30"/>
                      </a:lnTo>
                      <a:lnTo>
                        <a:pt x="0" y="49"/>
                      </a:lnTo>
                      <a:lnTo>
                        <a:pt x="20" y="44"/>
                      </a:lnTo>
                      <a:lnTo>
                        <a:pt x="143" y="10"/>
                      </a:lnTo>
                      <a:lnTo>
                        <a:pt x="202" y="10"/>
                      </a:lnTo>
                      <a:lnTo>
                        <a:pt x="2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 name="Rectangle 419">
                  <a:extLst>
                    <a:ext uri="{FF2B5EF4-FFF2-40B4-BE49-F238E27FC236}">
                      <a16:creationId xmlns="" xmlns:a16="http://schemas.microsoft.com/office/drawing/2014/main" id="{8007AF23-BCF1-4464-B93D-8B18F1FA835C}"/>
                    </a:ext>
                  </a:extLst>
                </p:cNvPr>
                <p:cNvSpPr>
                  <a:spLocks noChangeArrowheads="1"/>
                </p:cNvSpPr>
                <p:nvPr/>
              </p:nvSpPr>
              <p:spPr bwMode="auto">
                <a:xfrm>
                  <a:off x="3067" y="2709"/>
                  <a:ext cx="44" cy="10"/>
                </a:xfrm>
                <a:prstGeom prst="rect">
                  <a:avLst/>
                </a:prstGeom>
                <a:solidFill>
                  <a:srgbClr val="5F55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 name="Rectangle 420">
                  <a:extLst>
                    <a:ext uri="{FF2B5EF4-FFF2-40B4-BE49-F238E27FC236}">
                      <a16:creationId xmlns="" xmlns:a16="http://schemas.microsoft.com/office/drawing/2014/main" id="{357D901A-4DC7-4801-A775-9DDC8B7C21CA}"/>
                    </a:ext>
                  </a:extLst>
                </p:cNvPr>
                <p:cNvSpPr>
                  <a:spLocks noChangeArrowheads="1"/>
                </p:cNvSpPr>
                <p:nvPr/>
              </p:nvSpPr>
              <p:spPr bwMode="auto">
                <a:xfrm>
                  <a:off x="3067" y="2709"/>
                  <a:ext cx="44"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 name="Freeform 421">
                  <a:extLst>
                    <a:ext uri="{FF2B5EF4-FFF2-40B4-BE49-F238E27FC236}">
                      <a16:creationId xmlns="" xmlns:a16="http://schemas.microsoft.com/office/drawing/2014/main" id="{ED0F3AFF-A691-4B4F-A6DA-1315D6D50F6D}"/>
                    </a:ext>
                  </a:extLst>
                </p:cNvPr>
                <p:cNvSpPr>
                  <a:spLocks/>
                </p:cNvSpPr>
                <p:nvPr/>
              </p:nvSpPr>
              <p:spPr bwMode="auto">
                <a:xfrm>
                  <a:off x="3111" y="2709"/>
                  <a:ext cx="153" cy="10"/>
                </a:xfrm>
                <a:custGeom>
                  <a:avLst/>
                  <a:gdLst>
                    <a:gd name="T0" fmla="*/ 31 w 31"/>
                    <a:gd name="T1" fmla="*/ 0 h 2"/>
                    <a:gd name="T2" fmla="*/ 0 w 31"/>
                    <a:gd name="T3" fmla="*/ 0 h 2"/>
                    <a:gd name="T4" fmla="*/ 0 w 31"/>
                    <a:gd name="T5" fmla="*/ 2 h 2"/>
                    <a:gd name="T6" fmla="*/ 31 w 31"/>
                    <a:gd name="T7" fmla="*/ 2 h 2"/>
                    <a:gd name="T8" fmla="*/ 31 w 31"/>
                    <a:gd name="T9" fmla="*/ 1 h 2"/>
                    <a:gd name="T10" fmla="*/ 31 w 31"/>
                    <a:gd name="T11" fmla="*/ 1 h 2"/>
                    <a:gd name="T12" fmla="*/ 31 w 31"/>
                    <a:gd name="T13" fmla="*/ 1 h 2"/>
                    <a:gd name="T14" fmla="*/ 31 w 31"/>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
                      <a:moveTo>
                        <a:pt x="31" y="0"/>
                      </a:moveTo>
                      <a:cubicBezTo>
                        <a:pt x="0" y="0"/>
                        <a:pt x="0" y="0"/>
                        <a:pt x="0" y="0"/>
                      </a:cubicBezTo>
                      <a:cubicBezTo>
                        <a:pt x="0" y="2"/>
                        <a:pt x="0" y="2"/>
                        <a:pt x="0" y="2"/>
                      </a:cubicBezTo>
                      <a:cubicBezTo>
                        <a:pt x="31" y="2"/>
                        <a:pt x="31" y="2"/>
                        <a:pt x="31" y="2"/>
                      </a:cubicBezTo>
                      <a:cubicBezTo>
                        <a:pt x="31" y="2"/>
                        <a:pt x="31" y="1"/>
                        <a:pt x="31" y="1"/>
                      </a:cubicBezTo>
                      <a:cubicBezTo>
                        <a:pt x="31" y="1"/>
                        <a:pt x="31" y="1"/>
                        <a:pt x="31" y="1"/>
                      </a:cubicBezTo>
                      <a:cubicBezTo>
                        <a:pt x="31" y="1"/>
                        <a:pt x="31" y="1"/>
                        <a:pt x="31" y="1"/>
                      </a:cubicBezTo>
                      <a:cubicBezTo>
                        <a:pt x="31" y="0"/>
                        <a:pt x="31" y="0"/>
                        <a:pt x="31"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 name="Freeform 422">
                  <a:extLst>
                    <a:ext uri="{FF2B5EF4-FFF2-40B4-BE49-F238E27FC236}">
                      <a16:creationId xmlns="" xmlns:a16="http://schemas.microsoft.com/office/drawing/2014/main" id="{4043D7BC-535A-44A5-AC84-8545C55FBE50}"/>
                    </a:ext>
                  </a:extLst>
                </p:cNvPr>
                <p:cNvSpPr>
                  <a:spLocks/>
                </p:cNvSpPr>
                <p:nvPr/>
              </p:nvSpPr>
              <p:spPr bwMode="auto">
                <a:xfrm>
                  <a:off x="3264" y="2626"/>
                  <a:ext cx="364" cy="93"/>
                </a:xfrm>
                <a:custGeom>
                  <a:avLst/>
                  <a:gdLst>
                    <a:gd name="T0" fmla="*/ 74 w 74"/>
                    <a:gd name="T1" fmla="*/ 0 h 19"/>
                    <a:gd name="T2" fmla="*/ 71 w 74"/>
                    <a:gd name="T3" fmla="*/ 1 h 19"/>
                    <a:gd name="T4" fmla="*/ 71 w 74"/>
                    <a:gd name="T5" fmla="*/ 13 h 19"/>
                    <a:gd name="T6" fmla="*/ 68 w 74"/>
                    <a:gd name="T7" fmla="*/ 17 h 19"/>
                    <a:gd name="T8" fmla="*/ 0 w 74"/>
                    <a:gd name="T9" fmla="*/ 17 h 19"/>
                    <a:gd name="T10" fmla="*/ 0 w 74"/>
                    <a:gd name="T11" fmla="*/ 18 h 19"/>
                    <a:gd name="T12" fmla="*/ 0 w 74"/>
                    <a:gd name="T13" fmla="*/ 18 h 19"/>
                    <a:gd name="T14" fmla="*/ 0 w 74"/>
                    <a:gd name="T15" fmla="*/ 19 h 19"/>
                    <a:gd name="T16" fmla="*/ 71 w 74"/>
                    <a:gd name="T17" fmla="*/ 19 h 19"/>
                    <a:gd name="T18" fmla="*/ 74 w 74"/>
                    <a:gd name="T19" fmla="*/ 16 h 19"/>
                    <a:gd name="T20" fmla="*/ 74 w 7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9">
                      <a:moveTo>
                        <a:pt x="74" y="0"/>
                      </a:moveTo>
                      <a:cubicBezTo>
                        <a:pt x="73" y="0"/>
                        <a:pt x="72" y="1"/>
                        <a:pt x="71" y="1"/>
                      </a:cubicBezTo>
                      <a:cubicBezTo>
                        <a:pt x="71" y="13"/>
                        <a:pt x="71" y="13"/>
                        <a:pt x="71" y="13"/>
                      </a:cubicBezTo>
                      <a:cubicBezTo>
                        <a:pt x="71" y="15"/>
                        <a:pt x="70" y="17"/>
                        <a:pt x="68" y="17"/>
                      </a:cubicBezTo>
                      <a:cubicBezTo>
                        <a:pt x="0" y="17"/>
                        <a:pt x="0" y="17"/>
                        <a:pt x="0" y="17"/>
                      </a:cubicBezTo>
                      <a:cubicBezTo>
                        <a:pt x="0" y="17"/>
                        <a:pt x="0" y="17"/>
                        <a:pt x="0" y="18"/>
                      </a:cubicBezTo>
                      <a:cubicBezTo>
                        <a:pt x="0" y="18"/>
                        <a:pt x="0" y="18"/>
                        <a:pt x="0" y="18"/>
                      </a:cubicBezTo>
                      <a:cubicBezTo>
                        <a:pt x="0" y="18"/>
                        <a:pt x="0" y="19"/>
                        <a:pt x="0" y="19"/>
                      </a:cubicBezTo>
                      <a:cubicBezTo>
                        <a:pt x="71" y="19"/>
                        <a:pt x="71" y="19"/>
                        <a:pt x="71" y="19"/>
                      </a:cubicBezTo>
                      <a:cubicBezTo>
                        <a:pt x="73" y="19"/>
                        <a:pt x="74" y="18"/>
                        <a:pt x="74" y="16"/>
                      </a:cubicBezTo>
                      <a:cubicBezTo>
                        <a:pt x="74" y="0"/>
                        <a:pt x="74" y="0"/>
                        <a:pt x="74" y="0"/>
                      </a:cubicBezTo>
                    </a:path>
                  </a:pathLst>
                </a:custGeom>
                <a:solidFill>
                  <a:srgbClr val="9523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 name="Freeform 423">
                  <a:extLst>
                    <a:ext uri="{FF2B5EF4-FFF2-40B4-BE49-F238E27FC236}">
                      <a16:creationId xmlns="" xmlns:a16="http://schemas.microsoft.com/office/drawing/2014/main" id="{4CBBC191-C6E7-4C49-8779-C84DC07A6573}"/>
                    </a:ext>
                  </a:extLst>
                </p:cNvPr>
                <p:cNvSpPr>
                  <a:spLocks noEditPoints="1"/>
                </p:cNvSpPr>
                <p:nvPr/>
              </p:nvSpPr>
              <p:spPr bwMode="auto">
                <a:xfrm>
                  <a:off x="3614" y="2415"/>
                  <a:ext cx="14" cy="216"/>
                </a:xfrm>
                <a:custGeom>
                  <a:avLst/>
                  <a:gdLst>
                    <a:gd name="T0" fmla="*/ 3 w 3"/>
                    <a:gd name="T1" fmla="*/ 17 h 44"/>
                    <a:gd name="T2" fmla="*/ 1 w 3"/>
                    <a:gd name="T3" fmla="*/ 17 h 44"/>
                    <a:gd name="T4" fmla="*/ 0 w 3"/>
                    <a:gd name="T5" fmla="*/ 17 h 44"/>
                    <a:gd name="T6" fmla="*/ 0 w 3"/>
                    <a:gd name="T7" fmla="*/ 44 h 44"/>
                    <a:gd name="T8" fmla="*/ 3 w 3"/>
                    <a:gd name="T9" fmla="*/ 43 h 44"/>
                    <a:gd name="T10" fmla="*/ 3 w 3"/>
                    <a:gd name="T11" fmla="*/ 17 h 44"/>
                    <a:gd name="T12" fmla="*/ 0 w 3"/>
                    <a:gd name="T13" fmla="*/ 0 h 44"/>
                    <a:gd name="T14" fmla="*/ 0 w 3"/>
                    <a:gd name="T15" fmla="*/ 1 h 44"/>
                    <a:gd name="T16" fmla="*/ 0 w 3"/>
                    <a:gd name="T17" fmla="*/ 1 h 44"/>
                    <a:gd name="T18" fmla="*/ 1 w 3"/>
                    <a:gd name="T19" fmla="*/ 1 h 44"/>
                    <a:gd name="T20" fmla="*/ 2 w 3"/>
                    <a:gd name="T21" fmla="*/ 1 h 44"/>
                    <a:gd name="T22" fmla="*/ 0 w 3"/>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44">
                      <a:moveTo>
                        <a:pt x="3" y="17"/>
                      </a:moveTo>
                      <a:cubicBezTo>
                        <a:pt x="3" y="17"/>
                        <a:pt x="2" y="17"/>
                        <a:pt x="1" y="17"/>
                      </a:cubicBezTo>
                      <a:cubicBezTo>
                        <a:pt x="1" y="17"/>
                        <a:pt x="1" y="17"/>
                        <a:pt x="0" y="17"/>
                      </a:cubicBezTo>
                      <a:cubicBezTo>
                        <a:pt x="0" y="44"/>
                        <a:pt x="0" y="44"/>
                        <a:pt x="0" y="44"/>
                      </a:cubicBezTo>
                      <a:cubicBezTo>
                        <a:pt x="1" y="44"/>
                        <a:pt x="2" y="43"/>
                        <a:pt x="3" y="43"/>
                      </a:cubicBezTo>
                      <a:cubicBezTo>
                        <a:pt x="3" y="17"/>
                        <a:pt x="3" y="17"/>
                        <a:pt x="3" y="17"/>
                      </a:cubicBezTo>
                      <a:moveTo>
                        <a:pt x="0" y="0"/>
                      </a:moveTo>
                      <a:cubicBezTo>
                        <a:pt x="0" y="0"/>
                        <a:pt x="0" y="1"/>
                        <a:pt x="0" y="1"/>
                      </a:cubicBezTo>
                      <a:cubicBezTo>
                        <a:pt x="0" y="1"/>
                        <a:pt x="0" y="1"/>
                        <a:pt x="0" y="1"/>
                      </a:cubicBezTo>
                      <a:cubicBezTo>
                        <a:pt x="1" y="1"/>
                        <a:pt x="1" y="1"/>
                        <a:pt x="1" y="1"/>
                      </a:cubicBezTo>
                      <a:cubicBezTo>
                        <a:pt x="2" y="1"/>
                        <a:pt x="2" y="1"/>
                        <a:pt x="2" y="1"/>
                      </a:cubicBezTo>
                      <a:cubicBezTo>
                        <a:pt x="1" y="1"/>
                        <a:pt x="1" y="0"/>
                        <a:pt x="0" y="0"/>
                      </a:cubicBezTo>
                    </a:path>
                  </a:pathLst>
                </a:custGeom>
                <a:solidFill>
                  <a:srgbClr val="25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 name="Freeform 424">
                  <a:extLst>
                    <a:ext uri="{FF2B5EF4-FFF2-40B4-BE49-F238E27FC236}">
                      <a16:creationId xmlns="" xmlns:a16="http://schemas.microsoft.com/office/drawing/2014/main" id="{5E86A060-E46D-43FA-9742-138815D1FB4E}"/>
                    </a:ext>
                  </a:extLst>
                </p:cNvPr>
                <p:cNvSpPr>
                  <a:spLocks/>
                </p:cNvSpPr>
                <p:nvPr/>
              </p:nvSpPr>
              <p:spPr bwMode="auto">
                <a:xfrm>
                  <a:off x="3599" y="2420"/>
                  <a:ext cx="15" cy="78"/>
                </a:xfrm>
                <a:custGeom>
                  <a:avLst/>
                  <a:gdLst>
                    <a:gd name="T0" fmla="*/ 3 w 3"/>
                    <a:gd name="T1" fmla="*/ 0 h 16"/>
                    <a:gd name="T2" fmla="*/ 0 w 3"/>
                    <a:gd name="T3" fmla="*/ 1 h 16"/>
                    <a:gd name="T4" fmla="*/ 0 w 3"/>
                    <a:gd name="T5" fmla="*/ 15 h 16"/>
                    <a:gd name="T6" fmla="*/ 3 w 3"/>
                    <a:gd name="T7" fmla="*/ 16 h 16"/>
                    <a:gd name="T8" fmla="*/ 3 w 3"/>
                    <a:gd name="T9" fmla="*/ 0 h 16"/>
                  </a:gdLst>
                  <a:ahLst/>
                  <a:cxnLst>
                    <a:cxn ang="0">
                      <a:pos x="T0" y="T1"/>
                    </a:cxn>
                    <a:cxn ang="0">
                      <a:pos x="T2" y="T3"/>
                    </a:cxn>
                    <a:cxn ang="0">
                      <a:pos x="T4" y="T5"/>
                    </a:cxn>
                    <a:cxn ang="0">
                      <a:pos x="T6" y="T7"/>
                    </a:cxn>
                    <a:cxn ang="0">
                      <a:pos x="T8" y="T9"/>
                    </a:cxn>
                  </a:cxnLst>
                  <a:rect l="0" t="0" r="r" b="b"/>
                  <a:pathLst>
                    <a:path w="3" h="16">
                      <a:moveTo>
                        <a:pt x="3" y="0"/>
                      </a:moveTo>
                      <a:cubicBezTo>
                        <a:pt x="2" y="0"/>
                        <a:pt x="1" y="1"/>
                        <a:pt x="0" y="1"/>
                      </a:cubicBezTo>
                      <a:cubicBezTo>
                        <a:pt x="0" y="15"/>
                        <a:pt x="0" y="15"/>
                        <a:pt x="0" y="15"/>
                      </a:cubicBezTo>
                      <a:cubicBezTo>
                        <a:pt x="1" y="16"/>
                        <a:pt x="2" y="16"/>
                        <a:pt x="3" y="16"/>
                      </a:cubicBezTo>
                      <a:cubicBezTo>
                        <a:pt x="3" y="0"/>
                        <a:pt x="3" y="0"/>
                        <a:pt x="3" y="0"/>
                      </a:cubicBezTo>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5" name="Freeform 425">
                  <a:extLst>
                    <a:ext uri="{FF2B5EF4-FFF2-40B4-BE49-F238E27FC236}">
                      <a16:creationId xmlns="" xmlns:a16="http://schemas.microsoft.com/office/drawing/2014/main" id="{98BE1889-5983-4D76-A27B-E1BB9D763BA2}"/>
                    </a:ext>
                  </a:extLst>
                </p:cNvPr>
                <p:cNvSpPr>
                  <a:spLocks/>
                </p:cNvSpPr>
                <p:nvPr/>
              </p:nvSpPr>
              <p:spPr bwMode="auto">
                <a:xfrm>
                  <a:off x="2850" y="2694"/>
                  <a:ext cx="217" cy="50"/>
                </a:xfrm>
                <a:custGeom>
                  <a:avLst/>
                  <a:gdLst>
                    <a:gd name="T0" fmla="*/ 217 w 217"/>
                    <a:gd name="T1" fmla="*/ 0 h 50"/>
                    <a:gd name="T2" fmla="*/ 133 w 217"/>
                    <a:gd name="T3" fmla="*/ 0 h 50"/>
                    <a:gd name="T4" fmla="*/ 5 w 217"/>
                    <a:gd name="T5" fmla="*/ 30 h 50"/>
                    <a:gd name="T6" fmla="*/ 0 w 217"/>
                    <a:gd name="T7" fmla="*/ 50 h 50"/>
                    <a:gd name="T8" fmla="*/ 20 w 217"/>
                    <a:gd name="T9" fmla="*/ 45 h 50"/>
                    <a:gd name="T10" fmla="*/ 143 w 217"/>
                    <a:gd name="T11" fmla="*/ 15 h 50"/>
                    <a:gd name="T12" fmla="*/ 217 w 217"/>
                    <a:gd name="T13" fmla="*/ 15 h 50"/>
                    <a:gd name="T14" fmla="*/ 217 w 217"/>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50">
                      <a:moveTo>
                        <a:pt x="217" y="0"/>
                      </a:moveTo>
                      <a:lnTo>
                        <a:pt x="133" y="0"/>
                      </a:lnTo>
                      <a:lnTo>
                        <a:pt x="5" y="30"/>
                      </a:lnTo>
                      <a:lnTo>
                        <a:pt x="0" y="50"/>
                      </a:lnTo>
                      <a:lnTo>
                        <a:pt x="20" y="45"/>
                      </a:lnTo>
                      <a:lnTo>
                        <a:pt x="143" y="15"/>
                      </a:lnTo>
                      <a:lnTo>
                        <a:pt x="217" y="15"/>
                      </a:lnTo>
                      <a:lnTo>
                        <a:pt x="217" y="0"/>
                      </a:lnTo>
                      <a:close/>
                    </a:path>
                  </a:pathLst>
                </a:custGeom>
                <a:solidFill>
                  <a:srgbClr val="30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 name="Freeform 426">
                  <a:extLst>
                    <a:ext uri="{FF2B5EF4-FFF2-40B4-BE49-F238E27FC236}">
                      <a16:creationId xmlns="" xmlns:a16="http://schemas.microsoft.com/office/drawing/2014/main" id="{CD0C60E2-AFA1-408F-97D9-89993C028724}"/>
                    </a:ext>
                  </a:extLst>
                </p:cNvPr>
                <p:cNvSpPr>
                  <a:spLocks/>
                </p:cNvSpPr>
                <p:nvPr/>
              </p:nvSpPr>
              <p:spPr bwMode="auto">
                <a:xfrm>
                  <a:off x="2850" y="2694"/>
                  <a:ext cx="217" cy="50"/>
                </a:xfrm>
                <a:custGeom>
                  <a:avLst/>
                  <a:gdLst>
                    <a:gd name="T0" fmla="*/ 217 w 217"/>
                    <a:gd name="T1" fmla="*/ 0 h 50"/>
                    <a:gd name="T2" fmla="*/ 133 w 217"/>
                    <a:gd name="T3" fmla="*/ 0 h 50"/>
                    <a:gd name="T4" fmla="*/ 5 w 217"/>
                    <a:gd name="T5" fmla="*/ 30 h 50"/>
                    <a:gd name="T6" fmla="*/ 0 w 217"/>
                    <a:gd name="T7" fmla="*/ 50 h 50"/>
                    <a:gd name="T8" fmla="*/ 20 w 217"/>
                    <a:gd name="T9" fmla="*/ 45 h 50"/>
                    <a:gd name="T10" fmla="*/ 143 w 217"/>
                    <a:gd name="T11" fmla="*/ 15 h 50"/>
                    <a:gd name="T12" fmla="*/ 217 w 217"/>
                    <a:gd name="T13" fmla="*/ 15 h 50"/>
                    <a:gd name="T14" fmla="*/ 217 w 217"/>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50">
                      <a:moveTo>
                        <a:pt x="217" y="0"/>
                      </a:moveTo>
                      <a:lnTo>
                        <a:pt x="133" y="0"/>
                      </a:lnTo>
                      <a:lnTo>
                        <a:pt x="5" y="30"/>
                      </a:lnTo>
                      <a:lnTo>
                        <a:pt x="0" y="50"/>
                      </a:lnTo>
                      <a:lnTo>
                        <a:pt x="20" y="45"/>
                      </a:lnTo>
                      <a:lnTo>
                        <a:pt x="143" y="15"/>
                      </a:lnTo>
                      <a:lnTo>
                        <a:pt x="217" y="15"/>
                      </a:lnTo>
                      <a:lnTo>
                        <a:pt x="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 name="Rectangle 427">
                  <a:extLst>
                    <a:ext uri="{FF2B5EF4-FFF2-40B4-BE49-F238E27FC236}">
                      <a16:creationId xmlns="" xmlns:a16="http://schemas.microsoft.com/office/drawing/2014/main" id="{001BA772-0E62-4DDD-A8DF-C4B20E1A5705}"/>
                    </a:ext>
                  </a:extLst>
                </p:cNvPr>
                <p:cNvSpPr>
                  <a:spLocks noChangeArrowheads="1"/>
                </p:cNvSpPr>
                <p:nvPr/>
              </p:nvSpPr>
              <p:spPr bwMode="auto">
                <a:xfrm>
                  <a:off x="3067" y="2694"/>
                  <a:ext cx="44" cy="15"/>
                </a:xfrm>
                <a:prstGeom prst="rect">
                  <a:avLst/>
                </a:prstGeom>
                <a:solidFill>
                  <a:srgbClr val="5D52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 name="Rectangle 428">
                  <a:extLst>
                    <a:ext uri="{FF2B5EF4-FFF2-40B4-BE49-F238E27FC236}">
                      <a16:creationId xmlns="" xmlns:a16="http://schemas.microsoft.com/office/drawing/2014/main" id="{F097488C-C622-4728-9421-124FA4EA1213}"/>
                    </a:ext>
                  </a:extLst>
                </p:cNvPr>
                <p:cNvSpPr>
                  <a:spLocks noChangeArrowheads="1"/>
                </p:cNvSpPr>
                <p:nvPr/>
              </p:nvSpPr>
              <p:spPr bwMode="auto">
                <a:xfrm>
                  <a:off x="3067" y="2694"/>
                  <a:ext cx="44" cy="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 name="Freeform 429">
                  <a:extLst>
                    <a:ext uri="{FF2B5EF4-FFF2-40B4-BE49-F238E27FC236}">
                      <a16:creationId xmlns="" xmlns:a16="http://schemas.microsoft.com/office/drawing/2014/main" id="{DCF7E271-8732-4549-AB62-ECEF19A384E0}"/>
                    </a:ext>
                  </a:extLst>
                </p:cNvPr>
                <p:cNvSpPr>
                  <a:spLocks/>
                </p:cNvSpPr>
                <p:nvPr/>
              </p:nvSpPr>
              <p:spPr bwMode="auto">
                <a:xfrm>
                  <a:off x="3111" y="2694"/>
                  <a:ext cx="153" cy="15"/>
                </a:xfrm>
                <a:custGeom>
                  <a:avLst/>
                  <a:gdLst>
                    <a:gd name="T0" fmla="*/ 31 w 31"/>
                    <a:gd name="T1" fmla="*/ 0 h 3"/>
                    <a:gd name="T2" fmla="*/ 19 w 31"/>
                    <a:gd name="T3" fmla="*/ 0 h 3"/>
                    <a:gd name="T4" fmla="*/ 17 w 31"/>
                    <a:gd name="T5" fmla="*/ 1 h 3"/>
                    <a:gd name="T6" fmla="*/ 17 w 31"/>
                    <a:gd name="T7" fmla="*/ 0 h 3"/>
                    <a:gd name="T8" fmla="*/ 0 w 31"/>
                    <a:gd name="T9" fmla="*/ 0 h 3"/>
                    <a:gd name="T10" fmla="*/ 0 w 31"/>
                    <a:gd name="T11" fmla="*/ 3 h 3"/>
                    <a:gd name="T12" fmla="*/ 31 w 31"/>
                    <a:gd name="T13" fmla="*/ 3 h 3"/>
                    <a:gd name="T14" fmla="*/ 31 w 3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
                      <a:moveTo>
                        <a:pt x="31" y="0"/>
                      </a:moveTo>
                      <a:cubicBezTo>
                        <a:pt x="19" y="0"/>
                        <a:pt x="19" y="0"/>
                        <a:pt x="19" y="0"/>
                      </a:cubicBezTo>
                      <a:cubicBezTo>
                        <a:pt x="17" y="1"/>
                        <a:pt x="17" y="1"/>
                        <a:pt x="17" y="1"/>
                      </a:cubicBezTo>
                      <a:cubicBezTo>
                        <a:pt x="17" y="0"/>
                        <a:pt x="17" y="0"/>
                        <a:pt x="17" y="0"/>
                      </a:cubicBezTo>
                      <a:cubicBezTo>
                        <a:pt x="0" y="0"/>
                        <a:pt x="0" y="0"/>
                        <a:pt x="0" y="0"/>
                      </a:cubicBezTo>
                      <a:cubicBezTo>
                        <a:pt x="0" y="3"/>
                        <a:pt x="0" y="3"/>
                        <a:pt x="0" y="3"/>
                      </a:cubicBezTo>
                      <a:cubicBezTo>
                        <a:pt x="31" y="3"/>
                        <a:pt x="31" y="3"/>
                        <a:pt x="31" y="3"/>
                      </a:cubicBezTo>
                      <a:cubicBezTo>
                        <a:pt x="31" y="2"/>
                        <a:pt x="31" y="1"/>
                        <a:pt x="31" y="0"/>
                      </a:cubicBezTo>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0" name="Freeform 430">
                  <a:extLst>
                    <a:ext uri="{FF2B5EF4-FFF2-40B4-BE49-F238E27FC236}">
                      <a16:creationId xmlns="" xmlns:a16="http://schemas.microsoft.com/office/drawing/2014/main" id="{D5176AF2-AA47-4D37-AB9A-46C3DAD01090}"/>
                    </a:ext>
                  </a:extLst>
                </p:cNvPr>
                <p:cNvSpPr>
                  <a:spLocks/>
                </p:cNvSpPr>
                <p:nvPr/>
              </p:nvSpPr>
              <p:spPr bwMode="auto">
                <a:xfrm>
                  <a:off x="3264" y="2631"/>
                  <a:ext cx="350" cy="78"/>
                </a:xfrm>
                <a:custGeom>
                  <a:avLst/>
                  <a:gdLst>
                    <a:gd name="T0" fmla="*/ 71 w 71"/>
                    <a:gd name="T1" fmla="*/ 0 h 16"/>
                    <a:gd name="T2" fmla="*/ 68 w 71"/>
                    <a:gd name="T3" fmla="*/ 1 h 16"/>
                    <a:gd name="T4" fmla="*/ 68 w 71"/>
                    <a:gd name="T5" fmla="*/ 9 h 16"/>
                    <a:gd name="T6" fmla="*/ 65 w 71"/>
                    <a:gd name="T7" fmla="*/ 13 h 16"/>
                    <a:gd name="T8" fmla="*/ 0 w 71"/>
                    <a:gd name="T9" fmla="*/ 13 h 16"/>
                    <a:gd name="T10" fmla="*/ 0 w 71"/>
                    <a:gd name="T11" fmla="*/ 16 h 16"/>
                    <a:gd name="T12" fmla="*/ 68 w 71"/>
                    <a:gd name="T13" fmla="*/ 16 h 16"/>
                    <a:gd name="T14" fmla="*/ 71 w 71"/>
                    <a:gd name="T15" fmla="*/ 12 h 16"/>
                    <a:gd name="T16" fmla="*/ 71 w 71"/>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6">
                      <a:moveTo>
                        <a:pt x="71" y="0"/>
                      </a:moveTo>
                      <a:cubicBezTo>
                        <a:pt x="70" y="1"/>
                        <a:pt x="69" y="1"/>
                        <a:pt x="68" y="1"/>
                      </a:cubicBezTo>
                      <a:cubicBezTo>
                        <a:pt x="68" y="9"/>
                        <a:pt x="68" y="9"/>
                        <a:pt x="68" y="9"/>
                      </a:cubicBezTo>
                      <a:cubicBezTo>
                        <a:pt x="68" y="11"/>
                        <a:pt x="67" y="13"/>
                        <a:pt x="65" y="13"/>
                      </a:cubicBezTo>
                      <a:cubicBezTo>
                        <a:pt x="0" y="13"/>
                        <a:pt x="0" y="13"/>
                        <a:pt x="0" y="13"/>
                      </a:cubicBezTo>
                      <a:cubicBezTo>
                        <a:pt x="0" y="14"/>
                        <a:pt x="0" y="15"/>
                        <a:pt x="0" y="16"/>
                      </a:cubicBezTo>
                      <a:cubicBezTo>
                        <a:pt x="68" y="16"/>
                        <a:pt x="68" y="16"/>
                        <a:pt x="68" y="16"/>
                      </a:cubicBezTo>
                      <a:cubicBezTo>
                        <a:pt x="70" y="16"/>
                        <a:pt x="71" y="14"/>
                        <a:pt x="71" y="12"/>
                      </a:cubicBezTo>
                      <a:cubicBezTo>
                        <a:pt x="71" y="0"/>
                        <a:pt x="71" y="0"/>
                        <a:pt x="71" y="0"/>
                      </a:cubicBezTo>
                    </a:path>
                  </a:pathLst>
                </a:custGeom>
                <a:solidFill>
                  <a:srgbClr val="922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 name="Freeform 431">
                  <a:extLst>
                    <a:ext uri="{FF2B5EF4-FFF2-40B4-BE49-F238E27FC236}">
                      <a16:creationId xmlns="" xmlns:a16="http://schemas.microsoft.com/office/drawing/2014/main" id="{73C6C53E-C929-47DC-B7D6-264C270FFC56}"/>
                    </a:ext>
                  </a:extLst>
                </p:cNvPr>
                <p:cNvSpPr>
                  <a:spLocks/>
                </p:cNvSpPr>
                <p:nvPr/>
              </p:nvSpPr>
              <p:spPr bwMode="auto">
                <a:xfrm>
                  <a:off x="3195" y="2694"/>
                  <a:ext cx="10" cy="5"/>
                </a:xfrm>
                <a:custGeom>
                  <a:avLst/>
                  <a:gdLst>
                    <a:gd name="T0" fmla="*/ 10 w 10"/>
                    <a:gd name="T1" fmla="*/ 0 h 5"/>
                    <a:gd name="T2" fmla="*/ 0 w 10"/>
                    <a:gd name="T3" fmla="*/ 0 h 5"/>
                    <a:gd name="T4" fmla="*/ 0 w 10"/>
                    <a:gd name="T5" fmla="*/ 5 h 5"/>
                    <a:gd name="T6" fmla="*/ 10 w 10"/>
                    <a:gd name="T7" fmla="*/ 0 h 5"/>
                  </a:gdLst>
                  <a:ahLst/>
                  <a:cxnLst>
                    <a:cxn ang="0">
                      <a:pos x="T0" y="T1"/>
                    </a:cxn>
                    <a:cxn ang="0">
                      <a:pos x="T2" y="T3"/>
                    </a:cxn>
                    <a:cxn ang="0">
                      <a:pos x="T4" y="T5"/>
                    </a:cxn>
                    <a:cxn ang="0">
                      <a:pos x="T6" y="T7"/>
                    </a:cxn>
                  </a:cxnLst>
                  <a:rect l="0" t="0" r="r" b="b"/>
                  <a:pathLst>
                    <a:path w="10" h="5">
                      <a:moveTo>
                        <a:pt x="10" y="0"/>
                      </a:moveTo>
                      <a:lnTo>
                        <a:pt x="0" y="0"/>
                      </a:lnTo>
                      <a:lnTo>
                        <a:pt x="0" y="5"/>
                      </a:lnTo>
                      <a:lnTo>
                        <a:pt x="10" y="0"/>
                      </a:lnTo>
                      <a:close/>
                    </a:path>
                  </a:pathLst>
                </a:custGeom>
                <a:solidFill>
                  <a:srgbClr val="30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432">
                  <a:extLst>
                    <a:ext uri="{FF2B5EF4-FFF2-40B4-BE49-F238E27FC236}">
                      <a16:creationId xmlns="" xmlns:a16="http://schemas.microsoft.com/office/drawing/2014/main" id="{97D8A4CD-7806-492A-985D-3A86524F1EBD}"/>
                    </a:ext>
                  </a:extLst>
                </p:cNvPr>
                <p:cNvSpPr>
                  <a:spLocks/>
                </p:cNvSpPr>
                <p:nvPr/>
              </p:nvSpPr>
              <p:spPr bwMode="auto">
                <a:xfrm>
                  <a:off x="3195" y="2694"/>
                  <a:ext cx="10" cy="5"/>
                </a:xfrm>
                <a:custGeom>
                  <a:avLst/>
                  <a:gdLst>
                    <a:gd name="T0" fmla="*/ 10 w 10"/>
                    <a:gd name="T1" fmla="*/ 0 h 5"/>
                    <a:gd name="T2" fmla="*/ 0 w 10"/>
                    <a:gd name="T3" fmla="*/ 0 h 5"/>
                    <a:gd name="T4" fmla="*/ 0 w 10"/>
                    <a:gd name="T5" fmla="*/ 5 h 5"/>
                    <a:gd name="T6" fmla="*/ 10 w 10"/>
                    <a:gd name="T7" fmla="*/ 0 h 5"/>
                  </a:gdLst>
                  <a:ahLst/>
                  <a:cxnLst>
                    <a:cxn ang="0">
                      <a:pos x="T0" y="T1"/>
                    </a:cxn>
                    <a:cxn ang="0">
                      <a:pos x="T2" y="T3"/>
                    </a:cxn>
                    <a:cxn ang="0">
                      <a:pos x="T4" y="T5"/>
                    </a:cxn>
                    <a:cxn ang="0">
                      <a:pos x="T6" y="T7"/>
                    </a:cxn>
                  </a:cxnLst>
                  <a:rect l="0" t="0" r="r" b="b"/>
                  <a:pathLst>
                    <a:path w="10" h="5">
                      <a:moveTo>
                        <a:pt x="10" y="0"/>
                      </a:moveTo>
                      <a:lnTo>
                        <a:pt x="0" y="0"/>
                      </a:lnTo>
                      <a:lnTo>
                        <a:pt x="0" y="5"/>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433">
                  <a:extLst>
                    <a:ext uri="{FF2B5EF4-FFF2-40B4-BE49-F238E27FC236}">
                      <a16:creationId xmlns="" xmlns:a16="http://schemas.microsoft.com/office/drawing/2014/main" id="{1699DD84-CDB2-478E-B517-BEB362A36DA8}"/>
                    </a:ext>
                  </a:extLst>
                </p:cNvPr>
                <p:cNvSpPr>
                  <a:spLocks noEditPoints="1"/>
                </p:cNvSpPr>
                <p:nvPr/>
              </p:nvSpPr>
              <p:spPr bwMode="auto">
                <a:xfrm>
                  <a:off x="3599" y="2400"/>
                  <a:ext cx="15" cy="236"/>
                </a:xfrm>
                <a:custGeom>
                  <a:avLst/>
                  <a:gdLst>
                    <a:gd name="T0" fmla="*/ 0 w 3"/>
                    <a:gd name="T1" fmla="*/ 19 h 48"/>
                    <a:gd name="T2" fmla="*/ 0 w 3"/>
                    <a:gd name="T3" fmla="*/ 48 h 48"/>
                    <a:gd name="T4" fmla="*/ 3 w 3"/>
                    <a:gd name="T5" fmla="*/ 47 h 48"/>
                    <a:gd name="T6" fmla="*/ 3 w 3"/>
                    <a:gd name="T7" fmla="*/ 20 h 48"/>
                    <a:gd name="T8" fmla="*/ 0 w 3"/>
                    <a:gd name="T9" fmla="*/ 19 h 48"/>
                    <a:gd name="T10" fmla="*/ 0 w 3"/>
                    <a:gd name="T11" fmla="*/ 0 h 48"/>
                    <a:gd name="T12" fmla="*/ 0 w 3"/>
                    <a:gd name="T13" fmla="*/ 1 h 48"/>
                    <a:gd name="T14" fmla="*/ 0 w 3"/>
                    <a:gd name="T15" fmla="*/ 5 h 48"/>
                    <a:gd name="T16" fmla="*/ 3 w 3"/>
                    <a:gd name="T17" fmla="*/ 4 h 48"/>
                    <a:gd name="T18" fmla="*/ 3 w 3"/>
                    <a:gd name="T19" fmla="*/ 4 h 48"/>
                    <a:gd name="T20" fmla="*/ 3 w 3"/>
                    <a:gd name="T21" fmla="*/ 3 h 48"/>
                    <a:gd name="T22" fmla="*/ 0 w 3"/>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48">
                      <a:moveTo>
                        <a:pt x="0" y="19"/>
                      </a:moveTo>
                      <a:cubicBezTo>
                        <a:pt x="0" y="48"/>
                        <a:pt x="0" y="48"/>
                        <a:pt x="0" y="48"/>
                      </a:cubicBezTo>
                      <a:cubicBezTo>
                        <a:pt x="1" y="48"/>
                        <a:pt x="2" y="48"/>
                        <a:pt x="3" y="47"/>
                      </a:cubicBezTo>
                      <a:cubicBezTo>
                        <a:pt x="3" y="20"/>
                        <a:pt x="3" y="20"/>
                        <a:pt x="3" y="20"/>
                      </a:cubicBezTo>
                      <a:cubicBezTo>
                        <a:pt x="2" y="20"/>
                        <a:pt x="1" y="20"/>
                        <a:pt x="0" y="19"/>
                      </a:cubicBezTo>
                      <a:moveTo>
                        <a:pt x="0" y="0"/>
                      </a:moveTo>
                      <a:cubicBezTo>
                        <a:pt x="0" y="1"/>
                        <a:pt x="0" y="1"/>
                        <a:pt x="0" y="1"/>
                      </a:cubicBezTo>
                      <a:cubicBezTo>
                        <a:pt x="0" y="5"/>
                        <a:pt x="0" y="5"/>
                        <a:pt x="0" y="5"/>
                      </a:cubicBezTo>
                      <a:cubicBezTo>
                        <a:pt x="1" y="5"/>
                        <a:pt x="2" y="4"/>
                        <a:pt x="3" y="4"/>
                      </a:cubicBezTo>
                      <a:cubicBezTo>
                        <a:pt x="3" y="4"/>
                        <a:pt x="3" y="4"/>
                        <a:pt x="3" y="4"/>
                      </a:cubicBezTo>
                      <a:cubicBezTo>
                        <a:pt x="3" y="4"/>
                        <a:pt x="3" y="3"/>
                        <a:pt x="3" y="3"/>
                      </a:cubicBezTo>
                      <a:cubicBezTo>
                        <a:pt x="3" y="2"/>
                        <a:pt x="2" y="1"/>
                        <a:pt x="0" y="0"/>
                      </a:cubicBezTo>
                    </a:path>
                  </a:pathLst>
                </a:custGeom>
                <a:solidFill>
                  <a:srgbClr val="24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434">
                  <a:extLst>
                    <a:ext uri="{FF2B5EF4-FFF2-40B4-BE49-F238E27FC236}">
                      <a16:creationId xmlns="" xmlns:a16="http://schemas.microsoft.com/office/drawing/2014/main" id="{17228039-5CF7-455D-8B01-E04693E4241A}"/>
                    </a:ext>
                  </a:extLst>
                </p:cNvPr>
                <p:cNvSpPr>
                  <a:spLocks/>
                </p:cNvSpPr>
                <p:nvPr/>
              </p:nvSpPr>
              <p:spPr bwMode="auto">
                <a:xfrm>
                  <a:off x="3589" y="2424"/>
                  <a:ext cx="10" cy="69"/>
                </a:xfrm>
                <a:custGeom>
                  <a:avLst/>
                  <a:gdLst>
                    <a:gd name="T0" fmla="*/ 2 w 2"/>
                    <a:gd name="T1" fmla="*/ 0 h 14"/>
                    <a:gd name="T2" fmla="*/ 0 w 2"/>
                    <a:gd name="T3" fmla="*/ 3 h 14"/>
                    <a:gd name="T4" fmla="*/ 0 w 2"/>
                    <a:gd name="T5" fmla="*/ 11 h 14"/>
                    <a:gd name="T6" fmla="*/ 0 w 2"/>
                    <a:gd name="T7" fmla="*/ 12 h 14"/>
                    <a:gd name="T8" fmla="*/ 2 w 2"/>
                    <a:gd name="T9" fmla="*/ 14 h 14"/>
                    <a:gd name="T10" fmla="*/ 2 w 2"/>
                    <a:gd name="T11" fmla="*/ 0 h 14"/>
                  </a:gdLst>
                  <a:ahLst/>
                  <a:cxnLst>
                    <a:cxn ang="0">
                      <a:pos x="T0" y="T1"/>
                    </a:cxn>
                    <a:cxn ang="0">
                      <a:pos x="T2" y="T3"/>
                    </a:cxn>
                    <a:cxn ang="0">
                      <a:pos x="T4" y="T5"/>
                    </a:cxn>
                    <a:cxn ang="0">
                      <a:pos x="T6" y="T7"/>
                    </a:cxn>
                    <a:cxn ang="0">
                      <a:pos x="T8" y="T9"/>
                    </a:cxn>
                    <a:cxn ang="0">
                      <a:pos x="T10" y="T11"/>
                    </a:cxn>
                  </a:cxnLst>
                  <a:rect l="0" t="0" r="r" b="b"/>
                  <a:pathLst>
                    <a:path w="2" h="14">
                      <a:moveTo>
                        <a:pt x="2" y="0"/>
                      </a:moveTo>
                      <a:cubicBezTo>
                        <a:pt x="1" y="1"/>
                        <a:pt x="0" y="2"/>
                        <a:pt x="0" y="3"/>
                      </a:cubicBezTo>
                      <a:cubicBezTo>
                        <a:pt x="0" y="11"/>
                        <a:pt x="0" y="11"/>
                        <a:pt x="0" y="11"/>
                      </a:cubicBezTo>
                      <a:cubicBezTo>
                        <a:pt x="0" y="12"/>
                        <a:pt x="0" y="12"/>
                        <a:pt x="0" y="12"/>
                      </a:cubicBezTo>
                      <a:cubicBezTo>
                        <a:pt x="1" y="13"/>
                        <a:pt x="1" y="14"/>
                        <a:pt x="2" y="14"/>
                      </a:cubicBezTo>
                      <a:cubicBezTo>
                        <a:pt x="2" y="0"/>
                        <a:pt x="2" y="0"/>
                        <a:pt x="2"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 name="Freeform 435">
                  <a:extLst>
                    <a:ext uri="{FF2B5EF4-FFF2-40B4-BE49-F238E27FC236}">
                      <a16:creationId xmlns="" xmlns:a16="http://schemas.microsoft.com/office/drawing/2014/main" id="{5E3DCB0D-F947-4A40-9051-C0F53505B669}"/>
                    </a:ext>
                  </a:extLst>
                </p:cNvPr>
                <p:cNvSpPr>
                  <a:spLocks/>
                </p:cNvSpPr>
                <p:nvPr/>
              </p:nvSpPr>
              <p:spPr bwMode="auto">
                <a:xfrm>
                  <a:off x="3205" y="2680"/>
                  <a:ext cx="64" cy="14"/>
                </a:xfrm>
                <a:custGeom>
                  <a:avLst/>
                  <a:gdLst>
                    <a:gd name="T0" fmla="*/ 13 w 13"/>
                    <a:gd name="T1" fmla="*/ 0 h 3"/>
                    <a:gd name="T2" fmla="*/ 4 w 13"/>
                    <a:gd name="T3" fmla="*/ 0 h 3"/>
                    <a:gd name="T4" fmla="*/ 0 w 13"/>
                    <a:gd name="T5" fmla="*/ 3 h 3"/>
                    <a:gd name="T6" fmla="*/ 12 w 13"/>
                    <a:gd name="T7" fmla="*/ 3 h 3"/>
                    <a:gd name="T8" fmla="*/ 13 w 13"/>
                    <a:gd name="T9" fmla="*/ 0 h 3"/>
                  </a:gdLst>
                  <a:ahLst/>
                  <a:cxnLst>
                    <a:cxn ang="0">
                      <a:pos x="T0" y="T1"/>
                    </a:cxn>
                    <a:cxn ang="0">
                      <a:pos x="T2" y="T3"/>
                    </a:cxn>
                    <a:cxn ang="0">
                      <a:pos x="T4" y="T5"/>
                    </a:cxn>
                    <a:cxn ang="0">
                      <a:pos x="T6" y="T7"/>
                    </a:cxn>
                    <a:cxn ang="0">
                      <a:pos x="T8" y="T9"/>
                    </a:cxn>
                  </a:cxnLst>
                  <a:rect l="0" t="0" r="r" b="b"/>
                  <a:pathLst>
                    <a:path w="13" h="3">
                      <a:moveTo>
                        <a:pt x="13" y="0"/>
                      </a:moveTo>
                      <a:cubicBezTo>
                        <a:pt x="4" y="0"/>
                        <a:pt x="4" y="0"/>
                        <a:pt x="4" y="0"/>
                      </a:cubicBezTo>
                      <a:cubicBezTo>
                        <a:pt x="0" y="3"/>
                        <a:pt x="0" y="3"/>
                        <a:pt x="0" y="3"/>
                      </a:cubicBezTo>
                      <a:cubicBezTo>
                        <a:pt x="12" y="3"/>
                        <a:pt x="12" y="3"/>
                        <a:pt x="12" y="3"/>
                      </a:cubicBezTo>
                      <a:cubicBezTo>
                        <a:pt x="13" y="2"/>
                        <a:pt x="13" y="1"/>
                        <a:pt x="13"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436">
                  <a:extLst>
                    <a:ext uri="{FF2B5EF4-FFF2-40B4-BE49-F238E27FC236}">
                      <a16:creationId xmlns="" xmlns:a16="http://schemas.microsoft.com/office/drawing/2014/main" id="{B359059A-AD86-4863-BE2C-4E95FDE64C5D}"/>
                    </a:ext>
                  </a:extLst>
                </p:cNvPr>
                <p:cNvSpPr>
                  <a:spLocks/>
                </p:cNvSpPr>
                <p:nvPr/>
              </p:nvSpPr>
              <p:spPr bwMode="auto">
                <a:xfrm>
                  <a:off x="2840" y="2680"/>
                  <a:ext cx="227" cy="49"/>
                </a:xfrm>
                <a:custGeom>
                  <a:avLst/>
                  <a:gdLst>
                    <a:gd name="T0" fmla="*/ 227 w 227"/>
                    <a:gd name="T1" fmla="*/ 0 h 49"/>
                    <a:gd name="T2" fmla="*/ 128 w 227"/>
                    <a:gd name="T3" fmla="*/ 0 h 49"/>
                    <a:gd name="T4" fmla="*/ 5 w 227"/>
                    <a:gd name="T5" fmla="*/ 34 h 49"/>
                    <a:gd name="T6" fmla="*/ 0 w 227"/>
                    <a:gd name="T7" fmla="*/ 49 h 49"/>
                    <a:gd name="T8" fmla="*/ 15 w 227"/>
                    <a:gd name="T9" fmla="*/ 44 h 49"/>
                    <a:gd name="T10" fmla="*/ 143 w 227"/>
                    <a:gd name="T11" fmla="*/ 14 h 49"/>
                    <a:gd name="T12" fmla="*/ 227 w 227"/>
                    <a:gd name="T13" fmla="*/ 14 h 49"/>
                    <a:gd name="T14" fmla="*/ 227 w 227"/>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49">
                      <a:moveTo>
                        <a:pt x="227" y="0"/>
                      </a:moveTo>
                      <a:lnTo>
                        <a:pt x="128" y="0"/>
                      </a:lnTo>
                      <a:lnTo>
                        <a:pt x="5" y="34"/>
                      </a:lnTo>
                      <a:lnTo>
                        <a:pt x="0" y="49"/>
                      </a:lnTo>
                      <a:lnTo>
                        <a:pt x="15" y="44"/>
                      </a:lnTo>
                      <a:lnTo>
                        <a:pt x="143" y="14"/>
                      </a:lnTo>
                      <a:lnTo>
                        <a:pt x="227" y="14"/>
                      </a:lnTo>
                      <a:lnTo>
                        <a:pt x="227" y="0"/>
                      </a:lnTo>
                      <a:close/>
                    </a:path>
                  </a:pathLst>
                </a:custGeom>
                <a:solidFill>
                  <a:srgbClr val="2F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437">
                  <a:extLst>
                    <a:ext uri="{FF2B5EF4-FFF2-40B4-BE49-F238E27FC236}">
                      <a16:creationId xmlns="" xmlns:a16="http://schemas.microsoft.com/office/drawing/2014/main" id="{3C905193-BFA9-4BA8-9A84-2D9DC4853997}"/>
                    </a:ext>
                  </a:extLst>
                </p:cNvPr>
                <p:cNvSpPr>
                  <a:spLocks/>
                </p:cNvSpPr>
                <p:nvPr/>
              </p:nvSpPr>
              <p:spPr bwMode="auto">
                <a:xfrm>
                  <a:off x="2840" y="2680"/>
                  <a:ext cx="227" cy="49"/>
                </a:xfrm>
                <a:custGeom>
                  <a:avLst/>
                  <a:gdLst>
                    <a:gd name="T0" fmla="*/ 227 w 227"/>
                    <a:gd name="T1" fmla="*/ 0 h 49"/>
                    <a:gd name="T2" fmla="*/ 128 w 227"/>
                    <a:gd name="T3" fmla="*/ 0 h 49"/>
                    <a:gd name="T4" fmla="*/ 5 w 227"/>
                    <a:gd name="T5" fmla="*/ 34 h 49"/>
                    <a:gd name="T6" fmla="*/ 0 w 227"/>
                    <a:gd name="T7" fmla="*/ 49 h 49"/>
                    <a:gd name="T8" fmla="*/ 15 w 227"/>
                    <a:gd name="T9" fmla="*/ 44 h 49"/>
                    <a:gd name="T10" fmla="*/ 143 w 227"/>
                    <a:gd name="T11" fmla="*/ 14 h 49"/>
                    <a:gd name="T12" fmla="*/ 227 w 227"/>
                    <a:gd name="T13" fmla="*/ 14 h 49"/>
                    <a:gd name="T14" fmla="*/ 227 w 227"/>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49">
                      <a:moveTo>
                        <a:pt x="227" y="0"/>
                      </a:moveTo>
                      <a:lnTo>
                        <a:pt x="128" y="0"/>
                      </a:lnTo>
                      <a:lnTo>
                        <a:pt x="5" y="34"/>
                      </a:lnTo>
                      <a:lnTo>
                        <a:pt x="0" y="49"/>
                      </a:lnTo>
                      <a:lnTo>
                        <a:pt x="15" y="44"/>
                      </a:lnTo>
                      <a:lnTo>
                        <a:pt x="143" y="14"/>
                      </a:lnTo>
                      <a:lnTo>
                        <a:pt x="227" y="14"/>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Rectangle 438">
                  <a:extLst>
                    <a:ext uri="{FF2B5EF4-FFF2-40B4-BE49-F238E27FC236}">
                      <a16:creationId xmlns="" xmlns:a16="http://schemas.microsoft.com/office/drawing/2014/main" id="{E61EA51C-0414-4571-8753-DAEA982C501B}"/>
                    </a:ext>
                  </a:extLst>
                </p:cNvPr>
                <p:cNvSpPr>
                  <a:spLocks noChangeArrowheads="1"/>
                </p:cNvSpPr>
                <p:nvPr/>
              </p:nvSpPr>
              <p:spPr bwMode="auto">
                <a:xfrm>
                  <a:off x="3067" y="2680"/>
                  <a:ext cx="44" cy="14"/>
                </a:xfrm>
                <a:prstGeom prst="rect">
                  <a:avLst/>
                </a:prstGeom>
                <a:solidFill>
                  <a:srgbClr val="5B51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Rectangle 439">
                  <a:extLst>
                    <a:ext uri="{FF2B5EF4-FFF2-40B4-BE49-F238E27FC236}">
                      <a16:creationId xmlns="" xmlns:a16="http://schemas.microsoft.com/office/drawing/2014/main" id="{70E50106-48E4-46BC-80F1-02B13EFD3214}"/>
                    </a:ext>
                  </a:extLst>
                </p:cNvPr>
                <p:cNvSpPr>
                  <a:spLocks noChangeArrowheads="1"/>
                </p:cNvSpPr>
                <p:nvPr/>
              </p:nvSpPr>
              <p:spPr bwMode="auto">
                <a:xfrm>
                  <a:off x="3067" y="2680"/>
                  <a:ext cx="44"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440">
                  <a:extLst>
                    <a:ext uri="{FF2B5EF4-FFF2-40B4-BE49-F238E27FC236}">
                      <a16:creationId xmlns="" xmlns:a16="http://schemas.microsoft.com/office/drawing/2014/main" id="{EFB104F4-1249-4E38-A737-C45C9D59D385}"/>
                    </a:ext>
                  </a:extLst>
                </p:cNvPr>
                <p:cNvSpPr>
                  <a:spLocks/>
                </p:cNvSpPr>
                <p:nvPr/>
              </p:nvSpPr>
              <p:spPr bwMode="auto">
                <a:xfrm>
                  <a:off x="3111" y="2680"/>
                  <a:ext cx="89" cy="14"/>
                </a:xfrm>
                <a:custGeom>
                  <a:avLst/>
                  <a:gdLst>
                    <a:gd name="T0" fmla="*/ 89 w 89"/>
                    <a:gd name="T1" fmla="*/ 0 h 14"/>
                    <a:gd name="T2" fmla="*/ 0 w 89"/>
                    <a:gd name="T3" fmla="*/ 0 h 14"/>
                    <a:gd name="T4" fmla="*/ 0 w 89"/>
                    <a:gd name="T5" fmla="*/ 14 h 14"/>
                    <a:gd name="T6" fmla="*/ 84 w 89"/>
                    <a:gd name="T7" fmla="*/ 14 h 14"/>
                    <a:gd name="T8" fmla="*/ 89 w 89"/>
                    <a:gd name="T9" fmla="*/ 0 h 14"/>
                  </a:gdLst>
                  <a:ahLst/>
                  <a:cxnLst>
                    <a:cxn ang="0">
                      <a:pos x="T0" y="T1"/>
                    </a:cxn>
                    <a:cxn ang="0">
                      <a:pos x="T2" y="T3"/>
                    </a:cxn>
                    <a:cxn ang="0">
                      <a:pos x="T4" y="T5"/>
                    </a:cxn>
                    <a:cxn ang="0">
                      <a:pos x="T6" y="T7"/>
                    </a:cxn>
                    <a:cxn ang="0">
                      <a:pos x="T8" y="T9"/>
                    </a:cxn>
                  </a:cxnLst>
                  <a:rect l="0" t="0" r="r" b="b"/>
                  <a:pathLst>
                    <a:path w="89" h="14">
                      <a:moveTo>
                        <a:pt x="89" y="0"/>
                      </a:moveTo>
                      <a:lnTo>
                        <a:pt x="0" y="0"/>
                      </a:lnTo>
                      <a:lnTo>
                        <a:pt x="0" y="14"/>
                      </a:lnTo>
                      <a:lnTo>
                        <a:pt x="84" y="14"/>
                      </a:lnTo>
                      <a:lnTo>
                        <a:pt x="89"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441">
                  <a:extLst>
                    <a:ext uri="{FF2B5EF4-FFF2-40B4-BE49-F238E27FC236}">
                      <a16:creationId xmlns="" xmlns:a16="http://schemas.microsoft.com/office/drawing/2014/main" id="{04E7736E-6129-48FD-8A44-337720527939}"/>
                    </a:ext>
                  </a:extLst>
                </p:cNvPr>
                <p:cNvSpPr>
                  <a:spLocks/>
                </p:cNvSpPr>
                <p:nvPr/>
              </p:nvSpPr>
              <p:spPr bwMode="auto">
                <a:xfrm>
                  <a:off x="3111" y="2680"/>
                  <a:ext cx="89" cy="14"/>
                </a:xfrm>
                <a:custGeom>
                  <a:avLst/>
                  <a:gdLst>
                    <a:gd name="T0" fmla="*/ 89 w 89"/>
                    <a:gd name="T1" fmla="*/ 0 h 14"/>
                    <a:gd name="T2" fmla="*/ 0 w 89"/>
                    <a:gd name="T3" fmla="*/ 0 h 14"/>
                    <a:gd name="T4" fmla="*/ 0 w 89"/>
                    <a:gd name="T5" fmla="*/ 14 h 14"/>
                    <a:gd name="T6" fmla="*/ 84 w 89"/>
                    <a:gd name="T7" fmla="*/ 14 h 14"/>
                    <a:gd name="T8" fmla="*/ 89 w 89"/>
                    <a:gd name="T9" fmla="*/ 0 h 14"/>
                  </a:gdLst>
                  <a:ahLst/>
                  <a:cxnLst>
                    <a:cxn ang="0">
                      <a:pos x="T0" y="T1"/>
                    </a:cxn>
                    <a:cxn ang="0">
                      <a:pos x="T2" y="T3"/>
                    </a:cxn>
                    <a:cxn ang="0">
                      <a:pos x="T4" y="T5"/>
                    </a:cxn>
                    <a:cxn ang="0">
                      <a:pos x="T6" y="T7"/>
                    </a:cxn>
                    <a:cxn ang="0">
                      <a:pos x="T8" y="T9"/>
                    </a:cxn>
                  </a:cxnLst>
                  <a:rect l="0" t="0" r="r" b="b"/>
                  <a:pathLst>
                    <a:path w="89" h="14">
                      <a:moveTo>
                        <a:pt x="89" y="0"/>
                      </a:moveTo>
                      <a:lnTo>
                        <a:pt x="0" y="0"/>
                      </a:lnTo>
                      <a:lnTo>
                        <a:pt x="0" y="14"/>
                      </a:lnTo>
                      <a:lnTo>
                        <a:pt x="84" y="14"/>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442">
                  <a:extLst>
                    <a:ext uri="{FF2B5EF4-FFF2-40B4-BE49-F238E27FC236}">
                      <a16:creationId xmlns="" xmlns:a16="http://schemas.microsoft.com/office/drawing/2014/main" id="{471DE32D-1777-4D23-A6D0-84EAC20AC2CE}"/>
                    </a:ext>
                  </a:extLst>
                </p:cNvPr>
                <p:cNvSpPr>
                  <a:spLocks/>
                </p:cNvSpPr>
                <p:nvPr/>
              </p:nvSpPr>
              <p:spPr bwMode="auto">
                <a:xfrm>
                  <a:off x="3264" y="2636"/>
                  <a:ext cx="335" cy="58"/>
                </a:xfrm>
                <a:custGeom>
                  <a:avLst/>
                  <a:gdLst>
                    <a:gd name="T0" fmla="*/ 68 w 68"/>
                    <a:gd name="T1" fmla="*/ 0 h 12"/>
                    <a:gd name="T2" fmla="*/ 66 w 68"/>
                    <a:gd name="T3" fmla="*/ 1 h 12"/>
                    <a:gd name="T4" fmla="*/ 66 w 68"/>
                    <a:gd name="T5" fmla="*/ 5 h 12"/>
                    <a:gd name="T6" fmla="*/ 62 w 68"/>
                    <a:gd name="T7" fmla="*/ 9 h 12"/>
                    <a:gd name="T8" fmla="*/ 1 w 68"/>
                    <a:gd name="T9" fmla="*/ 9 h 12"/>
                    <a:gd name="T10" fmla="*/ 0 w 68"/>
                    <a:gd name="T11" fmla="*/ 12 h 12"/>
                    <a:gd name="T12" fmla="*/ 65 w 68"/>
                    <a:gd name="T13" fmla="*/ 12 h 12"/>
                    <a:gd name="T14" fmla="*/ 68 w 68"/>
                    <a:gd name="T15" fmla="*/ 8 h 12"/>
                    <a:gd name="T16" fmla="*/ 68 w 68"/>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2">
                      <a:moveTo>
                        <a:pt x="68" y="0"/>
                      </a:moveTo>
                      <a:cubicBezTo>
                        <a:pt x="67" y="1"/>
                        <a:pt x="67" y="1"/>
                        <a:pt x="66" y="1"/>
                      </a:cubicBezTo>
                      <a:cubicBezTo>
                        <a:pt x="66" y="5"/>
                        <a:pt x="66" y="5"/>
                        <a:pt x="66" y="5"/>
                      </a:cubicBezTo>
                      <a:cubicBezTo>
                        <a:pt x="66" y="7"/>
                        <a:pt x="64" y="9"/>
                        <a:pt x="62" y="9"/>
                      </a:cubicBezTo>
                      <a:cubicBezTo>
                        <a:pt x="1" y="9"/>
                        <a:pt x="1" y="9"/>
                        <a:pt x="1" y="9"/>
                      </a:cubicBezTo>
                      <a:cubicBezTo>
                        <a:pt x="1" y="10"/>
                        <a:pt x="1" y="11"/>
                        <a:pt x="0" y="12"/>
                      </a:cubicBezTo>
                      <a:cubicBezTo>
                        <a:pt x="65" y="12"/>
                        <a:pt x="65" y="12"/>
                        <a:pt x="65" y="12"/>
                      </a:cubicBezTo>
                      <a:cubicBezTo>
                        <a:pt x="67" y="12"/>
                        <a:pt x="68" y="10"/>
                        <a:pt x="68" y="8"/>
                      </a:cubicBezTo>
                      <a:cubicBezTo>
                        <a:pt x="68" y="0"/>
                        <a:pt x="68" y="0"/>
                        <a:pt x="68" y="0"/>
                      </a:cubicBezTo>
                    </a:path>
                  </a:pathLst>
                </a:custGeom>
                <a:solidFill>
                  <a:srgbClr val="8E2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443">
                  <a:extLst>
                    <a:ext uri="{FF2B5EF4-FFF2-40B4-BE49-F238E27FC236}">
                      <a16:creationId xmlns="" xmlns:a16="http://schemas.microsoft.com/office/drawing/2014/main" id="{75C958AF-8BD3-4AFE-BAF9-49EA86EC980B}"/>
                    </a:ext>
                  </a:extLst>
                </p:cNvPr>
                <p:cNvSpPr>
                  <a:spLocks/>
                </p:cNvSpPr>
                <p:nvPr/>
              </p:nvSpPr>
              <p:spPr bwMode="auto">
                <a:xfrm>
                  <a:off x="3195" y="2680"/>
                  <a:ext cx="30" cy="14"/>
                </a:xfrm>
                <a:custGeom>
                  <a:avLst/>
                  <a:gdLst>
                    <a:gd name="T0" fmla="*/ 30 w 30"/>
                    <a:gd name="T1" fmla="*/ 0 h 14"/>
                    <a:gd name="T2" fmla="*/ 5 w 30"/>
                    <a:gd name="T3" fmla="*/ 0 h 14"/>
                    <a:gd name="T4" fmla="*/ 0 w 30"/>
                    <a:gd name="T5" fmla="*/ 14 h 14"/>
                    <a:gd name="T6" fmla="*/ 10 w 30"/>
                    <a:gd name="T7" fmla="*/ 14 h 14"/>
                    <a:gd name="T8" fmla="*/ 30 w 30"/>
                    <a:gd name="T9" fmla="*/ 0 h 14"/>
                  </a:gdLst>
                  <a:ahLst/>
                  <a:cxnLst>
                    <a:cxn ang="0">
                      <a:pos x="T0" y="T1"/>
                    </a:cxn>
                    <a:cxn ang="0">
                      <a:pos x="T2" y="T3"/>
                    </a:cxn>
                    <a:cxn ang="0">
                      <a:pos x="T4" y="T5"/>
                    </a:cxn>
                    <a:cxn ang="0">
                      <a:pos x="T6" y="T7"/>
                    </a:cxn>
                    <a:cxn ang="0">
                      <a:pos x="T8" y="T9"/>
                    </a:cxn>
                  </a:cxnLst>
                  <a:rect l="0" t="0" r="r" b="b"/>
                  <a:pathLst>
                    <a:path w="30" h="14">
                      <a:moveTo>
                        <a:pt x="30" y="0"/>
                      </a:moveTo>
                      <a:lnTo>
                        <a:pt x="5" y="0"/>
                      </a:lnTo>
                      <a:lnTo>
                        <a:pt x="0" y="14"/>
                      </a:lnTo>
                      <a:lnTo>
                        <a:pt x="10" y="14"/>
                      </a:lnTo>
                      <a:lnTo>
                        <a:pt x="30" y="0"/>
                      </a:lnTo>
                      <a:close/>
                    </a:path>
                  </a:pathLst>
                </a:custGeom>
                <a:solidFill>
                  <a:srgbClr val="2F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444">
                  <a:extLst>
                    <a:ext uri="{FF2B5EF4-FFF2-40B4-BE49-F238E27FC236}">
                      <a16:creationId xmlns="" xmlns:a16="http://schemas.microsoft.com/office/drawing/2014/main" id="{F94035CE-CBE0-4CA3-86B9-559685D13BD3}"/>
                    </a:ext>
                  </a:extLst>
                </p:cNvPr>
                <p:cNvSpPr>
                  <a:spLocks/>
                </p:cNvSpPr>
                <p:nvPr/>
              </p:nvSpPr>
              <p:spPr bwMode="auto">
                <a:xfrm>
                  <a:off x="3195" y="2680"/>
                  <a:ext cx="30" cy="14"/>
                </a:xfrm>
                <a:custGeom>
                  <a:avLst/>
                  <a:gdLst>
                    <a:gd name="T0" fmla="*/ 30 w 30"/>
                    <a:gd name="T1" fmla="*/ 0 h 14"/>
                    <a:gd name="T2" fmla="*/ 5 w 30"/>
                    <a:gd name="T3" fmla="*/ 0 h 14"/>
                    <a:gd name="T4" fmla="*/ 0 w 30"/>
                    <a:gd name="T5" fmla="*/ 14 h 14"/>
                    <a:gd name="T6" fmla="*/ 10 w 30"/>
                    <a:gd name="T7" fmla="*/ 14 h 14"/>
                    <a:gd name="T8" fmla="*/ 30 w 30"/>
                    <a:gd name="T9" fmla="*/ 0 h 14"/>
                  </a:gdLst>
                  <a:ahLst/>
                  <a:cxnLst>
                    <a:cxn ang="0">
                      <a:pos x="T0" y="T1"/>
                    </a:cxn>
                    <a:cxn ang="0">
                      <a:pos x="T2" y="T3"/>
                    </a:cxn>
                    <a:cxn ang="0">
                      <a:pos x="T4" y="T5"/>
                    </a:cxn>
                    <a:cxn ang="0">
                      <a:pos x="T6" y="T7"/>
                    </a:cxn>
                    <a:cxn ang="0">
                      <a:pos x="T8" y="T9"/>
                    </a:cxn>
                  </a:cxnLst>
                  <a:rect l="0" t="0" r="r" b="b"/>
                  <a:pathLst>
                    <a:path w="30" h="14">
                      <a:moveTo>
                        <a:pt x="30" y="0"/>
                      </a:moveTo>
                      <a:lnTo>
                        <a:pt x="5" y="0"/>
                      </a:lnTo>
                      <a:lnTo>
                        <a:pt x="0" y="14"/>
                      </a:lnTo>
                      <a:lnTo>
                        <a:pt x="10" y="1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445">
                  <a:extLst>
                    <a:ext uri="{FF2B5EF4-FFF2-40B4-BE49-F238E27FC236}">
                      <a16:creationId xmlns="" xmlns:a16="http://schemas.microsoft.com/office/drawing/2014/main" id="{166F7CED-C265-4A7E-AF1C-6AA7788588CF}"/>
                    </a:ext>
                  </a:extLst>
                </p:cNvPr>
                <p:cNvSpPr>
                  <a:spLocks noEditPoints="1"/>
                </p:cNvSpPr>
                <p:nvPr/>
              </p:nvSpPr>
              <p:spPr bwMode="auto">
                <a:xfrm>
                  <a:off x="3589" y="2390"/>
                  <a:ext cx="10" cy="250"/>
                </a:xfrm>
                <a:custGeom>
                  <a:avLst/>
                  <a:gdLst>
                    <a:gd name="T0" fmla="*/ 0 w 2"/>
                    <a:gd name="T1" fmla="*/ 18 h 51"/>
                    <a:gd name="T2" fmla="*/ 0 w 2"/>
                    <a:gd name="T3" fmla="*/ 51 h 51"/>
                    <a:gd name="T4" fmla="*/ 2 w 2"/>
                    <a:gd name="T5" fmla="*/ 50 h 51"/>
                    <a:gd name="T6" fmla="*/ 2 w 2"/>
                    <a:gd name="T7" fmla="*/ 21 h 51"/>
                    <a:gd name="T8" fmla="*/ 0 w 2"/>
                    <a:gd name="T9" fmla="*/ 19 h 51"/>
                    <a:gd name="T10" fmla="*/ 0 w 2"/>
                    <a:gd name="T11" fmla="*/ 18 h 51"/>
                    <a:gd name="T12" fmla="*/ 0 w 2"/>
                    <a:gd name="T13" fmla="*/ 0 h 51"/>
                    <a:gd name="T14" fmla="*/ 0 w 2"/>
                    <a:gd name="T15" fmla="*/ 0 h 51"/>
                    <a:gd name="T16" fmla="*/ 0 w 2"/>
                    <a:gd name="T17" fmla="*/ 10 h 51"/>
                    <a:gd name="T18" fmla="*/ 2 w 2"/>
                    <a:gd name="T19" fmla="*/ 7 h 51"/>
                    <a:gd name="T20" fmla="*/ 2 w 2"/>
                    <a:gd name="T21" fmla="*/ 3 h 51"/>
                    <a:gd name="T22" fmla="*/ 2 w 2"/>
                    <a:gd name="T23" fmla="*/ 2 h 51"/>
                    <a:gd name="T24" fmla="*/ 0 w 2"/>
                    <a:gd name="T2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51">
                      <a:moveTo>
                        <a:pt x="0" y="18"/>
                      </a:moveTo>
                      <a:cubicBezTo>
                        <a:pt x="0" y="51"/>
                        <a:pt x="0" y="51"/>
                        <a:pt x="0" y="51"/>
                      </a:cubicBezTo>
                      <a:cubicBezTo>
                        <a:pt x="1" y="51"/>
                        <a:pt x="1" y="51"/>
                        <a:pt x="2" y="50"/>
                      </a:cubicBezTo>
                      <a:cubicBezTo>
                        <a:pt x="2" y="21"/>
                        <a:pt x="2" y="21"/>
                        <a:pt x="2" y="21"/>
                      </a:cubicBezTo>
                      <a:cubicBezTo>
                        <a:pt x="1" y="21"/>
                        <a:pt x="1" y="20"/>
                        <a:pt x="0" y="19"/>
                      </a:cubicBezTo>
                      <a:cubicBezTo>
                        <a:pt x="0" y="19"/>
                        <a:pt x="0" y="19"/>
                        <a:pt x="0" y="18"/>
                      </a:cubicBezTo>
                      <a:moveTo>
                        <a:pt x="0" y="0"/>
                      </a:moveTo>
                      <a:cubicBezTo>
                        <a:pt x="0" y="0"/>
                        <a:pt x="0" y="0"/>
                        <a:pt x="0" y="0"/>
                      </a:cubicBezTo>
                      <a:cubicBezTo>
                        <a:pt x="0" y="10"/>
                        <a:pt x="0" y="10"/>
                        <a:pt x="0" y="10"/>
                      </a:cubicBezTo>
                      <a:cubicBezTo>
                        <a:pt x="0" y="9"/>
                        <a:pt x="1" y="8"/>
                        <a:pt x="2" y="7"/>
                      </a:cubicBezTo>
                      <a:cubicBezTo>
                        <a:pt x="2" y="3"/>
                        <a:pt x="2" y="3"/>
                        <a:pt x="2" y="3"/>
                      </a:cubicBezTo>
                      <a:cubicBezTo>
                        <a:pt x="2" y="3"/>
                        <a:pt x="2" y="3"/>
                        <a:pt x="2" y="2"/>
                      </a:cubicBezTo>
                      <a:cubicBezTo>
                        <a:pt x="2" y="1"/>
                        <a:pt x="1" y="0"/>
                        <a:pt x="0" y="0"/>
                      </a:cubicBezTo>
                    </a:path>
                  </a:pathLst>
                </a:custGeom>
                <a:solidFill>
                  <a:srgbClr val="23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 name="Freeform 446">
                  <a:extLst>
                    <a:ext uri="{FF2B5EF4-FFF2-40B4-BE49-F238E27FC236}">
                      <a16:creationId xmlns="" xmlns:a16="http://schemas.microsoft.com/office/drawing/2014/main" id="{79C90884-B1B1-4665-91A8-94F0542E1726}"/>
                    </a:ext>
                  </a:extLst>
                </p:cNvPr>
                <p:cNvSpPr>
                  <a:spLocks/>
                </p:cNvSpPr>
                <p:nvPr/>
              </p:nvSpPr>
              <p:spPr bwMode="auto">
                <a:xfrm>
                  <a:off x="3579" y="2439"/>
                  <a:ext cx="10" cy="39"/>
                </a:xfrm>
                <a:custGeom>
                  <a:avLst/>
                  <a:gdLst>
                    <a:gd name="T0" fmla="*/ 2 w 2"/>
                    <a:gd name="T1" fmla="*/ 0 h 8"/>
                    <a:gd name="T2" fmla="*/ 1 w 2"/>
                    <a:gd name="T3" fmla="*/ 1 h 8"/>
                    <a:gd name="T4" fmla="*/ 0 w 2"/>
                    <a:gd name="T5" fmla="*/ 4 h 8"/>
                    <a:gd name="T6" fmla="*/ 2 w 2"/>
                    <a:gd name="T7" fmla="*/ 8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cubicBezTo>
                        <a:pt x="1" y="0"/>
                        <a:pt x="1" y="0"/>
                        <a:pt x="1" y="1"/>
                      </a:cubicBezTo>
                      <a:cubicBezTo>
                        <a:pt x="1" y="2"/>
                        <a:pt x="0" y="3"/>
                        <a:pt x="0" y="4"/>
                      </a:cubicBezTo>
                      <a:cubicBezTo>
                        <a:pt x="0" y="6"/>
                        <a:pt x="1" y="7"/>
                        <a:pt x="2" y="8"/>
                      </a:cubicBezTo>
                      <a:cubicBezTo>
                        <a:pt x="2" y="0"/>
                        <a:pt x="2" y="0"/>
                        <a:pt x="2" y="0"/>
                      </a:cubicBezTo>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447">
                  <a:extLst>
                    <a:ext uri="{FF2B5EF4-FFF2-40B4-BE49-F238E27FC236}">
                      <a16:creationId xmlns="" xmlns:a16="http://schemas.microsoft.com/office/drawing/2014/main" id="{F2FD290B-B760-4F83-B716-A9FC4FA18C5E}"/>
                    </a:ext>
                  </a:extLst>
                </p:cNvPr>
                <p:cNvSpPr>
                  <a:spLocks/>
                </p:cNvSpPr>
                <p:nvPr/>
              </p:nvSpPr>
              <p:spPr bwMode="auto">
                <a:xfrm>
                  <a:off x="3225" y="2665"/>
                  <a:ext cx="49" cy="15"/>
                </a:xfrm>
                <a:custGeom>
                  <a:avLst/>
                  <a:gdLst>
                    <a:gd name="T0" fmla="*/ 10 w 10"/>
                    <a:gd name="T1" fmla="*/ 0 h 3"/>
                    <a:gd name="T2" fmla="*/ 4 w 10"/>
                    <a:gd name="T3" fmla="*/ 0 h 3"/>
                    <a:gd name="T4" fmla="*/ 0 w 10"/>
                    <a:gd name="T5" fmla="*/ 3 h 3"/>
                    <a:gd name="T6" fmla="*/ 9 w 10"/>
                    <a:gd name="T7" fmla="*/ 3 h 3"/>
                    <a:gd name="T8" fmla="*/ 10 w 10"/>
                    <a:gd name="T9" fmla="*/ 0 h 3"/>
                  </a:gdLst>
                  <a:ahLst/>
                  <a:cxnLst>
                    <a:cxn ang="0">
                      <a:pos x="T0" y="T1"/>
                    </a:cxn>
                    <a:cxn ang="0">
                      <a:pos x="T2" y="T3"/>
                    </a:cxn>
                    <a:cxn ang="0">
                      <a:pos x="T4" y="T5"/>
                    </a:cxn>
                    <a:cxn ang="0">
                      <a:pos x="T6" y="T7"/>
                    </a:cxn>
                    <a:cxn ang="0">
                      <a:pos x="T8" y="T9"/>
                    </a:cxn>
                  </a:cxnLst>
                  <a:rect l="0" t="0" r="r" b="b"/>
                  <a:pathLst>
                    <a:path w="10" h="3">
                      <a:moveTo>
                        <a:pt x="10" y="0"/>
                      </a:moveTo>
                      <a:cubicBezTo>
                        <a:pt x="4" y="0"/>
                        <a:pt x="4" y="0"/>
                        <a:pt x="4" y="0"/>
                      </a:cubicBezTo>
                      <a:cubicBezTo>
                        <a:pt x="0" y="3"/>
                        <a:pt x="0" y="3"/>
                        <a:pt x="0" y="3"/>
                      </a:cubicBezTo>
                      <a:cubicBezTo>
                        <a:pt x="9" y="3"/>
                        <a:pt x="9" y="3"/>
                        <a:pt x="9" y="3"/>
                      </a:cubicBezTo>
                      <a:cubicBezTo>
                        <a:pt x="9" y="2"/>
                        <a:pt x="10" y="1"/>
                        <a:pt x="10" y="0"/>
                      </a:cubicBezTo>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448">
                  <a:extLst>
                    <a:ext uri="{FF2B5EF4-FFF2-40B4-BE49-F238E27FC236}">
                      <a16:creationId xmlns="" xmlns:a16="http://schemas.microsoft.com/office/drawing/2014/main" id="{7A368927-7532-45B0-9F14-B1B52D7140F4}"/>
                    </a:ext>
                  </a:extLst>
                </p:cNvPr>
                <p:cNvSpPr>
                  <a:spLocks/>
                </p:cNvSpPr>
                <p:nvPr/>
              </p:nvSpPr>
              <p:spPr bwMode="auto">
                <a:xfrm>
                  <a:off x="2825" y="2665"/>
                  <a:ext cx="242" cy="54"/>
                </a:xfrm>
                <a:custGeom>
                  <a:avLst/>
                  <a:gdLst>
                    <a:gd name="T0" fmla="*/ 242 w 242"/>
                    <a:gd name="T1" fmla="*/ 0 h 54"/>
                    <a:gd name="T2" fmla="*/ 129 w 242"/>
                    <a:gd name="T3" fmla="*/ 0 h 54"/>
                    <a:gd name="T4" fmla="*/ 5 w 242"/>
                    <a:gd name="T5" fmla="*/ 34 h 54"/>
                    <a:gd name="T6" fmla="*/ 0 w 242"/>
                    <a:gd name="T7" fmla="*/ 54 h 54"/>
                    <a:gd name="T8" fmla="*/ 20 w 242"/>
                    <a:gd name="T9" fmla="*/ 49 h 54"/>
                    <a:gd name="T10" fmla="*/ 143 w 242"/>
                    <a:gd name="T11" fmla="*/ 15 h 54"/>
                    <a:gd name="T12" fmla="*/ 242 w 242"/>
                    <a:gd name="T13" fmla="*/ 15 h 54"/>
                    <a:gd name="T14" fmla="*/ 242 w 242"/>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54">
                      <a:moveTo>
                        <a:pt x="242" y="0"/>
                      </a:moveTo>
                      <a:lnTo>
                        <a:pt x="129" y="0"/>
                      </a:lnTo>
                      <a:lnTo>
                        <a:pt x="5" y="34"/>
                      </a:lnTo>
                      <a:lnTo>
                        <a:pt x="0" y="54"/>
                      </a:lnTo>
                      <a:lnTo>
                        <a:pt x="20" y="49"/>
                      </a:lnTo>
                      <a:lnTo>
                        <a:pt x="143" y="15"/>
                      </a:lnTo>
                      <a:lnTo>
                        <a:pt x="242" y="15"/>
                      </a:lnTo>
                      <a:lnTo>
                        <a:pt x="242" y="0"/>
                      </a:lnTo>
                      <a:close/>
                    </a:path>
                  </a:pathLst>
                </a:custGeom>
                <a:solidFill>
                  <a:srgbClr val="2E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449">
                  <a:extLst>
                    <a:ext uri="{FF2B5EF4-FFF2-40B4-BE49-F238E27FC236}">
                      <a16:creationId xmlns="" xmlns:a16="http://schemas.microsoft.com/office/drawing/2014/main" id="{74ECF0BF-5990-45EB-A0B1-998939FE73F3}"/>
                    </a:ext>
                  </a:extLst>
                </p:cNvPr>
                <p:cNvSpPr>
                  <a:spLocks/>
                </p:cNvSpPr>
                <p:nvPr/>
              </p:nvSpPr>
              <p:spPr bwMode="auto">
                <a:xfrm>
                  <a:off x="2825" y="2665"/>
                  <a:ext cx="242" cy="54"/>
                </a:xfrm>
                <a:custGeom>
                  <a:avLst/>
                  <a:gdLst>
                    <a:gd name="T0" fmla="*/ 242 w 242"/>
                    <a:gd name="T1" fmla="*/ 0 h 54"/>
                    <a:gd name="T2" fmla="*/ 129 w 242"/>
                    <a:gd name="T3" fmla="*/ 0 h 54"/>
                    <a:gd name="T4" fmla="*/ 5 w 242"/>
                    <a:gd name="T5" fmla="*/ 34 h 54"/>
                    <a:gd name="T6" fmla="*/ 0 w 242"/>
                    <a:gd name="T7" fmla="*/ 54 h 54"/>
                    <a:gd name="T8" fmla="*/ 20 w 242"/>
                    <a:gd name="T9" fmla="*/ 49 h 54"/>
                    <a:gd name="T10" fmla="*/ 143 w 242"/>
                    <a:gd name="T11" fmla="*/ 15 h 54"/>
                    <a:gd name="T12" fmla="*/ 242 w 242"/>
                    <a:gd name="T13" fmla="*/ 15 h 54"/>
                    <a:gd name="T14" fmla="*/ 242 w 242"/>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54">
                      <a:moveTo>
                        <a:pt x="242" y="0"/>
                      </a:moveTo>
                      <a:lnTo>
                        <a:pt x="129" y="0"/>
                      </a:lnTo>
                      <a:lnTo>
                        <a:pt x="5" y="34"/>
                      </a:lnTo>
                      <a:lnTo>
                        <a:pt x="0" y="54"/>
                      </a:lnTo>
                      <a:lnTo>
                        <a:pt x="20" y="49"/>
                      </a:lnTo>
                      <a:lnTo>
                        <a:pt x="143" y="15"/>
                      </a:lnTo>
                      <a:lnTo>
                        <a:pt x="242" y="15"/>
                      </a:lnTo>
                      <a:lnTo>
                        <a:pt x="2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Rectangle 450">
                  <a:extLst>
                    <a:ext uri="{FF2B5EF4-FFF2-40B4-BE49-F238E27FC236}">
                      <a16:creationId xmlns="" xmlns:a16="http://schemas.microsoft.com/office/drawing/2014/main" id="{1A228732-C832-45C2-83C0-3CFFE996E769}"/>
                    </a:ext>
                  </a:extLst>
                </p:cNvPr>
                <p:cNvSpPr>
                  <a:spLocks noChangeArrowheads="1"/>
                </p:cNvSpPr>
                <p:nvPr/>
              </p:nvSpPr>
              <p:spPr bwMode="auto">
                <a:xfrm>
                  <a:off x="3067" y="2665"/>
                  <a:ext cx="44" cy="15"/>
                </a:xfrm>
                <a:prstGeom prst="rect">
                  <a:avLst/>
                </a:prstGeom>
                <a:solidFill>
                  <a:srgbClr val="594E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Rectangle 451">
                  <a:extLst>
                    <a:ext uri="{FF2B5EF4-FFF2-40B4-BE49-F238E27FC236}">
                      <a16:creationId xmlns="" xmlns:a16="http://schemas.microsoft.com/office/drawing/2014/main" id="{2222A50D-4C4F-4C45-A95B-0B3079C595C7}"/>
                    </a:ext>
                  </a:extLst>
                </p:cNvPr>
                <p:cNvSpPr>
                  <a:spLocks noChangeArrowheads="1"/>
                </p:cNvSpPr>
                <p:nvPr/>
              </p:nvSpPr>
              <p:spPr bwMode="auto">
                <a:xfrm>
                  <a:off x="3067" y="2665"/>
                  <a:ext cx="44" cy="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452">
                  <a:extLst>
                    <a:ext uri="{FF2B5EF4-FFF2-40B4-BE49-F238E27FC236}">
                      <a16:creationId xmlns="" xmlns:a16="http://schemas.microsoft.com/office/drawing/2014/main" id="{946BDB9C-3246-4E5F-B32C-E106E7EE8F41}"/>
                    </a:ext>
                  </a:extLst>
                </p:cNvPr>
                <p:cNvSpPr>
                  <a:spLocks/>
                </p:cNvSpPr>
                <p:nvPr/>
              </p:nvSpPr>
              <p:spPr bwMode="auto">
                <a:xfrm>
                  <a:off x="3111" y="2665"/>
                  <a:ext cx="94" cy="15"/>
                </a:xfrm>
                <a:custGeom>
                  <a:avLst/>
                  <a:gdLst>
                    <a:gd name="T0" fmla="*/ 94 w 94"/>
                    <a:gd name="T1" fmla="*/ 0 h 15"/>
                    <a:gd name="T2" fmla="*/ 0 w 94"/>
                    <a:gd name="T3" fmla="*/ 0 h 15"/>
                    <a:gd name="T4" fmla="*/ 0 w 94"/>
                    <a:gd name="T5" fmla="*/ 15 h 15"/>
                    <a:gd name="T6" fmla="*/ 89 w 94"/>
                    <a:gd name="T7" fmla="*/ 15 h 15"/>
                    <a:gd name="T8" fmla="*/ 94 w 94"/>
                    <a:gd name="T9" fmla="*/ 0 h 15"/>
                  </a:gdLst>
                  <a:ahLst/>
                  <a:cxnLst>
                    <a:cxn ang="0">
                      <a:pos x="T0" y="T1"/>
                    </a:cxn>
                    <a:cxn ang="0">
                      <a:pos x="T2" y="T3"/>
                    </a:cxn>
                    <a:cxn ang="0">
                      <a:pos x="T4" y="T5"/>
                    </a:cxn>
                    <a:cxn ang="0">
                      <a:pos x="T6" y="T7"/>
                    </a:cxn>
                    <a:cxn ang="0">
                      <a:pos x="T8" y="T9"/>
                    </a:cxn>
                  </a:cxnLst>
                  <a:rect l="0" t="0" r="r" b="b"/>
                  <a:pathLst>
                    <a:path w="94" h="15">
                      <a:moveTo>
                        <a:pt x="94" y="0"/>
                      </a:moveTo>
                      <a:lnTo>
                        <a:pt x="0" y="0"/>
                      </a:lnTo>
                      <a:lnTo>
                        <a:pt x="0" y="15"/>
                      </a:lnTo>
                      <a:lnTo>
                        <a:pt x="89" y="15"/>
                      </a:lnTo>
                      <a:lnTo>
                        <a:pt x="94"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3" name="Freeform 453">
                  <a:extLst>
                    <a:ext uri="{FF2B5EF4-FFF2-40B4-BE49-F238E27FC236}">
                      <a16:creationId xmlns="" xmlns:a16="http://schemas.microsoft.com/office/drawing/2014/main" id="{EB14E7C1-A8E7-4A04-B02D-D22E5AAA6CCB}"/>
                    </a:ext>
                  </a:extLst>
                </p:cNvPr>
                <p:cNvSpPr>
                  <a:spLocks/>
                </p:cNvSpPr>
                <p:nvPr/>
              </p:nvSpPr>
              <p:spPr bwMode="auto">
                <a:xfrm>
                  <a:off x="3111" y="2665"/>
                  <a:ext cx="94" cy="15"/>
                </a:xfrm>
                <a:custGeom>
                  <a:avLst/>
                  <a:gdLst>
                    <a:gd name="T0" fmla="*/ 94 w 94"/>
                    <a:gd name="T1" fmla="*/ 0 h 15"/>
                    <a:gd name="T2" fmla="*/ 0 w 94"/>
                    <a:gd name="T3" fmla="*/ 0 h 15"/>
                    <a:gd name="T4" fmla="*/ 0 w 94"/>
                    <a:gd name="T5" fmla="*/ 15 h 15"/>
                    <a:gd name="T6" fmla="*/ 89 w 94"/>
                    <a:gd name="T7" fmla="*/ 15 h 15"/>
                    <a:gd name="T8" fmla="*/ 94 w 94"/>
                    <a:gd name="T9" fmla="*/ 0 h 15"/>
                  </a:gdLst>
                  <a:ahLst/>
                  <a:cxnLst>
                    <a:cxn ang="0">
                      <a:pos x="T0" y="T1"/>
                    </a:cxn>
                    <a:cxn ang="0">
                      <a:pos x="T2" y="T3"/>
                    </a:cxn>
                    <a:cxn ang="0">
                      <a:pos x="T4" y="T5"/>
                    </a:cxn>
                    <a:cxn ang="0">
                      <a:pos x="T6" y="T7"/>
                    </a:cxn>
                    <a:cxn ang="0">
                      <a:pos x="T8" y="T9"/>
                    </a:cxn>
                  </a:cxnLst>
                  <a:rect l="0" t="0" r="r" b="b"/>
                  <a:pathLst>
                    <a:path w="94" h="15">
                      <a:moveTo>
                        <a:pt x="94" y="0"/>
                      </a:moveTo>
                      <a:lnTo>
                        <a:pt x="0" y="0"/>
                      </a:lnTo>
                      <a:lnTo>
                        <a:pt x="0" y="15"/>
                      </a:lnTo>
                      <a:lnTo>
                        <a:pt x="89" y="15"/>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4" name="Freeform 454">
                  <a:extLst>
                    <a:ext uri="{FF2B5EF4-FFF2-40B4-BE49-F238E27FC236}">
                      <a16:creationId xmlns="" xmlns:a16="http://schemas.microsoft.com/office/drawing/2014/main" id="{7B96BDD6-D1B7-420C-A9D1-E51CD5996D80}"/>
                    </a:ext>
                  </a:extLst>
                </p:cNvPr>
                <p:cNvSpPr>
                  <a:spLocks/>
                </p:cNvSpPr>
                <p:nvPr/>
              </p:nvSpPr>
              <p:spPr bwMode="auto">
                <a:xfrm>
                  <a:off x="3269" y="2640"/>
                  <a:ext cx="320" cy="40"/>
                </a:xfrm>
                <a:custGeom>
                  <a:avLst/>
                  <a:gdLst>
                    <a:gd name="T0" fmla="*/ 65 w 65"/>
                    <a:gd name="T1" fmla="*/ 0 h 8"/>
                    <a:gd name="T2" fmla="*/ 62 w 65"/>
                    <a:gd name="T3" fmla="*/ 1 h 8"/>
                    <a:gd name="T4" fmla="*/ 62 w 65"/>
                    <a:gd name="T5" fmla="*/ 1 h 8"/>
                    <a:gd name="T6" fmla="*/ 58 w 65"/>
                    <a:gd name="T7" fmla="*/ 5 h 8"/>
                    <a:gd name="T8" fmla="*/ 1 w 65"/>
                    <a:gd name="T9" fmla="*/ 5 h 8"/>
                    <a:gd name="T10" fmla="*/ 0 w 65"/>
                    <a:gd name="T11" fmla="*/ 8 h 8"/>
                    <a:gd name="T12" fmla="*/ 61 w 65"/>
                    <a:gd name="T13" fmla="*/ 8 h 8"/>
                    <a:gd name="T14" fmla="*/ 65 w 65"/>
                    <a:gd name="T15" fmla="*/ 4 h 8"/>
                    <a:gd name="T16" fmla="*/ 65 w 6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8">
                      <a:moveTo>
                        <a:pt x="65" y="0"/>
                      </a:moveTo>
                      <a:cubicBezTo>
                        <a:pt x="64" y="1"/>
                        <a:pt x="63" y="1"/>
                        <a:pt x="62" y="1"/>
                      </a:cubicBezTo>
                      <a:cubicBezTo>
                        <a:pt x="62" y="1"/>
                        <a:pt x="62" y="1"/>
                        <a:pt x="62" y="1"/>
                      </a:cubicBezTo>
                      <a:cubicBezTo>
                        <a:pt x="62" y="3"/>
                        <a:pt x="60" y="5"/>
                        <a:pt x="58" y="5"/>
                      </a:cubicBezTo>
                      <a:cubicBezTo>
                        <a:pt x="1" y="5"/>
                        <a:pt x="1" y="5"/>
                        <a:pt x="1" y="5"/>
                      </a:cubicBezTo>
                      <a:cubicBezTo>
                        <a:pt x="1" y="6"/>
                        <a:pt x="0" y="7"/>
                        <a:pt x="0" y="8"/>
                      </a:cubicBezTo>
                      <a:cubicBezTo>
                        <a:pt x="61" y="8"/>
                        <a:pt x="61" y="8"/>
                        <a:pt x="61" y="8"/>
                      </a:cubicBezTo>
                      <a:cubicBezTo>
                        <a:pt x="63" y="8"/>
                        <a:pt x="65" y="6"/>
                        <a:pt x="65" y="4"/>
                      </a:cubicBezTo>
                      <a:cubicBezTo>
                        <a:pt x="65" y="0"/>
                        <a:pt x="65" y="0"/>
                        <a:pt x="65" y="0"/>
                      </a:cubicBezTo>
                    </a:path>
                  </a:pathLst>
                </a:custGeom>
                <a:solidFill>
                  <a:srgbClr val="8A21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5" name="Freeform 455">
                  <a:extLst>
                    <a:ext uri="{FF2B5EF4-FFF2-40B4-BE49-F238E27FC236}">
                      <a16:creationId xmlns="" xmlns:a16="http://schemas.microsoft.com/office/drawing/2014/main" id="{8D03BAFF-650A-404B-98A3-843B489F57F0}"/>
                    </a:ext>
                  </a:extLst>
                </p:cNvPr>
                <p:cNvSpPr>
                  <a:spLocks/>
                </p:cNvSpPr>
                <p:nvPr/>
              </p:nvSpPr>
              <p:spPr bwMode="auto">
                <a:xfrm>
                  <a:off x="3200" y="2665"/>
                  <a:ext cx="44" cy="15"/>
                </a:xfrm>
                <a:custGeom>
                  <a:avLst/>
                  <a:gdLst>
                    <a:gd name="T0" fmla="*/ 44 w 44"/>
                    <a:gd name="T1" fmla="*/ 0 h 15"/>
                    <a:gd name="T2" fmla="*/ 5 w 44"/>
                    <a:gd name="T3" fmla="*/ 0 h 15"/>
                    <a:gd name="T4" fmla="*/ 0 w 44"/>
                    <a:gd name="T5" fmla="*/ 15 h 15"/>
                    <a:gd name="T6" fmla="*/ 25 w 44"/>
                    <a:gd name="T7" fmla="*/ 15 h 15"/>
                    <a:gd name="T8" fmla="*/ 44 w 44"/>
                    <a:gd name="T9" fmla="*/ 0 h 15"/>
                  </a:gdLst>
                  <a:ahLst/>
                  <a:cxnLst>
                    <a:cxn ang="0">
                      <a:pos x="T0" y="T1"/>
                    </a:cxn>
                    <a:cxn ang="0">
                      <a:pos x="T2" y="T3"/>
                    </a:cxn>
                    <a:cxn ang="0">
                      <a:pos x="T4" y="T5"/>
                    </a:cxn>
                    <a:cxn ang="0">
                      <a:pos x="T6" y="T7"/>
                    </a:cxn>
                    <a:cxn ang="0">
                      <a:pos x="T8" y="T9"/>
                    </a:cxn>
                  </a:cxnLst>
                  <a:rect l="0" t="0" r="r" b="b"/>
                  <a:pathLst>
                    <a:path w="44" h="15">
                      <a:moveTo>
                        <a:pt x="44" y="0"/>
                      </a:moveTo>
                      <a:lnTo>
                        <a:pt x="5" y="0"/>
                      </a:lnTo>
                      <a:lnTo>
                        <a:pt x="0" y="15"/>
                      </a:lnTo>
                      <a:lnTo>
                        <a:pt x="25" y="15"/>
                      </a:lnTo>
                      <a:lnTo>
                        <a:pt x="44" y="0"/>
                      </a:lnTo>
                      <a:close/>
                    </a:path>
                  </a:pathLst>
                </a:custGeom>
                <a:solidFill>
                  <a:srgbClr val="2E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6" name="Freeform 456">
                  <a:extLst>
                    <a:ext uri="{FF2B5EF4-FFF2-40B4-BE49-F238E27FC236}">
                      <a16:creationId xmlns="" xmlns:a16="http://schemas.microsoft.com/office/drawing/2014/main" id="{BD684DC0-565C-4470-8177-649CA03CB0D1}"/>
                    </a:ext>
                  </a:extLst>
                </p:cNvPr>
                <p:cNvSpPr>
                  <a:spLocks/>
                </p:cNvSpPr>
                <p:nvPr/>
              </p:nvSpPr>
              <p:spPr bwMode="auto">
                <a:xfrm>
                  <a:off x="3200" y="2665"/>
                  <a:ext cx="44" cy="15"/>
                </a:xfrm>
                <a:custGeom>
                  <a:avLst/>
                  <a:gdLst>
                    <a:gd name="T0" fmla="*/ 44 w 44"/>
                    <a:gd name="T1" fmla="*/ 0 h 15"/>
                    <a:gd name="T2" fmla="*/ 5 w 44"/>
                    <a:gd name="T3" fmla="*/ 0 h 15"/>
                    <a:gd name="T4" fmla="*/ 0 w 44"/>
                    <a:gd name="T5" fmla="*/ 15 h 15"/>
                    <a:gd name="T6" fmla="*/ 25 w 44"/>
                    <a:gd name="T7" fmla="*/ 15 h 15"/>
                    <a:gd name="T8" fmla="*/ 44 w 44"/>
                    <a:gd name="T9" fmla="*/ 0 h 15"/>
                  </a:gdLst>
                  <a:ahLst/>
                  <a:cxnLst>
                    <a:cxn ang="0">
                      <a:pos x="T0" y="T1"/>
                    </a:cxn>
                    <a:cxn ang="0">
                      <a:pos x="T2" y="T3"/>
                    </a:cxn>
                    <a:cxn ang="0">
                      <a:pos x="T4" y="T5"/>
                    </a:cxn>
                    <a:cxn ang="0">
                      <a:pos x="T6" y="T7"/>
                    </a:cxn>
                    <a:cxn ang="0">
                      <a:pos x="T8" y="T9"/>
                    </a:cxn>
                  </a:cxnLst>
                  <a:rect l="0" t="0" r="r" b="b"/>
                  <a:pathLst>
                    <a:path w="44" h="15">
                      <a:moveTo>
                        <a:pt x="44" y="0"/>
                      </a:moveTo>
                      <a:lnTo>
                        <a:pt x="5" y="0"/>
                      </a:lnTo>
                      <a:lnTo>
                        <a:pt x="0" y="15"/>
                      </a:lnTo>
                      <a:lnTo>
                        <a:pt x="25" y="15"/>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7" name="Freeform 457">
                  <a:extLst>
                    <a:ext uri="{FF2B5EF4-FFF2-40B4-BE49-F238E27FC236}">
                      <a16:creationId xmlns="" xmlns:a16="http://schemas.microsoft.com/office/drawing/2014/main" id="{737678EA-6FE9-4CE2-8BD3-2E1185BC14F4}"/>
                    </a:ext>
                  </a:extLst>
                </p:cNvPr>
                <p:cNvSpPr>
                  <a:spLocks/>
                </p:cNvSpPr>
                <p:nvPr/>
              </p:nvSpPr>
              <p:spPr bwMode="auto">
                <a:xfrm>
                  <a:off x="3574" y="2375"/>
                  <a:ext cx="15" cy="270"/>
                </a:xfrm>
                <a:custGeom>
                  <a:avLst/>
                  <a:gdLst>
                    <a:gd name="T0" fmla="*/ 0 w 3"/>
                    <a:gd name="T1" fmla="*/ 0 h 55"/>
                    <a:gd name="T2" fmla="*/ 0 w 3"/>
                    <a:gd name="T3" fmla="*/ 0 h 55"/>
                    <a:gd name="T4" fmla="*/ 0 w 3"/>
                    <a:gd name="T5" fmla="*/ 55 h 55"/>
                    <a:gd name="T6" fmla="*/ 3 w 3"/>
                    <a:gd name="T7" fmla="*/ 54 h 55"/>
                    <a:gd name="T8" fmla="*/ 3 w 3"/>
                    <a:gd name="T9" fmla="*/ 21 h 55"/>
                    <a:gd name="T10" fmla="*/ 1 w 3"/>
                    <a:gd name="T11" fmla="*/ 17 h 55"/>
                    <a:gd name="T12" fmla="*/ 2 w 3"/>
                    <a:gd name="T13" fmla="*/ 14 h 55"/>
                    <a:gd name="T14" fmla="*/ 3 w 3"/>
                    <a:gd name="T15" fmla="*/ 13 h 55"/>
                    <a:gd name="T16" fmla="*/ 3 w 3"/>
                    <a:gd name="T17" fmla="*/ 3 h 55"/>
                    <a:gd name="T18" fmla="*/ 3 w 3"/>
                    <a:gd name="T19" fmla="*/ 3 h 55"/>
                    <a:gd name="T20" fmla="*/ 0 w 3"/>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55">
                      <a:moveTo>
                        <a:pt x="0" y="0"/>
                      </a:moveTo>
                      <a:cubicBezTo>
                        <a:pt x="0" y="0"/>
                        <a:pt x="0" y="0"/>
                        <a:pt x="0" y="0"/>
                      </a:cubicBezTo>
                      <a:cubicBezTo>
                        <a:pt x="0" y="55"/>
                        <a:pt x="0" y="55"/>
                        <a:pt x="0" y="55"/>
                      </a:cubicBezTo>
                      <a:cubicBezTo>
                        <a:pt x="1" y="55"/>
                        <a:pt x="2" y="55"/>
                        <a:pt x="3" y="54"/>
                      </a:cubicBezTo>
                      <a:cubicBezTo>
                        <a:pt x="3" y="21"/>
                        <a:pt x="3" y="21"/>
                        <a:pt x="3" y="21"/>
                      </a:cubicBezTo>
                      <a:cubicBezTo>
                        <a:pt x="2" y="20"/>
                        <a:pt x="1" y="19"/>
                        <a:pt x="1" y="17"/>
                      </a:cubicBezTo>
                      <a:cubicBezTo>
                        <a:pt x="1" y="16"/>
                        <a:pt x="2" y="15"/>
                        <a:pt x="2" y="14"/>
                      </a:cubicBezTo>
                      <a:cubicBezTo>
                        <a:pt x="2" y="13"/>
                        <a:pt x="2" y="13"/>
                        <a:pt x="3" y="13"/>
                      </a:cubicBezTo>
                      <a:cubicBezTo>
                        <a:pt x="3" y="3"/>
                        <a:pt x="3" y="3"/>
                        <a:pt x="3" y="3"/>
                      </a:cubicBezTo>
                      <a:cubicBezTo>
                        <a:pt x="3" y="3"/>
                        <a:pt x="3" y="3"/>
                        <a:pt x="3" y="3"/>
                      </a:cubicBezTo>
                      <a:cubicBezTo>
                        <a:pt x="2" y="1"/>
                        <a:pt x="1" y="0"/>
                        <a:pt x="0" y="0"/>
                      </a:cubicBezTo>
                    </a:path>
                  </a:pathLst>
                </a:custGeom>
                <a:solidFill>
                  <a:srgbClr val="22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8" name="Freeform 458">
                  <a:extLst>
                    <a:ext uri="{FF2B5EF4-FFF2-40B4-BE49-F238E27FC236}">
                      <a16:creationId xmlns="" xmlns:a16="http://schemas.microsoft.com/office/drawing/2014/main" id="{CB4435BB-21D8-4D17-B2AC-919A1A304D75}"/>
                    </a:ext>
                  </a:extLst>
                </p:cNvPr>
                <p:cNvSpPr>
                  <a:spLocks/>
                </p:cNvSpPr>
                <p:nvPr/>
              </p:nvSpPr>
              <p:spPr bwMode="auto">
                <a:xfrm>
                  <a:off x="3244" y="2650"/>
                  <a:ext cx="35" cy="15"/>
                </a:xfrm>
                <a:custGeom>
                  <a:avLst/>
                  <a:gdLst>
                    <a:gd name="T0" fmla="*/ 7 w 7"/>
                    <a:gd name="T1" fmla="*/ 0 h 3"/>
                    <a:gd name="T2" fmla="*/ 4 w 7"/>
                    <a:gd name="T3" fmla="*/ 0 h 3"/>
                    <a:gd name="T4" fmla="*/ 0 w 7"/>
                    <a:gd name="T5" fmla="*/ 3 h 3"/>
                    <a:gd name="T6" fmla="*/ 6 w 7"/>
                    <a:gd name="T7" fmla="*/ 3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cubicBezTo>
                        <a:pt x="4" y="0"/>
                        <a:pt x="4" y="0"/>
                        <a:pt x="4" y="0"/>
                      </a:cubicBezTo>
                      <a:cubicBezTo>
                        <a:pt x="0" y="3"/>
                        <a:pt x="0" y="3"/>
                        <a:pt x="0" y="3"/>
                      </a:cubicBezTo>
                      <a:cubicBezTo>
                        <a:pt x="6" y="3"/>
                        <a:pt x="6" y="3"/>
                        <a:pt x="6" y="3"/>
                      </a:cubicBezTo>
                      <a:cubicBezTo>
                        <a:pt x="6" y="2"/>
                        <a:pt x="7" y="1"/>
                        <a:pt x="7"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9" name="Freeform 459">
                  <a:extLst>
                    <a:ext uri="{FF2B5EF4-FFF2-40B4-BE49-F238E27FC236}">
                      <a16:creationId xmlns="" xmlns:a16="http://schemas.microsoft.com/office/drawing/2014/main" id="{880918E7-AFCD-4487-B278-3EBAB1E085B9}"/>
                    </a:ext>
                  </a:extLst>
                </p:cNvPr>
                <p:cNvSpPr>
                  <a:spLocks/>
                </p:cNvSpPr>
                <p:nvPr/>
              </p:nvSpPr>
              <p:spPr bwMode="auto">
                <a:xfrm>
                  <a:off x="2811" y="2650"/>
                  <a:ext cx="256" cy="54"/>
                </a:xfrm>
                <a:custGeom>
                  <a:avLst/>
                  <a:gdLst>
                    <a:gd name="T0" fmla="*/ 256 w 256"/>
                    <a:gd name="T1" fmla="*/ 0 h 54"/>
                    <a:gd name="T2" fmla="*/ 128 w 256"/>
                    <a:gd name="T3" fmla="*/ 0 h 54"/>
                    <a:gd name="T4" fmla="*/ 5 w 256"/>
                    <a:gd name="T5" fmla="*/ 35 h 54"/>
                    <a:gd name="T6" fmla="*/ 0 w 256"/>
                    <a:gd name="T7" fmla="*/ 54 h 54"/>
                    <a:gd name="T8" fmla="*/ 19 w 256"/>
                    <a:gd name="T9" fmla="*/ 49 h 54"/>
                    <a:gd name="T10" fmla="*/ 143 w 256"/>
                    <a:gd name="T11" fmla="*/ 15 h 54"/>
                    <a:gd name="T12" fmla="*/ 256 w 256"/>
                    <a:gd name="T13" fmla="*/ 15 h 54"/>
                    <a:gd name="T14" fmla="*/ 256 w 256"/>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54">
                      <a:moveTo>
                        <a:pt x="256" y="0"/>
                      </a:moveTo>
                      <a:lnTo>
                        <a:pt x="128" y="0"/>
                      </a:lnTo>
                      <a:lnTo>
                        <a:pt x="5" y="35"/>
                      </a:lnTo>
                      <a:lnTo>
                        <a:pt x="0" y="54"/>
                      </a:lnTo>
                      <a:lnTo>
                        <a:pt x="19" y="49"/>
                      </a:lnTo>
                      <a:lnTo>
                        <a:pt x="143" y="15"/>
                      </a:lnTo>
                      <a:lnTo>
                        <a:pt x="256" y="15"/>
                      </a:lnTo>
                      <a:lnTo>
                        <a:pt x="256" y="0"/>
                      </a:lnTo>
                      <a:close/>
                    </a:path>
                  </a:pathLst>
                </a:custGeom>
                <a:solidFill>
                  <a:srgbClr val="2CA4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0" name="Freeform 460">
                  <a:extLst>
                    <a:ext uri="{FF2B5EF4-FFF2-40B4-BE49-F238E27FC236}">
                      <a16:creationId xmlns="" xmlns:a16="http://schemas.microsoft.com/office/drawing/2014/main" id="{D847C9F4-A159-48EF-9E16-414C20562F6D}"/>
                    </a:ext>
                  </a:extLst>
                </p:cNvPr>
                <p:cNvSpPr>
                  <a:spLocks/>
                </p:cNvSpPr>
                <p:nvPr/>
              </p:nvSpPr>
              <p:spPr bwMode="auto">
                <a:xfrm>
                  <a:off x="2811" y="2650"/>
                  <a:ext cx="256" cy="54"/>
                </a:xfrm>
                <a:custGeom>
                  <a:avLst/>
                  <a:gdLst>
                    <a:gd name="T0" fmla="*/ 256 w 256"/>
                    <a:gd name="T1" fmla="*/ 0 h 54"/>
                    <a:gd name="T2" fmla="*/ 128 w 256"/>
                    <a:gd name="T3" fmla="*/ 0 h 54"/>
                    <a:gd name="T4" fmla="*/ 5 w 256"/>
                    <a:gd name="T5" fmla="*/ 35 h 54"/>
                    <a:gd name="T6" fmla="*/ 0 w 256"/>
                    <a:gd name="T7" fmla="*/ 54 h 54"/>
                    <a:gd name="T8" fmla="*/ 19 w 256"/>
                    <a:gd name="T9" fmla="*/ 49 h 54"/>
                    <a:gd name="T10" fmla="*/ 143 w 256"/>
                    <a:gd name="T11" fmla="*/ 15 h 54"/>
                    <a:gd name="T12" fmla="*/ 256 w 256"/>
                    <a:gd name="T13" fmla="*/ 15 h 54"/>
                    <a:gd name="T14" fmla="*/ 256 w 256"/>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54">
                      <a:moveTo>
                        <a:pt x="256" y="0"/>
                      </a:moveTo>
                      <a:lnTo>
                        <a:pt x="128" y="0"/>
                      </a:lnTo>
                      <a:lnTo>
                        <a:pt x="5" y="35"/>
                      </a:lnTo>
                      <a:lnTo>
                        <a:pt x="0" y="54"/>
                      </a:lnTo>
                      <a:lnTo>
                        <a:pt x="19" y="49"/>
                      </a:lnTo>
                      <a:lnTo>
                        <a:pt x="143" y="15"/>
                      </a:lnTo>
                      <a:lnTo>
                        <a:pt x="256" y="15"/>
                      </a:lnTo>
                      <a:lnTo>
                        <a:pt x="2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1" name="Rectangle 461">
                  <a:extLst>
                    <a:ext uri="{FF2B5EF4-FFF2-40B4-BE49-F238E27FC236}">
                      <a16:creationId xmlns="" xmlns:a16="http://schemas.microsoft.com/office/drawing/2014/main" id="{106E84F2-A2FB-4DBD-978D-A653AB8DAB7F}"/>
                    </a:ext>
                  </a:extLst>
                </p:cNvPr>
                <p:cNvSpPr>
                  <a:spLocks noChangeArrowheads="1"/>
                </p:cNvSpPr>
                <p:nvPr/>
              </p:nvSpPr>
              <p:spPr bwMode="auto">
                <a:xfrm>
                  <a:off x="3067" y="2650"/>
                  <a:ext cx="44" cy="15"/>
                </a:xfrm>
                <a:prstGeom prst="rect">
                  <a:avLst/>
                </a:prstGeom>
                <a:solidFill>
                  <a:srgbClr val="564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2" name="Rectangle 462">
                  <a:extLst>
                    <a:ext uri="{FF2B5EF4-FFF2-40B4-BE49-F238E27FC236}">
                      <a16:creationId xmlns="" xmlns:a16="http://schemas.microsoft.com/office/drawing/2014/main" id="{8121F79D-167D-4D0E-B1B5-3EB2A2562E86}"/>
                    </a:ext>
                  </a:extLst>
                </p:cNvPr>
                <p:cNvSpPr>
                  <a:spLocks noChangeArrowheads="1"/>
                </p:cNvSpPr>
                <p:nvPr/>
              </p:nvSpPr>
              <p:spPr bwMode="auto">
                <a:xfrm>
                  <a:off x="3067" y="2650"/>
                  <a:ext cx="44" cy="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3" name="Freeform 463">
                  <a:extLst>
                    <a:ext uri="{FF2B5EF4-FFF2-40B4-BE49-F238E27FC236}">
                      <a16:creationId xmlns="" xmlns:a16="http://schemas.microsoft.com/office/drawing/2014/main" id="{66161342-2D29-4D14-AD36-FE4E39426521}"/>
                    </a:ext>
                  </a:extLst>
                </p:cNvPr>
                <p:cNvSpPr>
                  <a:spLocks/>
                </p:cNvSpPr>
                <p:nvPr/>
              </p:nvSpPr>
              <p:spPr bwMode="auto">
                <a:xfrm>
                  <a:off x="3111" y="2650"/>
                  <a:ext cx="99" cy="15"/>
                </a:xfrm>
                <a:custGeom>
                  <a:avLst/>
                  <a:gdLst>
                    <a:gd name="T0" fmla="*/ 99 w 99"/>
                    <a:gd name="T1" fmla="*/ 0 h 15"/>
                    <a:gd name="T2" fmla="*/ 0 w 99"/>
                    <a:gd name="T3" fmla="*/ 0 h 15"/>
                    <a:gd name="T4" fmla="*/ 0 w 99"/>
                    <a:gd name="T5" fmla="*/ 15 h 15"/>
                    <a:gd name="T6" fmla="*/ 94 w 99"/>
                    <a:gd name="T7" fmla="*/ 15 h 15"/>
                    <a:gd name="T8" fmla="*/ 99 w 99"/>
                    <a:gd name="T9" fmla="*/ 0 h 15"/>
                  </a:gdLst>
                  <a:ahLst/>
                  <a:cxnLst>
                    <a:cxn ang="0">
                      <a:pos x="T0" y="T1"/>
                    </a:cxn>
                    <a:cxn ang="0">
                      <a:pos x="T2" y="T3"/>
                    </a:cxn>
                    <a:cxn ang="0">
                      <a:pos x="T4" y="T5"/>
                    </a:cxn>
                    <a:cxn ang="0">
                      <a:pos x="T6" y="T7"/>
                    </a:cxn>
                    <a:cxn ang="0">
                      <a:pos x="T8" y="T9"/>
                    </a:cxn>
                  </a:cxnLst>
                  <a:rect l="0" t="0" r="r" b="b"/>
                  <a:pathLst>
                    <a:path w="99" h="15">
                      <a:moveTo>
                        <a:pt x="99" y="0"/>
                      </a:moveTo>
                      <a:lnTo>
                        <a:pt x="0" y="0"/>
                      </a:lnTo>
                      <a:lnTo>
                        <a:pt x="0" y="15"/>
                      </a:lnTo>
                      <a:lnTo>
                        <a:pt x="94" y="15"/>
                      </a:lnTo>
                      <a:lnTo>
                        <a:pt x="99"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4" name="Freeform 464">
                  <a:extLst>
                    <a:ext uri="{FF2B5EF4-FFF2-40B4-BE49-F238E27FC236}">
                      <a16:creationId xmlns="" xmlns:a16="http://schemas.microsoft.com/office/drawing/2014/main" id="{F4597090-9DB8-436C-95D7-149928492569}"/>
                    </a:ext>
                  </a:extLst>
                </p:cNvPr>
                <p:cNvSpPr>
                  <a:spLocks/>
                </p:cNvSpPr>
                <p:nvPr/>
              </p:nvSpPr>
              <p:spPr bwMode="auto">
                <a:xfrm>
                  <a:off x="3111" y="2650"/>
                  <a:ext cx="99" cy="15"/>
                </a:xfrm>
                <a:custGeom>
                  <a:avLst/>
                  <a:gdLst>
                    <a:gd name="T0" fmla="*/ 99 w 99"/>
                    <a:gd name="T1" fmla="*/ 0 h 15"/>
                    <a:gd name="T2" fmla="*/ 0 w 99"/>
                    <a:gd name="T3" fmla="*/ 0 h 15"/>
                    <a:gd name="T4" fmla="*/ 0 w 99"/>
                    <a:gd name="T5" fmla="*/ 15 h 15"/>
                    <a:gd name="T6" fmla="*/ 94 w 99"/>
                    <a:gd name="T7" fmla="*/ 15 h 15"/>
                    <a:gd name="T8" fmla="*/ 99 w 99"/>
                    <a:gd name="T9" fmla="*/ 0 h 15"/>
                  </a:gdLst>
                  <a:ahLst/>
                  <a:cxnLst>
                    <a:cxn ang="0">
                      <a:pos x="T0" y="T1"/>
                    </a:cxn>
                    <a:cxn ang="0">
                      <a:pos x="T2" y="T3"/>
                    </a:cxn>
                    <a:cxn ang="0">
                      <a:pos x="T4" y="T5"/>
                    </a:cxn>
                    <a:cxn ang="0">
                      <a:pos x="T6" y="T7"/>
                    </a:cxn>
                    <a:cxn ang="0">
                      <a:pos x="T8" y="T9"/>
                    </a:cxn>
                  </a:cxnLst>
                  <a:rect l="0" t="0" r="r" b="b"/>
                  <a:pathLst>
                    <a:path w="99" h="15">
                      <a:moveTo>
                        <a:pt x="99" y="0"/>
                      </a:moveTo>
                      <a:lnTo>
                        <a:pt x="0" y="0"/>
                      </a:lnTo>
                      <a:lnTo>
                        <a:pt x="0" y="15"/>
                      </a:lnTo>
                      <a:lnTo>
                        <a:pt x="94" y="15"/>
                      </a:lnTo>
                      <a:lnTo>
                        <a:pt x="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5" name="Freeform 465">
                  <a:extLst>
                    <a:ext uri="{FF2B5EF4-FFF2-40B4-BE49-F238E27FC236}">
                      <a16:creationId xmlns="" xmlns:a16="http://schemas.microsoft.com/office/drawing/2014/main" id="{B3A8FE47-88C6-43B7-8EF7-A337C85070F0}"/>
                    </a:ext>
                  </a:extLst>
                </p:cNvPr>
                <p:cNvSpPr>
                  <a:spLocks/>
                </p:cNvSpPr>
                <p:nvPr/>
              </p:nvSpPr>
              <p:spPr bwMode="auto">
                <a:xfrm>
                  <a:off x="3274" y="2645"/>
                  <a:ext cx="300" cy="20"/>
                </a:xfrm>
                <a:custGeom>
                  <a:avLst/>
                  <a:gdLst>
                    <a:gd name="T0" fmla="*/ 61 w 61"/>
                    <a:gd name="T1" fmla="*/ 0 h 4"/>
                    <a:gd name="T2" fmla="*/ 41 w 61"/>
                    <a:gd name="T3" fmla="*/ 3 h 4"/>
                    <a:gd name="T4" fmla="*/ 26 w 61"/>
                    <a:gd name="T5" fmla="*/ 1 h 4"/>
                    <a:gd name="T6" fmla="*/ 1 w 61"/>
                    <a:gd name="T7" fmla="*/ 1 h 4"/>
                    <a:gd name="T8" fmla="*/ 0 w 61"/>
                    <a:gd name="T9" fmla="*/ 4 h 4"/>
                    <a:gd name="T10" fmla="*/ 57 w 61"/>
                    <a:gd name="T11" fmla="*/ 4 h 4"/>
                    <a:gd name="T12" fmla="*/ 61 w 61"/>
                    <a:gd name="T13" fmla="*/ 0 h 4"/>
                    <a:gd name="T14" fmla="*/ 61 w 6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4">
                      <a:moveTo>
                        <a:pt x="61" y="0"/>
                      </a:moveTo>
                      <a:cubicBezTo>
                        <a:pt x="55" y="2"/>
                        <a:pt x="48" y="3"/>
                        <a:pt x="41" y="3"/>
                      </a:cubicBezTo>
                      <a:cubicBezTo>
                        <a:pt x="36" y="3"/>
                        <a:pt x="31" y="2"/>
                        <a:pt x="26" y="1"/>
                      </a:cubicBezTo>
                      <a:cubicBezTo>
                        <a:pt x="1" y="1"/>
                        <a:pt x="1" y="1"/>
                        <a:pt x="1" y="1"/>
                      </a:cubicBezTo>
                      <a:cubicBezTo>
                        <a:pt x="1" y="2"/>
                        <a:pt x="0" y="3"/>
                        <a:pt x="0" y="4"/>
                      </a:cubicBezTo>
                      <a:cubicBezTo>
                        <a:pt x="57" y="4"/>
                        <a:pt x="57" y="4"/>
                        <a:pt x="57" y="4"/>
                      </a:cubicBezTo>
                      <a:cubicBezTo>
                        <a:pt x="59" y="4"/>
                        <a:pt x="61" y="2"/>
                        <a:pt x="61" y="0"/>
                      </a:cubicBezTo>
                      <a:cubicBezTo>
                        <a:pt x="61" y="0"/>
                        <a:pt x="61" y="0"/>
                        <a:pt x="61" y="0"/>
                      </a:cubicBezTo>
                    </a:path>
                  </a:pathLst>
                </a:custGeom>
                <a:solidFill>
                  <a:srgbClr val="8620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6" name="Freeform 466">
                  <a:extLst>
                    <a:ext uri="{FF2B5EF4-FFF2-40B4-BE49-F238E27FC236}">
                      <a16:creationId xmlns="" xmlns:a16="http://schemas.microsoft.com/office/drawing/2014/main" id="{71F1257F-62C4-42BB-9FCC-2ECEAEC83819}"/>
                    </a:ext>
                  </a:extLst>
                </p:cNvPr>
                <p:cNvSpPr>
                  <a:spLocks noEditPoints="1"/>
                </p:cNvSpPr>
                <p:nvPr/>
              </p:nvSpPr>
              <p:spPr bwMode="auto">
                <a:xfrm>
                  <a:off x="3205" y="2650"/>
                  <a:ext cx="271" cy="15"/>
                </a:xfrm>
                <a:custGeom>
                  <a:avLst/>
                  <a:gdLst>
                    <a:gd name="T0" fmla="*/ 12 w 55"/>
                    <a:gd name="T1" fmla="*/ 0 h 3"/>
                    <a:gd name="T2" fmla="*/ 1 w 55"/>
                    <a:gd name="T3" fmla="*/ 0 h 3"/>
                    <a:gd name="T4" fmla="*/ 0 w 55"/>
                    <a:gd name="T5" fmla="*/ 3 h 3"/>
                    <a:gd name="T6" fmla="*/ 8 w 55"/>
                    <a:gd name="T7" fmla="*/ 3 h 3"/>
                    <a:gd name="T8" fmla="*/ 12 w 55"/>
                    <a:gd name="T9" fmla="*/ 0 h 3"/>
                    <a:gd name="T10" fmla="*/ 55 w 55"/>
                    <a:gd name="T11" fmla="*/ 0 h 3"/>
                    <a:gd name="T12" fmla="*/ 40 w 55"/>
                    <a:gd name="T13" fmla="*/ 0 h 3"/>
                    <a:gd name="T14" fmla="*/ 55 w 55"/>
                    <a:gd name="T15" fmla="*/ 2 h 3"/>
                    <a:gd name="T16" fmla="*/ 55 w 55"/>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
                      <a:moveTo>
                        <a:pt x="12" y="0"/>
                      </a:moveTo>
                      <a:cubicBezTo>
                        <a:pt x="1" y="0"/>
                        <a:pt x="1" y="0"/>
                        <a:pt x="1" y="0"/>
                      </a:cubicBezTo>
                      <a:cubicBezTo>
                        <a:pt x="0" y="3"/>
                        <a:pt x="0" y="3"/>
                        <a:pt x="0" y="3"/>
                      </a:cubicBezTo>
                      <a:cubicBezTo>
                        <a:pt x="8" y="3"/>
                        <a:pt x="8" y="3"/>
                        <a:pt x="8" y="3"/>
                      </a:cubicBezTo>
                      <a:cubicBezTo>
                        <a:pt x="12" y="0"/>
                        <a:pt x="12" y="0"/>
                        <a:pt x="12" y="0"/>
                      </a:cubicBezTo>
                      <a:moveTo>
                        <a:pt x="55" y="0"/>
                      </a:moveTo>
                      <a:cubicBezTo>
                        <a:pt x="40" y="0"/>
                        <a:pt x="40" y="0"/>
                        <a:pt x="40" y="0"/>
                      </a:cubicBezTo>
                      <a:cubicBezTo>
                        <a:pt x="45" y="1"/>
                        <a:pt x="50" y="2"/>
                        <a:pt x="55" y="2"/>
                      </a:cubicBezTo>
                      <a:cubicBezTo>
                        <a:pt x="55" y="0"/>
                        <a:pt x="55" y="0"/>
                        <a:pt x="55" y="0"/>
                      </a:cubicBezTo>
                    </a:path>
                  </a:pathLst>
                </a:custGeom>
                <a:solidFill>
                  <a:srgbClr val="2CA4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7" name="Freeform 467">
                  <a:extLst>
                    <a:ext uri="{FF2B5EF4-FFF2-40B4-BE49-F238E27FC236}">
                      <a16:creationId xmlns="" xmlns:a16="http://schemas.microsoft.com/office/drawing/2014/main" id="{2E1B187F-78A0-4DF1-993E-F0AC3481D6EC}"/>
                    </a:ext>
                  </a:extLst>
                </p:cNvPr>
                <p:cNvSpPr>
                  <a:spLocks/>
                </p:cNvSpPr>
                <p:nvPr/>
              </p:nvSpPr>
              <p:spPr bwMode="auto">
                <a:xfrm>
                  <a:off x="3476" y="2361"/>
                  <a:ext cx="98" cy="299"/>
                </a:xfrm>
                <a:custGeom>
                  <a:avLst/>
                  <a:gdLst>
                    <a:gd name="T0" fmla="*/ 17 w 20"/>
                    <a:gd name="T1" fmla="*/ 0 h 61"/>
                    <a:gd name="T2" fmla="*/ 17 w 20"/>
                    <a:gd name="T3" fmla="*/ 0 h 61"/>
                    <a:gd name="T4" fmla="*/ 17 w 20"/>
                    <a:gd name="T5" fmla="*/ 56 h 61"/>
                    <a:gd name="T6" fmla="*/ 13 w 20"/>
                    <a:gd name="T7" fmla="*/ 59 h 61"/>
                    <a:gd name="T8" fmla="*/ 0 w 20"/>
                    <a:gd name="T9" fmla="*/ 59 h 61"/>
                    <a:gd name="T10" fmla="*/ 0 w 20"/>
                    <a:gd name="T11" fmla="*/ 61 h 61"/>
                    <a:gd name="T12" fmla="*/ 20 w 20"/>
                    <a:gd name="T13" fmla="*/ 58 h 61"/>
                    <a:gd name="T14" fmla="*/ 20 w 20"/>
                    <a:gd name="T15" fmla="*/ 3 h 61"/>
                    <a:gd name="T16" fmla="*/ 20 w 20"/>
                    <a:gd name="T17" fmla="*/ 3 h 61"/>
                    <a:gd name="T18" fmla="*/ 17 w 20"/>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61">
                      <a:moveTo>
                        <a:pt x="17" y="0"/>
                      </a:moveTo>
                      <a:cubicBezTo>
                        <a:pt x="17" y="0"/>
                        <a:pt x="17" y="0"/>
                        <a:pt x="17" y="0"/>
                      </a:cubicBezTo>
                      <a:cubicBezTo>
                        <a:pt x="17" y="56"/>
                        <a:pt x="17" y="56"/>
                        <a:pt x="17" y="56"/>
                      </a:cubicBezTo>
                      <a:cubicBezTo>
                        <a:pt x="17" y="58"/>
                        <a:pt x="15" y="59"/>
                        <a:pt x="13" y="59"/>
                      </a:cubicBezTo>
                      <a:cubicBezTo>
                        <a:pt x="0" y="59"/>
                        <a:pt x="0" y="59"/>
                        <a:pt x="0" y="59"/>
                      </a:cubicBezTo>
                      <a:cubicBezTo>
                        <a:pt x="0" y="61"/>
                        <a:pt x="0" y="61"/>
                        <a:pt x="0" y="61"/>
                      </a:cubicBezTo>
                      <a:cubicBezTo>
                        <a:pt x="7" y="61"/>
                        <a:pt x="14" y="60"/>
                        <a:pt x="20" y="58"/>
                      </a:cubicBezTo>
                      <a:cubicBezTo>
                        <a:pt x="20" y="3"/>
                        <a:pt x="20" y="3"/>
                        <a:pt x="20" y="3"/>
                      </a:cubicBezTo>
                      <a:cubicBezTo>
                        <a:pt x="20" y="3"/>
                        <a:pt x="20" y="3"/>
                        <a:pt x="20" y="3"/>
                      </a:cubicBezTo>
                      <a:cubicBezTo>
                        <a:pt x="19" y="1"/>
                        <a:pt x="18" y="0"/>
                        <a:pt x="17" y="0"/>
                      </a:cubicBezTo>
                    </a:path>
                  </a:pathLst>
                </a:custGeom>
                <a:solidFill>
                  <a:srgbClr val="21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8" name="Freeform 468">
                  <a:extLst>
                    <a:ext uri="{FF2B5EF4-FFF2-40B4-BE49-F238E27FC236}">
                      <a16:creationId xmlns="" xmlns:a16="http://schemas.microsoft.com/office/drawing/2014/main" id="{9203B78F-E6E7-49D3-B27B-1A9277C2DAC2}"/>
                    </a:ext>
                  </a:extLst>
                </p:cNvPr>
                <p:cNvSpPr>
                  <a:spLocks/>
                </p:cNvSpPr>
                <p:nvPr/>
              </p:nvSpPr>
              <p:spPr bwMode="auto">
                <a:xfrm>
                  <a:off x="3264" y="2636"/>
                  <a:ext cx="25" cy="14"/>
                </a:xfrm>
                <a:custGeom>
                  <a:avLst/>
                  <a:gdLst>
                    <a:gd name="T0" fmla="*/ 5 w 5"/>
                    <a:gd name="T1" fmla="*/ 0 h 3"/>
                    <a:gd name="T2" fmla="*/ 5 w 5"/>
                    <a:gd name="T3" fmla="*/ 0 h 3"/>
                    <a:gd name="T4" fmla="*/ 0 w 5"/>
                    <a:gd name="T5" fmla="*/ 3 h 3"/>
                    <a:gd name="T6" fmla="*/ 3 w 5"/>
                    <a:gd name="T7" fmla="*/ 3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5" y="0"/>
                        <a:pt x="5" y="0"/>
                        <a:pt x="5" y="0"/>
                      </a:cubicBezTo>
                      <a:cubicBezTo>
                        <a:pt x="0" y="3"/>
                        <a:pt x="0" y="3"/>
                        <a:pt x="0" y="3"/>
                      </a:cubicBezTo>
                      <a:cubicBezTo>
                        <a:pt x="3" y="3"/>
                        <a:pt x="3" y="3"/>
                        <a:pt x="3" y="3"/>
                      </a:cubicBezTo>
                      <a:cubicBezTo>
                        <a:pt x="4" y="2"/>
                        <a:pt x="4" y="1"/>
                        <a:pt x="5" y="0"/>
                      </a:cubicBezTo>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9" name="Freeform 469">
                  <a:extLst>
                    <a:ext uri="{FF2B5EF4-FFF2-40B4-BE49-F238E27FC236}">
                      <a16:creationId xmlns="" xmlns:a16="http://schemas.microsoft.com/office/drawing/2014/main" id="{5DDD17AB-EDE3-4AD0-8416-FC555206069C}"/>
                    </a:ext>
                  </a:extLst>
                </p:cNvPr>
                <p:cNvSpPr>
                  <a:spLocks/>
                </p:cNvSpPr>
                <p:nvPr/>
              </p:nvSpPr>
              <p:spPr bwMode="auto">
                <a:xfrm>
                  <a:off x="2796" y="2636"/>
                  <a:ext cx="271" cy="54"/>
                </a:xfrm>
                <a:custGeom>
                  <a:avLst/>
                  <a:gdLst>
                    <a:gd name="T0" fmla="*/ 271 w 271"/>
                    <a:gd name="T1" fmla="*/ 0 h 54"/>
                    <a:gd name="T2" fmla="*/ 128 w 271"/>
                    <a:gd name="T3" fmla="*/ 0 h 54"/>
                    <a:gd name="T4" fmla="*/ 5 w 271"/>
                    <a:gd name="T5" fmla="*/ 34 h 54"/>
                    <a:gd name="T6" fmla="*/ 0 w 271"/>
                    <a:gd name="T7" fmla="*/ 54 h 54"/>
                    <a:gd name="T8" fmla="*/ 20 w 271"/>
                    <a:gd name="T9" fmla="*/ 49 h 54"/>
                    <a:gd name="T10" fmla="*/ 143 w 271"/>
                    <a:gd name="T11" fmla="*/ 14 h 54"/>
                    <a:gd name="T12" fmla="*/ 271 w 271"/>
                    <a:gd name="T13" fmla="*/ 14 h 54"/>
                    <a:gd name="T14" fmla="*/ 271 w 271"/>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54">
                      <a:moveTo>
                        <a:pt x="271" y="0"/>
                      </a:moveTo>
                      <a:lnTo>
                        <a:pt x="128" y="0"/>
                      </a:lnTo>
                      <a:lnTo>
                        <a:pt x="5" y="34"/>
                      </a:lnTo>
                      <a:lnTo>
                        <a:pt x="0" y="54"/>
                      </a:lnTo>
                      <a:lnTo>
                        <a:pt x="20" y="49"/>
                      </a:lnTo>
                      <a:lnTo>
                        <a:pt x="143" y="14"/>
                      </a:lnTo>
                      <a:lnTo>
                        <a:pt x="271" y="14"/>
                      </a:lnTo>
                      <a:lnTo>
                        <a:pt x="271" y="0"/>
                      </a:lnTo>
                      <a:close/>
                    </a:path>
                  </a:pathLst>
                </a:custGeom>
                <a:solidFill>
                  <a:srgbClr val="2A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0" name="Freeform 470">
                  <a:extLst>
                    <a:ext uri="{FF2B5EF4-FFF2-40B4-BE49-F238E27FC236}">
                      <a16:creationId xmlns="" xmlns:a16="http://schemas.microsoft.com/office/drawing/2014/main" id="{08E2DA20-2F76-4081-BC3A-F2786AA1CECB}"/>
                    </a:ext>
                  </a:extLst>
                </p:cNvPr>
                <p:cNvSpPr>
                  <a:spLocks/>
                </p:cNvSpPr>
                <p:nvPr/>
              </p:nvSpPr>
              <p:spPr bwMode="auto">
                <a:xfrm>
                  <a:off x="2796" y="2636"/>
                  <a:ext cx="271" cy="54"/>
                </a:xfrm>
                <a:custGeom>
                  <a:avLst/>
                  <a:gdLst>
                    <a:gd name="T0" fmla="*/ 271 w 271"/>
                    <a:gd name="T1" fmla="*/ 0 h 54"/>
                    <a:gd name="T2" fmla="*/ 128 w 271"/>
                    <a:gd name="T3" fmla="*/ 0 h 54"/>
                    <a:gd name="T4" fmla="*/ 5 w 271"/>
                    <a:gd name="T5" fmla="*/ 34 h 54"/>
                    <a:gd name="T6" fmla="*/ 0 w 271"/>
                    <a:gd name="T7" fmla="*/ 54 h 54"/>
                    <a:gd name="T8" fmla="*/ 20 w 271"/>
                    <a:gd name="T9" fmla="*/ 49 h 54"/>
                    <a:gd name="T10" fmla="*/ 143 w 271"/>
                    <a:gd name="T11" fmla="*/ 14 h 54"/>
                    <a:gd name="T12" fmla="*/ 271 w 271"/>
                    <a:gd name="T13" fmla="*/ 14 h 54"/>
                    <a:gd name="T14" fmla="*/ 271 w 271"/>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54">
                      <a:moveTo>
                        <a:pt x="271" y="0"/>
                      </a:moveTo>
                      <a:lnTo>
                        <a:pt x="128" y="0"/>
                      </a:lnTo>
                      <a:lnTo>
                        <a:pt x="5" y="34"/>
                      </a:lnTo>
                      <a:lnTo>
                        <a:pt x="0" y="54"/>
                      </a:lnTo>
                      <a:lnTo>
                        <a:pt x="20" y="49"/>
                      </a:lnTo>
                      <a:lnTo>
                        <a:pt x="143" y="14"/>
                      </a:lnTo>
                      <a:lnTo>
                        <a:pt x="271" y="14"/>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1" name="Rectangle 471">
                  <a:extLst>
                    <a:ext uri="{FF2B5EF4-FFF2-40B4-BE49-F238E27FC236}">
                      <a16:creationId xmlns="" xmlns:a16="http://schemas.microsoft.com/office/drawing/2014/main" id="{98003339-405C-4056-AC5F-36CCE77BD703}"/>
                    </a:ext>
                  </a:extLst>
                </p:cNvPr>
                <p:cNvSpPr>
                  <a:spLocks noChangeArrowheads="1"/>
                </p:cNvSpPr>
                <p:nvPr/>
              </p:nvSpPr>
              <p:spPr bwMode="auto">
                <a:xfrm>
                  <a:off x="3067" y="2636"/>
                  <a:ext cx="44" cy="14"/>
                </a:xfrm>
                <a:prstGeom prst="rect">
                  <a:avLst/>
                </a:prstGeom>
                <a:solidFill>
                  <a:srgbClr val="534A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2" name="Rectangle 472">
                  <a:extLst>
                    <a:ext uri="{FF2B5EF4-FFF2-40B4-BE49-F238E27FC236}">
                      <a16:creationId xmlns="" xmlns:a16="http://schemas.microsoft.com/office/drawing/2014/main" id="{B046454A-92F4-4FC8-9847-795B27030D22}"/>
                    </a:ext>
                  </a:extLst>
                </p:cNvPr>
                <p:cNvSpPr>
                  <a:spLocks noChangeArrowheads="1"/>
                </p:cNvSpPr>
                <p:nvPr/>
              </p:nvSpPr>
              <p:spPr bwMode="auto">
                <a:xfrm>
                  <a:off x="3067" y="2636"/>
                  <a:ext cx="44"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3" name="Freeform 473">
                  <a:extLst>
                    <a:ext uri="{FF2B5EF4-FFF2-40B4-BE49-F238E27FC236}">
                      <a16:creationId xmlns="" xmlns:a16="http://schemas.microsoft.com/office/drawing/2014/main" id="{D9CCFFB4-B819-4501-8F15-2B7614C8675B}"/>
                    </a:ext>
                  </a:extLst>
                </p:cNvPr>
                <p:cNvSpPr>
                  <a:spLocks/>
                </p:cNvSpPr>
                <p:nvPr/>
              </p:nvSpPr>
              <p:spPr bwMode="auto">
                <a:xfrm>
                  <a:off x="3111" y="2636"/>
                  <a:ext cx="104" cy="14"/>
                </a:xfrm>
                <a:custGeom>
                  <a:avLst/>
                  <a:gdLst>
                    <a:gd name="T0" fmla="*/ 104 w 104"/>
                    <a:gd name="T1" fmla="*/ 0 h 14"/>
                    <a:gd name="T2" fmla="*/ 0 w 104"/>
                    <a:gd name="T3" fmla="*/ 0 h 14"/>
                    <a:gd name="T4" fmla="*/ 0 w 104"/>
                    <a:gd name="T5" fmla="*/ 14 h 14"/>
                    <a:gd name="T6" fmla="*/ 99 w 104"/>
                    <a:gd name="T7" fmla="*/ 14 h 14"/>
                    <a:gd name="T8" fmla="*/ 104 w 104"/>
                    <a:gd name="T9" fmla="*/ 0 h 14"/>
                  </a:gdLst>
                  <a:ahLst/>
                  <a:cxnLst>
                    <a:cxn ang="0">
                      <a:pos x="T0" y="T1"/>
                    </a:cxn>
                    <a:cxn ang="0">
                      <a:pos x="T2" y="T3"/>
                    </a:cxn>
                    <a:cxn ang="0">
                      <a:pos x="T4" y="T5"/>
                    </a:cxn>
                    <a:cxn ang="0">
                      <a:pos x="T6" y="T7"/>
                    </a:cxn>
                    <a:cxn ang="0">
                      <a:pos x="T8" y="T9"/>
                    </a:cxn>
                  </a:cxnLst>
                  <a:rect l="0" t="0" r="r" b="b"/>
                  <a:pathLst>
                    <a:path w="104" h="14">
                      <a:moveTo>
                        <a:pt x="104" y="0"/>
                      </a:moveTo>
                      <a:lnTo>
                        <a:pt x="0" y="0"/>
                      </a:lnTo>
                      <a:lnTo>
                        <a:pt x="0" y="14"/>
                      </a:lnTo>
                      <a:lnTo>
                        <a:pt x="99" y="14"/>
                      </a:lnTo>
                      <a:lnTo>
                        <a:pt x="104"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4" name="Freeform 474">
                  <a:extLst>
                    <a:ext uri="{FF2B5EF4-FFF2-40B4-BE49-F238E27FC236}">
                      <a16:creationId xmlns="" xmlns:a16="http://schemas.microsoft.com/office/drawing/2014/main" id="{7FD49FF2-2B76-4354-851C-A692A4CB9D8A}"/>
                    </a:ext>
                  </a:extLst>
                </p:cNvPr>
                <p:cNvSpPr>
                  <a:spLocks/>
                </p:cNvSpPr>
                <p:nvPr/>
              </p:nvSpPr>
              <p:spPr bwMode="auto">
                <a:xfrm>
                  <a:off x="3111" y="2636"/>
                  <a:ext cx="104" cy="14"/>
                </a:xfrm>
                <a:custGeom>
                  <a:avLst/>
                  <a:gdLst>
                    <a:gd name="T0" fmla="*/ 104 w 104"/>
                    <a:gd name="T1" fmla="*/ 0 h 14"/>
                    <a:gd name="T2" fmla="*/ 0 w 104"/>
                    <a:gd name="T3" fmla="*/ 0 h 14"/>
                    <a:gd name="T4" fmla="*/ 0 w 104"/>
                    <a:gd name="T5" fmla="*/ 14 h 14"/>
                    <a:gd name="T6" fmla="*/ 99 w 104"/>
                    <a:gd name="T7" fmla="*/ 14 h 14"/>
                    <a:gd name="T8" fmla="*/ 104 w 104"/>
                    <a:gd name="T9" fmla="*/ 0 h 14"/>
                  </a:gdLst>
                  <a:ahLst/>
                  <a:cxnLst>
                    <a:cxn ang="0">
                      <a:pos x="T0" y="T1"/>
                    </a:cxn>
                    <a:cxn ang="0">
                      <a:pos x="T2" y="T3"/>
                    </a:cxn>
                    <a:cxn ang="0">
                      <a:pos x="T4" y="T5"/>
                    </a:cxn>
                    <a:cxn ang="0">
                      <a:pos x="T6" y="T7"/>
                    </a:cxn>
                    <a:cxn ang="0">
                      <a:pos x="T8" y="T9"/>
                    </a:cxn>
                  </a:cxnLst>
                  <a:rect l="0" t="0" r="r" b="b"/>
                  <a:pathLst>
                    <a:path w="104" h="14">
                      <a:moveTo>
                        <a:pt x="104" y="0"/>
                      </a:moveTo>
                      <a:lnTo>
                        <a:pt x="0" y="0"/>
                      </a:lnTo>
                      <a:lnTo>
                        <a:pt x="0" y="14"/>
                      </a:lnTo>
                      <a:lnTo>
                        <a:pt x="99" y="14"/>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5" name="Freeform 475">
                  <a:extLst>
                    <a:ext uri="{FF2B5EF4-FFF2-40B4-BE49-F238E27FC236}">
                      <a16:creationId xmlns="" xmlns:a16="http://schemas.microsoft.com/office/drawing/2014/main" id="{B60DBF5A-8DCC-4411-A670-16663DAFA9ED}"/>
                    </a:ext>
                  </a:extLst>
                </p:cNvPr>
                <p:cNvSpPr>
                  <a:spLocks/>
                </p:cNvSpPr>
                <p:nvPr/>
              </p:nvSpPr>
              <p:spPr bwMode="auto">
                <a:xfrm>
                  <a:off x="3279" y="2636"/>
                  <a:ext cx="123" cy="14"/>
                </a:xfrm>
                <a:custGeom>
                  <a:avLst/>
                  <a:gdLst>
                    <a:gd name="T0" fmla="*/ 15 w 25"/>
                    <a:gd name="T1" fmla="*/ 0 h 3"/>
                    <a:gd name="T2" fmla="*/ 2 w 25"/>
                    <a:gd name="T3" fmla="*/ 0 h 3"/>
                    <a:gd name="T4" fmla="*/ 0 w 25"/>
                    <a:gd name="T5" fmla="*/ 3 h 3"/>
                    <a:gd name="T6" fmla="*/ 25 w 25"/>
                    <a:gd name="T7" fmla="*/ 3 h 3"/>
                    <a:gd name="T8" fmla="*/ 15 w 25"/>
                    <a:gd name="T9" fmla="*/ 0 h 3"/>
                  </a:gdLst>
                  <a:ahLst/>
                  <a:cxnLst>
                    <a:cxn ang="0">
                      <a:pos x="T0" y="T1"/>
                    </a:cxn>
                    <a:cxn ang="0">
                      <a:pos x="T2" y="T3"/>
                    </a:cxn>
                    <a:cxn ang="0">
                      <a:pos x="T4" y="T5"/>
                    </a:cxn>
                    <a:cxn ang="0">
                      <a:pos x="T6" y="T7"/>
                    </a:cxn>
                    <a:cxn ang="0">
                      <a:pos x="T8" y="T9"/>
                    </a:cxn>
                  </a:cxnLst>
                  <a:rect l="0" t="0" r="r" b="b"/>
                  <a:pathLst>
                    <a:path w="25" h="3">
                      <a:moveTo>
                        <a:pt x="15" y="0"/>
                      </a:moveTo>
                      <a:cubicBezTo>
                        <a:pt x="2" y="0"/>
                        <a:pt x="2" y="0"/>
                        <a:pt x="2" y="0"/>
                      </a:cubicBezTo>
                      <a:cubicBezTo>
                        <a:pt x="1" y="1"/>
                        <a:pt x="1" y="2"/>
                        <a:pt x="0" y="3"/>
                      </a:cubicBezTo>
                      <a:cubicBezTo>
                        <a:pt x="25" y="3"/>
                        <a:pt x="25" y="3"/>
                        <a:pt x="25" y="3"/>
                      </a:cubicBezTo>
                      <a:cubicBezTo>
                        <a:pt x="22" y="2"/>
                        <a:pt x="18" y="1"/>
                        <a:pt x="15" y="0"/>
                      </a:cubicBezTo>
                    </a:path>
                  </a:pathLst>
                </a:custGeom>
                <a:solidFill>
                  <a:srgbClr val="811F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6" name="Freeform 476">
                  <a:extLst>
                    <a:ext uri="{FF2B5EF4-FFF2-40B4-BE49-F238E27FC236}">
                      <a16:creationId xmlns="" xmlns:a16="http://schemas.microsoft.com/office/drawing/2014/main" id="{535C23B8-1A23-461A-AD17-F2EE9C4D396C}"/>
                    </a:ext>
                  </a:extLst>
                </p:cNvPr>
                <p:cNvSpPr>
                  <a:spLocks noEditPoints="1"/>
                </p:cNvSpPr>
                <p:nvPr/>
              </p:nvSpPr>
              <p:spPr bwMode="auto">
                <a:xfrm>
                  <a:off x="3210" y="2636"/>
                  <a:ext cx="266" cy="14"/>
                </a:xfrm>
                <a:custGeom>
                  <a:avLst/>
                  <a:gdLst>
                    <a:gd name="T0" fmla="*/ 16 w 54"/>
                    <a:gd name="T1" fmla="*/ 0 h 3"/>
                    <a:gd name="T2" fmla="*/ 1 w 54"/>
                    <a:gd name="T3" fmla="*/ 0 h 3"/>
                    <a:gd name="T4" fmla="*/ 0 w 54"/>
                    <a:gd name="T5" fmla="*/ 3 h 3"/>
                    <a:gd name="T6" fmla="*/ 11 w 54"/>
                    <a:gd name="T7" fmla="*/ 3 h 3"/>
                    <a:gd name="T8" fmla="*/ 16 w 54"/>
                    <a:gd name="T9" fmla="*/ 0 h 3"/>
                    <a:gd name="T10" fmla="*/ 54 w 54"/>
                    <a:gd name="T11" fmla="*/ 0 h 3"/>
                    <a:gd name="T12" fmla="*/ 29 w 54"/>
                    <a:gd name="T13" fmla="*/ 0 h 3"/>
                    <a:gd name="T14" fmla="*/ 39 w 54"/>
                    <a:gd name="T15" fmla="*/ 3 h 3"/>
                    <a:gd name="T16" fmla="*/ 54 w 54"/>
                    <a:gd name="T17" fmla="*/ 3 h 3"/>
                    <a:gd name="T18" fmla="*/ 54 w 5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3">
                      <a:moveTo>
                        <a:pt x="16" y="0"/>
                      </a:moveTo>
                      <a:cubicBezTo>
                        <a:pt x="1" y="0"/>
                        <a:pt x="1" y="0"/>
                        <a:pt x="1" y="0"/>
                      </a:cubicBezTo>
                      <a:cubicBezTo>
                        <a:pt x="0" y="3"/>
                        <a:pt x="0" y="3"/>
                        <a:pt x="0" y="3"/>
                      </a:cubicBezTo>
                      <a:cubicBezTo>
                        <a:pt x="11" y="3"/>
                        <a:pt x="11" y="3"/>
                        <a:pt x="11" y="3"/>
                      </a:cubicBezTo>
                      <a:cubicBezTo>
                        <a:pt x="16" y="0"/>
                        <a:pt x="16" y="0"/>
                        <a:pt x="16" y="0"/>
                      </a:cubicBezTo>
                      <a:moveTo>
                        <a:pt x="54" y="0"/>
                      </a:moveTo>
                      <a:cubicBezTo>
                        <a:pt x="29" y="0"/>
                        <a:pt x="29" y="0"/>
                        <a:pt x="29" y="0"/>
                      </a:cubicBezTo>
                      <a:cubicBezTo>
                        <a:pt x="32" y="1"/>
                        <a:pt x="36" y="2"/>
                        <a:pt x="39" y="3"/>
                      </a:cubicBezTo>
                      <a:cubicBezTo>
                        <a:pt x="54" y="3"/>
                        <a:pt x="54" y="3"/>
                        <a:pt x="54" y="3"/>
                      </a:cubicBezTo>
                      <a:cubicBezTo>
                        <a:pt x="54" y="0"/>
                        <a:pt x="54" y="0"/>
                        <a:pt x="54" y="0"/>
                      </a:cubicBezTo>
                    </a:path>
                  </a:pathLst>
                </a:custGeom>
                <a:solidFill>
                  <a:srgbClr val="2A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7" name="Freeform 477">
                  <a:extLst>
                    <a:ext uri="{FF2B5EF4-FFF2-40B4-BE49-F238E27FC236}">
                      <a16:creationId xmlns="" xmlns:a16="http://schemas.microsoft.com/office/drawing/2014/main" id="{D971F044-E298-4272-BFC3-FC93278F6E91}"/>
                    </a:ext>
                  </a:extLst>
                </p:cNvPr>
                <p:cNvSpPr>
                  <a:spLocks/>
                </p:cNvSpPr>
                <p:nvPr/>
              </p:nvSpPr>
              <p:spPr bwMode="auto">
                <a:xfrm>
                  <a:off x="3476" y="2346"/>
                  <a:ext cx="83" cy="304"/>
                </a:xfrm>
                <a:custGeom>
                  <a:avLst/>
                  <a:gdLst>
                    <a:gd name="T0" fmla="*/ 14 w 17"/>
                    <a:gd name="T1" fmla="*/ 0 h 62"/>
                    <a:gd name="T2" fmla="*/ 14 w 17"/>
                    <a:gd name="T3" fmla="*/ 1 h 62"/>
                    <a:gd name="T4" fmla="*/ 14 w 17"/>
                    <a:gd name="T5" fmla="*/ 56 h 62"/>
                    <a:gd name="T6" fmla="*/ 10 w 17"/>
                    <a:gd name="T7" fmla="*/ 59 h 62"/>
                    <a:gd name="T8" fmla="*/ 0 w 17"/>
                    <a:gd name="T9" fmla="*/ 59 h 62"/>
                    <a:gd name="T10" fmla="*/ 0 w 17"/>
                    <a:gd name="T11" fmla="*/ 62 h 62"/>
                    <a:gd name="T12" fmla="*/ 13 w 17"/>
                    <a:gd name="T13" fmla="*/ 62 h 62"/>
                    <a:gd name="T14" fmla="*/ 17 w 17"/>
                    <a:gd name="T15" fmla="*/ 59 h 62"/>
                    <a:gd name="T16" fmla="*/ 17 w 17"/>
                    <a:gd name="T17" fmla="*/ 3 h 62"/>
                    <a:gd name="T18" fmla="*/ 17 w 17"/>
                    <a:gd name="T19" fmla="*/ 3 h 62"/>
                    <a:gd name="T20" fmla="*/ 14 w 17"/>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62">
                      <a:moveTo>
                        <a:pt x="14" y="0"/>
                      </a:moveTo>
                      <a:cubicBezTo>
                        <a:pt x="14" y="0"/>
                        <a:pt x="14" y="0"/>
                        <a:pt x="14" y="1"/>
                      </a:cubicBezTo>
                      <a:cubicBezTo>
                        <a:pt x="14" y="56"/>
                        <a:pt x="14" y="56"/>
                        <a:pt x="14" y="56"/>
                      </a:cubicBezTo>
                      <a:cubicBezTo>
                        <a:pt x="14" y="58"/>
                        <a:pt x="12" y="59"/>
                        <a:pt x="10" y="59"/>
                      </a:cubicBezTo>
                      <a:cubicBezTo>
                        <a:pt x="0" y="59"/>
                        <a:pt x="0" y="59"/>
                        <a:pt x="0" y="59"/>
                      </a:cubicBezTo>
                      <a:cubicBezTo>
                        <a:pt x="0" y="62"/>
                        <a:pt x="0" y="62"/>
                        <a:pt x="0" y="62"/>
                      </a:cubicBezTo>
                      <a:cubicBezTo>
                        <a:pt x="13" y="62"/>
                        <a:pt x="13" y="62"/>
                        <a:pt x="13" y="62"/>
                      </a:cubicBezTo>
                      <a:cubicBezTo>
                        <a:pt x="15" y="62"/>
                        <a:pt x="17" y="61"/>
                        <a:pt x="17" y="59"/>
                      </a:cubicBezTo>
                      <a:cubicBezTo>
                        <a:pt x="17" y="3"/>
                        <a:pt x="17" y="3"/>
                        <a:pt x="17" y="3"/>
                      </a:cubicBezTo>
                      <a:cubicBezTo>
                        <a:pt x="17" y="3"/>
                        <a:pt x="17" y="3"/>
                        <a:pt x="17" y="3"/>
                      </a:cubicBezTo>
                      <a:cubicBezTo>
                        <a:pt x="17" y="1"/>
                        <a:pt x="15" y="0"/>
                        <a:pt x="14" y="0"/>
                      </a:cubicBezTo>
                    </a:path>
                  </a:pathLst>
                </a:custGeom>
                <a:solidFill>
                  <a:srgbClr val="2076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8" name="Freeform 478">
                  <a:extLst>
                    <a:ext uri="{FF2B5EF4-FFF2-40B4-BE49-F238E27FC236}">
                      <a16:creationId xmlns="" xmlns:a16="http://schemas.microsoft.com/office/drawing/2014/main" id="{4B57A5D6-C989-4AF2-B470-51C2BAC02B8B}"/>
                    </a:ext>
                  </a:extLst>
                </p:cNvPr>
                <p:cNvSpPr>
                  <a:spLocks/>
                </p:cNvSpPr>
                <p:nvPr/>
              </p:nvSpPr>
              <p:spPr bwMode="auto">
                <a:xfrm>
                  <a:off x="3289" y="263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9" name="Freeform 479">
                  <a:extLst>
                    <a:ext uri="{FF2B5EF4-FFF2-40B4-BE49-F238E27FC236}">
                      <a16:creationId xmlns="" xmlns:a16="http://schemas.microsoft.com/office/drawing/2014/main" id="{F7417A14-B723-4978-8C0B-56A53B353C13}"/>
                    </a:ext>
                  </a:extLst>
                </p:cNvPr>
                <p:cNvSpPr>
                  <a:spLocks/>
                </p:cNvSpPr>
                <p:nvPr/>
              </p:nvSpPr>
              <p:spPr bwMode="auto">
                <a:xfrm>
                  <a:off x="2781" y="2621"/>
                  <a:ext cx="286" cy="54"/>
                </a:xfrm>
                <a:custGeom>
                  <a:avLst/>
                  <a:gdLst>
                    <a:gd name="T0" fmla="*/ 286 w 286"/>
                    <a:gd name="T1" fmla="*/ 0 h 54"/>
                    <a:gd name="T2" fmla="*/ 128 w 286"/>
                    <a:gd name="T3" fmla="*/ 0 h 54"/>
                    <a:gd name="T4" fmla="*/ 5 w 286"/>
                    <a:gd name="T5" fmla="*/ 34 h 54"/>
                    <a:gd name="T6" fmla="*/ 0 w 286"/>
                    <a:gd name="T7" fmla="*/ 54 h 54"/>
                    <a:gd name="T8" fmla="*/ 20 w 286"/>
                    <a:gd name="T9" fmla="*/ 49 h 54"/>
                    <a:gd name="T10" fmla="*/ 143 w 286"/>
                    <a:gd name="T11" fmla="*/ 15 h 54"/>
                    <a:gd name="T12" fmla="*/ 286 w 286"/>
                    <a:gd name="T13" fmla="*/ 15 h 54"/>
                    <a:gd name="T14" fmla="*/ 286 w 286"/>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54">
                      <a:moveTo>
                        <a:pt x="286" y="0"/>
                      </a:moveTo>
                      <a:lnTo>
                        <a:pt x="128" y="0"/>
                      </a:lnTo>
                      <a:lnTo>
                        <a:pt x="5" y="34"/>
                      </a:lnTo>
                      <a:lnTo>
                        <a:pt x="0" y="54"/>
                      </a:lnTo>
                      <a:lnTo>
                        <a:pt x="20" y="49"/>
                      </a:lnTo>
                      <a:lnTo>
                        <a:pt x="143" y="15"/>
                      </a:lnTo>
                      <a:lnTo>
                        <a:pt x="286" y="15"/>
                      </a:lnTo>
                      <a:lnTo>
                        <a:pt x="286" y="0"/>
                      </a:lnTo>
                      <a:close/>
                    </a:path>
                  </a:pathLst>
                </a:custGeom>
                <a:solidFill>
                  <a:srgbClr val="2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0" name="Freeform 480">
                  <a:extLst>
                    <a:ext uri="{FF2B5EF4-FFF2-40B4-BE49-F238E27FC236}">
                      <a16:creationId xmlns="" xmlns:a16="http://schemas.microsoft.com/office/drawing/2014/main" id="{7D410CBF-2D23-44DC-B946-3058D6B5F52D}"/>
                    </a:ext>
                  </a:extLst>
                </p:cNvPr>
                <p:cNvSpPr>
                  <a:spLocks/>
                </p:cNvSpPr>
                <p:nvPr/>
              </p:nvSpPr>
              <p:spPr bwMode="auto">
                <a:xfrm>
                  <a:off x="2781" y="2621"/>
                  <a:ext cx="286" cy="54"/>
                </a:xfrm>
                <a:custGeom>
                  <a:avLst/>
                  <a:gdLst>
                    <a:gd name="T0" fmla="*/ 286 w 286"/>
                    <a:gd name="T1" fmla="*/ 0 h 54"/>
                    <a:gd name="T2" fmla="*/ 128 w 286"/>
                    <a:gd name="T3" fmla="*/ 0 h 54"/>
                    <a:gd name="T4" fmla="*/ 5 w 286"/>
                    <a:gd name="T5" fmla="*/ 34 h 54"/>
                    <a:gd name="T6" fmla="*/ 0 w 286"/>
                    <a:gd name="T7" fmla="*/ 54 h 54"/>
                    <a:gd name="T8" fmla="*/ 20 w 286"/>
                    <a:gd name="T9" fmla="*/ 49 h 54"/>
                    <a:gd name="T10" fmla="*/ 143 w 286"/>
                    <a:gd name="T11" fmla="*/ 15 h 54"/>
                    <a:gd name="T12" fmla="*/ 286 w 286"/>
                    <a:gd name="T13" fmla="*/ 15 h 54"/>
                    <a:gd name="T14" fmla="*/ 286 w 286"/>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54">
                      <a:moveTo>
                        <a:pt x="286" y="0"/>
                      </a:moveTo>
                      <a:lnTo>
                        <a:pt x="128" y="0"/>
                      </a:lnTo>
                      <a:lnTo>
                        <a:pt x="5" y="34"/>
                      </a:lnTo>
                      <a:lnTo>
                        <a:pt x="0" y="54"/>
                      </a:lnTo>
                      <a:lnTo>
                        <a:pt x="20" y="49"/>
                      </a:lnTo>
                      <a:lnTo>
                        <a:pt x="143" y="15"/>
                      </a:lnTo>
                      <a:lnTo>
                        <a:pt x="286" y="15"/>
                      </a:lnTo>
                      <a:lnTo>
                        <a:pt x="2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1" name="Rectangle 481">
                  <a:extLst>
                    <a:ext uri="{FF2B5EF4-FFF2-40B4-BE49-F238E27FC236}">
                      <a16:creationId xmlns="" xmlns:a16="http://schemas.microsoft.com/office/drawing/2014/main" id="{4D21DE10-CFA0-4409-9FCD-31B84F27BE08}"/>
                    </a:ext>
                  </a:extLst>
                </p:cNvPr>
                <p:cNvSpPr>
                  <a:spLocks noChangeArrowheads="1"/>
                </p:cNvSpPr>
                <p:nvPr/>
              </p:nvSpPr>
              <p:spPr bwMode="auto">
                <a:xfrm>
                  <a:off x="3067" y="2621"/>
                  <a:ext cx="44" cy="15"/>
                </a:xfrm>
                <a:prstGeom prst="rect">
                  <a:avLst/>
                </a:prstGeom>
                <a:solidFill>
                  <a:srgbClr val="5047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2" name="Rectangle 482">
                  <a:extLst>
                    <a:ext uri="{FF2B5EF4-FFF2-40B4-BE49-F238E27FC236}">
                      <a16:creationId xmlns="" xmlns:a16="http://schemas.microsoft.com/office/drawing/2014/main" id="{2EF70A2E-CF7B-4A22-BA06-104144D11913}"/>
                    </a:ext>
                  </a:extLst>
                </p:cNvPr>
                <p:cNvSpPr>
                  <a:spLocks noChangeArrowheads="1"/>
                </p:cNvSpPr>
                <p:nvPr/>
              </p:nvSpPr>
              <p:spPr bwMode="auto">
                <a:xfrm>
                  <a:off x="3067" y="2621"/>
                  <a:ext cx="44" cy="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3" name="Freeform 483">
                  <a:extLst>
                    <a:ext uri="{FF2B5EF4-FFF2-40B4-BE49-F238E27FC236}">
                      <a16:creationId xmlns="" xmlns:a16="http://schemas.microsoft.com/office/drawing/2014/main" id="{590554C5-D206-474B-8F6E-739ABE6D5D8C}"/>
                    </a:ext>
                  </a:extLst>
                </p:cNvPr>
                <p:cNvSpPr>
                  <a:spLocks/>
                </p:cNvSpPr>
                <p:nvPr/>
              </p:nvSpPr>
              <p:spPr bwMode="auto">
                <a:xfrm>
                  <a:off x="3111" y="2621"/>
                  <a:ext cx="109" cy="15"/>
                </a:xfrm>
                <a:custGeom>
                  <a:avLst/>
                  <a:gdLst>
                    <a:gd name="T0" fmla="*/ 109 w 109"/>
                    <a:gd name="T1" fmla="*/ 0 h 15"/>
                    <a:gd name="T2" fmla="*/ 0 w 109"/>
                    <a:gd name="T3" fmla="*/ 0 h 15"/>
                    <a:gd name="T4" fmla="*/ 0 w 109"/>
                    <a:gd name="T5" fmla="*/ 15 h 15"/>
                    <a:gd name="T6" fmla="*/ 104 w 109"/>
                    <a:gd name="T7" fmla="*/ 15 h 15"/>
                    <a:gd name="T8" fmla="*/ 109 w 109"/>
                    <a:gd name="T9" fmla="*/ 0 h 15"/>
                  </a:gdLst>
                  <a:ahLst/>
                  <a:cxnLst>
                    <a:cxn ang="0">
                      <a:pos x="T0" y="T1"/>
                    </a:cxn>
                    <a:cxn ang="0">
                      <a:pos x="T2" y="T3"/>
                    </a:cxn>
                    <a:cxn ang="0">
                      <a:pos x="T4" y="T5"/>
                    </a:cxn>
                    <a:cxn ang="0">
                      <a:pos x="T6" y="T7"/>
                    </a:cxn>
                    <a:cxn ang="0">
                      <a:pos x="T8" y="T9"/>
                    </a:cxn>
                  </a:cxnLst>
                  <a:rect l="0" t="0" r="r" b="b"/>
                  <a:pathLst>
                    <a:path w="109" h="15">
                      <a:moveTo>
                        <a:pt x="109" y="0"/>
                      </a:moveTo>
                      <a:lnTo>
                        <a:pt x="0" y="0"/>
                      </a:lnTo>
                      <a:lnTo>
                        <a:pt x="0" y="15"/>
                      </a:lnTo>
                      <a:lnTo>
                        <a:pt x="104" y="15"/>
                      </a:lnTo>
                      <a:lnTo>
                        <a:pt x="109"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4" name="Freeform 484">
                  <a:extLst>
                    <a:ext uri="{FF2B5EF4-FFF2-40B4-BE49-F238E27FC236}">
                      <a16:creationId xmlns="" xmlns:a16="http://schemas.microsoft.com/office/drawing/2014/main" id="{65874F61-93D3-460F-95A8-9BD532715524}"/>
                    </a:ext>
                  </a:extLst>
                </p:cNvPr>
                <p:cNvSpPr>
                  <a:spLocks/>
                </p:cNvSpPr>
                <p:nvPr/>
              </p:nvSpPr>
              <p:spPr bwMode="auto">
                <a:xfrm>
                  <a:off x="3111" y="2621"/>
                  <a:ext cx="109" cy="15"/>
                </a:xfrm>
                <a:custGeom>
                  <a:avLst/>
                  <a:gdLst>
                    <a:gd name="T0" fmla="*/ 109 w 109"/>
                    <a:gd name="T1" fmla="*/ 0 h 15"/>
                    <a:gd name="T2" fmla="*/ 0 w 109"/>
                    <a:gd name="T3" fmla="*/ 0 h 15"/>
                    <a:gd name="T4" fmla="*/ 0 w 109"/>
                    <a:gd name="T5" fmla="*/ 15 h 15"/>
                    <a:gd name="T6" fmla="*/ 104 w 109"/>
                    <a:gd name="T7" fmla="*/ 15 h 15"/>
                    <a:gd name="T8" fmla="*/ 109 w 109"/>
                    <a:gd name="T9" fmla="*/ 0 h 15"/>
                  </a:gdLst>
                  <a:ahLst/>
                  <a:cxnLst>
                    <a:cxn ang="0">
                      <a:pos x="T0" y="T1"/>
                    </a:cxn>
                    <a:cxn ang="0">
                      <a:pos x="T2" y="T3"/>
                    </a:cxn>
                    <a:cxn ang="0">
                      <a:pos x="T4" y="T5"/>
                    </a:cxn>
                    <a:cxn ang="0">
                      <a:pos x="T6" y="T7"/>
                    </a:cxn>
                    <a:cxn ang="0">
                      <a:pos x="T8" y="T9"/>
                    </a:cxn>
                  </a:cxnLst>
                  <a:rect l="0" t="0" r="r" b="b"/>
                  <a:pathLst>
                    <a:path w="109" h="15">
                      <a:moveTo>
                        <a:pt x="109" y="0"/>
                      </a:moveTo>
                      <a:lnTo>
                        <a:pt x="0" y="0"/>
                      </a:lnTo>
                      <a:lnTo>
                        <a:pt x="0" y="15"/>
                      </a:lnTo>
                      <a:lnTo>
                        <a:pt x="104" y="15"/>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5" name="Freeform 485">
                  <a:extLst>
                    <a:ext uri="{FF2B5EF4-FFF2-40B4-BE49-F238E27FC236}">
                      <a16:creationId xmlns="" xmlns:a16="http://schemas.microsoft.com/office/drawing/2014/main" id="{B5C35607-3A0E-478F-968E-3AA9954DCFCB}"/>
                    </a:ext>
                  </a:extLst>
                </p:cNvPr>
                <p:cNvSpPr>
                  <a:spLocks/>
                </p:cNvSpPr>
                <p:nvPr/>
              </p:nvSpPr>
              <p:spPr bwMode="auto">
                <a:xfrm>
                  <a:off x="3289" y="2621"/>
                  <a:ext cx="64" cy="15"/>
                </a:xfrm>
                <a:custGeom>
                  <a:avLst/>
                  <a:gdLst>
                    <a:gd name="T0" fmla="*/ 6 w 13"/>
                    <a:gd name="T1" fmla="*/ 0 h 3"/>
                    <a:gd name="T2" fmla="*/ 4 w 13"/>
                    <a:gd name="T3" fmla="*/ 0 h 3"/>
                    <a:gd name="T4" fmla="*/ 0 w 13"/>
                    <a:gd name="T5" fmla="*/ 3 h 3"/>
                    <a:gd name="T6" fmla="*/ 0 w 13"/>
                    <a:gd name="T7" fmla="*/ 3 h 3"/>
                    <a:gd name="T8" fmla="*/ 0 w 13"/>
                    <a:gd name="T9" fmla="*/ 3 h 3"/>
                    <a:gd name="T10" fmla="*/ 13 w 13"/>
                    <a:gd name="T11" fmla="*/ 3 h 3"/>
                    <a:gd name="T12" fmla="*/ 6 w 1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3" h="3">
                      <a:moveTo>
                        <a:pt x="6" y="0"/>
                      </a:moveTo>
                      <a:cubicBezTo>
                        <a:pt x="4" y="0"/>
                        <a:pt x="4" y="0"/>
                        <a:pt x="4" y="0"/>
                      </a:cubicBezTo>
                      <a:cubicBezTo>
                        <a:pt x="0" y="3"/>
                        <a:pt x="0" y="3"/>
                        <a:pt x="0" y="3"/>
                      </a:cubicBezTo>
                      <a:cubicBezTo>
                        <a:pt x="0" y="3"/>
                        <a:pt x="0" y="3"/>
                        <a:pt x="0" y="3"/>
                      </a:cubicBezTo>
                      <a:cubicBezTo>
                        <a:pt x="0" y="3"/>
                        <a:pt x="0" y="3"/>
                        <a:pt x="0" y="3"/>
                      </a:cubicBezTo>
                      <a:cubicBezTo>
                        <a:pt x="13" y="3"/>
                        <a:pt x="13" y="3"/>
                        <a:pt x="13" y="3"/>
                      </a:cubicBezTo>
                      <a:cubicBezTo>
                        <a:pt x="11" y="2"/>
                        <a:pt x="9" y="1"/>
                        <a:pt x="6" y="0"/>
                      </a:cubicBezTo>
                    </a:path>
                  </a:pathLst>
                </a:custGeom>
                <a:solidFill>
                  <a:srgbClr val="7D1D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6" name="Freeform 486">
                  <a:extLst>
                    <a:ext uri="{FF2B5EF4-FFF2-40B4-BE49-F238E27FC236}">
                      <a16:creationId xmlns="" xmlns:a16="http://schemas.microsoft.com/office/drawing/2014/main" id="{260BCD13-34A0-4C5F-8329-E789D410A0C4}"/>
                    </a:ext>
                  </a:extLst>
                </p:cNvPr>
                <p:cNvSpPr>
                  <a:spLocks noEditPoints="1"/>
                </p:cNvSpPr>
                <p:nvPr/>
              </p:nvSpPr>
              <p:spPr bwMode="auto">
                <a:xfrm>
                  <a:off x="3215" y="2621"/>
                  <a:ext cx="261" cy="15"/>
                </a:xfrm>
                <a:custGeom>
                  <a:avLst/>
                  <a:gdLst>
                    <a:gd name="T0" fmla="*/ 19 w 53"/>
                    <a:gd name="T1" fmla="*/ 0 h 3"/>
                    <a:gd name="T2" fmla="*/ 1 w 53"/>
                    <a:gd name="T3" fmla="*/ 0 h 3"/>
                    <a:gd name="T4" fmla="*/ 0 w 53"/>
                    <a:gd name="T5" fmla="*/ 3 h 3"/>
                    <a:gd name="T6" fmla="*/ 15 w 53"/>
                    <a:gd name="T7" fmla="*/ 3 h 3"/>
                    <a:gd name="T8" fmla="*/ 15 w 53"/>
                    <a:gd name="T9" fmla="*/ 3 h 3"/>
                    <a:gd name="T10" fmla="*/ 19 w 53"/>
                    <a:gd name="T11" fmla="*/ 0 h 3"/>
                    <a:gd name="T12" fmla="*/ 53 w 53"/>
                    <a:gd name="T13" fmla="*/ 0 h 3"/>
                    <a:gd name="T14" fmla="*/ 21 w 53"/>
                    <a:gd name="T15" fmla="*/ 0 h 3"/>
                    <a:gd name="T16" fmla="*/ 28 w 53"/>
                    <a:gd name="T17" fmla="*/ 3 h 3"/>
                    <a:gd name="T18" fmla="*/ 53 w 53"/>
                    <a:gd name="T19" fmla="*/ 3 h 3"/>
                    <a:gd name="T20" fmla="*/ 53 w 53"/>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3">
                      <a:moveTo>
                        <a:pt x="19" y="0"/>
                      </a:moveTo>
                      <a:cubicBezTo>
                        <a:pt x="1" y="0"/>
                        <a:pt x="1" y="0"/>
                        <a:pt x="1" y="0"/>
                      </a:cubicBezTo>
                      <a:cubicBezTo>
                        <a:pt x="0" y="3"/>
                        <a:pt x="0" y="3"/>
                        <a:pt x="0" y="3"/>
                      </a:cubicBezTo>
                      <a:cubicBezTo>
                        <a:pt x="15" y="3"/>
                        <a:pt x="15" y="3"/>
                        <a:pt x="15" y="3"/>
                      </a:cubicBezTo>
                      <a:cubicBezTo>
                        <a:pt x="15" y="3"/>
                        <a:pt x="15" y="3"/>
                        <a:pt x="15" y="3"/>
                      </a:cubicBezTo>
                      <a:cubicBezTo>
                        <a:pt x="19" y="0"/>
                        <a:pt x="19" y="0"/>
                        <a:pt x="19" y="0"/>
                      </a:cubicBezTo>
                      <a:moveTo>
                        <a:pt x="53" y="0"/>
                      </a:moveTo>
                      <a:cubicBezTo>
                        <a:pt x="21" y="0"/>
                        <a:pt x="21" y="0"/>
                        <a:pt x="21" y="0"/>
                      </a:cubicBezTo>
                      <a:cubicBezTo>
                        <a:pt x="24" y="1"/>
                        <a:pt x="26" y="2"/>
                        <a:pt x="28" y="3"/>
                      </a:cubicBezTo>
                      <a:cubicBezTo>
                        <a:pt x="53" y="3"/>
                        <a:pt x="53" y="3"/>
                        <a:pt x="53" y="3"/>
                      </a:cubicBezTo>
                      <a:cubicBezTo>
                        <a:pt x="53" y="0"/>
                        <a:pt x="53" y="0"/>
                        <a:pt x="53" y="0"/>
                      </a:cubicBezTo>
                    </a:path>
                  </a:pathLst>
                </a:custGeom>
                <a:solidFill>
                  <a:srgbClr val="2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7" name="Freeform 487">
                  <a:extLst>
                    <a:ext uri="{FF2B5EF4-FFF2-40B4-BE49-F238E27FC236}">
                      <a16:creationId xmlns="" xmlns:a16="http://schemas.microsoft.com/office/drawing/2014/main" id="{62D80F53-048D-46D7-88F0-EC3BA8024846}"/>
                    </a:ext>
                  </a:extLst>
                </p:cNvPr>
                <p:cNvSpPr>
                  <a:spLocks/>
                </p:cNvSpPr>
                <p:nvPr/>
              </p:nvSpPr>
              <p:spPr bwMode="auto">
                <a:xfrm>
                  <a:off x="3476" y="2331"/>
                  <a:ext cx="69" cy="305"/>
                </a:xfrm>
                <a:custGeom>
                  <a:avLst/>
                  <a:gdLst>
                    <a:gd name="T0" fmla="*/ 11 w 14"/>
                    <a:gd name="T1" fmla="*/ 0 h 62"/>
                    <a:gd name="T2" fmla="*/ 11 w 14"/>
                    <a:gd name="T3" fmla="*/ 1 h 62"/>
                    <a:gd name="T4" fmla="*/ 11 w 14"/>
                    <a:gd name="T5" fmla="*/ 56 h 62"/>
                    <a:gd name="T6" fmla="*/ 8 w 14"/>
                    <a:gd name="T7" fmla="*/ 59 h 62"/>
                    <a:gd name="T8" fmla="*/ 0 w 14"/>
                    <a:gd name="T9" fmla="*/ 59 h 62"/>
                    <a:gd name="T10" fmla="*/ 0 w 14"/>
                    <a:gd name="T11" fmla="*/ 62 h 62"/>
                    <a:gd name="T12" fmla="*/ 10 w 14"/>
                    <a:gd name="T13" fmla="*/ 62 h 62"/>
                    <a:gd name="T14" fmla="*/ 14 w 14"/>
                    <a:gd name="T15" fmla="*/ 59 h 62"/>
                    <a:gd name="T16" fmla="*/ 14 w 14"/>
                    <a:gd name="T17" fmla="*/ 4 h 62"/>
                    <a:gd name="T18" fmla="*/ 14 w 14"/>
                    <a:gd name="T19" fmla="*/ 3 h 62"/>
                    <a:gd name="T20" fmla="*/ 11 w 14"/>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62">
                      <a:moveTo>
                        <a:pt x="11" y="0"/>
                      </a:moveTo>
                      <a:cubicBezTo>
                        <a:pt x="11" y="0"/>
                        <a:pt x="11" y="1"/>
                        <a:pt x="11" y="1"/>
                      </a:cubicBezTo>
                      <a:cubicBezTo>
                        <a:pt x="11" y="56"/>
                        <a:pt x="11" y="56"/>
                        <a:pt x="11" y="56"/>
                      </a:cubicBezTo>
                      <a:cubicBezTo>
                        <a:pt x="11" y="58"/>
                        <a:pt x="10" y="59"/>
                        <a:pt x="8" y="59"/>
                      </a:cubicBezTo>
                      <a:cubicBezTo>
                        <a:pt x="0" y="59"/>
                        <a:pt x="0" y="59"/>
                        <a:pt x="0" y="59"/>
                      </a:cubicBezTo>
                      <a:cubicBezTo>
                        <a:pt x="0" y="62"/>
                        <a:pt x="0" y="62"/>
                        <a:pt x="0" y="62"/>
                      </a:cubicBezTo>
                      <a:cubicBezTo>
                        <a:pt x="10" y="62"/>
                        <a:pt x="10" y="62"/>
                        <a:pt x="10" y="62"/>
                      </a:cubicBezTo>
                      <a:cubicBezTo>
                        <a:pt x="12" y="62"/>
                        <a:pt x="14" y="61"/>
                        <a:pt x="14" y="59"/>
                      </a:cubicBezTo>
                      <a:cubicBezTo>
                        <a:pt x="14" y="4"/>
                        <a:pt x="14" y="4"/>
                        <a:pt x="14" y="4"/>
                      </a:cubicBezTo>
                      <a:cubicBezTo>
                        <a:pt x="14" y="3"/>
                        <a:pt x="14" y="3"/>
                        <a:pt x="14" y="3"/>
                      </a:cubicBezTo>
                      <a:cubicBezTo>
                        <a:pt x="14" y="2"/>
                        <a:pt x="13" y="0"/>
                        <a:pt x="11" y="0"/>
                      </a:cubicBezTo>
                    </a:path>
                  </a:pathLst>
                </a:custGeom>
                <a:solidFill>
                  <a:srgbClr val="1F7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8" name="Freeform 488">
                  <a:extLst>
                    <a:ext uri="{FF2B5EF4-FFF2-40B4-BE49-F238E27FC236}">
                      <a16:creationId xmlns="" xmlns:a16="http://schemas.microsoft.com/office/drawing/2014/main" id="{BFC4832B-2D71-46F9-899E-CF2581E73903}"/>
                    </a:ext>
                  </a:extLst>
                </p:cNvPr>
                <p:cNvSpPr>
                  <a:spLocks/>
                </p:cNvSpPr>
                <p:nvPr/>
              </p:nvSpPr>
              <p:spPr bwMode="auto">
                <a:xfrm>
                  <a:off x="3515" y="2449"/>
                  <a:ext cx="0" cy="10"/>
                </a:xfrm>
                <a:custGeom>
                  <a:avLst/>
                  <a:gdLst>
                    <a:gd name="T0" fmla="*/ 0 h 2"/>
                    <a:gd name="T1" fmla="*/ 2 h 2"/>
                    <a:gd name="T2" fmla="*/ 1 h 2"/>
                    <a:gd name="T3" fmla="*/ 1 h 2"/>
                    <a:gd name="T4" fmla="*/ 0 h 2"/>
                  </a:gdLst>
                  <a:ahLst/>
                  <a:cxnLst>
                    <a:cxn ang="0">
                      <a:pos x="0" y="T0"/>
                    </a:cxn>
                    <a:cxn ang="0">
                      <a:pos x="0" y="T1"/>
                    </a:cxn>
                    <a:cxn ang="0">
                      <a:pos x="0" y="T2"/>
                    </a:cxn>
                    <a:cxn ang="0">
                      <a:pos x="0" y="T3"/>
                    </a:cxn>
                    <a:cxn ang="0">
                      <a:pos x="0" y="T4"/>
                    </a:cxn>
                  </a:cxnLst>
                  <a:rect l="0" t="0" r="r" b="b"/>
                  <a:pathLst>
                    <a:path h="2">
                      <a:moveTo>
                        <a:pt x="0" y="0"/>
                      </a:moveTo>
                      <a:cubicBezTo>
                        <a:pt x="0" y="2"/>
                        <a:pt x="0" y="2"/>
                        <a:pt x="0" y="2"/>
                      </a:cubicBezTo>
                      <a:cubicBezTo>
                        <a:pt x="0" y="1"/>
                        <a:pt x="0" y="1"/>
                        <a:pt x="0" y="1"/>
                      </a:cubicBezTo>
                      <a:cubicBezTo>
                        <a:pt x="0" y="1"/>
                        <a:pt x="0" y="1"/>
                        <a:pt x="0" y="1"/>
                      </a:cubicBezTo>
                      <a:cubicBezTo>
                        <a:pt x="0" y="0"/>
                        <a:pt x="0" y="0"/>
                        <a:pt x="0" y="0"/>
                      </a:cubicBezTo>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9" name="Freeform 489">
                  <a:extLst>
                    <a:ext uri="{FF2B5EF4-FFF2-40B4-BE49-F238E27FC236}">
                      <a16:creationId xmlns="" xmlns:a16="http://schemas.microsoft.com/office/drawing/2014/main" id="{F7290D70-AD10-4B1C-BC75-0EBF62C4C788}"/>
                    </a:ext>
                  </a:extLst>
                </p:cNvPr>
                <p:cNvSpPr>
                  <a:spLocks/>
                </p:cNvSpPr>
                <p:nvPr/>
              </p:nvSpPr>
              <p:spPr bwMode="auto">
                <a:xfrm>
                  <a:off x="3515" y="2454"/>
                  <a:ext cx="5" cy="15"/>
                </a:xfrm>
                <a:custGeom>
                  <a:avLst/>
                  <a:gdLst>
                    <a:gd name="T0" fmla="*/ 0 w 1"/>
                    <a:gd name="T1" fmla="*/ 0 h 3"/>
                    <a:gd name="T2" fmla="*/ 0 w 1"/>
                    <a:gd name="T3" fmla="*/ 1 h 3"/>
                    <a:gd name="T4" fmla="*/ 0 w 1"/>
                    <a:gd name="T5" fmla="*/ 3 h 3"/>
                    <a:gd name="T6" fmla="*/ 1 w 1"/>
                    <a:gd name="T7" fmla="*/ 1 h 3"/>
                    <a:gd name="T8" fmla="*/ 0 w 1"/>
                    <a:gd name="T9" fmla="*/ 0 h 3"/>
                    <a:gd name="T10" fmla="*/ 0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0" y="0"/>
                      </a:moveTo>
                      <a:cubicBezTo>
                        <a:pt x="0" y="0"/>
                        <a:pt x="0" y="0"/>
                        <a:pt x="0" y="1"/>
                      </a:cubicBezTo>
                      <a:cubicBezTo>
                        <a:pt x="0" y="3"/>
                        <a:pt x="0" y="3"/>
                        <a:pt x="0" y="3"/>
                      </a:cubicBezTo>
                      <a:cubicBezTo>
                        <a:pt x="0" y="3"/>
                        <a:pt x="1" y="2"/>
                        <a:pt x="1" y="1"/>
                      </a:cubicBezTo>
                      <a:cubicBezTo>
                        <a:pt x="1" y="1"/>
                        <a:pt x="1" y="0"/>
                        <a:pt x="0" y="0"/>
                      </a:cubicBezTo>
                      <a:cubicBezTo>
                        <a:pt x="0" y="0"/>
                        <a:pt x="0" y="0"/>
                        <a:pt x="0" y="0"/>
                      </a:cubicBezTo>
                    </a:path>
                  </a:pathLst>
                </a:custGeom>
                <a:solidFill>
                  <a:srgbClr val="1E6D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0" name="Freeform 490">
                  <a:extLst>
                    <a:ext uri="{FF2B5EF4-FFF2-40B4-BE49-F238E27FC236}">
                      <a16:creationId xmlns="" xmlns:a16="http://schemas.microsoft.com/office/drawing/2014/main" id="{113DCAFC-8462-438B-89CB-722CBA37C1E1}"/>
                    </a:ext>
                  </a:extLst>
                </p:cNvPr>
                <p:cNvSpPr>
                  <a:spLocks/>
                </p:cNvSpPr>
                <p:nvPr/>
              </p:nvSpPr>
              <p:spPr bwMode="auto">
                <a:xfrm>
                  <a:off x="2766" y="2611"/>
                  <a:ext cx="301" cy="49"/>
                </a:xfrm>
                <a:custGeom>
                  <a:avLst/>
                  <a:gdLst>
                    <a:gd name="T0" fmla="*/ 301 w 301"/>
                    <a:gd name="T1" fmla="*/ 0 h 49"/>
                    <a:gd name="T2" fmla="*/ 128 w 301"/>
                    <a:gd name="T3" fmla="*/ 0 h 49"/>
                    <a:gd name="T4" fmla="*/ 5 w 301"/>
                    <a:gd name="T5" fmla="*/ 29 h 49"/>
                    <a:gd name="T6" fmla="*/ 0 w 301"/>
                    <a:gd name="T7" fmla="*/ 49 h 49"/>
                    <a:gd name="T8" fmla="*/ 20 w 301"/>
                    <a:gd name="T9" fmla="*/ 44 h 49"/>
                    <a:gd name="T10" fmla="*/ 143 w 301"/>
                    <a:gd name="T11" fmla="*/ 10 h 49"/>
                    <a:gd name="T12" fmla="*/ 301 w 301"/>
                    <a:gd name="T13" fmla="*/ 10 h 49"/>
                    <a:gd name="T14" fmla="*/ 301 w 301"/>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1" h="49">
                      <a:moveTo>
                        <a:pt x="301" y="0"/>
                      </a:moveTo>
                      <a:lnTo>
                        <a:pt x="128" y="0"/>
                      </a:lnTo>
                      <a:lnTo>
                        <a:pt x="5" y="29"/>
                      </a:lnTo>
                      <a:lnTo>
                        <a:pt x="0" y="49"/>
                      </a:lnTo>
                      <a:lnTo>
                        <a:pt x="20" y="44"/>
                      </a:lnTo>
                      <a:lnTo>
                        <a:pt x="143" y="10"/>
                      </a:lnTo>
                      <a:lnTo>
                        <a:pt x="301" y="10"/>
                      </a:lnTo>
                      <a:lnTo>
                        <a:pt x="301" y="0"/>
                      </a:lnTo>
                      <a:close/>
                    </a:path>
                  </a:pathLst>
                </a:custGeom>
                <a:solidFill>
                  <a:srgbClr val="27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1" name="Freeform 491">
                  <a:extLst>
                    <a:ext uri="{FF2B5EF4-FFF2-40B4-BE49-F238E27FC236}">
                      <a16:creationId xmlns="" xmlns:a16="http://schemas.microsoft.com/office/drawing/2014/main" id="{1F236F8A-44FD-4688-A983-C66CA9843ABA}"/>
                    </a:ext>
                  </a:extLst>
                </p:cNvPr>
                <p:cNvSpPr>
                  <a:spLocks/>
                </p:cNvSpPr>
                <p:nvPr/>
              </p:nvSpPr>
              <p:spPr bwMode="auto">
                <a:xfrm>
                  <a:off x="2766" y="2611"/>
                  <a:ext cx="301" cy="49"/>
                </a:xfrm>
                <a:custGeom>
                  <a:avLst/>
                  <a:gdLst>
                    <a:gd name="T0" fmla="*/ 301 w 301"/>
                    <a:gd name="T1" fmla="*/ 0 h 49"/>
                    <a:gd name="T2" fmla="*/ 128 w 301"/>
                    <a:gd name="T3" fmla="*/ 0 h 49"/>
                    <a:gd name="T4" fmla="*/ 5 w 301"/>
                    <a:gd name="T5" fmla="*/ 29 h 49"/>
                    <a:gd name="T6" fmla="*/ 0 w 301"/>
                    <a:gd name="T7" fmla="*/ 49 h 49"/>
                    <a:gd name="T8" fmla="*/ 20 w 301"/>
                    <a:gd name="T9" fmla="*/ 44 h 49"/>
                    <a:gd name="T10" fmla="*/ 143 w 301"/>
                    <a:gd name="T11" fmla="*/ 10 h 49"/>
                    <a:gd name="T12" fmla="*/ 301 w 301"/>
                    <a:gd name="T13" fmla="*/ 10 h 49"/>
                    <a:gd name="T14" fmla="*/ 301 w 301"/>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1" h="49">
                      <a:moveTo>
                        <a:pt x="301" y="0"/>
                      </a:moveTo>
                      <a:lnTo>
                        <a:pt x="128" y="0"/>
                      </a:lnTo>
                      <a:lnTo>
                        <a:pt x="5" y="29"/>
                      </a:lnTo>
                      <a:lnTo>
                        <a:pt x="0" y="49"/>
                      </a:lnTo>
                      <a:lnTo>
                        <a:pt x="20" y="44"/>
                      </a:lnTo>
                      <a:lnTo>
                        <a:pt x="143" y="10"/>
                      </a:lnTo>
                      <a:lnTo>
                        <a:pt x="301" y="10"/>
                      </a:lnTo>
                      <a:lnTo>
                        <a:pt x="3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2" name="Rectangle 492">
                  <a:extLst>
                    <a:ext uri="{FF2B5EF4-FFF2-40B4-BE49-F238E27FC236}">
                      <a16:creationId xmlns="" xmlns:a16="http://schemas.microsoft.com/office/drawing/2014/main" id="{940D7A3E-A7A0-45AE-B7B3-3F0DB1352BFF}"/>
                    </a:ext>
                  </a:extLst>
                </p:cNvPr>
                <p:cNvSpPr>
                  <a:spLocks noChangeArrowheads="1"/>
                </p:cNvSpPr>
                <p:nvPr/>
              </p:nvSpPr>
              <p:spPr bwMode="auto">
                <a:xfrm>
                  <a:off x="3067" y="2611"/>
                  <a:ext cx="44" cy="10"/>
                </a:xfrm>
                <a:prstGeom prst="rect">
                  <a:avLst/>
                </a:prstGeom>
                <a:solidFill>
                  <a:srgbClr val="4D43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3" name="Rectangle 493">
                  <a:extLst>
                    <a:ext uri="{FF2B5EF4-FFF2-40B4-BE49-F238E27FC236}">
                      <a16:creationId xmlns="" xmlns:a16="http://schemas.microsoft.com/office/drawing/2014/main" id="{F8FC387C-5A29-4D93-BCC8-CEA3F5DA12FD}"/>
                    </a:ext>
                  </a:extLst>
                </p:cNvPr>
                <p:cNvSpPr>
                  <a:spLocks noChangeArrowheads="1"/>
                </p:cNvSpPr>
                <p:nvPr/>
              </p:nvSpPr>
              <p:spPr bwMode="auto">
                <a:xfrm>
                  <a:off x="3067" y="2611"/>
                  <a:ext cx="44"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4" name="Freeform 494">
                  <a:extLst>
                    <a:ext uri="{FF2B5EF4-FFF2-40B4-BE49-F238E27FC236}">
                      <a16:creationId xmlns="" xmlns:a16="http://schemas.microsoft.com/office/drawing/2014/main" id="{C188D58E-DA0D-4F1E-B24D-2F11F99C2598}"/>
                    </a:ext>
                  </a:extLst>
                </p:cNvPr>
                <p:cNvSpPr>
                  <a:spLocks/>
                </p:cNvSpPr>
                <p:nvPr/>
              </p:nvSpPr>
              <p:spPr bwMode="auto">
                <a:xfrm>
                  <a:off x="3111" y="2611"/>
                  <a:ext cx="114" cy="10"/>
                </a:xfrm>
                <a:custGeom>
                  <a:avLst/>
                  <a:gdLst>
                    <a:gd name="T0" fmla="*/ 114 w 114"/>
                    <a:gd name="T1" fmla="*/ 0 h 10"/>
                    <a:gd name="T2" fmla="*/ 0 w 114"/>
                    <a:gd name="T3" fmla="*/ 0 h 10"/>
                    <a:gd name="T4" fmla="*/ 0 w 114"/>
                    <a:gd name="T5" fmla="*/ 10 h 10"/>
                    <a:gd name="T6" fmla="*/ 109 w 114"/>
                    <a:gd name="T7" fmla="*/ 10 h 10"/>
                    <a:gd name="T8" fmla="*/ 114 w 114"/>
                    <a:gd name="T9" fmla="*/ 0 h 10"/>
                  </a:gdLst>
                  <a:ahLst/>
                  <a:cxnLst>
                    <a:cxn ang="0">
                      <a:pos x="T0" y="T1"/>
                    </a:cxn>
                    <a:cxn ang="0">
                      <a:pos x="T2" y="T3"/>
                    </a:cxn>
                    <a:cxn ang="0">
                      <a:pos x="T4" y="T5"/>
                    </a:cxn>
                    <a:cxn ang="0">
                      <a:pos x="T6" y="T7"/>
                    </a:cxn>
                    <a:cxn ang="0">
                      <a:pos x="T8" y="T9"/>
                    </a:cxn>
                  </a:cxnLst>
                  <a:rect l="0" t="0" r="r" b="b"/>
                  <a:pathLst>
                    <a:path w="114" h="10">
                      <a:moveTo>
                        <a:pt x="114" y="0"/>
                      </a:moveTo>
                      <a:lnTo>
                        <a:pt x="0" y="0"/>
                      </a:lnTo>
                      <a:lnTo>
                        <a:pt x="0" y="10"/>
                      </a:lnTo>
                      <a:lnTo>
                        <a:pt x="109" y="10"/>
                      </a:lnTo>
                      <a:lnTo>
                        <a:pt x="114"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5" name="Freeform 495">
                  <a:extLst>
                    <a:ext uri="{FF2B5EF4-FFF2-40B4-BE49-F238E27FC236}">
                      <a16:creationId xmlns="" xmlns:a16="http://schemas.microsoft.com/office/drawing/2014/main" id="{A10DE514-8895-4AC2-9207-8D3DC63CAE3F}"/>
                    </a:ext>
                  </a:extLst>
                </p:cNvPr>
                <p:cNvSpPr>
                  <a:spLocks/>
                </p:cNvSpPr>
                <p:nvPr/>
              </p:nvSpPr>
              <p:spPr bwMode="auto">
                <a:xfrm>
                  <a:off x="3111" y="2611"/>
                  <a:ext cx="114" cy="10"/>
                </a:xfrm>
                <a:custGeom>
                  <a:avLst/>
                  <a:gdLst>
                    <a:gd name="T0" fmla="*/ 114 w 114"/>
                    <a:gd name="T1" fmla="*/ 0 h 10"/>
                    <a:gd name="T2" fmla="*/ 0 w 114"/>
                    <a:gd name="T3" fmla="*/ 0 h 10"/>
                    <a:gd name="T4" fmla="*/ 0 w 114"/>
                    <a:gd name="T5" fmla="*/ 10 h 10"/>
                    <a:gd name="T6" fmla="*/ 109 w 114"/>
                    <a:gd name="T7" fmla="*/ 10 h 10"/>
                    <a:gd name="T8" fmla="*/ 114 w 114"/>
                    <a:gd name="T9" fmla="*/ 0 h 10"/>
                  </a:gdLst>
                  <a:ahLst/>
                  <a:cxnLst>
                    <a:cxn ang="0">
                      <a:pos x="T0" y="T1"/>
                    </a:cxn>
                    <a:cxn ang="0">
                      <a:pos x="T2" y="T3"/>
                    </a:cxn>
                    <a:cxn ang="0">
                      <a:pos x="T4" y="T5"/>
                    </a:cxn>
                    <a:cxn ang="0">
                      <a:pos x="T6" y="T7"/>
                    </a:cxn>
                    <a:cxn ang="0">
                      <a:pos x="T8" y="T9"/>
                    </a:cxn>
                  </a:cxnLst>
                  <a:rect l="0" t="0" r="r" b="b"/>
                  <a:pathLst>
                    <a:path w="114" h="10">
                      <a:moveTo>
                        <a:pt x="114" y="0"/>
                      </a:moveTo>
                      <a:lnTo>
                        <a:pt x="0" y="0"/>
                      </a:lnTo>
                      <a:lnTo>
                        <a:pt x="0" y="10"/>
                      </a:lnTo>
                      <a:lnTo>
                        <a:pt x="109" y="1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6" name="Freeform 496">
                  <a:extLst>
                    <a:ext uri="{FF2B5EF4-FFF2-40B4-BE49-F238E27FC236}">
                      <a16:creationId xmlns="" xmlns:a16="http://schemas.microsoft.com/office/drawing/2014/main" id="{604AAF93-BB67-43EC-A306-B5F8AA307927}"/>
                    </a:ext>
                  </a:extLst>
                </p:cNvPr>
                <p:cNvSpPr>
                  <a:spLocks/>
                </p:cNvSpPr>
                <p:nvPr/>
              </p:nvSpPr>
              <p:spPr bwMode="auto">
                <a:xfrm>
                  <a:off x="3308" y="2621"/>
                  <a:ext cx="10" cy="0"/>
                </a:xfrm>
                <a:custGeom>
                  <a:avLst/>
                  <a:gdLst>
                    <a:gd name="T0" fmla="*/ 1 w 2"/>
                    <a:gd name="T1" fmla="*/ 0 w 2"/>
                    <a:gd name="T2" fmla="*/ 2 w 2"/>
                    <a:gd name="T3" fmla="*/ 1 w 2"/>
                  </a:gdLst>
                  <a:ahLst/>
                  <a:cxnLst>
                    <a:cxn ang="0">
                      <a:pos x="T0" y="0"/>
                    </a:cxn>
                    <a:cxn ang="0">
                      <a:pos x="T1" y="0"/>
                    </a:cxn>
                    <a:cxn ang="0">
                      <a:pos x="T2" y="0"/>
                    </a:cxn>
                    <a:cxn ang="0">
                      <a:pos x="T3" y="0"/>
                    </a:cxn>
                  </a:cxnLst>
                  <a:rect l="0" t="0" r="r" b="b"/>
                  <a:pathLst>
                    <a:path w="2">
                      <a:moveTo>
                        <a:pt x="1" y="0"/>
                      </a:moveTo>
                      <a:cubicBezTo>
                        <a:pt x="0" y="0"/>
                        <a:pt x="0" y="0"/>
                        <a:pt x="0" y="0"/>
                      </a:cubicBezTo>
                      <a:cubicBezTo>
                        <a:pt x="2" y="0"/>
                        <a:pt x="2" y="0"/>
                        <a:pt x="2" y="0"/>
                      </a:cubicBezTo>
                      <a:cubicBezTo>
                        <a:pt x="2" y="0"/>
                        <a:pt x="2" y="0"/>
                        <a:pt x="1" y="0"/>
                      </a:cubicBezTo>
                    </a:path>
                  </a:pathLst>
                </a:custGeom>
                <a:solidFill>
                  <a:srgbClr val="781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7" name="Freeform 497">
                  <a:extLst>
                    <a:ext uri="{FF2B5EF4-FFF2-40B4-BE49-F238E27FC236}">
                      <a16:creationId xmlns="" xmlns:a16="http://schemas.microsoft.com/office/drawing/2014/main" id="{E49A86E4-1C44-4A51-BFBD-ECA08AB01B7F}"/>
                    </a:ext>
                  </a:extLst>
                </p:cNvPr>
                <p:cNvSpPr>
                  <a:spLocks/>
                </p:cNvSpPr>
                <p:nvPr/>
              </p:nvSpPr>
              <p:spPr bwMode="auto">
                <a:xfrm>
                  <a:off x="3220" y="2611"/>
                  <a:ext cx="256" cy="10"/>
                </a:xfrm>
                <a:custGeom>
                  <a:avLst/>
                  <a:gdLst>
                    <a:gd name="T0" fmla="*/ 52 w 52"/>
                    <a:gd name="T1" fmla="*/ 0 h 2"/>
                    <a:gd name="T2" fmla="*/ 1 w 52"/>
                    <a:gd name="T3" fmla="*/ 0 h 2"/>
                    <a:gd name="T4" fmla="*/ 0 w 52"/>
                    <a:gd name="T5" fmla="*/ 2 h 2"/>
                    <a:gd name="T6" fmla="*/ 18 w 52"/>
                    <a:gd name="T7" fmla="*/ 2 h 2"/>
                    <a:gd name="T8" fmla="*/ 19 w 52"/>
                    <a:gd name="T9" fmla="*/ 2 h 2"/>
                    <a:gd name="T10" fmla="*/ 20 w 52"/>
                    <a:gd name="T11" fmla="*/ 2 h 2"/>
                    <a:gd name="T12" fmla="*/ 52 w 52"/>
                    <a:gd name="T13" fmla="*/ 2 h 2"/>
                    <a:gd name="T14" fmla="*/ 52 w 5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2">
                      <a:moveTo>
                        <a:pt x="52" y="0"/>
                      </a:moveTo>
                      <a:cubicBezTo>
                        <a:pt x="1" y="0"/>
                        <a:pt x="1" y="0"/>
                        <a:pt x="1" y="0"/>
                      </a:cubicBezTo>
                      <a:cubicBezTo>
                        <a:pt x="0" y="2"/>
                        <a:pt x="0" y="2"/>
                        <a:pt x="0" y="2"/>
                      </a:cubicBezTo>
                      <a:cubicBezTo>
                        <a:pt x="18" y="2"/>
                        <a:pt x="18" y="2"/>
                        <a:pt x="18" y="2"/>
                      </a:cubicBezTo>
                      <a:cubicBezTo>
                        <a:pt x="19" y="2"/>
                        <a:pt x="19" y="2"/>
                        <a:pt x="19" y="2"/>
                      </a:cubicBezTo>
                      <a:cubicBezTo>
                        <a:pt x="20" y="2"/>
                        <a:pt x="20" y="2"/>
                        <a:pt x="20" y="2"/>
                      </a:cubicBezTo>
                      <a:cubicBezTo>
                        <a:pt x="52" y="2"/>
                        <a:pt x="52" y="2"/>
                        <a:pt x="52" y="2"/>
                      </a:cubicBezTo>
                      <a:cubicBezTo>
                        <a:pt x="52" y="0"/>
                        <a:pt x="52" y="0"/>
                        <a:pt x="52" y="0"/>
                      </a:cubicBezTo>
                    </a:path>
                  </a:pathLst>
                </a:custGeom>
                <a:solidFill>
                  <a:srgbClr val="27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8" name="Freeform 498">
                  <a:extLst>
                    <a:ext uri="{FF2B5EF4-FFF2-40B4-BE49-F238E27FC236}">
                      <a16:creationId xmlns="" xmlns:a16="http://schemas.microsoft.com/office/drawing/2014/main" id="{9B400EEC-93B0-46B1-9295-2B7DD181FCF0}"/>
                    </a:ext>
                  </a:extLst>
                </p:cNvPr>
                <p:cNvSpPr>
                  <a:spLocks/>
                </p:cNvSpPr>
                <p:nvPr/>
              </p:nvSpPr>
              <p:spPr bwMode="auto">
                <a:xfrm>
                  <a:off x="3476" y="2316"/>
                  <a:ext cx="54" cy="305"/>
                </a:xfrm>
                <a:custGeom>
                  <a:avLst/>
                  <a:gdLst>
                    <a:gd name="T0" fmla="*/ 8 w 11"/>
                    <a:gd name="T1" fmla="*/ 0 h 62"/>
                    <a:gd name="T2" fmla="*/ 8 w 11"/>
                    <a:gd name="T3" fmla="*/ 1 h 62"/>
                    <a:gd name="T4" fmla="*/ 8 w 11"/>
                    <a:gd name="T5" fmla="*/ 27 h 62"/>
                    <a:gd name="T6" fmla="*/ 8 w 11"/>
                    <a:gd name="T7" fmla="*/ 28 h 62"/>
                    <a:gd name="T8" fmla="*/ 9 w 11"/>
                    <a:gd name="T9" fmla="*/ 29 h 62"/>
                    <a:gd name="T10" fmla="*/ 8 w 11"/>
                    <a:gd name="T11" fmla="*/ 31 h 62"/>
                    <a:gd name="T12" fmla="*/ 8 w 11"/>
                    <a:gd name="T13" fmla="*/ 56 h 62"/>
                    <a:gd name="T14" fmla="*/ 5 w 11"/>
                    <a:gd name="T15" fmla="*/ 60 h 62"/>
                    <a:gd name="T16" fmla="*/ 0 w 11"/>
                    <a:gd name="T17" fmla="*/ 60 h 62"/>
                    <a:gd name="T18" fmla="*/ 0 w 11"/>
                    <a:gd name="T19" fmla="*/ 62 h 62"/>
                    <a:gd name="T20" fmla="*/ 8 w 11"/>
                    <a:gd name="T21" fmla="*/ 62 h 62"/>
                    <a:gd name="T22" fmla="*/ 11 w 11"/>
                    <a:gd name="T23" fmla="*/ 59 h 62"/>
                    <a:gd name="T24" fmla="*/ 11 w 11"/>
                    <a:gd name="T25" fmla="*/ 4 h 62"/>
                    <a:gd name="T26" fmla="*/ 11 w 11"/>
                    <a:gd name="T27" fmla="*/ 3 h 62"/>
                    <a:gd name="T28" fmla="*/ 8 w 11"/>
                    <a:gd name="T2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62">
                      <a:moveTo>
                        <a:pt x="8" y="0"/>
                      </a:moveTo>
                      <a:cubicBezTo>
                        <a:pt x="8" y="0"/>
                        <a:pt x="8" y="1"/>
                        <a:pt x="8" y="1"/>
                      </a:cubicBezTo>
                      <a:cubicBezTo>
                        <a:pt x="8" y="27"/>
                        <a:pt x="8" y="27"/>
                        <a:pt x="8" y="27"/>
                      </a:cubicBezTo>
                      <a:cubicBezTo>
                        <a:pt x="8" y="27"/>
                        <a:pt x="8" y="27"/>
                        <a:pt x="8" y="28"/>
                      </a:cubicBezTo>
                      <a:cubicBezTo>
                        <a:pt x="9" y="28"/>
                        <a:pt x="9" y="29"/>
                        <a:pt x="9" y="29"/>
                      </a:cubicBezTo>
                      <a:cubicBezTo>
                        <a:pt x="9" y="30"/>
                        <a:pt x="8" y="31"/>
                        <a:pt x="8" y="31"/>
                      </a:cubicBezTo>
                      <a:cubicBezTo>
                        <a:pt x="8" y="56"/>
                        <a:pt x="8" y="56"/>
                        <a:pt x="8" y="56"/>
                      </a:cubicBezTo>
                      <a:cubicBezTo>
                        <a:pt x="8" y="58"/>
                        <a:pt x="7" y="60"/>
                        <a:pt x="5" y="60"/>
                      </a:cubicBezTo>
                      <a:cubicBezTo>
                        <a:pt x="0" y="60"/>
                        <a:pt x="0" y="60"/>
                        <a:pt x="0" y="60"/>
                      </a:cubicBezTo>
                      <a:cubicBezTo>
                        <a:pt x="0" y="62"/>
                        <a:pt x="0" y="62"/>
                        <a:pt x="0" y="62"/>
                      </a:cubicBezTo>
                      <a:cubicBezTo>
                        <a:pt x="8" y="62"/>
                        <a:pt x="8" y="62"/>
                        <a:pt x="8" y="62"/>
                      </a:cubicBezTo>
                      <a:cubicBezTo>
                        <a:pt x="10" y="62"/>
                        <a:pt x="11" y="61"/>
                        <a:pt x="11" y="59"/>
                      </a:cubicBezTo>
                      <a:cubicBezTo>
                        <a:pt x="11" y="4"/>
                        <a:pt x="11" y="4"/>
                        <a:pt x="11" y="4"/>
                      </a:cubicBezTo>
                      <a:cubicBezTo>
                        <a:pt x="11" y="4"/>
                        <a:pt x="11" y="3"/>
                        <a:pt x="11" y="3"/>
                      </a:cubicBezTo>
                      <a:cubicBezTo>
                        <a:pt x="11" y="2"/>
                        <a:pt x="10" y="1"/>
                        <a:pt x="8" y="0"/>
                      </a:cubicBezTo>
                    </a:path>
                  </a:pathLst>
                </a:custGeom>
                <a:solidFill>
                  <a:srgbClr val="1E6D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9" name="Freeform 499">
                  <a:extLst>
                    <a:ext uri="{FF2B5EF4-FFF2-40B4-BE49-F238E27FC236}">
                      <a16:creationId xmlns="" xmlns:a16="http://schemas.microsoft.com/office/drawing/2014/main" id="{5D575CDC-313D-4587-8FD9-5398012C2D9A}"/>
                    </a:ext>
                  </a:extLst>
                </p:cNvPr>
                <p:cNvSpPr>
                  <a:spLocks/>
                </p:cNvSpPr>
                <p:nvPr/>
              </p:nvSpPr>
              <p:spPr bwMode="auto">
                <a:xfrm>
                  <a:off x="3500" y="2302"/>
                  <a:ext cx="15" cy="147"/>
                </a:xfrm>
                <a:custGeom>
                  <a:avLst/>
                  <a:gdLst>
                    <a:gd name="T0" fmla="*/ 0 w 3"/>
                    <a:gd name="T1" fmla="*/ 0 h 30"/>
                    <a:gd name="T2" fmla="*/ 0 w 3"/>
                    <a:gd name="T3" fmla="*/ 1 h 30"/>
                    <a:gd name="T4" fmla="*/ 0 w 3"/>
                    <a:gd name="T5" fmla="*/ 26 h 30"/>
                    <a:gd name="T6" fmla="*/ 3 w 3"/>
                    <a:gd name="T7" fmla="*/ 29 h 30"/>
                    <a:gd name="T8" fmla="*/ 3 w 3"/>
                    <a:gd name="T9" fmla="*/ 30 h 30"/>
                    <a:gd name="T10" fmla="*/ 3 w 3"/>
                    <a:gd name="T11" fmla="*/ 4 h 30"/>
                    <a:gd name="T12" fmla="*/ 3 w 3"/>
                    <a:gd name="T13" fmla="*/ 3 h 30"/>
                    <a:gd name="T14" fmla="*/ 0 w 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0">
                      <a:moveTo>
                        <a:pt x="0" y="0"/>
                      </a:moveTo>
                      <a:cubicBezTo>
                        <a:pt x="0" y="1"/>
                        <a:pt x="0" y="1"/>
                        <a:pt x="0" y="1"/>
                      </a:cubicBezTo>
                      <a:cubicBezTo>
                        <a:pt x="0" y="26"/>
                        <a:pt x="0" y="26"/>
                        <a:pt x="0" y="26"/>
                      </a:cubicBezTo>
                      <a:cubicBezTo>
                        <a:pt x="1" y="26"/>
                        <a:pt x="2" y="28"/>
                        <a:pt x="3" y="29"/>
                      </a:cubicBezTo>
                      <a:cubicBezTo>
                        <a:pt x="3" y="29"/>
                        <a:pt x="3" y="29"/>
                        <a:pt x="3" y="30"/>
                      </a:cubicBezTo>
                      <a:cubicBezTo>
                        <a:pt x="3" y="4"/>
                        <a:pt x="3" y="4"/>
                        <a:pt x="3" y="4"/>
                      </a:cubicBezTo>
                      <a:cubicBezTo>
                        <a:pt x="3" y="4"/>
                        <a:pt x="3" y="3"/>
                        <a:pt x="3" y="3"/>
                      </a:cubicBezTo>
                      <a:cubicBezTo>
                        <a:pt x="3" y="2"/>
                        <a:pt x="2" y="1"/>
                        <a:pt x="0" y="0"/>
                      </a:cubicBezTo>
                    </a:path>
                  </a:pathLst>
                </a:custGeom>
                <a:solidFill>
                  <a:srgbClr val="1C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0" name="Freeform 500">
                  <a:extLst>
                    <a:ext uri="{FF2B5EF4-FFF2-40B4-BE49-F238E27FC236}">
                      <a16:creationId xmlns="" xmlns:a16="http://schemas.microsoft.com/office/drawing/2014/main" id="{BB15D00C-981F-4152-99E3-717367A01802}"/>
                    </a:ext>
                  </a:extLst>
                </p:cNvPr>
                <p:cNvSpPr>
                  <a:spLocks/>
                </p:cNvSpPr>
                <p:nvPr/>
              </p:nvSpPr>
              <p:spPr bwMode="auto">
                <a:xfrm>
                  <a:off x="3500" y="2429"/>
                  <a:ext cx="15" cy="64"/>
                </a:xfrm>
                <a:custGeom>
                  <a:avLst/>
                  <a:gdLst>
                    <a:gd name="T0" fmla="*/ 0 w 3"/>
                    <a:gd name="T1" fmla="*/ 0 h 13"/>
                    <a:gd name="T2" fmla="*/ 0 w 3"/>
                    <a:gd name="T3" fmla="*/ 13 h 13"/>
                    <a:gd name="T4" fmla="*/ 2 w 3"/>
                    <a:gd name="T5" fmla="*/ 11 h 13"/>
                    <a:gd name="T6" fmla="*/ 3 w 3"/>
                    <a:gd name="T7" fmla="*/ 10 h 13"/>
                    <a:gd name="T8" fmla="*/ 3 w 3"/>
                    <a:gd name="T9" fmla="*/ 6 h 13"/>
                    <a:gd name="T10" fmla="*/ 3 w 3"/>
                    <a:gd name="T11" fmla="*/ 4 h 13"/>
                    <a:gd name="T12" fmla="*/ 3 w 3"/>
                    <a:gd name="T13" fmla="*/ 3 h 13"/>
                    <a:gd name="T14" fmla="*/ 0 w 3"/>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3">
                      <a:moveTo>
                        <a:pt x="0" y="0"/>
                      </a:moveTo>
                      <a:cubicBezTo>
                        <a:pt x="0" y="13"/>
                        <a:pt x="0" y="13"/>
                        <a:pt x="0" y="13"/>
                      </a:cubicBezTo>
                      <a:cubicBezTo>
                        <a:pt x="1" y="12"/>
                        <a:pt x="1" y="12"/>
                        <a:pt x="2" y="11"/>
                      </a:cubicBezTo>
                      <a:cubicBezTo>
                        <a:pt x="2" y="11"/>
                        <a:pt x="2" y="10"/>
                        <a:pt x="3" y="10"/>
                      </a:cubicBezTo>
                      <a:cubicBezTo>
                        <a:pt x="3" y="8"/>
                        <a:pt x="3" y="7"/>
                        <a:pt x="3" y="6"/>
                      </a:cubicBezTo>
                      <a:cubicBezTo>
                        <a:pt x="3" y="4"/>
                        <a:pt x="3" y="4"/>
                        <a:pt x="3" y="4"/>
                      </a:cubicBezTo>
                      <a:cubicBezTo>
                        <a:pt x="3" y="3"/>
                        <a:pt x="3" y="3"/>
                        <a:pt x="3" y="3"/>
                      </a:cubicBezTo>
                      <a:cubicBezTo>
                        <a:pt x="2" y="2"/>
                        <a:pt x="1" y="0"/>
                        <a:pt x="0"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1" name="Freeform 501">
                  <a:extLst>
                    <a:ext uri="{FF2B5EF4-FFF2-40B4-BE49-F238E27FC236}">
                      <a16:creationId xmlns="" xmlns:a16="http://schemas.microsoft.com/office/drawing/2014/main" id="{8D880ED1-4981-49D7-92FA-D4319A883F58}"/>
                    </a:ext>
                  </a:extLst>
                </p:cNvPr>
                <p:cNvSpPr>
                  <a:spLocks/>
                </p:cNvSpPr>
                <p:nvPr/>
              </p:nvSpPr>
              <p:spPr bwMode="auto">
                <a:xfrm>
                  <a:off x="3515" y="2459"/>
                  <a:ext cx="0" cy="19"/>
                </a:xfrm>
                <a:custGeom>
                  <a:avLst/>
                  <a:gdLst>
                    <a:gd name="T0" fmla="*/ 0 h 4"/>
                    <a:gd name="T1" fmla="*/ 4 h 4"/>
                    <a:gd name="T2" fmla="*/ 2 h 4"/>
                    <a:gd name="T3" fmla="*/ 0 h 4"/>
                  </a:gdLst>
                  <a:ahLst/>
                  <a:cxnLst>
                    <a:cxn ang="0">
                      <a:pos x="0" y="T0"/>
                    </a:cxn>
                    <a:cxn ang="0">
                      <a:pos x="0" y="T1"/>
                    </a:cxn>
                    <a:cxn ang="0">
                      <a:pos x="0" y="T2"/>
                    </a:cxn>
                    <a:cxn ang="0">
                      <a:pos x="0" y="T3"/>
                    </a:cxn>
                  </a:cxnLst>
                  <a:rect l="0" t="0" r="r" b="b"/>
                  <a:pathLst>
                    <a:path h="4">
                      <a:moveTo>
                        <a:pt x="0" y="0"/>
                      </a:moveTo>
                      <a:cubicBezTo>
                        <a:pt x="0" y="1"/>
                        <a:pt x="0" y="2"/>
                        <a:pt x="0" y="4"/>
                      </a:cubicBezTo>
                      <a:cubicBezTo>
                        <a:pt x="0" y="3"/>
                        <a:pt x="0" y="3"/>
                        <a:pt x="0" y="2"/>
                      </a:cubicBezTo>
                      <a:cubicBezTo>
                        <a:pt x="0" y="0"/>
                        <a:pt x="0" y="0"/>
                        <a:pt x="0" y="0"/>
                      </a:cubicBezTo>
                    </a:path>
                  </a:pathLst>
                </a:custGeom>
                <a:solidFill>
                  <a:srgbClr val="1C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2" name="Freeform 502">
                  <a:extLst>
                    <a:ext uri="{FF2B5EF4-FFF2-40B4-BE49-F238E27FC236}">
                      <a16:creationId xmlns="" xmlns:a16="http://schemas.microsoft.com/office/drawing/2014/main" id="{EA892839-591A-4039-9F46-281064590EE0}"/>
                    </a:ext>
                  </a:extLst>
                </p:cNvPr>
                <p:cNvSpPr>
                  <a:spLocks/>
                </p:cNvSpPr>
                <p:nvPr/>
              </p:nvSpPr>
              <p:spPr bwMode="auto">
                <a:xfrm>
                  <a:off x="2752" y="2596"/>
                  <a:ext cx="315" cy="49"/>
                </a:xfrm>
                <a:custGeom>
                  <a:avLst/>
                  <a:gdLst>
                    <a:gd name="T0" fmla="*/ 315 w 315"/>
                    <a:gd name="T1" fmla="*/ 0 h 49"/>
                    <a:gd name="T2" fmla="*/ 133 w 315"/>
                    <a:gd name="T3" fmla="*/ 0 h 49"/>
                    <a:gd name="T4" fmla="*/ 5 w 315"/>
                    <a:gd name="T5" fmla="*/ 30 h 49"/>
                    <a:gd name="T6" fmla="*/ 0 w 315"/>
                    <a:gd name="T7" fmla="*/ 49 h 49"/>
                    <a:gd name="T8" fmla="*/ 19 w 315"/>
                    <a:gd name="T9" fmla="*/ 44 h 49"/>
                    <a:gd name="T10" fmla="*/ 142 w 315"/>
                    <a:gd name="T11" fmla="*/ 15 h 49"/>
                    <a:gd name="T12" fmla="*/ 315 w 315"/>
                    <a:gd name="T13" fmla="*/ 15 h 49"/>
                    <a:gd name="T14" fmla="*/ 315 w 315"/>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5" h="49">
                      <a:moveTo>
                        <a:pt x="315" y="0"/>
                      </a:moveTo>
                      <a:lnTo>
                        <a:pt x="133" y="0"/>
                      </a:lnTo>
                      <a:lnTo>
                        <a:pt x="5" y="30"/>
                      </a:lnTo>
                      <a:lnTo>
                        <a:pt x="0" y="49"/>
                      </a:lnTo>
                      <a:lnTo>
                        <a:pt x="19" y="44"/>
                      </a:lnTo>
                      <a:lnTo>
                        <a:pt x="142" y="15"/>
                      </a:lnTo>
                      <a:lnTo>
                        <a:pt x="315" y="15"/>
                      </a:lnTo>
                      <a:lnTo>
                        <a:pt x="315" y="0"/>
                      </a:lnTo>
                      <a:close/>
                    </a:path>
                  </a:pathLst>
                </a:custGeom>
                <a:solidFill>
                  <a:srgbClr val="25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3" name="Freeform 503">
                  <a:extLst>
                    <a:ext uri="{FF2B5EF4-FFF2-40B4-BE49-F238E27FC236}">
                      <a16:creationId xmlns="" xmlns:a16="http://schemas.microsoft.com/office/drawing/2014/main" id="{74E435CA-C798-4BF1-A23A-CBFD5CA3E72B}"/>
                    </a:ext>
                  </a:extLst>
                </p:cNvPr>
                <p:cNvSpPr>
                  <a:spLocks/>
                </p:cNvSpPr>
                <p:nvPr/>
              </p:nvSpPr>
              <p:spPr bwMode="auto">
                <a:xfrm>
                  <a:off x="2752" y="2596"/>
                  <a:ext cx="315" cy="49"/>
                </a:xfrm>
                <a:custGeom>
                  <a:avLst/>
                  <a:gdLst>
                    <a:gd name="T0" fmla="*/ 315 w 315"/>
                    <a:gd name="T1" fmla="*/ 0 h 49"/>
                    <a:gd name="T2" fmla="*/ 133 w 315"/>
                    <a:gd name="T3" fmla="*/ 0 h 49"/>
                    <a:gd name="T4" fmla="*/ 5 w 315"/>
                    <a:gd name="T5" fmla="*/ 30 h 49"/>
                    <a:gd name="T6" fmla="*/ 0 w 315"/>
                    <a:gd name="T7" fmla="*/ 49 h 49"/>
                    <a:gd name="T8" fmla="*/ 19 w 315"/>
                    <a:gd name="T9" fmla="*/ 44 h 49"/>
                    <a:gd name="T10" fmla="*/ 142 w 315"/>
                    <a:gd name="T11" fmla="*/ 15 h 49"/>
                    <a:gd name="T12" fmla="*/ 315 w 315"/>
                    <a:gd name="T13" fmla="*/ 15 h 49"/>
                    <a:gd name="T14" fmla="*/ 315 w 315"/>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5" h="49">
                      <a:moveTo>
                        <a:pt x="315" y="0"/>
                      </a:moveTo>
                      <a:lnTo>
                        <a:pt x="133" y="0"/>
                      </a:lnTo>
                      <a:lnTo>
                        <a:pt x="5" y="30"/>
                      </a:lnTo>
                      <a:lnTo>
                        <a:pt x="0" y="49"/>
                      </a:lnTo>
                      <a:lnTo>
                        <a:pt x="19" y="44"/>
                      </a:lnTo>
                      <a:lnTo>
                        <a:pt x="142" y="15"/>
                      </a:lnTo>
                      <a:lnTo>
                        <a:pt x="315" y="15"/>
                      </a:lnTo>
                      <a:lnTo>
                        <a:pt x="3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4" name="Rectangle 504">
                  <a:extLst>
                    <a:ext uri="{FF2B5EF4-FFF2-40B4-BE49-F238E27FC236}">
                      <a16:creationId xmlns="" xmlns:a16="http://schemas.microsoft.com/office/drawing/2014/main" id="{E5EA9C84-1540-459A-B7C6-0DB758067B0D}"/>
                    </a:ext>
                  </a:extLst>
                </p:cNvPr>
                <p:cNvSpPr>
                  <a:spLocks noChangeArrowheads="1"/>
                </p:cNvSpPr>
                <p:nvPr/>
              </p:nvSpPr>
              <p:spPr bwMode="auto">
                <a:xfrm>
                  <a:off x="3067" y="2596"/>
                  <a:ext cx="44" cy="15"/>
                </a:xfrm>
                <a:prstGeom prst="rect">
                  <a:avLst/>
                </a:prstGeom>
                <a:solidFill>
                  <a:srgbClr val="494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5" name="Rectangle 505">
                  <a:extLst>
                    <a:ext uri="{FF2B5EF4-FFF2-40B4-BE49-F238E27FC236}">
                      <a16:creationId xmlns="" xmlns:a16="http://schemas.microsoft.com/office/drawing/2014/main" id="{E264EEEE-FB82-4195-AAA8-D6D1457E1FA6}"/>
                    </a:ext>
                  </a:extLst>
                </p:cNvPr>
                <p:cNvSpPr>
                  <a:spLocks noChangeArrowheads="1"/>
                </p:cNvSpPr>
                <p:nvPr/>
              </p:nvSpPr>
              <p:spPr bwMode="auto">
                <a:xfrm>
                  <a:off x="3067" y="2596"/>
                  <a:ext cx="44" cy="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6" name="Freeform 506">
                  <a:extLst>
                    <a:ext uri="{FF2B5EF4-FFF2-40B4-BE49-F238E27FC236}">
                      <a16:creationId xmlns="" xmlns:a16="http://schemas.microsoft.com/office/drawing/2014/main" id="{5B1D4D09-7C4D-429A-BB6F-416E66838238}"/>
                    </a:ext>
                  </a:extLst>
                </p:cNvPr>
                <p:cNvSpPr>
                  <a:spLocks/>
                </p:cNvSpPr>
                <p:nvPr/>
              </p:nvSpPr>
              <p:spPr bwMode="auto">
                <a:xfrm>
                  <a:off x="3111" y="2596"/>
                  <a:ext cx="118" cy="15"/>
                </a:xfrm>
                <a:custGeom>
                  <a:avLst/>
                  <a:gdLst>
                    <a:gd name="T0" fmla="*/ 118 w 118"/>
                    <a:gd name="T1" fmla="*/ 0 h 15"/>
                    <a:gd name="T2" fmla="*/ 0 w 118"/>
                    <a:gd name="T3" fmla="*/ 0 h 15"/>
                    <a:gd name="T4" fmla="*/ 0 w 118"/>
                    <a:gd name="T5" fmla="*/ 15 h 15"/>
                    <a:gd name="T6" fmla="*/ 114 w 118"/>
                    <a:gd name="T7" fmla="*/ 15 h 15"/>
                    <a:gd name="T8" fmla="*/ 118 w 118"/>
                    <a:gd name="T9" fmla="*/ 0 h 15"/>
                  </a:gdLst>
                  <a:ahLst/>
                  <a:cxnLst>
                    <a:cxn ang="0">
                      <a:pos x="T0" y="T1"/>
                    </a:cxn>
                    <a:cxn ang="0">
                      <a:pos x="T2" y="T3"/>
                    </a:cxn>
                    <a:cxn ang="0">
                      <a:pos x="T4" y="T5"/>
                    </a:cxn>
                    <a:cxn ang="0">
                      <a:pos x="T6" y="T7"/>
                    </a:cxn>
                    <a:cxn ang="0">
                      <a:pos x="T8" y="T9"/>
                    </a:cxn>
                  </a:cxnLst>
                  <a:rect l="0" t="0" r="r" b="b"/>
                  <a:pathLst>
                    <a:path w="118" h="15">
                      <a:moveTo>
                        <a:pt x="118" y="0"/>
                      </a:moveTo>
                      <a:lnTo>
                        <a:pt x="0" y="0"/>
                      </a:lnTo>
                      <a:lnTo>
                        <a:pt x="0" y="15"/>
                      </a:lnTo>
                      <a:lnTo>
                        <a:pt x="114" y="15"/>
                      </a:lnTo>
                      <a:lnTo>
                        <a:pt x="118"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7" name="Freeform 507">
                  <a:extLst>
                    <a:ext uri="{FF2B5EF4-FFF2-40B4-BE49-F238E27FC236}">
                      <a16:creationId xmlns="" xmlns:a16="http://schemas.microsoft.com/office/drawing/2014/main" id="{0193F16D-DF47-46FB-83AD-93105168BA93}"/>
                    </a:ext>
                  </a:extLst>
                </p:cNvPr>
                <p:cNvSpPr>
                  <a:spLocks/>
                </p:cNvSpPr>
                <p:nvPr/>
              </p:nvSpPr>
              <p:spPr bwMode="auto">
                <a:xfrm>
                  <a:off x="3111" y="2596"/>
                  <a:ext cx="118" cy="15"/>
                </a:xfrm>
                <a:custGeom>
                  <a:avLst/>
                  <a:gdLst>
                    <a:gd name="T0" fmla="*/ 118 w 118"/>
                    <a:gd name="T1" fmla="*/ 0 h 15"/>
                    <a:gd name="T2" fmla="*/ 0 w 118"/>
                    <a:gd name="T3" fmla="*/ 0 h 15"/>
                    <a:gd name="T4" fmla="*/ 0 w 118"/>
                    <a:gd name="T5" fmla="*/ 15 h 15"/>
                    <a:gd name="T6" fmla="*/ 114 w 118"/>
                    <a:gd name="T7" fmla="*/ 15 h 15"/>
                    <a:gd name="T8" fmla="*/ 118 w 118"/>
                    <a:gd name="T9" fmla="*/ 0 h 15"/>
                  </a:gdLst>
                  <a:ahLst/>
                  <a:cxnLst>
                    <a:cxn ang="0">
                      <a:pos x="T0" y="T1"/>
                    </a:cxn>
                    <a:cxn ang="0">
                      <a:pos x="T2" y="T3"/>
                    </a:cxn>
                    <a:cxn ang="0">
                      <a:pos x="T4" y="T5"/>
                    </a:cxn>
                    <a:cxn ang="0">
                      <a:pos x="T6" y="T7"/>
                    </a:cxn>
                    <a:cxn ang="0">
                      <a:pos x="T8" y="T9"/>
                    </a:cxn>
                  </a:cxnLst>
                  <a:rect l="0" t="0" r="r" b="b"/>
                  <a:pathLst>
                    <a:path w="118" h="15">
                      <a:moveTo>
                        <a:pt x="118" y="0"/>
                      </a:moveTo>
                      <a:lnTo>
                        <a:pt x="0" y="0"/>
                      </a:lnTo>
                      <a:lnTo>
                        <a:pt x="0" y="15"/>
                      </a:lnTo>
                      <a:lnTo>
                        <a:pt x="114" y="15"/>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8" name="Freeform 508">
                  <a:extLst>
                    <a:ext uri="{FF2B5EF4-FFF2-40B4-BE49-F238E27FC236}">
                      <a16:creationId xmlns="" xmlns:a16="http://schemas.microsoft.com/office/drawing/2014/main" id="{0A1F64EC-BFD6-4D59-9C1A-6EF7C620FFC7}"/>
                    </a:ext>
                  </a:extLst>
                </p:cNvPr>
                <p:cNvSpPr>
                  <a:spLocks/>
                </p:cNvSpPr>
                <p:nvPr/>
              </p:nvSpPr>
              <p:spPr bwMode="auto">
                <a:xfrm>
                  <a:off x="3225" y="2596"/>
                  <a:ext cx="251" cy="15"/>
                </a:xfrm>
                <a:custGeom>
                  <a:avLst/>
                  <a:gdLst>
                    <a:gd name="T0" fmla="*/ 251 w 251"/>
                    <a:gd name="T1" fmla="*/ 0 h 15"/>
                    <a:gd name="T2" fmla="*/ 4 w 251"/>
                    <a:gd name="T3" fmla="*/ 0 h 15"/>
                    <a:gd name="T4" fmla="*/ 0 w 251"/>
                    <a:gd name="T5" fmla="*/ 15 h 15"/>
                    <a:gd name="T6" fmla="*/ 251 w 251"/>
                    <a:gd name="T7" fmla="*/ 15 h 15"/>
                    <a:gd name="T8" fmla="*/ 251 w 251"/>
                    <a:gd name="T9" fmla="*/ 0 h 15"/>
                  </a:gdLst>
                  <a:ahLst/>
                  <a:cxnLst>
                    <a:cxn ang="0">
                      <a:pos x="T0" y="T1"/>
                    </a:cxn>
                    <a:cxn ang="0">
                      <a:pos x="T2" y="T3"/>
                    </a:cxn>
                    <a:cxn ang="0">
                      <a:pos x="T4" y="T5"/>
                    </a:cxn>
                    <a:cxn ang="0">
                      <a:pos x="T6" y="T7"/>
                    </a:cxn>
                    <a:cxn ang="0">
                      <a:pos x="T8" y="T9"/>
                    </a:cxn>
                  </a:cxnLst>
                  <a:rect l="0" t="0" r="r" b="b"/>
                  <a:pathLst>
                    <a:path w="251" h="15">
                      <a:moveTo>
                        <a:pt x="251" y="0"/>
                      </a:moveTo>
                      <a:lnTo>
                        <a:pt x="4" y="0"/>
                      </a:lnTo>
                      <a:lnTo>
                        <a:pt x="0" y="15"/>
                      </a:lnTo>
                      <a:lnTo>
                        <a:pt x="251" y="15"/>
                      </a:lnTo>
                      <a:lnTo>
                        <a:pt x="251" y="0"/>
                      </a:lnTo>
                      <a:close/>
                    </a:path>
                  </a:pathLst>
                </a:custGeom>
                <a:solidFill>
                  <a:srgbClr val="25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9" name="Freeform 509">
                  <a:extLst>
                    <a:ext uri="{FF2B5EF4-FFF2-40B4-BE49-F238E27FC236}">
                      <a16:creationId xmlns="" xmlns:a16="http://schemas.microsoft.com/office/drawing/2014/main" id="{C2A89F8F-CE63-4389-A3CF-A8BD2B3BB8A8}"/>
                    </a:ext>
                  </a:extLst>
                </p:cNvPr>
                <p:cNvSpPr>
                  <a:spLocks/>
                </p:cNvSpPr>
                <p:nvPr/>
              </p:nvSpPr>
              <p:spPr bwMode="auto">
                <a:xfrm>
                  <a:off x="3225" y="2596"/>
                  <a:ext cx="251" cy="15"/>
                </a:xfrm>
                <a:custGeom>
                  <a:avLst/>
                  <a:gdLst>
                    <a:gd name="T0" fmla="*/ 251 w 251"/>
                    <a:gd name="T1" fmla="*/ 0 h 15"/>
                    <a:gd name="T2" fmla="*/ 4 w 251"/>
                    <a:gd name="T3" fmla="*/ 0 h 15"/>
                    <a:gd name="T4" fmla="*/ 0 w 251"/>
                    <a:gd name="T5" fmla="*/ 15 h 15"/>
                    <a:gd name="T6" fmla="*/ 251 w 251"/>
                    <a:gd name="T7" fmla="*/ 15 h 15"/>
                    <a:gd name="T8" fmla="*/ 251 w 251"/>
                    <a:gd name="T9" fmla="*/ 0 h 15"/>
                  </a:gdLst>
                  <a:ahLst/>
                  <a:cxnLst>
                    <a:cxn ang="0">
                      <a:pos x="T0" y="T1"/>
                    </a:cxn>
                    <a:cxn ang="0">
                      <a:pos x="T2" y="T3"/>
                    </a:cxn>
                    <a:cxn ang="0">
                      <a:pos x="T4" y="T5"/>
                    </a:cxn>
                    <a:cxn ang="0">
                      <a:pos x="T6" y="T7"/>
                    </a:cxn>
                    <a:cxn ang="0">
                      <a:pos x="T8" y="T9"/>
                    </a:cxn>
                  </a:cxnLst>
                  <a:rect l="0" t="0" r="r" b="b"/>
                  <a:pathLst>
                    <a:path w="251" h="15">
                      <a:moveTo>
                        <a:pt x="251" y="0"/>
                      </a:moveTo>
                      <a:lnTo>
                        <a:pt x="4" y="0"/>
                      </a:lnTo>
                      <a:lnTo>
                        <a:pt x="0" y="15"/>
                      </a:lnTo>
                      <a:lnTo>
                        <a:pt x="251" y="15"/>
                      </a:lnTo>
                      <a:lnTo>
                        <a:pt x="2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0" name="Freeform 510">
                  <a:extLst>
                    <a:ext uri="{FF2B5EF4-FFF2-40B4-BE49-F238E27FC236}">
                      <a16:creationId xmlns="" xmlns:a16="http://schemas.microsoft.com/office/drawing/2014/main" id="{DF7B4879-3792-46E5-BF87-8F62DEC89790}"/>
                    </a:ext>
                  </a:extLst>
                </p:cNvPr>
                <p:cNvSpPr>
                  <a:spLocks/>
                </p:cNvSpPr>
                <p:nvPr/>
              </p:nvSpPr>
              <p:spPr bwMode="auto">
                <a:xfrm>
                  <a:off x="3476" y="2469"/>
                  <a:ext cx="39" cy="142"/>
                </a:xfrm>
                <a:custGeom>
                  <a:avLst/>
                  <a:gdLst>
                    <a:gd name="T0" fmla="*/ 8 w 8"/>
                    <a:gd name="T1" fmla="*/ 0 h 29"/>
                    <a:gd name="T2" fmla="*/ 8 w 8"/>
                    <a:gd name="T3" fmla="*/ 2 h 29"/>
                    <a:gd name="T4" fmla="*/ 7 w 8"/>
                    <a:gd name="T5" fmla="*/ 3 h 29"/>
                    <a:gd name="T6" fmla="*/ 5 w 8"/>
                    <a:gd name="T7" fmla="*/ 5 h 29"/>
                    <a:gd name="T8" fmla="*/ 5 w 8"/>
                    <a:gd name="T9" fmla="*/ 22 h 29"/>
                    <a:gd name="T10" fmla="*/ 2 w 8"/>
                    <a:gd name="T11" fmla="*/ 26 h 29"/>
                    <a:gd name="T12" fmla="*/ 0 w 8"/>
                    <a:gd name="T13" fmla="*/ 26 h 29"/>
                    <a:gd name="T14" fmla="*/ 0 w 8"/>
                    <a:gd name="T15" fmla="*/ 29 h 29"/>
                    <a:gd name="T16" fmla="*/ 5 w 8"/>
                    <a:gd name="T17" fmla="*/ 29 h 29"/>
                    <a:gd name="T18" fmla="*/ 8 w 8"/>
                    <a:gd name="T19" fmla="*/ 25 h 29"/>
                    <a:gd name="T20" fmla="*/ 8 w 8"/>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9">
                      <a:moveTo>
                        <a:pt x="8" y="0"/>
                      </a:moveTo>
                      <a:cubicBezTo>
                        <a:pt x="8" y="1"/>
                        <a:pt x="8" y="1"/>
                        <a:pt x="8" y="2"/>
                      </a:cubicBezTo>
                      <a:cubicBezTo>
                        <a:pt x="7" y="2"/>
                        <a:pt x="7" y="3"/>
                        <a:pt x="7" y="3"/>
                      </a:cubicBezTo>
                      <a:cubicBezTo>
                        <a:pt x="6" y="4"/>
                        <a:pt x="6" y="4"/>
                        <a:pt x="5" y="5"/>
                      </a:cubicBezTo>
                      <a:cubicBezTo>
                        <a:pt x="5" y="22"/>
                        <a:pt x="5" y="22"/>
                        <a:pt x="5" y="22"/>
                      </a:cubicBezTo>
                      <a:cubicBezTo>
                        <a:pt x="5" y="24"/>
                        <a:pt x="4" y="26"/>
                        <a:pt x="2" y="26"/>
                      </a:cubicBezTo>
                      <a:cubicBezTo>
                        <a:pt x="0" y="26"/>
                        <a:pt x="0" y="26"/>
                        <a:pt x="0" y="26"/>
                      </a:cubicBezTo>
                      <a:cubicBezTo>
                        <a:pt x="0" y="29"/>
                        <a:pt x="0" y="29"/>
                        <a:pt x="0" y="29"/>
                      </a:cubicBezTo>
                      <a:cubicBezTo>
                        <a:pt x="5" y="29"/>
                        <a:pt x="5" y="29"/>
                        <a:pt x="5" y="29"/>
                      </a:cubicBezTo>
                      <a:cubicBezTo>
                        <a:pt x="7" y="29"/>
                        <a:pt x="8" y="27"/>
                        <a:pt x="8" y="25"/>
                      </a:cubicBezTo>
                      <a:cubicBezTo>
                        <a:pt x="8" y="0"/>
                        <a:pt x="8" y="0"/>
                        <a:pt x="8" y="0"/>
                      </a:cubicBezTo>
                    </a:path>
                  </a:pathLst>
                </a:custGeom>
                <a:solidFill>
                  <a:srgbClr val="1C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1" name="Freeform 511">
                  <a:extLst>
                    <a:ext uri="{FF2B5EF4-FFF2-40B4-BE49-F238E27FC236}">
                      <a16:creationId xmlns="" xmlns:a16="http://schemas.microsoft.com/office/drawing/2014/main" id="{491EE11F-4B8E-4580-9B87-1CB18162D2A1}"/>
                    </a:ext>
                  </a:extLst>
                </p:cNvPr>
                <p:cNvSpPr>
                  <a:spLocks/>
                </p:cNvSpPr>
                <p:nvPr/>
              </p:nvSpPr>
              <p:spPr bwMode="auto">
                <a:xfrm>
                  <a:off x="3491" y="2292"/>
                  <a:ext cx="9" cy="137"/>
                </a:xfrm>
                <a:custGeom>
                  <a:avLst/>
                  <a:gdLst>
                    <a:gd name="T0" fmla="*/ 0 w 2"/>
                    <a:gd name="T1" fmla="*/ 0 h 28"/>
                    <a:gd name="T2" fmla="*/ 0 w 2"/>
                    <a:gd name="T3" fmla="*/ 0 h 28"/>
                    <a:gd name="T4" fmla="*/ 0 w 2"/>
                    <a:gd name="T5" fmla="*/ 26 h 28"/>
                    <a:gd name="T6" fmla="*/ 2 w 2"/>
                    <a:gd name="T7" fmla="*/ 28 h 28"/>
                    <a:gd name="T8" fmla="*/ 2 w 2"/>
                    <a:gd name="T9" fmla="*/ 3 h 28"/>
                    <a:gd name="T10" fmla="*/ 2 w 2"/>
                    <a:gd name="T11" fmla="*/ 2 h 28"/>
                    <a:gd name="T12" fmla="*/ 0 w 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 h="28">
                      <a:moveTo>
                        <a:pt x="0" y="0"/>
                      </a:moveTo>
                      <a:cubicBezTo>
                        <a:pt x="0" y="0"/>
                        <a:pt x="0" y="0"/>
                        <a:pt x="0" y="0"/>
                      </a:cubicBezTo>
                      <a:cubicBezTo>
                        <a:pt x="0" y="26"/>
                        <a:pt x="0" y="26"/>
                        <a:pt x="0" y="26"/>
                      </a:cubicBezTo>
                      <a:cubicBezTo>
                        <a:pt x="1" y="27"/>
                        <a:pt x="2" y="27"/>
                        <a:pt x="2" y="28"/>
                      </a:cubicBezTo>
                      <a:cubicBezTo>
                        <a:pt x="2" y="3"/>
                        <a:pt x="2" y="3"/>
                        <a:pt x="2" y="3"/>
                      </a:cubicBezTo>
                      <a:cubicBezTo>
                        <a:pt x="2" y="3"/>
                        <a:pt x="2" y="3"/>
                        <a:pt x="2" y="2"/>
                      </a:cubicBezTo>
                      <a:cubicBezTo>
                        <a:pt x="2" y="1"/>
                        <a:pt x="1" y="0"/>
                        <a:pt x="0" y="0"/>
                      </a:cubicBezTo>
                    </a:path>
                  </a:pathLst>
                </a:custGeom>
                <a:solidFill>
                  <a:srgbClr val="1B62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2" name="Freeform 512">
                  <a:extLst>
                    <a:ext uri="{FF2B5EF4-FFF2-40B4-BE49-F238E27FC236}">
                      <a16:creationId xmlns="" xmlns:a16="http://schemas.microsoft.com/office/drawing/2014/main" id="{FAFEF04C-D4B7-43CA-8FFB-009079698E68}"/>
                    </a:ext>
                  </a:extLst>
                </p:cNvPr>
                <p:cNvSpPr>
                  <a:spLocks/>
                </p:cNvSpPr>
                <p:nvPr/>
              </p:nvSpPr>
              <p:spPr bwMode="auto">
                <a:xfrm>
                  <a:off x="3491" y="2420"/>
                  <a:ext cx="9" cy="78"/>
                </a:xfrm>
                <a:custGeom>
                  <a:avLst/>
                  <a:gdLst>
                    <a:gd name="T0" fmla="*/ 0 w 2"/>
                    <a:gd name="T1" fmla="*/ 0 h 16"/>
                    <a:gd name="T2" fmla="*/ 0 w 2"/>
                    <a:gd name="T3" fmla="*/ 16 h 16"/>
                    <a:gd name="T4" fmla="*/ 2 w 2"/>
                    <a:gd name="T5" fmla="*/ 15 h 16"/>
                    <a:gd name="T6" fmla="*/ 2 w 2"/>
                    <a:gd name="T7" fmla="*/ 2 h 16"/>
                    <a:gd name="T8" fmla="*/ 0 w 2"/>
                    <a:gd name="T9" fmla="*/ 0 h 16"/>
                  </a:gdLst>
                  <a:ahLst/>
                  <a:cxnLst>
                    <a:cxn ang="0">
                      <a:pos x="T0" y="T1"/>
                    </a:cxn>
                    <a:cxn ang="0">
                      <a:pos x="T2" y="T3"/>
                    </a:cxn>
                    <a:cxn ang="0">
                      <a:pos x="T4" y="T5"/>
                    </a:cxn>
                    <a:cxn ang="0">
                      <a:pos x="T6" y="T7"/>
                    </a:cxn>
                    <a:cxn ang="0">
                      <a:pos x="T8" y="T9"/>
                    </a:cxn>
                  </a:cxnLst>
                  <a:rect l="0" t="0" r="r" b="b"/>
                  <a:pathLst>
                    <a:path w="2" h="16">
                      <a:moveTo>
                        <a:pt x="0" y="0"/>
                      </a:moveTo>
                      <a:cubicBezTo>
                        <a:pt x="0" y="16"/>
                        <a:pt x="0" y="16"/>
                        <a:pt x="0" y="16"/>
                      </a:cubicBezTo>
                      <a:cubicBezTo>
                        <a:pt x="1" y="16"/>
                        <a:pt x="2" y="15"/>
                        <a:pt x="2" y="15"/>
                      </a:cubicBezTo>
                      <a:cubicBezTo>
                        <a:pt x="2" y="2"/>
                        <a:pt x="2" y="2"/>
                        <a:pt x="2" y="2"/>
                      </a:cubicBezTo>
                      <a:cubicBezTo>
                        <a:pt x="2" y="1"/>
                        <a:pt x="1" y="1"/>
                        <a:pt x="0" y="0"/>
                      </a:cubicBezTo>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3" name="Freeform 513">
                  <a:extLst>
                    <a:ext uri="{FF2B5EF4-FFF2-40B4-BE49-F238E27FC236}">
                      <a16:creationId xmlns="" xmlns:a16="http://schemas.microsoft.com/office/drawing/2014/main" id="{03745932-3391-4B78-B688-1873DE89E38A}"/>
                    </a:ext>
                  </a:extLst>
                </p:cNvPr>
                <p:cNvSpPr>
                  <a:spLocks/>
                </p:cNvSpPr>
                <p:nvPr/>
              </p:nvSpPr>
              <p:spPr bwMode="auto">
                <a:xfrm>
                  <a:off x="2742" y="2582"/>
                  <a:ext cx="325" cy="49"/>
                </a:xfrm>
                <a:custGeom>
                  <a:avLst/>
                  <a:gdLst>
                    <a:gd name="T0" fmla="*/ 325 w 325"/>
                    <a:gd name="T1" fmla="*/ 0 h 49"/>
                    <a:gd name="T2" fmla="*/ 128 w 325"/>
                    <a:gd name="T3" fmla="*/ 0 h 49"/>
                    <a:gd name="T4" fmla="*/ 5 w 325"/>
                    <a:gd name="T5" fmla="*/ 34 h 49"/>
                    <a:gd name="T6" fmla="*/ 0 w 325"/>
                    <a:gd name="T7" fmla="*/ 49 h 49"/>
                    <a:gd name="T8" fmla="*/ 15 w 325"/>
                    <a:gd name="T9" fmla="*/ 44 h 49"/>
                    <a:gd name="T10" fmla="*/ 143 w 325"/>
                    <a:gd name="T11" fmla="*/ 14 h 49"/>
                    <a:gd name="T12" fmla="*/ 325 w 325"/>
                    <a:gd name="T13" fmla="*/ 14 h 49"/>
                    <a:gd name="T14" fmla="*/ 325 w 325"/>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49">
                      <a:moveTo>
                        <a:pt x="325" y="0"/>
                      </a:moveTo>
                      <a:lnTo>
                        <a:pt x="128" y="0"/>
                      </a:lnTo>
                      <a:lnTo>
                        <a:pt x="5" y="34"/>
                      </a:lnTo>
                      <a:lnTo>
                        <a:pt x="0" y="49"/>
                      </a:lnTo>
                      <a:lnTo>
                        <a:pt x="15" y="44"/>
                      </a:lnTo>
                      <a:lnTo>
                        <a:pt x="143" y="14"/>
                      </a:lnTo>
                      <a:lnTo>
                        <a:pt x="325" y="14"/>
                      </a:lnTo>
                      <a:lnTo>
                        <a:pt x="325" y="0"/>
                      </a:lnTo>
                      <a:close/>
                    </a:path>
                  </a:pathLst>
                </a:custGeom>
                <a:solidFill>
                  <a:srgbClr val="2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4" name="Freeform 514">
                  <a:extLst>
                    <a:ext uri="{FF2B5EF4-FFF2-40B4-BE49-F238E27FC236}">
                      <a16:creationId xmlns="" xmlns:a16="http://schemas.microsoft.com/office/drawing/2014/main" id="{6AF27619-1136-45C8-971C-3FFACF52335D}"/>
                    </a:ext>
                  </a:extLst>
                </p:cNvPr>
                <p:cNvSpPr>
                  <a:spLocks/>
                </p:cNvSpPr>
                <p:nvPr/>
              </p:nvSpPr>
              <p:spPr bwMode="auto">
                <a:xfrm>
                  <a:off x="2742" y="2582"/>
                  <a:ext cx="325" cy="49"/>
                </a:xfrm>
                <a:custGeom>
                  <a:avLst/>
                  <a:gdLst>
                    <a:gd name="T0" fmla="*/ 325 w 325"/>
                    <a:gd name="T1" fmla="*/ 0 h 49"/>
                    <a:gd name="T2" fmla="*/ 128 w 325"/>
                    <a:gd name="T3" fmla="*/ 0 h 49"/>
                    <a:gd name="T4" fmla="*/ 5 w 325"/>
                    <a:gd name="T5" fmla="*/ 34 h 49"/>
                    <a:gd name="T6" fmla="*/ 0 w 325"/>
                    <a:gd name="T7" fmla="*/ 49 h 49"/>
                    <a:gd name="T8" fmla="*/ 15 w 325"/>
                    <a:gd name="T9" fmla="*/ 44 h 49"/>
                    <a:gd name="T10" fmla="*/ 143 w 325"/>
                    <a:gd name="T11" fmla="*/ 14 h 49"/>
                    <a:gd name="T12" fmla="*/ 325 w 325"/>
                    <a:gd name="T13" fmla="*/ 14 h 49"/>
                    <a:gd name="T14" fmla="*/ 325 w 325"/>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49">
                      <a:moveTo>
                        <a:pt x="325" y="0"/>
                      </a:moveTo>
                      <a:lnTo>
                        <a:pt x="128" y="0"/>
                      </a:lnTo>
                      <a:lnTo>
                        <a:pt x="5" y="34"/>
                      </a:lnTo>
                      <a:lnTo>
                        <a:pt x="0" y="49"/>
                      </a:lnTo>
                      <a:lnTo>
                        <a:pt x="15" y="44"/>
                      </a:lnTo>
                      <a:lnTo>
                        <a:pt x="143" y="14"/>
                      </a:lnTo>
                      <a:lnTo>
                        <a:pt x="325" y="14"/>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5" name="Rectangle 515">
                  <a:extLst>
                    <a:ext uri="{FF2B5EF4-FFF2-40B4-BE49-F238E27FC236}">
                      <a16:creationId xmlns="" xmlns:a16="http://schemas.microsoft.com/office/drawing/2014/main" id="{F7EFE222-017D-4777-A888-8B8C06AF8582}"/>
                    </a:ext>
                  </a:extLst>
                </p:cNvPr>
                <p:cNvSpPr>
                  <a:spLocks noChangeArrowheads="1"/>
                </p:cNvSpPr>
                <p:nvPr/>
              </p:nvSpPr>
              <p:spPr bwMode="auto">
                <a:xfrm>
                  <a:off x="3067" y="2582"/>
                  <a:ext cx="44" cy="14"/>
                </a:xfrm>
                <a:prstGeom prst="rect">
                  <a:avLst/>
                </a:prstGeom>
                <a:solidFill>
                  <a:srgbClr val="453D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6" name="Rectangle 516">
                  <a:extLst>
                    <a:ext uri="{FF2B5EF4-FFF2-40B4-BE49-F238E27FC236}">
                      <a16:creationId xmlns="" xmlns:a16="http://schemas.microsoft.com/office/drawing/2014/main" id="{2BFEE5BB-789A-4C50-A3CD-B3AACF255ADC}"/>
                    </a:ext>
                  </a:extLst>
                </p:cNvPr>
                <p:cNvSpPr>
                  <a:spLocks noChangeArrowheads="1"/>
                </p:cNvSpPr>
                <p:nvPr/>
              </p:nvSpPr>
              <p:spPr bwMode="auto">
                <a:xfrm>
                  <a:off x="3067" y="2582"/>
                  <a:ext cx="44"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7" name="Freeform 517">
                  <a:extLst>
                    <a:ext uri="{FF2B5EF4-FFF2-40B4-BE49-F238E27FC236}">
                      <a16:creationId xmlns="" xmlns:a16="http://schemas.microsoft.com/office/drawing/2014/main" id="{DC116E62-226D-46D8-B48C-A22044B11D10}"/>
                    </a:ext>
                  </a:extLst>
                </p:cNvPr>
                <p:cNvSpPr>
                  <a:spLocks/>
                </p:cNvSpPr>
                <p:nvPr/>
              </p:nvSpPr>
              <p:spPr bwMode="auto">
                <a:xfrm>
                  <a:off x="3111" y="2582"/>
                  <a:ext cx="123" cy="14"/>
                </a:xfrm>
                <a:custGeom>
                  <a:avLst/>
                  <a:gdLst>
                    <a:gd name="T0" fmla="*/ 123 w 123"/>
                    <a:gd name="T1" fmla="*/ 0 h 14"/>
                    <a:gd name="T2" fmla="*/ 0 w 123"/>
                    <a:gd name="T3" fmla="*/ 0 h 14"/>
                    <a:gd name="T4" fmla="*/ 0 w 123"/>
                    <a:gd name="T5" fmla="*/ 14 h 14"/>
                    <a:gd name="T6" fmla="*/ 118 w 123"/>
                    <a:gd name="T7" fmla="*/ 14 h 14"/>
                    <a:gd name="T8" fmla="*/ 123 w 123"/>
                    <a:gd name="T9" fmla="*/ 0 h 14"/>
                  </a:gdLst>
                  <a:ahLst/>
                  <a:cxnLst>
                    <a:cxn ang="0">
                      <a:pos x="T0" y="T1"/>
                    </a:cxn>
                    <a:cxn ang="0">
                      <a:pos x="T2" y="T3"/>
                    </a:cxn>
                    <a:cxn ang="0">
                      <a:pos x="T4" y="T5"/>
                    </a:cxn>
                    <a:cxn ang="0">
                      <a:pos x="T6" y="T7"/>
                    </a:cxn>
                    <a:cxn ang="0">
                      <a:pos x="T8" y="T9"/>
                    </a:cxn>
                  </a:cxnLst>
                  <a:rect l="0" t="0" r="r" b="b"/>
                  <a:pathLst>
                    <a:path w="123" h="14">
                      <a:moveTo>
                        <a:pt x="123" y="0"/>
                      </a:moveTo>
                      <a:lnTo>
                        <a:pt x="0" y="0"/>
                      </a:lnTo>
                      <a:lnTo>
                        <a:pt x="0" y="14"/>
                      </a:lnTo>
                      <a:lnTo>
                        <a:pt x="118" y="14"/>
                      </a:lnTo>
                      <a:lnTo>
                        <a:pt x="123"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8" name="Freeform 518">
                  <a:extLst>
                    <a:ext uri="{FF2B5EF4-FFF2-40B4-BE49-F238E27FC236}">
                      <a16:creationId xmlns="" xmlns:a16="http://schemas.microsoft.com/office/drawing/2014/main" id="{3F1EE7E2-17E7-4A08-AA99-DD6BED07AF1F}"/>
                    </a:ext>
                  </a:extLst>
                </p:cNvPr>
                <p:cNvSpPr>
                  <a:spLocks/>
                </p:cNvSpPr>
                <p:nvPr/>
              </p:nvSpPr>
              <p:spPr bwMode="auto">
                <a:xfrm>
                  <a:off x="3111" y="2582"/>
                  <a:ext cx="123" cy="14"/>
                </a:xfrm>
                <a:custGeom>
                  <a:avLst/>
                  <a:gdLst>
                    <a:gd name="T0" fmla="*/ 123 w 123"/>
                    <a:gd name="T1" fmla="*/ 0 h 14"/>
                    <a:gd name="T2" fmla="*/ 0 w 123"/>
                    <a:gd name="T3" fmla="*/ 0 h 14"/>
                    <a:gd name="T4" fmla="*/ 0 w 123"/>
                    <a:gd name="T5" fmla="*/ 14 h 14"/>
                    <a:gd name="T6" fmla="*/ 118 w 123"/>
                    <a:gd name="T7" fmla="*/ 14 h 14"/>
                    <a:gd name="T8" fmla="*/ 123 w 123"/>
                    <a:gd name="T9" fmla="*/ 0 h 14"/>
                  </a:gdLst>
                  <a:ahLst/>
                  <a:cxnLst>
                    <a:cxn ang="0">
                      <a:pos x="T0" y="T1"/>
                    </a:cxn>
                    <a:cxn ang="0">
                      <a:pos x="T2" y="T3"/>
                    </a:cxn>
                    <a:cxn ang="0">
                      <a:pos x="T4" y="T5"/>
                    </a:cxn>
                    <a:cxn ang="0">
                      <a:pos x="T6" y="T7"/>
                    </a:cxn>
                    <a:cxn ang="0">
                      <a:pos x="T8" y="T9"/>
                    </a:cxn>
                  </a:cxnLst>
                  <a:rect l="0" t="0" r="r" b="b"/>
                  <a:pathLst>
                    <a:path w="123" h="14">
                      <a:moveTo>
                        <a:pt x="123" y="0"/>
                      </a:moveTo>
                      <a:lnTo>
                        <a:pt x="0" y="0"/>
                      </a:lnTo>
                      <a:lnTo>
                        <a:pt x="0" y="14"/>
                      </a:lnTo>
                      <a:lnTo>
                        <a:pt x="118" y="14"/>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9" name="Freeform 519">
                  <a:extLst>
                    <a:ext uri="{FF2B5EF4-FFF2-40B4-BE49-F238E27FC236}">
                      <a16:creationId xmlns="" xmlns:a16="http://schemas.microsoft.com/office/drawing/2014/main" id="{193BF5F4-9B52-4D14-83DC-52979FA8E949}"/>
                    </a:ext>
                  </a:extLst>
                </p:cNvPr>
                <p:cNvSpPr>
                  <a:spLocks/>
                </p:cNvSpPr>
                <p:nvPr/>
              </p:nvSpPr>
              <p:spPr bwMode="auto">
                <a:xfrm>
                  <a:off x="3229" y="2582"/>
                  <a:ext cx="247" cy="14"/>
                </a:xfrm>
                <a:custGeom>
                  <a:avLst/>
                  <a:gdLst>
                    <a:gd name="T0" fmla="*/ 50 w 50"/>
                    <a:gd name="T1" fmla="*/ 0 h 3"/>
                    <a:gd name="T2" fmla="*/ 49 w 50"/>
                    <a:gd name="T3" fmla="*/ 0 h 3"/>
                    <a:gd name="T4" fmla="*/ 1 w 50"/>
                    <a:gd name="T5" fmla="*/ 0 h 3"/>
                    <a:gd name="T6" fmla="*/ 0 w 50"/>
                    <a:gd name="T7" fmla="*/ 3 h 3"/>
                    <a:gd name="T8" fmla="*/ 50 w 50"/>
                    <a:gd name="T9" fmla="*/ 3 h 3"/>
                    <a:gd name="T10" fmla="*/ 50 w 50"/>
                    <a:gd name="T11" fmla="*/ 0 h 3"/>
                  </a:gdLst>
                  <a:ahLst/>
                  <a:cxnLst>
                    <a:cxn ang="0">
                      <a:pos x="T0" y="T1"/>
                    </a:cxn>
                    <a:cxn ang="0">
                      <a:pos x="T2" y="T3"/>
                    </a:cxn>
                    <a:cxn ang="0">
                      <a:pos x="T4" y="T5"/>
                    </a:cxn>
                    <a:cxn ang="0">
                      <a:pos x="T6" y="T7"/>
                    </a:cxn>
                    <a:cxn ang="0">
                      <a:pos x="T8" y="T9"/>
                    </a:cxn>
                    <a:cxn ang="0">
                      <a:pos x="T10" y="T11"/>
                    </a:cxn>
                  </a:cxnLst>
                  <a:rect l="0" t="0" r="r" b="b"/>
                  <a:pathLst>
                    <a:path w="50" h="3">
                      <a:moveTo>
                        <a:pt x="50" y="0"/>
                      </a:moveTo>
                      <a:cubicBezTo>
                        <a:pt x="50" y="0"/>
                        <a:pt x="50" y="0"/>
                        <a:pt x="49" y="0"/>
                      </a:cubicBezTo>
                      <a:cubicBezTo>
                        <a:pt x="1" y="0"/>
                        <a:pt x="1" y="0"/>
                        <a:pt x="1" y="0"/>
                      </a:cubicBezTo>
                      <a:cubicBezTo>
                        <a:pt x="0" y="3"/>
                        <a:pt x="0" y="3"/>
                        <a:pt x="0" y="3"/>
                      </a:cubicBezTo>
                      <a:cubicBezTo>
                        <a:pt x="50" y="3"/>
                        <a:pt x="50" y="3"/>
                        <a:pt x="50" y="3"/>
                      </a:cubicBezTo>
                      <a:cubicBezTo>
                        <a:pt x="50" y="0"/>
                        <a:pt x="50" y="0"/>
                        <a:pt x="50" y="0"/>
                      </a:cubicBezTo>
                    </a:path>
                  </a:pathLst>
                </a:custGeom>
                <a:solidFill>
                  <a:srgbClr val="2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0" name="Freeform 520">
                  <a:extLst>
                    <a:ext uri="{FF2B5EF4-FFF2-40B4-BE49-F238E27FC236}">
                      <a16:creationId xmlns="" xmlns:a16="http://schemas.microsoft.com/office/drawing/2014/main" id="{0A68B2BA-EE97-4122-AC5C-3BF95F3AB519}"/>
                    </a:ext>
                  </a:extLst>
                </p:cNvPr>
                <p:cNvSpPr>
                  <a:spLocks/>
                </p:cNvSpPr>
                <p:nvPr/>
              </p:nvSpPr>
              <p:spPr bwMode="auto">
                <a:xfrm>
                  <a:off x="3476" y="2493"/>
                  <a:ext cx="24" cy="103"/>
                </a:xfrm>
                <a:custGeom>
                  <a:avLst/>
                  <a:gdLst>
                    <a:gd name="T0" fmla="*/ 5 w 5"/>
                    <a:gd name="T1" fmla="*/ 0 h 21"/>
                    <a:gd name="T2" fmla="*/ 3 w 5"/>
                    <a:gd name="T3" fmla="*/ 1 h 21"/>
                    <a:gd name="T4" fmla="*/ 3 w 5"/>
                    <a:gd name="T5" fmla="*/ 14 h 21"/>
                    <a:gd name="T6" fmla="*/ 0 w 5"/>
                    <a:gd name="T7" fmla="*/ 18 h 21"/>
                    <a:gd name="T8" fmla="*/ 0 w 5"/>
                    <a:gd name="T9" fmla="*/ 21 h 21"/>
                    <a:gd name="T10" fmla="*/ 2 w 5"/>
                    <a:gd name="T11" fmla="*/ 21 h 21"/>
                    <a:gd name="T12" fmla="*/ 5 w 5"/>
                    <a:gd name="T13" fmla="*/ 17 h 21"/>
                    <a:gd name="T14" fmla="*/ 5 w 5"/>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1">
                      <a:moveTo>
                        <a:pt x="5" y="0"/>
                      </a:moveTo>
                      <a:cubicBezTo>
                        <a:pt x="5" y="0"/>
                        <a:pt x="4" y="1"/>
                        <a:pt x="3" y="1"/>
                      </a:cubicBezTo>
                      <a:cubicBezTo>
                        <a:pt x="3" y="14"/>
                        <a:pt x="3" y="14"/>
                        <a:pt x="3" y="14"/>
                      </a:cubicBezTo>
                      <a:cubicBezTo>
                        <a:pt x="3" y="16"/>
                        <a:pt x="2" y="17"/>
                        <a:pt x="0" y="18"/>
                      </a:cubicBezTo>
                      <a:cubicBezTo>
                        <a:pt x="0" y="21"/>
                        <a:pt x="0" y="21"/>
                        <a:pt x="0" y="21"/>
                      </a:cubicBezTo>
                      <a:cubicBezTo>
                        <a:pt x="2" y="21"/>
                        <a:pt x="2" y="21"/>
                        <a:pt x="2" y="21"/>
                      </a:cubicBezTo>
                      <a:cubicBezTo>
                        <a:pt x="4" y="21"/>
                        <a:pt x="5" y="19"/>
                        <a:pt x="5" y="17"/>
                      </a:cubicBezTo>
                      <a:cubicBezTo>
                        <a:pt x="5" y="0"/>
                        <a:pt x="5" y="0"/>
                        <a:pt x="5" y="0"/>
                      </a:cubicBezTo>
                    </a:path>
                  </a:pathLst>
                </a:custGeom>
                <a:solidFill>
                  <a:srgbClr val="1B62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1" name="Freeform 521">
                  <a:extLst>
                    <a:ext uri="{FF2B5EF4-FFF2-40B4-BE49-F238E27FC236}">
                      <a16:creationId xmlns="" xmlns:a16="http://schemas.microsoft.com/office/drawing/2014/main" id="{A16FD01E-7420-4AA4-9064-7C6300AC9991}"/>
                    </a:ext>
                  </a:extLst>
                </p:cNvPr>
                <p:cNvSpPr>
                  <a:spLocks/>
                </p:cNvSpPr>
                <p:nvPr/>
              </p:nvSpPr>
              <p:spPr bwMode="auto">
                <a:xfrm>
                  <a:off x="3476" y="2277"/>
                  <a:ext cx="15" cy="305"/>
                </a:xfrm>
                <a:custGeom>
                  <a:avLst/>
                  <a:gdLst>
                    <a:gd name="T0" fmla="*/ 0 w 3"/>
                    <a:gd name="T1" fmla="*/ 0 h 62"/>
                    <a:gd name="T2" fmla="*/ 0 w 3"/>
                    <a:gd name="T3" fmla="*/ 29 h 62"/>
                    <a:gd name="T4" fmla="*/ 0 w 3"/>
                    <a:gd name="T5" fmla="*/ 29 h 62"/>
                    <a:gd name="T6" fmla="*/ 0 w 3"/>
                    <a:gd name="T7" fmla="*/ 45 h 62"/>
                    <a:gd name="T8" fmla="*/ 0 w 3"/>
                    <a:gd name="T9" fmla="*/ 45 h 62"/>
                    <a:gd name="T10" fmla="*/ 0 w 3"/>
                    <a:gd name="T11" fmla="*/ 62 h 62"/>
                    <a:gd name="T12" fmla="*/ 0 w 3"/>
                    <a:gd name="T13" fmla="*/ 62 h 62"/>
                    <a:gd name="T14" fmla="*/ 0 w 3"/>
                    <a:gd name="T15" fmla="*/ 45 h 62"/>
                    <a:gd name="T16" fmla="*/ 3 w 3"/>
                    <a:gd name="T17" fmla="*/ 45 h 62"/>
                    <a:gd name="T18" fmla="*/ 3 w 3"/>
                    <a:gd name="T19" fmla="*/ 29 h 62"/>
                    <a:gd name="T20" fmla="*/ 0 w 3"/>
                    <a:gd name="T21" fmla="*/ 29 h 62"/>
                    <a:gd name="T22" fmla="*/ 0 w 3"/>
                    <a:gd name="T23" fmla="*/ 0 h 62"/>
                    <a:gd name="T24" fmla="*/ 0 w 3"/>
                    <a:gd name="T2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62">
                      <a:moveTo>
                        <a:pt x="0" y="0"/>
                      </a:moveTo>
                      <a:cubicBezTo>
                        <a:pt x="0" y="29"/>
                        <a:pt x="0" y="29"/>
                        <a:pt x="0" y="29"/>
                      </a:cubicBezTo>
                      <a:cubicBezTo>
                        <a:pt x="0" y="29"/>
                        <a:pt x="0" y="29"/>
                        <a:pt x="0" y="29"/>
                      </a:cubicBezTo>
                      <a:cubicBezTo>
                        <a:pt x="0" y="45"/>
                        <a:pt x="0" y="45"/>
                        <a:pt x="0" y="45"/>
                      </a:cubicBezTo>
                      <a:cubicBezTo>
                        <a:pt x="0" y="45"/>
                        <a:pt x="0" y="45"/>
                        <a:pt x="0" y="45"/>
                      </a:cubicBezTo>
                      <a:cubicBezTo>
                        <a:pt x="0" y="62"/>
                        <a:pt x="0" y="62"/>
                        <a:pt x="0" y="62"/>
                      </a:cubicBezTo>
                      <a:cubicBezTo>
                        <a:pt x="0" y="62"/>
                        <a:pt x="0" y="62"/>
                        <a:pt x="0" y="62"/>
                      </a:cubicBezTo>
                      <a:cubicBezTo>
                        <a:pt x="0" y="45"/>
                        <a:pt x="0" y="45"/>
                        <a:pt x="0" y="45"/>
                      </a:cubicBezTo>
                      <a:cubicBezTo>
                        <a:pt x="1" y="45"/>
                        <a:pt x="2" y="45"/>
                        <a:pt x="3" y="45"/>
                      </a:cubicBezTo>
                      <a:cubicBezTo>
                        <a:pt x="3" y="29"/>
                        <a:pt x="3" y="29"/>
                        <a:pt x="3" y="29"/>
                      </a:cubicBezTo>
                      <a:cubicBezTo>
                        <a:pt x="2" y="29"/>
                        <a:pt x="1" y="29"/>
                        <a:pt x="0" y="29"/>
                      </a:cubicBezTo>
                      <a:cubicBezTo>
                        <a:pt x="0" y="0"/>
                        <a:pt x="0" y="0"/>
                        <a:pt x="0" y="0"/>
                      </a:cubicBezTo>
                      <a:cubicBezTo>
                        <a:pt x="0" y="0"/>
                        <a:pt x="0" y="0"/>
                        <a:pt x="0" y="0"/>
                      </a:cubicBezTo>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2" name="Freeform 522">
                  <a:extLst>
                    <a:ext uri="{FF2B5EF4-FFF2-40B4-BE49-F238E27FC236}">
                      <a16:creationId xmlns="" xmlns:a16="http://schemas.microsoft.com/office/drawing/2014/main" id="{E1890346-0D40-4270-BDD1-A1E3B27C55AF}"/>
                    </a:ext>
                  </a:extLst>
                </p:cNvPr>
                <p:cNvSpPr>
                  <a:spLocks/>
                </p:cNvSpPr>
                <p:nvPr/>
              </p:nvSpPr>
              <p:spPr bwMode="auto">
                <a:xfrm>
                  <a:off x="2727" y="2567"/>
                  <a:ext cx="340" cy="54"/>
                </a:xfrm>
                <a:custGeom>
                  <a:avLst/>
                  <a:gdLst>
                    <a:gd name="T0" fmla="*/ 340 w 340"/>
                    <a:gd name="T1" fmla="*/ 0 h 54"/>
                    <a:gd name="T2" fmla="*/ 128 w 340"/>
                    <a:gd name="T3" fmla="*/ 0 h 54"/>
                    <a:gd name="T4" fmla="*/ 5 w 340"/>
                    <a:gd name="T5" fmla="*/ 34 h 54"/>
                    <a:gd name="T6" fmla="*/ 0 w 340"/>
                    <a:gd name="T7" fmla="*/ 54 h 54"/>
                    <a:gd name="T8" fmla="*/ 20 w 340"/>
                    <a:gd name="T9" fmla="*/ 49 h 54"/>
                    <a:gd name="T10" fmla="*/ 143 w 340"/>
                    <a:gd name="T11" fmla="*/ 15 h 54"/>
                    <a:gd name="T12" fmla="*/ 340 w 340"/>
                    <a:gd name="T13" fmla="*/ 15 h 54"/>
                    <a:gd name="T14" fmla="*/ 340 w 340"/>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 h="54">
                      <a:moveTo>
                        <a:pt x="340" y="0"/>
                      </a:moveTo>
                      <a:lnTo>
                        <a:pt x="128" y="0"/>
                      </a:lnTo>
                      <a:lnTo>
                        <a:pt x="5" y="34"/>
                      </a:lnTo>
                      <a:lnTo>
                        <a:pt x="0" y="54"/>
                      </a:lnTo>
                      <a:lnTo>
                        <a:pt x="20" y="49"/>
                      </a:lnTo>
                      <a:lnTo>
                        <a:pt x="143" y="15"/>
                      </a:lnTo>
                      <a:lnTo>
                        <a:pt x="340" y="15"/>
                      </a:lnTo>
                      <a:lnTo>
                        <a:pt x="340" y="0"/>
                      </a:lnTo>
                      <a:close/>
                    </a:path>
                  </a:pathLst>
                </a:custGeom>
                <a:solidFill>
                  <a:srgbClr val="21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3" name="Freeform 523">
                  <a:extLst>
                    <a:ext uri="{FF2B5EF4-FFF2-40B4-BE49-F238E27FC236}">
                      <a16:creationId xmlns="" xmlns:a16="http://schemas.microsoft.com/office/drawing/2014/main" id="{1D31E836-F486-4397-80BB-65A2CD97A00C}"/>
                    </a:ext>
                  </a:extLst>
                </p:cNvPr>
                <p:cNvSpPr>
                  <a:spLocks/>
                </p:cNvSpPr>
                <p:nvPr/>
              </p:nvSpPr>
              <p:spPr bwMode="auto">
                <a:xfrm>
                  <a:off x="2727" y="2567"/>
                  <a:ext cx="340" cy="54"/>
                </a:xfrm>
                <a:custGeom>
                  <a:avLst/>
                  <a:gdLst>
                    <a:gd name="T0" fmla="*/ 340 w 340"/>
                    <a:gd name="T1" fmla="*/ 0 h 54"/>
                    <a:gd name="T2" fmla="*/ 128 w 340"/>
                    <a:gd name="T3" fmla="*/ 0 h 54"/>
                    <a:gd name="T4" fmla="*/ 5 w 340"/>
                    <a:gd name="T5" fmla="*/ 34 h 54"/>
                    <a:gd name="T6" fmla="*/ 0 w 340"/>
                    <a:gd name="T7" fmla="*/ 54 h 54"/>
                    <a:gd name="T8" fmla="*/ 20 w 340"/>
                    <a:gd name="T9" fmla="*/ 49 h 54"/>
                    <a:gd name="T10" fmla="*/ 143 w 340"/>
                    <a:gd name="T11" fmla="*/ 15 h 54"/>
                    <a:gd name="T12" fmla="*/ 340 w 340"/>
                    <a:gd name="T13" fmla="*/ 15 h 54"/>
                    <a:gd name="T14" fmla="*/ 340 w 340"/>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 h="54">
                      <a:moveTo>
                        <a:pt x="340" y="0"/>
                      </a:moveTo>
                      <a:lnTo>
                        <a:pt x="128" y="0"/>
                      </a:lnTo>
                      <a:lnTo>
                        <a:pt x="5" y="34"/>
                      </a:lnTo>
                      <a:lnTo>
                        <a:pt x="0" y="54"/>
                      </a:lnTo>
                      <a:lnTo>
                        <a:pt x="20" y="49"/>
                      </a:lnTo>
                      <a:lnTo>
                        <a:pt x="143" y="15"/>
                      </a:lnTo>
                      <a:lnTo>
                        <a:pt x="340" y="15"/>
                      </a:lnTo>
                      <a:lnTo>
                        <a:pt x="3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4" name="Rectangle 524">
                  <a:extLst>
                    <a:ext uri="{FF2B5EF4-FFF2-40B4-BE49-F238E27FC236}">
                      <a16:creationId xmlns="" xmlns:a16="http://schemas.microsoft.com/office/drawing/2014/main" id="{C610B64B-8FD4-4DD4-BA88-9943E0136D96}"/>
                    </a:ext>
                  </a:extLst>
                </p:cNvPr>
                <p:cNvSpPr>
                  <a:spLocks noChangeArrowheads="1"/>
                </p:cNvSpPr>
                <p:nvPr/>
              </p:nvSpPr>
              <p:spPr bwMode="auto">
                <a:xfrm>
                  <a:off x="3067" y="2567"/>
                  <a:ext cx="44" cy="15"/>
                </a:xfrm>
                <a:prstGeom prst="rect">
                  <a:avLst/>
                </a:prstGeom>
                <a:solidFill>
                  <a:srgbClr val="40393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5" name="Rectangle 525">
                  <a:extLst>
                    <a:ext uri="{FF2B5EF4-FFF2-40B4-BE49-F238E27FC236}">
                      <a16:creationId xmlns="" xmlns:a16="http://schemas.microsoft.com/office/drawing/2014/main" id="{E9922477-38A3-4A80-9468-F8CA98554188}"/>
                    </a:ext>
                  </a:extLst>
                </p:cNvPr>
                <p:cNvSpPr>
                  <a:spLocks noChangeArrowheads="1"/>
                </p:cNvSpPr>
                <p:nvPr/>
              </p:nvSpPr>
              <p:spPr bwMode="auto">
                <a:xfrm>
                  <a:off x="3067" y="2567"/>
                  <a:ext cx="44" cy="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6" name="Freeform 526">
                  <a:extLst>
                    <a:ext uri="{FF2B5EF4-FFF2-40B4-BE49-F238E27FC236}">
                      <a16:creationId xmlns="" xmlns:a16="http://schemas.microsoft.com/office/drawing/2014/main" id="{3148C4CF-DC70-44DE-B261-BF7D2A41A4EC}"/>
                    </a:ext>
                  </a:extLst>
                </p:cNvPr>
                <p:cNvSpPr>
                  <a:spLocks/>
                </p:cNvSpPr>
                <p:nvPr/>
              </p:nvSpPr>
              <p:spPr bwMode="auto">
                <a:xfrm>
                  <a:off x="3111" y="2567"/>
                  <a:ext cx="128" cy="15"/>
                </a:xfrm>
                <a:custGeom>
                  <a:avLst/>
                  <a:gdLst>
                    <a:gd name="T0" fmla="*/ 128 w 128"/>
                    <a:gd name="T1" fmla="*/ 0 h 15"/>
                    <a:gd name="T2" fmla="*/ 0 w 128"/>
                    <a:gd name="T3" fmla="*/ 0 h 15"/>
                    <a:gd name="T4" fmla="*/ 0 w 128"/>
                    <a:gd name="T5" fmla="*/ 15 h 15"/>
                    <a:gd name="T6" fmla="*/ 123 w 128"/>
                    <a:gd name="T7" fmla="*/ 15 h 15"/>
                    <a:gd name="T8" fmla="*/ 128 w 128"/>
                    <a:gd name="T9" fmla="*/ 0 h 15"/>
                  </a:gdLst>
                  <a:ahLst/>
                  <a:cxnLst>
                    <a:cxn ang="0">
                      <a:pos x="T0" y="T1"/>
                    </a:cxn>
                    <a:cxn ang="0">
                      <a:pos x="T2" y="T3"/>
                    </a:cxn>
                    <a:cxn ang="0">
                      <a:pos x="T4" y="T5"/>
                    </a:cxn>
                    <a:cxn ang="0">
                      <a:pos x="T6" y="T7"/>
                    </a:cxn>
                    <a:cxn ang="0">
                      <a:pos x="T8" y="T9"/>
                    </a:cxn>
                  </a:cxnLst>
                  <a:rect l="0" t="0" r="r" b="b"/>
                  <a:pathLst>
                    <a:path w="128" h="15">
                      <a:moveTo>
                        <a:pt x="128" y="0"/>
                      </a:moveTo>
                      <a:lnTo>
                        <a:pt x="0" y="0"/>
                      </a:lnTo>
                      <a:lnTo>
                        <a:pt x="0" y="15"/>
                      </a:lnTo>
                      <a:lnTo>
                        <a:pt x="123" y="15"/>
                      </a:lnTo>
                      <a:lnTo>
                        <a:pt x="128"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7" name="Freeform 527">
                  <a:extLst>
                    <a:ext uri="{FF2B5EF4-FFF2-40B4-BE49-F238E27FC236}">
                      <a16:creationId xmlns="" xmlns:a16="http://schemas.microsoft.com/office/drawing/2014/main" id="{2C66DC53-476F-4ABD-B463-5FF8F1EEE346}"/>
                    </a:ext>
                  </a:extLst>
                </p:cNvPr>
                <p:cNvSpPr>
                  <a:spLocks/>
                </p:cNvSpPr>
                <p:nvPr/>
              </p:nvSpPr>
              <p:spPr bwMode="auto">
                <a:xfrm>
                  <a:off x="3111" y="2567"/>
                  <a:ext cx="128" cy="15"/>
                </a:xfrm>
                <a:custGeom>
                  <a:avLst/>
                  <a:gdLst>
                    <a:gd name="T0" fmla="*/ 128 w 128"/>
                    <a:gd name="T1" fmla="*/ 0 h 15"/>
                    <a:gd name="T2" fmla="*/ 0 w 128"/>
                    <a:gd name="T3" fmla="*/ 0 h 15"/>
                    <a:gd name="T4" fmla="*/ 0 w 128"/>
                    <a:gd name="T5" fmla="*/ 15 h 15"/>
                    <a:gd name="T6" fmla="*/ 123 w 128"/>
                    <a:gd name="T7" fmla="*/ 15 h 15"/>
                    <a:gd name="T8" fmla="*/ 128 w 128"/>
                    <a:gd name="T9" fmla="*/ 0 h 15"/>
                  </a:gdLst>
                  <a:ahLst/>
                  <a:cxnLst>
                    <a:cxn ang="0">
                      <a:pos x="T0" y="T1"/>
                    </a:cxn>
                    <a:cxn ang="0">
                      <a:pos x="T2" y="T3"/>
                    </a:cxn>
                    <a:cxn ang="0">
                      <a:pos x="T4" y="T5"/>
                    </a:cxn>
                    <a:cxn ang="0">
                      <a:pos x="T6" y="T7"/>
                    </a:cxn>
                    <a:cxn ang="0">
                      <a:pos x="T8" y="T9"/>
                    </a:cxn>
                  </a:cxnLst>
                  <a:rect l="0" t="0" r="r" b="b"/>
                  <a:pathLst>
                    <a:path w="128" h="15">
                      <a:moveTo>
                        <a:pt x="128" y="0"/>
                      </a:moveTo>
                      <a:lnTo>
                        <a:pt x="0" y="0"/>
                      </a:lnTo>
                      <a:lnTo>
                        <a:pt x="0" y="15"/>
                      </a:lnTo>
                      <a:lnTo>
                        <a:pt x="123" y="15"/>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8" name="Freeform 528">
                  <a:extLst>
                    <a:ext uri="{FF2B5EF4-FFF2-40B4-BE49-F238E27FC236}">
                      <a16:creationId xmlns="" xmlns:a16="http://schemas.microsoft.com/office/drawing/2014/main" id="{910D3442-69C6-43D9-8084-539F012911CB}"/>
                    </a:ext>
                  </a:extLst>
                </p:cNvPr>
                <p:cNvSpPr>
                  <a:spLocks noEditPoints="1"/>
                </p:cNvSpPr>
                <p:nvPr/>
              </p:nvSpPr>
              <p:spPr bwMode="auto">
                <a:xfrm>
                  <a:off x="3234" y="2277"/>
                  <a:ext cx="242" cy="305"/>
                </a:xfrm>
                <a:custGeom>
                  <a:avLst/>
                  <a:gdLst>
                    <a:gd name="T0" fmla="*/ 49 w 49"/>
                    <a:gd name="T1" fmla="*/ 45 h 62"/>
                    <a:gd name="T2" fmla="*/ 49 w 49"/>
                    <a:gd name="T3" fmla="*/ 55 h 62"/>
                    <a:gd name="T4" fmla="*/ 45 w 49"/>
                    <a:gd name="T5" fmla="*/ 59 h 62"/>
                    <a:gd name="T6" fmla="*/ 1 w 49"/>
                    <a:gd name="T7" fmla="*/ 59 h 62"/>
                    <a:gd name="T8" fmla="*/ 0 w 49"/>
                    <a:gd name="T9" fmla="*/ 62 h 62"/>
                    <a:gd name="T10" fmla="*/ 48 w 49"/>
                    <a:gd name="T11" fmla="*/ 62 h 62"/>
                    <a:gd name="T12" fmla="*/ 49 w 49"/>
                    <a:gd name="T13" fmla="*/ 62 h 62"/>
                    <a:gd name="T14" fmla="*/ 49 w 49"/>
                    <a:gd name="T15" fmla="*/ 45 h 62"/>
                    <a:gd name="T16" fmla="*/ 49 w 49"/>
                    <a:gd name="T17" fmla="*/ 45 h 62"/>
                    <a:gd name="T18" fmla="*/ 49 w 49"/>
                    <a:gd name="T19" fmla="*/ 0 h 62"/>
                    <a:gd name="T20" fmla="*/ 49 w 49"/>
                    <a:gd name="T21" fmla="*/ 0 h 62"/>
                    <a:gd name="T22" fmla="*/ 49 w 49"/>
                    <a:gd name="T23" fmla="*/ 29 h 62"/>
                    <a:gd name="T24" fmla="*/ 49 w 49"/>
                    <a:gd name="T25" fmla="*/ 29 h 62"/>
                    <a:gd name="T26" fmla="*/ 49 w 49"/>
                    <a:gd name="T27" fmla="*/ 0 h 62"/>
                    <a:gd name="T28" fmla="*/ 49 w 49"/>
                    <a:gd name="T2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62">
                      <a:moveTo>
                        <a:pt x="49" y="45"/>
                      </a:moveTo>
                      <a:cubicBezTo>
                        <a:pt x="49" y="55"/>
                        <a:pt x="49" y="55"/>
                        <a:pt x="49" y="55"/>
                      </a:cubicBezTo>
                      <a:cubicBezTo>
                        <a:pt x="49" y="57"/>
                        <a:pt x="47" y="59"/>
                        <a:pt x="45" y="59"/>
                      </a:cubicBezTo>
                      <a:cubicBezTo>
                        <a:pt x="1" y="59"/>
                        <a:pt x="1" y="59"/>
                        <a:pt x="1" y="59"/>
                      </a:cubicBezTo>
                      <a:cubicBezTo>
                        <a:pt x="0" y="62"/>
                        <a:pt x="0" y="62"/>
                        <a:pt x="0" y="62"/>
                      </a:cubicBezTo>
                      <a:cubicBezTo>
                        <a:pt x="48" y="62"/>
                        <a:pt x="48" y="62"/>
                        <a:pt x="48" y="62"/>
                      </a:cubicBezTo>
                      <a:cubicBezTo>
                        <a:pt x="49" y="62"/>
                        <a:pt x="49" y="62"/>
                        <a:pt x="49" y="62"/>
                      </a:cubicBezTo>
                      <a:cubicBezTo>
                        <a:pt x="49" y="45"/>
                        <a:pt x="49" y="45"/>
                        <a:pt x="49" y="45"/>
                      </a:cubicBezTo>
                      <a:cubicBezTo>
                        <a:pt x="49" y="45"/>
                        <a:pt x="49" y="45"/>
                        <a:pt x="49" y="45"/>
                      </a:cubicBezTo>
                      <a:moveTo>
                        <a:pt x="49" y="0"/>
                      </a:moveTo>
                      <a:cubicBezTo>
                        <a:pt x="49" y="0"/>
                        <a:pt x="49" y="0"/>
                        <a:pt x="49" y="0"/>
                      </a:cubicBezTo>
                      <a:cubicBezTo>
                        <a:pt x="49" y="29"/>
                        <a:pt x="49" y="29"/>
                        <a:pt x="49" y="29"/>
                      </a:cubicBezTo>
                      <a:cubicBezTo>
                        <a:pt x="49" y="29"/>
                        <a:pt x="49" y="29"/>
                        <a:pt x="49" y="29"/>
                      </a:cubicBezTo>
                      <a:cubicBezTo>
                        <a:pt x="49" y="0"/>
                        <a:pt x="49" y="0"/>
                        <a:pt x="49" y="0"/>
                      </a:cubicBezTo>
                      <a:cubicBezTo>
                        <a:pt x="49" y="0"/>
                        <a:pt x="49" y="0"/>
                        <a:pt x="49" y="0"/>
                      </a:cubicBezTo>
                    </a:path>
                  </a:pathLst>
                </a:custGeom>
                <a:solidFill>
                  <a:srgbClr val="21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9" name="Freeform 529">
                  <a:extLst>
                    <a:ext uri="{FF2B5EF4-FFF2-40B4-BE49-F238E27FC236}">
                      <a16:creationId xmlns="" xmlns:a16="http://schemas.microsoft.com/office/drawing/2014/main" id="{BF0F6749-965C-401C-B9DA-3271B46A8200}"/>
                    </a:ext>
                  </a:extLst>
                </p:cNvPr>
                <p:cNvSpPr>
                  <a:spLocks noEditPoints="1"/>
                </p:cNvSpPr>
                <p:nvPr/>
              </p:nvSpPr>
              <p:spPr bwMode="auto">
                <a:xfrm>
                  <a:off x="3476" y="2277"/>
                  <a:ext cx="15" cy="305"/>
                </a:xfrm>
                <a:custGeom>
                  <a:avLst/>
                  <a:gdLst>
                    <a:gd name="T0" fmla="*/ 3 w 3"/>
                    <a:gd name="T1" fmla="*/ 45 h 62"/>
                    <a:gd name="T2" fmla="*/ 0 w 3"/>
                    <a:gd name="T3" fmla="*/ 45 h 62"/>
                    <a:gd name="T4" fmla="*/ 0 w 3"/>
                    <a:gd name="T5" fmla="*/ 62 h 62"/>
                    <a:gd name="T6" fmla="*/ 3 w 3"/>
                    <a:gd name="T7" fmla="*/ 58 h 62"/>
                    <a:gd name="T8" fmla="*/ 3 w 3"/>
                    <a:gd name="T9" fmla="*/ 45 h 62"/>
                    <a:gd name="T10" fmla="*/ 0 w 3"/>
                    <a:gd name="T11" fmla="*/ 0 h 62"/>
                    <a:gd name="T12" fmla="*/ 0 w 3"/>
                    <a:gd name="T13" fmla="*/ 29 h 62"/>
                    <a:gd name="T14" fmla="*/ 3 w 3"/>
                    <a:gd name="T15" fmla="*/ 29 h 62"/>
                    <a:gd name="T16" fmla="*/ 3 w 3"/>
                    <a:gd name="T17" fmla="*/ 3 h 62"/>
                    <a:gd name="T18" fmla="*/ 3 w 3"/>
                    <a:gd name="T19" fmla="*/ 3 h 62"/>
                    <a:gd name="T20" fmla="*/ 0 w 3"/>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2">
                      <a:moveTo>
                        <a:pt x="3" y="45"/>
                      </a:moveTo>
                      <a:cubicBezTo>
                        <a:pt x="2" y="45"/>
                        <a:pt x="1" y="45"/>
                        <a:pt x="0" y="45"/>
                      </a:cubicBezTo>
                      <a:cubicBezTo>
                        <a:pt x="0" y="62"/>
                        <a:pt x="0" y="62"/>
                        <a:pt x="0" y="62"/>
                      </a:cubicBezTo>
                      <a:cubicBezTo>
                        <a:pt x="2" y="61"/>
                        <a:pt x="3" y="60"/>
                        <a:pt x="3" y="58"/>
                      </a:cubicBezTo>
                      <a:cubicBezTo>
                        <a:pt x="3" y="45"/>
                        <a:pt x="3" y="45"/>
                        <a:pt x="3" y="45"/>
                      </a:cubicBezTo>
                      <a:moveTo>
                        <a:pt x="0" y="0"/>
                      </a:moveTo>
                      <a:cubicBezTo>
                        <a:pt x="0" y="29"/>
                        <a:pt x="0" y="29"/>
                        <a:pt x="0" y="29"/>
                      </a:cubicBezTo>
                      <a:cubicBezTo>
                        <a:pt x="1" y="29"/>
                        <a:pt x="2" y="29"/>
                        <a:pt x="3" y="29"/>
                      </a:cubicBezTo>
                      <a:cubicBezTo>
                        <a:pt x="3" y="3"/>
                        <a:pt x="3" y="3"/>
                        <a:pt x="3" y="3"/>
                      </a:cubicBezTo>
                      <a:cubicBezTo>
                        <a:pt x="3" y="3"/>
                        <a:pt x="3" y="3"/>
                        <a:pt x="3" y="3"/>
                      </a:cubicBezTo>
                      <a:cubicBezTo>
                        <a:pt x="2" y="1"/>
                        <a:pt x="2" y="0"/>
                        <a:pt x="0" y="0"/>
                      </a:cubicBezTo>
                    </a:path>
                  </a:pathLst>
                </a:custGeom>
                <a:solidFill>
                  <a:srgbClr val="19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0" name="Freeform 530">
                  <a:extLst>
                    <a:ext uri="{FF2B5EF4-FFF2-40B4-BE49-F238E27FC236}">
                      <a16:creationId xmlns="" xmlns:a16="http://schemas.microsoft.com/office/drawing/2014/main" id="{11A0AF4D-EB5E-44C6-8486-AC6FE2A0AA9F}"/>
                    </a:ext>
                  </a:extLst>
                </p:cNvPr>
                <p:cNvSpPr>
                  <a:spLocks/>
                </p:cNvSpPr>
                <p:nvPr/>
              </p:nvSpPr>
              <p:spPr bwMode="auto">
                <a:xfrm>
                  <a:off x="3461" y="2420"/>
                  <a:ext cx="15" cy="78"/>
                </a:xfrm>
                <a:custGeom>
                  <a:avLst/>
                  <a:gdLst>
                    <a:gd name="T0" fmla="*/ 3 w 3"/>
                    <a:gd name="T1" fmla="*/ 0 h 16"/>
                    <a:gd name="T2" fmla="*/ 0 w 3"/>
                    <a:gd name="T3" fmla="*/ 1 h 16"/>
                    <a:gd name="T4" fmla="*/ 0 w 3"/>
                    <a:gd name="T5" fmla="*/ 15 h 16"/>
                    <a:gd name="T6" fmla="*/ 3 w 3"/>
                    <a:gd name="T7" fmla="*/ 16 h 16"/>
                    <a:gd name="T8" fmla="*/ 3 w 3"/>
                    <a:gd name="T9" fmla="*/ 0 h 16"/>
                  </a:gdLst>
                  <a:ahLst/>
                  <a:cxnLst>
                    <a:cxn ang="0">
                      <a:pos x="T0" y="T1"/>
                    </a:cxn>
                    <a:cxn ang="0">
                      <a:pos x="T2" y="T3"/>
                    </a:cxn>
                    <a:cxn ang="0">
                      <a:pos x="T4" y="T5"/>
                    </a:cxn>
                    <a:cxn ang="0">
                      <a:pos x="T6" y="T7"/>
                    </a:cxn>
                    <a:cxn ang="0">
                      <a:pos x="T8" y="T9"/>
                    </a:cxn>
                  </a:cxnLst>
                  <a:rect l="0" t="0" r="r" b="b"/>
                  <a:pathLst>
                    <a:path w="3" h="16">
                      <a:moveTo>
                        <a:pt x="3" y="0"/>
                      </a:moveTo>
                      <a:cubicBezTo>
                        <a:pt x="2" y="0"/>
                        <a:pt x="1" y="0"/>
                        <a:pt x="0" y="1"/>
                      </a:cubicBezTo>
                      <a:cubicBezTo>
                        <a:pt x="0" y="15"/>
                        <a:pt x="0" y="15"/>
                        <a:pt x="0" y="15"/>
                      </a:cubicBezTo>
                      <a:cubicBezTo>
                        <a:pt x="1" y="16"/>
                        <a:pt x="2" y="16"/>
                        <a:pt x="3" y="16"/>
                      </a:cubicBezTo>
                      <a:cubicBezTo>
                        <a:pt x="3" y="0"/>
                        <a:pt x="3" y="0"/>
                        <a:pt x="3" y="0"/>
                      </a:cubicBezTo>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1" name="Freeform 531">
                  <a:extLst>
                    <a:ext uri="{FF2B5EF4-FFF2-40B4-BE49-F238E27FC236}">
                      <a16:creationId xmlns="" xmlns:a16="http://schemas.microsoft.com/office/drawing/2014/main" id="{ACDF28A9-A3A3-4782-BBAC-722E5595E039}"/>
                    </a:ext>
                  </a:extLst>
                </p:cNvPr>
                <p:cNvSpPr>
                  <a:spLocks/>
                </p:cNvSpPr>
                <p:nvPr/>
              </p:nvSpPr>
              <p:spPr bwMode="auto">
                <a:xfrm>
                  <a:off x="2712" y="2552"/>
                  <a:ext cx="355" cy="54"/>
                </a:xfrm>
                <a:custGeom>
                  <a:avLst/>
                  <a:gdLst>
                    <a:gd name="T0" fmla="*/ 355 w 355"/>
                    <a:gd name="T1" fmla="*/ 0 h 54"/>
                    <a:gd name="T2" fmla="*/ 128 w 355"/>
                    <a:gd name="T3" fmla="*/ 0 h 54"/>
                    <a:gd name="T4" fmla="*/ 5 w 355"/>
                    <a:gd name="T5" fmla="*/ 34 h 54"/>
                    <a:gd name="T6" fmla="*/ 0 w 355"/>
                    <a:gd name="T7" fmla="*/ 54 h 54"/>
                    <a:gd name="T8" fmla="*/ 20 w 355"/>
                    <a:gd name="T9" fmla="*/ 49 h 54"/>
                    <a:gd name="T10" fmla="*/ 143 w 355"/>
                    <a:gd name="T11" fmla="*/ 15 h 54"/>
                    <a:gd name="T12" fmla="*/ 355 w 355"/>
                    <a:gd name="T13" fmla="*/ 15 h 54"/>
                    <a:gd name="T14" fmla="*/ 355 w 355"/>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54">
                      <a:moveTo>
                        <a:pt x="355" y="0"/>
                      </a:moveTo>
                      <a:lnTo>
                        <a:pt x="128" y="0"/>
                      </a:lnTo>
                      <a:lnTo>
                        <a:pt x="5" y="34"/>
                      </a:lnTo>
                      <a:lnTo>
                        <a:pt x="0" y="54"/>
                      </a:lnTo>
                      <a:lnTo>
                        <a:pt x="20" y="49"/>
                      </a:lnTo>
                      <a:lnTo>
                        <a:pt x="143" y="15"/>
                      </a:lnTo>
                      <a:lnTo>
                        <a:pt x="355" y="15"/>
                      </a:lnTo>
                      <a:lnTo>
                        <a:pt x="355" y="0"/>
                      </a:lnTo>
                      <a:close/>
                    </a:path>
                  </a:pathLst>
                </a:custGeom>
                <a:solidFill>
                  <a:srgbClr val="1F7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2" name="Freeform 532">
                  <a:extLst>
                    <a:ext uri="{FF2B5EF4-FFF2-40B4-BE49-F238E27FC236}">
                      <a16:creationId xmlns="" xmlns:a16="http://schemas.microsoft.com/office/drawing/2014/main" id="{66739665-5164-4F32-8871-64E7418CCD4E}"/>
                    </a:ext>
                  </a:extLst>
                </p:cNvPr>
                <p:cNvSpPr>
                  <a:spLocks/>
                </p:cNvSpPr>
                <p:nvPr/>
              </p:nvSpPr>
              <p:spPr bwMode="auto">
                <a:xfrm>
                  <a:off x="2712" y="2552"/>
                  <a:ext cx="355" cy="54"/>
                </a:xfrm>
                <a:custGeom>
                  <a:avLst/>
                  <a:gdLst>
                    <a:gd name="T0" fmla="*/ 355 w 355"/>
                    <a:gd name="T1" fmla="*/ 0 h 54"/>
                    <a:gd name="T2" fmla="*/ 128 w 355"/>
                    <a:gd name="T3" fmla="*/ 0 h 54"/>
                    <a:gd name="T4" fmla="*/ 5 w 355"/>
                    <a:gd name="T5" fmla="*/ 34 h 54"/>
                    <a:gd name="T6" fmla="*/ 0 w 355"/>
                    <a:gd name="T7" fmla="*/ 54 h 54"/>
                    <a:gd name="T8" fmla="*/ 20 w 355"/>
                    <a:gd name="T9" fmla="*/ 49 h 54"/>
                    <a:gd name="T10" fmla="*/ 143 w 355"/>
                    <a:gd name="T11" fmla="*/ 15 h 54"/>
                    <a:gd name="T12" fmla="*/ 355 w 355"/>
                    <a:gd name="T13" fmla="*/ 15 h 54"/>
                    <a:gd name="T14" fmla="*/ 355 w 355"/>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54">
                      <a:moveTo>
                        <a:pt x="355" y="0"/>
                      </a:moveTo>
                      <a:lnTo>
                        <a:pt x="128" y="0"/>
                      </a:lnTo>
                      <a:lnTo>
                        <a:pt x="5" y="34"/>
                      </a:lnTo>
                      <a:lnTo>
                        <a:pt x="0" y="54"/>
                      </a:lnTo>
                      <a:lnTo>
                        <a:pt x="20" y="49"/>
                      </a:lnTo>
                      <a:lnTo>
                        <a:pt x="143" y="15"/>
                      </a:lnTo>
                      <a:lnTo>
                        <a:pt x="355" y="15"/>
                      </a:lnTo>
                      <a:lnTo>
                        <a:pt x="3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3" name="Rectangle 533">
                  <a:extLst>
                    <a:ext uri="{FF2B5EF4-FFF2-40B4-BE49-F238E27FC236}">
                      <a16:creationId xmlns="" xmlns:a16="http://schemas.microsoft.com/office/drawing/2014/main" id="{8DF42BB6-E1AD-45F5-8D36-099A22778596}"/>
                    </a:ext>
                  </a:extLst>
                </p:cNvPr>
                <p:cNvSpPr>
                  <a:spLocks noChangeArrowheads="1"/>
                </p:cNvSpPr>
                <p:nvPr/>
              </p:nvSpPr>
              <p:spPr bwMode="auto">
                <a:xfrm>
                  <a:off x="3067" y="2552"/>
                  <a:ext cx="44" cy="15"/>
                </a:xfrm>
                <a:prstGeom prst="rect">
                  <a:avLst/>
                </a:prstGeom>
                <a:solidFill>
                  <a:srgbClr val="3C3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4" name="Rectangle 534">
                  <a:extLst>
                    <a:ext uri="{FF2B5EF4-FFF2-40B4-BE49-F238E27FC236}">
                      <a16:creationId xmlns="" xmlns:a16="http://schemas.microsoft.com/office/drawing/2014/main" id="{1F12C8F9-F9BE-4D79-BA1F-8A91BC515543}"/>
                    </a:ext>
                  </a:extLst>
                </p:cNvPr>
                <p:cNvSpPr>
                  <a:spLocks noChangeArrowheads="1"/>
                </p:cNvSpPr>
                <p:nvPr/>
              </p:nvSpPr>
              <p:spPr bwMode="auto">
                <a:xfrm>
                  <a:off x="3067" y="2552"/>
                  <a:ext cx="44" cy="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5" name="Freeform 535">
                  <a:extLst>
                    <a:ext uri="{FF2B5EF4-FFF2-40B4-BE49-F238E27FC236}">
                      <a16:creationId xmlns="" xmlns:a16="http://schemas.microsoft.com/office/drawing/2014/main" id="{F40870EE-89AE-4716-B559-7F9C7933C15D}"/>
                    </a:ext>
                  </a:extLst>
                </p:cNvPr>
                <p:cNvSpPr>
                  <a:spLocks/>
                </p:cNvSpPr>
                <p:nvPr/>
              </p:nvSpPr>
              <p:spPr bwMode="auto">
                <a:xfrm>
                  <a:off x="3215" y="2552"/>
                  <a:ext cx="24" cy="15"/>
                </a:xfrm>
                <a:custGeom>
                  <a:avLst/>
                  <a:gdLst>
                    <a:gd name="T0" fmla="*/ 4 w 5"/>
                    <a:gd name="T1" fmla="*/ 0 h 3"/>
                    <a:gd name="T2" fmla="*/ 0 w 5"/>
                    <a:gd name="T3" fmla="*/ 0 h 3"/>
                    <a:gd name="T4" fmla="*/ 5 w 5"/>
                    <a:gd name="T5" fmla="*/ 3 h 3"/>
                    <a:gd name="T6" fmla="*/ 5 w 5"/>
                    <a:gd name="T7" fmla="*/ 2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0" y="0"/>
                        <a:pt x="0" y="0"/>
                        <a:pt x="0" y="0"/>
                      </a:cubicBezTo>
                      <a:cubicBezTo>
                        <a:pt x="5" y="3"/>
                        <a:pt x="5" y="3"/>
                        <a:pt x="5" y="3"/>
                      </a:cubicBezTo>
                      <a:cubicBezTo>
                        <a:pt x="5" y="2"/>
                        <a:pt x="5" y="2"/>
                        <a:pt x="5" y="2"/>
                      </a:cubicBezTo>
                      <a:cubicBezTo>
                        <a:pt x="5" y="1"/>
                        <a:pt x="4" y="1"/>
                        <a:pt x="4" y="0"/>
                      </a:cubicBezTo>
                    </a:path>
                  </a:pathLst>
                </a:custGeom>
                <a:solidFill>
                  <a:srgbClr val="7D7D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6" name="Freeform 536">
                  <a:extLst>
                    <a:ext uri="{FF2B5EF4-FFF2-40B4-BE49-F238E27FC236}">
                      <a16:creationId xmlns="" xmlns:a16="http://schemas.microsoft.com/office/drawing/2014/main" id="{7F30CB68-A5AD-4311-85F0-D16581B17416}"/>
                    </a:ext>
                  </a:extLst>
                </p:cNvPr>
                <p:cNvSpPr>
                  <a:spLocks/>
                </p:cNvSpPr>
                <p:nvPr/>
              </p:nvSpPr>
              <p:spPr bwMode="auto">
                <a:xfrm>
                  <a:off x="3111" y="2552"/>
                  <a:ext cx="128" cy="15"/>
                </a:xfrm>
                <a:custGeom>
                  <a:avLst/>
                  <a:gdLst>
                    <a:gd name="T0" fmla="*/ 104 w 128"/>
                    <a:gd name="T1" fmla="*/ 0 h 15"/>
                    <a:gd name="T2" fmla="*/ 0 w 128"/>
                    <a:gd name="T3" fmla="*/ 0 h 15"/>
                    <a:gd name="T4" fmla="*/ 0 w 128"/>
                    <a:gd name="T5" fmla="*/ 15 h 15"/>
                    <a:gd name="T6" fmla="*/ 128 w 128"/>
                    <a:gd name="T7" fmla="*/ 15 h 15"/>
                    <a:gd name="T8" fmla="*/ 128 w 128"/>
                    <a:gd name="T9" fmla="*/ 15 h 15"/>
                    <a:gd name="T10" fmla="*/ 104 w 128"/>
                    <a:gd name="T11" fmla="*/ 0 h 15"/>
                  </a:gdLst>
                  <a:ahLst/>
                  <a:cxnLst>
                    <a:cxn ang="0">
                      <a:pos x="T0" y="T1"/>
                    </a:cxn>
                    <a:cxn ang="0">
                      <a:pos x="T2" y="T3"/>
                    </a:cxn>
                    <a:cxn ang="0">
                      <a:pos x="T4" y="T5"/>
                    </a:cxn>
                    <a:cxn ang="0">
                      <a:pos x="T6" y="T7"/>
                    </a:cxn>
                    <a:cxn ang="0">
                      <a:pos x="T8" y="T9"/>
                    </a:cxn>
                    <a:cxn ang="0">
                      <a:pos x="T10" y="T11"/>
                    </a:cxn>
                  </a:cxnLst>
                  <a:rect l="0" t="0" r="r" b="b"/>
                  <a:pathLst>
                    <a:path w="128" h="15">
                      <a:moveTo>
                        <a:pt x="104" y="0"/>
                      </a:moveTo>
                      <a:lnTo>
                        <a:pt x="0" y="0"/>
                      </a:lnTo>
                      <a:lnTo>
                        <a:pt x="0" y="15"/>
                      </a:lnTo>
                      <a:lnTo>
                        <a:pt x="128" y="15"/>
                      </a:lnTo>
                      <a:lnTo>
                        <a:pt x="128" y="15"/>
                      </a:lnTo>
                      <a:lnTo>
                        <a:pt x="10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7" name="Freeform 537">
                  <a:extLst>
                    <a:ext uri="{FF2B5EF4-FFF2-40B4-BE49-F238E27FC236}">
                      <a16:creationId xmlns="" xmlns:a16="http://schemas.microsoft.com/office/drawing/2014/main" id="{3DBBA539-68E2-4C33-BDBF-E8D21F1686B4}"/>
                    </a:ext>
                  </a:extLst>
                </p:cNvPr>
                <p:cNvSpPr>
                  <a:spLocks/>
                </p:cNvSpPr>
                <p:nvPr/>
              </p:nvSpPr>
              <p:spPr bwMode="auto">
                <a:xfrm>
                  <a:off x="3111" y="2552"/>
                  <a:ext cx="128" cy="15"/>
                </a:xfrm>
                <a:custGeom>
                  <a:avLst/>
                  <a:gdLst>
                    <a:gd name="T0" fmla="*/ 104 w 128"/>
                    <a:gd name="T1" fmla="*/ 0 h 15"/>
                    <a:gd name="T2" fmla="*/ 0 w 128"/>
                    <a:gd name="T3" fmla="*/ 0 h 15"/>
                    <a:gd name="T4" fmla="*/ 0 w 128"/>
                    <a:gd name="T5" fmla="*/ 15 h 15"/>
                    <a:gd name="T6" fmla="*/ 128 w 128"/>
                    <a:gd name="T7" fmla="*/ 15 h 15"/>
                    <a:gd name="T8" fmla="*/ 128 w 128"/>
                    <a:gd name="T9" fmla="*/ 15 h 15"/>
                    <a:gd name="T10" fmla="*/ 104 w 128"/>
                    <a:gd name="T11" fmla="*/ 0 h 15"/>
                  </a:gdLst>
                  <a:ahLst/>
                  <a:cxnLst>
                    <a:cxn ang="0">
                      <a:pos x="T0" y="T1"/>
                    </a:cxn>
                    <a:cxn ang="0">
                      <a:pos x="T2" y="T3"/>
                    </a:cxn>
                    <a:cxn ang="0">
                      <a:pos x="T4" y="T5"/>
                    </a:cxn>
                    <a:cxn ang="0">
                      <a:pos x="T6" y="T7"/>
                    </a:cxn>
                    <a:cxn ang="0">
                      <a:pos x="T8" y="T9"/>
                    </a:cxn>
                    <a:cxn ang="0">
                      <a:pos x="T10" y="T11"/>
                    </a:cxn>
                  </a:cxnLst>
                  <a:rect l="0" t="0" r="r" b="b"/>
                  <a:pathLst>
                    <a:path w="128" h="15">
                      <a:moveTo>
                        <a:pt x="104" y="0"/>
                      </a:moveTo>
                      <a:lnTo>
                        <a:pt x="0" y="0"/>
                      </a:lnTo>
                      <a:lnTo>
                        <a:pt x="0" y="15"/>
                      </a:lnTo>
                      <a:lnTo>
                        <a:pt x="128" y="15"/>
                      </a:lnTo>
                      <a:lnTo>
                        <a:pt x="128" y="15"/>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8" name="Freeform 538">
                  <a:extLst>
                    <a:ext uri="{FF2B5EF4-FFF2-40B4-BE49-F238E27FC236}">
                      <a16:creationId xmlns="" xmlns:a16="http://schemas.microsoft.com/office/drawing/2014/main" id="{0F0BF574-6A70-46CA-A190-6F891F00C2B8}"/>
                    </a:ext>
                  </a:extLst>
                </p:cNvPr>
                <p:cNvSpPr>
                  <a:spLocks noEditPoints="1"/>
                </p:cNvSpPr>
                <p:nvPr/>
              </p:nvSpPr>
              <p:spPr bwMode="auto">
                <a:xfrm>
                  <a:off x="3234" y="2262"/>
                  <a:ext cx="242" cy="305"/>
                </a:xfrm>
                <a:custGeom>
                  <a:avLst/>
                  <a:gdLst>
                    <a:gd name="T0" fmla="*/ 46 w 49"/>
                    <a:gd name="T1" fmla="*/ 47 h 62"/>
                    <a:gd name="T2" fmla="*/ 46 w 49"/>
                    <a:gd name="T3" fmla="*/ 56 h 62"/>
                    <a:gd name="T4" fmla="*/ 42 w 49"/>
                    <a:gd name="T5" fmla="*/ 59 h 62"/>
                    <a:gd name="T6" fmla="*/ 0 w 49"/>
                    <a:gd name="T7" fmla="*/ 59 h 62"/>
                    <a:gd name="T8" fmla="*/ 1 w 49"/>
                    <a:gd name="T9" fmla="*/ 61 h 62"/>
                    <a:gd name="T10" fmla="*/ 1 w 49"/>
                    <a:gd name="T11" fmla="*/ 61 h 62"/>
                    <a:gd name="T12" fmla="*/ 1 w 49"/>
                    <a:gd name="T13" fmla="*/ 62 h 62"/>
                    <a:gd name="T14" fmla="*/ 1 w 49"/>
                    <a:gd name="T15" fmla="*/ 62 h 62"/>
                    <a:gd name="T16" fmla="*/ 45 w 49"/>
                    <a:gd name="T17" fmla="*/ 62 h 62"/>
                    <a:gd name="T18" fmla="*/ 49 w 49"/>
                    <a:gd name="T19" fmla="*/ 58 h 62"/>
                    <a:gd name="T20" fmla="*/ 49 w 49"/>
                    <a:gd name="T21" fmla="*/ 48 h 62"/>
                    <a:gd name="T22" fmla="*/ 46 w 49"/>
                    <a:gd name="T23" fmla="*/ 47 h 62"/>
                    <a:gd name="T24" fmla="*/ 46 w 49"/>
                    <a:gd name="T25" fmla="*/ 0 h 62"/>
                    <a:gd name="T26" fmla="*/ 46 w 49"/>
                    <a:gd name="T27" fmla="*/ 0 h 62"/>
                    <a:gd name="T28" fmla="*/ 46 w 49"/>
                    <a:gd name="T29" fmla="*/ 33 h 62"/>
                    <a:gd name="T30" fmla="*/ 49 w 49"/>
                    <a:gd name="T31" fmla="*/ 32 h 62"/>
                    <a:gd name="T32" fmla="*/ 49 w 49"/>
                    <a:gd name="T33" fmla="*/ 3 h 62"/>
                    <a:gd name="T34" fmla="*/ 49 w 49"/>
                    <a:gd name="T35" fmla="*/ 3 h 62"/>
                    <a:gd name="T36" fmla="*/ 46 w 49"/>
                    <a:gd name="T3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62">
                      <a:moveTo>
                        <a:pt x="46" y="47"/>
                      </a:moveTo>
                      <a:cubicBezTo>
                        <a:pt x="46" y="56"/>
                        <a:pt x="46" y="56"/>
                        <a:pt x="46" y="56"/>
                      </a:cubicBezTo>
                      <a:cubicBezTo>
                        <a:pt x="46" y="58"/>
                        <a:pt x="44" y="59"/>
                        <a:pt x="42" y="59"/>
                      </a:cubicBezTo>
                      <a:cubicBezTo>
                        <a:pt x="0" y="59"/>
                        <a:pt x="0" y="59"/>
                        <a:pt x="0" y="59"/>
                      </a:cubicBezTo>
                      <a:cubicBezTo>
                        <a:pt x="0" y="60"/>
                        <a:pt x="1" y="60"/>
                        <a:pt x="1" y="61"/>
                      </a:cubicBezTo>
                      <a:cubicBezTo>
                        <a:pt x="1" y="61"/>
                        <a:pt x="1" y="61"/>
                        <a:pt x="1" y="61"/>
                      </a:cubicBezTo>
                      <a:cubicBezTo>
                        <a:pt x="1" y="62"/>
                        <a:pt x="1" y="62"/>
                        <a:pt x="1" y="62"/>
                      </a:cubicBezTo>
                      <a:cubicBezTo>
                        <a:pt x="1" y="62"/>
                        <a:pt x="1" y="62"/>
                        <a:pt x="1" y="62"/>
                      </a:cubicBezTo>
                      <a:cubicBezTo>
                        <a:pt x="45" y="62"/>
                        <a:pt x="45" y="62"/>
                        <a:pt x="45" y="62"/>
                      </a:cubicBezTo>
                      <a:cubicBezTo>
                        <a:pt x="47" y="62"/>
                        <a:pt x="49" y="60"/>
                        <a:pt x="49" y="58"/>
                      </a:cubicBezTo>
                      <a:cubicBezTo>
                        <a:pt x="49" y="48"/>
                        <a:pt x="49" y="48"/>
                        <a:pt x="49" y="48"/>
                      </a:cubicBezTo>
                      <a:cubicBezTo>
                        <a:pt x="48" y="48"/>
                        <a:pt x="47" y="48"/>
                        <a:pt x="46" y="47"/>
                      </a:cubicBezTo>
                      <a:moveTo>
                        <a:pt x="46" y="0"/>
                      </a:moveTo>
                      <a:cubicBezTo>
                        <a:pt x="46" y="0"/>
                        <a:pt x="46" y="0"/>
                        <a:pt x="46" y="0"/>
                      </a:cubicBezTo>
                      <a:cubicBezTo>
                        <a:pt x="46" y="33"/>
                        <a:pt x="46" y="33"/>
                        <a:pt x="46" y="33"/>
                      </a:cubicBezTo>
                      <a:cubicBezTo>
                        <a:pt x="47" y="32"/>
                        <a:pt x="48" y="32"/>
                        <a:pt x="49" y="32"/>
                      </a:cubicBezTo>
                      <a:cubicBezTo>
                        <a:pt x="49" y="3"/>
                        <a:pt x="49" y="3"/>
                        <a:pt x="49" y="3"/>
                      </a:cubicBezTo>
                      <a:cubicBezTo>
                        <a:pt x="49" y="3"/>
                        <a:pt x="49" y="3"/>
                        <a:pt x="49" y="3"/>
                      </a:cubicBezTo>
                      <a:cubicBezTo>
                        <a:pt x="48" y="1"/>
                        <a:pt x="47" y="0"/>
                        <a:pt x="46" y="0"/>
                      </a:cubicBezTo>
                    </a:path>
                  </a:pathLst>
                </a:custGeom>
                <a:solidFill>
                  <a:srgbClr val="1F7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9" name="Freeform 539">
                  <a:extLst>
                    <a:ext uri="{FF2B5EF4-FFF2-40B4-BE49-F238E27FC236}">
                      <a16:creationId xmlns="" xmlns:a16="http://schemas.microsoft.com/office/drawing/2014/main" id="{0743D04C-2DE7-48A8-9F77-DCB0A9FE8ACB}"/>
                    </a:ext>
                  </a:extLst>
                </p:cNvPr>
                <p:cNvSpPr>
                  <a:spLocks noEditPoints="1"/>
                </p:cNvSpPr>
                <p:nvPr/>
              </p:nvSpPr>
              <p:spPr bwMode="auto">
                <a:xfrm>
                  <a:off x="3446" y="2248"/>
                  <a:ext cx="15" cy="245"/>
                </a:xfrm>
                <a:custGeom>
                  <a:avLst/>
                  <a:gdLst>
                    <a:gd name="T0" fmla="*/ 3 w 3"/>
                    <a:gd name="T1" fmla="*/ 36 h 50"/>
                    <a:gd name="T2" fmla="*/ 0 w 3"/>
                    <a:gd name="T3" fmla="*/ 38 h 50"/>
                    <a:gd name="T4" fmla="*/ 0 w 3"/>
                    <a:gd name="T5" fmla="*/ 48 h 50"/>
                    <a:gd name="T6" fmla="*/ 0 w 3"/>
                    <a:gd name="T7" fmla="*/ 48 h 50"/>
                    <a:gd name="T8" fmla="*/ 3 w 3"/>
                    <a:gd name="T9" fmla="*/ 50 h 50"/>
                    <a:gd name="T10" fmla="*/ 3 w 3"/>
                    <a:gd name="T11" fmla="*/ 36 h 50"/>
                    <a:gd name="T12" fmla="*/ 0 w 3"/>
                    <a:gd name="T13" fmla="*/ 0 h 50"/>
                    <a:gd name="T14" fmla="*/ 0 w 3"/>
                    <a:gd name="T15" fmla="*/ 1 h 50"/>
                    <a:gd name="T16" fmla="*/ 0 w 3"/>
                    <a:gd name="T17" fmla="*/ 3 h 50"/>
                    <a:gd name="T18" fmla="*/ 3 w 3"/>
                    <a:gd name="T19" fmla="*/ 3 h 50"/>
                    <a:gd name="T20" fmla="*/ 0 w 3"/>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50">
                      <a:moveTo>
                        <a:pt x="3" y="36"/>
                      </a:moveTo>
                      <a:cubicBezTo>
                        <a:pt x="2" y="36"/>
                        <a:pt x="1" y="37"/>
                        <a:pt x="0" y="38"/>
                      </a:cubicBezTo>
                      <a:cubicBezTo>
                        <a:pt x="0" y="48"/>
                        <a:pt x="0" y="48"/>
                        <a:pt x="0" y="48"/>
                      </a:cubicBezTo>
                      <a:cubicBezTo>
                        <a:pt x="0" y="48"/>
                        <a:pt x="0" y="48"/>
                        <a:pt x="0" y="48"/>
                      </a:cubicBezTo>
                      <a:cubicBezTo>
                        <a:pt x="1" y="49"/>
                        <a:pt x="2" y="50"/>
                        <a:pt x="3" y="50"/>
                      </a:cubicBezTo>
                      <a:cubicBezTo>
                        <a:pt x="3" y="36"/>
                        <a:pt x="3" y="36"/>
                        <a:pt x="3" y="36"/>
                      </a:cubicBezTo>
                      <a:moveTo>
                        <a:pt x="0" y="0"/>
                      </a:moveTo>
                      <a:cubicBezTo>
                        <a:pt x="0" y="0"/>
                        <a:pt x="0" y="0"/>
                        <a:pt x="0" y="1"/>
                      </a:cubicBezTo>
                      <a:cubicBezTo>
                        <a:pt x="0" y="3"/>
                        <a:pt x="0" y="3"/>
                        <a:pt x="0" y="3"/>
                      </a:cubicBezTo>
                      <a:cubicBezTo>
                        <a:pt x="1" y="3"/>
                        <a:pt x="2" y="3"/>
                        <a:pt x="3" y="3"/>
                      </a:cubicBezTo>
                      <a:cubicBezTo>
                        <a:pt x="2" y="1"/>
                        <a:pt x="1" y="0"/>
                        <a:pt x="0" y="0"/>
                      </a:cubicBezTo>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0" name="Freeform 540">
                  <a:extLst>
                    <a:ext uri="{FF2B5EF4-FFF2-40B4-BE49-F238E27FC236}">
                      <a16:creationId xmlns="" xmlns:a16="http://schemas.microsoft.com/office/drawing/2014/main" id="{A485E2AD-7883-44BF-9A35-3D6DC7B24A22}"/>
                    </a:ext>
                  </a:extLst>
                </p:cNvPr>
                <p:cNvSpPr>
                  <a:spLocks/>
                </p:cNvSpPr>
                <p:nvPr/>
              </p:nvSpPr>
              <p:spPr bwMode="auto">
                <a:xfrm>
                  <a:off x="2697" y="2537"/>
                  <a:ext cx="370" cy="54"/>
                </a:xfrm>
                <a:custGeom>
                  <a:avLst/>
                  <a:gdLst>
                    <a:gd name="T0" fmla="*/ 370 w 370"/>
                    <a:gd name="T1" fmla="*/ 0 h 54"/>
                    <a:gd name="T2" fmla="*/ 128 w 370"/>
                    <a:gd name="T3" fmla="*/ 0 h 54"/>
                    <a:gd name="T4" fmla="*/ 5 w 370"/>
                    <a:gd name="T5" fmla="*/ 35 h 54"/>
                    <a:gd name="T6" fmla="*/ 0 w 370"/>
                    <a:gd name="T7" fmla="*/ 54 h 54"/>
                    <a:gd name="T8" fmla="*/ 20 w 370"/>
                    <a:gd name="T9" fmla="*/ 49 h 54"/>
                    <a:gd name="T10" fmla="*/ 143 w 370"/>
                    <a:gd name="T11" fmla="*/ 15 h 54"/>
                    <a:gd name="T12" fmla="*/ 370 w 370"/>
                    <a:gd name="T13" fmla="*/ 15 h 54"/>
                    <a:gd name="T14" fmla="*/ 370 w 370"/>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0" h="54">
                      <a:moveTo>
                        <a:pt x="370" y="0"/>
                      </a:moveTo>
                      <a:lnTo>
                        <a:pt x="128" y="0"/>
                      </a:lnTo>
                      <a:lnTo>
                        <a:pt x="5" y="35"/>
                      </a:lnTo>
                      <a:lnTo>
                        <a:pt x="0" y="54"/>
                      </a:lnTo>
                      <a:lnTo>
                        <a:pt x="20" y="49"/>
                      </a:lnTo>
                      <a:lnTo>
                        <a:pt x="143" y="15"/>
                      </a:lnTo>
                      <a:lnTo>
                        <a:pt x="370" y="15"/>
                      </a:lnTo>
                      <a:lnTo>
                        <a:pt x="370" y="0"/>
                      </a:lnTo>
                      <a:close/>
                    </a:path>
                  </a:pathLst>
                </a:custGeom>
                <a:solidFill>
                  <a:srgbClr val="1C6A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1" name="Freeform 541">
                  <a:extLst>
                    <a:ext uri="{FF2B5EF4-FFF2-40B4-BE49-F238E27FC236}">
                      <a16:creationId xmlns="" xmlns:a16="http://schemas.microsoft.com/office/drawing/2014/main" id="{B5DE56FD-DC3C-4201-A251-77542CC59A84}"/>
                    </a:ext>
                  </a:extLst>
                </p:cNvPr>
                <p:cNvSpPr>
                  <a:spLocks/>
                </p:cNvSpPr>
                <p:nvPr/>
              </p:nvSpPr>
              <p:spPr bwMode="auto">
                <a:xfrm>
                  <a:off x="2697" y="2537"/>
                  <a:ext cx="370" cy="54"/>
                </a:xfrm>
                <a:custGeom>
                  <a:avLst/>
                  <a:gdLst>
                    <a:gd name="T0" fmla="*/ 370 w 370"/>
                    <a:gd name="T1" fmla="*/ 0 h 54"/>
                    <a:gd name="T2" fmla="*/ 128 w 370"/>
                    <a:gd name="T3" fmla="*/ 0 h 54"/>
                    <a:gd name="T4" fmla="*/ 5 w 370"/>
                    <a:gd name="T5" fmla="*/ 35 h 54"/>
                    <a:gd name="T6" fmla="*/ 0 w 370"/>
                    <a:gd name="T7" fmla="*/ 54 h 54"/>
                    <a:gd name="T8" fmla="*/ 20 w 370"/>
                    <a:gd name="T9" fmla="*/ 49 h 54"/>
                    <a:gd name="T10" fmla="*/ 143 w 370"/>
                    <a:gd name="T11" fmla="*/ 15 h 54"/>
                    <a:gd name="T12" fmla="*/ 370 w 370"/>
                    <a:gd name="T13" fmla="*/ 15 h 54"/>
                    <a:gd name="T14" fmla="*/ 370 w 370"/>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0" h="54">
                      <a:moveTo>
                        <a:pt x="370" y="0"/>
                      </a:moveTo>
                      <a:lnTo>
                        <a:pt x="128" y="0"/>
                      </a:lnTo>
                      <a:lnTo>
                        <a:pt x="5" y="35"/>
                      </a:lnTo>
                      <a:lnTo>
                        <a:pt x="0" y="54"/>
                      </a:lnTo>
                      <a:lnTo>
                        <a:pt x="20" y="49"/>
                      </a:lnTo>
                      <a:lnTo>
                        <a:pt x="143" y="15"/>
                      </a:lnTo>
                      <a:lnTo>
                        <a:pt x="370" y="15"/>
                      </a:lnTo>
                      <a:lnTo>
                        <a:pt x="3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2" name="Rectangle 542">
                  <a:extLst>
                    <a:ext uri="{FF2B5EF4-FFF2-40B4-BE49-F238E27FC236}">
                      <a16:creationId xmlns="" xmlns:a16="http://schemas.microsoft.com/office/drawing/2014/main" id="{FE9B6959-20F8-4688-8A29-2DC14BCBED27}"/>
                    </a:ext>
                  </a:extLst>
                </p:cNvPr>
                <p:cNvSpPr>
                  <a:spLocks noChangeArrowheads="1"/>
                </p:cNvSpPr>
                <p:nvPr/>
              </p:nvSpPr>
              <p:spPr bwMode="auto">
                <a:xfrm>
                  <a:off x="3067" y="2537"/>
                  <a:ext cx="44" cy="15"/>
                </a:xfrm>
                <a:prstGeom prst="rect">
                  <a:avLst/>
                </a:prstGeom>
                <a:solidFill>
                  <a:srgbClr val="3831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3" name="Rectangle 543">
                  <a:extLst>
                    <a:ext uri="{FF2B5EF4-FFF2-40B4-BE49-F238E27FC236}">
                      <a16:creationId xmlns="" xmlns:a16="http://schemas.microsoft.com/office/drawing/2014/main" id="{FC1F3497-63E2-4FBF-92E9-49643B9295F2}"/>
                    </a:ext>
                  </a:extLst>
                </p:cNvPr>
                <p:cNvSpPr>
                  <a:spLocks noChangeArrowheads="1"/>
                </p:cNvSpPr>
                <p:nvPr/>
              </p:nvSpPr>
              <p:spPr bwMode="auto">
                <a:xfrm>
                  <a:off x="3067" y="2537"/>
                  <a:ext cx="44" cy="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4" name="Freeform 544">
                  <a:extLst>
                    <a:ext uri="{FF2B5EF4-FFF2-40B4-BE49-F238E27FC236}">
                      <a16:creationId xmlns="" xmlns:a16="http://schemas.microsoft.com/office/drawing/2014/main" id="{C08561B6-93BA-495C-9432-462F2C4728F2}"/>
                    </a:ext>
                  </a:extLst>
                </p:cNvPr>
                <p:cNvSpPr>
                  <a:spLocks/>
                </p:cNvSpPr>
                <p:nvPr/>
              </p:nvSpPr>
              <p:spPr bwMode="auto">
                <a:xfrm>
                  <a:off x="3195" y="2537"/>
                  <a:ext cx="39" cy="15"/>
                </a:xfrm>
                <a:custGeom>
                  <a:avLst/>
                  <a:gdLst>
                    <a:gd name="T0" fmla="*/ 6 w 8"/>
                    <a:gd name="T1" fmla="*/ 0 h 3"/>
                    <a:gd name="T2" fmla="*/ 0 w 8"/>
                    <a:gd name="T3" fmla="*/ 0 h 3"/>
                    <a:gd name="T4" fmla="*/ 4 w 8"/>
                    <a:gd name="T5" fmla="*/ 3 h 3"/>
                    <a:gd name="T6" fmla="*/ 8 w 8"/>
                    <a:gd name="T7" fmla="*/ 3 h 3"/>
                    <a:gd name="T8" fmla="*/ 6 w 8"/>
                    <a:gd name="T9" fmla="*/ 0 h 3"/>
                  </a:gdLst>
                  <a:ahLst/>
                  <a:cxnLst>
                    <a:cxn ang="0">
                      <a:pos x="T0" y="T1"/>
                    </a:cxn>
                    <a:cxn ang="0">
                      <a:pos x="T2" y="T3"/>
                    </a:cxn>
                    <a:cxn ang="0">
                      <a:pos x="T4" y="T5"/>
                    </a:cxn>
                    <a:cxn ang="0">
                      <a:pos x="T6" y="T7"/>
                    </a:cxn>
                    <a:cxn ang="0">
                      <a:pos x="T8" y="T9"/>
                    </a:cxn>
                  </a:cxnLst>
                  <a:rect l="0" t="0" r="r" b="b"/>
                  <a:pathLst>
                    <a:path w="8" h="3">
                      <a:moveTo>
                        <a:pt x="6" y="0"/>
                      </a:moveTo>
                      <a:cubicBezTo>
                        <a:pt x="0" y="0"/>
                        <a:pt x="0" y="0"/>
                        <a:pt x="0" y="0"/>
                      </a:cubicBezTo>
                      <a:cubicBezTo>
                        <a:pt x="4" y="3"/>
                        <a:pt x="4" y="3"/>
                        <a:pt x="4" y="3"/>
                      </a:cubicBezTo>
                      <a:cubicBezTo>
                        <a:pt x="8" y="3"/>
                        <a:pt x="8" y="3"/>
                        <a:pt x="8" y="3"/>
                      </a:cubicBezTo>
                      <a:cubicBezTo>
                        <a:pt x="7" y="2"/>
                        <a:pt x="7" y="1"/>
                        <a:pt x="6" y="0"/>
                      </a:cubicBezTo>
                    </a:path>
                  </a:pathLst>
                </a:custGeom>
                <a:solidFill>
                  <a:srgbClr val="7475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5" name="Freeform 545">
                  <a:extLst>
                    <a:ext uri="{FF2B5EF4-FFF2-40B4-BE49-F238E27FC236}">
                      <a16:creationId xmlns="" xmlns:a16="http://schemas.microsoft.com/office/drawing/2014/main" id="{096C11FA-3D1B-4F8C-8B6A-F14D227F1D8C}"/>
                    </a:ext>
                  </a:extLst>
                </p:cNvPr>
                <p:cNvSpPr>
                  <a:spLocks/>
                </p:cNvSpPr>
                <p:nvPr/>
              </p:nvSpPr>
              <p:spPr bwMode="auto">
                <a:xfrm>
                  <a:off x="3111" y="2537"/>
                  <a:ext cx="104" cy="15"/>
                </a:xfrm>
                <a:custGeom>
                  <a:avLst/>
                  <a:gdLst>
                    <a:gd name="T0" fmla="*/ 84 w 104"/>
                    <a:gd name="T1" fmla="*/ 0 h 15"/>
                    <a:gd name="T2" fmla="*/ 0 w 104"/>
                    <a:gd name="T3" fmla="*/ 0 h 15"/>
                    <a:gd name="T4" fmla="*/ 0 w 104"/>
                    <a:gd name="T5" fmla="*/ 15 h 15"/>
                    <a:gd name="T6" fmla="*/ 104 w 104"/>
                    <a:gd name="T7" fmla="*/ 15 h 15"/>
                    <a:gd name="T8" fmla="*/ 84 w 104"/>
                    <a:gd name="T9" fmla="*/ 0 h 15"/>
                  </a:gdLst>
                  <a:ahLst/>
                  <a:cxnLst>
                    <a:cxn ang="0">
                      <a:pos x="T0" y="T1"/>
                    </a:cxn>
                    <a:cxn ang="0">
                      <a:pos x="T2" y="T3"/>
                    </a:cxn>
                    <a:cxn ang="0">
                      <a:pos x="T4" y="T5"/>
                    </a:cxn>
                    <a:cxn ang="0">
                      <a:pos x="T6" y="T7"/>
                    </a:cxn>
                    <a:cxn ang="0">
                      <a:pos x="T8" y="T9"/>
                    </a:cxn>
                  </a:cxnLst>
                  <a:rect l="0" t="0" r="r" b="b"/>
                  <a:pathLst>
                    <a:path w="104" h="15">
                      <a:moveTo>
                        <a:pt x="84" y="0"/>
                      </a:moveTo>
                      <a:lnTo>
                        <a:pt x="0" y="0"/>
                      </a:lnTo>
                      <a:lnTo>
                        <a:pt x="0" y="15"/>
                      </a:lnTo>
                      <a:lnTo>
                        <a:pt x="104" y="15"/>
                      </a:lnTo>
                      <a:lnTo>
                        <a:pt x="84" y="0"/>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6" name="Freeform 546">
                  <a:extLst>
                    <a:ext uri="{FF2B5EF4-FFF2-40B4-BE49-F238E27FC236}">
                      <a16:creationId xmlns="" xmlns:a16="http://schemas.microsoft.com/office/drawing/2014/main" id="{14A3C4DD-475D-4E5A-B2AB-4A08AD9E9D82}"/>
                    </a:ext>
                  </a:extLst>
                </p:cNvPr>
                <p:cNvSpPr>
                  <a:spLocks/>
                </p:cNvSpPr>
                <p:nvPr/>
              </p:nvSpPr>
              <p:spPr bwMode="auto">
                <a:xfrm>
                  <a:off x="3111" y="2537"/>
                  <a:ext cx="104" cy="15"/>
                </a:xfrm>
                <a:custGeom>
                  <a:avLst/>
                  <a:gdLst>
                    <a:gd name="T0" fmla="*/ 84 w 104"/>
                    <a:gd name="T1" fmla="*/ 0 h 15"/>
                    <a:gd name="T2" fmla="*/ 0 w 104"/>
                    <a:gd name="T3" fmla="*/ 0 h 15"/>
                    <a:gd name="T4" fmla="*/ 0 w 104"/>
                    <a:gd name="T5" fmla="*/ 15 h 15"/>
                    <a:gd name="T6" fmla="*/ 104 w 104"/>
                    <a:gd name="T7" fmla="*/ 15 h 15"/>
                    <a:gd name="T8" fmla="*/ 84 w 104"/>
                    <a:gd name="T9" fmla="*/ 0 h 15"/>
                  </a:gdLst>
                  <a:ahLst/>
                  <a:cxnLst>
                    <a:cxn ang="0">
                      <a:pos x="T0" y="T1"/>
                    </a:cxn>
                    <a:cxn ang="0">
                      <a:pos x="T2" y="T3"/>
                    </a:cxn>
                    <a:cxn ang="0">
                      <a:pos x="T4" y="T5"/>
                    </a:cxn>
                    <a:cxn ang="0">
                      <a:pos x="T6" y="T7"/>
                    </a:cxn>
                    <a:cxn ang="0">
                      <a:pos x="T8" y="T9"/>
                    </a:cxn>
                  </a:cxnLst>
                  <a:rect l="0" t="0" r="r" b="b"/>
                  <a:pathLst>
                    <a:path w="104" h="15">
                      <a:moveTo>
                        <a:pt x="84" y="0"/>
                      </a:moveTo>
                      <a:lnTo>
                        <a:pt x="0" y="0"/>
                      </a:lnTo>
                      <a:lnTo>
                        <a:pt x="0" y="15"/>
                      </a:lnTo>
                      <a:lnTo>
                        <a:pt x="104" y="1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7" name="Freeform 547">
                  <a:extLst>
                    <a:ext uri="{FF2B5EF4-FFF2-40B4-BE49-F238E27FC236}">
                      <a16:creationId xmlns="" xmlns:a16="http://schemas.microsoft.com/office/drawing/2014/main" id="{3D65C2AC-1BF6-421E-9611-9A417CE04F9B}"/>
                    </a:ext>
                  </a:extLst>
                </p:cNvPr>
                <p:cNvSpPr>
                  <a:spLocks noEditPoints="1"/>
                </p:cNvSpPr>
                <p:nvPr/>
              </p:nvSpPr>
              <p:spPr bwMode="auto">
                <a:xfrm>
                  <a:off x="3225" y="2262"/>
                  <a:ext cx="236" cy="290"/>
                </a:xfrm>
                <a:custGeom>
                  <a:avLst/>
                  <a:gdLst>
                    <a:gd name="T0" fmla="*/ 45 w 48"/>
                    <a:gd name="T1" fmla="*/ 45 h 59"/>
                    <a:gd name="T2" fmla="*/ 45 w 48"/>
                    <a:gd name="T3" fmla="*/ 53 h 59"/>
                    <a:gd name="T4" fmla="*/ 41 w 48"/>
                    <a:gd name="T5" fmla="*/ 56 h 59"/>
                    <a:gd name="T6" fmla="*/ 0 w 48"/>
                    <a:gd name="T7" fmla="*/ 56 h 59"/>
                    <a:gd name="T8" fmla="*/ 2 w 48"/>
                    <a:gd name="T9" fmla="*/ 59 h 59"/>
                    <a:gd name="T10" fmla="*/ 44 w 48"/>
                    <a:gd name="T11" fmla="*/ 59 h 59"/>
                    <a:gd name="T12" fmla="*/ 48 w 48"/>
                    <a:gd name="T13" fmla="*/ 56 h 59"/>
                    <a:gd name="T14" fmla="*/ 48 w 48"/>
                    <a:gd name="T15" fmla="*/ 47 h 59"/>
                    <a:gd name="T16" fmla="*/ 45 w 48"/>
                    <a:gd name="T17" fmla="*/ 45 h 59"/>
                    <a:gd name="T18" fmla="*/ 45 w 48"/>
                    <a:gd name="T19" fmla="*/ 45 h 59"/>
                    <a:gd name="T20" fmla="*/ 48 w 48"/>
                    <a:gd name="T21" fmla="*/ 0 h 59"/>
                    <a:gd name="T22" fmla="*/ 45 w 48"/>
                    <a:gd name="T23" fmla="*/ 0 h 59"/>
                    <a:gd name="T24" fmla="*/ 45 w 48"/>
                    <a:gd name="T25" fmla="*/ 35 h 59"/>
                    <a:gd name="T26" fmla="*/ 48 w 48"/>
                    <a:gd name="T27" fmla="*/ 33 h 59"/>
                    <a:gd name="T28" fmla="*/ 48 w 48"/>
                    <a:gd name="T29" fmla="*/ 0 h 59"/>
                    <a:gd name="T30" fmla="*/ 48 w 48"/>
                    <a:gd name="T31" fmla="*/ 0 h 59"/>
                    <a:gd name="T32" fmla="*/ 48 w 48"/>
                    <a:gd name="T3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59">
                      <a:moveTo>
                        <a:pt x="45" y="45"/>
                      </a:moveTo>
                      <a:cubicBezTo>
                        <a:pt x="45" y="53"/>
                        <a:pt x="45" y="53"/>
                        <a:pt x="45" y="53"/>
                      </a:cubicBezTo>
                      <a:cubicBezTo>
                        <a:pt x="45" y="55"/>
                        <a:pt x="43" y="56"/>
                        <a:pt x="41" y="56"/>
                      </a:cubicBezTo>
                      <a:cubicBezTo>
                        <a:pt x="0" y="56"/>
                        <a:pt x="0" y="56"/>
                        <a:pt x="0" y="56"/>
                      </a:cubicBezTo>
                      <a:cubicBezTo>
                        <a:pt x="1" y="57"/>
                        <a:pt x="1" y="58"/>
                        <a:pt x="2" y="59"/>
                      </a:cubicBezTo>
                      <a:cubicBezTo>
                        <a:pt x="44" y="59"/>
                        <a:pt x="44" y="59"/>
                        <a:pt x="44" y="59"/>
                      </a:cubicBezTo>
                      <a:cubicBezTo>
                        <a:pt x="46" y="59"/>
                        <a:pt x="48" y="58"/>
                        <a:pt x="48" y="56"/>
                      </a:cubicBezTo>
                      <a:cubicBezTo>
                        <a:pt x="48" y="47"/>
                        <a:pt x="48" y="47"/>
                        <a:pt x="48" y="47"/>
                      </a:cubicBezTo>
                      <a:cubicBezTo>
                        <a:pt x="47" y="47"/>
                        <a:pt x="46" y="46"/>
                        <a:pt x="45" y="45"/>
                      </a:cubicBezTo>
                      <a:cubicBezTo>
                        <a:pt x="45" y="45"/>
                        <a:pt x="45" y="45"/>
                        <a:pt x="45" y="45"/>
                      </a:cubicBezTo>
                      <a:moveTo>
                        <a:pt x="48" y="0"/>
                      </a:moveTo>
                      <a:cubicBezTo>
                        <a:pt x="47" y="0"/>
                        <a:pt x="46" y="0"/>
                        <a:pt x="45" y="0"/>
                      </a:cubicBezTo>
                      <a:cubicBezTo>
                        <a:pt x="45" y="35"/>
                        <a:pt x="45" y="35"/>
                        <a:pt x="45" y="35"/>
                      </a:cubicBezTo>
                      <a:cubicBezTo>
                        <a:pt x="46" y="34"/>
                        <a:pt x="47" y="33"/>
                        <a:pt x="48" y="33"/>
                      </a:cubicBezTo>
                      <a:cubicBezTo>
                        <a:pt x="48" y="0"/>
                        <a:pt x="48" y="0"/>
                        <a:pt x="48" y="0"/>
                      </a:cubicBezTo>
                      <a:cubicBezTo>
                        <a:pt x="48" y="0"/>
                        <a:pt x="48" y="0"/>
                        <a:pt x="48" y="0"/>
                      </a:cubicBezTo>
                      <a:cubicBezTo>
                        <a:pt x="48" y="0"/>
                        <a:pt x="48" y="0"/>
                        <a:pt x="48" y="0"/>
                      </a:cubicBezTo>
                    </a:path>
                  </a:pathLst>
                </a:custGeom>
                <a:solidFill>
                  <a:srgbClr val="1C6A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8" name="Freeform 548">
                  <a:extLst>
                    <a:ext uri="{FF2B5EF4-FFF2-40B4-BE49-F238E27FC236}">
                      <a16:creationId xmlns="" xmlns:a16="http://schemas.microsoft.com/office/drawing/2014/main" id="{4FD1B05F-7495-4642-BCC3-711644EEB5F8}"/>
                    </a:ext>
                  </a:extLst>
                </p:cNvPr>
                <p:cNvSpPr>
                  <a:spLocks/>
                </p:cNvSpPr>
                <p:nvPr/>
              </p:nvSpPr>
              <p:spPr bwMode="auto">
                <a:xfrm>
                  <a:off x="3358" y="2233"/>
                  <a:ext cx="88" cy="49"/>
                </a:xfrm>
                <a:custGeom>
                  <a:avLst/>
                  <a:gdLst>
                    <a:gd name="T0" fmla="*/ 14 w 18"/>
                    <a:gd name="T1" fmla="*/ 0 h 10"/>
                    <a:gd name="T2" fmla="*/ 0 w 18"/>
                    <a:gd name="T3" fmla="*/ 0 h 10"/>
                    <a:gd name="T4" fmla="*/ 0 w 18"/>
                    <a:gd name="T5" fmla="*/ 10 h 10"/>
                    <a:gd name="T6" fmla="*/ 18 w 18"/>
                    <a:gd name="T7" fmla="*/ 6 h 10"/>
                    <a:gd name="T8" fmla="*/ 18 w 18"/>
                    <a:gd name="T9" fmla="*/ 4 h 10"/>
                    <a:gd name="T10" fmla="*/ 18 w 18"/>
                    <a:gd name="T11" fmla="*/ 3 h 10"/>
                    <a:gd name="T12" fmla="*/ 14 w 1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8" h="10">
                      <a:moveTo>
                        <a:pt x="14" y="0"/>
                      </a:moveTo>
                      <a:cubicBezTo>
                        <a:pt x="0" y="0"/>
                        <a:pt x="0" y="0"/>
                        <a:pt x="0" y="0"/>
                      </a:cubicBezTo>
                      <a:cubicBezTo>
                        <a:pt x="0" y="10"/>
                        <a:pt x="0" y="10"/>
                        <a:pt x="0" y="10"/>
                      </a:cubicBezTo>
                      <a:cubicBezTo>
                        <a:pt x="6" y="8"/>
                        <a:pt x="12" y="6"/>
                        <a:pt x="18" y="6"/>
                      </a:cubicBezTo>
                      <a:cubicBezTo>
                        <a:pt x="18" y="4"/>
                        <a:pt x="18" y="4"/>
                        <a:pt x="18" y="4"/>
                      </a:cubicBezTo>
                      <a:cubicBezTo>
                        <a:pt x="18" y="3"/>
                        <a:pt x="18" y="3"/>
                        <a:pt x="18" y="3"/>
                      </a:cubicBezTo>
                      <a:cubicBezTo>
                        <a:pt x="18" y="1"/>
                        <a:pt x="16" y="0"/>
                        <a:pt x="14" y="0"/>
                      </a:cubicBez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9" name="Freeform 549">
                  <a:extLst>
                    <a:ext uri="{FF2B5EF4-FFF2-40B4-BE49-F238E27FC236}">
                      <a16:creationId xmlns="" xmlns:a16="http://schemas.microsoft.com/office/drawing/2014/main" id="{8F55A7FF-0858-4F95-89EA-539844703209}"/>
                    </a:ext>
                  </a:extLst>
                </p:cNvPr>
                <p:cNvSpPr>
                  <a:spLocks/>
                </p:cNvSpPr>
                <p:nvPr/>
              </p:nvSpPr>
              <p:spPr bwMode="auto">
                <a:xfrm>
                  <a:off x="3343" y="2233"/>
                  <a:ext cx="15" cy="54"/>
                </a:xfrm>
                <a:custGeom>
                  <a:avLst/>
                  <a:gdLst>
                    <a:gd name="T0" fmla="*/ 3 w 3"/>
                    <a:gd name="T1" fmla="*/ 0 h 11"/>
                    <a:gd name="T2" fmla="*/ 0 w 3"/>
                    <a:gd name="T3" fmla="*/ 0 h 11"/>
                    <a:gd name="T4" fmla="*/ 0 w 3"/>
                    <a:gd name="T5" fmla="*/ 11 h 11"/>
                    <a:gd name="T6" fmla="*/ 3 w 3"/>
                    <a:gd name="T7" fmla="*/ 10 h 11"/>
                    <a:gd name="T8" fmla="*/ 3 w 3"/>
                    <a:gd name="T9" fmla="*/ 0 h 11"/>
                  </a:gdLst>
                  <a:ahLst/>
                  <a:cxnLst>
                    <a:cxn ang="0">
                      <a:pos x="T0" y="T1"/>
                    </a:cxn>
                    <a:cxn ang="0">
                      <a:pos x="T2" y="T3"/>
                    </a:cxn>
                    <a:cxn ang="0">
                      <a:pos x="T4" y="T5"/>
                    </a:cxn>
                    <a:cxn ang="0">
                      <a:pos x="T6" y="T7"/>
                    </a:cxn>
                    <a:cxn ang="0">
                      <a:pos x="T8" y="T9"/>
                    </a:cxn>
                  </a:cxnLst>
                  <a:rect l="0" t="0" r="r" b="b"/>
                  <a:pathLst>
                    <a:path w="3" h="11">
                      <a:moveTo>
                        <a:pt x="3" y="0"/>
                      </a:moveTo>
                      <a:cubicBezTo>
                        <a:pt x="0" y="0"/>
                        <a:pt x="0" y="0"/>
                        <a:pt x="0" y="0"/>
                      </a:cubicBezTo>
                      <a:cubicBezTo>
                        <a:pt x="0" y="11"/>
                        <a:pt x="0" y="11"/>
                        <a:pt x="0" y="11"/>
                      </a:cubicBezTo>
                      <a:cubicBezTo>
                        <a:pt x="1" y="10"/>
                        <a:pt x="2" y="10"/>
                        <a:pt x="3" y="10"/>
                      </a:cubicBezTo>
                      <a:cubicBezTo>
                        <a:pt x="3" y="0"/>
                        <a:pt x="3" y="0"/>
                        <a:pt x="3" y="0"/>
                      </a:cubicBez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0" name="Freeform 550">
                  <a:extLst>
                    <a:ext uri="{FF2B5EF4-FFF2-40B4-BE49-F238E27FC236}">
                      <a16:creationId xmlns="" xmlns:a16="http://schemas.microsoft.com/office/drawing/2014/main" id="{2307E83C-77C3-4D7A-822B-32D3843A5435}"/>
                    </a:ext>
                  </a:extLst>
                </p:cNvPr>
                <p:cNvSpPr>
                  <a:spLocks/>
                </p:cNvSpPr>
                <p:nvPr/>
              </p:nvSpPr>
              <p:spPr bwMode="auto">
                <a:xfrm>
                  <a:off x="3333" y="2233"/>
                  <a:ext cx="10" cy="59"/>
                </a:xfrm>
                <a:custGeom>
                  <a:avLst/>
                  <a:gdLst>
                    <a:gd name="T0" fmla="*/ 2 w 2"/>
                    <a:gd name="T1" fmla="*/ 0 h 12"/>
                    <a:gd name="T2" fmla="*/ 0 w 2"/>
                    <a:gd name="T3" fmla="*/ 0 h 12"/>
                    <a:gd name="T4" fmla="*/ 0 w 2"/>
                    <a:gd name="T5" fmla="*/ 12 h 12"/>
                    <a:gd name="T6" fmla="*/ 2 w 2"/>
                    <a:gd name="T7" fmla="*/ 11 h 12"/>
                    <a:gd name="T8" fmla="*/ 2 w 2"/>
                    <a:gd name="T9" fmla="*/ 0 h 12"/>
                  </a:gdLst>
                  <a:ahLst/>
                  <a:cxnLst>
                    <a:cxn ang="0">
                      <a:pos x="T0" y="T1"/>
                    </a:cxn>
                    <a:cxn ang="0">
                      <a:pos x="T2" y="T3"/>
                    </a:cxn>
                    <a:cxn ang="0">
                      <a:pos x="T4" y="T5"/>
                    </a:cxn>
                    <a:cxn ang="0">
                      <a:pos x="T6" y="T7"/>
                    </a:cxn>
                    <a:cxn ang="0">
                      <a:pos x="T8" y="T9"/>
                    </a:cxn>
                  </a:cxnLst>
                  <a:rect l="0" t="0" r="r" b="b"/>
                  <a:pathLst>
                    <a:path w="2" h="12">
                      <a:moveTo>
                        <a:pt x="2" y="0"/>
                      </a:moveTo>
                      <a:cubicBezTo>
                        <a:pt x="0" y="0"/>
                        <a:pt x="0" y="0"/>
                        <a:pt x="0" y="0"/>
                      </a:cubicBezTo>
                      <a:cubicBezTo>
                        <a:pt x="0" y="12"/>
                        <a:pt x="0" y="12"/>
                        <a:pt x="0" y="12"/>
                      </a:cubicBezTo>
                      <a:cubicBezTo>
                        <a:pt x="1" y="11"/>
                        <a:pt x="2" y="11"/>
                        <a:pt x="2" y="11"/>
                      </a:cubicBezTo>
                      <a:cubicBezTo>
                        <a:pt x="2" y="0"/>
                        <a:pt x="2" y="0"/>
                        <a:pt x="2" y="0"/>
                      </a:cubicBez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1" name="Freeform 551">
                  <a:extLst>
                    <a:ext uri="{FF2B5EF4-FFF2-40B4-BE49-F238E27FC236}">
                      <a16:creationId xmlns="" xmlns:a16="http://schemas.microsoft.com/office/drawing/2014/main" id="{6E8E4AA8-1ECF-4DFD-809D-81389278B4E9}"/>
                    </a:ext>
                  </a:extLst>
                </p:cNvPr>
                <p:cNvSpPr>
                  <a:spLocks/>
                </p:cNvSpPr>
                <p:nvPr/>
              </p:nvSpPr>
              <p:spPr bwMode="auto">
                <a:xfrm>
                  <a:off x="3318" y="2233"/>
                  <a:ext cx="15" cy="64"/>
                </a:xfrm>
                <a:custGeom>
                  <a:avLst/>
                  <a:gdLst>
                    <a:gd name="T0" fmla="*/ 3 w 3"/>
                    <a:gd name="T1" fmla="*/ 0 h 13"/>
                    <a:gd name="T2" fmla="*/ 0 w 3"/>
                    <a:gd name="T3" fmla="*/ 0 h 13"/>
                    <a:gd name="T4" fmla="*/ 0 w 3"/>
                    <a:gd name="T5" fmla="*/ 13 h 13"/>
                    <a:gd name="T6" fmla="*/ 3 w 3"/>
                    <a:gd name="T7" fmla="*/ 12 h 13"/>
                    <a:gd name="T8" fmla="*/ 3 w 3"/>
                    <a:gd name="T9" fmla="*/ 0 h 13"/>
                  </a:gdLst>
                  <a:ahLst/>
                  <a:cxnLst>
                    <a:cxn ang="0">
                      <a:pos x="T0" y="T1"/>
                    </a:cxn>
                    <a:cxn ang="0">
                      <a:pos x="T2" y="T3"/>
                    </a:cxn>
                    <a:cxn ang="0">
                      <a:pos x="T4" y="T5"/>
                    </a:cxn>
                    <a:cxn ang="0">
                      <a:pos x="T6" y="T7"/>
                    </a:cxn>
                    <a:cxn ang="0">
                      <a:pos x="T8" y="T9"/>
                    </a:cxn>
                  </a:cxnLst>
                  <a:rect l="0" t="0" r="r" b="b"/>
                  <a:pathLst>
                    <a:path w="3" h="13">
                      <a:moveTo>
                        <a:pt x="3" y="0"/>
                      </a:moveTo>
                      <a:cubicBezTo>
                        <a:pt x="0" y="0"/>
                        <a:pt x="0" y="0"/>
                        <a:pt x="0" y="0"/>
                      </a:cubicBezTo>
                      <a:cubicBezTo>
                        <a:pt x="0" y="13"/>
                        <a:pt x="0" y="13"/>
                        <a:pt x="0" y="13"/>
                      </a:cubicBezTo>
                      <a:cubicBezTo>
                        <a:pt x="1" y="13"/>
                        <a:pt x="2" y="12"/>
                        <a:pt x="3" y="12"/>
                      </a:cubicBezTo>
                      <a:cubicBezTo>
                        <a:pt x="3" y="0"/>
                        <a:pt x="3" y="0"/>
                        <a:pt x="3" y="0"/>
                      </a:cubicBezTo>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2" name="Freeform 552">
                  <a:extLst>
                    <a:ext uri="{FF2B5EF4-FFF2-40B4-BE49-F238E27FC236}">
                      <a16:creationId xmlns="" xmlns:a16="http://schemas.microsoft.com/office/drawing/2014/main" id="{0BDB36DB-E59E-4C83-91AE-B189830E1946}"/>
                    </a:ext>
                  </a:extLst>
                </p:cNvPr>
                <p:cNvSpPr>
                  <a:spLocks/>
                </p:cNvSpPr>
                <p:nvPr/>
              </p:nvSpPr>
              <p:spPr bwMode="auto">
                <a:xfrm>
                  <a:off x="3303" y="2233"/>
                  <a:ext cx="15" cy="74"/>
                </a:xfrm>
                <a:custGeom>
                  <a:avLst/>
                  <a:gdLst>
                    <a:gd name="T0" fmla="*/ 3 w 3"/>
                    <a:gd name="T1" fmla="*/ 0 h 15"/>
                    <a:gd name="T2" fmla="*/ 0 w 3"/>
                    <a:gd name="T3" fmla="*/ 0 h 15"/>
                    <a:gd name="T4" fmla="*/ 0 w 3"/>
                    <a:gd name="T5" fmla="*/ 15 h 15"/>
                    <a:gd name="T6" fmla="*/ 3 w 3"/>
                    <a:gd name="T7" fmla="*/ 13 h 15"/>
                    <a:gd name="T8" fmla="*/ 3 w 3"/>
                    <a:gd name="T9" fmla="*/ 0 h 15"/>
                  </a:gdLst>
                  <a:ahLst/>
                  <a:cxnLst>
                    <a:cxn ang="0">
                      <a:pos x="T0" y="T1"/>
                    </a:cxn>
                    <a:cxn ang="0">
                      <a:pos x="T2" y="T3"/>
                    </a:cxn>
                    <a:cxn ang="0">
                      <a:pos x="T4" y="T5"/>
                    </a:cxn>
                    <a:cxn ang="0">
                      <a:pos x="T6" y="T7"/>
                    </a:cxn>
                    <a:cxn ang="0">
                      <a:pos x="T8" y="T9"/>
                    </a:cxn>
                  </a:cxnLst>
                  <a:rect l="0" t="0" r="r" b="b"/>
                  <a:pathLst>
                    <a:path w="3" h="15">
                      <a:moveTo>
                        <a:pt x="3" y="0"/>
                      </a:moveTo>
                      <a:cubicBezTo>
                        <a:pt x="0" y="0"/>
                        <a:pt x="0" y="0"/>
                        <a:pt x="0" y="0"/>
                      </a:cubicBezTo>
                      <a:cubicBezTo>
                        <a:pt x="0" y="15"/>
                        <a:pt x="0" y="15"/>
                        <a:pt x="0" y="15"/>
                      </a:cubicBezTo>
                      <a:cubicBezTo>
                        <a:pt x="1" y="14"/>
                        <a:pt x="2" y="14"/>
                        <a:pt x="3" y="13"/>
                      </a:cubicBezTo>
                      <a:cubicBezTo>
                        <a:pt x="3" y="0"/>
                        <a:pt x="3" y="0"/>
                        <a:pt x="3" y="0"/>
                      </a:cubicBezTo>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3" name="Freeform 553">
                  <a:extLst>
                    <a:ext uri="{FF2B5EF4-FFF2-40B4-BE49-F238E27FC236}">
                      <a16:creationId xmlns="" xmlns:a16="http://schemas.microsoft.com/office/drawing/2014/main" id="{4F5F11F5-2167-4CDC-8274-A91DD98448B1}"/>
                    </a:ext>
                  </a:extLst>
                </p:cNvPr>
                <p:cNvSpPr>
                  <a:spLocks/>
                </p:cNvSpPr>
                <p:nvPr/>
              </p:nvSpPr>
              <p:spPr bwMode="auto">
                <a:xfrm>
                  <a:off x="3289" y="2233"/>
                  <a:ext cx="14" cy="83"/>
                </a:xfrm>
                <a:custGeom>
                  <a:avLst/>
                  <a:gdLst>
                    <a:gd name="T0" fmla="*/ 3 w 3"/>
                    <a:gd name="T1" fmla="*/ 0 h 17"/>
                    <a:gd name="T2" fmla="*/ 0 w 3"/>
                    <a:gd name="T3" fmla="*/ 0 h 17"/>
                    <a:gd name="T4" fmla="*/ 0 w 3"/>
                    <a:gd name="T5" fmla="*/ 17 h 17"/>
                    <a:gd name="T6" fmla="*/ 3 w 3"/>
                    <a:gd name="T7" fmla="*/ 15 h 17"/>
                    <a:gd name="T8" fmla="*/ 3 w 3"/>
                    <a:gd name="T9" fmla="*/ 0 h 17"/>
                  </a:gdLst>
                  <a:ahLst/>
                  <a:cxnLst>
                    <a:cxn ang="0">
                      <a:pos x="T0" y="T1"/>
                    </a:cxn>
                    <a:cxn ang="0">
                      <a:pos x="T2" y="T3"/>
                    </a:cxn>
                    <a:cxn ang="0">
                      <a:pos x="T4" y="T5"/>
                    </a:cxn>
                    <a:cxn ang="0">
                      <a:pos x="T6" y="T7"/>
                    </a:cxn>
                    <a:cxn ang="0">
                      <a:pos x="T8" y="T9"/>
                    </a:cxn>
                  </a:cxnLst>
                  <a:rect l="0" t="0" r="r" b="b"/>
                  <a:pathLst>
                    <a:path w="3" h="17">
                      <a:moveTo>
                        <a:pt x="3" y="0"/>
                      </a:moveTo>
                      <a:cubicBezTo>
                        <a:pt x="0" y="0"/>
                        <a:pt x="0" y="0"/>
                        <a:pt x="0" y="0"/>
                      </a:cubicBezTo>
                      <a:cubicBezTo>
                        <a:pt x="0" y="17"/>
                        <a:pt x="0" y="17"/>
                        <a:pt x="0" y="17"/>
                      </a:cubicBezTo>
                      <a:cubicBezTo>
                        <a:pt x="1" y="16"/>
                        <a:pt x="2" y="15"/>
                        <a:pt x="3" y="15"/>
                      </a:cubicBezTo>
                      <a:cubicBezTo>
                        <a:pt x="3" y="0"/>
                        <a:pt x="3" y="0"/>
                        <a:pt x="3" y="0"/>
                      </a:cubicBezTo>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4" name="Freeform 554">
                  <a:extLst>
                    <a:ext uri="{FF2B5EF4-FFF2-40B4-BE49-F238E27FC236}">
                      <a16:creationId xmlns="" xmlns:a16="http://schemas.microsoft.com/office/drawing/2014/main" id="{FF5780AA-A3BB-4959-8A13-DD7A380898C1}"/>
                    </a:ext>
                  </a:extLst>
                </p:cNvPr>
                <p:cNvSpPr>
                  <a:spLocks/>
                </p:cNvSpPr>
                <p:nvPr/>
              </p:nvSpPr>
              <p:spPr bwMode="auto">
                <a:xfrm>
                  <a:off x="3274" y="2233"/>
                  <a:ext cx="15" cy="93"/>
                </a:xfrm>
                <a:custGeom>
                  <a:avLst/>
                  <a:gdLst>
                    <a:gd name="T0" fmla="*/ 3 w 3"/>
                    <a:gd name="T1" fmla="*/ 0 h 19"/>
                    <a:gd name="T2" fmla="*/ 3 w 3"/>
                    <a:gd name="T3" fmla="*/ 0 h 19"/>
                    <a:gd name="T4" fmla="*/ 0 w 3"/>
                    <a:gd name="T5" fmla="*/ 3 h 19"/>
                    <a:gd name="T6" fmla="*/ 0 w 3"/>
                    <a:gd name="T7" fmla="*/ 19 h 19"/>
                    <a:gd name="T8" fmla="*/ 3 w 3"/>
                    <a:gd name="T9" fmla="*/ 17 h 19"/>
                    <a:gd name="T10" fmla="*/ 3 w 3"/>
                    <a:gd name="T11" fmla="*/ 0 h 19"/>
                  </a:gdLst>
                  <a:ahLst/>
                  <a:cxnLst>
                    <a:cxn ang="0">
                      <a:pos x="T0" y="T1"/>
                    </a:cxn>
                    <a:cxn ang="0">
                      <a:pos x="T2" y="T3"/>
                    </a:cxn>
                    <a:cxn ang="0">
                      <a:pos x="T4" y="T5"/>
                    </a:cxn>
                    <a:cxn ang="0">
                      <a:pos x="T6" y="T7"/>
                    </a:cxn>
                    <a:cxn ang="0">
                      <a:pos x="T8" y="T9"/>
                    </a:cxn>
                    <a:cxn ang="0">
                      <a:pos x="T10" y="T11"/>
                    </a:cxn>
                  </a:cxnLst>
                  <a:rect l="0" t="0" r="r" b="b"/>
                  <a:pathLst>
                    <a:path w="3" h="19">
                      <a:moveTo>
                        <a:pt x="3" y="0"/>
                      </a:moveTo>
                      <a:cubicBezTo>
                        <a:pt x="3" y="0"/>
                        <a:pt x="3" y="0"/>
                        <a:pt x="3" y="0"/>
                      </a:cubicBezTo>
                      <a:cubicBezTo>
                        <a:pt x="2" y="1"/>
                        <a:pt x="1" y="2"/>
                        <a:pt x="0" y="3"/>
                      </a:cubicBezTo>
                      <a:cubicBezTo>
                        <a:pt x="0" y="19"/>
                        <a:pt x="0" y="19"/>
                        <a:pt x="0" y="19"/>
                      </a:cubicBezTo>
                      <a:cubicBezTo>
                        <a:pt x="1" y="18"/>
                        <a:pt x="2" y="17"/>
                        <a:pt x="3" y="17"/>
                      </a:cubicBezTo>
                      <a:cubicBezTo>
                        <a:pt x="3" y="0"/>
                        <a:pt x="3" y="0"/>
                        <a:pt x="3" y="0"/>
                      </a:cubicBezTo>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5" name="Freeform 555">
                  <a:extLst>
                    <a:ext uri="{FF2B5EF4-FFF2-40B4-BE49-F238E27FC236}">
                      <a16:creationId xmlns="" xmlns:a16="http://schemas.microsoft.com/office/drawing/2014/main" id="{E5619B1B-92DF-4464-82F8-878DFBD4A70D}"/>
                    </a:ext>
                  </a:extLst>
                </p:cNvPr>
                <p:cNvSpPr>
                  <a:spLocks/>
                </p:cNvSpPr>
                <p:nvPr/>
              </p:nvSpPr>
              <p:spPr bwMode="auto">
                <a:xfrm>
                  <a:off x="3274" y="2233"/>
                  <a:ext cx="15" cy="15"/>
                </a:xfrm>
                <a:custGeom>
                  <a:avLst/>
                  <a:gdLst>
                    <a:gd name="T0" fmla="*/ 3 w 3"/>
                    <a:gd name="T1" fmla="*/ 0 h 3"/>
                    <a:gd name="T2" fmla="*/ 0 w 3"/>
                    <a:gd name="T3" fmla="*/ 0 h 3"/>
                    <a:gd name="T4" fmla="*/ 0 w 3"/>
                    <a:gd name="T5" fmla="*/ 3 h 3"/>
                    <a:gd name="T6" fmla="*/ 3 w 3"/>
                    <a:gd name="T7" fmla="*/ 0 h 3"/>
                  </a:gdLst>
                  <a:ahLst/>
                  <a:cxnLst>
                    <a:cxn ang="0">
                      <a:pos x="T0" y="T1"/>
                    </a:cxn>
                    <a:cxn ang="0">
                      <a:pos x="T2" y="T3"/>
                    </a:cxn>
                    <a:cxn ang="0">
                      <a:pos x="T4" y="T5"/>
                    </a:cxn>
                    <a:cxn ang="0">
                      <a:pos x="T6" y="T7"/>
                    </a:cxn>
                  </a:cxnLst>
                  <a:rect l="0" t="0" r="r" b="b"/>
                  <a:pathLst>
                    <a:path w="3" h="3">
                      <a:moveTo>
                        <a:pt x="3" y="0"/>
                      </a:moveTo>
                      <a:cubicBezTo>
                        <a:pt x="0" y="0"/>
                        <a:pt x="0" y="0"/>
                        <a:pt x="0" y="0"/>
                      </a:cubicBezTo>
                      <a:cubicBezTo>
                        <a:pt x="0" y="3"/>
                        <a:pt x="0" y="3"/>
                        <a:pt x="0" y="3"/>
                      </a:cubicBezTo>
                      <a:cubicBezTo>
                        <a:pt x="1" y="2"/>
                        <a:pt x="2" y="1"/>
                        <a:pt x="3" y="0"/>
                      </a:cubicBezTo>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6" name="Freeform 556">
                  <a:extLst>
                    <a:ext uri="{FF2B5EF4-FFF2-40B4-BE49-F238E27FC236}">
                      <a16:creationId xmlns="" xmlns:a16="http://schemas.microsoft.com/office/drawing/2014/main" id="{C25B934A-BBD1-4E2B-B8E7-7C372F3386FE}"/>
                    </a:ext>
                  </a:extLst>
                </p:cNvPr>
                <p:cNvSpPr>
                  <a:spLocks/>
                </p:cNvSpPr>
                <p:nvPr/>
              </p:nvSpPr>
              <p:spPr bwMode="auto">
                <a:xfrm>
                  <a:off x="3259" y="2248"/>
                  <a:ext cx="15" cy="88"/>
                </a:xfrm>
                <a:custGeom>
                  <a:avLst/>
                  <a:gdLst>
                    <a:gd name="T0" fmla="*/ 3 w 3"/>
                    <a:gd name="T1" fmla="*/ 0 h 18"/>
                    <a:gd name="T2" fmla="*/ 0 w 3"/>
                    <a:gd name="T3" fmla="*/ 1 h 18"/>
                    <a:gd name="T4" fmla="*/ 0 w 3"/>
                    <a:gd name="T5" fmla="*/ 18 h 18"/>
                    <a:gd name="T6" fmla="*/ 3 w 3"/>
                    <a:gd name="T7" fmla="*/ 16 h 18"/>
                    <a:gd name="T8" fmla="*/ 3 w 3"/>
                    <a:gd name="T9" fmla="*/ 0 h 18"/>
                  </a:gdLst>
                  <a:ahLst/>
                  <a:cxnLst>
                    <a:cxn ang="0">
                      <a:pos x="T0" y="T1"/>
                    </a:cxn>
                    <a:cxn ang="0">
                      <a:pos x="T2" y="T3"/>
                    </a:cxn>
                    <a:cxn ang="0">
                      <a:pos x="T4" y="T5"/>
                    </a:cxn>
                    <a:cxn ang="0">
                      <a:pos x="T6" y="T7"/>
                    </a:cxn>
                    <a:cxn ang="0">
                      <a:pos x="T8" y="T9"/>
                    </a:cxn>
                  </a:cxnLst>
                  <a:rect l="0" t="0" r="r" b="b"/>
                  <a:pathLst>
                    <a:path w="3" h="18">
                      <a:moveTo>
                        <a:pt x="3" y="0"/>
                      </a:moveTo>
                      <a:cubicBezTo>
                        <a:pt x="2" y="0"/>
                        <a:pt x="1" y="1"/>
                        <a:pt x="0" y="1"/>
                      </a:cubicBezTo>
                      <a:cubicBezTo>
                        <a:pt x="0" y="18"/>
                        <a:pt x="0" y="18"/>
                        <a:pt x="0" y="18"/>
                      </a:cubicBezTo>
                      <a:cubicBezTo>
                        <a:pt x="1" y="17"/>
                        <a:pt x="2" y="17"/>
                        <a:pt x="3" y="16"/>
                      </a:cubicBezTo>
                      <a:cubicBezTo>
                        <a:pt x="3" y="0"/>
                        <a:pt x="3" y="0"/>
                        <a:pt x="3"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7" name="Freeform 557">
                  <a:extLst>
                    <a:ext uri="{FF2B5EF4-FFF2-40B4-BE49-F238E27FC236}">
                      <a16:creationId xmlns="" xmlns:a16="http://schemas.microsoft.com/office/drawing/2014/main" id="{0A22CA3F-DECB-42E2-A501-A216F76B7104}"/>
                    </a:ext>
                  </a:extLst>
                </p:cNvPr>
                <p:cNvSpPr>
                  <a:spLocks/>
                </p:cNvSpPr>
                <p:nvPr/>
              </p:nvSpPr>
              <p:spPr bwMode="auto">
                <a:xfrm>
                  <a:off x="3259" y="2233"/>
                  <a:ext cx="15" cy="20"/>
                </a:xfrm>
                <a:custGeom>
                  <a:avLst/>
                  <a:gdLst>
                    <a:gd name="T0" fmla="*/ 3 w 3"/>
                    <a:gd name="T1" fmla="*/ 0 h 4"/>
                    <a:gd name="T2" fmla="*/ 0 w 3"/>
                    <a:gd name="T3" fmla="*/ 0 h 4"/>
                    <a:gd name="T4" fmla="*/ 0 w 3"/>
                    <a:gd name="T5" fmla="*/ 4 h 4"/>
                    <a:gd name="T6" fmla="*/ 3 w 3"/>
                    <a:gd name="T7" fmla="*/ 3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0" y="0"/>
                        <a:pt x="0" y="0"/>
                        <a:pt x="0" y="0"/>
                      </a:cubicBezTo>
                      <a:cubicBezTo>
                        <a:pt x="0" y="4"/>
                        <a:pt x="0" y="4"/>
                        <a:pt x="0" y="4"/>
                      </a:cubicBezTo>
                      <a:cubicBezTo>
                        <a:pt x="1" y="4"/>
                        <a:pt x="2" y="3"/>
                        <a:pt x="3" y="3"/>
                      </a:cubicBezTo>
                      <a:cubicBezTo>
                        <a:pt x="3" y="0"/>
                        <a:pt x="3" y="0"/>
                        <a:pt x="3" y="0"/>
                      </a:cubicBezTo>
                    </a:path>
                  </a:pathLst>
                </a:custGeom>
                <a:solidFill>
                  <a:srgbClr val="12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8" name="Freeform 558">
                  <a:extLst>
                    <a:ext uri="{FF2B5EF4-FFF2-40B4-BE49-F238E27FC236}">
                      <a16:creationId xmlns="" xmlns:a16="http://schemas.microsoft.com/office/drawing/2014/main" id="{6299C825-FF45-418D-B023-BAC6966CA2BC}"/>
                    </a:ext>
                  </a:extLst>
                </p:cNvPr>
                <p:cNvSpPr>
                  <a:spLocks/>
                </p:cNvSpPr>
                <p:nvPr/>
              </p:nvSpPr>
              <p:spPr bwMode="auto">
                <a:xfrm>
                  <a:off x="3244" y="2253"/>
                  <a:ext cx="15" cy="98"/>
                </a:xfrm>
                <a:custGeom>
                  <a:avLst/>
                  <a:gdLst>
                    <a:gd name="T0" fmla="*/ 3 w 3"/>
                    <a:gd name="T1" fmla="*/ 0 h 20"/>
                    <a:gd name="T2" fmla="*/ 0 w 3"/>
                    <a:gd name="T3" fmla="*/ 1 h 20"/>
                    <a:gd name="T4" fmla="*/ 0 w 3"/>
                    <a:gd name="T5" fmla="*/ 20 h 20"/>
                    <a:gd name="T6" fmla="*/ 3 w 3"/>
                    <a:gd name="T7" fmla="*/ 17 h 20"/>
                    <a:gd name="T8" fmla="*/ 3 w 3"/>
                    <a:gd name="T9" fmla="*/ 0 h 20"/>
                  </a:gdLst>
                  <a:ahLst/>
                  <a:cxnLst>
                    <a:cxn ang="0">
                      <a:pos x="T0" y="T1"/>
                    </a:cxn>
                    <a:cxn ang="0">
                      <a:pos x="T2" y="T3"/>
                    </a:cxn>
                    <a:cxn ang="0">
                      <a:pos x="T4" y="T5"/>
                    </a:cxn>
                    <a:cxn ang="0">
                      <a:pos x="T6" y="T7"/>
                    </a:cxn>
                    <a:cxn ang="0">
                      <a:pos x="T8" y="T9"/>
                    </a:cxn>
                  </a:cxnLst>
                  <a:rect l="0" t="0" r="r" b="b"/>
                  <a:pathLst>
                    <a:path w="3" h="20">
                      <a:moveTo>
                        <a:pt x="3" y="0"/>
                      </a:moveTo>
                      <a:cubicBezTo>
                        <a:pt x="2" y="1"/>
                        <a:pt x="1" y="1"/>
                        <a:pt x="0" y="1"/>
                      </a:cubicBezTo>
                      <a:cubicBezTo>
                        <a:pt x="0" y="20"/>
                        <a:pt x="0" y="20"/>
                        <a:pt x="0" y="20"/>
                      </a:cubicBezTo>
                      <a:cubicBezTo>
                        <a:pt x="1" y="19"/>
                        <a:pt x="2" y="18"/>
                        <a:pt x="3" y="17"/>
                      </a:cubicBezTo>
                      <a:cubicBezTo>
                        <a:pt x="3" y="0"/>
                        <a:pt x="3" y="0"/>
                        <a:pt x="3" y="0"/>
                      </a:cubicBezTo>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9" name="Freeform 559">
                  <a:extLst>
                    <a:ext uri="{FF2B5EF4-FFF2-40B4-BE49-F238E27FC236}">
                      <a16:creationId xmlns="" xmlns:a16="http://schemas.microsoft.com/office/drawing/2014/main" id="{9E538565-B3A9-483E-9273-EBA90D8DB660}"/>
                    </a:ext>
                  </a:extLst>
                </p:cNvPr>
                <p:cNvSpPr>
                  <a:spLocks/>
                </p:cNvSpPr>
                <p:nvPr/>
              </p:nvSpPr>
              <p:spPr bwMode="auto">
                <a:xfrm>
                  <a:off x="3244" y="2233"/>
                  <a:ext cx="15" cy="25"/>
                </a:xfrm>
                <a:custGeom>
                  <a:avLst/>
                  <a:gdLst>
                    <a:gd name="T0" fmla="*/ 3 w 3"/>
                    <a:gd name="T1" fmla="*/ 0 h 5"/>
                    <a:gd name="T2" fmla="*/ 0 w 3"/>
                    <a:gd name="T3" fmla="*/ 0 h 5"/>
                    <a:gd name="T4" fmla="*/ 0 w 3"/>
                    <a:gd name="T5" fmla="*/ 5 h 5"/>
                    <a:gd name="T6" fmla="*/ 3 w 3"/>
                    <a:gd name="T7" fmla="*/ 4 h 5"/>
                    <a:gd name="T8" fmla="*/ 3 w 3"/>
                    <a:gd name="T9" fmla="*/ 0 h 5"/>
                  </a:gdLst>
                  <a:ahLst/>
                  <a:cxnLst>
                    <a:cxn ang="0">
                      <a:pos x="T0" y="T1"/>
                    </a:cxn>
                    <a:cxn ang="0">
                      <a:pos x="T2" y="T3"/>
                    </a:cxn>
                    <a:cxn ang="0">
                      <a:pos x="T4" y="T5"/>
                    </a:cxn>
                    <a:cxn ang="0">
                      <a:pos x="T6" y="T7"/>
                    </a:cxn>
                    <a:cxn ang="0">
                      <a:pos x="T8" y="T9"/>
                    </a:cxn>
                  </a:cxnLst>
                  <a:rect l="0" t="0" r="r" b="b"/>
                  <a:pathLst>
                    <a:path w="3" h="5">
                      <a:moveTo>
                        <a:pt x="3" y="0"/>
                      </a:moveTo>
                      <a:cubicBezTo>
                        <a:pt x="0" y="0"/>
                        <a:pt x="0" y="0"/>
                        <a:pt x="0" y="0"/>
                      </a:cubicBezTo>
                      <a:cubicBezTo>
                        <a:pt x="0" y="5"/>
                        <a:pt x="0" y="5"/>
                        <a:pt x="0" y="5"/>
                      </a:cubicBezTo>
                      <a:cubicBezTo>
                        <a:pt x="1" y="5"/>
                        <a:pt x="2" y="5"/>
                        <a:pt x="3" y="4"/>
                      </a:cubicBezTo>
                      <a:cubicBezTo>
                        <a:pt x="3" y="0"/>
                        <a:pt x="3" y="0"/>
                        <a:pt x="3" y="0"/>
                      </a:cubicBezTo>
                    </a:path>
                  </a:pathLst>
                </a:custGeom>
                <a:solidFill>
                  <a:srgbClr val="1210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0" name="Freeform 560">
                  <a:extLst>
                    <a:ext uri="{FF2B5EF4-FFF2-40B4-BE49-F238E27FC236}">
                      <a16:creationId xmlns="" xmlns:a16="http://schemas.microsoft.com/office/drawing/2014/main" id="{39B1C870-F411-4BA7-92B5-AF98CF871834}"/>
                    </a:ext>
                  </a:extLst>
                </p:cNvPr>
                <p:cNvSpPr>
                  <a:spLocks/>
                </p:cNvSpPr>
                <p:nvPr/>
              </p:nvSpPr>
              <p:spPr bwMode="auto">
                <a:xfrm>
                  <a:off x="3234" y="2258"/>
                  <a:ext cx="10" cy="112"/>
                </a:xfrm>
                <a:custGeom>
                  <a:avLst/>
                  <a:gdLst>
                    <a:gd name="T0" fmla="*/ 0 w 2"/>
                    <a:gd name="T1" fmla="*/ 0 h 23"/>
                    <a:gd name="T2" fmla="*/ 0 w 2"/>
                    <a:gd name="T3" fmla="*/ 23 h 23"/>
                    <a:gd name="T4" fmla="*/ 2 w 2"/>
                    <a:gd name="T5" fmla="*/ 19 h 23"/>
                    <a:gd name="T6" fmla="*/ 2 w 2"/>
                    <a:gd name="T7" fmla="*/ 0 h 23"/>
                    <a:gd name="T8" fmla="*/ 2 w 2"/>
                    <a:gd name="T9" fmla="*/ 0 h 23"/>
                    <a:gd name="T10" fmla="*/ 0 w 2"/>
                    <a:gd name="T11" fmla="*/ 0 h 23"/>
                  </a:gdLst>
                  <a:ahLst/>
                  <a:cxnLst>
                    <a:cxn ang="0">
                      <a:pos x="T0" y="T1"/>
                    </a:cxn>
                    <a:cxn ang="0">
                      <a:pos x="T2" y="T3"/>
                    </a:cxn>
                    <a:cxn ang="0">
                      <a:pos x="T4" y="T5"/>
                    </a:cxn>
                    <a:cxn ang="0">
                      <a:pos x="T6" y="T7"/>
                    </a:cxn>
                    <a:cxn ang="0">
                      <a:pos x="T8" y="T9"/>
                    </a:cxn>
                    <a:cxn ang="0">
                      <a:pos x="T10" y="T11"/>
                    </a:cxn>
                  </a:cxnLst>
                  <a:rect l="0" t="0" r="r" b="b"/>
                  <a:pathLst>
                    <a:path w="2" h="23">
                      <a:moveTo>
                        <a:pt x="0" y="0"/>
                      </a:moveTo>
                      <a:cubicBezTo>
                        <a:pt x="0" y="23"/>
                        <a:pt x="0" y="23"/>
                        <a:pt x="0" y="23"/>
                      </a:cubicBezTo>
                      <a:cubicBezTo>
                        <a:pt x="0" y="21"/>
                        <a:pt x="1" y="20"/>
                        <a:pt x="2" y="19"/>
                      </a:cubicBezTo>
                      <a:cubicBezTo>
                        <a:pt x="2" y="0"/>
                        <a:pt x="2" y="0"/>
                        <a:pt x="2" y="0"/>
                      </a:cubicBezTo>
                      <a:cubicBezTo>
                        <a:pt x="2" y="0"/>
                        <a:pt x="2" y="0"/>
                        <a:pt x="2" y="0"/>
                      </a:cubicBezTo>
                      <a:cubicBezTo>
                        <a:pt x="1" y="0"/>
                        <a:pt x="0" y="0"/>
                        <a:pt x="0" y="0"/>
                      </a:cubicBezTo>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1" name="Freeform 561">
                  <a:extLst>
                    <a:ext uri="{FF2B5EF4-FFF2-40B4-BE49-F238E27FC236}">
                      <a16:creationId xmlns="" xmlns:a16="http://schemas.microsoft.com/office/drawing/2014/main" id="{22126E98-B86E-4162-8C3B-D4D2C042310C}"/>
                    </a:ext>
                  </a:extLst>
                </p:cNvPr>
                <p:cNvSpPr>
                  <a:spLocks/>
                </p:cNvSpPr>
                <p:nvPr/>
              </p:nvSpPr>
              <p:spPr bwMode="auto">
                <a:xfrm>
                  <a:off x="3234" y="2233"/>
                  <a:ext cx="10" cy="25"/>
                </a:xfrm>
                <a:custGeom>
                  <a:avLst/>
                  <a:gdLst>
                    <a:gd name="T0" fmla="*/ 2 w 2"/>
                    <a:gd name="T1" fmla="*/ 0 h 5"/>
                    <a:gd name="T2" fmla="*/ 0 w 2"/>
                    <a:gd name="T3" fmla="*/ 0 h 5"/>
                    <a:gd name="T4" fmla="*/ 0 w 2"/>
                    <a:gd name="T5" fmla="*/ 5 h 5"/>
                    <a:gd name="T6" fmla="*/ 2 w 2"/>
                    <a:gd name="T7" fmla="*/ 5 h 5"/>
                    <a:gd name="T8" fmla="*/ 2 w 2"/>
                    <a:gd name="T9" fmla="*/ 5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0" y="0"/>
                        <a:pt x="0" y="0"/>
                        <a:pt x="0" y="0"/>
                      </a:cubicBezTo>
                      <a:cubicBezTo>
                        <a:pt x="0" y="5"/>
                        <a:pt x="0" y="5"/>
                        <a:pt x="0" y="5"/>
                      </a:cubicBezTo>
                      <a:cubicBezTo>
                        <a:pt x="0" y="5"/>
                        <a:pt x="1" y="5"/>
                        <a:pt x="2" y="5"/>
                      </a:cubicBezTo>
                      <a:cubicBezTo>
                        <a:pt x="2" y="5"/>
                        <a:pt x="2" y="5"/>
                        <a:pt x="2" y="5"/>
                      </a:cubicBezTo>
                      <a:cubicBezTo>
                        <a:pt x="2" y="0"/>
                        <a:pt x="2" y="0"/>
                        <a:pt x="2" y="0"/>
                      </a:cubicBezTo>
                    </a:path>
                  </a:pathLst>
                </a:custGeom>
                <a:solidFill>
                  <a:srgbClr val="1210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2" name="Freeform 562">
                  <a:extLst>
                    <a:ext uri="{FF2B5EF4-FFF2-40B4-BE49-F238E27FC236}">
                      <a16:creationId xmlns="" xmlns:a16="http://schemas.microsoft.com/office/drawing/2014/main" id="{641AA893-46EF-4647-B399-98C8EB8D7F2F}"/>
                    </a:ext>
                  </a:extLst>
                </p:cNvPr>
                <p:cNvSpPr>
                  <a:spLocks/>
                </p:cNvSpPr>
                <p:nvPr/>
              </p:nvSpPr>
              <p:spPr bwMode="auto">
                <a:xfrm>
                  <a:off x="3220" y="2253"/>
                  <a:ext cx="14" cy="142"/>
                </a:xfrm>
                <a:custGeom>
                  <a:avLst/>
                  <a:gdLst>
                    <a:gd name="T0" fmla="*/ 0 w 3"/>
                    <a:gd name="T1" fmla="*/ 0 h 29"/>
                    <a:gd name="T2" fmla="*/ 0 w 3"/>
                    <a:gd name="T3" fmla="*/ 29 h 29"/>
                    <a:gd name="T4" fmla="*/ 3 w 3"/>
                    <a:gd name="T5" fmla="*/ 24 h 29"/>
                    <a:gd name="T6" fmla="*/ 3 w 3"/>
                    <a:gd name="T7" fmla="*/ 1 h 29"/>
                    <a:gd name="T8" fmla="*/ 0 w 3"/>
                    <a:gd name="T9" fmla="*/ 0 h 29"/>
                  </a:gdLst>
                  <a:ahLst/>
                  <a:cxnLst>
                    <a:cxn ang="0">
                      <a:pos x="T0" y="T1"/>
                    </a:cxn>
                    <a:cxn ang="0">
                      <a:pos x="T2" y="T3"/>
                    </a:cxn>
                    <a:cxn ang="0">
                      <a:pos x="T4" y="T5"/>
                    </a:cxn>
                    <a:cxn ang="0">
                      <a:pos x="T6" y="T7"/>
                    </a:cxn>
                    <a:cxn ang="0">
                      <a:pos x="T8" y="T9"/>
                    </a:cxn>
                  </a:cxnLst>
                  <a:rect l="0" t="0" r="r" b="b"/>
                  <a:pathLst>
                    <a:path w="3" h="29">
                      <a:moveTo>
                        <a:pt x="0" y="0"/>
                      </a:moveTo>
                      <a:cubicBezTo>
                        <a:pt x="0" y="29"/>
                        <a:pt x="0" y="29"/>
                        <a:pt x="0" y="29"/>
                      </a:cubicBezTo>
                      <a:cubicBezTo>
                        <a:pt x="1" y="27"/>
                        <a:pt x="2" y="25"/>
                        <a:pt x="3" y="24"/>
                      </a:cubicBezTo>
                      <a:cubicBezTo>
                        <a:pt x="3" y="1"/>
                        <a:pt x="3" y="1"/>
                        <a:pt x="3" y="1"/>
                      </a:cubicBezTo>
                      <a:cubicBezTo>
                        <a:pt x="2" y="0"/>
                        <a:pt x="1" y="0"/>
                        <a:pt x="0" y="0"/>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3" name="Freeform 563">
                  <a:extLst>
                    <a:ext uri="{FF2B5EF4-FFF2-40B4-BE49-F238E27FC236}">
                      <a16:creationId xmlns="" xmlns:a16="http://schemas.microsoft.com/office/drawing/2014/main" id="{EA0AF5D3-46F6-4C39-A495-7467E4922202}"/>
                    </a:ext>
                  </a:extLst>
                </p:cNvPr>
                <p:cNvSpPr>
                  <a:spLocks/>
                </p:cNvSpPr>
                <p:nvPr/>
              </p:nvSpPr>
              <p:spPr bwMode="auto">
                <a:xfrm>
                  <a:off x="3220" y="2233"/>
                  <a:ext cx="14" cy="25"/>
                </a:xfrm>
                <a:custGeom>
                  <a:avLst/>
                  <a:gdLst>
                    <a:gd name="T0" fmla="*/ 3 w 3"/>
                    <a:gd name="T1" fmla="*/ 0 h 5"/>
                    <a:gd name="T2" fmla="*/ 0 w 3"/>
                    <a:gd name="T3" fmla="*/ 0 h 5"/>
                    <a:gd name="T4" fmla="*/ 0 w 3"/>
                    <a:gd name="T5" fmla="*/ 4 h 5"/>
                    <a:gd name="T6" fmla="*/ 3 w 3"/>
                    <a:gd name="T7" fmla="*/ 5 h 5"/>
                    <a:gd name="T8" fmla="*/ 3 w 3"/>
                    <a:gd name="T9" fmla="*/ 0 h 5"/>
                  </a:gdLst>
                  <a:ahLst/>
                  <a:cxnLst>
                    <a:cxn ang="0">
                      <a:pos x="T0" y="T1"/>
                    </a:cxn>
                    <a:cxn ang="0">
                      <a:pos x="T2" y="T3"/>
                    </a:cxn>
                    <a:cxn ang="0">
                      <a:pos x="T4" y="T5"/>
                    </a:cxn>
                    <a:cxn ang="0">
                      <a:pos x="T6" y="T7"/>
                    </a:cxn>
                    <a:cxn ang="0">
                      <a:pos x="T8" y="T9"/>
                    </a:cxn>
                  </a:cxnLst>
                  <a:rect l="0" t="0" r="r" b="b"/>
                  <a:pathLst>
                    <a:path w="3" h="5">
                      <a:moveTo>
                        <a:pt x="3" y="0"/>
                      </a:moveTo>
                      <a:cubicBezTo>
                        <a:pt x="0" y="0"/>
                        <a:pt x="0" y="0"/>
                        <a:pt x="0" y="0"/>
                      </a:cubicBezTo>
                      <a:cubicBezTo>
                        <a:pt x="0" y="4"/>
                        <a:pt x="0" y="4"/>
                        <a:pt x="0" y="4"/>
                      </a:cubicBezTo>
                      <a:cubicBezTo>
                        <a:pt x="1" y="4"/>
                        <a:pt x="2" y="4"/>
                        <a:pt x="3" y="5"/>
                      </a:cubicBezTo>
                      <a:cubicBezTo>
                        <a:pt x="3" y="0"/>
                        <a:pt x="3" y="0"/>
                        <a:pt x="3" y="0"/>
                      </a:cubicBezTo>
                    </a:path>
                  </a:pathLst>
                </a:custGeom>
                <a:solidFill>
                  <a:srgbClr val="1210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4" name="Freeform 564">
                  <a:extLst>
                    <a:ext uri="{FF2B5EF4-FFF2-40B4-BE49-F238E27FC236}">
                      <a16:creationId xmlns="" xmlns:a16="http://schemas.microsoft.com/office/drawing/2014/main" id="{88FF9840-C6CF-45D8-BAF3-171B0A94B30D}"/>
                    </a:ext>
                  </a:extLst>
                </p:cNvPr>
                <p:cNvSpPr>
                  <a:spLocks/>
                </p:cNvSpPr>
                <p:nvPr/>
              </p:nvSpPr>
              <p:spPr bwMode="auto">
                <a:xfrm>
                  <a:off x="3205" y="2243"/>
                  <a:ext cx="15" cy="191"/>
                </a:xfrm>
                <a:custGeom>
                  <a:avLst/>
                  <a:gdLst>
                    <a:gd name="T0" fmla="*/ 0 w 3"/>
                    <a:gd name="T1" fmla="*/ 0 h 39"/>
                    <a:gd name="T2" fmla="*/ 0 w 3"/>
                    <a:gd name="T3" fmla="*/ 39 h 39"/>
                    <a:gd name="T4" fmla="*/ 3 w 3"/>
                    <a:gd name="T5" fmla="*/ 31 h 39"/>
                    <a:gd name="T6" fmla="*/ 3 w 3"/>
                    <a:gd name="T7" fmla="*/ 2 h 39"/>
                    <a:gd name="T8" fmla="*/ 0 w 3"/>
                    <a:gd name="T9" fmla="*/ 0 h 39"/>
                  </a:gdLst>
                  <a:ahLst/>
                  <a:cxnLst>
                    <a:cxn ang="0">
                      <a:pos x="T0" y="T1"/>
                    </a:cxn>
                    <a:cxn ang="0">
                      <a:pos x="T2" y="T3"/>
                    </a:cxn>
                    <a:cxn ang="0">
                      <a:pos x="T4" y="T5"/>
                    </a:cxn>
                    <a:cxn ang="0">
                      <a:pos x="T6" y="T7"/>
                    </a:cxn>
                    <a:cxn ang="0">
                      <a:pos x="T8" y="T9"/>
                    </a:cxn>
                  </a:cxnLst>
                  <a:rect l="0" t="0" r="r" b="b"/>
                  <a:pathLst>
                    <a:path w="3" h="39">
                      <a:moveTo>
                        <a:pt x="0" y="0"/>
                      </a:moveTo>
                      <a:cubicBezTo>
                        <a:pt x="0" y="39"/>
                        <a:pt x="0" y="39"/>
                        <a:pt x="0" y="39"/>
                      </a:cubicBezTo>
                      <a:cubicBezTo>
                        <a:pt x="0" y="36"/>
                        <a:pt x="1" y="33"/>
                        <a:pt x="3" y="31"/>
                      </a:cubicBezTo>
                      <a:cubicBezTo>
                        <a:pt x="3" y="2"/>
                        <a:pt x="3" y="2"/>
                        <a:pt x="3" y="2"/>
                      </a:cubicBezTo>
                      <a:cubicBezTo>
                        <a:pt x="2" y="1"/>
                        <a:pt x="1" y="0"/>
                        <a:pt x="0" y="0"/>
                      </a:cubicBezTo>
                    </a:path>
                  </a:pathLst>
                </a:custGeom>
                <a:solidFill>
                  <a:srgbClr val="71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5" name="Freeform 565">
                  <a:extLst>
                    <a:ext uri="{FF2B5EF4-FFF2-40B4-BE49-F238E27FC236}">
                      <a16:creationId xmlns="" xmlns:a16="http://schemas.microsoft.com/office/drawing/2014/main" id="{DC567B22-DCC9-4182-9D43-FBEBD6D4B089}"/>
                    </a:ext>
                  </a:extLst>
                </p:cNvPr>
                <p:cNvSpPr>
                  <a:spLocks/>
                </p:cNvSpPr>
                <p:nvPr/>
              </p:nvSpPr>
              <p:spPr bwMode="auto">
                <a:xfrm>
                  <a:off x="3205" y="2233"/>
                  <a:ext cx="15" cy="20"/>
                </a:xfrm>
                <a:custGeom>
                  <a:avLst/>
                  <a:gdLst>
                    <a:gd name="T0" fmla="*/ 3 w 3"/>
                    <a:gd name="T1" fmla="*/ 0 h 4"/>
                    <a:gd name="T2" fmla="*/ 0 w 3"/>
                    <a:gd name="T3" fmla="*/ 0 h 4"/>
                    <a:gd name="T4" fmla="*/ 0 w 3"/>
                    <a:gd name="T5" fmla="*/ 2 h 4"/>
                    <a:gd name="T6" fmla="*/ 3 w 3"/>
                    <a:gd name="T7" fmla="*/ 4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0" y="0"/>
                        <a:pt x="0" y="0"/>
                        <a:pt x="0" y="0"/>
                      </a:cubicBezTo>
                      <a:cubicBezTo>
                        <a:pt x="0" y="2"/>
                        <a:pt x="0" y="2"/>
                        <a:pt x="0" y="2"/>
                      </a:cubicBezTo>
                      <a:cubicBezTo>
                        <a:pt x="1" y="2"/>
                        <a:pt x="2" y="3"/>
                        <a:pt x="3" y="4"/>
                      </a:cubicBezTo>
                      <a:cubicBezTo>
                        <a:pt x="3" y="0"/>
                        <a:pt x="3" y="0"/>
                        <a:pt x="3" y="0"/>
                      </a:cubicBezTo>
                    </a:path>
                  </a:pathLst>
                </a:custGeom>
                <a:solidFill>
                  <a:srgbClr val="110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6" name="Freeform 566">
                  <a:extLst>
                    <a:ext uri="{FF2B5EF4-FFF2-40B4-BE49-F238E27FC236}">
                      <a16:creationId xmlns="" xmlns:a16="http://schemas.microsoft.com/office/drawing/2014/main" id="{11CDA43F-31E1-4745-9B9D-BA852B125F3E}"/>
                    </a:ext>
                  </a:extLst>
                </p:cNvPr>
                <p:cNvSpPr>
                  <a:spLocks/>
                </p:cNvSpPr>
                <p:nvPr/>
              </p:nvSpPr>
              <p:spPr bwMode="auto">
                <a:xfrm>
                  <a:off x="3190" y="2233"/>
                  <a:ext cx="15" cy="211"/>
                </a:xfrm>
                <a:custGeom>
                  <a:avLst/>
                  <a:gdLst>
                    <a:gd name="T0" fmla="*/ 2 w 3"/>
                    <a:gd name="T1" fmla="*/ 0 h 43"/>
                    <a:gd name="T2" fmla="*/ 0 w 3"/>
                    <a:gd name="T3" fmla="*/ 0 h 43"/>
                    <a:gd name="T4" fmla="*/ 0 w 3"/>
                    <a:gd name="T5" fmla="*/ 43 h 43"/>
                    <a:gd name="T6" fmla="*/ 3 w 3"/>
                    <a:gd name="T7" fmla="*/ 43 h 43"/>
                    <a:gd name="T8" fmla="*/ 3 w 3"/>
                    <a:gd name="T9" fmla="*/ 43 h 43"/>
                    <a:gd name="T10" fmla="*/ 3 w 3"/>
                    <a:gd name="T11" fmla="*/ 41 h 43"/>
                    <a:gd name="T12" fmla="*/ 3 w 3"/>
                    <a:gd name="T13" fmla="*/ 2 h 43"/>
                    <a:gd name="T14" fmla="*/ 2 w 3"/>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3">
                      <a:moveTo>
                        <a:pt x="2" y="0"/>
                      </a:moveTo>
                      <a:cubicBezTo>
                        <a:pt x="0" y="0"/>
                        <a:pt x="0" y="0"/>
                        <a:pt x="0" y="0"/>
                      </a:cubicBezTo>
                      <a:cubicBezTo>
                        <a:pt x="0" y="43"/>
                        <a:pt x="0" y="43"/>
                        <a:pt x="0" y="43"/>
                      </a:cubicBezTo>
                      <a:cubicBezTo>
                        <a:pt x="3" y="43"/>
                        <a:pt x="3" y="43"/>
                        <a:pt x="3" y="43"/>
                      </a:cubicBezTo>
                      <a:cubicBezTo>
                        <a:pt x="3" y="43"/>
                        <a:pt x="3" y="43"/>
                        <a:pt x="3" y="43"/>
                      </a:cubicBezTo>
                      <a:cubicBezTo>
                        <a:pt x="3" y="42"/>
                        <a:pt x="3" y="42"/>
                        <a:pt x="3" y="41"/>
                      </a:cubicBezTo>
                      <a:cubicBezTo>
                        <a:pt x="3" y="2"/>
                        <a:pt x="3" y="2"/>
                        <a:pt x="3" y="2"/>
                      </a:cubicBezTo>
                      <a:cubicBezTo>
                        <a:pt x="2" y="1"/>
                        <a:pt x="2" y="1"/>
                        <a:pt x="2" y="0"/>
                      </a:cubicBezTo>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7" name="Freeform 567">
                  <a:extLst>
                    <a:ext uri="{FF2B5EF4-FFF2-40B4-BE49-F238E27FC236}">
                      <a16:creationId xmlns="" xmlns:a16="http://schemas.microsoft.com/office/drawing/2014/main" id="{DEA3FE6C-FDC5-4D7A-AADF-D6D68935EF16}"/>
                    </a:ext>
                  </a:extLst>
                </p:cNvPr>
                <p:cNvSpPr>
                  <a:spLocks/>
                </p:cNvSpPr>
                <p:nvPr/>
              </p:nvSpPr>
              <p:spPr bwMode="auto">
                <a:xfrm>
                  <a:off x="3200" y="2233"/>
                  <a:ext cx="5" cy="10"/>
                </a:xfrm>
                <a:custGeom>
                  <a:avLst/>
                  <a:gdLst>
                    <a:gd name="T0" fmla="*/ 1 w 1"/>
                    <a:gd name="T1" fmla="*/ 0 h 2"/>
                    <a:gd name="T2" fmla="*/ 0 w 1"/>
                    <a:gd name="T3" fmla="*/ 0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1"/>
                        <a:pt x="0" y="1"/>
                        <a:pt x="1" y="2"/>
                      </a:cubicBezTo>
                      <a:cubicBezTo>
                        <a:pt x="1" y="0"/>
                        <a:pt x="1" y="0"/>
                        <a:pt x="1" y="0"/>
                      </a:cubicBezTo>
                    </a:path>
                  </a:pathLst>
                </a:custGeom>
                <a:solidFill>
                  <a:srgbClr val="110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8" name="Rectangle 568">
                  <a:extLst>
                    <a:ext uri="{FF2B5EF4-FFF2-40B4-BE49-F238E27FC236}">
                      <a16:creationId xmlns="" xmlns:a16="http://schemas.microsoft.com/office/drawing/2014/main" id="{8CCC867F-D37C-43CF-8262-BD29AAC54D80}"/>
                    </a:ext>
                  </a:extLst>
                </p:cNvPr>
                <p:cNvSpPr>
                  <a:spLocks noChangeArrowheads="1"/>
                </p:cNvSpPr>
                <p:nvPr/>
              </p:nvSpPr>
              <p:spPr bwMode="auto">
                <a:xfrm>
                  <a:off x="3175" y="2233"/>
                  <a:ext cx="15" cy="211"/>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9" name="Rectangle 569">
                  <a:extLst>
                    <a:ext uri="{FF2B5EF4-FFF2-40B4-BE49-F238E27FC236}">
                      <a16:creationId xmlns="" xmlns:a16="http://schemas.microsoft.com/office/drawing/2014/main" id="{8B17B6F1-E48F-4564-849F-21573A071244}"/>
                    </a:ext>
                  </a:extLst>
                </p:cNvPr>
                <p:cNvSpPr>
                  <a:spLocks noChangeArrowheads="1"/>
                </p:cNvSpPr>
                <p:nvPr/>
              </p:nvSpPr>
              <p:spPr bwMode="auto">
                <a:xfrm>
                  <a:off x="3175" y="2233"/>
                  <a:ext cx="1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80" name="Rectangle 570">
                  <a:extLst>
                    <a:ext uri="{FF2B5EF4-FFF2-40B4-BE49-F238E27FC236}">
                      <a16:creationId xmlns="" xmlns:a16="http://schemas.microsoft.com/office/drawing/2014/main" id="{F97AD727-167D-4EC6-94C7-A34077C5DF95}"/>
                    </a:ext>
                  </a:extLst>
                </p:cNvPr>
                <p:cNvSpPr>
                  <a:spLocks noChangeArrowheads="1"/>
                </p:cNvSpPr>
                <p:nvPr/>
              </p:nvSpPr>
              <p:spPr bwMode="auto">
                <a:xfrm>
                  <a:off x="3160" y="2233"/>
                  <a:ext cx="15" cy="211"/>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81" name="Rectangle 571">
                  <a:extLst>
                    <a:ext uri="{FF2B5EF4-FFF2-40B4-BE49-F238E27FC236}">
                      <a16:creationId xmlns="" xmlns:a16="http://schemas.microsoft.com/office/drawing/2014/main" id="{5FC2A8B9-05A8-4182-8C86-BFB7DC8B1917}"/>
                    </a:ext>
                  </a:extLst>
                </p:cNvPr>
                <p:cNvSpPr>
                  <a:spLocks noChangeArrowheads="1"/>
                </p:cNvSpPr>
                <p:nvPr/>
              </p:nvSpPr>
              <p:spPr bwMode="auto">
                <a:xfrm>
                  <a:off x="3160" y="2233"/>
                  <a:ext cx="1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82" name="Rectangle 572">
                  <a:extLst>
                    <a:ext uri="{FF2B5EF4-FFF2-40B4-BE49-F238E27FC236}">
                      <a16:creationId xmlns="" xmlns:a16="http://schemas.microsoft.com/office/drawing/2014/main" id="{145BA91C-7912-4FD2-AFAE-634CA5B30B1A}"/>
                    </a:ext>
                  </a:extLst>
                </p:cNvPr>
                <p:cNvSpPr>
                  <a:spLocks noChangeArrowheads="1"/>
                </p:cNvSpPr>
                <p:nvPr/>
              </p:nvSpPr>
              <p:spPr bwMode="auto">
                <a:xfrm>
                  <a:off x="3146" y="2233"/>
                  <a:ext cx="14" cy="211"/>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83" name="Rectangle 573">
                  <a:extLst>
                    <a:ext uri="{FF2B5EF4-FFF2-40B4-BE49-F238E27FC236}">
                      <a16:creationId xmlns="" xmlns:a16="http://schemas.microsoft.com/office/drawing/2014/main" id="{8B0529EE-BFB6-43F5-87DC-7C277971F906}"/>
                    </a:ext>
                  </a:extLst>
                </p:cNvPr>
                <p:cNvSpPr>
                  <a:spLocks noChangeArrowheads="1"/>
                </p:cNvSpPr>
                <p:nvPr/>
              </p:nvSpPr>
              <p:spPr bwMode="auto">
                <a:xfrm>
                  <a:off x="3146" y="2233"/>
                  <a:ext cx="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84" name="Rectangle 574">
                  <a:extLst>
                    <a:ext uri="{FF2B5EF4-FFF2-40B4-BE49-F238E27FC236}">
                      <a16:creationId xmlns="" xmlns:a16="http://schemas.microsoft.com/office/drawing/2014/main" id="{DA924999-762C-4BC2-82D8-0D732F557E53}"/>
                    </a:ext>
                  </a:extLst>
                </p:cNvPr>
                <p:cNvSpPr>
                  <a:spLocks noChangeArrowheads="1"/>
                </p:cNvSpPr>
                <p:nvPr/>
              </p:nvSpPr>
              <p:spPr bwMode="auto">
                <a:xfrm>
                  <a:off x="3136" y="2233"/>
                  <a:ext cx="10" cy="211"/>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85" name="Rectangle 575">
                  <a:extLst>
                    <a:ext uri="{FF2B5EF4-FFF2-40B4-BE49-F238E27FC236}">
                      <a16:creationId xmlns="" xmlns:a16="http://schemas.microsoft.com/office/drawing/2014/main" id="{D11421D1-A5B2-4E1C-863B-4E28880C3939}"/>
                    </a:ext>
                  </a:extLst>
                </p:cNvPr>
                <p:cNvSpPr>
                  <a:spLocks noChangeArrowheads="1"/>
                </p:cNvSpPr>
                <p:nvPr/>
              </p:nvSpPr>
              <p:spPr bwMode="auto">
                <a:xfrm>
                  <a:off x="3136" y="2233"/>
                  <a:ext cx="1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86" name="Freeform 576">
                  <a:extLst>
                    <a:ext uri="{FF2B5EF4-FFF2-40B4-BE49-F238E27FC236}">
                      <a16:creationId xmlns="" xmlns:a16="http://schemas.microsoft.com/office/drawing/2014/main" id="{B755AFDF-5F2B-44F6-8225-FDD6A43C1F92}"/>
                    </a:ext>
                  </a:extLst>
                </p:cNvPr>
                <p:cNvSpPr>
                  <a:spLocks/>
                </p:cNvSpPr>
                <p:nvPr/>
              </p:nvSpPr>
              <p:spPr bwMode="auto">
                <a:xfrm>
                  <a:off x="3121" y="2233"/>
                  <a:ext cx="15" cy="211"/>
                </a:xfrm>
                <a:custGeom>
                  <a:avLst/>
                  <a:gdLst>
                    <a:gd name="T0" fmla="*/ 15 w 15"/>
                    <a:gd name="T1" fmla="*/ 0 h 211"/>
                    <a:gd name="T2" fmla="*/ 0 w 15"/>
                    <a:gd name="T3" fmla="*/ 0 h 211"/>
                    <a:gd name="T4" fmla="*/ 0 w 15"/>
                    <a:gd name="T5" fmla="*/ 211 h 211"/>
                    <a:gd name="T6" fmla="*/ 0 w 15"/>
                    <a:gd name="T7" fmla="*/ 211 h 211"/>
                    <a:gd name="T8" fmla="*/ 15 w 15"/>
                    <a:gd name="T9" fmla="*/ 211 h 211"/>
                    <a:gd name="T10" fmla="*/ 15 w 15"/>
                    <a:gd name="T11" fmla="*/ 0 h 211"/>
                  </a:gdLst>
                  <a:ahLst/>
                  <a:cxnLst>
                    <a:cxn ang="0">
                      <a:pos x="T0" y="T1"/>
                    </a:cxn>
                    <a:cxn ang="0">
                      <a:pos x="T2" y="T3"/>
                    </a:cxn>
                    <a:cxn ang="0">
                      <a:pos x="T4" y="T5"/>
                    </a:cxn>
                    <a:cxn ang="0">
                      <a:pos x="T6" y="T7"/>
                    </a:cxn>
                    <a:cxn ang="0">
                      <a:pos x="T8" y="T9"/>
                    </a:cxn>
                    <a:cxn ang="0">
                      <a:pos x="T10" y="T11"/>
                    </a:cxn>
                  </a:cxnLst>
                  <a:rect l="0" t="0" r="r" b="b"/>
                  <a:pathLst>
                    <a:path w="15" h="211">
                      <a:moveTo>
                        <a:pt x="15" y="0"/>
                      </a:moveTo>
                      <a:lnTo>
                        <a:pt x="0" y="0"/>
                      </a:lnTo>
                      <a:lnTo>
                        <a:pt x="0" y="211"/>
                      </a:lnTo>
                      <a:lnTo>
                        <a:pt x="0" y="211"/>
                      </a:lnTo>
                      <a:lnTo>
                        <a:pt x="15" y="211"/>
                      </a:lnTo>
                      <a:lnTo>
                        <a:pt x="15" y="0"/>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87" name="Freeform 577">
                  <a:extLst>
                    <a:ext uri="{FF2B5EF4-FFF2-40B4-BE49-F238E27FC236}">
                      <a16:creationId xmlns="" xmlns:a16="http://schemas.microsoft.com/office/drawing/2014/main" id="{C81B6C25-688A-4F13-A887-88791B2C5CB0}"/>
                    </a:ext>
                  </a:extLst>
                </p:cNvPr>
                <p:cNvSpPr>
                  <a:spLocks/>
                </p:cNvSpPr>
                <p:nvPr/>
              </p:nvSpPr>
              <p:spPr bwMode="auto">
                <a:xfrm>
                  <a:off x="3121" y="2233"/>
                  <a:ext cx="15" cy="211"/>
                </a:xfrm>
                <a:custGeom>
                  <a:avLst/>
                  <a:gdLst>
                    <a:gd name="T0" fmla="*/ 15 w 15"/>
                    <a:gd name="T1" fmla="*/ 0 h 211"/>
                    <a:gd name="T2" fmla="*/ 0 w 15"/>
                    <a:gd name="T3" fmla="*/ 0 h 211"/>
                    <a:gd name="T4" fmla="*/ 0 w 15"/>
                    <a:gd name="T5" fmla="*/ 211 h 211"/>
                    <a:gd name="T6" fmla="*/ 0 w 15"/>
                    <a:gd name="T7" fmla="*/ 211 h 211"/>
                    <a:gd name="T8" fmla="*/ 15 w 15"/>
                    <a:gd name="T9" fmla="*/ 211 h 211"/>
                    <a:gd name="T10" fmla="*/ 15 w 15"/>
                    <a:gd name="T11" fmla="*/ 0 h 211"/>
                  </a:gdLst>
                  <a:ahLst/>
                  <a:cxnLst>
                    <a:cxn ang="0">
                      <a:pos x="T0" y="T1"/>
                    </a:cxn>
                    <a:cxn ang="0">
                      <a:pos x="T2" y="T3"/>
                    </a:cxn>
                    <a:cxn ang="0">
                      <a:pos x="T4" y="T5"/>
                    </a:cxn>
                    <a:cxn ang="0">
                      <a:pos x="T6" y="T7"/>
                    </a:cxn>
                    <a:cxn ang="0">
                      <a:pos x="T8" y="T9"/>
                    </a:cxn>
                    <a:cxn ang="0">
                      <a:pos x="T10" y="T11"/>
                    </a:cxn>
                  </a:cxnLst>
                  <a:rect l="0" t="0" r="r" b="b"/>
                  <a:pathLst>
                    <a:path w="15" h="211">
                      <a:moveTo>
                        <a:pt x="15" y="0"/>
                      </a:moveTo>
                      <a:lnTo>
                        <a:pt x="0" y="0"/>
                      </a:lnTo>
                      <a:lnTo>
                        <a:pt x="0" y="211"/>
                      </a:lnTo>
                      <a:lnTo>
                        <a:pt x="0" y="211"/>
                      </a:lnTo>
                      <a:lnTo>
                        <a:pt x="15" y="211"/>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88" name="Freeform 578">
                  <a:extLst>
                    <a:ext uri="{FF2B5EF4-FFF2-40B4-BE49-F238E27FC236}">
                      <a16:creationId xmlns="" xmlns:a16="http://schemas.microsoft.com/office/drawing/2014/main" id="{8D8AF62F-87CE-4639-AAC8-5BD906CF2F36}"/>
                    </a:ext>
                  </a:extLst>
                </p:cNvPr>
                <p:cNvSpPr>
                  <a:spLocks/>
                </p:cNvSpPr>
                <p:nvPr/>
              </p:nvSpPr>
              <p:spPr bwMode="auto">
                <a:xfrm>
                  <a:off x="3106" y="2233"/>
                  <a:ext cx="15" cy="211"/>
                </a:xfrm>
                <a:custGeom>
                  <a:avLst/>
                  <a:gdLst>
                    <a:gd name="T0" fmla="*/ 15 w 15"/>
                    <a:gd name="T1" fmla="*/ 0 h 211"/>
                    <a:gd name="T2" fmla="*/ 0 w 15"/>
                    <a:gd name="T3" fmla="*/ 0 h 211"/>
                    <a:gd name="T4" fmla="*/ 0 w 15"/>
                    <a:gd name="T5" fmla="*/ 196 h 211"/>
                    <a:gd name="T6" fmla="*/ 0 w 15"/>
                    <a:gd name="T7" fmla="*/ 211 h 211"/>
                    <a:gd name="T8" fmla="*/ 15 w 15"/>
                    <a:gd name="T9" fmla="*/ 211 h 211"/>
                    <a:gd name="T10" fmla="*/ 15 w 15"/>
                    <a:gd name="T11" fmla="*/ 211 h 211"/>
                    <a:gd name="T12" fmla="*/ 15 w 15"/>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5" h="211">
                      <a:moveTo>
                        <a:pt x="15" y="0"/>
                      </a:moveTo>
                      <a:lnTo>
                        <a:pt x="0" y="0"/>
                      </a:lnTo>
                      <a:lnTo>
                        <a:pt x="0" y="196"/>
                      </a:lnTo>
                      <a:lnTo>
                        <a:pt x="0" y="211"/>
                      </a:lnTo>
                      <a:lnTo>
                        <a:pt x="15" y="211"/>
                      </a:lnTo>
                      <a:lnTo>
                        <a:pt x="15" y="211"/>
                      </a:lnTo>
                      <a:lnTo>
                        <a:pt x="1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89" name="Freeform 579">
                  <a:extLst>
                    <a:ext uri="{FF2B5EF4-FFF2-40B4-BE49-F238E27FC236}">
                      <a16:creationId xmlns="" xmlns:a16="http://schemas.microsoft.com/office/drawing/2014/main" id="{9BE3F666-618F-462F-BD10-E97DFBF01231}"/>
                    </a:ext>
                  </a:extLst>
                </p:cNvPr>
                <p:cNvSpPr>
                  <a:spLocks/>
                </p:cNvSpPr>
                <p:nvPr/>
              </p:nvSpPr>
              <p:spPr bwMode="auto">
                <a:xfrm>
                  <a:off x="3106" y="2233"/>
                  <a:ext cx="15" cy="211"/>
                </a:xfrm>
                <a:custGeom>
                  <a:avLst/>
                  <a:gdLst>
                    <a:gd name="T0" fmla="*/ 15 w 15"/>
                    <a:gd name="T1" fmla="*/ 0 h 211"/>
                    <a:gd name="T2" fmla="*/ 0 w 15"/>
                    <a:gd name="T3" fmla="*/ 0 h 211"/>
                    <a:gd name="T4" fmla="*/ 0 w 15"/>
                    <a:gd name="T5" fmla="*/ 196 h 211"/>
                    <a:gd name="T6" fmla="*/ 0 w 15"/>
                    <a:gd name="T7" fmla="*/ 211 h 211"/>
                    <a:gd name="T8" fmla="*/ 15 w 15"/>
                    <a:gd name="T9" fmla="*/ 211 h 211"/>
                    <a:gd name="T10" fmla="*/ 15 w 15"/>
                    <a:gd name="T11" fmla="*/ 211 h 211"/>
                    <a:gd name="T12" fmla="*/ 15 w 15"/>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5" h="211">
                      <a:moveTo>
                        <a:pt x="15" y="0"/>
                      </a:moveTo>
                      <a:lnTo>
                        <a:pt x="0" y="0"/>
                      </a:lnTo>
                      <a:lnTo>
                        <a:pt x="0" y="196"/>
                      </a:lnTo>
                      <a:lnTo>
                        <a:pt x="0" y="211"/>
                      </a:lnTo>
                      <a:lnTo>
                        <a:pt x="15" y="211"/>
                      </a:lnTo>
                      <a:lnTo>
                        <a:pt x="15" y="211"/>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90" name="Freeform 580">
                  <a:extLst>
                    <a:ext uri="{FF2B5EF4-FFF2-40B4-BE49-F238E27FC236}">
                      <a16:creationId xmlns="" xmlns:a16="http://schemas.microsoft.com/office/drawing/2014/main" id="{BFCF51D4-1A85-44AA-857B-8CBE99A10FB7}"/>
                    </a:ext>
                  </a:extLst>
                </p:cNvPr>
                <p:cNvSpPr>
                  <a:spLocks/>
                </p:cNvSpPr>
                <p:nvPr/>
              </p:nvSpPr>
              <p:spPr bwMode="auto">
                <a:xfrm>
                  <a:off x="3092" y="2233"/>
                  <a:ext cx="14" cy="211"/>
                </a:xfrm>
                <a:custGeom>
                  <a:avLst/>
                  <a:gdLst>
                    <a:gd name="T0" fmla="*/ 14 w 14"/>
                    <a:gd name="T1" fmla="*/ 0 h 211"/>
                    <a:gd name="T2" fmla="*/ 0 w 14"/>
                    <a:gd name="T3" fmla="*/ 0 h 211"/>
                    <a:gd name="T4" fmla="*/ 0 w 14"/>
                    <a:gd name="T5" fmla="*/ 182 h 211"/>
                    <a:gd name="T6" fmla="*/ 0 w 14"/>
                    <a:gd name="T7" fmla="*/ 211 h 211"/>
                    <a:gd name="T8" fmla="*/ 14 w 14"/>
                    <a:gd name="T9" fmla="*/ 211 h 211"/>
                    <a:gd name="T10" fmla="*/ 14 w 14"/>
                    <a:gd name="T11" fmla="*/ 196 h 211"/>
                    <a:gd name="T12" fmla="*/ 14 w 1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4" h="211">
                      <a:moveTo>
                        <a:pt x="14" y="0"/>
                      </a:moveTo>
                      <a:lnTo>
                        <a:pt x="0" y="0"/>
                      </a:lnTo>
                      <a:lnTo>
                        <a:pt x="0" y="182"/>
                      </a:lnTo>
                      <a:lnTo>
                        <a:pt x="0" y="211"/>
                      </a:lnTo>
                      <a:lnTo>
                        <a:pt x="14" y="211"/>
                      </a:lnTo>
                      <a:lnTo>
                        <a:pt x="14" y="196"/>
                      </a:lnTo>
                      <a:lnTo>
                        <a:pt x="1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91" name="Freeform 581">
                  <a:extLst>
                    <a:ext uri="{FF2B5EF4-FFF2-40B4-BE49-F238E27FC236}">
                      <a16:creationId xmlns="" xmlns:a16="http://schemas.microsoft.com/office/drawing/2014/main" id="{10749069-020D-4D33-8D23-5AC0150BF8E8}"/>
                    </a:ext>
                  </a:extLst>
                </p:cNvPr>
                <p:cNvSpPr>
                  <a:spLocks/>
                </p:cNvSpPr>
                <p:nvPr/>
              </p:nvSpPr>
              <p:spPr bwMode="auto">
                <a:xfrm>
                  <a:off x="3092" y="2233"/>
                  <a:ext cx="14" cy="211"/>
                </a:xfrm>
                <a:custGeom>
                  <a:avLst/>
                  <a:gdLst>
                    <a:gd name="T0" fmla="*/ 14 w 14"/>
                    <a:gd name="T1" fmla="*/ 0 h 211"/>
                    <a:gd name="T2" fmla="*/ 0 w 14"/>
                    <a:gd name="T3" fmla="*/ 0 h 211"/>
                    <a:gd name="T4" fmla="*/ 0 w 14"/>
                    <a:gd name="T5" fmla="*/ 182 h 211"/>
                    <a:gd name="T6" fmla="*/ 0 w 14"/>
                    <a:gd name="T7" fmla="*/ 211 h 211"/>
                    <a:gd name="T8" fmla="*/ 14 w 14"/>
                    <a:gd name="T9" fmla="*/ 211 h 211"/>
                    <a:gd name="T10" fmla="*/ 14 w 14"/>
                    <a:gd name="T11" fmla="*/ 196 h 211"/>
                    <a:gd name="T12" fmla="*/ 14 w 14"/>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4" h="211">
                      <a:moveTo>
                        <a:pt x="14" y="0"/>
                      </a:moveTo>
                      <a:lnTo>
                        <a:pt x="0" y="0"/>
                      </a:lnTo>
                      <a:lnTo>
                        <a:pt x="0" y="182"/>
                      </a:lnTo>
                      <a:lnTo>
                        <a:pt x="0" y="211"/>
                      </a:lnTo>
                      <a:lnTo>
                        <a:pt x="14" y="211"/>
                      </a:lnTo>
                      <a:lnTo>
                        <a:pt x="14" y="196"/>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92" name="Freeform 582">
                  <a:extLst>
                    <a:ext uri="{FF2B5EF4-FFF2-40B4-BE49-F238E27FC236}">
                      <a16:creationId xmlns="" xmlns:a16="http://schemas.microsoft.com/office/drawing/2014/main" id="{5BA95800-DC06-4FA4-954F-F9FFFE165590}"/>
                    </a:ext>
                  </a:extLst>
                </p:cNvPr>
                <p:cNvSpPr>
                  <a:spLocks/>
                </p:cNvSpPr>
                <p:nvPr/>
              </p:nvSpPr>
              <p:spPr bwMode="auto">
                <a:xfrm>
                  <a:off x="3077" y="2233"/>
                  <a:ext cx="15" cy="211"/>
                </a:xfrm>
                <a:custGeom>
                  <a:avLst/>
                  <a:gdLst>
                    <a:gd name="T0" fmla="*/ 15 w 15"/>
                    <a:gd name="T1" fmla="*/ 0 h 211"/>
                    <a:gd name="T2" fmla="*/ 0 w 15"/>
                    <a:gd name="T3" fmla="*/ 0 h 211"/>
                    <a:gd name="T4" fmla="*/ 0 w 15"/>
                    <a:gd name="T5" fmla="*/ 167 h 211"/>
                    <a:gd name="T6" fmla="*/ 0 w 15"/>
                    <a:gd name="T7" fmla="*/ 211 h 211"/>
                    <a:gd name="T8" fmla="*/ 15 w 15"/>
                    <a:gd name="T9" fmla="*/ 211 h 211"/>
                    <a:gd name="T10" fmla="*/ 15 w 15"/>
                    <a:gd name="T11" fmla="*/ 182 h 211"/>
                    <a:gd name="T12" fmla="*/ 15 w 15"/>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5" h="211">
                      <a:moveTo>
                        <a:pt x="15" y="0"/>
                      </a:moveTo>
                      <a:lnTo>
                        <a:pt x="0" y="0"/>
                      </a:lnTo>
                      <a:lnTo>
                        <a:pt x="0" y="167"/>
                      </a:lnTo>
                      <a:lnTo>
                        <a:pt x="0" y="211"/>
                      </a:lnTo>
                      <a:lnTo>
                        <a:pt x="15" y="211"/>
                      </a:lnTo>
                      <a:lnTo>
                        <a:pt x="15" y="182"/>
                      </a:lnTo>
                      <a:lnTo>
                        <a:pt x="15" y="0"/>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93" name="Freeform 583">
                  <a:extLst>
                    <a:ext uri="{FF2B5EF4-FFF2-40B4-BE49-F238E27FC236}">
                      <a16:creationId xmlns="" xmlns:a16="http://schemas.microsoft.com/office/drawing/2014/main" id="{6B532F1D-E0F0-4E1B-AF9F-88E78EB875A8}"/>
                    </a:ext>
                  </a:extLst>
                </p:cNvPr>
                <p:cNvSpPr>
                  <a:spLocks/>
                </p:cNvSpPr>
                <p:nvPr/>
              </p:nvSpPr>
              <p:spPr bwMode="auto">
                <a:xfrm>
                  <a:off x="3077" y="2233"/>
                  <a:ext cx="15" cy="211"/>
                </a:xfrm>
                <a:custGeom>
                  <a:avLst/>
                  <a:gdLst>
                    <a:gd name="T0" fmla="*/ 15 w 15"/>
                    <a:gd name="T1" fmla="*/ 0 h 211"/>
                    <a:gd name="T2" fmla="*/ 0 w 15"/>
                    <a:gd name="T3" fmla="*/ 0 h 211"/>
                    <a:gd name="T4" fmla="*/ 0 w 15"/>
                    <a:gd name="T5" fmla="*/ 167 h 211"/>
                    <a:gd name="T6" fmla="*/ 0 w 15"/>
                    <a:gd name="T7" fmla="*/ 211 h 211"/>
                    <a:gd name="T8" fmla="*/ 15 w 15"/>
                    <a:gd name="T9" fmla="*/ 211 h 211"/>
                    <a:gd name="T10" fmla="*/ 15 w 15"/>
                    <a:gd name="T11" fmla="*/ 182 h 211"/>
                    <a:gd name="T12" fmla="*/ 15 w 15"/>
                    <a:gd name="T13" fmla="*/ 0 h 211"/>
                  </a:gdLst>
                  <a:ahLst/>
                  <a:cxnLst>
                    <a:cxn ang="0">
                      <a:pos x="T0" y="T1"/>
                    </a:cxn>
                    <a:cxn ang="0">
                      <a:pos x="T2" y="T3"/>
                    </a:cxn>
                    <a:cxn ang="0">
                      <a:pos x="T4" y="T5"/>
                    </a:cxn>
                    <a:cxn ang="0">
                      <a:pos x="T6" y="T7"/>
                    </a:cxn>
                    <a:cxn ang="0">
                      <a:pos x="T8" y="T9"/>
                    </a:cxn>
                    <a:cxn ang="0">
                      <a:pos x="T10" y="T11"/>
                    </a:cxn>
                    <a:cxn ang="0">
                      <a:pos x="T12" y="T13"/>
                    </a:cxn>
                  </a:cxnLst>
                  <a:rect l="0" t="0" r="r" b="b"/>
                  <a:pathLst>
                    <a:path w="15" h="211">
                      <a:moveTo>
                        <a:pt x="15" y="0"/>
                      </a:moveTo>
                      <a:lnTo>
                        <a:pt x="0" y="0"/>
                      </a:lnTo>
                      <a:lnTo>
                        <a:pt x="0" y="167"/>
                      </a:lnTo>
                      <a:lnTo>
                        <a:pt x="0" y="211"/>
                      </a:lnTo>
                      <a:lnTo>
                        <a:pt x="15" y="211"/>
                      </a:lnTo>
                      <a:lnTo>
                        <a:pt x="15" y="182"/>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94" name="Freeform 584">
                  <a:extLst>
                    <a:ext uri="{FF2B5EF4-FFF2-40B4-BE49-F238E27FC236}">
                      <a16:creationId xmlns="" xmlns:a16="http://schemas.microsoft.com/office/drawing/2014/main" id="{2ABE088C-D5DC-475D-91D9-B64A495CA1AD}"/>
                    </a:ext>
                  </a:extLst>
                </p:cNvPr>
                <p:cNvSpPr>
                  <a:spLocks/>
                </p:cNvSpPr>
                <p:nvPr/>
              </p:nvSpPr>
              <p:spPr bwMode="auto">
                <a:xfrm>
                  <a:off x="3062" y="2233"/>
                  <a:ext cx="15" cy="211"/>
                </a:xfrm>
                <a:custGeom>
                  <a:avLst/>
                  <a:gdLst>
                    <a:gd name="T0" fmla="*/ 15 w 15"/>
                    <a:gd name="T1" fmla="*/ 0 h 211"/>
                    <a:gd name="T2" fmla="*/ 5 w 15"/>
                    <a:gd name="T3" fmla="*/ 0 h 211"/>
                    <a:gd name="T4" fmla="*/ 5 w 15"/>
                    <a:gd name="T5" fmla="*/ 152 h 211"/>
                    <a:gd name="T6" fmla="*/ 0 w 15"/>
                    <a:gd name="T7" fmla="*/ 152 h 211"/>
                    <a:gd name="T8" fmla="*/ 5 w 15"/>
                    <a:gd name="T9" fmla="*/ 152 h 211"/>
                    <a:gd name="T10" fmla="*/ 5 w 15"/>
                    <a:gd name="T11" fmla="*/ 211 h 211"/>
                    <a:gd name="T12" fmla="*/ 15 w 15"/>
                    <a:gd name="T13" fmla="*/ 211 h 211"/>
                    <a:gd name="T14" fmla="*/ 15 w 15"/>
                    <a:gd name="T15" fmla="*/ 167 h 211"/>
                    <a:gd name="T16" fmla="*/ 15 w 15"/>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1">
                      <a:moveTo>
                        <a:pt x="15" y="0"/>
                      </a:moveTo>
                      <a:lnTo>
                        <a:pt x="5" y="0"/>
                      </a:lnTo>
                      <a:lnTo>
                        <a:pt x="5" y="152"/>
                      </a:lnTo>
                      <a:lnTo>
                        <a:pt x="0" y="152"/>
                      </a:lnTo>
                      <a:lnTo>
                        <a:pt x="5" y="152"/>
                      </a:lnTo>
                      <a:lnTo>
                        <a:pt x="5" y="211"/>
                      </a:lnTo>
                      <a:lnTo>
                        <a:pt x="15" y="211"/>
                      </a:lnTo>
                      <a:lnTo>
                        <a:pt x="15" y="167"/>
                      </a:lnTo>
                      <a:lnTo>
                        <a:pt x="15"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95" name="Freeform 585">
                  <a:extLst>
                    <a:ext uri="{FF2B5EF4-FFF2-40B4-BE49-F238E27FC236}">
                      <a16:creationId xmlns="" xmlns:a16="http://schemas.microsoft.com/office/drawing/2014/main" id="{DA936129-165C-4FC5-BC55-B3A5C756AD95}"/>
                    </a:ext>
                  </a:extLst>
                </p:cNvPr>
                <p:cNvSpPr>
                  <a:spLocks/>
                </p:cNvSpPr>
                <p:nvPr/>
              </p:nvSpPr>
              <p:spPr bwMode="auto">
                <a:xfrm>
                  <a:off x="3062" y="2233"/>
                  <a:ext cx="15" cy="211"/>
                </a:xfrm>
                <a:custGeom>
                  <a:avLst/>
                  <a:gdLst>
                    <a:gd name="T0" fmla="*/ 15 w 15"/>
                    <a:gd name="T1" fmla="*/ 0 h 211"/>
                    <a:gd name="T2" fmla="*/ 5 w 15"/>
                    <a:gd name="T3" fmla="*/ 0 h 211"/>
                    <a:gd name="T4" fmla="*/ 5 w 15"/>
                    <a:gd name="T5" fmla="*/ 152 h 211"/>
                    <a:gd name="T6" fmla="*/ 0 w 15"/>
                    <a:gd name="T7" fmla="*/ 152 h 211"/>
                    <a:gd name="T8" fmla="*/ 5 w 15"/>
                    <a:gd name="T9" fmla="*/ 152 h 211"/>
                    <a:gd name="T10" fmla="*/ 5 w 15"/>
                    <a:gd name="T11" fmla="*/ 211 h 211"/>
                    <a:gd name="T12" fmla="*/ 15 w 15"/>
                    <a:gd name="T13" fmla="*/ 211 h 211"/>
                    <a:gd name="T14" fmla="*/ 15 w 15"/>
                    <a:gd name="T15" fmla="*/ 167 h 211"/>
                    <a:gd name="T16" fmla="*/ 15 w 15"/>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1">
                      <a:moveTo>
                        <a:pt x="15" y="0"/>
                      </a:moveTo>
                      <a:lnTo>
                        <a:pt x="5" y="0"/>
                      </a:lnTo>
                      <a:lnTo>
                        <a:pt x="5" y="152"/>
                      </a:lnTo>
                      <a:lnTo>
                        <a:pt x="0" y="152"/>
                      </a:lnTo>
                      <a:lnTo>
                        <a:pt x="5" y="152"/>
                      </a:lnTo>
                      <a:lnTo>
                        <a:pt x="5" y="211"/>
                      </a:lnTo>
                      <a:lnTo>
                        <a:pt x="15" y="211"/>
                      </a:lnTo>
                      <a:lnTo>
                        <a:pt x="15" y="167"/>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96" name="Freeform 586">
                  <a:extLst>
                    <a:ext uri="{FF2B5EF4-FFF2-40B4-BE49-F238E27FC236}">
                      <a16:creationId xmlns="" xmlns:a16="http://schemas.microsoft.com/office/drawing/2014/main" id="{B7C55F17-AF73-4DB5-BA4C-498E031F5B50}"/>
                    </a:ext>
                  </a:extLst>
                </p:cNvPr>
                <p:cNvSpPr>
                  <a:spLocks/>
                </p:cNvSpPr>
                <p:nvPr/>
              </p:nvSpPr>
              <p:spPr bwMode="auto">
                <a:xfrm>
                  <a:off x="2683" y="2233"/>
                  <a:ext cx="384" cy="344"/>
                </a:xfrm>
                <a:custGeom>
                  <a:avLst/>
                  <a:gdLst>
                    <a:gd name="T0" fmla="*/ 47 w 78"/>
                    <a:gd name="T1" fmla="*/ 0 h 70"/>
                    <a:gd name="T2" fmla="*/ 12 w 78"/>
                    <a:gd name="T3" fmla="*/ 0 h 70"/>
                    <a:gd name="T4" fmla="*/ 8 w 78"/>
                    <a:gd name="T5" fmla="*/ 4 h 70"/>
                    <a:gd name="T6" fmla="*/ 8 w 78"/>
                    <a:gd name="T7" fmla="*/ 41 h 70"/>
                    <a:gd name="T8" fmla="*/ 8 w 78"/>
                    <a:gd name="T9" fmla="*/ 40 h 70"/>
                    <a:gd name="T10" fmla="*/ 0 w 78"/>
                    <a:gd name="T11" fmla="*/ 70 h 70"/>
                    <a:gd name="T12" fmla="*/ 4 w 78"/>
                    <a:gd name="T13" fmla="*/ 69 h 70"/>
                    <a:gd name="T14" fmla="*/ 29 w 78"/>
                    <a:gd name="T15" fmla="*/ 62 h 70"/>
                    <a:gd name="T16" fmla="*/ 78 w 78"/>
                    <a:gd name="T17" fmla="*/ 62 h 70"/>
                    <a:gd name="T18" fmla="*/ 78 w 78"/>
                    <a:gd name="T19" fmla="*/ 43 h 70"/>
                    <a:gd name="T20" fmla="*/ 78 w 78"/>
                    <a:gd name="T21" fmla="*/ 43 h 70"/>
                    <a:gd name="T22" fmla="*/ 78 w 78"/>
                    <a:gd name="T23" fmla="*/ 31 h 70"/>
                    <a:gd name="T24" fmla="*/ 77 w 78"/>
                    <a:gd name="T25" fmla="*/ 31 h 70"/>
                    <a:gd name="T26" fmla="*/ 47 w 78"/>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70">
                      <a:moveTo>
                        <a:pt x="47" y="0"/>
                      </a:moveTo>
                      <a:cubicBezTo>
                        <a:pt x="12" y="0"/>
                        <a:pt x="12" y="0"/>
                        <a:pt x="12" y="0"/>
                      </a:cubicBezTo>
                      <a:cubicBezTo>
                        <a:pt x="10" y="0"/>
                        <a:pt x="8" y="2"/>
                        <a:pt x="8" y="4"/>
                      </a:cubicBezTo>
                      <a:cubicBezTo>
                        <a:pt x="8" y="41"/>
                        <a:pt x="8" y="41"/>
                        <a:pt x="8" y="41"/>
                      </a:cubicBezTo>
                      <a:cubicBezTo>
                        <a:pt x="8" y="40"/>
                        <a:pt x="8" y="40"/>
                        <a:pt x="8" y="40"/>
                      </a:cubicBezTo>
                      <a:cubicBezTo>
                        <a:pt x="0" y="70"/>
                        <a:pt x="0" y="70"/>
                        <a:pt x="0" y="70"/>
                      </a:cubicBezTo>
                      <a:cubicBezTo>
                        <a:pt x="4" y="69"/>
                        <a:pt x="4" y="69"/>
                        <a:pt x="4" y="69"/>
                      </a:cubicBezTo>
                      <a:cubicBezTo>
                        <a:pt x="29" y="62"/>
                        <a:pt x="29" y="62"/>
                        <a:pt x="29" y="62"/>
                      </a:cubicBezTo>
                      <a:cubicBezTo>
                        <a:pt x="78" y="62"/>
                        <a:pt x="78" y="62"/>
                        <a:pt x="78" y="62"/>
                      </a:cubicBezTo>
                      <a:cubicBezTo>
                        <a:pt x="78" y="43"/>
                        <a:pt x="78" y="43"/>
                        <a:pt x="78" y="43"/>
                      </a:cubicBezTo>
                      <a:cubicBezTo>
                        <a:pt x="78" y="43"/>
                        <a:pt x="78" y="43"/>
                        <a:pt x="78" y="43"/>
                      </a:cubicBezTo>
                      <a:cubicBezTo>
                        <a:pt x="78" y="31"/>
                        <a:pt x="78" y="31"/>
                        <a:pt x="78" y="31"/>
                      </a:cubicBezTo>
                      <a:cubicBezTo>
                        <a:pt x="77" y="31"/>
                        <a:pt x="77" y="31"/>
                        <a:pt x="77" y="31"/>
                      </a:cubicBezTo>
                      <a:cubicBezTo>
                        <a:pt x="47" y="0"/>
                        <a:pt x="47" y="0"/>
                        <a:pt x="47" y="0"/>
                      </a:cubicBezTo>
                    </a:path>
                  </a:pathLst>
                </a:custGeom>
                <a:solidFill>
                  <a:srgbClr val="1A62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97" name="Freeform 587">
                  <a:extLst>
                    <a:ext uri="{FF2B5EF4-FFF2-40B4-BE49-F238E27FC236}">
                      <a16:creationId xmlns="" xmlns:a16="http://schemas.microsoft.com/office/drawing/2014/main" id="{97F1AFD1-FF43-4E4E-8C9E-929DFE662357}"/>
                    </a:ext>
                  </a:extLst>
                </p:cNvPr>
                <p:cNvSpPr>
                  <a:spLocks/>
                </p:cNvSpPr>
                <p:nvPr/>
              </p:nvSpPr>
              <p:spPr bwMode="auto">
                <a:xfrm>
                  <a:off x="2914" y="2233"/>
                  <a:ext cx="153" cy="152"/>
                </a:xfrm>
                <a:custGeom>
                  <a:avLst/>
                  <a:gdLst>
                    <a:gd name="T0" fmla="*/ 153 w 153"/>
                    <a:gd name="T1" fmla="*/ 0 h 152"/>
                    <a:gd name="T2" fmla="*/ 0 w 153"/>
                    <a:gd name="T3" fmla="*/ 0 h 152"/>
                    <a:gd name="T4" fmla="*/ 148 w 153"/>
                    <a:gd name="T5" fmla="*/ 152 h 152"/>
                    <a:gd name="T6" fmla="*/ 153 w 153"/>
                    <a:gd name="T7" fmla="*/ 152 h 152"/>
                    <a:gd name="T8" fmla="*/ 153 w 153"/>
                    <a:gd name="T9" fmla="*/ 0 h 152"/>
                  </a:gdLst>
                  <a:ahLst/>
                  <a:cxnLst>
                    <a:cxn ang="0">
                      <a:pos x="T0" y="T1"/>
                    </a:cxn>
                    <a:cxn ang="0">
                      <a:pos x="T2" y="T3"/>
                    </a:cxn>
                    <a:cxn ang="0">
                      <a:pos x="T4" y="T5"/>
                    </a:cxn>
                    <a:cxn ang="0">
                      <a:pos x="T6" y="T7"/>
                    </a:cxn>
                    <a:cxn ang="0">
                      <a:pos x="T8" y="T9"/>
                    </a:cxn>
                  </a:cxnLst>
                  <a:rect l="0" t="0" r="r" b="b"/>
                  <a:pathLst>
                    <a:path w="153" h="152">
                      <a:moveTo>
                        <a:pt x="153" y="0"/>
                      </a:moveTo>
                      <a:lnTo>
                        <a:pt x="0" y="0"/>
                      </a:lnTo>
                      <a:lnTo>
                        <a:pt x="148" y="152"/>
                      </a:lnTo>
                      <a:lnTo>
                        <a:pt x="153" y="152"/>
                      </a:lnTo>
                      <a:lnTo>
                        <a:pt x="153" y="0"/>
                      </a:lnTo>
                      <a:close/>
                    </a:path>
                  </a:pathLst>
                </a:custGeom>
                <a:solidFill>
                  <a:srgbClr val="43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98" name="Freeform 588">
                  <a:extLst>
                    <a:ext uri="{FF2B5EF4-FFF2-40B4-BE49-F238E27FC236}">
                      <a16:creationId xmlns="" xmlns:a16="http://schemas.microsoft.com/office/drawing/2014/main" id="{AD4EE5DB-C041-46E3-9FC8-810A04342BCD}"/>
                    </a:ext>
                  </a:extLst>
                </p:cNvPr>
                <p:cNvSpPr>
                  <a:spLocks/>
                </p:cNvSpPr>
                <p:nvPr/>
              </p:nvSpPr>
              <p:spPr bwMode="auto">
                <a:xfrm>
                  <a:off x="2914" y="2233"/>
                  <a:ext cx="153" cy="152"/>
                </a:xfrm>
                <a:custGeom>
                  <a:avLst/>
                  <a:gdLst>
                    <a:gd name="T0" fmla="*/ 153 w 153"/>
                    <a:gd name="T1" fmla="*/ 0 h 152"/>
                    <a:gd name="T2" fmla="*/ 0 w 153"/>
                    <a:gd name="T3" fmla="*/ 0 h 152"/>
                    <a:gd name="T4" fmla="*/ 148 w 153"/>
                    <a:gd name="T5" fmla="*/ 152 h 152"/>
                    <a:gd name="T6" fmla="*/ 153 w 153"/>
                    <a:gd name="T7" fmla="*/ 152 h 152"/>
                    <a:gd name="T8" fmla="*/ 153 w 153"/>
                    <a:gd name="T9" fmla="*/ 0 h 152"/>
                  </a:gdLst>
                  <a:ahLst/>
                  <a:cxnLst>
                    <a:cxn ang="0">
                      <a:pos x="T0" y="T1"/>
                    </a:cxn>
                    <a:cxn ang="0">
                      <a:pos x="T2" y="T3"/>
                    </a:cxn>
                    <a:cxn ang="0">
                      <a:pos x="T4" y="T5"/>
                    </a:cxn>
                    <a:cxn ang="0">
                      <a:pos x="T6" y="T7"/>
                    </a:cxn>
                    <a:cxn ang="0">
                      <a:pos x="T8" y="T9"/>
                    </a:cxn>
                  </a:cxnLst>
                  <a:rect l="0" t="0" r="r" b="b"/>
                  <a:pathLst>
                    <a:path w="153" h="152">
                      <a:moveTo>
                        <a:pt x="153" y="0"/>
                      </a:moveTo>
                      <a:lnTo>
                        <a:pt x="0" y="0"/>
                      </a:lnTo>
                      <a:lnTo>
                        <a:pt x="148" y="152"/>
                      </a:lnTo>
                      <a:lnTo>
                        <a:pt x="153" y="152"/>
                      </a:lnTo>
                      <a:lnTo>
                        <a:pt x="1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99" name="Freeform 589">
                  <a:extLst>
                    <a:ext uri="{FF2B5EF4-FFF2-40B4-BE49-F238E27FC236}">
                      <a16:creationId xmlns="" xmlns:a16="http://schemas.microsoft.com/office/drawing/2014/main" id="{9F599B3D-DD37-4066-9625-88B8AADCC7B6}"/>
                    </a:ext>
                  </a:extLst>
                </p:cNvPr>
                <p:cNvSpPr>
                  <a:spLocks/>
                </p:cNvSpPr>
                <p:nvPr/>
              </p:nvSpPr>
              <p:spPr bwMode="auto">
                <a:xfrm>
                  <a:off x="3067" y="2444"/>
                  <a:ext cx="138" cy="93"/>
                </a:xfrm>
                <a:custGeom>
                  <a:avLst/>
                  <a:gdLst>
                    <a:gd name="T0" fmla="*/ 28 w 28"/>
                    <a:gd name="T1" fmla="*/ 0 h 19"/>
                    <a:gd name="T2" fmla="*/ 25 w 28"/>
                    <a:gd name="T3" fmla="*/ 0 h 19"/>
                    <a:gd name="T4" fmla="*/ 22 w 28"/>
                    <a:gd name="T5" fmla="*/ 0 h 19"/>
                    <a:gd name="T6" fmla="*/ 19 w 28"/>
                    <a:gd name="T7" fmla="*/ 0 h 19"/>
                    <a:gd name="T8" fmla="*/ 16 w 28"/>
                    <a:gd name="T9" fmla="*/ 0 h 19"/>
                    <a:gd name="T10" fmla="*/ 14 w 28"/>
                    <a:gd name="T11" fmla="*/ 0 h 19"/>
                    <a:gd name="T12" fmla="*/ 11 w 28"/>
                    <a:gd name="T13" fmla="*/ 0 h 19"/>
                    <a:gd name="T14" fmla="*/ 8 w 28"/>
                    <a:gd name="T15" fmla="*/ 0 h 19"/>
                    <a:gd name="T16" fmla="*/ 5 w 28"/>
                    <a:gd name="T17" fmla="*/ 0 h 19"/>
                    <a:gd name="T18" fmla="*/ 2 w 28"/>
                    <a:gd name="T19" fmla="*/ 0 h 19"/>
                    <a:gd name="T20" fmla="*/ 0 w 28"/>
                    <a:gd name="T21" fmla="*/ 0 h 19"/>
                    <a:gd name="T22" fmla="*/ 0 w 28"/>
                    <a:gd name="T23" fmla="*/ 0 h 19"/>
                    <a:gd name="T24" fmla="*/ 0 w 28"/>
                    <a:gd name="T25" fmla="*/ 19 h 19"/>
                    <a:gd name="T26" fmla="*/ 9 w 28"/>
                    <a:gd name="T27" fmla="*/ 19 h 19"/>
                    <a:gd name="T28" fmla="*/ 9 w 28"/>
                    <a:gd name="T29" fmla="*/ 8 h 19"/>
                    <a:gd name="T30" fmla="*/ 9 w 28"/>
                    <a:gd name="T31" fmla="*/ 8 h 19"/>
                    <a:gd name="T32" fmla="*/ 28 w 28"/>
                    <a:gd name="T33" fmla="*/ 8 h 19"/>
                    <a:gd name="T34" fmla="*/ 27 w 28"/>
                    <a:gd name="T35" fmla="*/ 3 h 19"/>
                    <a:gd name="T36" fmla="*/ 27 w 28"/>
                    <a:gd name="T37" fmla="*/ 3 h 19"/>
                    <a:gd name="T38" fmla="*/ 27 w 28"/>
                    <a:gd name="T39" fmla="*/ 3 h 19"/>
                    <a:gd name="T40" fmla="*/ 28 w 28"/>
                    <a:gd name="T4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19">
                      <a:moveTo>
                        <a:pt x="28" y="0"/>
                      </a:moveTo>
                      <a:cubicBezTo>
                        <a:pt x="25" y="0"/>
                        <a:pt x="25" y="0"/>
                        <a:pt x="25" y="0"/>
                      </a:cubicBezTo>
                      <a:cubicBezTo>
                        <a:pt x="22" y="0"/>
                        <a:pt x="22" y="0"/>
                        <a:pt x="22" y="0"/>
                      </a:cubicBezTo>
                      <a:cubicBezTo>
                        <a:pt x="19" y="0"/>
                        <a:pt x="19" y="0"/>
                        <a:pt x="19" y="0"/>
                      </a:cubicBezTo>
                      <a:cubicBezTo>
                        <a:pt x="16" y="0"/>
                        <a:pt x="16" y="0"/>
                        <a:pt x="16" y="0"/>
                      </a:cubicBezTo>
                      <a:cubicBezTo>
                        <a:pt x="14" y="0"/>
                        <a:pt x="14" y="0"/>
                        <a:pt x="14" y="0"/>
                      </a:cubicBezTo>
                      <a:cubicBezTo>
                        <a:pt x="11" y="0"/>
                        <a:pt x="11" y="0"/>
                        <a:pt x="11" y="0"/>
                      </a:cubicBezTo>
                      <a:cubicBezTo>
                        <a:pt x="8" y="0"/>
                        <a:pt x="8" y="0"/>
                        <a:pt x="8" y="0"/>
                      </a:cubicBezTo>
                      <a:cubicBezTo>
                        <a:pt x="5" y="0"/>
                        <a:pt x="5" y="0"/>
                        <a:pt x="5" y="0"/>
                      </a:cubicBezTo>
                      <a:cubicBezTo>
                        <a:pt x="2" y="0"/>
                        <a:pt x="2" y="0"/>
                        <a:pt x="2" y="0"/>
                      </a:cubicBezTo>
                      <a:cubicBezTo>
                        <a:pt x="0" y="0"/>
                        <a:pt x="0" y="0"/>
                        <a:pt x="0" y="0"/>
                      </a:cubicBezTo>
                      <a:cubicBezTo>
                        <a:pt x="0" y="0"/>
                        <a:pt x="0" y="0"/>
                        <a:pt x="0" y="0"/>
                      </a:cubicBezTo>
                      <a:cubicBezTo>
                        <a:pt x="0" y="19"/>
                        <a:pt x="0" y="19"/>
                        <a:pt x="0" y="19"/>
                      </a:cubicBezTo>
                      <a:cubicBezTo>
                        <a:pt x="9" y="19"/>
                        <a:pt x="9" y="19"/>
                        <a:pt x="9" y="19"/>
                      </a:cubicBezTo>
                      <a:cubicBezTo>
                        <a:pt x="9" y="8"/>
                        <a:pt x="9" y="8"/>
                        <a:pt x="9" y="8"/>
                      </a:cubicBezTo>
                      <a:cubicBezTo>
                        <a:pt x="9" y="8"/>
                        <a:pt x="9" y="8"/>
                        <a:pt x="9" y="8"/>
                      </a:cubicBezTo>
                      <a:cubicBezTo>
                        <a:pt x="28" y="8"/>
                        <a:pt x="28" y="8"/>
                        <a:pt x="28" y="8"/>
                      </a:cubicBezTo>
                      <a:cubicBezTo>
                        <a:pt x="28" y="6"/>
                        <a:pt x="27" y="5"/>
                        <a:pt x="27" y="3"/>
                      </a:cubicBezTo>
                      <a:cubicBezTo>
                        <a:pt x="27" y="3"/>
                        <a:pt x="27" y="3"/>
                        <a:pt x="27" y="3"/>
                      </a:cubicBezTo>
                      <a:cubicBezTo>
                        <a:pt x="27" y="3"/>
                        <a:pt x="27" y="3"/>
                        <a:pt x="27" y="3"/>
                      </a:cubicBezTo>
                      <a:cubicBezTo>
                        <a:pt x="27" y="2"/>
                        <a:pt x="28" y="1"/>
                        <a:pt x="28" y="0"/>
                      </a:cubicBezTo>
                    </a:path>
                  </a:pathLst>
                </a:custGeom>
                <a:solidFill>
                  <a:srgbClr val="332D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0" name="Freeform 590">
                  <a:extLst>
                    <a:ext uri="{FF2B5EF4-FFF2-40B4-BE49-F238E27FC236}">
                      <a16:creationId xmlns="" xmlns:a16="http://schemas.microsoft.com/office/drawing/2014/main" id="{2BC94727-31CE-4CBD-A4C7-2CCC45CC1165}"/>
                    </a:ext>
                  </a:extLst>
                </p:cNvPr>
                <p:cNvSpPr>
                  <a:spLocks/>
                </p:cNvSpPr>
                <p:nvPr/>
              </p:nvSpPr>
              <p:spPr bwMode="auto">
                <a:xfrm>
                  <a:off x="3111" y="2483"/>
                  <a:ext cx="114" cy="54"/>
                </a:xfrm>
                <a:custGeom>
                  <a:avLst/>
                  <a:gdLst>
                    <a:gd name="T0" fmla="*/ 19 w 23"/>
                    <a:gd name="T1" fmla="*/ 0 h 11"/>
                    <a:gd name="T2" fmla="*/ 19 w 23"/>
                    <a:gd name="T3" fmla="*/ 0 h 11"/>
                    <a:gd name="T4" fmla="*/ 0 w 23"/>
                    <a:gd name="T5" fmla="*/ 0 h 11"/>
                    <a:gd name="T6" fmla="*/ 17 w 23"/>
                    <a:gd name="T7" fmla="*/ 11 h 11"/>
                    <a:gd name="T8" fmla="*/ 23 w 23"/>
                    <a:gd name="T9" fmla="*/ 11 h 11"/>
                    <a:gd name="T10" fmla="*/ 19 w 23"/>
                    <a:gd name="T11" fmla="*/ 0 h 11"/>
                  </a:gdLst>
                  <a:ahLst/>
                  <a:cxnLst>
                    <a:cxn ang="0">
                      <a:pos x="T0" y="T1"/>
                    </a:cxn>
                    <a:cxn ang="0">
                      <a:pos x="T2" y="T3"/>
                    </a:cxn>
                    <a:cxn ang="0">
                      <a:pos x="T4" y="T5"/>
                    </a:cxn>
                    <a:cxn ang="0">
                      <a:pos x="T6" y="T7"/>
                    </a:cxn>
                    <a:cxn ang="0">
                      <a:pos x="T8" y="T9"/>
                    </a:cxn>
                    <a:cxn ang="0">
                      <a:pos x="T10" y="T11"/>
                    </a:cxn>
                  </a:cxnLst>
                  <a:rect l="0" t="0" r="r" b="b"/>
                  <a:pathLst>
                    <a:path w="23" h="11">
                      <a:moveTo>
                        <a:pt x="19" y="0"/>
                      </a:moveTo>
                      <a:cubicBezTo>
                        <a:pt x="19" y="0"/>
                        <a:pt x="19" y="0"/>
                        <a:pt x="19" y="0"/>
                      </a:cubicBezTo>
                      <a:cubicBezTo>
                        <a:pt x="0" y="0"/>
                        <a:pt x="0" y="0"/>
                        <a:pt x="0" y="0"/>
                      </a:cubicBezTo>
                      <a:cubicBezTo>
                        <a:pt x="17" y="11"/>
                        <a:pt x="17" y="11"/>
                        <a:pt x="17" y="11"/>
                      </a:cubicBezTo>
                      <a:cubicBezTo>
                        <a:pt x="23" y="11"/>
                        <a:pt x="23" y="11"/>
                        <a:pt x="23" y="11"/>
                      </a:cubicBezTo>
                      <a:cubicBezTo>
                        <a:pt x="21" y="8"/>
                        <a:pt x="20" y="4"/>
                        <a:pt x="19" y="0"/>
                      </a:cubicBezTo>
                    </a:path>
                  </a:pathLst>
                </a:custGeom>
                <a:solidFill>
                  <a:srgbClr val="6A6B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1" name="Rectangle 591">
                  <a:extLst>
                    <a:ext uri="{FF2B5EF4-FFF2-40B4-BE49-F238E27FC236}">
                      <a16:creationId xmlns="" xmlns:a16="http://schemas.microsoft.com/office/drawing/2014/main" id="{A065AB8E-1AFD-4D41-979D-66A6CF28C567}"/>
                    </a:ext>
                  </a:extLst>
                </p:cNvPr>
                <p:cNvSpPr>
                  <a:spLocks noChangeArrowheads="1"/>
                </p:cNvSpPr>
                <p:nvPr/>
              </p:nvSpPr>
              <p:spPr bwMode="auto">
                <a:xfrm>
                  <a:off x="3111" y="2483"/>
                  <a:ext cx="1" cy="1"/>
                </a:xfrm>
                <a:prstGeom prst="rect">
                  <a:avLst/>
                </a:prstGeom>
                <a:solidFill>
                  <a:srgbClr val="2A3E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2" name="Freeform 592">
                  <a:extLst>
                    <a:ext uri="{FF2B5EF4-FFF2-40B4-BE49-F238E27FC236}">
                      <a16:creationId xmlns="" xmlns:a16="http://schemas.microsoft.com/office/drawing/2014/main" id="{11278911-8DD9-40E3-88BE-B51A8BED80CF}"/>
                    </a:ext>
                  </a:extLst>
                </p:cNvPr>
                <p:cNvSpPr>
                  <a:spLocks/>
                </p:cNvSpPr>
                <p:nvPr/>
              </p:nvSpPr>
              <p:spPr bwMode="auto">
                <a:xfrm>
                  <a:off x="3111" y="248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3" name="Freeform 593">
                  <a:extLst>
                    <a:ext uri="{FF2B5EF4-FFF2-40B4-BE49-F238E27FC236}">
                      <a16:creationId xmlns="" xmlns:a16="http://schemas.microsoft.com/office/drawing/2014/main" id="{D67F39E4-477E-4FCB-A1FE-2DCCDC86578B}"/>
                    </a:ext>
                  </a:extLst>
                </p:cNvPr>
                <p:cNvSpPr>
                  <a:spLocks/>
                </p:cNvSpPr>
                <p:nvPr/>
              </p:nvSpPr>
              <p:spPr bwMode="auto">
                <a:xfrm>
                  <a:off x="3111" y="2483"/>
                  <a:ext cx="84" cy="54"/>
                </a:xfrm>
                <a:custGeom>
                  <a:avLst/>
                  <a:gdLst>
                    <a:gd name="T0" fmla="*/ 0 w 84"/>
                    <a:gd name="T1" fmla="*/ 0 h 54"/>
                    <a:gd name="T2" fmla="*/ 0 w 84"/>
                    <a:gd name="T3" fmla="*/ 0 h 54"/>
                    <a:gd name="T4" fmla="*/ 0 w 84"/>
                    <a:gd name="T5" fmla="*/ 0 h 54"/>
                    <a:gd name="T6" fmla="*/ 0 w 84"/>
                    <a:gd name="T7" fmla="*/ 54 h 54"/>
                    <a:gd name="T8" fmla="*/ 84 w 84"/>
                    <a:gd name="T9" fmla="*/ 54 h 54"/>
                    <a:gd name="T10" fmla="*/ 0 w 84"/>
                    <a:gd name="T11" fmla="*/ 0 h 54"/>
                  </a:gdLst>
                  <a:ahLst/>
                  <a:cxnLst>
                    <a:cxn ang="0">
                      <a:pos x="T0" y="T1"/>
                    </a:cxn>
                    <a:cxn ang="0">
                      <a:pos x="T2" y="T3"/>
                    </a:cxn>
                    <a:cxn ang="0">
                      <a:pos x="T4" y="T5"/>
                    </a:cxn>
                    <a:cxn ang="0">
                      <a:pos x="T6" y="T7"/>
                    </a:cxn>
                    <a:cxn ang="0">
                      <a:pos x="T8" y="T9"/>
                    </a:cxn>
                    <a:cxn ang="0">
                      <a:pos x="T10" y="T11"/>
                    </a:cxn>
                  </a:cxnLst>
                  <a:rect l="0" t="0" r="r" b="b"/>
                  <a:pathLst>
                    <a:path w="84" h="54">
                      <a:moveTo>
                        <a:pt x="0" y="0"/>
                      </a:moveTo>
                      <a:lnTo>
                        <a:pt x="0" y="0"/>
                      </a:lnTo>
                      <a:lnTo>
                        <a:pt x="0" y="0"/>
                      </a:lnTo>
                      <a:lnTo>
                        <a:pt x="0" y="54"/>
                      </a:lnTo>
                      <a:lnTo>
                        <a:pt x="84" y="54"/>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4" name="Freeform 594">
                  <a:extLst>
                    <a:ext uri="{FF2B5EF4-FFF2-40B4-BE49-F238E27FC236}">
                      <a16:creationId xmlns="" xmlns:a16="http://schemas.microsoft.com/office/drawing/2014/main" id="{C01E2E4B-32FA-4E26-AC05-52B53C803D8A}"/>
                    </a:ext>
                  </a:extLst>
                </p:cNvPr>
                <p:cNvSpPr>
                  <a:spLocks/>
                </p:cNvSpPr>
                <p:nvPr/>
              </p:nvSpPr>
              <p:spPr bwMode="auto">
                <a:xfrm>
                  <a:off x="3111" y="2483"/>
                  <a:ext cx="84" cy="54"/>
                </a:xfrm>
                <a:custGeom>
                  <a:avLst/>
                  <a:gdLst>
                    <a:gd name="T0" fmla="*/ 0 w 84"/>
                    <a:gd name="T1" fmla="*/ 0 h 54"/>
                    <a:gd name="T2" fmla="*/ 0 w 84"/>
                    <a:gd name="T3" fmla="*/ 0 h 54"/>
                    <a:gd name="T4" fmla="*/ 0 w 84"/>
                    <a:gd name="T5" fmla="*/ 0 h 54"/>
                    <a:gd name="T6" fmla="*/ 0 w 84"/>
                    <a:gd name="T7" fmla="*/ 54 h 54"/>
                    <a:gd name="T8" fmla="*/ 84 w 84"/>
                    <a:gd name="T9" fmla="*/ 54 h 54"/>
                    <a:gd name="T10" fmla="*/ 0 w 84"/>
                    <a:gd name="T11" fmla="*/ 0 h 54"/>
                  </a:gdLst>
                  <a:ahLst/>
                  <a:cxnLst>
                    <a:cxn ang="0">
                      <a:pos x="T0" y="T1"/>
                    </a:cxn>
                    <a:cxn ang="0">
                      <a:pos x="T2" y="T3"/>
                    </a:cxn>
                    <a:cxn ang="0">
                      <a:pos x="T4" y="T5"/>
                    </a:cxn>
                    <a:cxn ang="0">
                      <a:pos x="T6" y="T7"/>
                    </a:cxn>
                    <a:cxn ang="0">
                      <a:pos x="T8" y="T9"/>
                    </a:cxn>
                    <a:cxn ang="0">
                      <a:pos x="T10" y="T11"/>
                    </a:cxn>
                  </a:cxnLst>
                  <a:rect l="0" t="0" r="r" b="b"/>
                  <a:pathLst>
                    <a:path w="84" h="54">
                      <a:moveTo>
                        <a:pt x="0" y="0"/>
                      </a:moveTo>
                      <a:lnTo>
                        <a:pt x="0" y="0"/>
                      </a:lnTo>
                      <a:lnTo>
                        <a:pt x="0" y="0"/>
                      </a:lnTo>
                      <a:lnTo>
                        <a:pt x="0" y="54"/>
                      </a:lnTo>
                      <a:lnTo>
                        <a:pt x="84" y="5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5" name="Freeform 595">
                  <a:extLst>
                    <a:ext uri="{FF2B5EF4-FFF2-40B4-BE49-F238E27FC236}">
                      <a16:creationId xmlns="" xmlns:a16="http://schemas.microsoft.com/office/drawing/2014/main" id="{119C53FF-F99C-4448-AE03-D88B824BF52D}"/>
                    </a:ext>
                  </a:extLst>
                </p:cNvPr>
                <p:cNvSpPr>
                  <a:spLocks/>
                </p:cNvSpPr>
                <p:nvPr/>
              </p:nvSpPr>
              <p:spPr bwMode="auto">
                <a:xfrm>
                  <a:off x="3358" y="2429"/>
                  <a:ext cx="19" cy="64"/>
                </a:xfrm>
                <a:custGeom>
                  <a:avLst/>
                  <a:gdLst>
                    <a:gd name="T0" fmla="*/ 0 w 4"/>
                    <a:gd name="T1" fmla="*/ 0 h 13"/>
                    <a:gd name="T2" fmla="*/ 0 w 4"/>
                    <a:gd name="T3" fmla="*/ 13 h 13"/>
                    <a:gd name="T4" fmla="*/ 2 w 4"/>
                    <a:gd name="T5" fmla="*/ 11 h 13"/>
                    <a:gd name="T6" fmla="*/ 4 w 4"/>
                    <a:gd name="T7" fmla="*/ 6 h 13"/>
                    <a:gd name="T8" fmla="*/ 3 w 4"/>
                    <a:gd name="T9" fmla="*/ 3 h 13"/>
                    <a:gd name="T10" fmla="*/ 0 w 4"/>
                    <a:gd name="T11" fmla="*/ 0 h 13"/>
                  </a:gdLst>
                  <a:ahLst/>
                  <a:cxnLst>
                    <a:cxn ang="0">
                      <a:pos x="T0" y="T1"/>
                    </a:cxn>
                    <a:cxn ang="0">
                      <a:pos x="T2" y="T3"/>
                    </a:cxn>
                    <a:cxn ang="0">
                      <a:pos x="T4" y="T5"/>
                    </a:cxn>
                    <a:cxn ang="0">
                      <a:pos x="T6" y="T7"/>
                    </a:cxn>
                    <a:cxn ang="0">
                      <a:pos x="T8" y="T9"/>
                    </a:cxn>
                    <a:cxn ang="0">
                      <a:pos x="T10" y="T11"/>
                    </a:cxn>
                  </a:cxnLst>
                  <a:rect l="0" t="0" r="r" b="b"/>
                  <a:pathLst>
                    <a:path w="4" h="13">
                      <a:moveTo>
                        <a:pt x="0" y="0"/>
                      </a:moveTo>
                      <a:cubicBezTo>
                        <a:pt x="0" y="13"/>
                        <a:pt x="0" y="13"/>
                        <a:pt x="0" y="13"/>
                      </a:cubicBezTo>
                      <a:cubicBezTo>
                        <a:pt x="1" y="12"/>
                        <a:pt x="1" y="12"/>
                        <a:pt x="2" y="11"/>
                      </a:cubicBezTo>
                      <a:cubicBezTo>
                        <a:pt x="3" y="10"/>
                        <a:pt x="4" y="8"/>
                        <a:pt x="4" y="6"/>
                      </a:cubicBezTo>
                      <a:cubicBezTo>
                        <a:pt x="4" y="5"/>
                        <a:pt x="3" y="4"/>
                        <a:pt x="3" y="3"/>
                      </a:cubicBezTo>
                      <a:cubicBezTo>
                        <a:pt x="2" y="2"/>
                        <a:pt x="1" y="0"/>
                        <a:pt x="0" y="0"/>
                      </a:cubicBez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6" name="Freeform 596">
                  <a:extLst>
                    <a:ext uri="{FF2B5EF4-FFF2-40B4-BE49-F238E27FC236}">
                      <a16:creationId xmlns="" xmlns:a16="http://schemas.microsoft.com/office/drawing/2014/main" id="{F4F17543-6826-4675-94D8-3FD6FB1C2DCF}"/>
                    </a:ext>
                  </a:extLst>
                </p:cNvPr>
                <p:cNvSpPr>
                  <a:spLocks/>
                </p:cNvSpPr>
                <p:nvPr/>
              </p:nvSpPr>
              <p:spPr bwMode="auto">
                <a:xfrm>
                  <a:off x="3343" y="2420"/>
                  <a:ext cx="15" cy="78"/>
                </a:xfrm>
                <a:custGeom>
                  <a:avLst/>
                  <a:gdLst>
                    <a:gd name="T0" fmla="*/ 0 w 3"/>
                    <a:gd name="T1" fmla="*/ 0 h 16"/>
                    <a:gd name="T2" fmla="*/ 0 w 3"/>
                    <a:gd name="T3" fmla="*/ 16 h 16"/>
                    <a:gd name="T4" fmla="*/ 3 w 3"/>
                    <a:gd name="T5" fmla="*/ 15 h 16"/>
                    <a:gd name="T6" fmla="*/ 3 w 3"/>
                    <a:gd name="T7" fmla="*/ 2 h 16"/>
                    <a:gd name="T8" fmla="*/ 0 w 3"/>
                    <a:gd name="T9" fmla="*/ 0 h 16"/>
                  </a:gdLst>
                  <a:ahLst/>
                  <a:cxnLst>
                    <a:cxn ang="0">
                      <a:pos x="T0" y="T1"/>
                    </a:cxn>
                    <a:cxn ang="0">
                      <a:pos x="T2" y="T3"/>
                    </a:cxn>
                    <a:cxn ang="0">
                      <a:pos x="T4" y="T5"/>
                    </a:cxn>
                    <a:cxn ang="0">
                      <a:pos x="T6" y="T7"/>
                    </a:cxn>
                    <a:cxn ang="0">
                      <a:pos x="T8" y="T9"/>
                    </a:cxn>
                  </a:cxnLst>
                  <a:rect l="0" t="0" r="r" b="b"/>
                  <a:pathLst>
                    <a:path w="3" h="16">
                      <a:moveTo>
                        <a:pt x="0" y="0"/>
                      </a:moveTo>
                      <a:cubicBezTo>
                        <a:pt x="0" y="16"/>
                        <a:pt x="0" y="16"/>
                        <a:pt x="0" y="16"/>
                      </a:cubicBezTo>
                      <a:cubicBezTo>
                        <a:pt x="2" y="16"/>
                        <a:pt x="3" y="15"/>
                        <a:pt x="3" y="15"/>
                      </a:cubicBezTo>
                      <a:cubicBezTo>
                        <a:pt x="3" y="2"/>
                        <a:pt x="3" y="2"/>
                        <a:pt x="3" y="2"/>
                      </a:cubicBezTo>
                      <a:cubicBezTo>
                        <a:pt x="2" y="1"/>
                        <a:pt x="2" y="0"/>
                        <a:pt x="0" y="0"/>
                      </a:cubicBez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7" name="Freeform 597">
                  <a:extLst>
                    <a:ext uri="{FF2B5EF4-FFF2-40B4-BE49-F238E27FC236}">
                      <a16:creationId xmlns="" xmlns:a16="http://schemas.microsoft.com/office/drawing/2014/main" id="{6CC446BF-B069-4702-A787-2AC0916E0C53}"/>
                    </a:ext>
                  </a:extLst>
                </p:cNvPr>
                <p:cNvSpPr>
                  <a:spLocks/>
                </p:cNvSpPr>
                <p:nvPr/>
              </p:nvSpPr>
              <p:spPr bwMode="auto">
                <a:xfrm>
                  <a:off x="3333" y="2420"/>
                  <a:ext cx="10" cy="78"/>
                </a:xfrm>
                <a:custGeom>
                  <a:avLst/>
                  <a:gdLst>
                    <a:gd name="T0" fmla="*/ 1 w 2"/>
                    <a:gd name="T1" fmla="*/ 0 h 16"/>
                    <a:gd name="T2" fmla="*/ 0 w 2"/>
                    <a:gd name="T3" fmla="*/ 0 h 16"/>
                    <a:gd name="T4" fmla="*/ 0 w 2"/>
                    <a:gd name="T5" fmla="*/ 16 h 16"/>
                    <a:gd name="T6" fmla="*/ 1 w 2"/>
                    <a:gd name="T7" fmla="*/ 16 h 16"/>
                    <a:gd name="T8" fmla="*/ 2 w 2"/>
                    <a:gd name="T9" fmla="*/ 16 h 16"/>
                    <a:gd name="T10" fmla="*/ 2 w 2"/>
                    <a:gd name="T11" fmla="*/ 0 h 16"/>
                    <a:gd name="T12" fmla="*/ 1 w 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 h="16">
                      <a:moveTo>
                        <a:pt x="1" y="0"/>
                      </a:moveTo>
                      <a:cubicBezTo>
                        <a:pt x="0" y="0"/>
                        <a:pt x="0" y="0"/>
                        <a:pt x="0" y="0"/>
                      </a:cubicBezTo>
                      <a:cubicBezTo>
                        <a:pt x="0" y="16"/>
                        <a:pt x="0" y="16"/>
                        <a:pt x="0" y="16"/>
                      </a:cubicBezTo>
                      <a:cubicBezTo>
                        <a:pt x="0" y="16"/>
                        <a:pt x="0" y="16"/>
                        <a:pt x="1" y="16"/>
                      </a:cubicBezTo>
                      <a:cubicBezTo>
                        <a:pt x="1" y="16"/>
                        <a:pt x="2" y="16"/>
                        <a:pt x="2" y="16"/>
                      </a:cubicBezTo>
                      <a:cubicBezTo>
                        <a:pt x="2" y="0"/>
                        <a:pt x="2" y="0"/>
                        <a:pt x="2" y="0"/>
                      </a:cubicBezTo>
                      <a:cubicBezTo>
                        <a:pt x="2" y="0"/>
                        <a:pt x="1" y="0"/>
                        <a:pt x="1" y="0"/>
                      </a:cubicBez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8" name="Freeform 598">
                  <a:extLst>
                    <a:ext uri="{FF2B5EF4-FFF2-40B4-BE49-F238E27FC236}">
                      <a16:creationId xmlns="" xmlns:a16="http://schemas.microsoft.com/office/drawing/2014/main" id="{CCAFDFB1-173A-441E-B966-BAB5E53CFA65}"/>
                    </a:ext>
                  </a:extLst>
                </p:cNvPr>
                <p:cNvSpPr>
                  <a:spLocks/>
                </p:cNvSpPr>
                <p:nvPr/>
              </p:nvSpPr>
              <p:spPr bwMode="auto">
                <a:xfrm>
                  <a:off x="3318" y="2420"/>
                  <a:ext cx="15" cy="78"/>
                </a:xfrm>
                <a:custGeom>
                  <a:avLst/>
                  <a:gdLst>
                    <a:gd name="T0" fmla="*/ 3 w 3"/>
                    <a:gd name="T1" fmla="*/ 0 h 16"/>
                    <a:gd name="T2" fmla="*/ 0 w 3"/>
                    <a:gd name="T3" fmla="*/ 1 h 16"/>
                    <a:gd name="T4" fmla="*/ 0 w 3"/>
                    <a:gd name="T5" fmla="*/ 15 h 16"/>
                    <a:gd name="T6" fmla="*/ 3 w 3"/>
                    <a:gd name="T7" fmla="*/ 16 h 16"/>
                    <a:gd name="T8" fmla="*/ 3 w 3"/>
                    <a:gd name="T9" fmla="*/ 0 h 16"/>
                  </a:gdLst>
                  <a:ahLst/>
                  <a:cxnLst>
                    <a:cxn ang="0">
                      <a:pos x="T0" y="T1"/>
                    </a:cxn>
                    <a:cxn ang="0">
                      <a:pos x="T2" y="T3"/>
                    </a:cxn>
                    <a:cxn ang="0">
                      <a:pos x="T4" y="T5"/>
                    </a:cxn>
                    <a:cxn ang="0">
                      <a:pos x="T6" y="T7"/>
                    </a:cxn>
                    <a:cxn ang="0">
                      <a:pos x="T8" y="T9"/>
                    </a:cxn>
                  </a:cxnLst>
                  <a:rect l="0" t="0" r="r" b="b"/>
                  <a:pathLst>
                    <a:path w="3" h="16">
                      <a:moveTo>
                        <a:pt x="3" y="0"/>
                      </a:moveTo>
                      <a:cubicBezTo>
                        <a:pt x="2" y="0"/>
                        <a:pt x="1" y="0"/>
                        <a:pt x="0" y="1"/>
                      </a:cubicBezTo>
                      <a:cubicBezTo>
                        <a:pt x="0" y="15"/>
                        <a:pt x="0" y="15"/>
                        <a:pt x="0" y="15"/>
                      </a:cubicBezTo>
                      <a:cubicBezTo>
                        <a:pt x="1" y="16"/>
                        <a:pt x="2" y="16"/>
                        <a:pt x="3" y="16"/>
                      </a:cubicBezTo>
                      <a:cubicBezTo>
                        <a:pt x="3" y="0"/>
                        <a:pt x="3" y="0"/>
                        <a:pt x="3" y="0"/>
                      </a:cubicBezTo>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9" name="Freeform 599">
                  <a:extLst>
                    <a:ext uri="{FF2B5EF4-FFF2-40B4-BE49-F238E27FC236}">
                      <a16:creationId xmlns="" xmlns:a16="http://schemas.microsoft.com/office/drawing/2014/main" id="{3AA14AEE-2598-4A9A-957B-CA18AC12347A}"/>
                    </a:ext>
                  </a:extLst>
                </p:cNvPr>
                <p:cNvSpPr>
                  <a:spLocks/>
                </p:cNvSpPr>
                <p:nvPr/>
              </p:nvSpPr>
              <p:spPr bwMode="auto">
                <a:xfrm>
                  <a:off x="3303" y="2424"/>
                  <a:ext cx="15" cy="69"/>
                </a:xfrm>
                <a:custGeom>
                  <a:avLst/>
                  <a:gdLst>
                    <a:gd name="T0" fmla="*/ 3 w 3"/>
                    <a:gd name="T1" fmla="*/ 0 h 14"/>
                    <a:gd name="T2" fmla="*/ 0 w 3"/>
                    <a:gd name="T3" fmla="*/ 2 h 14"/>
                    <a:gd name="T4" fmla="*/ 0 w 3"/>
                    <a:gd name="T5" fmla="*/ 12 h 14"/>
                    <a:gd name="T6" fmla="*/ 0 w 3"/>
                    <a:gd name="T7" fmla="*/ 12 h 14"/>
                    <a:gd name="T8" fmla="*/ 3 w 3"/>
                    <a:gd name="T9" fmla="*/ 14 h 14"/>
                    <a:gd name="T10" fmla="*/ 3 w 3"/>
                    <a:gd name="T11" fmla="*/ 0 h 14"/>
                  </a:gdLst>
                  <a:ahLst/>
                  <a:cxnLst>
                    <a:cxn ang="0">
                      <a:pos x="T0" y="T1"/>
                    </a:cxn>
                    <a:cxn ang="0">
                      <a:pos x="T2" y="T3"/>
                    </a:cxn>
                    <a:cxn ang="0">
                      <a:pos x="T4" y="T5"/>
                    </a:cxn>
                    <a:cxn ang="0">
                      <a:pos x="T6" y="T7"/>
                    </a:cxn>
                    <a:cxn ang="0">
                      <a:pos x="T8" y="T9"/>
                    </a:cxn>
                    <a:cxn ang="0">
                      <a:pos x="T10" y="T11"/>
                    </a:cxn>
                  </a:cxnLst>
                  <a:rect l="0" t="0" r="r" b="b"/>
                  <a:pathLst>
                    <a:path w="3" h="14">
                      <a:moveTo>
                        <a:pt x="3" y="0"/>
                      </a:moveTo>
                      <a:cubicBezTo>
                        <a:pt x="2" y="1"/>
                        <a:pt x="1" y="1"/>
                        <a:pt x="0" y="2"/>
                      </a:cubicBezTo>
                      <a:cubicBezTo>
                        <a:pt x="0" y="12"/>
                        <a:pt x="0" y="12"/>
                        <a:pt x="0" y="12"/>
                      </a:cubicBezTo>
                      <a:cubicBezTo>
                        <a:pt x="0" y="12"/>
                        <a:pt x="0" y="12"/>
                        <a:pt x="0" y="12"/>
                      </a:cubicBezTo>
                      <a:cubicBezTo>
                        <a:pt x="1" y="13"/>
                        <a:pt x="2" y="14"/>
                        <a:pt x="3" y="14"/>
                      </a:cubicBezTo>
                      <a:cubicBezTo>
                        <a:pt x="3" y="0"/>
                        <a:pt x="3" y="0"/>
                        <a:pt x="3" y="0"/>
                      </a:cubicBezTo>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0" name="Freeform 600">
                  <a:extLst>
                    <a:ext uri="{FF2B5EF4-FFF2-40B4-BE49-F238E27FC236}">
                      <a16:creationId xmlns="" xmlns:a16="http://schemas.microsoft.com/office/drawing/2014/main" id="{4A1DCC05-BACF-471B-B9E1-2FAA6017F5C6}"/>
                    </a:ext>
                  </a:extLst>
                </p:cNvPr>
                <p:cNvSpPr>
                  <a:spLocks/>
                </p:cNvSpPr>
                <p:nvPr/>
              </p:nvSpPr>
              <p:spPr bwMode="auto">
                <a:xfrm>
                  <a:off x="3293" y="2434"/>
                  <a:ext cx="10" cy="49"/>
                </a:xfrm>
                <a:custGeom>
                  <a:avLst/>
                  <a:gdLst>
                    <a:gd name="T0" fmla="*/ 2 w 2"/>
                    <a:gd name="T1" fmla="*/ 0 h 10"/>
                    <a:gd name="T2" fmla="*/ 1 w 2"/>
                    <a:gd name="T3" fmla="*/ 2 h 10"/>
                    <a:gd name="T4" fmla="*/ 0 w 2"/>
                    <a:gd name="T5" fmla="*/ 5 h 10"/>
                    <a:gd name="T6" fmla="*/ 2 w 2"/>
                    <a:gd name="T7" fmla="*/ 10 h 10"/>
                    <a:gd name="T8" fmla="*/ 2 w 2"/>
                    <a:gd name="T9" fmla="*/ 0 h 10"/>
                  </a:gdLst>
                  <a:ahLst/>
                  <a:cxnLst>
                    <a:cxn ang="0">
                      <a:pos x="T0" y="T1"/>
                    </a:cxn>
                    <a:cxn ang="0">
                      <a:pos x="T2" y="T3"/>
                    </a:cxn>
                    <a:cxn ang="0">
                      <a:pos x="T4" y="T5"/>
                    </a:cxn>
                    <a:cxn ang="0">
                      <a:pos x="T6" y="T7"/>
                    </a:cxn>
                    <a:cxn ang="0">
                      <a:pos x="T8" y="T9"/>
                    </a:cxn>
                  </a:cxnLst>
                  <a:rect l="0" t="0" r="r" b="b"/>
                  <a:pathLst>
                    <a:path w="2" h="10">
                      <a:moveTo>
                        <a:pt x="2" y="0"/>
                      </a:moveTo>
                      <a:cubicBezTo>
                        <a:pt x="2" y="1"/>
                        <a:pt x="1" y="1"/>
                        <a:pt x="1" y="2"/>
                      </a:cubicBezTo>
                      <a:cubicBezTo>
                        <a:pt x="1" y="3"/>
                        <a:pt x="0" y="4"/>
                        <a:pt x="0" y="5"/>
                      </a:cubicBezTo>
                      <a:cubicBezTo>
                        <a:pt x="0" y="7"/>
                        <a:pt x="1" y="8"/>
                        <a:pt x="2" y="10"/>
                      </a:cubicBezTo>
                      <a:cubicBezTo>
                        <a:pt x="2" y="0"/>
                        <a:pt x="2" y="0"/>
                        <a:pt x="2" y="0"/>
                      </a:cubicBezTo>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1" name="Freeform 601">
                  <a:extLst>
                    <a:ext uri="{FF2B5EF4-FFF2-40B4-BE49-F238E27FC236}">
                      <a16:creationId xmlns="" xmlns:a16="http://schemas.microsoft.com/office/drawing/2014/main" id="{8A6A6CEC-274D-4A19-87A6-6B1B27F805B9}"/>
                    </a:ext>
                  </a:extLst>
                </p:cNvPr>
                <p:cNvSpPr>
                  <a:spLocks/>
                </p:cNvSpPr>
                <p:nvPr/>
              </p:nvSpPr>
              <p:spPr bwMode="auto">
                <a:xfrm>
                  <a:off x="3436" y="2434"/>
                  <a:ext cx="10" cy="49"/>
                </a:xfrm>
                <a:custGeom>
                  <a:avLst/>
                  <a:gdLst>
                    <a:gd name="T0" fmla="*/ 2 w 2"/>
                    <a:gd name="T1" fmla="*/ 0 h 10"/>
                    <a:gd name="T2" fmla="*/ 1 w 2"/>
                    <a:gd name="T3" fmla="*/ 2 h 10"/>
                    <a:gd name="T4" fmla="*/ 0 w 2"/>
                    <a:gd name="T5" fmla="*/ 5 h 10"/>
                    <a:gd name="T6" fmla="*/ 2 w 2"/>
                    <a:gd name="T7" fmla="*/ 10 h 10"/>
                    <a:gd name="T8" fmla="*/ 2 w 2"/>
                    <a:gd name="T9" fmla="*/ 0 h 10"/>
                  </a:gdLst>
                  <a:ahLst/>
                  <a:cxnLst>
                    <a:cxn ang="0">
                      <a:pos x="T0" y="T1"/>
                    </a:cxn>
                    <a:cxn ang="0">
                      <a:pos x="T2" y="T3"/>
                    </a:cxn>
                    <a:cxn ang="0">
                      <a:pos x="T4" y="T5"/>
                    </a:cxn>
                    <a:cxn ang="0">
                      <a:pos x="T6" y="T7"/>
                    </a:cxn>
                    <a:cxn ang="0">
                      <a:pos x="T8" y="T9"/>
                    </a:cxn>
                  </a:cxnLst>
                  <a:rect l="0" t="0" r="r" b="b"/>
                  <a:pathLst>
                    <a:path w="2" h="10">
                      <a:moveTo>
                        <a:pt x="2" y="0"/>
                      </a:moveTo>
                      <a:cubicBezTo>
                        <a:pt x="2" y="1"/>
                        <a:pt x="1" y="1"/>
                        <a:pt x="1" y="2"/>
                      </a:cubicBezTo>
                      <a:cubicBezTo>
                        <a:pt x="1" y="3"/>
                        <a:pt x="0" y="4"/>
                        <a:pt x="0" y="5"/>
                      </a:cubicBezTo>
                      <a:cubicBezTo>
                        <a:pt x="0" y="7"/>
                        <a:pt x="1" y="9"/>
                        <a:pt x="2" y="10"/>
                      </a:cubicBezTo>
                      <a:cubicBezTo>
                        <a:pt x="2" y="0"/>
                        <a:pt x="2" y="0"/>
                        <a:pt x="2" y="0"/>
                      </a:cubicBez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2" name="Freeform 602">
                  <a:extLst>
                    <a:ext uri="{FF2B5EF4-FFF2-40B4-BE49-F238E27FC236}">
                      <a16:creationId xmlns="" xmlns:a16="http://schemas.microsoft.com/office/drawing/2014/main" id="{D1DC20ED-2FEF-469B-942E-216E31D208C6}"/>
                    </a:ext>
                  </a:extLst>
                </p:cNvPr>
                <p:cNvSpPr>
                  <a:spLocks noEditPoints="1"/>
                </p:cNvSpPr>
                <p:nvPr/>
              </p:nvSpPr>
              <p:spPr bwMode="auto">
                <a:xfrm>
                  <a:off x="3200" y="2262"/>
                  <a:ext cx="246" cy="275"/>
                </a:xfrm>
                <a:custGeom>
                  <a:avLst/>
                  <a:gdLst>
                    <a:gd name="T0" fmla="*/ 27 w 50"/>
                    <a:gd name="T1" fmla="*/ 32 h 56"/>
                    <a:gd name="T2" fmla="*/ 28 w 50"/>
                    <a:gd name="T3" fmla="*/ 32 h 56"/>
                    <a:gd name="T4" fmla="*/ 29 w 50"/>
                    <a:gd name="T5" fmla="*/ 32 h 56"/>
                    <a:gd name="T6" fmla="*/ 32 w 50"/>
                    <a:gd name="T7" fmla="*/ 34 h 56"/>
                    <a:gd name="T8" fmla="*/ 35 w 50"/>
                    <a:gd name="T9" fmla="*/ 37 h 56"/>
                    <a:gd name="T10" fmla="*/ 36 w 50"/>
                    <a:gd name="T11" fmla="*/ 40 h 56"/>
                    <a:gd name="T12" fmla="*/ 34 w 50"/>
                    <a:gd name="T13" fmla="*/ 45 h 56"/>
                    <a:gd name="T14" fmla="*/ 32 w 50"/>
                    <a:gd name="T15" fmla="*/ 47 h 56"/>
                    <a:gd name="T16" fmla="*/ 29 w 50"/>
                    <a:gd name="T17" fmla="*/ 48 h 56"/>
                    <a:gd name="T18" fmla="*/ 28 w 50"/>
                    <a:gd name="T19" fmla="*/ 48 h 56"/>
                    <a:gd name="T20" fmla="*/ 27 w 50"/>
                    <a:gd name="T21" fmla="*/ 48 h 56"/>
                    <a:gd name="T22" fmla="*/ 24 w 50"/>
                    <a:gd name="T23" fmla="*/ 47 h 56"/>
                    <a:gd name="T24" fmla="*/ 21 w 50"/>
                    <a:gd name="T25" fmla="*/ 45 h 56"/>
                    <a:gd name="T26" fmla="*/ 21 w 50"/>
                    <a:gd name="T27" fmla="*/ 45 h 56"/>
                    <a:gd name="T28" fmla="*/ 19 w 50"/>
                    <a:gd name="T29" fmla="*/ 40 h 56"/>
                    <a:gd name="T30" fmla="*/ 20 w 50"/>
                    <a:gd name="T31" fmla="*/ 37 h 56"/>
                    <a:gd name="T32" fmla="*/ 21 w 50"/>
                    <a:gd name="T33" fmla="*/ 35 h 56"/>
                    <a:gd name="T34" fmla="*/ 24 w 50"/>
                    <a:gd name="T35" fmla="*/ 33 h 56"/>
                    <a:gd name="T36" fmla="*/ 27 w 50"/>
                    <a:gd name="T37" fmla="*/ 32 h 56"/>
                    <a:gd name="T38" fmla="*/ 50 w 50"/>
                    <a:gd name="T39" fmla="*/ 0 h 56"/>
                    <a:gd name="T40" fmla="*/ 32 w 50"/>
                    <a:gd name="T41" fmla="*/ 4 h 56"/>
                    <a:gd name="T42" fmla="*/ 29 w 50"/>
                    <a:gd name="T43" fmla="*/ 5 h 56"/>
                    <a:gd name="T44" fmla="*/ 27 w 50"/>
                    <a:gd name="T45" fmla="*/ 6 h 56"/>
                    <a:gd name="T46" fmla="*/ 24 w 50"/>
                    <a:gd name="T47" fmla="*/ 7 h 56"/>
                    <a:gd name="T48" fmla="*/ 21 w 50"/>
                    <a:gd name="T49" fmla="*/ 9 h 56"/>
                    <a:gd name="T50" fmla="*/ 18 w 50"/>
                    <a:gd name="T51" fmla="*/ 11 h 56"/>
                    <a:gd name="T52" fmla="*/ 15 w 50"/>
                    <a:gd name="T53" fmla="*/ 13 h 56"/>
                    <a:gd name="T54" fmla="*/ 12 w 50"/>
                    <a:gd name="T55" fmla="*/ 15 h 56"/>
                    <a:gd name="T56" fmla="*/ 9 w 50"/>
                    <a:gd name="T57" fmla="*/ 18 h 56"/>
                    <a:gd name="T58" fmla="*/ 7 w 50"/>
                    <a:gd name="T59" fmla="*/ 22 h 56"/>
                    <a:gd name="T60" fmla="*/ 4 w 50"/>
                    <a:gd name="T61" fmla="*/ 27 h 56"/>
                    <a:gd name="T62" fmla="*/ 1 w 50"/>
                    <a:gd name="T63" fmla="*/ 35 h 56"/>
                    <a:gd name="T64" fmla="*/ 1 w 50"/>
                    <a:gd name="T65" fmla="*/ 37 h 56"/>
                    <a:gd name="T66" fmla="*/ 1 w 50"/>
                    <a:gd name="T67" fmla="*/ 37 h 56"/>
                    <a:gd name="T68" fmla="*/ 0 w 50"/>
                    <a:gd name="T69" fmla="*/ 40 h 56"/>
                    <a:gd name="T70" fmla="*/ 0 w 50"/>
                    <a:gd name="T71" fmla="*/ 40 h 56"/>
                    <a:gd name="T72" fmla="*/ 1 w 50"/>
                    <a:gd name="T73" fmla="*/ 45 h 56"/>
                    <a:gd name="T74" fmla="*/ 5 w 50"/>
                    <a:gd name="T75" fmla="*/ 56 h 56"/>
                    <a:gd name="T76" fmla="*/ 46 w 50"/>
                    <a:gd name="T77" fmla="*/ 56 h 56"/>
                    <a:gd name="T78" fmla="*/ 50 w 50"/>
                    <a:gd name="T79" fmla="*/ 53 h 56"/>
                    <a:gd name="T80" fmla="*/ 50 w 50"/>
                    <a:gd name="T81" fmla="*/ 45 h 56"/>
                    <a:gd name="T82" fmla="*/ 48 w 50"/>
                    <a:gd name="T83" fmla="*/ 40 h 56"/>
                    <a:gd name="T84" fmla="*/ 49 w 50"/>
                    <a:gd name="T85" fmla="*/ 37 h 56"/>
                    <a:gd name="T86" fmla="*/ 50 w 50"/>
                    <a:gd name="T87" fmla="*/ 35 h 56"/>
                    <a:gd name="T88" fmla="*/ 50 w 50"/>
                    <a:gd name="T8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56">
                      <a:moveTo>
                        <a:pt x="27" y="32"/>
                      </a:moveTo>
                      <a:cubicBezTo>
                        <a:pt x="27" y="32"/>
                        <a:pt x="27" y="32"/>
                        <a:pt x="28" y="32"/>
                      </a:cubicBezTo>
                      <a:cubicBezTo>
                        <a:pt x="28" y="32"/>
                        <a:pt x="29" y="32"/>
                        <a:pt x="29" y="32"/>
                      </a:cubicBezTo>
                      <a:cubicBezTo>
                        <a:pt x="31" y="32"/>
                        <a:pt x="31" y="33"/>
                        <a:pt x="32" y="34"/>
                      </a:cubicBezTo>
                      <a:cubicBezTo>
                        <a:pt x="33" y="34"/>
                        <a:pt x="34" y="36"/>
                        <a:pt x="35" y="37"/>
                      </a:cubicBezTo>
                      <a:cubicBezTo>
                        <a:pt x="35" y="38"/>
                        <a:pt x="36" y="39"/>
                        <a:pt x="36" y="40"/>
                      </a:cubicBezTo>
                      <a:cubicBezTo>
                        <a:pt x="36" y="42"/>
                        <a:pt x="35" y="44"/>
                        <a:pt x="34" y="45"/>
                      </a:cubicBezTo>
                      <a:cubicBezTo>
                        <a:pt x="33" y="46"/>
                        <a:pt x="33" y="46"/>
                        <a:pt x="32" y="47"/>
                      </a:cubicBezTo>
                      <a:cubicBezTo>
                        <a:pt x="32" y="47"/>
                        <a:pt x="31" y="48"/>
                        <a:pt x="29" y="48"/>
                      </a:cubicBezTo>
                      <a:cubicBezTo>
                        <a:pt x="29" y="48"/>
                        <a:pt x="28" y="48"/>
                        <a:pt x="28" y="48"/>
                      </a:cubicBezTo>
                      <a:cubicBezTo>
                        <a:pt x="27" y="48"/>
                        <a:pt x="27" y="48"/>
                        <a:pt x="27" y="48"/>
                      </a:cubicBezTo>
                      <a:cubicBezTo>
                        <a:pt x="26" y="48"/>
                        <a:pt x="25" y="48"/>
                        <a:pt x="24" y="47"/>
                      </a:cubicBezTo>
                      <a:cubicBezTo>
                        <a:pt x="23" y="47"/>
                        <a:pt x="22" y="46"/>
                        <a:pt x="21" y="45"/>
                      </a:cubicBezTo>
                      <a:cubicBezTo>
                        <a:pt x="21" y="45"/>
                        <a:pt x="21" y="45"/>
                        <a:pt x="21" y="45"/>
                      </a:cubicBezTo>
                      <a:cubicBezTo>
                        <a:pt x="20" y="43"/>
                        <a:pt x="19" y="42"/>
                        <a:pt x="19" y="40"/>
                      </a:cubicBezTo>
                      <a:cubicBezTo>
                        <a:pt x="19" y="39"/>
                        <a:pt x="20" y="38"/>
                        <a:pt x="20" y="37"/>
                      </a:cubicBezTo>
                      <a:cubicBezTo>
                        <a:pt x="20" y="36"/>
                        <a:pt x="21" y="36"/>
                        <a:pt x="21" y="35"/>
                      </a:cubicBezTo>
                      <a:cubicBezTo>
                        <a:pt x="22" y="34"/>
                        <a:pt x="23" y="34"/>
                        <a:pt x="24" y="33"/>
                      </a:cubicBezTo>
                      <a:cubicBezTo>
                        <a:pt x="25" y="32"/>
                        <a:pt x="26" y="32"/>
                        <a:pt x="27" y="32"/>
                      </a:cubicBezTo>
                      <a:moveTo>
                        <a:pt x="50" y="0"/>
                      </a:moveTo>
                      <a:cubicBezTo>
                        <a:pt x="44" y="0"/>
                        <a:pt x="38" y="2"/>
                        <a:pt x="32" y="4"/>
                      </a:cubicBezTo>
                      <a:cubicBezTo>
                        <a:pt x="31" y="4"/>
                        <a:pt x="30" y="4"/>
                        <a:pt x="29" y="5"/>
                      </a:cubicBezTo>
                      <a:cubicBezTo>
                        <a:pt x="29" y="5"/>
                        <a:pt x="28" y="5"/>
                        <a:pt x="27" y="6"/>
                      </a:cubicBezTo>
                      <a:cubicBezTo>
                        <a:pt x="26" y="6"/>
                        <a:pt x="25" y="7"/>
                        <a:pt x="24" y="7"/>
                      </a:cubicBezTo>
                      <a:cubicBezTo>
                        <a:pt x="23" y="8"/>
                        <a:pt x="22" y="8"/>
                        <a:pt x="21" y="9"/>
                      </a:cubicBezTo>
                      <a:cubicBezTo>
                        <a:pt x="20" y="9"/>
                        <a:pt x="19" y="10"/>
                        <a:pt x="18" y="11"/>
                      </a:cubicBezTo>
                      <a:cubicBezTo>
                        <a:pt x="17" y="11"/>
                        <a:pt x="16" y="12"/>
                        <a:pt x="15" y="13"/>
                      </a:cubicBezTo>
                      <a:cubicBezTo>
                        <a:pt x="14" y="14"/>
                        <a:pt x="13" y="14"/>
                        <a:pt x="12" y="15"/>
                      </a:cubicBezTo>
                      <a:cubicBezTo>
                        <a:pt x="11" y="16"/>
                        <a:pt x="10" y="17"/>
                        <a:pt x="9" y="18"/>
                      </a:cubicBezTo>
                      <a:cubicBezTo>
                        <a:pt x="8" y="19"/>
                        <a:pt x="7" y="20"/>
                        <a:pt x="7" y="22"/>
                      </a:cubicBezTo>
                      <a:cubicBezTo>
                        <a:pt x="6" y="23"/>
                        <a:pt x="5" y="25"/>
                        <a:pt x="4" y="27"/>
                      </a:cubicBezTo>
                      <a:cubicBezTo>
                        <a:pt x="2" y="29"/>
                        <a:pt x="1" y="32"/>
                        <a:pt x="1" y="35"/>
                      </a:cubicBezTo>
                      <a:cubicBezTo>
                        <a:pt x="1" y="36"/>
                        <a:pt x="1" y="36"/>
                        <a:pt x="1" y="37"/>
                      </a:cubicBezTo>
                      <a:cubicBezTo>
                        <a:pt x="1" y="37"/>
                        <a:pt x="1" y="37"/>
                        <a:pt x="1" y="37"/>
                      </a:cubicBezTo>
                      <a:cubicBezTo>
                        <a:pt x="1" y="38"/>
                        <a:pt x="0" y="39"/>
                        <a:pt x="0" y="40"/>
                      </a:cubicBezTo>
                      <a:cubicBezTo>
                        <a:pt x="0" y="40"/>
                        <a:pt x="0" y="40"/>
                        <a:pt x="0" y="40"/>
                      </a:cubicBezTo>
                      <a:cubicBezTo>
                        <a:pt x="0" y="42"/>
                        <a:pt x="1" y="43"/>
                        <a:pt x="1" y="45"/>
                      </a:cubicBezTo>
                      <a:cubicBezTo>
                        <a:pt x="2" y="49"/>
                        <a:pt x="3" y="53"/>
                        <a:pt x="5" y="56"/>
                      </a:cubicBezTo>
                      <a:cubicBezTo>
                        <a:pt x="46" y="56"/>
                        <a:pt x="46" y="56"/>
                        <a:pt x="46" y="56"/>
                      </a:cubicBezTo>
                      <a:cubicBezTo>
                        <a:pt x="48" y="56"/>
                        <a:pt x="50" y="55"/>
                        <a:pt x="50" y="53"/>
                      </a:cubicBezTo>
                      <a:cubicBezTo>
                        <a:pt x="50" y="45"/>
                        <a:pt x="50" y="45"/>
                        <a:pt x="50" y="45"/>
                      </a:cubicBezTo>
                      <a:cubicBezTo>
                        <a:pt x="49" y="44"/>
                        <a:pt x="48" y="42"/>
                        <a:pt x="48" y="40"/>
                      </a:cubicBezTo>
                      <a:cubicBezTo>
                        <a:pt x="48" y="39"/>
                        <a:pt x="49" y="38"/>
                        <a:pt x="49" y="37"/>
                      </a:cubicBezTo>
                      <a:cubicBezTo>
                        <a:pt x="49" y="36"/>
                        <a:pt x="50" y="36"/>
                        <a:pt x="50" y="35"/>
                      </a:cubicBezTo>
                      <a:cubicBezTo>
                        <a:pt x="50" y="0"/>
                        <a:pt x="50" y="0"/>
                        <a:pt x="50" y="0"/>
                      </a:cubicBezTo>
                    </a:path>
                  </a:pathLst>
                </a:custGeom>
                <a:solidFill>
                  <a:srgbClr val="1A62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3" name="Freeform 603">
                  <a:extLst>
                    <a:ext uri="{FF2B5EF4-FFF2-40B4-BE49-F238E27FC236}">
                      <a16:creationId xmlns="" xmlns:a16="http://schemas.microsoft.com/office/drawing/2014/main" id="{A1152662-F885-4ACC-885E-E8FBF09D370C}"/>
                    </a:ext>
                  </a:extLst>
                </p:cNvPr>
                <p:cNvSpPr>
                  <a:spLocks/>
                </p:cNvSpPr>
                <p:nvPr/>
              </p:nvSpPr>
              <p:spPr bwMode="auto">
                <a:xfrm>
                  <a:off x="2683" y="2233"/>
                  <a:ext cx="763" cy="344"/>
                </a:xfrm>
                <a:custGeom>
                  <a:avLst/>
                  <a:gdLst>
                    <a:gd name="T0" fmla="*/ 152 w 155"/>
                    <a:gd name="T1" fmla="*/ 0 h 70"/>
                    <a:gd name="T2" fmla="*/ 12 w 155"/>
                    <a:gd name="T3" fmla="*/ 0 h 70"/>
                    <a:gd name="T4" fmla="*/ 8 w 155"/>
                    <a:gd name="T5" fmla="*/ 4 h 70"/>
                    <a:gd name="T6" fmla="*/ 8 w 155"/>
                    <a:gd name="T7" fmla="*/ 41 h 70"/>
                    <a:gd name="T8" fmla="*/ 8 w 155"/>
                    <a:gd name="T9" fmla="*/ 41 h 70"/>
                    <a:gd name="T10" fmla="*/ 0 w 155"/>
                    <a:gd name="T11" fmla="*/ 70 h 70"/>
                    <a:gd name="T12" fmla="*/ 29 w 155"/>
                    <a:gd name="T13" fmla="*/ 62 h 70"/>
                    <a:gd name="T14" fmla="*/ 152 w 155"/>
                    <a:gd name="T15" fmla="*/ 62 h 70"/>
                    <a:gd name="T16" fmla="*/ 155 w 155"/>
                    <a:gd name="T17" fmla="*/ 59 h 70"/>
                    <a:gd name="T18" fmla="*/ 155 w 155"/>
                    <a:gd name="T19" fmla="*/ 4 h 70"/>
                    <a:gd name="T20" fmla="*/ 152 w 155"/>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70">
                      <a:moveTo>
                        <a:pt x="152" y="0"/>
                      </a:moveTo>
                      <a:cubicBezTo>
                        <a:pt x="12" y="0"/>
                        <a:pt x="12" y="0"/>
                        <a:pt x="12" y="0"/>
                      </a:cubicBezTo>
                      <a:cubicBezTo>
                        <a:pt x="10" y="0"/>
                        <a:pt x="8" y="2"/>
                        <a:pt x="8" y="4"/>
                      </a:cubicBezTo>
                      <a:cubicBezTo>
                        <a:pt x="8" y="41"/>
                        <a:pt x="8" y="41"/>
                        <a:pt x="8" y="41"/>
                      </a:cubicBezTo>
                      <a:cubicBezTo>
                        <a:pt x="8" y="41"/>
                        <a:pt x="8" y="41"/>
                        <a:pt x="8" y="41"/>
                      </a:cubicBezTo>
                      <a:cubicBezTo>
                        <a:pt x="0" y="70"/>
                        <a:pt x="0" y="70"/>
                        <a:pt x="0" y="70"/>
                      </a:cubicBezTo>
                      <a:cubicBezTo>
                        <a:pt x="29" y="62"/>
                        <a:pt x="29" y="62"/>
                        <a:pt x="29" y="62"/>
                      </a:cubicBezTo>
                      <a:cubicBezTo>
                        <a:pt x="152" y="62"/>
                        <a:pt x="152" y="62"/>
                        <a:pt x="152" y="62"/>
                      </a:cubicBezTo>
                      <a:cubicBezTo>
                        <a:pt x="154" y="62"/>
                        <a:pt x="155" y="61"/>
                        <a:pt x="155" y="59"/>
                      </a:cubicBezTo>
                      <a:cubicBezTo>
                        <a:pt x="155" y="4"/>
                        <a:pt x="155" y="4"/>
                        <a:pt x="155" y="4"/>
                      </a:cubicBezTo>
                      <a:cubicBezTo>
                        <a:pt x="155" y="2"/>
                        <a:pt x="154" y="0"/>
                        <a:pt x="152" y="0"/>
                      </a:cubicBezTo>
                      <a:close/>
                    </a:path>
                  </a:pathLst>
                </a:custGeom>
                <a:solidFill>
                  <a:srgbClr val="675B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4" name="Freeform 604">
                  <a:extLst>
                    <a:ext uri="{FF2B5EF4-FFF2-40B4-BE49-F238E27FC236}">
                      <a16:creationId xmlns="" xmlns:a16="http://schemas.microsoft.com/office/drawing/2014/main" id="{DF3EEAA5-58BE-49CD-8A67-13B4300EC908}"/>
                    </a:ext>
                  </a:extLst>
                </p:cNvPr>
                <p:cNvSpPr>
                  <a:spLocks/>
                </p:cNvSpPr>
                <p:nvPr/>
              </p:nvSpPr>
              <p:spPr bwMode="auto">
                <a:xfrm>
                  <a:off x="2894" y="2375"/>
                  <a:ext cx="380" cy="15"/>
                </a:xfrm>
                <a:custGeom>
                  <a:avLst/>
                  <a:gdLst>
                    <a:gd name="T0" fmla="*/ 76 w 77"/>
                    <a:gd name="T1" fmla="*/ 3 h 3"/>
                    <a:gd name="T2" fmla="*/ 1 w 77"/>
                    <a:gd name="T3" fmla="*/ 3 h 3"/>
                    <a:gd name="T4" fmla="*/ 0 w 77"/>
                    <a:gd name="T5" fmla="*/ 2 h 3"/>
                    <a:gd name="T6" fmla="*/ 1 w 77"/>
                    <a:gd name="T7" fmla="*/ 0 h 3"/>
                    <a:gd name="T8" fmla="*/ 76 w 77"/>
                    <a:gd name="T9" fmla="*/ 0 h 3"/>
                    <a:gd name="T10" fmla="*/ 77 w 77"/>
                    <a:gd name="T11" fmla="*/ 2 h 3"/>
                    <a:gd name="T12" fmla="*/ 76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76" y="3"/>
                      </a:moveTo>
                      <a:cubicBezTo>
                        <a:pt x="1" y="3"/>
                        <a:pt x="1" y="3"/>
                        <a:pt x="1" y="3"/>
                      </a:cubicBezTo>
                      <a:cubicBezTo>
                        <a:pt x="0" y="3"/>
                        <a:pt x="0" y="3"/>
                        <a:pt x="0" y="2"/>
                      </a:cubicBezTo>
                      <a:cubicBezTo>
                        <a:pt x="0" y="1"/>
                        <a:pt x="0" y="0"/>
                        <a:pt x="1" y="0"/>
                      </a:cubicBezTo>
                      <a:cubicBezTo>
                        <a:pt x="76" y="0"/>
                        <a:pt x="76" y="0"/>
                        <a:pt x="76" y="0"/>
                      </a:cubicBezTo>
                      <a:cubicBezTo>
                        <a:pt x="77" y="0"/>
                        <a:pt x="77" y="1"/>
                        <a:pt x="77" y="2"/>
                      </a:cubicBezTo>
                      <a:cubicBezTo>
                        <a:pt x="77" y="3"/>
                        <a:pt x="77" y="3"/>
                        <a:pt x="7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5" name="Freeform 605">
                  <a:extLst>
                    <a:ext uri="{FF2B5EF4-FFF2-40B4-BE49-F238E27FC236}">
                      <a16:creationId xmlns="" xmlns:a16="http://schemas.microsoft.com/office/drawing/2014/main" id="{1A3FA5B4-C194-432E-8082-F578DBA3BA7A}"/>
                    </a:ext>
                  </a:extLst>
                </p:cNvPr>
                <p:cNvSpPr>
                  <a:spLocks/>
                </p:cNvSpPr>
                <p:nvPr/>
              </p:nvSpPr>
              <p:spPr bwMode="auto">
                <a:xfrm>
                  <a:off x="2894" y="2420"/>
                  <a:ext cx="380" cy="14"/>
                </a:xfrm>
                <a:custGeom>
                  <a:avLst/>
                  <a:gdLst>
                    <a:gd name="T0" fmla="*/ 76 w 77"/>
                    <a:gd name="T1" fmla="*/ 3 h 3"/>
                    <a:gd name="T2" fmla="*/ 1 w 77"/>
                    <a:gd name="T3" fmla="*/ 3 h 3"/>
                    <a:gd name="T4" fmla="*/ 0 w 77"/>
                    <a:gd name="T5" fmla="*/ 1 h 3"/>
                    <a:gd name="T6" fmla="*/ 1 w 77"/>
                    <a:gd name="T7" fmla="*/ 0 h 3"/>
                    <a:gd name="T8" fmla="*/ 76 w 77"/>
                    <a:gd name="T9" fmla="*/ 0 h 3"/>
                    <a:gd name="T10" fmla="*/ 77 w 77"/>
                    <a:gd name="T11" fmla="*/ 1 h 3"/>
                    <a:gd name="T12" fmla="*/ 76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76" y="3"/>
                      </a:moveTo>
                      <a:cubicBezTo>
                        <a:pt x="1" y="3"/>
                        <a:pt x="1" y="3"/>
                        <a:pt x="1" y="3"/>
                      </a:cubicBezTo>
                      <a:cubicBezTo>
                        <a:pt x="0" y="3"/>
                        <a:pt x="0" y="2"/>
                        <a:pt x="0" y="1"/>
                      </a:cubicBezTo>
                      <a:cubicBezTo>
                        <a:pt x="0" y="0"/>
                        <a:pt x="0" y="0"/>
                        <a:pt x="1" y="0"/>
                      </a:cubicBezTo>
                      <a:cubicBezTo>
                        <a:pt x="76" y="0"/>
                        <a:pt x="76" y="0"/>
                        <a:pt x="76" y="0"/>
                      </a:cubicBezTo>
                      <a:cubicBezTo>
                        <a:pt x="77" y="0"/>
                        <a:pt x="77" y="0"/>
                        <a:pt x="77" y="1"/>
                      </a:cubicBezTo>
                      <a:cubicBezTo>
                        <a:pt x="77" y="2"/>
                        <a:pt x="77" y="3"/>
                        <a:pt x="7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6" name="Freeform 606">
                  <a:extLst>
                    <a:ext uri="{FF2B5EF4-FFF2-40B4-BE49-F238E27FC236}">
                      <a16:creationId xmlns="" xmlns:a16="http://schemas.microsoft.com/office/drawing/2014/main" id="{9D2C9064-A242-4C85-8B9B-4383288B5CAC}"/>
                    </a:ext>
                  </a:extLst>
                </p:cNvPr>
                <p:cNvSpPr>
                  <a:spLocks/>
                </p:cNvSpPr>
                <p:nvPr/>
              </p:nvSpPr>
              <p:spPr bwMode="auto">
                <a:xfrm>
                  <a:off x="2894" y="2336"/>
                  <a:ext cx="380" cy="15"/>
                </a:xfrm>
                <a:custGeom>
                  <a:avLst/>
                  <a:gdLst>
                    <a:gd name="T0" fmla="*/ 76 w 77"/>
                    <a:gd name="T1" fmla="*/ 3 h 3"/>
                    <a:gd name="T2" fmla="*/ 1 w 77"/>
                    <a:gd name="T3" fmla="*/ 3 h 3"/>
                    <a:gd name="T4" fmla="*/ 0 w 77"/>
                    <a:gd name="T5" fmla="*/ 1 h 3"/>
                    <a:gd name="T6" fmla="*/ 1 w 77"/>
                    <a:gd name="T7" fmla="*/ 0 h 3"/>
                    <a:gd name="T8" fmla="*/ 76 w 77"/>
                    <a:gd name="T9" fmla="*/ 0 h 3"/>
                    <a:gd name="T10" fmla="*/ 77 w 77"/>
                    <a:gd name="T11" fmla="*/ 1 h 3"/>
                    <a:gd name="T12" fmla="*/ 76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76" y="3"/>
                      </a:moveTo>
                      <a:cubicBezTo>
                        <a:pt x="1" y="3"/>
                        <a:pt x="1" y="3"/>
                        <a:pt x="1" y="3"/>
                      </a:cubicBezTo>
                      <a:cubicBezTo>
                        <a:pt x="0" y="3"/>
                        <a:pt x="0" y="2"/>
                        <a:pt x="0" y="1"/>
                      </a:cubicBezTo>
                      <a:cubicBezTo>
                        <a:pt x="0" y="1"/>
                        <a:pt x="0" y="0"/>
                        <a:pt x="1" y="0"/>
                      </a:cubicBezTo>
                      <a:cubicBezTo>
                        <a:pt x="76" y="0"/>
                        <a:pt x="76" y="0"/>
                        <a:pt x="76" y="0"/>
                      </a:cubicBezTo>
                      <a:cubicBezTo>
                        <a:pt x="77" y="0"/>
                        <a:pt x="77" y="1"/>
                        <a:pt x="77" y="1"/>
                      </a:cubicBezTo>
                      <a:cubicBezTo>
                        <a:pt x="77" y="2"/>
                        <a:pt x="77" y="3"/>
                        <a:pt x="7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13" name="Freeform 608">
                <a:extLst>
                  <a:ext uri="{FF2B5EF4-FFF2-40B4-BE49-F238E27FC236}">
                    <a16:creationId xmlns="" xmlns:a16="http://schemas.microsoft.com/office/drawing/2014/main" id="{9CFA9DF0-2E42-46F7-AE88-E057F92463AB}"/>
                  </a:ext>
                </a:extLst>
              </p:cNvPr>
              <p:cNvSpPr>
                <a:spLocks/>
              </p:cNvSpPr>
              <p:nvPr/>
            </p:nvSpPr>
            <p:spPr bwMode="auto">
              <a:xfrm>
                <a:off x="2894" y="2297"/>
                <a:ext cx="380" cy="15"/>
              </a:xfrm>
              <a:custGeom>
                <a:avLst/>
                <a:gdLst>
                  <a:gd name="T0" fmla="*/ 76 w 77"/>
                  <a:gd name="T1" fmla="*/ 3 h 3"/>
                  <a:gd name="T2" fmla="*/ 1 w 77"/>
                  <a:gd name="T3" fmla="*/ 3 h 3"/>
                  <a:gd name="T4" fmla="*/ 0 w 77"/>
                  <a:gd name="T5" fmla="*/ 1 h 3"/>
                  <a:gd name="T6" fmla="*/ 1 w 77"/>
                  <a:gd name="T7" fmla="*/ 0 h 3"/>
                  <a:gd name="T8" fmla="*/ 76 w 77"/>
                  <a:gd name="T9" fmla="*/ 0 h 3"/>
                  <a:gd name="T10" fmla="*/ 77 w 77"/>
                  <a:gd name="T11" fmla="*/ 1 h 3"/>
                  <a:gd name="T12" fmla="*/ 76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76" y="3"/>
                    </a:moveTo>
                    <a:cubicBezTo>
                      <a:pt x="1" y="3"/>
                      <a:pt x="1" y="3"/>
                      <a:pt x="1" y="3"/>
                    </a:cubicBezTo>
                    <a:cubicBezTo>
                      <a:pt x="0" y="3"/>
                      <a:pt x="0" y="2"/>
                      <a:pt x="0" y="1"/>
                    </a:cubicBezTo>
                    <a:cubicBezTo>
                      <a:pt x="0" y="0"/>
                      <a:pt x="0" y="0"/>
                      <a:pt x="1" y="0"/>
                    </a:cubicBezTo>
                    <a:cubicBezTo>
                      <a:pt x="76" y="0"/>
                      <a:pt x="76" y="0"/>
                      <a:pt x="76" y="0"/>
                    </a:cubicBezTo>
                    <a:cubicBezTo>
                      <a:pt x="77" y="0"/>
                      <a:pt x="77" y="0"/>
                      <a:pt x="77" y="1"/>
                    </a:cubicBezTo>
                    <a:cubicBezTo>
                      <a:pt x="77" y="2"/>
                      <a:pt x="77" y="3"/>
                      <a:pt x="7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 name="Freeform 609">
                <a:extLst>
                  <a:ext uri="{FF2B5EF4-FFF2-40B4-BE49-F238E27FC236}">
                    <a16:creationId xmlns="" xmlns:a16="http://schemas.microsoft.com/office/drawing/2014/main" id="{FD7F0BD2-2DDC-4606-B023-72FD22E03923}"/>
                  </a:ext>
                </a:extLst>
              </p:cNvPr>
              <p:cNvSpPr>
                <a:spLocks/>
              </p:cNvSpPr>
              <p:nvPr/>
            </p:nvSpPr>
            <p:spPr bwMode="auto">
              <a:xfrm>
                <a:off x="2894" y="2464"/>
                <a:ext cx="380" cy="14"/>
              </a:xfrm>
              <a:custGeom>
                <a:avLst/>
                <a:gdLst>
                  <a:gd name="T0" fmla="*/ 76 w 77"/>
                  <a:gd name="T1" fmla="*/ 3 h 3"/>
                  <a:gd name="T2" fmla="*/ 1 w 77"/>
                  <a:gd name="T3" fmla="*/ 3 h 3"/>
                  <a:gd name="T4" fmla="*/ 0 w 77"/>
                  <a:gd name="T5" fmla="*/ 1 h 3"/>
                  <a:gd name="T6" fmla="*/ 1 w 77"/>
                  <a:gd name="T7" fmla="*/ 0 h 3"/>
                  <a:gd name="T8" fmla="*/ 76 w 77"/>
                  <a:gd name="T9" fmla="*/ 0 h 3"/>
                  <a:gd name="T10" fmla="*/ 77 w 77"/>
                  <a:gd name="T11" fmla="*/ 1 h 3"/>
                  <a:gd name="T12" fmla="*/ 76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76" y="3"/>
                    </a:moveTo>
                    <a:cubicBezTo>
                      <a:pt x="1" y="3"/>
                      <a:pt x="1" y="3"/>
                      <a:pt x="1" y="3"/>
                    </a:cubicBezTo>
                    <a:cubicBezTo>
                      <a:pt x="0" y="3"/>
                      <a:pt x="0" y="2"/>
                      <a:pt x="0" y="1"/>
                    </a:cubicBezTo>
                    <a:cubicBezTo>
                      <a:pt x="0" y="0"/>
                      <a:pt x="0" y="0"/>
                      <a:pt x="1" y="0"/>
                    </a:cubicBezTo>
                    <a:cubicBezTo>
                      <a:pt x="76" y="0"/>
                      <a:pt x="76" y="0"/>
                      <a:pt x="76" y="0"/>
                    </a:cubicBezTo>
                    <a:cubicBezTo>
                      <a:pt x="77" y="0"/>
                      <a:pt x="77" y="0"/>
                      <a:pt x="77" y="1"/>
                    </a:cubicBezTo>
                    <a:cubicBezTo>
                      <a:pt x="77" y="2"/>
                      <a:pt x="77" y="3"/>
                      <a:pt x="7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 name="Freeform 610">
                <a:extLst>
                  <a:ext uri="{FF2B5EF4-FFF2-40B4-BE49-F238E27FC236}">
                    <a16:creationId xmlns="" xmlns:a16="http://schemas.microsoft.com/office/drawing/2014/main" id="{8EBC9FAF-81E4-48EC-BCA9-B858F1342C1F}"/>
                  </a:ext>
                </a:extLst>
              </p:cNvPr>
              <p:cNvSpPr>
                <a:spLocks noEditPoints="1"/>
              </p:cNvSpPr>
              <p:nvPr/>
            </p:nvSpPr>
            <p:spPr bwMode="auto">
              <a:xfrm>
                <a:off x="978" y="2248"/>
                <a:ext cx="360" cy="358"/>
              </a:xfrm>
              <a:custGeom>
                <a:avLst/>
                <a:gdLst>
                  <a:gd name="T0" fmla="*/ 73 w 73"/>
                  <a:gd name="T1" fmla="*/ 43 h 73"/>
                  <a:gd name="T2" fmla="*/ 73 w 73"/>
                  <a:gd name="T3" fmla="*/ 30 h 73"/>
                  <a:gd name="T4" fmla="*/ 63 w 73"/>
                  <a:gd name="T5" fmla="*/ 30 h 73"/>
                  <a:gd name="T6" fmla="*/ 60 w 73"/>
                  <a:gd name="T7" fmla="*/ 22 h 73"/>
                  <a:gd name="T8" fmla="*/ 67 w 73"/>
                  <a:gd name="T9" fmla="*/ 15 h 73"/>
                  <a:gd name="T10" fmla="*/ 57 w 73"/>
                  <a:gd name="T11" fmla="*/ 6 h 73"/>
                  <a:gd name="T12" fmla="*/ 51 w 73"/>
                  <a:gd name="T13" fmla="*/ 12 h 73"/>
                  <a:gd name="T14" fmla="*/ 43 w 73"/>
                  <a:gd name="T15" fmla="*/ 9 h 73"/>
                  <a:gd name="T16" fmla="*/ 43 w 73"/>
                  <a:gd name="T17" fmla="*/ 0 h 73"/>
                  <a:gd name="T18" fmla="*/ 36 w 73"/>
                  <a:gd name="T19" fmla="*/ 0 h 73"/>
                  <a:gd name="T20" fmla="*/ 30 w 73"/>
                  <a:gd name="T21" fmla="*/ 0 h 73"/>
                  <a:gd name="T22" fmla="*/ 30 w 73"/>
                  <a:gd name="T23" fmla="*/ 9 h 73"/>
                  <a:gd name="T24" fmla="*/ 22 w 73"/>
                  <a:gd name="T25" fmla="*/ 12 h 73"/>
                  <a:gd name="T26" fmla="*/ 15 w 73"/>
                  <a:gd name="T27" fmla="*/ 6 h 73"/>
                  <a:gd name="T28" fmla="*/ 6 w 73"/>
                  <a:gd name="T29" fmla="*/ 15 h 73"/>
                  <a:gd name="T30" fmla="*/ 12 w 73"/>
                  <a:gd name="T31" fmla="*/ 22 h 73"/>
                  <a:gd name="T32" fmla="*/ 9 w 73"/>
                  <a:gd name="T33" fmla="*/ 30 h 73"/>
                  <a:gd name="T34" fmla="*/ 0 w 73"/>
                  <a:gd name="T35" fmla="*/ 30 h 73"/>
                  <a:gd name="T36" fmla="*/ 0 w 73"/>
                  <a:gd name="T37" fmla="*/ 43 h 73"/>
                  <a:gd name="T38" fmla="*/ 9 w 73"/>
                  <a:gd name="T39" fmla="*/ 43 h 73"/>
                  <a:gd name="T40" fmla="*/ 12 w 73"/>
                  <a:gd name="T41" fmla="*/ 51 h 73"/>
                  <a:gd name="T42" fmla="*/ 6 w 73"/>
                  <a:gd name="T43" fmla="*/ 57 h 73"/>
                  <a:gd name="T44" fmla="*/ 15 w 73"/>
                  <a:gd name="T45" fmla="*/ 67 h 73"/>
                  <a:gd name="T46" fmla="*/ 22 w 73"/>
                  <a:gd name="T47" fmla="*/ 60 h 73"/>
                  <a:gd name="T48" fmla="*/ 30 w 73"/>
                  <a:gd name="T49" fmla="*/ 63 h 73"/>
                  <a:gd name="T50" fmla="*/ 30 w 73"/>
                  <a:gd name="T51" fmla="*/ 73 h 73"/>
                  <a:gd name="T52" fmla="*/ 36 w 73"/>
                  <a:gd name="T53" fmla="*/ 73 h 73"/>
                  <a:gd name="T54" fmla="*/ 43 w 73"/>
                  <a:gd name="T55" fmla="*/ 73 h 73"/>
                  <a:gd name="T56" fmla="*/ 43 w 73"/>
                  <a:gd name="T57" fmla="*/ 63 h 73"/>
                  <a:gd name="T58" fmla="*/ 51 w 73"/>
                  <a:gd name="T59" fmla="*/ 60 h 73"/>
                  <a:gd name="T60" fmla="*/ 57 w 73"/>
                  <a:gd name="T61" fmla="*/ 67 h 73"/>
                  <a:gd name="T62" fmla="*/ 67 w 73"/>
                  <a:gd name="T63" fmla="*/ 57 h 73"/>
                  <a:gd name="T64" fmla="*/ 60 w 73"/>
                  <a:gd name="T65" fmla="*/ 51 h 73"/>
                  <a:gd name="T66" fmla="*/ 63 w 73"/>
                  <a:gd name="T67" fmla="*/ 43 h 73"/>
                  <a:gd name="T68" fmla="*/ 73 w 73"/>
                  <a:gd name="T69" fmla="*/ 43 h 73"/>
                  <a:gd name="T70" fmla="*/ 36 w 73"/>
                  <a:gd name="T71" fmla="*/ 49 h 73"/>
                  <a:gd name="T72" fmla="*/ 23 w 73"/>
                  <a:gd name="T73" fmla="*/ 36 h 73"/>
                  <a:gd name="T74" fmla="*/ 36 w 73"/>
                  <a:gd name="T75" fmla="*/ 23 h 73"/>
                  <a:gd name="T76" fmla="*/ 49 w 73"/>
                  <a:gd name="T77" fmla="*/ 36 h 73"/>
                  <a:gd name="T78" fmla="*/ 36 w 73"/>
                  <a:gd name="T79"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3" h="73">
                    <a:moveTo>
                      <a:pt x="73" y="43"/>
                    </a:moveTo>
                    <a:cubicBezTo>
                      <a:pt x="73" y="30"/>
                      <a:pt x="73" y="30"/>
                      <a:pt x="73" y="30"/>
                    </a:cubicBezTo>
                    <a:cubicBezTo>
                      <a:pt x="63" y="30"/>
                      <a:pt x="63" y="30"/>
                      <a:pt x="63" y="30"/>
                    </a:cubicBezTo>
                    <a:cubicBezTo>
                      <a:pt x="63" y="27"/>
                      <a:pt x="62" y="24"/>
                      <a:pt x="60" y="22"/>
                    </a:cubicBezTo>
                    <a:cubicBezTo>
                      <a:pt x="67" y="15"/>
                      <a:pt x="67" y="15"/>
                      <a:pt x="67" y="15"/>
                    </a:cubicBezTo>
                    <a:cubicBezTo>
                      <a:pt x="57" y="6"/>
                      <a:pt x="57" y="6"/>
                      <a:pt x="57" y="6"/>
                    </a:cubicBezTo>
                    <a:cubicBezTo>
                      <a:pt x="51" y="12"/>
                      <a:pt x="51" y="12"/>
                      <a:pt x="51" y="12"/>
                    </a:cubicBezTo>
                    <a:cubicBezTo>
                      <a:pt x="48" y="11"/>
                      <a:pt x="46" y="10"/>
                      <a:pt x="43" y="9"/>
                    </a:cubicBezTo>
                    <a:cubicBezTo>
                      <a:pt x="43" y="0"/>
                      <a:pt x="43" y="0"/>
                      <a:pt x="43" y="0"/>
                    </a:cubicBezTo>
                    <a:cubicBezTo>
                      <a:pt x="36" y="0"/>
                      <a:pt x="36" y="0"/>
                      <a:pt x="36" y="0"/>
                    </a:cubicBezTo>
                    <a:cubicBezTo>
                      <a:pt x="30" y="0"/>
                      <a:pt x="30" y="0"/>
                      <a:pt x="30" y="0"/>
                    </a:cubicBezTo>
                    <a:cubicBezTo>
                      <a:pt x="30" y="9"/>
                      <a:pt x="30" y="9"/>
                      <a:pt x="30" y="9"/>
                    </a:cubicBezTo>
                    <a:cubicBezTo>
                      <a:pt x="27" y="10"/>
                      <a:pt x="24" y="11"/>
                      <a:pt x="22" y="12"/>
                    </a:cubicBezTo>
                    <a:cubicBezTo>
                      <a:pt x="15" y="6"/>
                      <a:pt x="15" y="6"/>
                      <a:pt x="15" y="6"/>
                    </a:cubicBezTo>
                    <a:cubicBezTo>
                      <a:pt x="6" y="15"/>
                      <a:pt x="6" y="15"/>
                      <a:pt x="6" y="15"/>
                    </a:cubicBezTo>
                    <a:cubicBezTo>
                      <a:pt x="12" y="22"/>
                      <a:pt x="12" y="22"/>
                      <a:pt x="12" y="22"/>
                    </a:cubicBezTo>
                    <a:cubicBezTo>
                      <a:pt x="11" y="24"/>
                      <a:pt x="10" y="27"/>
                      <a:pt x="9" y="30"/>
                    </a:cubicBezTo>
                    <a:cubicBezTo>
                      <a:pt x="0" y="30"/>
                      <a:pt x="0" y="30"/>
                      <a:pt x="0" y="30"/>
                    </a:cubicBezTo>
                    <a:cubicBezTo>
                      <a:pt x="0" y="43"/>
                      <a:pt x="0" y="43"/>
                      <a:pt x="0" y="43"/>
                    </a:cubicBezTo>
                    <a:cubicBezTo>
                      <a:pt x="9" y="43"/>
                      <a:pt x="9" y="43"/>
                      <a:pt x="9" y="43"/>
                    </a:cubicBezTo>
                    <a:cubicBezTo>
                      <a:pt x="10" y="46"/>
                      <a:pt x="11" y="48"/>
                      <a:pt x="12" y="51"/>
                    </a:cubicBezTo>
                    <a:cubicBezTo>
                      <a:pt x="6" y="57"/>
                      <a:pt x="6" y="57"/>
                      <a:pt x="6" y="57"/>
                    </a:cubicBezTo>
                    <a:cubicBezTo>
                      <a:pt x="15" y="67"/>
                      <a:pt x="15" y="67"/>
                      <a:pt x="15" y="67"/>
                    </a:cubicBezTo>
                    <a:cubicBezTo>
                      <a:pt x="22" y="60"/>
                      <a:pt x="22" y="60"/>
                      <a:pt x="22" y="60"/>
                    </a:cubicBezTo>
                    <a:cubicBezTo>
                      <a:pt x="24" y="62"/>
                      <a:pt x="27" y="63"/>
                      <a:pt x="30" y="63"/>
                    </a:cubicBezTo>
                    <a:cubicBezTo>
                      <a:pt x="30" y="73"/>
                      <a:pt x="30" y="73"/>
                      <a:pt x="30" y="73"/>
                    </a:cubicBezTo>
                    <a:cubicBezTo>
                      <a:pt x="36" y="73"/>
                      <a:pt x="36" y="73"/>
                      <a:pt x="36" y="73"/>
                    </a:cubicBezTo>
                    <a:cubicBezTo>
                      <a:pt x="43" y="73"/>
                      <a:pt x="43" y="73"/>
                      <a:pt x="43" y="73"/>
                    </a:cubicBezTo>
                    <a:cubicBezTo>
                      <a:pt x="43" y="63"/>
                      <a:pt x="43" y="63"/>
                      <a:pt x="43" y="63"/>
                    </a:cubicBezTo>
                    <a:cubicBezTo>
                      <a:pt x="46" y="63"/>
                      <a:pt x="48" y="62"/>
                      <a:pt x="51" y="60"/>
                    </a:cubicBezTo>
                    <a:cubicBezTo>
                      <a:pt x="57" y="67"/>
                      <a:pt x="57" y="67"/>
                      <a:pt x="57" y="67"/>
                    </a:cubicBezTo>
                    <a:cubicBezTo>
                      <a:pt x="67" y="57"/>
                      <a:pt x="67" y="57"/>
                      <a:pt x="67" y="57"/>
                    </a:cubicBezTo>
                    <a:cubicBezTo>
                      <a:pt x="60" y="51"/>
                      <a:pt x="60" y="51"/>
                      <a:pt x="60" y="51"/>
                    </a:cubicBezTo>
                    <a:cubicBezTo>
                      <a:pt x="62" y="48"/>
                      <a:pt x="63" y="46"/>
                      <a:pt x="63" y="43"/>
                    </a:cubicBezTo>
                    <a:lnTo>
                      <a:pt x="73" y="43"/>
                    </a:lnTo>
                    <a:close/>
                    <a:moveTo>
                      <a:pt x="36" y="49"/>
                    </a:moveTo>
                    <a:cubicBezTo>
                      <a:pt x="29" y="49"/>
                      <a:pt x="23" y="43"/>
                      <a:pt x="23" y="36"/>
                    </a:cubicBezTo>
                    <a:cubicBezTo>
                      <a:pt x="23" y="29"/>
                      <a:pt x="29" y="23"/>
                      <a:pt x="36" y="23"/>
                    </a:cubicBezTo>
                    <a:cubicBezTo>
                      <a:pt x="43" y="23"/>
                      <a:pt x="49" y="29"/>
                      <a:pt x="49" y="36"/>
                    </a:cubicBezTo>
                    <a:cubicBezTo>
                      <a:pt x="49" y="43"/>
                      <a:pt x="43" y="49"/>
                      <a:pt x="36" y="49"/>
                    </a:cubicBezTo>
                    <a:close/>
                  </a:path>
                </a:pathLst>
              </a:custGeom>
              <a:solidFill>
                <a:srgbClr val="28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 name="Oval 611">
                <a:extLst>
                  <a:ext uri="{FF2B5EF4-FFF2-40B4-BE49-F238E27FC236}">
                    <a16:creationId xmlns="" xmlns:a16="http://schemas.microsoft.com/office/drawing/2014/main" id="{08D789D0-6C94-41DE-8598-4AFDCCA76138}"/>
                  </a:ext>
                </a:extLst>
              </p:cNvPr>
              <p:cNvSpPr>
                <a:spLocks noChangeArrowheads="1"/>
              </p:cNvSpPr>
              <p:nvPr/>
            </p:nvSpPr>
            <p:spPr bwMode="auto">
              <a:xfrm>
                <a:off x="638" y="2179"/>
                <a:ext cx="89" cy="88"/>
              </a:xfrm>
              <a:prstGeom prst="ellipse">
                <a:avLst/>
              </a:prstGeom>
              <a:solidFill>
                <a:srgbClr val="35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5" name="Shape 4827">
              <a:extLst>
                <a:ext uri="{FF2B5EF4-FFF2-40B4-BE49-F238E27FC236}">
                  <a16:creationId xmlns="" xmlns:a16="http://schemas.microsoft.com/office/drawing/2014/main" id="{BB34A05A-9ACE-4475-84F6-3995E09F15DE}"/>
                </a:ext>
              </a:extLst>
            </p:cNvPr>
            <p:cNvSpPr/>
            <p:nvPr/>
          </p:nvSpPr>
          <p:spPr>
            <a:xfrm>
              <a:off x="466529" y="3452872"/>
              <a:ext cx="737976" cy="73797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88494" y="38988"/>
                  </a:moveTo>
                  <a:cubicBezTo>
                    <a:pt x="86327" y="40255"/>
                    <a:pt x="83933" y="41172"/>
                    <a:pt x="81388" y="41666"/>
                  </a:cubicBezTo>
                  <a:cubicBezTo>
                    <a:pt x="79344" y="39522"/>
                    <a:pt x="76438" y="38188"/>
                    <a:pt x="73216" y="38188"/>
                  </a:cubicBezTo>
                  <a:cubicBezTo>
                    <a:pt x="67038" y="38188"/>
                    <a:pt x="62027" y="43122"/>
                    <a:pt x="62027" y="49200"/>
                  </a:cubicBezTo>
                  <a:cubicBezTo>
                    <a:pt x="62027" y="50061"/>
                    <a:pt x="62127" y="50900"/>
                    <a:pt x="62316" y="51711"/>
                  </a:cubicBezTo>
                  <a:cubicBezTo>
                    <a:pt x="53016" y="51250"/>
                    <a:pt x="44772" y="46866"/>
                    <a:pt x="39250" y="40200"/>
                  </a:cubicBezTo>
                  <a:cubicBezTo>
                    <a:pt x="38288" y="41833"/>
                    <a:pt x="37738" y="43716"/>
                    <a:pt x="37738" y="45738"/>
                  </a:cubicBezTo>
                  <a:cubicBezTo>
                    <a:pt x="37738" y="49561"/>
                    <a:pt x="39711" y="52933"/>
                    <a:pt x="42716" y="54905"/>
                  </a:cubicBezTo>
                  <a:cubicBezTo>
                    <a:pt x="40883" y="54850"/>
                    <a:pt x="39155" y="54355"/>
                    <a:pt x="37644" y="53527"/>
                  </a:cubicBezTo>
                  <a:cubicBezTo>
                    <a:pt x="37644" y="53577"/>
                    <a:pt x="37644" y="53616"/>
                    <a:pt x="37644" y="53666"/>
                  </a:cubicBezTo>
                  <a:cubicBezTo>
                    <a:pt x="37644" y="59005"/>
                    <a:pt x="41505" y="63455"/>
                    <a:pt x="46622" y="64466"/>
                  </a:cubicBezTo>
                  <a:cubicBezTo>
                    <a:pt x="45683" y="64722"/>
                    <a:pt x="44694" y="64850"/>
                    <a:pt x="43672" y="64850"/>
                  </a:cubicBezTo>
                  <a:cubicBezTo>
                    <a:pt x="42955" y="64850"/>
                    <a:pt x="42250" y="64783"/>
                    <a:pt x="41572" y="64655"/>
                  </a:cubicBezTo>
                  <a:cubicBezTo>
                    <a:pt x="42994" y="69033"/>
                    <a:pt x="47127" y="72216"/>
                    <a:pt x="52022" y="72305"/>
                  </a:cubicBezTo>
                  <a:cubicBezTo>
                    <a:pt x="48188" y="75261"/>
                    <a:pt x="43366" y="77016"/>
                    <a:pt x="38122" y="77016"/>
                  </a:cubicBezTo>
                  <a:cubicBezTo>
                    <a:pt x="37216" y="77016"/>
                    <a:pt x="36333" y="76972"/>
                    <a:pt x="35455" y="76872"/>
                  </a:cubicBezTo>
                  <a:cubicBezTo>
                    <a:pt x="40411" y="79988"/>
                    <a:pt x="46288" y="81816"/>
                    <a:pt x="52611" y="81816"/>
                  </a:cubicBezTo>
                  <a:cubicBezTo>
                    <a:pt x="73194" y="81816"/>
                    <a:pt x="84450" y="65033"/>
                    <a:pt x="84450" y="50477"/>
                  </a:cubicBezTo>
                  <a:cubicBezTo>
                    <a:pt x="84450" y="50000"/>
                    <a:pt x="84438" y="49527"/>
                    <a:pt x="84416" y="49055"/>
                  </a:cubicBezTo>
                  <a:cubicBezTo>
                    <a:pt x="86600" y="47500"/>
                    <a:pt x="88500" y="45561"/>
                    <a:pt x="90000" y="43355"/>
                  </a:cubicBezTo>
                  <a:cubicBezTo>
                    <a:pt x="87994" y="44227"/>
                    <a:pt x="85838" y="44816"/>
                    <a:pt x="83572" y="45083"/>
                  </a:cubicBezTo>
                  <a:cubicBezTo>
                    <a:pt x="85883" y="43722"/>
                    <a:pt x="87655" y="41566"/>
                    <a:pt x="88494" y="38988"/>
                  </a:cubicBezTo>
                </a:path>
              </a:pathLst>
            </a:custGeom>
            <a:solidFill>
              <a:schemeClr val="accent1"/>
            </a:solidFill>
            <a:ln>
              <a:noFill/>
            </a:ln>
          </p:spPr>
          <p:txBody>
            <a:bodyPr lIns="19038" tIns="19038" rIns="19038" bIns="19038" anchor="ctr" anchorCtr="0">
              <a:noAutofit/>
            </a:bodyPr>
            <a:lstStyle/>
            <a:p>
              <a:endParaRPr sz="1500">
                <a:solidFill>
                  <a:schemeClr val="bg1"/>
                </a:solidFill>
                <a:latin typeface="Lato"/>
                <a:ea typeface="Lato"/>
                <a:cs typeface="Lato"/>
                <a:sym typeface="Lato"/>
              </a:endParaRPr>
            </a:p>
          </p:txBody>
        </p:sp>
        <p:sp>
          <p:nvSpPr>
            <p:cNvPr id="6" name="Shape 4828">
              <a:extLst>
                <a:ext uri="{FF2B5EF4-FFF2-40B4-BE49-F238E27FC236}">
                  <a16:creationId xmlns="" xmlns:a16="http://schemas.microsoft.com/office/drawing/2014/main" id="{3032DD5F-1026-42FD-B626-C544A80C3553}"/>
                </a:ext>
              </a:extLst>
            </p:cNvPr>
            <p:cNvSpPr/>
            <p:nvPr/>
          </p:nvSpPr>
          <p:spPr>
            <a:xfrm>
              <a:off x="3772886" y="1208620"/>
              <a:ext cx="610219" cy="610219"/>
            </a:xfrm>
            <a:custGeom>
              <a:avLst/>
              <a:gdLst/>
              <a:ahLst/>
              <a:cxnLst/>
              <a:rect l="0" t="0" r="0" b="0"/>
              <a:pathLst>
                <a:path w="120000" h="120000" extrusionOk="0">
                  <a:moveTo>
                    <a:pt x="65422" y="47044"/>
                  </a:moveTo>
                  <a:cubicBezTo>
                    <a:pt x="65422" y="44838"/>
                    <a:pt x="65650" y="43655"/>
                    <a:pt x="69044" y="43655"/>
                  </a:cubicBezTo>
                  <a:lnTo>
                    <a:pt x="73577" y="43655"/>
                  </a:lnTo>
                  <a:lnTo>
                    <a:pt x="73577" y="35450"/>
                  </a:lnTo>
                  <a:lnTo>
                    <a:pt x="66322" y="35450"/>
                  </a:lnTo>
                  <a:cubicBezTo>
                    <a:pt x="57605"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accent1"/>
            </a:solidFill>
            <a:ln>
              <a:noFill/>
            </a:ln>
          </p:spPr>
          <p:txBody>
            <a:bodyPr lIns="19038" tIns="19038" rIns="19038" bIns="19038" anchor="ctr" anchorCtr="0">
              <a:noAutofit/>
            </a:bodyPr>
            <a:lstStyle/>
            <a:p>
              <a:endParaRPr sz="1500">
                <a:solidFill>
                  <a:schemeClr val="bg1"/>
                </a:solidFill>
                <a:latin typeface="Lato"/>
                <a:ea typeface="Lato"/>
                <a:cs typeface="Lato"/>
                <a:sym typeface="Lato"/>
              </a:endParaRPr>
            </a:p>
          </p:txBody>
        </p:sp>
        <p:sp>
          <p:nvSpPr>
            <p:cNvPr id="7" name="Shape 4832">
              <a:extLst>
                <a:ext uri="{FF2B5EF4-FFF2-40B4-BE49-F238E27FC236}">
                  <a16:creationId xmlns="" xmlns:a16="http://schemas.microsoft.com/office/drawing/2014/main" id="{113FF273-9D10-4C5E-B48C-62CEDF46EE49}"/>
                </a:ext>
              </a:extLst>
            </p:cNvPr>
            <p:cNvSpPr/>
            <p:nvPr/>
          </p:nvSpPr>
          <p:spPr>
            <a:xfrm>
              <a:off x="3861609" y="5546670"/>
              <a:ext cx="760038" cy="760038"/>
            </a:xfrm>
            <a:custGeom>
              <a:avLst/>
              <a:gdLst/>
              <a:ahLst/>
              <a:cxnLst/>
              <a:rect l="0" t="0" r="0" b="0"/>
              <a:pathLst>
                <a:path w="120000" h="120000" extrusionOk="0">
                  <a:moveTo>
                    <a:pt x="81805" y="40883"/>
                  </a:moveTo>
                  <a:lnTo>
                    <a:pt x="76350" y="40883"/>
                  </a:lnTo>
                  <a:lnTo>
                    <a:pt x="76350" y="49072"/>
                  </a:lnTo>
                  <a:lnTo>
                    <a:pt x="68138" y="49072"/>
                  </a:lnTo>
                  <a:lnTo>
                    <a:pt x="68138" y="54533"/>
                  </a:lnTo>
                  <a:lnTo>
                    <a:pt x="76350" y="54533"/>
                  </a:lnTo>
                  <a:lnTo>
                    <a:pt x="76350" y="62683"/>
                  </a:lnTo>
                  <a:lnTo>
                    <a:pt x="81805" y="62683"/>
                  </a:lnTo>
                  <a:lnTo>
                    <a:pt x="81805" y="54533"/>
                  </a:lnTo>
                  <a:lnTo>
                    <a:pt x="90027" y="54533"/>
                  </a:lnTo>
                  <a:lnTo>
                    <a:pt x="90027" y="49072"/>
                  </a:lnTo>
                  <a:lnTo>
                    <a:pt x="81805" y="49072"/>
                  </a:lnTo>
                  <a:cubicBezTo>
                    <a:pt x="81805" y="49072"/>
                    <a:pt x="81805" y="40883"/>
                    <a:pt x="81805" y="40883"/>
                  </a:cubicBezTo>
                  <a:close/>
                  <a:moveTo>
                    <a:pt x="51783" y="77477"/>
                  </a:moveTo>
                  <a:cubicBezTo>
                    <a:pt x="47888" y="77477"/>
                    <a:pt x="44838" y="74972"/>
                    <a:pt x="44838" y="71772"/>
                  </a:cubicBezTo>
                  <a:cubicBezTo>
                    <a:pt x="44838" y="68844"/>
                    <a:pt x="48405" y="66272"/>
                    <a:pt x="52477" y="66272"/>
                  </a:cubicBezTo>
                  <a:lnTo>
                    <a:pt x="52477" y="65127"/>
                  </a:lnTo>
                  <a:lnTo>
                    <a:pt x="52483" y="65127"/>
                  </a:lnTo>
                  <a:lnTo>
                    <a:pt x="52583" y="66272"/>
                  </a:lnTo>
                  <a:cubicBezTo>
                    <a:pt x="53466" y="66277"/>
                    <a:pt x="54316" y="66411"/>
                    <a:pt x="55122" y="66666"/>
                  </a:cubicBezTo>
                  <a:lnTo>
                    <a:pt x="55927" y="67244"/>
                  </a:lnTo>
                  <a:cubicBezTo>
                    <a:pt x="58000" y="68727"/>
                    <a:pt x="59094" y="69561"/>
                    <a:pt x="59416" y="70911"/>
                  </a:cubicBezTo>
                  <a:cubicBezTo>
                    <a:pt x="59500" y="71261"/>
                    <a:pt x="59538" y="71616"/>
                    <a:pt x="59538" y="71966"/>
                  </a:cubicBezTo>
                  <a:cubicBezTo>
                    <a:pt x="59538" y="75622"/>
                    <a:pt x="56927" y="77477"/>
                    <a:pt x="51783" y="77477"/>
                  </a:cubicBezTo>
                  <a:moveTo>
                    <a:pt x="47455" y="48550"/>
                  </a:moveTo>
                  <a:cubicBezTo>
                    <a:pt x="47194" y="46455"/>
                    <a:pt x="47633" y="44522"/>
                    <a:pt x="48633" y="43366"/>
                  </a:cubicBezTo>
                  <a:cubicBezTo>
                    <a:pt x="49244" y="42666"/>
                    <a:pt x="50033" y="42294"/>
                    <a:pt x="50911" y="42294"/>
                  </a:cubicBezTo>
                  <a:lnTo>
                    <a:pt x="50911" y="41161"/>
                  </a:lnTo>
                  <a:lnTo>
                    <a:pt x="51011" y="42294"/>
                  </a:lnTo>
                  <a:cubicBezTo>
                    <a:pt x="53627" y="42377"/>
                    <a:pt x="56138" y="45472"/>
                    <a:pt x="56605" y="49194"/>
                  </a:cubicBezTo>
                  <a:cubicBezTo>
                    <a:pt x="56872" y="51327"/>
                    <a:pt x="56416" y="53311"/>
                    <a:pt x="55388" y="54494"/>
                  </a:cubicBezTo>
                  <a:cubicBezTo>
                    <a:pt x="54777" y="55194"/>
                    <a:pt x="54011" y="55566"/>
                    <a:pt x="53055" y="55561"/>
                  </a:cubicBezTo>
                  <a:lnTo>
                    <a:pt x="53050" y="55561"/>
                  </a:lnTo>
                  <a:cubicBezTo>
                    <a:pt x="50483" y="55488"/>
                    <a:pt x="47922" y="52272"/>
                    <a:pt x="47455" y="48550"/>
                  </a:cubicBezTo>
                  <a:moveTo>
                    <a:pt x="60211" y="62200"/>
                  </a:moveTo>
                  <a:cubicBezTo>
                    <a:pt x="58811" y="61161"/>
                    <a:pt x="57505" y="59622"/>
                    <a:pt x="57455" y="59144"/>
                  </a:cubicBezTo>
                  <a:cubicBezTo>
                    <a:pt x="57455" y="58327"/>
                    <a:pt x="57455" y="57950"/>
                    <a:pt x="59383" y="56377"/>
                  </a:cubicBezTo>
                  <a:cubicBezTo>
                    <a:pt x="61877" y="54333"/>
                    <a:pt x="63255" y="51638"/>
                    <a:pt x="63255" y="48800"/>
                  </a:cubicBezTo>
                  <a:cubicBezTo>
                    <a:pt x="63255" y="46344"/>
                    <a:pt x="62566" y="44150"/>
                    <a:pt x="61388" y="42550"/>
                  </a:cubicBezTo>
                  <a:lnTo>
                    <a:pt x="62433" y="42550"/>
                  </a:lnTo>
                  <a:lnTo>
                    <a:pt x="68200" y="38183"/>
                  </a:lnTo>
                  <a:lnTo>
                    <a:pt x="52572" y="38183"/>
                  </a:lnTo>
                  <a:cubicBezTo>
                    <a:pt x="46305" y="38183"/>
                    <a:pt x="40805" y="43105"/>
                    <a:pt x="40805" y="48716"/>
                  </a:cubicBezTo>
                  <a:cubicBezTo>
                    <a:pt x="40805" y="54511"/>
                    <a:pt x="45050" y="58916"/>
                    <a:pt x="50761" y="59155"/>
                  </a:cubicBezTo>
                  <a:cubicBezTo>
                    <a:pt x="50672" y="59566"/>
                    <a:pt x="50627" y="59972"/>
                    <a:pt x="50627" y="60377"/>
                  </a:cubicBezTo>
                  <a:cubicBezTo>
                    <a:pt x="50627" y="61211"/>
                    <a:pt x="50816" y="62011"/>
                    <a:pt x="51200" y="62777"/>
                  </a:cubicBezTo>
                  <a:cubicBezTo>
                    <a:pt x="44127" y="62827"/>
                    <a:pt x="38166" y="67561"/>
                    <a:pt x="38166" y="73150"/>
                  </a:cubicBezTo>
                  <a:cubicBezTo>
                    <a:pt x="38166" y="78172"/>
                    <a:pt x="43905" y="81816"/>
                    <a:pt x="51805" y="81816"/>
                  </a:cubicBezTo>
                  <a:cubicBezTo>
                    <a:pt x="60338" y="81816"/>
                    <a:pt x="64944" y="76477"/>
                    <a:pt x="64944" y="71444"/>
                  </a:cubicBezTo>
                  <a:cubicBezTo>
                    <a:pt x="64944" y="67266"/>
                    <a:pt x="63661" y="64755"/>
                    <a:pt x="60211" y="62200"/>
                  </a:cubicBezTo>
                  <a:moveTo>
                    <a:pt x="60000" y="114544"/>
                  </a:moveTo>
                  <a:cubicBezTo>
                    <a:pt x="29877" y="114544"/>
                    <a:pt x="5455" y="90127"/>
                    <a:pt x="5455" y="60000"/>
                  </a:cubicBezTo>
                  <a:cubicBezTo>
                    <a:pt x="5455" y="29877"/>
                    <a:pt x="29877"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8" y="120000"/>
                    <a:pt x="120000" y="93138"/>
                    <a:pt x="120000" y="60000"/>
                  </a:cubicBezTo>
                  <a:cubicBezTo>
                    <a:pt x="120000" y="26861"/>
                    <a:pt x="93138" y="0"/>
                    <a:pt x="60000" y="0"/>
                  </a:cubicBezTo>
                </a:path>
              </a:pathLst>
            </a:custGeom>
            <a:solidFill>
              <a:schemeClr val="accent1"/>
            </a:solidFill>
            <a:ln>
              <a:noFill/>
            </a:ln>
          </p:spPr>
          <p:txBody>
            <a:bodyPr lIns="19038" tIns="19038" rIns="19038" bIns="19038" anchor="ctr" anchorCtr="0">
              <a:noAutofit/>
            </a:bodyPr>
            <a:lstStyle/>
            <a:p>
              <a:endParaRPr sz="1500">
                <a:solidFill>
                  <a:schemeClr val="bg1"/>
                </a:solidFill>
                <a:latin typeface="Lato"/>
                <a:ea typeface="Lato"/>
                <a:cs typeface="Lato"/>
                <a:sym typeface="Lato"/>
              </a:endParaRPr>
            </a:p>
          </p:txBody>
        </p:sp>
        <p:sp>
          <p:nvSpPr>
            <p:cNvPr id="8" name="Shape 4837">
              <a:extLst>
                <a:ext uri="{FF2B5EF4-FFF2-40B4-BE49-F238E27FC236}">
                  <a16:creationId xmlns="" xmlns:a16="http://schemas.microsoft.com/office/drawing/2014/main" id="{251072DE-078C-4630-9974-3586742AE7D4}"/>
                </a:ext>
              </a:extLst>
            </p:cNvPr>
            <p:cNvSpPr/>
            <p:nvPr/>
          </p:nvSpPr>
          <p:spPr>
            <a:xfrm>
              <a:off x="1948895" y="5699493"/>
              <a:ext cx="374204" cy="374204"/>
            </a:xfrm>
            <a:custGeom>
              <a:avLst/>
              <a:gdLst/>
              <a:ahLst/>
              <a:cxnLst/>
              <a:rect l="0" t="0" r="0" b="0"/>
              <a:pathLst>
                <a:path w="120000" h="120000" extrusionOk="0">
                  <a:moveTo>
                    <a:pt x="81816" y="76361"/>
                  </a:moveTo>
                  <a:cubicBezTo>
                    <a:pt x="81816" y="79372"/>
                    <a:pt x="79372" y="81816"/>
                    <a:pt x="76361" y="81816"/>
                  </a:cubicBezTo>
                  <a:lnTo>
                    <a:pt x="43638" y="81816"/>
                  </a:lnTo>
                  <a:cubicBezTo>
                    <a:pt x="40627" y="81816"/>
                    <a:pt x="38183" y="79372"/>
                    <a:pt x="38183" y="76361"/>
                  </a:cubicBezTo>
                  <a:lnTo>
                    <a:pt x="38183" y="57272"/>
                  </a:lnTo>
                  <a:lnTo>
                    <a:pt x="43911" y="57272"/>
                  </a:lnTo>
                  <a:cubicBezTo>
                    <a:pt x="43761" y="58166"/>
                    <a:pt x="43638" y="59066"/>
                    <a:pt x="43638" y="60000"/>
                  </a:cubicBezTo>
                  <a:cubicBezTo>
                    <a:pt x="43638" y="69038"/>
                    <a:pt x="50961" y="76361"/>
                    <a:pt x="60000" y="76361"/>
                  </a:cubicBezTo>
                  <a:cubicBezTo>
                    <a:pt x="69033"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accent1"/>
            </a:solidFill>
            <a:ln>
              <a:noFill/>
            </a:ln>
          </p:spPr>
          <p:txBody>
            <a:bodyPr lIns="19038" tIns="19038" rIns="19038" bIns="19038" anchor="ctr" anchorCtr="0">
              <a:noAutofit/>
            </a:bodyPr>
            <a:lstStyle/>
            <a:p>
              <a:endParaRPr sz="1500">
                <a:solidFill>
                  <a:schemeClr val="bg1"/>
                </a:solidFill>
                <a:latin typeface="Lato"/>
                <a:ea typeface="Lato"/>
                <a:cs typeface="Lato"/>
                <a:sym typeface="Lato"/>
              </a:endParaRPr>
            </a:p>
          </p:txBody>
        </p:sp>
      </p:grpSp>
      <p:sp>
        <p:nvSpPr>
          <p:cNvPr id="2048" name="AutoShape 4" descr="Apache JMeter - Apache JMe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628" name="Rectangle 627"/>
          <p:cNvSpPr/>
          <p:nvPr/>
        </p:nvSpPr>
        <p:spPr>
          <a:xfrm>
            <a:off x="299299" y="350195"/>
            <a:ext cx="6096000" cy="830997"/>
          </a:xfrm>
          <a:prstGeom prst="rect">
            <a:avLst/>
          </a:prstGeom>
        </p:spPr>
        <p:txBody>
          <a:bodyPr>
            <a:spAutoFit/>
          </a:bodyPr>
          <a:lstStyle/>
          <a:p>
            <a:pPr algn="ctr" fontAlgn="base"/>
            <a:r>
              <a:rPr lang="vi-VN" sz="2400" b="1" i="1" dirty="0" smtClean="0">
                <a:solidFill>
                  <a:schemeClr val="bg1"/>
                </a:solidFill>
                <a:latin typeface="Roboto" panose="02000000000000000000" pitchFamily="2" charset="0"/>
              </a:rPr>
              <a:t>III. So sánh tốc độ xử lý của MongoDB so với MySQL</a:t>
            </a:r>
            <a:endParaRPr lang="vi-VN" sz="2400" b="1" i="1" dirty="0">
              <a:solidFill>
                <a:schemeClr val="bg1"/>
              </a:solidFill>
              <a:latin typeface="Roboto" panose="02000000000000000000" pitchFamily="2" charset="0"/>
            </a:endParaRPr>
          </a:p>
        </p:txBody>
      </p:sp>
      <p:sp>
        <p:nvSpPr>
          <p:cNvPr id="629" name="Rectangle 628"/>
          <p:cNvSpPr/>
          <p:nvPr/>
        </p:nvSpPr>
        <p:spPr>
          <a:xfrm>
            <a:off x="155575" y="1729585"/>
            <a:ext cx="6585693" cy="3416320"/>
          </a:xfrm>
          <a:prstGeom prst="rect">
            <a:avLst/>
          </a:prstGeom>
        </p:spPr>
        <p:txBody>
          <a:bodyPr wrap="square">
            <a:spAutoFit/>
          </a:bodyPr>
          <a:lstStyle/>
          <a:p>
            <a:pPr fontAlgn="base"/>
            <a:r>
              <a:rPr lang="vi-VN" sz="2400" dirty="0" smtClean="0">
                <a:solidFill>
                  <a:schemeClr val="bg1"/>
                </a:solidFill>
                <a:latin typeface="Roboto" panose="02000000000000000000" pitchFamily="2" charset="0"/>
              </a:rPr>
              <a:t>Để so sánh tốc độ xử lý dữ liệu giữa MongoDB và MySql chúng ta cần sử sụng 1 công cụ đặc biệt để đo tốc độ xử lý.</a:t>
            </a:r>
          </a:p>
          <a:p>
            <a:pPr fontAlgn="base"/>
            <a:endParaRPr lang="vi-VN" sz="2400" dirty="0" smtClean="0">
              <a:solidFill>
                <a:schemeClr val="bg1"/>
              </a:solidFill>
              <a:latin typeface="Roboto" panose="02000000000000000000" pitchFamily="2" charset="0"/>
            </a:endParaRPr>
          </a:p>
          <a:p>
            <a:pPr fontAlgn="base"/>
            <a:r>
              <a:rPr lang="vi-VN" sz="2400" dirty="0">
                <a:solidFill>
                  <a:schemeClr val="bg1"/>
                </a:solidFill>
                <a:latin typeface="Roboto" panose="02000000000000000000" pitchFamily="2" charset="0"/>
              </a:rPr>
              <a:t>Trên Google hiện nay có cung cấp nhiều loại công cụ để đo tốc độ xử lý nhưng trong bài thuyết trình này , chúng tôi đã chọn xử dụng </a:t>
            </a:r>
            <a:r>
              <a:rPr lang="vi-VN" sz="2400" dirty="0" smtClean="0">
                <a:solidFill>
                  <a:schemeClr val="bg1"/>
                </a:solidFill>
                <a:latin typeface="Roboto" panose="02000000000000000000" pitchFamily="2" charset="0"/>
              </a:rPr>
              <a:t>Apache Jmeter để làm công cụ đo cho thí nghiệm lần này </a:t>
            </a:r>
            <a:endParaRPr lang="vi-VN" sz="2400" dirty="0">
              <a:solidFill>
                <a:schemeClr val="bg1"/>
              </a:solidFill>
              <a:latin typeface="Roboto" panose="02000000000000000000" pitchFamily="2" charset="0"/>
            </a:endParaRPr>
          </a:p>
        </p:txBody>
      </p:sp>
    </p:spTree>
    <p:extLst>
      <p:ext uri="{BB962C8B-B14F-4D97-AF65-F5344CB8AC3E}">
        <p14:creationId xmlns:p14="http://schemas.microsoft.com/office/powerpoint/2010/main" val="4144221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6" name="Flowchart: Process 25">
            <a:extLst>
              <a:ext uri="{FF2B5EF4-FFF2-40B4-BE49-F238E27FC236}">
                <a16:creationId xmlns="" xmlns:a16="http://schemas.microsoft.com/office/drawing/2014/main" id="{FBF7E3CE-FB59-414B-AECD-CAE357802370}"/>
              </a:ext>
            </a:extLst>
          </p:cNvPr>
          <p:cNvSpPr/>
          <p:nvPr/>
        </p:nvSpPr>
        <p:spPr>
          <a:xfrm>
            <a:off x="404086" y="0"/>
            <a:ext cx="3215414" cy="68742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26">
            <a:extLst>
              <a:ext uri="{FF2B5EF4-FFF2-40B4-BE49-F238E27FC236}">
                <a16:creationId xmlns="" xmlns:a16="http://schemas.microsoft.com/office/drawing/2014/main" id="{6B769551-074E-4BD6-A86C-146936A2B163}"/>
              </a:ext>
            </a:extLst>
          </p:cNvPr>
          <p:cNvSpPr/>
          <p:nvPr/>
        </p:nvSpPr>
        <p:spPr>
          <a:xfrm>
            <a:off x="5602032" y="259927"/>
            <a:ext cx="4864929" cy="707886"/>
          </a:xfrm>
          <a:prstGeom prst="rect">
            <a:avLst/>
          </a:prstGeom>
        </p:spPr>
        <p:txBody>
          <a:bodyPr wrap="square">
            <a:spAutoFit/>
          </a:bodyPr>
          <a:lstStyle/>
          <a:p>
            <a:pPr algn="ctr"/>
            <a:r>
              <a:rPr lang="vi-VN" sz="4000" b="1" dirty="0" smtClean="0">
                <a:solidFill>
                  <a:schemeClr val="bg1"/>
                </a:solidFill>
                <a:latin typeface="Garamond" panose="02020404030301010803" pitchFamily="18" charset="0"/>
                <a:ea typeface="Lato Black" panose="020F0502020204030203" pitchFamily="34" charset="0"/>
                <a:cs typeface="Lato Black" panose="020F0502020204030203" pitchFamily="34" charset="0"/>
              </a:rPr>
              <a:t>A</a:t>
            </a:r>
            <a:r>
              <a:rPr lang="en-ID" sz="4000" b="1" dirty="0" err="1" smtClean="0">
                <a:solidFill>
                  <a:schemeClr val="bg1"/>
                </a:solidFill>
                <a:latin typeface="Garamond" panose="02020404030301010803" pitchFamily="18" charset="0"/>
                <a:ea typeface="Lato Black" panose="020F0502020204030203" pitchFamily="34" charset="0"/>
                <a:cs typeface="Lato Black" panose="020F0502020204030203" pitchFamily="34" charset="0"/>
              </a:rPr>
              <a:t>pache</a:t>
            </a:r>
            <a:r>
              <a:rPr lang="en-ID" sz="4000" b="1" dirty="0" smtClean="0">
                <a:solidFill>
                  <a:schemeClr val="bg1"/>
                </a:solidFill>
                <a:latin typeface="Garamond" panose="02020404030301010803" pitchFamily="18" charset="0"/>
                <a:ea typeface="Lato Black" panose="020F0502020204030203" pitchFamily="34" charset="0"/>
                <a:cs typeface="Lato Black" panose="020F0502020204030203" pitchFamily="34" charset="0"/>
              </a:rPr>
              <a:t> </a:t>
            </a:r>
            <a:r>
              <a:rPr lang="vi-VN" sz="4000" b="1" dirty="0" smtClean="0">
                <a:solidFill>
                  <a:schemeClr val="bg1"/>
                </a:solidFill>
                <a:latin typeface="Garamond" panose="02020404030301010803" pitchFamily="18" charset="0"/>
                <a:ea typeface="Lato Black" panose="020F0502020204030203" pitchFamily="34" charset="0"/>
                <a:cs typeface="Lato Black" panose="020F0502020204030203" pitchFamily="34" charset="0"/>
              </a:rPr>
              <a:t>J</a:t>
            </a:r>
            <a:r>
              <a:rPr lang="en-ID" sz="4000" b="1" dirty="0" smtClean="0">
                <a:solidFill>
                  <a:schemeClr val="bg1"/>
                </a:solidFill>
                <a:latin typeface="Garamond" panose="02020404030301010803" pitchFamily="18" charset="0"/>
                <a:ea typeface="Lato Black" panose="020F0502020204030203" pitchFamily="34" charset="0"/>
                <a:cs typeface="Lato Black" panose="020F0502020204030203" pitchFamily="34" charset="0"/>
              </a:rPr>
              <a:t>meter</a:t>
            </a:r>
            <a:r>
              <a:rPr lang="vi-VN" sz="4000" b="1" dirty="0" smtClean="0">
                <a:solidFill>
                  <a:schemeClr val="bg1"/>
                </a:solidFill>
                <a:latin typeface="Garamond" panose="02020404030301010803" pitchFamily="18" charset="0"/>
                <a:ea typeface="Lato Black" panose="020F0502020204030203" pitchFamily="34" charset="0"/>
                <a:cs typeface="Lato Black" panose="020F0502020204030203" pitchFamily="34" charset="0"/>
              </a:rPr>
              <a:t> là gì ?</a:t>
            </a:r>
            <a:endParaRPr lang="en-ID" sz="4000" b="1" dirty="0">
              <a:solidFill>
                <a:schemeClr val="bg1"/>
              </a:solidFill>
              <a:latin typeface="Garamond" panose="02020404030301010803" pitchFamily="18" charset="0"/>
              <a:ea typeface="Lato Black" panose="020F0502020204030203" pitchFamily="34" charset="0"/>
              <a:cs typeface="Lato Black" panose="020F0502020204030203"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89252"/>
            <a:ext cx="3891065" cy="302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89930" y="1264024"/>
            <a:ext cx="7889132" cy="1754326"/>
          </a:xfrm>
          <a:prstGeom prst="rect">
            <a:avLst/>
          </a:prstGeom>
        </p:spPr>
        <p:txBody>
          <a:bodyPr wrap="square">
            <a:spAutoFit/>
          </a:bodyPr>
          <a:lstStyle/>
          <a:p>
            <a:r>
              <a:rPr lang="vi-VN" dirty="0">
                <a:solidFill>
                  <a:schemeClr val="bg1"/>
                </a:solidFill>
              </a:rPr>
              <a:t>Apache JMeter là một phần mềm mã nguồn mở được dùng để kiểm tra độ chịu tải (load test) và hiệu suất (measure performance</a:t>
            </a:r>
            <a:r>
              <a:rPr lang="vi-VN" dirty="0" smtClean="0">
                <a:solidFill>
                  <a:schemeClr val="bg1"/>
                </a:solidFill>
              </a:rPr>
              <a:t>).</a:t>
            </a:r>
          </a:p>
          <a:p>
            <a:endParaRPr lang="vi-VN" dirty="0">
              <a:solidFill>
                <a:schemeClr val="bg1"/>
              </a:solidFill>
            </a:endParaRPr>
          </a:p>
          <a:p>
            <a:r>
              <a:rPr lang="vi-VN" dirty="0">
                <a:solidFill>
                  <a:schemeClr val="bg1"/>
                </a:solidFill>
              </a:rPr>
              <a:t>Apache JMeter được viết 100% bằng Java, lúc đầu nó được thiết kế để kiểm thử các ứng dụng web nhưng sau đó được mở rộng để kiểm thử các chức năng khác.</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327" y="3018350"/>
            <a:ext cx="534352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049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88"/>
            <a:ext cx="12192001"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048655" y="0"/>
            <a:ext cx="7143345"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aphicFrame>
        <p:nvGraphicFramePr>
          <p:cNvPr id="7" name="Diagram 6"/>
          <p:cNvGraphicFramePr/>
          <p:nvPr>
            <p:extLst>
              <p:ext uri="{D42A27DB-BD31-4B8C-83A1-F6EECF244321}">
                <p14:modId xmlns:p14="http://schemas.microsoft.com/office/powerpoint/2010/main" val="3012456463"/>
              </p:ext>
            </p:extLst>
          </p:nvPr>
        </p:nvGraphicFramePr>
        <p:xfrm>
          <a:off x="1538112" y="273962"/>
          <a:ext cx="9836765" cy="5747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2108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213764" y="2133600"/>
            <a:ext cx="5953989" cy="4724400"/>
          </a:xfrm>
          <a:prstGeom prst="rect">
            <a:avLst/>
          </a:prstGeom>
        </p:spPr>
      </p:pic>
      <p:sp>
        <p:nvSpPr>
          <p:cNvPr id="6" name="Rectangle 5">
            <a:extLst>
              <a:ext uri="{FF2B5EF4-FFF2-40B4-BE49-F238E27FC236}">
                <a16:creationId xmlns="" xmlns:a16="http://schemas.microsoft.com/office/drawing/2014/main" id="{6B769551-074E-4BD6-A86C-146936A2B163}"/>
              </a:ext>
            </a:extLst>
          </p:cNvPr>
          <p:cNvSpPr/>
          <p:nvPr/>
        </p:nvSpPr>
        <p:spPr>
          <a:xfrm>
            <a:off x="3106882" y="269375"/>
            <a:ext cx="6172720" cy="1446550"/>
          </a:xfrm>
          <a:prstGeom prst="rect">
            <a:avLst/>
          </a:prstGeom>
        </p:spPr>
        <p:txBody>
          <a:bodyPr wrap="square">
            <a:spAutoFit/>
          </a:bodyPr>
          <a:lstStyle/>
          <a:p>
            <a:pPr algn="ctr"/>
            <a:r>
              <a:rPr lang="en-US" sz="4400" b="1"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rPr>
              <a:t>Thực hành so sánh trên thực tế </a:t>
            </a:r>
            <a:endParaRPr lang="en-ID" sz="4400" b="1" dirty="0">
              <a:solidFill>
                <a:schemeClr val="bg2"/>
              </a:solidFill>
              <a:latin typeface="Times New Roman" panose="02020603050405020304" pitchFamily="18" charset="0"/>
              <a:ea typeface="Lato Black" panose="020F0502020204030203" pitchFamily="34"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0" y="2133600"/>
            <a:ext cx="6213764" cy="4724400"/>
          </a:xfrm>
          <a:prstGeom prst="rect">
            <a:avLst/>
          </a:prstGeom>
        </p:spPr>
      </p:pic>
      <p:pic>
        <p:nvPicPr>
          <p:cNvPr id="9" name="Picture 8"/>
          <p:cNvPicPr>
            <a:picLocks noChangeAspect="1"/>
          </p:cNvPicPr>
          <p:nvPr/>
        </p:nvPicPr>
        <p:blipFill>
          <a:blip r:embed="rId4"/>
          <a:stretch>
            <a:fillRect/>
          </a:stretch>
        </p:blipFill>
        <p:spPr>
          <a:xfrm>
            <a:off x="3967596" y="2382983"/>
            <a:ext cx="4492336" cy="1745672"/>
          </a:xfrm>
          <a:prstGeom prst="rect">
            <a:avLst/>
          </a:prstGeom>
        </p:spPr>
      </p:pic>
    </p:spTree>
    <p:extLst>
      <p:ext uri="{BB962C8B-B14F-4D97-AF65-F5344CB8AC3E}">
        <p14:creationId xmlns:p14="http://schemas.microsoft.com/office/powerpoint/2010/main" val="1170419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B769551-074E-4BD6-A86C-146936A2B163}"/>
              </a:ext>
            </a:extLst>
          </p:cNvPr>
          <p:cNvSpPr/>
          <p:nvPr/>
        </p:nvSpPr>
        <p:spPr>
          <a:xfrm>
            <a:off x="-182880" y="190213"/>
            <a:ext cx="12374880" cy="523220"/>
          </a:xfrm>
          <a:prstGeom prst="rect">
            <a:avLst/>
          </a:prstGeom>
        </p:spPr>
        <p:txBody>
          <a:bodyPr wrap="square">
            <a:spAutoFit/>
          </a:bodyPr>
          <a:lstStyle/>
          <a:p>
            <a:pPr algn="ctr"/>
            <a:r>
              <a:rPr lang="en-US" sz="2800"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rPr>
              <a:t>Bằng cách cho cả MongoDB và MySQL cùng chạy chung 1000 câu lệnh </a:t>
            </a:r>
          </a:p>
        </p:txBody>
      </p:sp>
      <p:sp>
        <p:nvSpPr>
          <p:cNvPr id="3" name="Rectangle 2">
            <a:extLst>
              <a:ext uri="{FF2B5EF4-FFF2-40B4-BE49-F238E27FC236}">
                <a16:creationId xmlns="" xmlns:a16="http://schemas.microsoft.com/office/drawing/2014/main" id="{6B769551-074E-4BD6-A86C-146936A2B163}"/>
              </a:ext>
            </a:extLst>
          </p:cNvPr>
          <p:cNvSpPr/>
          <p:nvPr/>
        </p:nvSpPr>
        <p:spPr>
          <a:xfrm>
            <a:off x="-665018" y="3183236"/>
            <a:ext cx="11014364" cy="1200329"/>
          </a:xfrm>
          <a:prstGeom prst="rect">
            <a:avLst/>
          </a:prstGeom>
        </p:spPr>
        <p:txBody>
          <a:bodyPr wrap="square">
            <a:spAutoFit/>
          </a:bodyPr>
          <a:lstStyle/>
          <a:p>
            <a:pPr algn="ctr"/>
            <a:r>
              <a:rPr lang="en-ID" sz="3600" dirty="0" smtClean="0">
                <a:solidFill>
                  <a:schemeClr val="tx2"/>
                </a:solidFill>
                <a:latin typeface="Garamond" panose="02020404030301010803" pitchFamily="18" charset="0"/>
                <a:ea typeface="Lato Black" panose="020F0502020204030203" pitchFamily="34" charset="0"/>
                <a:cs typeface="Lato Black" panose="020F0502020204030203" pitchFamily="34" charset="0"/>
              </a:rPr>
              <a:t> </a:t>
            </a:r>
          </a:p>
          <a:p>
            <a:pPr algn="ctr"/>
            <a:endParaRPr lang="en-ID" sz="3600" dirty="0">
              <a:solidFill>
                <a:schemeClr val="tx2"/>
              </a:solidFill>
              <a:latin typeface="Garamond" panose="02020404030301010803" pitchFamily="18" charset="0"/>
              <a:ea typeface="Lato Black" panose="020F0502020204030203" pitchFamily="34" charset="0"/>
              <a:cs typeface="Lato Black" panose="020F0502020204030203" pitchFamily="34" charset="0"/>
            </a:endParaRPr>
          </a:p>
        </p:txBody>
      </p:sp>
      <p:sp>
        <p:nvSpPr>
          <p:cNvPr id="4" name="Rectangle 3">
            <a:extLst>
              <a:ext uri="{FF2B5EF4-FFF2-40B4-BE49-F238E27FC236}">
                <a16:creationId xmlns="" xmlns:a16="http://schemas.microsoft.com/office/drawing/2014/main" id="{6B769551-074E-4BD6-A86C-146936A2B163}"/>
              </a:ext>
            </a:extLst>
          </p:cNvPr>
          <p:cNvSpPr/>
          <p:nvPr/>
        </p:nvSpPr>
        <p:spPr>
          <a:xfrm>
            <a:off x="519545" y="1516469"/>
            <a:ext cx="4819997" cy="4708981"/>
          </a:xfrm>
          <a:prstGeom prst="rect">
            <a:avLst/>
          </a:prstGeom>
        </p:spPr>
        <p:txBody>
          <a:bodyPr wrap="square">
            <a:spAutoFit/>
          </a:bodyPr>
          <a:lstStyle/>
          <a:p>
            <a:r>
              <a:rPr lang="en-US" sz="2400"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rPr>
              <a:t>Kết quả:</a:t>
            </a:r>
          </a:p>
          <a:p>
            <a:endParaRPr lang="en-US" sz="2400"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endParaRPr>
          </a:p>
          <a:p>
            <a:r>
              <a:rPr lang="en-US" sz="2400"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rPr>
              <a:t>Ở MongoDB khi cho chạy 1000 câu lệnh</a:t>
            </a:r>
          </a:p>
          <a:p>
            <a:endParaRPr lang="en-US" sz="2400"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endParaRPr>
          </a:p>
          <a:p>
            <a:r>
              <a:rPr lang="en-US" sz="2400"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rPr>
              <a:t>Insert cho kết quả là </a:t>
            </a:r>
            <a:r>
              <a:rPr lang="en-US" sz="2400" dirty="0">
                <a:solidFill>
                  <a:schemeClr val="bg2"/>
                </a:solidFill>
                <a:latin typeface="Times New Roman" panose="02020603050405020304" pitchFamily="18" charset="0"/>
                <a:cs typeface="Times New Roman" panose="02020603050405020304" pitchFamily="18" charset="0"/>
              </a:rPr>
              <a:t>:0.645s</a:t>
            </a:r>
          </a:p>
          <a:p>
            <a:r>
              <a:rPr lang="en-US" sz="2400" dirty="0" smtClean="0">
                <a:solidFill>
                  <a:schemeClr val="bg2"/>
                </a:solidFill>
                <a:latin typeface="Times New Roman" panose="02020603050405020304" pitchFamily="18" charset="0"/>
                <a:cs typeface="Times New Roman" panose="02020603050405020304" pitchFamily="18" charset="0"/>
              </a:rPr>
              <a:t>Kết quả tốc độ của thao tác Select là :0.06s</a:t>
            </a:r>
            <a:endParaRPr lang="en-US" sz="2400" dirty="0">
              <a:solidFill>
                <a:schemeClr val="bg2"/>
              </a:solidFill>
              <a:latin typeface="Times New Roman" panose="02020603050405020304" pitchFamily="18" charset="0"/>
              <a:cs typeface="Times New Roman" panose="02020603050405020304" pitchFamily="18" charset="0"/>
            </a:endParaRPr>
          </a:p>
          <a:p>
            <a:r>
              <a:rPr lang="en-US" sz="2400" dirty="0" smtClean="0">
                <a:solidFill>
                  <a:schemeClr val="bg2"/>
                </a:solidFill>
                <a:latin typeface="Times New Roman" panose="02020603050405020304" pitchFamily="18" charset="0"/>
                <a:cs typeface="Times New Roman" panose="02020603050405020304" pitchFamily="18" charset="0"/>
              </a:rPr>
              <a:t>Kết quả của lệnh Delete là :0.105s</a:t>
            </a:r>
            <a:endParaRPr lang="en-US" sz="2400" dirty="0">
              <a:solidFill>
                <a:schemeClr val="bg2"/>
              </a:solidFill>
              <a:latin typeface="Times New Roman" panose="02020603050405020304" pitchFamily="18" charset="0"/>
              <a:cs typeface="Times New Roman" panose="02020603050405020304" pitchFamily="18" charset="0"/>
            </a:endParaRPr>
          </a:p>
          <a:p>
            <a:r>
              <a:rPr lang="en-US" sz="2400" dirty="0" smtClean="0">
                <a:solidFill>
                  <a:schemeClr val="bg2"/>
                </a:solidFill>
                <a:latin typeface="Times New Roman" panose="02020603050405020304" pitchFamily="18" charset="0"/>
                <a:cs typeface="Times New Roman" panose="02020603050405020304" pitchFamily="18" charset="0"/>
              </a:rPr>
              <a:t>Kết quả của lệnh Update</a:t>
            </a:r>
            <a:r>
              <a:rPr lang="en-US" sz="2400" dirty="0">
                <a:solidFill>
                  <a:schemeClr val="bg2"/>
                </a:solidFill>
                <a:latin typeface="Times New Roman" panose="02020603050405020304" pitchFamily="18" charset="0"/>
                <a:cs typeface="Times New Roman" panose="02020603050405020304" pitchFamily="18" charset="0"/>
              </a:rPr>
              <a:t>: 0,065s</a:t>
            </a:r>
          </a:p>
          <a:p>
            <a:r>
              <a:rPr lang="en-US" sz="2400"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rPr>
              <a:t> </a:t>
            </a:r>
            <a:endParaRPr lang="en-ID" sz="2400"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endParaRPr>
          </a:p>
          <a:p>
            <a:pPr algn="ctr"/>
            <a:endParaRPr lang="en-ID" sz="3600" dirty="0">
              <a:solidFill>
                <a:schemeClr val="tx2"/>
              </a:solidFill>
              <a:latin typeface="Garamond" panose="02020404030301010803" pitchFamily="18" charset="0"/>
              <a:ea typeface="Lato Black" panose="020F0502020204030203" pitchFamily="34" charset="0"/>
              <a:cs typeface="Lato Black" panose="020F0502020204030203" pitchFamily="34" charset="0"/>
            </a:endParaRPr>
          </a:p>
        </p:txBody>
      </p:sp>
      <p:pic>
        <p:nvPicPr>
          <p:cNvPr id="7" name="Picture 6"/>
          <p:cNvPicPr/>
          <p:nvPr/>
        </p:nvPicPr>
        <p:blipFill>
          <a:blip r:embed="rId2"/>
          <a:stretch>
            <a:fillRect/>
          </a:stretch>
        </p:blipFill>
        <p:spPr>
          <a:xfrm>
            <a:off x="5339542" y="1516468"/>
            <a:ext cx="6540615" cy="4015651"/>
          </a:xfrm>
          <a:prstGeom prst="rect">
            <a:avLst/>
          </a:prstGeom>
        </p:spPr>
      </p:pic>
    </p:spTree>
    <p:extLst>
      <p:ext uri="{BB962C8B-B14F-4D97-AF65-F5344CB8AC3E}">
        <p14:creationId xmlns:p14="http://schemas.microsoft.com/office/powerpoint/2010/main" val="1967618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6B769551-074E-4BD6-A86C-146936A2B163}"/>
              </a:ext>
            </a:extLst>
          </p:cNvPr>
          <p:cNvSpPr/>
          <p:nvPr/>
        </p:nvSpPr>
        <p:spPr>
          <a:xfrm>
            <a:off x="119842" y="237644"/>
            <a:ext cx="11782598" cy="3046988"/>
          </a:xfrm>
          <a:prstGeom prst="rect">
            <a:avLst/>
          </a:prstGeom>
        </p:spPr>
        <p:txBody>
          <a:bodyPr wrap="square">
            <a:spAutoFit/>
          </a:bodyPr>
          <a:lstStyle/>
          <a:p>
            <a:r>
              <a:rPr lang="en-US" sz="2400" b="1"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rPr>
              <a:t>Trong khi cùng là 1000 câu lệnh </a:t>
            </a:r>
            <a:r>
              <a:rPr lang="en-ID" sz="2400" b="1"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rPr>
              <a:t>thì MySQL lại cho kết quả kém hơn so với MongoDB</a:t>
            </a:r>
          </a:p>
          <a:p>
            <a:r>
              <a:rPr lang="en-ID" sz="2400" b="1"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rPr>
              <a:t>Cụ thể :</a:t>
            </a:r>
          </a:p>
          <a:p>
            <a:endParaRPr lang="en-ID" sz="2400" b="1"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Insert :</a:t>
            </a:r>
            <a:r>
              <a:rPr lang="en-US" sz="2400" dirty="0" smtClean="0">
                <a:solidFill>
                  <a:schemeClr val="bg1"/>
                </a:solidFill>
                <a:latin typeface="Times New Roman" panose="02020603050405020304" pitchFamily="18" charset="0"/>
                <a:cs typeface="Times New Roman" panose="02020603050405020304" pitchFamily="18" charset="0"/>
              </a:rPr>
              <a:t>3.8s chậm hơn 3,146s so với MongoDB</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Select :</a:t>
            </a:r>
            <a:r>
              <a:rPr lang="en-US" sz="2400" dirty="0" smtClean="0">
                <a:solidFill>
                  <a:schemeClr val="bg1"/>
                </a:solidFill>
                <a:latin typeface="Times New Roman" panose="02020603050405020304" pitchFamily="18" charset="0"/>
                <a:cs typeface="Times New Roman" panose="02020603050405020304" pitchFamily="18" charset="0"/>
              </a:rPr>
              <a:t>0.274s chậm hơn 0,214</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smtClean="0">
                <a:solidFill>
                  <a:schemeClr val="bg1"/>
                </a:solidFill>
                <a:latin typeface="Times New Roman" panose="02020603050405020304" pitchFamily="18" charset="0"/>
                <a:cs typeface="Times New Roman" panose="02020603050405020304" pitchFamily="18" charset="0"/>
              </a:rPr>
              <a:t>Delete:0.189s chậm hơn 0.174</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Update: </a:t>
            </a:r>
            <a:r>
              <a:rPr lang="en-US" sz="2400" dirty="0" smtClean="0">
                <a:solidFill>
                  <a:schemeClr val="bg1"/>
                </a:solidFill>
                <a:latin typeface="Times New Roman" panose="02020603050405020304" pitchFamily="18" charset="0"/>
                <a:cs typeface="Times New Roman" panose="02020603050405020304" pitchFamily="18" charset="0"/>
              </a:rPr>
              <a:t>0,141s chậm hơn 0.076 </a:t>
            </a:r>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b="1"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290060" y="2485610"/>
            <a:ext cx="7612380" cy="4037109"/>
          </a:xfrm>
          <a:prstGeom prst="rect">
            <a:avLst/>
          </a:prstGeom>
        </p:spPr>
      </p:pic>
    </p:spTree>
    <p:extLst>
      <p:ext uri="{BB962C8B-B14F-4D97-AF65-F5344CB8AC3E}">
        <p14:creationId xmlns:p14="http://schemas.microsoft.com/office/powerpoint/2010/main" val="1447964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33D35EB1-3A02-3CBE-4C68-4F4E07F32947}"/>
              </a:ext>
            </a:extLst>
          </p:cNvPr>
          <p:cNvSpPr/>
          <p:nvPr/>
        </p:nvSpPr>
        <p:spPr>
          <a:xfrm>
            <a:off x="514794" y="-54657"/>
            <a:ext cx="2092294" cy="6867064"/>
          </a:xfrm>
          <a:prstGeom prst="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 xmlns:a16="http://schemas.microsoft.com/office/drawing/2014/main" id="{0AB54D10-D67B-F7D2-0AF9-68EE62374ECE}"/>
              </a:ext>
            </a:extLst>
          </p:cNvPr>
          <p:cNvSpPr/>
          <p:nvPr/>
        </p:nvSpPr>
        <p:spPr>
          <a:xfrm>
            <a:off x="0" y="-54657"/>
            <a:ext cx="12189750" cy="6867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 xmlns:a16="http://schemas.microsoft.com/office/drawing/2014/main" id="{5E9E5A10-4AE2-46CF-B2F6-202EA73CE7BA}"/>
              </a:ext>
            </a:extLst>
          </p:cNvPr>
          <p:cNvSpPr txBox="1"/>
          <p:nvPr/>
        </p:nvSpPr>
        <p:spPr>
          <a:xfrm>
            <a:off x="3384328" y="-82265"/>
            <a:ext cx="6040816" cy="1200329"/>
          </a:xfrm>
          <a:prstGeom prst="rect">
            <a:avLst/>
          </a:prstGeom>
          <a:noFill/>
        </p:spPr>
        <p:txBody>
          <a:bodyPr wrap="square" rtlCol="0">
            <a:spAutoFit/>
          </a:bodyPr>
          <a:lstStyle/>
          <a:p>
            <a:r>
              <a:rPr lang="en-ID" sz="7200" dirty="0">
                <a:solidFill>
                  <a:schemeClr val="bg1">
                    <a:lumMod val="10000"/>
                  </a:schemeClr>
                </a:solidFill>
                <a:latin typeface="Garamond" panose="02020404030301010803" pitchFamily="18" charset="0"/>
                <a:ea typeface="Lato" panose="020F0502020204030203" pitchFamily="34" charset="0"/>
                <a:cs typeface="Lato" panose="020F0502020204030203" pitchFamily="34" charset="0"/>
              </a:rPr>
              <a:t>Nội dung chính </a:t>
            </a:r>
          </a:p>
        </p:txBody>
      </p:sp>
      <p:sp>
        <p:nvSpPr>
          <p:cNvPr id="7" name="TextBox 6"/>
          <p:cNvSpPr txBox="1"/>
          <p:nvPr/>
        </p:nvSpPr>
        <p:spPr>
          <a:xfrm>
            <a:off x="2607088" y="1319269"/>
            <a:ext cx="4741234" cy="461665"/>
          </a:xfrm>
          <a:prstGeom prst="rect">
            <a:avLst/>
          </a:prstGeom>
          <a:noFill/>
        </p:spPr>
        <p:txBody>
          <a:bodyPr wrap="none" rtlCol="0">
            <a:spAutoFit/>
          </a:bodyPr>
          <a:lstStyle/>
          <a:p>
            <a:r>
              <a:rPr lang="en-US" sz="2400" b="1" dirty="0"/>
              <a:t>I</a:t>
            </a:r>
            <a:r>
              <a:rPr lang="en-US" sz="2400" dirty="0"/>
              <a:t>. Giới thiệu về MongoDB và MySQL</a:t>
            </a:r>
          </a:p>
        </p:txBody>
      </p:sp>
      <p:sp>
        <p:nvSpPr>
          <p:cNvPr id="8" name="TextBox 7"/>
          <p:cNvSpPr txBox="1"/>
          <p:nvPr/>
        </p:nvSpPr>
        <p:spPr>
          <a:xfrm>
            <a:off x="3532925" y="2005683"/>
            <a:ext cx="6266395" cy="738664"/>
          </a:xfrm>
          <a:prstGeom prst="rect">
            <a:avLst/>
          </a:prstGeom>
          <a:noFill/>
        </p:spPr>
        <p:txBody>
          <a:bodyPr wrap="none" rtlCol="0">
            <a:spAutoFit/>
          </a:bodyPr>
          <a:lstStyle/>
          <a:p>
            <a:r>
              <a:rPr lang="en-US" sz="2400" b="1" dirty="0"/>
              <a:t>II. Làm rõ ưu điểm của MongoDB so với MySQL </a:t>
            </a:r>
          </a:p>
          <a:p>
            <a:endParaRPr lang="en-US" dirty="0"/>
          </a:p>
        </p:txBody>
      </p:sp>
      <p:sp>
        <p:nvSpPr>
          <p:cNvPr id="9" name="TextBox 8"/>
          <p:cNvSpPr txBox="1"/>
          <p:nvPr/>
        </p:nvSpPr>
        <p:spPr>
          <a:xfrm>
            <a:off x="4977705" y="2581618"/>
            <a:ext cx="5006692" cy="461665"/>
          </a:xfrm>
          <a:prstGeom prst="rect">
            <a:avLst/>
          </a:prstGeom>
          <a:noFill/>
        </p:spPr>
        <p:txBody>
          <a:bodyPr wrap="none" rtlCol="0">
            <a:spAutoFit/>
          </a:bodyPr>
          <a:lstStyle/>
          <a:p>
            <a:r>
              <a:rPr lang="en-US" sz="2400" b="1" dirty="0"/>
              <a:t>III. Demo của ứng dụng của MongoDB</a:t>
            </a:r>
          </a:p>
        </p:txBody>
      </p:sp>
      <p:pic>
        <p:nvPicPr>
          <p:cNvPr id="10" name="Picture 9">
            <a:extLst>
              <a:ext uri="{FF2B5EF4-FFF2-40B4-BE49-F238E27FC236}">
                <a16:creationId xmlns="" xmlns:a16="http://schemas.microsoft.com/office/drawing/2014/main" id="{A224462F-90EC-3330-F0BC-40AA01B07AE6}"/>
              </a:ext>
            </a:extLst>
          </p:cNvPr>
          <p:cNvPicPr>
            <a:picLocks noChangeAspect="1"/>
          </p:cNvPicPr>
          <p:nvPr/>
        </p:nvPicPr>
        <p:blipFill>
          <a:blip r:embed="rId2"/>
          <a:stretch>
            <a:fillRect/>
          </a:stretch>
        </p:blipFill>
        <p:spPr>
          <a:xfrm>
            <a:off x="0" y="3378875"/>
            <a:ext cx="12189750" cy="3038076"/>
          </a:xfrm>
          <a:prstGeom prst="rect">
            <a:avLst/>
          </a:prstGeom>
        </p:spPr>
      </p:pic>
    </p:spTree>
    <p:extLst>
      <p:ext uri="{BB962C8B-B14F-4D97-AF65-F5344CB8AC3E}">
        <p14:creationId xmlns:p14="http://schemas.microsoft.com/office/powerpoint/2010/main" val="205972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72541" y="3931920"/>
            <a:ext cx="4206240" cy="2926080"/>
          </a:xfrm>
          <a:prstGeom prst="rect">
            <a:avLst/>
          </a:prstGeom>
        </p:spPr>
      </p:pic>
      <p:sp>
        <p:nvSpPr>
          <p:cNvPr id="7" name="Rectangle 6">
            <a:extLst>
              <a:ext uri="{FF2B5EF4-FFF2-40B4-BE49-F238E27FC236}">
                <a16:creationId xmlns="" xmlns:a16="http://schemas.microsoft.com/office/drawing/2014/main" id="{6B769551-074E-4BD6-A86C-146936A2B163}"/>
              </a:ext>
            </a:extLst>
          </p:cNvPr>
          <p:cNvSpPr/>
          <p:nvPr/>
        </p:nvSpPr>
        <p:spPr>
          <a:xfrm>
            <a:off x="4989022" y="262529"/>
            <a:ext cx="2379518" cy="707886"/>
          </a:xfrm>
          <a:prstGeom prst="rect">
            <a:avLst/>
          </a:prstGeom>
        </p:spPr>
        <p:txBody>
          <a:bodyPr wrap="square">
            <a:spAutoFit/>
          </a:bodyPr>
          <a:lstStyle/>
          <a:p>
            <a:r>
              <a:rPr lang="en-US" sz="3600" b="1" dirty="0">
                <a:latin typeface="Times New Roman" panose="02020603050405020304" pitchFamily="18" charset="0"/>
                <a:ea typeface="Lato Black" panose="020F0502020204030203" pitchFamily="34" charset="0"/>
                <a:cs typeface="Times New Roman" panose="02020603050405020304" pitchFamily="18" charset="0"/>
              </a:rPr>
              <a:t> </a:t>
            </a:r>
            <a:r>
              <a:rPr lang="en-US" sz="4000" b="1" dirty="0" smtClean="0">
                <a:solidFill>
                  <a:schemeClr val="bg1"/>
                </a:solidFill>
                <a:latin typeface="Times New Roman" panose="02020603050405020304" pitchFamily="18" charset="0"/>
                <a:ea typeface="Lato Black" panose="020F0502020204030203" pitchFamily="34" charset="0"/>
                <a:cs typeface="Times New Roman" panose="02020603050405020304" pitchFamily="18" charset="0"/>
              </a:rPr>
              <a:t>Kết luận  </a:t>
            </a:r>
            <a:endParaRPr lang="en-ID" sz="4000" b="1" dirty="0">
              <a:solidFill>
                <a:schemeClr val="bg1"/>
              </a:solidFill>
              <a:latin typeface="Times New Roman" panose="02020603050405020304" pitchFamily="18" charset="0"/>
              <a:ea typeface="Lato Black" panose="020F0502020204030203" pitchFamily="34" charset="0"/>
              <a:cs typeface="Times New Roman" panose="02020603050405020304" pitchFamily="18" charset="0"/>
            </a:endParaRPr>
          </a:p>
        </p:txBody>
      </p:sp>
      <p:sp>
        <p:nvSpPr>
          <p:cNvPr id="8" name="Rectangle 7">
            <a:extLst>
              <a:ext uri="{FF2B5EF4-FFF2-40B4-BE49-F238E27FC236}">
                <a16:creationId xmlns="" xmlns:a16="http://schemas.microsoft.com/office/drawing/2014/main" id="{6B769551-074E-4BD6-A86C-146936A2B163}"/>
              </a:ext>
            </a:extLst>
          </p:cNvPr>
          <p:cNvSpPr/>
          <p:nvPr/>
        </p:nvSpPr>
        <p:spPr>
          <a:xfrm>
            <a:off x="165562" y="1221088"/>
            <a:ext cx="12026438" cy="3170099"/>
          </a:xfrm>
          <a:prstGeom prst="rect">
            <a:avLst/>
          </a:prstGeom>
        </p:spPr>
        <p:txBody>
          <a:bodyPr wrap="square">
            <a:spAutoFit/>
          </a:bodyPr>
          <a:lstStyle/>
          <a:p>
            <a:r>
              <a:rPr lang="en-US" sz="2400" b="1" dirty="0" smtClean="0">
                <a:latin typeface="Times New Roman" panose="02020603050405020304" pitchFamily="18" charset="0"/>
                <a:ea typeface="Lato Black" panose="020F0502020204030203" pitchFamily="34" charset="0"/>
                <a:cs typeface="Times New Roman" panose="02020603050405020304" pitchFamily="18" charset="0"/>
              </a:rPr>
              <a:t> </a:t>
            </a:r>
            <a:r>
              <a:rPr lang="en-US" sz="2400" b="1" dirty="0" smtClean="0">
                <a:solidFill>
                  <a:schemeClr val="bg1"/>
                </a:solidFill>
                <a:latin typeface="Times New Roman" panose="02020603050405020304" pitchFamily="18" charset="0"/>
                <a:ea typeface="Lato Black" panose="020F0502020204030203" pitchFamily="34" charset="0"/>
                <a:cs typeface="Times New Roman" panose="02020603050405020304" pitchFamily="18" charset="0"/>
              </a:rPr>
              <a:t>Dựa trên kết quả thực tế của 2 ứng dụng hệ cơ sở quản lý dữ liệu trên :</a:t>
            </a:r>
            <a:r>
              <a:rPr lang="en-US" sz="2400" dirty="0" smtClean="0">
                <a:solidFill>
                  <a:schemeClr val="bg1"/>
                </a:solidFill>
              </a:rPr>
              <a:t>Ưu </a:t>
            </a:r>
            <a:r>
              <a:rPr lang="en-US" sz="2400" dirty="0">
                <a:solidFill>
                  <a:schemeClr val="bg1"/>
                </a:solidFill>
              </a:rPr>
              <a:t>điểm của việc sử dụng MongoDB được làm nổi bật hơn nữa bằng cách tiến hành các thử nghiệm và diễn giải kết quả của chúng, điều này đã được trình bày trong chương trước. MongoDB cung cấp thời gian thực thi thấp hơn MySQL trong cả bốn thao tác cơ bản. Điều đó là  cần thiết khi một ứng dụng cung cấp hỗ trợ cho hàng nghìn người dùng đồng thời.</a:t>
            </a:r>
          </a:p>
          <a:p>
            <a:r>
              <a:rPr lang="en-US" sz="2400" dirty="0">
                <a:solidFill>
                  <a:schemeClr val="bg1"/>
                </a:solidFill>
              </a:rPr>
              <a:t>Chúng ta có thể chọn MongoDB thay vì MySQL nếu ứng dụng có nhiều dữ liệu , cần lưu trữ nhiều dữ liệu và nhiều dữ liệu cần phải truy vấn</a:t>
            </a:r>
          </a:p>
          <a:p>
            <a:endParaRPr lang="en-ID" sz="3200" b="1" dirty="0">
              <a:latin typeface="Times New Roman" panose="02020603050405020304" pitchFamily="18" charset="0"/>
              <a:ea typeface="Lato Black" panose="020F0502020204030203" pitchFamily="34" charset="0"/>
              <a:cs typeface="Times New Roman" panose="02020603050405020304" pitchFamily="18" charset="0"/>
            </a:endParaRPr>
          </a:p>
        </p:txBody>
      </p:sp>
      <p:sp>
        <p:nvSpPr>
          <p:cNvPr id="9" name="Right Arrow 8"/>
          <p:cNvSpPr/>
          <p:nvPr/>
        </p:nvSpPr>
        <p:spPr>
          <a:xfrm rot="10800000">
            <a:off x="6688973" y="5611091"/>
            <a:ext cx="443346" cy="41035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6B769551-074E-4BD6-A86C-146936A2B163}"/>
              </a:ext>
            </a:extLst>
          </p:cNvPr>
          <p:cNvSpPr/>
          <p:nvPr/>
        </p:nvSpPr>
        <p:spPr>
          <a:xfrm>
            <a:off x="7046420" y="5394960"/>
            <a:ext cx="2762598" cy="707886"/>
          </a:xfrm>
          <a:prstGeom prst="rect">
            <a:avLst/>
          </a:prstGeom>
        </p:spPr>
        <p:txBody>
          <a:bodyPr wrap="square">
            <a:spAutoFit/>
          </a:bodyPr>
          <a:lstStyle/>
          <a:p>
            <a:r>
              <a:rPr lang="en-US" sz="3600" b="1" dirty="0">
                <a:latin typeface="Times New Roman" panose="02020603050405020304" pitchFamily="18" charset="0"/>
                <a:ea typeface="Lato Black" panose="020F0502020204030203" pitchFamily="34" charset="0"/>
                <a:cs typeface="Times New Roman" panose="02020603050405020304" pitchFamily="18" charset="0"/>
              </a:rPr>
              <a:t> </a:t>
            </a:r>
            <a:r>
              <a:rPr lang="en-US" sz="4000" b="1" dirty="0" smtClean="0">
                <a:solidFill>
                  <a:srgbClr val="FFC000"/>
                </a:solidFill>
                <a:latin typeface="Times New Roman" panose="02020603050405020304" pitchFamily="18" charset="0"/>
                <a:ea typeface="Lato Black" panose="020F0502020204030203" pitchFamily="34" charset="0"/>
                <a:cs typeface="Times New Roman" panose="02020603050405020304" pitchFamily="18" charset="0"/>
              </a:rPr>
              <a:t>the winner</a:t>
            </a:r>
            <a:endParaRPr lang="en-ID" sz="4000" b="1" dirty="0">
              <a:solidFill>
                <a:srgbClr val="FFC000"/>
              </a:solidFill>
              <a:latin typeface="Times New Roman" panose="02020603050405020304" pitchFamily="18" charset="0"/>
              <a:ea typeface="Lato Black" panose="020F0502020204030203"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178781" y="3931920"/>
            <a:ext cx="4206240" cy="2926080"/>
          </a:xfrm>
          <a:prstGeom prst="rect">
            <a:avLst/>
          </a:prstGeom>
        </p:spPr>
      </p:pic>
      <p:pic>
        <p:nvPicPr>
          <p:cNvPr id="6" name="Picture 5"/>
          <p:cNvPicPr>
            <a:picLocks noChangeAspect="1"/>
          </p:cNvPicPr>
          <p:nvPr/>
        </p:nvPicPr>
        <p:blipFill>
          <a:blip r:embed="rId4"/>
          <a:stretch>
            <a:fillRect/>
          </a:stretch>
        </p:blipFill>
        <p:spPr>
          <a:xfrm>
            <a:off x="4937759" y="4157397"/>
            <a:ext cx="2194560" cy="1237563"/>
          </a:xfrm>
          <a:prstGeom prst="rect">
            <a:avLst/>
          </a:prstGeom>
        </p:spPr>
      </p:pic>
    </p:spTree>
    <p:extLst>
      <p:ext uri="{BB962C8B-B14F-4D97-AF65-F5344CB8AC3E}">
        <p14:creationId xmlns:p14="http://schemas.microsoft.com/office/powerpoint/2010/main" val="286327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76474" y="1657872"/>
            <a:ext cx="8096250" cy="4863467"/>
          </a:xfrm>
          <a:prstGeom prst="rect">
            <a:avLst/>
          </a:prstGeom>
        </p:spPr>
      </p:pic>
      <p:sp>
        <p:nvSpPr>
          <p:cNvPr id="4" name="Rectangle 3">
            <a:extLst>
              <a:ext uri="{FF2B5EF4-FFF2-40B4-BE49-F238E27FC236}">
                <a16:creationId xmlns="" xmlns:a16="http://schemas.microsoft.com/office/drawing/2014/main" id="{6B769551-074E-4BD6-A86C-146936A2B163}"/>
              </a:ext>
            </a:extLst>
          </p:cNvPr>
          <p:cNvSpPr/>
          <p:nvPr/>
        </p:nvSpPr>
        <p:spPr>
          <a:xfrm>
            <a:off x="3098222" y="211322"/>
            <a:ext cx="6452754" cy="1446550"/>
          </a:xfrm>
          <a:prstGeom prst="rect">
            <a:avLst/>
          </a:prstGeom>
        </p:spPr>
        <p:txBody>
          <a:bodyPr wrap="square">
            <a:spAutoFit/>
          </a:bodyPr>
          <a:lstStyle/>
          <a:p>
            <a:pPr algn="ctr"/>
            <a:r>
              <a:rPr lang="en-US" sz="4400" b="1" dirty="0" smtClean="0">
                <a:solidFill>
                  <a:schemeClr val="bg2"/>
                </a:solidFill>
                <a:latin typeface="Times New Roman" panose="02020603050405020304" pitchFamily="18" charset="0"/>
                <a:ea typeface="Lato Black" panose="020F0502020204030203" pitchFamily="34" charset="0"/>
                <a:cs typeface="Times New Roman" panose="02020603050405020304" pitchFamily="18" charset="0"/>
              </a:rPr>
              <a:t>Xin cảm ơn mọi người đã chú ý lắng nghe </a:t>
            </a:r>
            <a:endParaRPr lang="en-ID" sz="4400" b="1" dirty="0">
              <a:solidFill>
                <a:schemeClr val="bg2"/>
              </a:solidFill>
              <a:latin typeface="Times New Roman" panose="02020603050405020304" pitchFamily="18" charset="0"/>
              <a:ea typeface="Lato Black" panose="020F0502020204030203" pitchFamily="34" charset="0"/>
              <a:cs typeface="Times New Roman" panose="02020603050405020304" pitchFamily="18" charset="0"/>
            </a:endParaRPr>
          </a:p>
        </p:txBody>
      </p:sp>
      <p:sp>
        <p:nvSpPr>
          <p:cNvPr id="7" name="Rectangle 6">
            <a:extLst>
              <a:ext uri="{FF2B5EF4-FFF2-40B4-BE49-F238E27FC236}">
                <a16:creationId xmlns="" xmlns:a16="http://schemas.microsoft.com/office/drawing/2014/main" id="{6B769551-074E-4BD6-A86C-146936A2B163}"/>
              </a:ext>
            </a:extLst>
          </p:cNvPr>
          <p:cNvSpPr/>
          <p:nvPr/>
        </p:nvSpPr>
        <p:spPr>
          <a:xfrm>
            <a:off x="7479892" y="5990378"/>
            <a:ext cx="1842658" cy="461665"/>
          </a:xfrm>
          <a:prstGeom prst="rect">
            <a:avLst/>
          </a:prstGeom>
        </p:spPr>
        <p:txBody>
          <a:bodyPr wrap="square">
            <a:spAutoFit/>
          </a:bodyPr>
          <a:lstStyle/>
          <a:p>
            <a:r>
              <a:rPr lang="en-US" sz="2400" b="1" dirty="0">
                <a:latin typeface="Times New Roman" panose="02020603050405020304" pitchFamily="18" charset="0"/>
                <a:ea typeface="Lato Black" panose="020F0502020204030203" pitchFamily="34" charset="0"/>
                <a:cs typeface="Times New Roman" panose="02020603050405020304" pitchFamily="18" charset="0"/>
              </a:rPr>
              <a:t> </a:t>
            </a:r>
            <a:r>
              <a:rPr lang="en-US" sz="2400" b="1" dirty="0" smtClean="0">
                <a:latin typeface="Times New Roman" panose="02020603050405020304" pitchFamily="18" charset="0"/>
                <a:ea typeface="Lato Black" panose="020F0502020204030203" pitchFamily="34" charset="0"/>
                <a:cs typeface="Times New Roman" panose="02020603050405020304" pitchFamily="18" charset="0"/>
              </a:rPr>
              <a:t>Văn Chiến</a:t>
            </a:r>
            <a:endParaRPr lang="en-ID" sz="2400" b="1" dirty="0">
              <a:latin typeface="Times New Roman" panose="02020603050405020304" pitchFamily="18" charset="0"/>
              <a:ea typeface="Lato Black" panose="020F0502020204030203" pitchFamily="34" charset="0"/>
              <a:cs typeface="Times New Roman" panose="02020603050405020304" pitchFamily="18" charset="0"/>
            </a:endParaRPr>
          </a:p>
        </p:txBody>
      </p:sp>
      <p:sp>
        <p:nvSpPr>
          <p:cNvPr id="8" name="Rectangle 7">
            <a:extLst>
              <a:ext uri="{FF2B5EF4-FFF2-40B4-BE49-F238E27FC236}">
                <a16:creationId xmlns="" xmlns:a16="http://schemas.microsoft.com/office/drawing/2014/main" id="{6B769551-074E-4BD6-A86C-146936A2B163}"/>
              </a:ext>
            </a:extLst>
          </p:cNvPr>
          <p:cNvSpPr/>
          <p:nvPr/>
        </p:nvSpPr>
        <p:spPr>
          <a:xfrm>
            <a:off x="5730064" y="5990378"/>
            <a:ext cx="1453342" cy="461665"/>
          </a:xfrm>
          <a:prstGeom prst="rect">
            <a:avLst/>
          </a:prstGeom>
        </p:spPr>
        <p:txBody>
          <a:bodyPr wrap="square">
            <a:spAutoFit/>
          </a:bodyPr>
          <a:lstStyle/>
          <a:p>
            <a:r>
              <a:rPr lang="en-US" sz="2400" b="1" dirty="0" smtClean="0">
                <a:latin typeface="Times New Roman" panose="02020603050405020304" pitchFamily="18" charset="0"/>
                <a:ea typeface="Lato Black" panose="020F0502020204030203" pitchFamily="34" charset="0"/>
                <a:cs typeface="Times New Roman" panose="02020603050405020304" pitchFamily="18" charset="0"/>
              </a:rPr>
              <a:t>Anh Tới</a:t>
            </a:r>
            <a:endParaRPr lang="en-ID" sz="2400" b="1" dirty="0">
              <a:latin typeface="Times New Roman" panose="02020603050405020304" pitchFamily="18" charset="0"/>
              <a:ea typeface="Lato Black" panose="020F0502020204030203" pitchFamily="34" charset="0"/>
              <a:cs typeface="Times New Roman" panose="02020603050405020304" pitchFamily="18" charset="0"/>
            </a:endParaRPr>
          </a:p>
        </p:txBody>
      </p:sp>
      <p:sp>
        <p:nvSpPr>
          <p:cNvPr id="9" name="Rectangle 8">
            <a:extLst>
              <a:ext uri="{FF2B5EF4-FFF2-40B4-BE49-F238E27FC236}">
                <a16:creationId xmlns="" xmlns:a16="http://schemas.microsoft.com/office/drawing/2014/main" id="{6B769551-074E-4BD6-A86C-146936A2B163}"/>
              </a:ext>
            </a:extLst>
          </p:cNvPr>
          <p:cNvSpPr/>
          <p:nvPr/>
        </p:nvSpPr>
        <p:spPr>
          <a:xfrm>
            <a:off x="3661929" y="5990378"/>
            <a:ext cx="1453342" cy="461665"/>
          </a:xfrm>
          <a:prstGeom prst="rect">
            <a:avLst/>
          </a:prstGeom>
        </p:spPr>
        <p:txBody>
          <a:bodyPr wrap="square">
            <a:spAutoFit/>
          </a:bodyPr>
          <a:lstStyle/>
          <a:p>
            <a:r>
              <a:rPr lang="en-US" sz="2400" b="1" dirty="0">
                <a:latin typeface="Times New Roman" panose="02020603050405020304" pitchFamily="18" charset="0"/>
                <a:ea typeface="Lato Black" panose="020F0502020204030203" pitchFamily="34" charset="0"/>
                <a:cs typeface="Times New Roman" panose="02020603050405020304" pitchFamily="18" charset="0"/>
              </a:rPr>
              <a:t> </a:t>
            </a:r>
            <a:r>
              <a:rPr lang="en-US" sz="2400" b="1" dirty="0" smtClean="0">
                <a:latin typeface="Times New Roman" panose="02020603050405020304" pitchFamily="18" charset="0"/>
                <a:ea typeface="Lato Black" panose="020F0502020204030203" pitchFamily="34" charset="0"/>
                <a:cs typeface="Times New Roman" panose="02020603050405020304" pitchFamily="18" charset="0"/>
              </a:rPr>
              <a:t>Hải Anh </a:t>
            </a:r>
            <a:endParaRPr lang="en-ID" sz="2400" b="1" dirty="0">
              <a:latin typeface="Times New Roman" panose="02020603050405020304" pitchFamily="18" charset="0"/>
              <a:ea typeface="Lato Black" panose="020F0502020204030203" pitchFamily="34" charset="0"/>
              <a:cs typeface="Times New Roman" panose="02020603050405020304" pitchFamily="18" charset="0"/>
            </a:endParaRPr>
          </a:p>
        </p:txBody>
      </p:sp>
    </p:spTree>
    <p:extLst>
      <p:ext uri="{BB962C8B-B14F-4D97-AF65-F5344CB8AC3E}">
        <p14:creationId xmlns:p14="http://schemas.microsoft.com/office/powerpoint/2010/main" val="3616167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C992A3C-EECC-4FAE-BD8A-72F9DE6C9EFD}"/>
              </a:ext>
            </a:extLst>
          </p:cNvPr>
          <p:cNvSpPr/>
          <p:nvPr/>
        </p:nvSpPr>
        <p:spPr>
          <a:xfrm>
            <a:off x="0" y="399560"/>
            <a:ext cx="12192000" cy="216263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Rectangle 2">
            <a:extLst>
              <a:ext uri="{FF2B5EF4-FFF2-40B4-BE49-F238E27FC236}">
                <a16:creationId xmlns="" xmlns:a16="http://schemas.microsoft.com/office/drawing/2014/main" id="{08114E1F-C889-44ED-8FBE-923615C861C6}"/>
              </a:ext>
            </a:extLst>
          </p:cNvPr>
          <p:cNvSpPr/>
          <p:nvPr/>
        </p:nvSpPr>
        <p:spPr>
          <a:xfrm>
            <a:off x="11369838" y="1900353"/>
            <a:ext cx="130627" cy="326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 xmlns:a16="http://schemas.microsoft.com/office/drawing/2014/main" id="{C369B9CF-2B6A-4ACB-9EAB-3CA588722B24}"/>
              </a:ext>
            </a:extLst>
          </p:cNvPr>
          <p:cNvSpPr/>
          <p:nvPr/>
        </p:nvSpPr>
        <p:spPr>
          <a:xfrm rot="5400000">
            <a:off x="10189116" y="3100433"/>
            <a:ext cx="130627" cy="326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 xmlns:a16="http://schemas.microsoft.com/office/drawing/2014/main" id="{5314836C-7FA4-49DF-8947-1EF2F7DCFF48}"/>
              </a:ext>
            </a:extLst>
          </p:cNvPr>
          <p:cNvSpPr txBox="1"/>
          <p:nvPr/>
        </p:nvSpPr>
        <p:spPr>
          <a:xfrm>
            <a:off x="597070" y="1019210"/>
            <a:ext cx="3914888" cy="923330"/>
          </a:xfrm>
          <a:prstGeom prst="rect">
            <a:avLst/>
          </a:prstGeom>
          <a:noFill/>
        </p:spPr>
        <p:txBody>
          <a:bodyPr wrap="square" rtlCol="0">
            <a:spAutoFit/>
          </a:bodyPr>
          <a:lstStyle/>
          <a:p>
            <a:pPr algn="ctr"/>
            <a:r>
              <a:rPr lang="en-ID" sz="5400" dirty="0">
                <a:solidFill>
                  <a:schemeClr val="bg2"/>
                </a:solidFill>
                <a:latin typeface="Garamond" panose="02020404030301010803" pitchFamily="18" charset="0"/>
                <a:ea typeface="Lato" panose="020F0502020204030203" pitchFamily="34" charset="0"/>
                <a:cs typeface="Lato" panose="020F0502020204030203" pitchFamily="34" charset="0"/>
              </a:rPr>
              <a:t>MongoDB</a:t>
            </a:r>
          </a:p>
        </p:txBody>
      </p:sp>
      <p:sp>
        <p:nvSpPr>
          <p:cNvPr id="11" name="Rectangle 10">
            <a:extLst>
              <a:ext uri="{FF2B5EF4-FFF2-40B4-BE49-F238E27FC236}">
                <a16:creationId xmlns="" xmlns:a16="http://schemas.microsoft.com/office/drawing/2014/main" id="{8B3B73CA-92DE-4009-857A-BC2B8744593F}"/>
              </a:ext>
            </a:extLst>
          </p:cNvPr>
          <p:cNvSpPr/>
          <p:nvPr/>
        </p:nvSpPr>
        <p:spPr>
          <a:xfrm>
            <a:off x="503282" y="3928216"/>
            <a:ext cx="7520925" cy="2031325"/>
          </a:xfrm>
          <a:prstGeom prst="rect">
            <a:avLst/>
          </a:prstGeom>
        </p:spPr>
        <p:txBody>
          <a:bodyPr wrap="square">
            <a:spAutoFit/>
          </a:bodyPr>
          <a:lstStyle/>
          <a:p>
            <a:pPr algn="just"/>
            <a:r>
              <a:rPr lang="vi-VN" b="1" dirty="0"/>
              <a:t>MongoDB</a:t>
            </a:r>
            <a:r>
              <a:rPr lang="vi-VN" dirty="0"/>
              <a:t> là một database hướng tài liệu (document), một dạng NoSQL database. Vì thế, MongoDB sẽ tránh cấu trúc table-based của relational database để thích ứng với các tài liệu như JSON có một schema rất linh hoạt gọi là BSON. </a:t>
            </a:r>
            <a:r>
              <a:rPr lang="vi-VN" b="1" dirty="0">
                <a:hlinkClick r:id="rId2"/>
              </a:rPr>
              <a:t>MongoDB</a:t>
            </a:r>
            <a:r>
              <a:rPr lang="vi-VN" dirty="0"/>
              <a:t> sử dụng lưu trữ dữ liệu dưới dạng Document JSON nên mỗi một collection sẽ</a:t>
            </a:r>
            <a:r>
              <a:rPr lang="en-US" dirty="0"/>
              <a:t> có</a:t>
            </a:r>
            <a:r>
              <a:rPr lang="vi-VN" dirty="0"/>
              <a:t> các kích cỡ và các document khác nhau. Các dữ liệu được lưu trữ trong document kiểu JSON nên truy vấn sẽ rất nhanh.</a:t>
            </a:r>
            <a:endParaRPr lang="en-ID" sz="1100" dirty="0">
              <a:solidFill>
                <a:schemeClr val="tx2"/>
              </a:solidFill>
              <a:latin typeface="Lato "/>
              <a:ea typeface="Lato Black" panose="020F0502020204030203" pitchFamily="34" charset="0"/>
              <a:cs typeface="Lato Black" panose="020F0502020204030203" pitchFamily="34" charset="0"/>
            </a:endParaRPr>
          </a:p>
        </p:txBody>
      </p:sp>
      <p:grpSp>
        <p:nvGrpSpPr>
          <p:cNvPr id="12" name="Group 11">
            <a:extLst>
              <a:ext uri="{FF2B5EF4-FFF2-40B4-BE49-F238E27FC236}">
                <a16:creationId xmlns="" xmlns:a16="http://schemas.microsoft.com/office/drawing/2014/main" id="{FFE3DDE9-0955-440F-9FC9-E9033165896E}"/>
              </a:ext>
            </a:extLst>
          </p:cNvPr>
          <p:cNvGrpSpPr/>
          <p:nvPr/>
        </p:nvGrpSpPr>
        <p:grpSpPr>
          <a:xfrm>
            <a:off x="636102" y="3194827"/>
            <a:ext cx="2093450" cy="400110"/>
            <a:chOff x="6953579" y="5470419"/>
            <a:chExt cx="1299040" cy="301791"/>
          </a:xfrm>
        </p:grpSpPr>
        <p:sp>
          <p:nvSpPr>
            <p:cNvPr id="13" name="Rectangle: Rounded Corners 12">
              <a:extLst>
                <a:ext uri="{FF2B5EF4-FFF2-40B4-BE49-F238E27FC236}">
                  <a16:creationId xmlns="" xmlns:a16="http://schemas.microsoft.com/office/drawing/2014/main" id="{42298D00-13C1-4155-B76B-93C281BA0DA5}"/>
                </a:ext>
              </a:extLst>
            </p:cNvPr>
            <p:cNvSpPr/>
            <p:nvPr/>
          </p:nvSpPr>
          <p:spPr>
            <a:xfrm>
              <a:off x="6953579" y="5470419"/>
              <a:ext cx="1299040" cy="26732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100">
                <a:solidFill>
                  <a:schemeClr val="tx2"/>
                </a:solidFill>
                <a:latin typeface="Garamond" panose="02020404030301010803" pitchFamily="18" charset="0"/>
              </a:endParaRPr>
            </a:p>
          </p:txBody>
        </p:sp>
        <p:sp>
          <p:nvSpPr>
            <p:cNvPr id="14" name="TextBox 13">
              <a:extLst>
                <a:ext uri="{FF2B5EF4-FFF2-40B4-BE49-F238E27FC236}">
                  <a16:creationId xmlns="" xmlns:a16="http://schemas.microsoft.com/office/drawing/2014/main" id="{E3747EA7-B9AA-4F62-A105-D277C2875016}"/>
                </a:ext>
              </a:extLst>
            </p:cNvPr>
            <p:cNvSpPr txBox="1"/>
            <p:nvPr/>
          </p:nvSpPr>
          <p:spPr>
            <a:xfrm>
              <a:off x="7028818" y="5470419"/>
              <a:ext cx="1148562" cy="301791"/>
            </a:xfrm>
            <a:prstGeom prst="rect">
              <a:avLst/>
            </a:prstGeom>
            <a:noFill/>
            <a:ln>
              <a:noFill/>
            </a:ln>
          </p:spPr>
          <p:txBody>
            <a:bodyPr wrap="square" rtlCol="0">
              <a:spAutoFit/>
            </a:bodyPr>
            <a:lstStyle/>
            <a:p>
              <a:pPr algn="ctr"/>
              <a:r>
                <a:rPr lang="en-US" sz="2000" dirty="0">
                  <a:solidFill>
                    <a:schemeClr val="tx2"/>
                  </a:solidFill>
                  <a:latin typeface="Garamond" panose="02020404030301010803" pitchFamily="18" charset="0"/>
                  <a:ea typeface="Lato" panose="020F0502020204030203" pitchFamily="34" charset="0"/>
                  <a:cs typeface="Lato" panose="020F0502020204030203" pitchFamily="34" charset="0"/>
                </a:rPr>
                <a:t>MongoDB là gì </a:t>
              </a:r>
            </a:p>
          </p:txBody>
        </p:sp>
      </p:grpSp>
      <p:pic>
        <p:nvPicPr>
          <p:cNvPr id="10" name="Picture 9"/>
          <p:cNvPicPr>
            <a:picLocks noChangeAspect="1"/>
          </p:cNvPicPr>
          <p:nvPr/>
        </p:nvPicPr>
        <p:blipFill>
          <a:blip r:embed="rId3"/>
          <a:stretch>
            <a:fillRect/>
          </a:stretch>
        </p:blipFill>
        <p:spPr>
          <a:xfrm>
            <a:off x="6839337" y="-124511"/>
            <a:ext cx="4134101" cy="4134101"/>
          </a:xfrm>
          <a:prstGeom prst="rect">
            <a:avLst/>
          </a:prstGeom>
        </p:spPr>
      </p:pic>
    </p:spTree>
    <p:extLst>
      <p:ext uri="{BB962C8B-B14F-4D97-AF65-F5344CB8AC3E}">
        <p14:creationId xmlns:p14="http://schemas.microsoft.com/office/powerpoint/2010/main" val="95215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729DC3CA-9D58-6E5A-5D3C-CEACEE75159B}"/>
              </a:ext>
            </a:extLst>
          </p:cNvPr>
          <p:cNvSpPr/>
          <p:nvPr/>
        </p:nvSpPr>
        <p:spPr>
          <a:xfrm>
            <a:off x="0" y="707083"/>
            <a:ext cx="12192000" cy="217932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a:t>
            </a:r>
            <a:endParaRPr lang="en-US" dirty="0"/>
          </a:p>
        </p:txBody>
      </p:sp>
      <p:sp>
        <p:nvSpPr>
          <p:cNvPr id="11" name="Rectangle 10"/>
          <p:cNvSpPr/>
          <p:nvPr/>
        </p:nvSpPr>
        <p:spPr>
          <a:xfrm>
            <a:off x="560976" y="1052256"/>
            <a:ext cx="3386184" cy="1261884"/>
          </a:xfrm>
          <a:prstGeom prst="rect">
            <a:avLst/>
          </a:prstGeom>
        </p:spPr>
        <p:txBody>
          <a:bodyPr wrap="square">
            <a:spAutoFit/>
          </a:bodyPr>
          <a:lstStyle/>
          <a:p>
            <a:pPr algn="ctr"/>
            <a:r>
              <a:rPr lang="vi-VN" sz="2800" b="1" i="0" dirty="0">
                <a:solidFill>
                  <a:schemeClr val="bg2"/>
                </a:solidFill>
                <a:latin typeface="+mj-lt"/>
              </a:rPr>
              <a:t>Định nghĩa thêm về MongoDB</a:t>
            </a:r>
            <a:endParaRPr lang="en-US" sz="2800" b="1" dirty="0">
              <a:solidFill>
                <a:schemeClr val="bg2"/>
              </a:solidFill>
              <a:latin typeface="Roboto"/>
            </a:endParaRPr>
          </a:p>
          <a:p>
            <a:endParaRPr lang="vi-VN" sz="2000" dirty="0">
              <a:solidFill>
                <a:srgbClr val="111111"/>
              </a:solidFill>
              <a:latin typeface="Roboto"/>
            </a:endParaRPr>
          </a:p>
        </p:txBody>
      </p:sp>
      <p:pic>
        <p:nvPicPr>
          <p:cNvPr id="6" name="Picture 5">
            <a:extLst>
              <a:ext uri="{FF2B5EF4-FFF2-40B4-BE49-F238E27FC236}">
                <a16:creationId xmlns="" xmlns:a16="http://schemas.microsoft.com/office/drawing/2014/main" id="{CB366E9C-A45D-9CE7-4FF1-59FBCB61B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588" y="238066"/>
            <a:ext cx="5798507" cy="3200077"/>
          </a:xfrm>
          <a:prstGeom prst="rect">
            <a:avLst/>
          </a:prstGeom>
        </p:spPr>
      </p:pic>
      <p:sp>
        <p:nvSpPr>
          <p:cNvPr id="21" name="TextBox 20">
            <a:extLst>
              <a:ext uri="{FF2B5EF4-FFF2-40B4-BE49-F238E27FC236}">
                <a16:creationId xmlns="" xmlns:a16="http://schemas.microsoft.com/office/drawing/2014/main" id="{7F15D16D-049A-E03A-807B-041744D8048A}"/>
              </a:ext>
            </a:extLst>
          </p:cNvPr>
          <p:cNvSpPr txBox="1"/>
          <p:nvPr/>
        </p:nvSpPr>
        <p:spPr>
          <a:xfrm>
            <a:off x="164736" y="3842593"/>
            <a:ext cx="11631024" cy="2308324"/>
          </a:xfrm>
          <a:prstGeom prst="rect">
            <a:avLst/>
          </a:prstGeom>
          <a:noFill/>
        </p:spPr>
        <p:txBody>
          <a:bodyPr wrap="square">
            <a:spAutoFit/>
          </a:bodyPr>
          <a:lstStyle/>
          <a:p>
            <a:pPr algn="l"/>
            <a:r>
              <a:rPr lang="vi-VN" sz="2400" b="0" i="0" dirty="0">
                <a:solidFill>
                  <a:srgbClr val="1B1B1B"/>
                </a:solidFill>
                <a:effectLst/>
                <a:latin typeface="Open Sans" panose="020B0606030504020204" pitchFamily="34" charset="0"/>
              </a:rPr>
              <a:t>MongoDB là một hệ quản trị cơ sở dữ liệu mã nguồn mở, là CSDL thuộc NoSql và được hàng triệu người sử dụng.</a:t>
            </a:r>
          </a:p>
          <a:p>
            <a:pPr algn="l"/>
            <a:endParaRPr lang="vi-VN" sz="2400" b="0" i="0" dirty="0">
              <a:solidFill>
                <a:srgbClr val="1B1B1B"/>
              </a:solidFill>
              <a:effectLst/>
              <a:latin typeface="Open Sans" panose="020B0606030504020204" pitchFamily="34" charset="0"/>
            </a:endParaRPr>
          </a:p>
          <a:p>
            <a:pPr algn="l"/>
            <a:r>
              <a:rPr lang="vi-VN" sz="2400" b="0" i="0" dirty="0">
                <a:solidFill>
                  <a:srgbClr val="1B1B1B"/>
                </a:solidFill>
                <a:effectLst/>
                <a:latin typeface="Open Sans" panose="020B0606030504020204" pitchFamily="34" charset="0"/>
              </a:rPr>
              <a:t>MongoDB là một database hướng tài liệu (document), các dữ liệu được lưu trữ trong document kiểu JSON thay vì dạng bảng như CSDL quan hệ nên truy vấn sẽ rất nhanh.</a:t>
            </a:r>
          </a:p>
        </p:txBody>
      </p:sp>
    </p:spTree>
    <p:extLst>
      <p:ext uri="{BB962C8B-B14F-4D97-AF65-F5344CB8AC3E}">
        <p14:creationId xmlns:p14="http://schemas.microsoft.com/office/powerpoint/2010/main" val="2891161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A9E9931C-5083-D346-D2C2-2D2E42CA20BC}"/>
              </a:ext>
            </a:extLst>
          </p:cNvPr>
          <p:cNvSpPr/>
          <p:nvPr/>
        </p:nvSpPr>
        <p:spPr>
          <a:xfrm>
            <a:off x="0" y="0"/>
            <a:ext cx="9706708" cy="6858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 xmlns:a16="http://schemas.microsoft.com/office/drawing/2014/main" id="{23CF8856-F75B-8418-942D-4B4C1CE63A6B}"/>
              </a:ext>
            </a:extLst>
          </p:cNvPr>
          <p:cNvPicPr>
            <a:picLocks noChangeAspect="1"/>
          </p:cNvPicPr>
          <p:nvPr/>
        </p:nvPicPr>
        <p:blipFill>
          <a:blip r:embed="rId2"/>
          <a:stretch>
            <a:fillRect/>
          </a:stretch>
        </p:blipFill>
        <p:spPr>
          <a:xfrm>
            <a:off x="8525883" y="0"/>
            <a:ext cx="3770143" cy="1846283"/>
          </a:xfrm>
          <a:prstGeom prst="rect">
            <a:avLst/>
          </a:prstGeom>
        </p:spPr>
      </p:pic>
      <p:pic>
        <p:nvPicPr>
          <p:cNvPr id="23" name="Picture 22">
            <a:extLst>
              <a:ext uri="{FF2B5EF4-FFF2-40B4-BE49-F238E27FC236}">
                <a16:creationId xmlns="" xmlns:a16="http://schemas.microsoft.com/office/drawing/2014/main" id="{2101E67C-B1D7-F52F-83BE-7371F4281B14}"/>
              </a:ext>
            </a:extLst>
          </p:cNvPr>
          <p:cNvPicPr>
            <a:picLocks noChangeAspect="1"/>
          </p:cNvPicPr>
          <p:nvPr/>
        </p:nvPicPr>
        <p:blipFill>
          <a:blip r:embed="rId3"/>
          <a:stretch>
            <a:fillRect/>
          </a:stretch>
        </p:blipFill>
        <p:spPr>
          <a:xfrm>
            <a:off x="8525884" y="1801764"/>
            <a:ext cx="3770142" cy="5124380"/>
          </a:xfrm>
          <a:prstGeom prst="rect">
            <a:avLst/>
          </a:prstGeom>
        </p:spPr>
      </p:pic>
      <p:sp>
        <p:nvSpPr>
          <p:cNvPr id="5" name="TextBox 4">
            <a:extLst>
              <a:ext uri="{FF2B5EF4-FFF2-40B4-BE49-F238E27FC236}">
                <a16:creationId xmlns="" xmlns:a16="http://schemas.microsoft.com/office/drawing/2014/main" id="{D9A07E51-841A-F293-9B93-78E6BD7160F7}"/>
              </a:ext>
            </a:extLst>
          </p:cNvPr>
          <p:cNvSpPr txBox="1"/>
          <p:nvPr/>
        </p:nvSpPr>
        <p:spPr>
          <a:xfrm>
            <a:off x="241341" y="253108"/>
            <a:ext cx="7425551" cy="2031325"/>
          </a:xfrm>
          <a:prstGeom prst="rect">
            <a:avLst/>
          </a:prstGeom>
          <a:noFill/>
        </p:spPr>
        <p:txBody>
          <a:bodyPr wrap="square">
            <a:spAutoFit/>
          </a:bodyPr>
          <a:lstStyle/>
          <a:p>
            <a:r>
              <a:rPr lang="vi-VN" sz="1800" b="1" dirty="0">
                <a:solidFill>
                  <a:schemeClr val="bg2"/>
                </a:solidFill>
                <a:latin typeface="Verdana" panose="020B0604030504040204" pitchFamily="34" charset="0"/>
              </a:rPr>
              <a:t>MongoDB</a:t>
            </a:r>
            <a:r>
              <a:rPr lang="vi-VN" sz="1800" dirty="0">
                <a:solidFill>
                  <a:schemeClr val="bg2"/>
                </a:solidFill>
                <a:latin typeface="Verdana" panose="020B0604030504040204" pitchFamily="34" charset="0"/>
              </a:rPr>
              <a:t> đã trở thành một trong những NoSQL database nổi trội nhất bấy giờ, được dùng làm backend cho rất nhiều website như eBay, SourceForge và The New York Times.</a:t>
            </a:r>
          </a:p>
          <a:p>
            <a:endParaRPr lang="vi-VN" dirty="0">
              <a:solidFill>
                <a:schemeClr val="bg2"/>
              </a:solidFill>
              <a:latin typeface="Verdana" panose="020B0604030504040204" pitchFamily="34" charset="0"/>
            </a:endParaRPr>
          </a:p>
          <a:p>
            <a:endParaRPr lang="vi-VN" sz="1800" dirty="0">
              <a:solidFill>
                <a:schemeClr val="bg2"/>
              </a:solidFill>
              <a:latin typeface="Verdana" panose="020B0604030504040204" pitchFamily="34" charset="0"/>
            </a:endParaRPr>
          </a:p>
          <a:p>
            <a:endParaRPr lang="vi-VN" dirty="0">
              <a:solidFill>
                <a:schemeClr val="bg2"/>
              </a:solidFill>
              <a:latin typeface="Verdana" panose="020B0604030504040204" pitchFamily="34" charset="0"/>
            </a:endParaRPr>
          </a:p>
          <a:p>
            <a:endParaRPr lang="vi-VN" sz="1800" dirty="0">
              <a:solidFill>
                <a:srgbClr val="222222"/>
              </a:solidFill>
              <a:latin typeface="Verdana" panose="020B0604030504040204" pitchFamily="34" charset="0"/>
            </a:endParaRPr>
          </a:p>
        </p:txBody>
      </p:sp>
      <p:sp>
        <p:nvSpPr>
          <p:cNvPr id="9" name="TextBox 8">
            <a:extLst>
              <a:ext uri="{FF2B5EF4-FFF2-40B4-BE49-F238E27FC236}">
                <a16:creationId xmlns="" xmlns:a16="http://schemas.microsoft.com/office/drawing/2014/main" id="{BBF97A11-4C7A-2350-06DA-E0C35B691D3C}"/>
              </a:ext>
            </a:extLst>
          </p:cNvPr>
          <p:cNvSpPr txBox="1"/>
          <p:nvPr/>
        </p:nvSpPr>
        <p:spPr>
          <a:xfrm>
            <a:off x="241341" y="2932793"/>
            <a:ext cx="5695225" cy="2862322"/>
          </a:xfrm>
          <a:prstGeom prst="rect">
            <a:avLst/>
          </a:prstGeom>
          <a:noFill/>
        </p:spPr>
        <p:txBody>
          <a:bodyPr wrap="square">
            <a:spAutoFit/>
          </a:bodyPr>
          <a:lstStyle/>
          <a:p>
            <a:r>
              <a:rPr lang="vi-VN" sz="1800" b="1" dirty="0">
                <a:solidFill>
                  <a:schemeClr val="bg1"/>
                </a:solidFill>
                <a:latin typeface="Verdana" panose="020B0604030504040204" pitchFamily="34" charset="0"/>
              </a:rPr>
              <a:t>1. </a:t>
            </a:r>
            <a:r>
              <a:rPr lang="en-US" sz="1800" b="1" dirty="0" smtClean="0">
                <a:solidFill>
                  <a:schemeClr val="bg1"/>
                </a:solidFill>
                <a:latin typeface="Verdana" panose="020B0604030504040204" pitchFamily="34" charset="0"/>
              </a:rPr>
              <a:t>Truy vấn đặc biệt </a:t>
            </a:r>
            <a:r>
              <a:rPr lang="vi-VN" sz="1800" b="1" dirty="0" smtClean="0">
                <a:solidFill>
                  <a:schemeClr val="bg1"/>
                </a:solidFill>
                <a:latin typeface="Verdana" panose="020B0604030504040204" pitchFamily="34" charset="0"/>
              </a:rPr>
              <a:t>:</a:t>
            </a:r>
            <a:r>
              <a:rPr lang="vi-VN" sz="1800" dirty="0">
                <a:solidFill>
                  <a:schemeClr val="bg1"/>
                </a:solidFill>
                <a:latin typeface="Verdana" panose="020B0604030504040204" pitchFamily="34" charset="0"/>
              </a:rPr>
              <a:t> hỗ trợ search bằng field, các phép search thông thường, regular expression searches, và range queries.</a:t>
            </a:r>
          </a:p>
          <a:p>
            <a:endParaRPr lang="vi-VN" sz="1800" dirty="0">
              <a:solidFill>
                <a:schemeClr val="bg1"/>
              </a:solidFill>
              <a:latin typeface="Verdana" panose="020B0604030504040204" pitchFamily="34" charset="0"/>
            </a:endParaRPr>
          </a:p>
          <a:p>
            <a:r>
              <a:rPr lang="vi-VN" sz="1800" b="1" dirty="0">
                <a:solidFill>
                  <a:schemeClr val="bg1"/>
                </a:solidFill>
                <a:latin typeface="Verdana" panose="020B0604030504040204" pitchFamily="34" charset="0"/>
              </a:rPr>
              <a:t>2. </a:t>
            </a:r>
            <a:r>
              <a:rPr lang="vi-VN" sz="1800" b="1" dirty="0" smtClean="0">
                <a:solidFill>
                  <a:schemeClr val="bg1"/>
                </a:solidFill>
                <a:latin typeface="Verdana" panose="020B0604030504040204" pitchFamily="34" charset="0"/>
              </a:rPr>
              <a:t>Indexing</a:t>
            </a:r>
            <a:r>
              <a:rPr lang="en-US" sz="1800" b="1" dirty="0" smtClean="0">
                <a:solidFill>
                  <a:schemeClr val="bg1"/>
                </a:solidFill>
                <a:latin typeface="Verdana" panose="020B0604030504040204" pitchFamily="34" charset="0"/>
              </a:rPr>
              <a:t>(lập chỉ mục)</a:t>
            </a:r>
            <a:r>
              <a:rPr lang="vi-VN" sz="1800" b="1" dirty="0" smtClean="0">
                <a:solidFill>
                  <a:schemeClr val="bg1"/>
                </a:solidFill>
                <a:latin typeface="Verdana" panose="020B0604030504040204" pitchFamily="34" charset="0"/>
              </a:rPr>
              <a:t>:</a:t>
            </a:r>
            <a:r>
              <a:rPr lang="vi-VN" sz="1800" dirty="0">
                <a:solidFill>
                  <a:schemeClr val="bg1"/>
                </a:solidFill>
                <a:latin typeface="Verdana" panose="020B0604030504040204" pitchFamily="34" charset="0"/>
              </a:rPr>
              <a:t> bất kì field nào trong BSON document cũng có thể được index.</a:t>
            </a:r>
          </a:p>
          <a:p>
            <a:endParaRPr lang="vi-VN" sz="1800" dirty="0">
              <a:solidFill>
                <a:schemeClr val="bg1"/>
              </a:solidFill>
              <a:latin typeface="Verdana" panose="020B0604030504040204" pitchFamily="34" charset="0"/>
            </a:endParaRPr>
          </a:p>
          <a:p>
            <a:r>
              <a:rPr lang="vi-VN" sz="1800" b="1" dirty="0">
                <a:solidFill>
                  <a:schemeClr val="bg1"/>
                </a:solidFill>
                <a:latin typeface="Verdana" panose="020B0604030504040204" pitchFamily="34" charset="0"/>
              </a:rPr>
              <a:t>3. Replication:</a:t>
            </a:r>
            <a:r>
              <a:rPr lang="vi-VN" sz="1800" dirty="0">
                <a:solidFill>
                  <a:schemeClr val="bg1"/>
                </a:solidFill>
                <a:latin typeface="Verdana" panose="020B0604030504040204" pitchFamily="34" charset="0"/>
              </a:rPr>
              <a:t> có ý nghĩa là “nhân bản”, là có một phiên bản giống hệt phiên bản đang tồn tại, đang sử dụng.</a:t>
            </a:r>
            <a:endParaRPr lang="vi-VN" sz="1800" b="0" i="0" dirty="0">
              <a:solidFill>
                <a:schemeClr val="bg1"/>
              </a:solidFill>
              <a:effectLst/>
              <a:latin typeface="Verdana" panose="020B0604030504040204" pitchFamily="34" charset="0"/>
            </a:endParaRPr>
          </a:p>
        </p:txBody>
      </p:sp>
      <p:sp>
        <p:nvSpPr>
          <p:cNvPr id="18" name="TextBox 17">
            <a:extLst>
              <a:ext uri="{FF2B5EF4-FFF2-40B4-BE49-F238E27FC236}">
                <a16:creationId xmlns="" xmlns:a16="http://schemas.microsoft.com/office/drawing/2014/main" id="{3A996459-8CE0-08A4-2343-52F2045729AF}"/>
              </a:ext>
            </a:extLst>
          </p:cNvPr>
          <p:cNvSpPr txBox="1"/>
          <p:nvPr/>
        </p:nvSpPr>
        <p:spPr>
          <a:xfrm>
            <a:off x="241341" y="2261877"/>
            <a:ext cx="60983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800" b="1" i="0" u="none" strike="noStrike" kern="1200" cap="none" spc="0" normalizeH="0" baseline="0" noProof="0" dirty="0">
                <a:ln>
                  <a:noFill/>
                </a:ln>
                <a:solidFill>
                  <a:schemeClr val="bg2"/>
                </a:solidFill>
                <a:effectLst/>
                <a:uLnTx/>
                <a:uFillTx/>
                <a:latin typeface="Verdana" panose="020B0604030504040204" pitchFamily="34" charset="0"/>
                <a:ea typeface="+mn-ea"/>
                <a:cs typeface="+mn-cs"/>
              </a:rPr>
              <a:t>Các feature của MongoDB gồm có:</a:t>
            </a:r>
            <a:endParaRPr kumimoji="0" lang="en-US" sz="1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pic>
        <p:nvPicPr>
          <p:cNvPr id="22" name="Picture 21">
            <a:extLst>
              <a:ext uri="{FF2B5EF4-FFF2-40B4-BE49-F238E27FC236}">
                <a16:creationId xmlns="" xmlns:a16="http://schemas.microsoft.com/office/drawing/2014/main" id="{4A5FC070-FB77-6C60-FF79-514A5AA30F84}"/>
              </a:ext>
            </a:extLst>
          </p:cNvPr>
          <p:cNvPicPr>
            <a:picLocks noChangeAspect="1"/>
          </p:cNvPicPr>
          <p:nvPr/>
        </p:nvPicPr>
        <p:blipFill>
          <a:blip r:embed="rId4"/>
          <a:stretch>
            <a:fillRect/>
          </a:stretch>
        </p:blipFill>
        <p:spPr>
          <a:xfrm>
            <a:off x="6581026" y="1477108"/>
            <a:ext cx="5715000" cy="3096460"/>
          </a:xfrm>
          <a:prstGeom prst="rect">
            <a:avLst/>
          </a:prstGeom>
        </p:spPr>
      </p:pic>
    </p:spTree>
    <p:extLst>
      <p:ext uri="{BB962C8B-B14F-4D97-AF65-F5344CB8AC3E}">
        <p14:creationId xmlns:p14="http://schemas.microsoft.com/office/powerpoint/2010/main" val="3184505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2E37D156-A9C8-8E5D-570E-8EDDBB3F8262}"/>
              </a:ext>
            </a:extLst>
          </p:cNvPr>
          <p:cNvSpPr/>
          <p:nvPr/>
        </p:nvSpPr>
        <p:spPr>
          <a:xfrm>
            <a:off x="0" y="712093"/>
            <a:ext cx="12192000" cy="208201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C9357AA2-CBAE-5B50-638B-E658D714A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2746" y="0"/>
            <a:ext cx="3886200" cy="3829050"/>
          </a:xfrm>
          <a:prstGeom prst="rect">
            <a:avLst/>
          </a:prstGeom>
        </p:spPr>
      </p:pic>
      <p:sp>
        <p:nvSpPr>
          <p:cNvPr id="17" name="TextBox 16">
            <a:extLst>
              <a:ext uri="{FF2B5EF4-FFF2-40B4-BE49-F238E27FC236}">
                <a16:creationId xmlns="" xmlns:a16="http://schemas.microsoft.com/office/drawing/2014/main" id="{F8FF29C1-6A4D-8CA4-DB36-95E87AA29042}"/>
              </a:ext>
            </a:extLst>
          </p:cNvPr>
          <p:cNvSpPr txBox="1"/>
          <p:nvPr/>
        </p:nvSpPr>
        <p:spPr>
          <a:xfrm>
            <a:off x="787792" y="3281015"/>
            <a:ext cx="7781218" cy="3416320"/>
          </a:xfrm>
          <a:prstGeom prst="rect">
            <a:avLst/>
          </a:prstGeom>
          <a:noFill/>
        </p:spPr>
        <p:txBody>
          <a:bodyPr wrap="square">
            <a:spAutoFit/>
          </a:bodyPr>
          <a:lstStyle/>
          <a:p>
            <a:pPr algn="l"/>
            <a:r>
              <a:rPr lang="vi-VN" b="1" dirty="0">
                <a:solidFill>
                  <a:srgbClr val="222222"/>
                </a:solidFill>
                <a:latin typeface="Verdana" panose="020B0604030504040204" pitchFamily="34" charset="0"/>
              </a:rPr>
              <a:t>4</a:t>
            </a:r>
            <a:r>
              <a:rPr lang="vi-VN" b="1" i="0" dirty="0">
                <a:solidFill>
                  <a:srgbClr val="222222"/>
                </a:solidFill>
                <a:effectLst/>
                <a:latin typeface="Verdana" panose="020B0604030504040204" pitchFamily="34" charset="0"/>
              </a:rPr>
              <a:t>. </a:t>
            </a:r>
            <a:r>
              <a:rPr lang="vi-VN" b="1" i="0" dirty="0" smtClean="0">
                <a:solidFill>
                  <a:srgbClr val="222222"/>
                </a:solidFill>
                <a:effectLst/>
                <a:latin typeface="Verdana" panose="020B0604030504040204" pitchFamily="34" charset="0"/>
              </a:rPr>
              <a:t>Aggregation</a:t>
            </a:r>
            <a:r>
              <a:rPr lang="en-US" b="1" i="0" dirty="0" smtClean="0">
                <a:solidFill>
                  <a:srgbClr val="222222"/>
                </a:solidFill>
                <a:effectLst/>
                <a:latin typeface="Verdana" panose="020B0604030504040204" pitchFamily="34" charset="0"/>
              </a:rPr>
              <a:t>(tổng hợp)</a:t>
            </a:r>
            <a:r>
              <a:rPr lang="vi-VN" b="1" i="0" dirty="0" smtClean="0">
                <a:solidFill>
                  <a:srgbClr val="222222"/>
                </a:solidFill>
                <a:effectLst/>
                <a:latin typeface="Verdana" panose="020B0604030504040204" pitchFamily="34" charset="0"/>
              </a:rPr>
              <a:t>:</a:t>
            </a:r>
            <a:r>
              <a:rPr lang="vi-VN" b="0" i="0" dirty="0">
                <a:solidFill>
                  <a:srgbClr val="222222"/>
                </a:solidFill>
                <a:effectLst/>
                <a:latin typeface="Verdana" panose="020B0604030504040204" pitchFamily="34" charset="0"/>
              </a:rPr>
              <a:t> Các </a:t>
            </a:r>
            <a:r>
              <a:rPr lang="en-US" b="0" i="0" dirty="0" smtClean="0">
                <a:solidFill>
                  <a:srgbClr val="222222"/>
                </a:solidFill>
                <a:effectLst/>
                <a:latin typeface="Verdana" panose="020B0604030504040204" pitchFamily="34" charset="0"/>
              </a:rPr>
              <a:t>hoạt động tổng hợp </a:t>
            </a:r>
            <a:r>
              <a:rPr lang="vi-VN" b="0" i="0" dirty="0" smtClean="0">
                <a:solidFill>
                  <a:srgbClr val="222222"/>
                </a:solidFill>
                <a:effectLst/>
                <a:latin typeface="Verdana" panose="020B0604030504040204" pitchFamily="34" charset="0"/>
              </a:rPr>
              <a:t>xử </a:t>
            </a:r>
            <a:r>
              <a:rPr lang="vi-VN" b="0" i="0" dirty="0">
                <a:solidFill>
                  <a:srgbClr val="222222"/>
                </a:solidFill>
                <a:effectLst/>
                <a:latin typeface="Verdana" panose="020B0604030504040204" pitchFamily="34" charset="0"/>
              </a:rPr>
              <a:t>lý các bản ghi dữ liệu và trả về kết quả đã được tính toán. Các phép toán tập hợp nhóm các giá trị từ nhiều Document lại với nhau, và có thể thực hiện nhiều phép toán đa dạng trên dữ liệu đã được nhóm đó để trả về một kết quả duy nhất. Trong SQL, count(*) và GROUP BY là tương đương với Aggregation trong MongoDB.</a:t>
            </a:r>
          </a:p>
          <a:p>
            <a:pPr algn="l"/>
            <a:endParaRPr lang="vi-VN" b="0" i="0" dirty="0">
              <a:solidFill>
                <a:srgbClr val="222222"/>
              </a:solidFill>
              <a:effectLst/>
              <a:latin typeface="Verdana" panose="020B0604030504040204" pitchFamily="34" charset="0"/>
            </a:endParaRPr>
          </a:p>
          <a:p>
            <a:pPr algn="l"/>
            <a:r>
              <a:rPr lang="vi-VN" b="1" dirty="0">
                <a:solidFill>
                  <a:srgbClr val="222222"/>
                </a:solidFill>
                <a:latin typeface="Verdana" panose="020B0604030504040204" pitchFamily="34" charset="0"/>
              </a:rPr>
              <a:t>5. </a:t>
            </a:r>
            <a:r>
              <a:rPr lang="vi-VN" b="1" i="0" dirty="0">
                <a:solidFill>
                  <a:srgbClr val="222222"/>
                </a:solidFill>
                <a:effectLst/>
                <a:latin typeface="Verdana" panose="020B0604030504040204" pitchFamily="34" charset="0"/>
              </a:rPr>
              <a:t>Lưu trữ file:</a:t>
            </a:r>
            <a:r>
              <a:rPr lang="vi-VN" b="0" i="0" dirty="0">
                <a:solidFill>
                  <a:srgbClr val="222222"/>
                </a:solidFill>
                <a:effectLst/>
                <a:latin typeface="Verdana" panose="020B0604030504040204" pitchFamily="34" charset="0"/>
              </a:rPr>
              <a:t> MongoDB được dùng như một hệ thống file tận dụng những function trên và hoạt động như một cách phân phối qua sharding.</a:t>
            </a:r>
          </a:p>
          <a:p>
            <a:r>
              <a:rPr lang="vi-VN" dirty="0"/>
              <a:t/>
            </a:r>
            <a:br>
              <a:rPr lang="vi-VN" dirty="0"/>
            </a:br>
            <a:endParaRPr lang="en-US" dirty="0"/>
          </a:p>
        </p:txBody>
      </p:sp>
      <p:pic>
        <p:nvPicPr>
          <p:cNvPr id="18" name="Picture 17">
            <a:extLst>
              <a:ext uri="{FF2B5EF4-FFF2-40B4-BE49-F238E27FC236}">
                <a16:creationId xmlns="" xmlns:a16="http://schemas.microsoft.com/office/drawing/2014/main" id="{D1901AE7-98C3-4AF2-692F-F4723AFED0B8}"/>
              </a:ext>
            </a:extLst>
          </p:cNvPr>
          <p:cNvPicPr>
            <a:picLocks noChangeAspect="1"/>
          </p:cNvPicPr>
          <p:nvPr/>
        </p:nvPicPr>
        <p:blipFill>
          <a:blip r:embed="rId3"/>
          <a:stretch>
            <a:fillRect/>
          </a:stretch>
        </p:blipFill>
        <p:spPr>
          <a:xfrm>
            <a:off x="2232884" y="1025078"/>
            <a:ext cx="4414770" cy="1456048"/>
          </a:xfrm>
          <a:prstGeom prst="rect">
            <a:avLst/>
          </a:prstGeom>
        </p:spPr>
      </p:pic>
    </p:spTree>
    <p:extLst>
      <p:ext uri="{BB962C8B-B14F-4D97-AF65-F5344CB8AC3E}">
        <p14:creationId xmlns:p14="http://schemas.microsoft.com/office/powerpoint/2010/main" val="1359765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8" name="Rectangle 7"/>
          <p:cNvSpPr/>
          <p:nvPr/>
        </p:nvSpPr>
        <p:spPr>
          <a:xfrm>
            <a:off x="0" y="246737"/>
            <a:ext cx="12192000" cy="163346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F8FF29C1-6A4D-8CA4-DB36-95E87AA29042}"/>
              </a:ext>
            </a:extLst>
          </p:cNvPr>
          <p:cNvSpPr txBox="1"/>
          <p:nvPr/>
        </p:nvSpPr>
        <p:spPr>
          <a:xfrm>
            <a:off x="2403232" y="614015"/>
            <a:ext cx="7781218" cy="707886"/>
          </a:xfrm>
          <a:prstGeom prst="rect">
            <a:avLst/>
          </a:prstGeom>
          <a:noFill/>
        </p:spPr>
        <p:txBody>
          <a:bodyPr wrap="square">
            <a:spAutoFit/>
          </a:bodyPr>
          <a:lstStyle/>
          <a:p>
            <a:pPr algn="ctr"/>
            <a:r>
              <a:rPr lang="en-US" sz="4000" dirty="0" smtClean="0">
                <a:solidFill>
                  <a:schemeClr val="bg1"/>
                </a:solidFill>
              </a:rPr>
              <a:t>Ưu điểm của MongoDB là gì </a:t>
            </a:r>
            <a:r>
              <a:rPr lang="en-US" sz="3200" dirty="0" smtClean="0">
                <a:solidFill>
                  <a:schemeClr val="bg1"/>
                </a:solidFill>
              </a:rPr>
              <a:t>?</a:t>
            </a:r>
            <a:endParaRPr lang="en-US" sz="3200" dirty="0">
              <a:solidFill>
                <a:schemeClr val="bg1"/>
              </a:solidFill>
            </a:endParaRPr>
          </a:p>
        </p:txBody>
      </p:sp>
      <p:sp>
        <p:nvSpPr>
          <p:cNvPr id="5" name="Rectangle 4"/>
          <p:cNvSpPr/>
          <p:nvPr/>
        </p:nvSpPr>
        <p:spPr>
          <a:xfrm>
            <a:off x="335280" y="1999228"/>
            <a:ext cx="5394960" cy="2431435"/>
          </a:xfrm>
          <a:prstGeom prst="rect">
            <a:avLst/>
          </a:prstGeom>
        </p:spPr>
        <p:txBody>
          <a:bodyPr wrap="square">
            <a:spAutoFit/>
          </a:bodyPr>
          <a:lstStyle/>
          <a:p>
            <a:pPr fontAlgn="base"/>
            <a:r>
              <a:rPr lang="vi-VN" sz="2400" b="1" dirty="0">
                <a:solidFill>
                  <a:schemeClr val="bg1">
                    <a:lumMod val="10000"/>
                  </a:schemeClr>
                </a:solidFill>
                <a:latin typeface="Lato" panose="020F0502020204030203"/>
              </a:rPr>
              <a:t>Open Source:</a:t>
            </a:r>
          </a:p>
          <a:p>
            <a:pPr fontAlgn="base">
              <a:buFont typeface="Arial" panose="020B0604020202020204" pitchFamily="34" charset="0"/>
              <a:buChar char="•"/>
            </a:pPr>
            <a:r>
              <a:rPr lang="vi-VN" dirty="0">
                <a:solidFill>
                  <a:schemeClr val="bg1">
                    <a:lumMod val="10000"/>
                  </a:schemeClr>
                </a:solidFill>
                <a:latin typeface="inherit"/>
              </a:rPr>
              <a:t>MongoDB là phần mềm mã nguồn mở miễn phí, có cộng đồng phát triển rất </a:t>
            </a:r>
            <a:r>
              <a:rPr lang="vi-VN" dirty="0" smtClean="0">
                <a:solidFill>
                  <a:schemeClr val="bg1">
                    <a:lumMod val="10000"/>
                  </a:schemeClr>
                </a:solidFill>
                <a:latin typeface="inherit"/>
              </a:rPr>
              <a:t>lớn</a:t>
            </a:r>
            <a:endParaRPr lang="en-US" dirty="0" smtClean="0">
              <a:solidFill>
                <a:schemeClr val="bg1">
                  <a:lumMod val="10000"/>
                </a:schemeClr>
              </a:solidFill>
              <a:latin typeface="inherit"/>
            </a:endParaRPr>
          </a:p>
          <a:p>
            <a:pPr fontAlgn="base"/>
            <a:endParaRPr lang="vi-VN" dirty="0">
              <a:solidFill>
                <a:schemeClr val="bg1">
                  <a:lumMod val="10000"/>
                </a:schemeClr>
              </a:solidFill>
              <a:latin typeface="inherit"/>
            </a:endParaRPr>
          </a:p>
          <a:p>
            <a:pPr fontAlgn="base"/>
            <a:r>
              <a:rPr lang="vi-VN" sz="2000" b="1" dirty="0">
                <a:solidFill>
                  <a:schemeClr val="bg1">
                    <a:lumMod val="10000"/>
                  </a:schemeClr>
                </a:solidFill>
                <a:latin typeface="inherit"/>
              </a:rPr>
              <a:t>Hiệu năng cao:</a:t>
            </a:r>
            <a:endParaRPr lang="vi-VN" sz="2000" b="1" dirty="0">
              <a:solidFill>
                <a:schemeClr val="bg1">
                  <a:lumMod val="10000"/>
                </a:schemeClr>
              </a:solidFill>
              <a:latin typeface="Lato" panose="020F0502020204030203"/>
            </a:endParaRPr>
          </a:p>
          <a:p>
            <a:pPr fontAlgn="base">
              <a:buFont typeface="Arial" panose="020B0604020202020204" pitchFamily="34" charset="0"/>
              <a:buChar char="•"/>
            </a:pPr>
            <a:r>
              <a:rPr lang="vi-VN" dirty="0">
                <a:solidFill>
                  <a:schemeClr val="bg1">
                    <a:lumMod val="10000"/>
                  </a:schemeClr>
                </a:solidFill>
                <a:latin typeface="inherit"/>
              </a:rPr>
              <a:t>Tốc độ truy vấn (find, update, insert, delete) của MongoDB nhanh hơn hẳn so với các hệ quản trị cơ sở dữ liệu quan hệ (RDBMS</a:t>
            </a:r>
            <a:r>
              <a:rPr lang="vi-VN" dirty="0" smtClean="0">
                <a:solidFill>
                  <a:schemeClr val="bg1">
                    <a:lumMod val="10000"/>
                  </a:schemeClr>
                </a:solidFill>
                <a:latin typeface="inherit"/>
              </a:rPr>
              <a:t>).</a:t>
            </a:r>
            <a:endParaRPr lang="vi-VN" dirty="0">
              <a:solidFill>
                <a:schemeClr val="bg1">
                  <a:lumMod val="10000"/>
                </a:schemeClr>
              </a:solidFill>
              <a:latin typeface="inherit"/>
            </a:endParaRPr>
          </a:p>
        </p:txBody>
      </p:sp>
      <p:sp>
        <p:nvSpPr>
          <p:cNvPr id="7" name="Rectangle 6"/>
          <p:cNvSpPr/>
          <p:nvPr/>
        </p:nvSpPr>
        <p:spPr>
          <a:xfrm>
            <a:off x="335280" y="4690488"/>
            <a:ext cx="5394960" cy="1508105"/>
          </a:xfrm>
          <a:prstGeom prst="rect">
            <a:avLst/>
          </a:prstGeom>
        </p:spPr>
        <p:txBody>
          <a:bodyPr wrap="square">
            <a:spAutoFit/>
          </a:bodyPr>
          <a:lstStyle/>
          <a:p>
            <a:pPr fontAlgn="base"/>
            <a:r>
              <a:rPr lang="vi-VN" sz="2000" b="1" dirty="0">
                <a:solidFill>
                  <a:schemeClr val="bg1">
                    <a:lumMod val="10000"/>
                  </a:schemeClr>
                </a:solidFill>
                <a:latin typeface="inherit"/>
              </a:rPr>
              <a:t>Dữ liệu linh hoạt:</a:t>
            </a:r>
            <a:endParaRPr lang="vi-VN" sz="2000" b="1" dirty="0">
              <a:solidFill>
                <a:schemeClr val="bg1">
                  <a:lumMod val="10000"/>
                </a:schemeClr>
              </a:solidFill>
              <a:latin typeface="Lato" panose="020F0502020204030203"/>
            </a:endParaRPr>
          </a:p>
          <a:p>
            <a:pPr fontAlgn="base">
              <a:buFont typeface="Arial" panose="020B0604020202020204" pitchFamily="34" charset="0"/>
              <a:buChar char="•"/>
            </a:pPr>
            <a:r>
              <a:rPr lang="vi-VN" dirty="0">
                <a:solidFill>
                  <a:schemeClr val="bg1">
                    <a:lumMod val="10000"/>
                  </a:schemeClr>
                </a:solidFill>
                <a:latin typeface="inherit"/>
              </a:rPr>
              <a:t>MongoDB là document database, dữ liệu lưu dưới dạng JSON, không bị bó buộc về số lượng field, kiểu dữ liệu… bạn có thể insert thoải mái dữ liệu mà mình muốn.</a:t>
            </a:r>
            <a:endParaRPr lang="vi-VN" b="0" i="0" dirty="0">
              <a:solidFill>
                <a:schemeClr val="bg1">
                  <a:lumMod val="10000"/>
                </a:schemeClr>
              </a:solidFill>
              <a:effectLst/>
              <a:latin typeface="inherit"/>
            </a:endParaRPr>
          </a:p>
        </p:txBody>
      </p:sp>
      <p:pic>
        <p:nvPicPr>
          <p:cNvPr id="9" name="Picture 8"/>
          <p:cNvPicPr>
            <a:picLocks noChangeAspect="1"/>
          </p:cNvPicPr>
          <p:nvPr/>
        </p:nvPicPr>
        <p:blipFill>
          <a:blip r:embed="rId2"/>
          <a:stretch>
            <a:fillRect/>
          </a:stretch>
        </p:blipFill>
        <p:spPr>
          <a:xfrm>
            <a:off x="5730240" y="1999228"/>
            <a:ext cx="6461760" cy="4762500"/>
          </a:xfrm>
          <a:prstGeom prst="rect">
            <a:avLst/>
          </a:prstGeom>
        </p:spPr>
      </p:pic>
    </p:spTree>
    <p:extLst>
      <p:ext uri="{BB962C8B-B14F-4D97-AF65-F5344CB8AC3E}">
        <p14:creationId xmlns:p14="http://schemas.microsoft.com/office/powerpoint/2010/main" val="3981932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p:cNvSpPr/>
          <p:nvPr/>
        </p:nvSpPr>
        <p:spPr>
          <a:xfrm>
            <a:off x="182880" y="1759863"/>
            <a:ext cx="5516880" cy="4801314"/>
          </a:xfrm>
          <a:prstGeom prst="rect">
            <a:avLst/>
          </a:prstGeom>
        </p:spPr>
        <p:txBody>
          <a:bodyPr wrap="square">
            <a:spAutoFit/>
          </a:bodyPr>
          <a:lstStyle/>
          <a:p>
            <a:pPr fontAlgn="base">
              <a:buFont typeface="Arial" panose="020B0604020202020204" pitchFamily="34" charset="0"/>
              <a:buChar char="•"/>
            </a:pPr>
            <a:endParaRPr lang="vi-VN" dirty="0">
              <a:solidFill>
                <a:srgbClr val="404040"/>
              </a:solidFill>
              <a:latin typeface="inherit"/>
            </a:endParaRPr>
          </a:p>
          <a:p>
            <a:pPr fontAlgn="base"/>
            <a:r>
              <a:rPr lang="vi-VN" b="1" dirty="0">
                <a:solidFill>
                  <a:schemeClr val="bg1">
                    <a:lumMod val="10000"/>
                  </a:schemeClr>
                </a:solidFill>
                <a:latin typeface="inherit"/>
              </a:rPr>
              <a:t>Là Rich Query Language:</a:t>
            </a:r>
            <a:endParaRPr lang="vi-VN" b="1" dirty="0">
              <a:solidFill>
                <a:schemeClr val="bg1">
                  <a:lumMod val="10000"/>
                </a:schemeClr>
              </a:solidFill>
              <a:latin typeface="Lato"/>
            </a:endParaRPr>
          </a:p>
          <a:p>
            <a:pPr fontAlgn="base">
              <a:buFont typeface="Arial" panose="020B0604020202020204" pitchFamily="34" charset="0"/>
              <a:buChar char="•"/>
            </a:pPr>
            <a:r>
              <a:rPr lang="vi-VN" dirty="0">
                <a:solidFill>
                  <a:schemeClr val="bg1">
                    <a:lumMod val="10000"/>
                  </a:schemeClr>
                </a:solidFill>
                <a:latin typeface="inherit"/>
              </a:rPr>
              <a:t>MongoDB là một rich query language tức là nó có sẵn các method để thực hiện create, read, update, delete dữ liệu (CRUD</a:t>
            </a:r>
            <a:r>
              <a:rPr lang="vi-VN" dirty="0" smtClean="0">
                <a:solidFill>
                  <a:schemeClr val="bg1">
                    <a:lumMod val="10000"/>
                  </a:schemeClr>
                </a:solidFill>
                <a:latin typeface="inherit"/>
              </a:rPr>
              <a:t>)</a:t>
            </a:r>
            <a:endParaRPr lang="en-US" dirty="0" smtClean="0">
              <a:solidFill>
                <a:schemeClr val="bg1">
                  <a:lumMod val="10000"/>
                </a:schemeClr>
              </a:solidFill>
              <a:latin typeface="inherit"/>
            </a:endParaRPr>
          </a:p>
          <a:p>
            <a:pPr fontAlgn="base"/>
            <a:endParaRPr lang="en-US" dirty="0" smtClean="0">
              <a:solidFill>
                <a:schemeClr val="bg1">
                  <a:lumMod val="10000"/>
                </a:schemeClr>
              </a:solidFill>
              <a:latin typeface="inherit"/>
            </a:endParaRPr>
          </a:p>
          <a:p>
            <a:pPr fontAlgn="base">
              <a:buFont typeface="Arial" panose="020B0604020202020204" pitchFamily="34" charset="0"/>
              <a:buChar char="•"/>
            </a:pPr>
            <a:endParaRPr lang="vi-VN" dirty="0">
              <a:solidFill>
                <a:schemeClr val="bg1">
                  <a:lumMod val="10000"/>
                </a:schemeClr>
              </a:solidFill>
              <a:latin typeface="inherit"/>
            </a:endParaRPr>
          </a:p>
          <a:p>
            <a:pPr fontAlgn="base"/>
            <a:r>
              <a:rPr lang="vi-VN" b="1" dirty="0">
                <a:solidFill>
                  <a:schemeClr val="bg1">
                    <a:lumMod val="10000"/>
                  </a:schemeClr>
                </a:solidFill>
                <a:latin typeface="inherit"/>
              </a:rPr>
              <a:t>Tính sẵn có</a:t>
            </a:r>
            <a:r>
              <a:rPr lang="vi-VN" b="1" dirty="0" smtClean="0">
                <a:solidFill>
                  <a:schemeClr val="bg1">
                    <a:lumMod val="10000"/>
                  </a:schemeClr>
                </a:solidFill>
                <a:latin typeface="inherit"/>
              </a:rPr>
              <a:t>:</a:t>
            </a:r>
            <a:endParaRPr lang="vi-VN" b="1" dirty="0">
              <a:solidFill>
                <a:schemeClr val="bg1">
                  <a:lumMod val="10000"/>
                </a:schemeClr>
              </a:solidFill>
              <a:latin typeface="Lato"/>
            </a:endParaRPr>
          </a:p>
          <a:p>
            <a:pPr fontAlgn="base">
              <a:buFont typeface="Arial" panose="020B0604020202020204" pitchFamily="34" charset="0"/>
              <a:buChar char="•"/>
            </a:pPr>
            <a:r>
              <a:rPr lang="vi-VN" dirty="0">
                <a:solidFill>
                  <a:schemeClr val="bg1">
                    <a:lumMod val="10000"/>
                  </a:schemeClr>
                </a:solidFill>
                <a:latin typeface="inherit"/>
              </a:rPr>
              <a:t>MongoDB hỗ trợ </a:t>
            </a:r>
            <a:r>
              <a:rPr lang="vi-VN" dirty="0">
                <a:solidFill>
                  <a:schemeClr val="bg1">
                    <a:lumMod val="10000"/>
                  </a:schemeClr>
                </a:solidFill>
                <a:latin typeface="inherit"/>
                <a:hlinkClick r:id="rId2"/>
              </a:rPr>
              <a:t>replica set</a:t>
            </a:r>
            <a:r>
              <a:rPr lang="vi-VN" dirty="0">
                <a:solidFill>
                  <a:schemeClr val="bg1">
                    <a:lumMod val="10000"/>
                  </a:schemeClr>
                </a:solidFill>
                <a:latin typeface="inherit"/>
              </a:rPr>
              <a:t> nhằm đảm bảo việc sao lưu và khôi phục dữ </a:t>
            </a:r>
            <a:r>
              <a:rPr lang="vi-VN" dirty="0" smtClean="0">
                <a:solidFill>
                  <a:schemeClr val="bg1">
                    <a:lumMod val="10000"/>
                  </a:schemeClr>
                </a:solidFill>
                <a:latin typeface="inherit"/>
              </a:rPr>
              <a:t>liệu</a:t>
            </a:r>
            <a:endParaRPr lang="en-US" dirty="0" smtClean="0">
              <a:solidFill>
                <a:schemeClr val="bg1">
                  <a:lumMod val="10000"/>
                </a:schemeClr>
              </a:solidFill>
              <a:latin typeface="inherit"/>
            </a:endParaRPr>
          </a:p>
          <a:p>
            <a:pPr fontAlgn="base">
              <a:buFont typeface="Arial" panose="020B0604020202020204" pitchFamily="34" charset="0"/>
              <a:buChar char="•"/>
            </a:pPr>
            <a:endParaRPr lang="vi-VN" dirty="0">
              <a:solidFill>
                <a:schemeClr val="bg1">
                  <a:lumMod val="10000"/>
                </a:schemeClr>
              </a:solidFill>
              <a:latin typeface="inherit"/>
            </a:endParaRPr>
          </a:p>
          <a:p>
            <a:pPr fontAlgn="base"/>
            <a:endParaRPr lang="en-US" b="1" dirty="0" smtClean="0">
              <a:solidFill>
                <a:schemeClr val="bg1">
                  <a:lumMod val="10000"/>
                </a:schemeClr>
              </a:solidFill>
              <a:latin typeface="inherit"/>
            </a:endParaRPr>
          </a:p>
          <a:p>
            <a:pPr fontAlgn="base"/>
            <a:r>
              <a:rPr lang="vi-VN" b="1" dirty="0" smtClean="0">
                <a:solidFill>
                  <a:schemeClr val="bg1">
                    <a:lumMod val="10000"/>
                  </a:schemeClr>
                </a:solidFill>
                <a:latin typeface="inherit"/>
              </a:rPr>
              <a:t>Khả </a:t>
            </a:r>
            <a:r>
              <a:rPr lang="vi-VN" b="1" dirty="0">
                <a:solidFill>
                  <a:schemeClr val="bg1">
                    <a:lumMod val="10000"/>
                  </a:schemeClr>
                </a:solidFill>
                <a:latin typeface="inherit"/>
              </a:rPr>
              <a:t>năng mở rộng Horizontal Scalability</a:t>
            </a:r>
            <a:r>
              <a:rPr lang="vi-VN" b="1" dirty="0" smtClean="0">
                <a:solidFill>
                  <a:schemeClr val="bg1">
                    <a:lumMod val="10000"/>
                  </a:schemeClr>
                </a:solidFill>
                <a:latin typeface="inherit"/>
              </a:rPr>
              <a:t>:</a:t>
            </a:r>
            <a:endParaRPr lang="vi-VN" b="1" dirty="0">
              <a:solidFill>
                <a:schemeClr val="bg1">
                  <a:lumMod val="10000"/>
                </a:schemeClr>
              </a:solidFill>
              <a:latin typeface="Lato"/>
            </a:endParaRPr>
          </a:p>
          <a:p>
            <a:pPr fontAlgn="base">
              <a:buFont typeface="Arial" panose="020B0604020202020204" pitchFamily="34" charset="0"/>
              <a:buChar char="•"/>
            </a:pPr>
            <a:r>
              <a:rPr lang="vi-VN" dirty="0">
                <a:solidFill>
                  <a:schemeClr val="bg1">
                    <a:lumMod val="10000"/>
                  </a:schemeClr>
                </a:solidFill>
                <a:latin typeface="inherit"/>
              </a:rPr>
              <a:t>Trong MongoDB có một khái niệm cluster là cụm các node chứa dữ liệu giao tiếp với nhau, khi muốn mở rộng hệ thống ta chỉ cần thêm một node với vào cluster:</a:t>
            </a:r>
            <a:endParaRPr lang="vi-VN" b="0" i="0" dirty="0">
              <a:solidFill>
                <a:schemeClr val="bg1">
                  <a:lumMod val="10000"/>
                </a:schemeClr>
              </a:solidFill>
              <a:effectLst/>
              <a:latin typeface="inherit"/>
            </a:endParaRPr>
          </a:p>
        </p:txBody>
      </p:sp>
      <p:pic>
        <p:nvPicPr>
          <p:cNvPr id="4" name="Picture 3"/>
          <p:cNvPicPr>
            <a:picLocks noChangeAspect="1"/>
          </p:cNvPicPr>
          <p:nvPr/>
        </p:nvPicPr>
        <p:blipFill>
          <a:blip r:embed="rId3"/>
          <a:stretch>
            <a:fillRect/>
          </a:stretch>
        </p:blipFill>
        <p:spPr>
          <a:xfrm>
            <a:off x="5979795" y="2329815"/>
            <a:ext cx="5810250" cy="4057650"/>
          </a:xfrm>
          <a:prstGeom prst="rect">
            <a:avLst/>
          </a:prstGeom>
        </p:spPr>
      </p:pic>
      <p:sp>
        <p:nvSpPr>
          <p:cNvPr id="5" name="Rectangle 4"/>
          <p:cNvSpPr/>
          <p:nvPr/>
        </p:nvSpPr>
        <p:spPr>
          <a:xfrm>
            <a:off x="0" y="281583"/>
            <a:ext cx="12192000" cy="155448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endParaRPr lang="vi-VN" dirty="0"/>
          </a:p>
        </p:txBody>
      </p:sp>
      <p:sp>
        <p:nvSpPr>
          <p:cNvPr id="6" name="Rectangle 5"/>
          <p:cNvSpPr/>
          <p:nvPr/>
        </p:nvSpPr>
        <p:spPr>
          <a:xfrm>
            <a:off x="2243138" y="396806"/>
            <a:ext cx="5133022" cy="861774"/>
          </a:xfrm>
          <a:prstGeom prst="rect">
            <a:avLst/>
          </a:prstGeom>
        </p:spPr>
        <p:txBody>
          <a:bodyPr wrap="square">
            <a:spAutoFit/>
          </a:bodyPr>
          <a:lstStyle/>
          <a:p>
            <a:pPr fontAlgn="base">
              <a:buFont typeface="Arial" panose="020B0604020202020204" pitchFamily="34" charset="0"/>
              <a:buChar char="•"/>
            </a:pPr>
            <a:endParaRPr lang="vi-VN" dirty="0">
              <a:solidFill>
                <a:srgbClr val="404040"/>
              </a:solidFill>
              <a:latin typeface="inherit"/>
            </a:endParaRPr>
          </a:p>
          <a:p>
            <a:pPr fontAlgn="base"/>
            <a:r>
              <a:rPr lang="en-US" sz="3200" b="1" dirty="0" smtClean="0">
                <a:solidFill>
                  <a:schemeClr val="bg1"/>
                </a:solidFill>
                <a:latin typeface="inherit"/>
              </a:rPr>
              <a:t>Ưu Điểm MongoDB </a:t>
            </a:r>
            <a:endParaRPr lang="vi-VN" sz="3200" b="0" i="0" dirty="0">
              <a:solidFill>
                <a:schemeClr val="bg1"/>
              </a:solidFill>
              <a:effectLst/>
              <a:latin typeface="inherit"/>
            </a:endParaRPr>
          </a:p>
        </p:txBody>
      </p:sp>
      <p:pic>
        <p:nvPicPr>
          <p:cNvPr id="7" name="Picture 6"/>
          <p:cNvPicPr>
            <a:picLocks noChangeAspect="1"/>
          </p:cNvPicPr>
          <p:nvPr/>
        </p:nvPicPr>
        <p:blipFill>
          <a:blip r:embed="rId4"/>
          <a:stretch>
            <a:fillRect/>
          </a:stretch>
        </p:blipFill>
        <p:spPr>
          <a:xfrm>
            <a:off x="7158618" y="140791"/>
            <a:ext cx="2983602" cy="1836063"/>
          </a:xfrm>
          <a:prstGeom prst="rect">
            <a:avLst/>
          </a:prstGeom>
        </p:spPr>
      </p:pic>
    </p:spTree>
    <p:extLst>
      <p:ext uri="{BB962C8B-B14F-4D97-AF65-F5344CB8AC3E}">
        <p14:creationId xmlns:p14="http://schemas.microsoft.com/office/powerpoint/2010/main" val="1409581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 xmlns:a16="http://schemas.microsoft.com/office/drawing/2014/main" id="{68A51414-45D5-456F-84DC-74492987A4AC}"/>
              </a:ext>
            </a:extLst>
          </p:cNvPr>
          <p:cNvSpPr/>
          <p:nvPr/>
        </p:nvSpPr>
        <p:spPr>
          <a:xfrm>
            <a:off x="0" y="0"/>
            <a:ext cx="1924050" cy="6858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128" r="22128"/>
          <a:stretch>
            <a:fillRect/>
          </a:stretch>
        </p:blipFill>
        <p:spPr/>
      </p:pic>
      <p:sp>
        <p:nvSpPr>
          <p:cNvPr id="33" name="Freeform: Shape 32">
            <a:extLst>
              <a:ext uri="{FF2B5EF4-FFF2-40B4-BE49-F238E27FC236}">
                <a16:creationId xmlns="" xmlns:a16="http://schemas.microsoft.com/office/drawing/2014/main" id="{F8395BAE-7D93-4B6F-B008-5F5B9051A5C4}"/>
              </a:ext>
            </a:extLst>
          </p:cNvPr>
          <p:cNvSpPr/>
          <p:nvPr/>
        </p:nvSpPr>
        <p:spPr>
          <a:xfrm>
            <a:off x="0" y="0"/>
            <a:ext cx="6126744" cy="6105832"/>
          </a:xfrm>
          <a:custGeom>
            <a:avLst/>
            <a:gdLst>
              <a:gd name="connsiteX0" fmla="*/ 3990234 w 6202945"/>
              <a:gd name="connsiteY0" fmla="*/ 0 h 6105832"/>
              <a:gd name="connsiteX1" fmla="*/ 5860129 w 6202945"/>
              <a:gd name="connsiteY1" fmla="*/ 0 h 6105832"/>
              <a:gd name="connsiteX2" fmla="*/ 5935921 w 6202945"/>
              <a:gd name="connsiteY2" fmla="*/ 192225 h 6105832"/>
              <a:gd name="connsiteX3" fmla="*/ 6202945 w 6202945"/>
              <a:gd name="connsiteY3" fmla="*/ 1705282 h 6105832"/>
              <a:gd name="connsiteX4" fmla="*/ 1802395 w 6202945"/>
              <a:gd name="connsiteY4" fmla="*/ 6105832 h 6105832"/>
              <a:gd name="connsiteX5" fmla="*/ 89502 w 6202945"/>
              <a:gd name="connsiteY5" fmla="*/ 5760015 h 6105832"/>
              <a:gd name="connsiteX6" fmla="*/ 0 w 6202945"/>
              <a:gd name="connsiteY6" fmla="*/ 5719552 h 6105832"/>
              <a:gd name="connsiteX7" fmla="*/ 0 w 6202945"/>
              <a:gd name="connsiteY7" fmla="*/ 3814646 h 6105832"/>
              <a:gd name="connsiteX8" fmla="*/ 36350 w 6202945"/>
              <a:gd name="connsiteY8" fmla="*/ 3847683 h 6105832"/>
              <a:gd name="connsiteX9" fmla="*/ 1802395 w 6202945"/>
              <a:gd name="connsiteY9" fmla="*/ 4481677 h 6105832"/>
              <a:gd name="connsiteX10" fmla="*/ 4578790 w 6202945"/>
              <a:gd name="connsiteY10" fmla="*/ 1705282 h 6105832"/>
              <a:gd name="connsiteX11" fmla="*/ 4104625 w 6202945"/>
              <a:gd name="connsiteY11" fmla="*/ 152973 h 6105832"/>
              <a:gd name="connsiteX12" fmla="*/ 3990234 w 6202945"/>
              <a:gd name="connsiteY12" fmla="*/ 0 h 6105832"/>
              <a:gd name="connsiteX0" fmla="*/ 3990234 w 6202945"/>
              <a:gd name="connsiteY0" fmla="*/ 0 h 6105832"/>
              <a:gd name="connsiteX1" fmla="*/ 5860129 w 6202945"/>
              <a:gd name="connsiteY1" fmla="*/ 0 h 6105832"/>
              <a:gd name="connsiteX2" fmla="*/ 5935921 w 6202945"/>
              <a:gd name="connsiteY2" fmla="*/ 192225 h 6105832"/>
              <a:gd name="connsiteX3" fmla="*/ 6202945 w 6202945"/>
              <a:gd name="connsiteY3" fmla="*/ 1705282 h 6105832"/>
              <a:gd name="connsiteX4" fmla="*/ 1802395 w 6202945"/>
              <a:gd name="connsiteY4" fmla="*/ 6105832 h 6105832"/>
              <a:gd name="connsiteX5" fmla="*/ 89502 w 6202945"/>
              <a:gd name="connsiteY5" fmla="*/ 5760015 h 6105832"/>
              <a:gd name="connsiteX6" fmla="*/ 0 w 6202945"/>
              <a:gd name="connsiteY6" fmla="*/ 5719552 h 6105832"/>
              <a:gd name="connsiteX7" fmla="*/ 0 w 6202945"/>
              <a:gd name="connsiteY7" fmla="*/ 3814646 h 6105832"/>
              <a:gd name="connsiteX8" fmla="*/ 36350 w 6202945"/>
              <a:gd name="connsiteY8" fmla="*/ 3847683 h 6105832"/>
              <a:gd name="connsiteX9" fmla="*/ 1802395 w 6202945"/>
              <a:gd name="connsiteY9" fmla="*/ 4481677 h 6105832"/>
              <a:gd name="connsiteX10" fmla="*/ 4578790 w 6202945"/>
              <a:gd name="connsiteY10" fmla="*/ 1705282 h 6105832"/>
              <a:gd name="connsiteX11" fmla="*/ 4104625 w 6202945"/>
              <a:gd name="connsiteY11" fmla="*/ 152973 h 6105832"/>
              <a:gd name="connsiteX12" fmla="*/ 3990234 w 6202945"/>
              <a:gd name="connsiteY12" fmla="*/ 0 h 610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2945" h="6105832">
                <a:moveTo>
                  <a:pt x="3990234" y="0"/>
                </a:moveTo>
                <a:lnTo>
                  <a:pt x="5860129" y="0"/>
                </a:lnTo>
                <a:lnTo>
                  <a:pt x="5935921" y="192225"/>
                </a:lnTo>
                <a:cubicBezTo>
                  <a:pt x="6108668" y="664020"/>
                  <a:pt x="6202945" y="1173641"/>
                  <a:pt x="6202945" y="1705282"/>
                </a:cubicBezTo>
                <a:cubicBezTo>
                  <a:pt x="6202945" y="4295296"/>
                  <a:pt x="4232752" y="6105832"/>
                  <a:pt x="1802395" y="6105832"/>
                </a:cubicBezTo>
                <a:cubicBezTo>
                  <a:pt x="1194806" y="6105832"/>
                  <a:pt x="615977" y="5982695"/>
                  <a:pt x="89502" y="5760015"/>
                </a:cubicBezTo>
                <a:lnTo>
                  <a:pt x="0" y="5719552"/>
                </a:lnTo>
                <a:lnTo>
                  <a:pt x="0" y="3814646"/>
                </a:lnTo>
                <a:lnTo>
                  <a:pt x="36350" y="3847683"/>
                </a:lnTo>
                <a:cubicBezTo>
                  <a:pt x="516275" y="4243753"/>
                  <a:pt x="1131550" y="4481677"/>
                  <a:pt x="1802395" y="4481677"/>
                </a:cubicBezTo>
                <a:cubicBezTo>
                  <a:pt x="3335756" y="4481677"/>
                  <a:pt x="4578790" y="3238643"/>
                  <a:pt x="4578790" y="1705282"/>
                </a:cubicBezTo>
                <a:cubicBezTo>
                  <a:pt x="4578790" y="1130272"/>
                  <a:pt x="4403989" y="596089"/>
                  <a:pt x="4104625" y="152973"/>
                </a:cubicBezTo>
                <a:lnTo>
                  <a:pt x="3990234"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TextBox 43">
            <a:extLst>
              <a:ext uri="{FF2B5EF4-FFF2-40B4-BE49-F238E27FC236}">
                <a16:creationId xmlns="" xmlns:a16="http://schemas.microsoft.com/office/drawing/2014/main" id="{8CE828AD-F561-4881-B05D-C9DB1BBC5AFC}"/>
              </a:ext>
            </a:extLst>
          </p:cNvPr>
          <p:cNvSpPr txBox="1"/>
          <p:nvPr/>
        </p:nvSpPr>
        <p:spPr>
          <a:xfrm>
            <a:off x="6704940" y="224657"/>
            <a:ext cx="3886129" cy="939884"/>
          </a:xfrm>
          <a:prstGeom prst="rect">
            <a:avLst/>
          </a:prstGeom>
          <a:noFill/>
        </p:spPr>
        <p:txBody>
          <a:bodyPr wrap="square" rtlCol="0">
            <a:spAutoFit/>
          </a:bodyPr>
          <a:lstStyle/>
          <a:p>
            <a:pPr algn="ctr"/>
            <a:r>
              <a:rPr lang="en-ID" sz="5400" dirty="0">
                <a:latin typeface="Garamond" panose="02020404030301010803" pitchFamily="18" charset="0"/>
                <a:ea typeface="Lato" panose="020F0502020204030203" pitchFamily="34" charset="0"/>
                <a:cs typeface="Lato" panose="020F0502020204030203" pitchFamily="34" charset="0"/>
              </a:rPr>
              <a:t>My SQL </a:t>
            </a:r>
          </a:p>
        </p:txBody>
      </p:sp>
      <p:sp>
        <p:nvSpPr>
          <p:cNvPr id="46" name="Rectangle 45">
            <a:extLst>
              <a:ext uri="{FF2B5EF4-FFF2-40B4-BE49-F238E27FC236}">
                <a16:creationId xmlns="" xmlns:a16="http://schemas.microsoft.com/office/drawing/2014/main" id="{D48AC580-1D15-4DF6-A5BE-76197139CCDB}"/>
              </a:ext>
            </a:extLst>
          </p:cNvPr>
          <p:cNvSpPr/>
          <p:nvPr/>
        </p:nvSpPr>
        <p:spPr>
          <a:xfrm>
            <a:off x="6572174" y="2689212"/>
            <a:ext cx="4698455" cy="2369880"/>
          </a:xfrm>
          <a:prstGeom prst="rect">
            <a:avLst/>
          </a:prstGeom>
        </p:spPr>
        <p:txBody>
          <a:bodyPr wrap="square">
            <a:spAutoFit/>
          </a:bodyPr>
          <a:lstStyle/>
          <a:p>
            <a:r>
              <a:rPr lang="vi-VN" b="1" dirty="0"/>
              <a:t>MySQL là gì?</a:t>
            </a:r>
            <a:r>
              <a:rPr lang="vi-VN" dirty="0"/>
              <a:t> MySQL là 1 hệ thống quản trị về cơ sở dữ liệu với mã nguồn mở (được gọi tắt là RDBMS) và đang hoạt động theo mô hình dạng client-server. Đối với RDBMS – Relational Database Management System thì MySQL đã được tích hợp apache và PHP. </a:t>
            </a:r>
          </a:p>
          <a:p>
            <a:r>
              <a:rPr lang="vi-VN" sz="1100" dirty="0"/>
              <a:t/>
            </a:r>
            <a:br>
              <a:rPr lang="vi-VN" sz="1100" dirty="0"/>
            </a:br>
            <a:endParaRPr lang="en-ID" sz="1100" dirty="0">
              <a:solidFill>
                <a:schemeClr val="tx2"/>
              </a:solidFill>
              <a:latin typeface="Lato "/>
              <a:ea typeface="Lato Black" panose="020F0502020204030203" pitchFamily="34" charset="0"/>
              <a:cs typeface="Lato Black" panose="020F0502020204030203" pitchFamily="34" charset="0"/>
            </a:endParaRPr>
          </a:p>
        </p:txBody>
      </p:sp>
      <p:grpSp>
        <p:nvGrpSpPr>
          <p:cNvPr id="47" name="Group 46">
            <a:extLst>
              <a:ext uri="{FF2B5EF4-FFF2-40B4-BE49-F238E27FC236}">
                <a16:creationId xmlns="" xmlns:a16="http://schemas.microsoft.com/office/drawing/2014/main" id="{7DE15DC1-86FE-4D7B-A3FD-9E1B3EF07F98}"/>
              </a:ext>
            </a:extLst>
          </p:cNvPr>
          <p:cNvGrpSpPr/>
          <p:nvPr/>
        </p:nvGrpSpPr>
        <p:grpSpPr>
          <a:xfrm>
            <a:off x="6572174" y="1821171"/>
            <a:ext cx="1984972" cy="454730"/>
            <a:chOff x="6820812" y="1460159"/>
            <a:chExt cx="1299040" cy="267320"/>
          </a:xfrm>
        </p:grpSpPr>
        <p:sp>
          <p:nvSpPr>
            <p:cNvPr id="48" name="Rectangle: Rounded Corners 47">
              <a:extLst>
                <a:ext uri="{FF2B5EF4-FFF2-40B4-BE49-F238E27FC236}">
                  <a16:creationId xmlns="" xmlns:a16="http://schemas.microsoft.com/office/drawing/2014/main" id="{508ABC14-D607-4189-9A29-3CC653691559}"/>
                </a:ext>
              </a:extLst>
            </p:cNvPr>
            <p:cNvSpPr/>
            <p:nvPr/>
          </p:nvSpPr>
          <p:spPr>
            <a:xfrm>
              <a:off x="6820812" y="1460159"/>
              <a:ext cx="1299040" cy="26732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100">
                <a:solidFill>
                  <a:schemeClr val="tx2"/>
                </a:solidFill>
                <a:latin typeface="Garamond" panose="02020404030301010803" pitchFamily="18" charset="0"/>
              </a:endParaRPr>
            </a:p>
          </p:txBody>
        </p:sp>
        <p:sp>
          <p:nvSpPr>
            <p:cNvPr id="49" name="TextBox 48">
              <a:extLst>
                <a:ext uri="{FF2B5EF4-FFF2-40B4-BE49-F238E27FC236}">
                  <a16:creationId xmlns="" xmlns:a16="http://schemas.microsoft.com/office/drawing/2014/main" id="{954F230E-9E4B-4BDB-8805-F3F9CBDC061C}"/>
                </a:ext>
              </a:extLst>
            </p:cNvPr>
            <p:cNvSpPr txBox="1"/>
            <p:nvPr/>
          </p:nvSpPr>
          <p:spPr>
            <a:xfrm>
              <a:off x="6896051" y="1460159"/>
              <a:ext cx="1148562" cy="235211"/>
            </a:xfrm>
            <a:prstGeom prst="rect">
              <a:avLst/>
            </a:prstGeom>
            <a:noFill/>
            <a:ln>
              <a:noFill/>
            </a:ln>
          </p:spPr>
          <p:txBody>
            <a:bodyPr wrap="square" rtlCol="0">
              <a:spAutoFit/>
            </a:bodyPr>
            <a:lstStyle/>
            <a:p>
              <a:pPr algn="ctr"/>
              <a:r>
                <a:rPr lang="en-US" sz="2000" dirty="0">
                  <a:solidFill>
                    <a:schemeClr val="tx2"/>
                  </a:solidFill>
                  <a:latin typeface="Garamond" panose="02020404030301010803" pitchFamily="18" charset="0"/>
                  <a:ea typeface="Lato" panose="020F0502020204030203" pitchFamily="34" charset="0"/>
                  <a:cs typeface="Lato" panose="020F0502020204030203" pitchFamily="34" charset="0"/>
                </a:rPr>
                <a:t>My SQL là gì ?</a:t>
              </a:r>
            </a:p>
          </p:txBody>
        </p:sp>
      </p:grpSp>
      <p:sp>
        <p:nvSpPr>
          <p:cNvPr id="2" name="Minus Sign 1">
            <a:extLst>
              <a:ext uri="{FF2B5EF4-FFF2-40B4-BE49-F238E27FC236}">
                <a16:creationId xmlns="" xmlns:a16="http://schemas.microsoft.com/office/drawing/2014/main" id="{C823C5B7-040E-331B-5620-03900488B41B}"/>
              </a:ext>
            </a:extLst>
          </p:cNvPr>
          <p:cNvSpPr/>
          <p:nvPr/>
        </p:nvSpPr>
        <p:spPr>
          <a:xfrm>
            <a:off x="7325642" y="1122338"/>
            <a:ext cx="2644726" cy="84407"/>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71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down)">
                                      <p:cBhvr>
                                        <p:cTn id="14" dur="500"/>
                                        <p:tgtEl>
                                          <p:spTgt spid="4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Lst>
  </p:timing>
</p:sld>
</file>

<file path=ppt/theme/theme1.xml><?xml version="1.0" encoding="utf-8"?>
<a:theme xmlns:a="http://schemas.openxmlformats.org/drawingml/2006/main" name="Office Theme">
  <a:themeElements>
    <a:clrScheme name="[WG] Linear 09">
      <a:dk1>
        <a:srgbClr val="323232"/>
      </a:dk1>
      <a:lt1>
        <a:srgbClr val="F7F7F7"/>
      </a:lt1>
      <a:dk2>
        <a:srgbClr val="323232"/>
      </a:dk2>
      <a:lt2>
        <a:srgbClr val="F7F7F7"/>
      </a:lt2>
      <a:accent1>
        <a:srgbClr val="293744"/>
      </a:accent1>
      <a:accent2>
        <a:srgbClr val="344758"/>
      </a:accent2>
      <a:accent3>
        <a:srgbClr val="466078"/>
      </a:accent3>
      <a:accent4>
        <a:srgbClr val="587998"/>
      </a:accent4>
      <a:accent5>
        <a:srgbClr val="7495B3"/>
      </a:accent5>
      <a:accent6>
        <a:srgbClr val="8DA8C1"/>
      </a:accent6>
      <a:hlink>
        <a:srgbClr val="F33B48"/>
      </a:hlink>
      <a:folHlink>
        <a:srgbClr val="FFC0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3971</TotalTime>
  <Words>1042</Words>
  <Application>Microsoft Office PowerPoint</Application>
  <PresentationFormat>Custom</PresentationFormat>
  <Paragraphs>119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sonya</dc:creator>
  <cp:lastModifiedBy>TOI</cp:lastModifiedBy>
  <cp:revision>128</cp:revision>
  <dcterms:created xsi:type="dcterms:W3CDTF">2018-06-06T03:56:09Z</dcterms:created>
  <dcterms:modified xsi:type="dcterms:W3CDTF">2022-12-12T03:28:31Z</dcterms:modified>
</cp:coreProperties>
</file>