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428" r:id="rId2"/>
    <p:sldId id="405" r:id="rId3"/>
    <p:sldId id="432" r:id="rId4"/>
    <p:sldId id="433" r:id="rId5"/>
    <p:sldId id="434" r:id="rId6"/>
    <p:sldId id="435" r:id="rId7"/>
    <p:sldId id="436" r:id="rId8"/>
    <p:sldId id="438" r:id="rId9"/>
    <p:sldId id="439" r:id="rId10"/>
    <p:sldId id="441" r:id="rId11"/>
    <p:sldId id="442" r:id="rId12"/>
    <p:sldId id="443" r:id="rId13"/>
    <p:sldId id="444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90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6" r:id="rId55"/>
    <p:sldId id="487" r:id="rId56"/>
    <p:sldId id="488" r:id="rId57"/>
    <p:sldId id="48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8" autoAdjust="0"/>
    <p:restoredTop sz="95897"/>
  </p:normalViewPr>
  <p:slideViewPr>
    <p:cSldViewPr snapToGrid="0">
      <p:cViewPr varScale="1">
        <p:scale>
          <a:sx n="74" d="100"/>
          <a:sy n="74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50AE-24A0-4033-9A79-034B1DF60FD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85BB-4B2F-47B6-9FB0-95154B08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Wireless Transmission</a:t>
            </a:r>
          </a:p>
          <a:p>
            <a:endParaRPr lang="en-US" dirty="0" smtClean="0"/>
          </a:p>
          <a:p>
            <a:r>
              <a:rPr lang="en-US" dirty="0" smtClean="0"/>
              <a:t>Wireless networks (WLANs)</a:t>
            </a:r>
          </a:p>
          <a:p>
            <a:pPr lvl="1"/>
            <a:r>
              <a:rPr lang="en-US" dirty="0" smtClean="0"/>
              <a:t>Networks that transmit signals through the air via radio frequency (RF) waves</a:t>
            </a:r>
          </a:p>
          <a:p>
            <a:r>
              <a:rPr lang="en-US" dirty="0" smtClean="0"/>
              <a:t>Wired and wireless signals share many similarities </a:t>
            </a:r>
          </a:p>
          <a:p>
            <a:pPr lvl="1"/>
            <a:r>
              <a:rPr lang="en-US" dirty="0" smtClean="0"/>
              <a:t>Use of the same Layer 3 and higher protocols</a:t>
            </a:r>
          </a:p>
          <a:p>
            <a:r>
              <a:rPr lang="en-US" dirty="0" smtClean="0"/>
              <a:t>The nature of the atmosphere makes wireless transmission different from wired transmission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4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PAN</a:t>
            </a:r>
          </a:p>
          <a:p>
            <a:endParaRPr lang="en-US" dirty="0" smtClean="0"/>
          </a:p>
          <a:p>
            <a:r>
              <a:rPr lang="en-US" dirty="0" smtClean="0"/>
              <a:t>WPANs rarely exceed a few meters geographically and usually only contain a few personal devices</a:t>
            </a:r>
          </a:p>
          <a:p>
            <a:r>
              <a:rPr lang="en-US" dirty="0" smtClean="0"/>
              <a:t>Three common wireless technologies used to connect PAN devices are: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Infrared (IR)</a:t>
            </a:r>
          </a:p>
          <a:p>
            <a:pPr lvl="1"/>
            <a:r>
              <a:rPr lang="en-US" dirty="0" smtClean="0"/>
              <a:t>Near-field communication (NFC)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6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PAN</a:t>
            </a:r>
          </a:p>
          <a:p>
            <a:endParaRPr lang="en-US" dirty="0" smtClean="0"/>
          </a:p>
          <a:p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Operates in the radio band of 2.4 GHz to 2.485 GHz</a:t>
            </a:r>
          </a:p>
          <a:p>
            <a:pPr lvl="1"/>
            <a:r>
              <a:rPr lang="en-US" dirty="0" smtClean="0"/>
              <a:t>Hops between frequencies within that band</a:t>
            </a:r>
          </a:p>
          <a:p>
            <a:pPr lvl="2"/>
            <a:r>
              <a:rPr lang="en-US" dirty="0" smtClean="0"/>
              <a:t>Called frequency hopping</a:t>
            </a:r>
          </a:p>
          <a:p>
            <a:pPr lvl="1"/>
            <a:r>
              <a:rPr lang="en-US" dirty="0" smtClean="0"/>
              <a:t>Requires close proximity to form a connection</a:t>
            </a:r>
          </a:p>
          <a:p>
            <a:pPr lvl="1"/>
            <a:r>
              <a:rPr lang="en-US" dirty="0" smtClean="0"/>
              <a:t>Before two Bluetooth devices can connect, they must be paired</a:t>
            </a:r>
          </a:p>
          <a:p>
            <a:pPr lvl="1"/>
            <a:r>
              <a:rPr lang="en-US" dirty="0" smtClean="0"/>
              <a:t>Bluejacking - a connection is used to send unsolicited data</a:t>
            </a:r>
          </a:p>
          <a:p>
            <a:pPr lvl="1"/>
            <a:r>
              <a:rPr lang="en-US" dirty="0" smtClean="0"/>
              <a:t>Bluesnarfing - a connection is used to download data without permission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 hoc WLAN</a:t>
            </a:r>
          </a:p>
          <a:p>
            <a:pPr lvl="1" eaLnBrk="1" hangingPunct="1"/>
            <a:r>
              <a:rPr lang="en-US" dirty="0" smtClean="0"/>
              <a:t>Wireless nodes transmit directly to each other</a:t>
            </a:r>
          </a:p>
          <a:p>
            <a:pPr lvl="1" eaLnBrk="1" hangingPunct="1"/>
            <a:r>
              <a:rPr lang="en-US" dirty="0" smtClean="0"/>
              <a:t>Use wireless NICs </a:t>
            </a:r>
          </a:p>
          <a:p>
            <a:pPr lvl="2" eaLnBrk="1" hangingPunct="1"/>
            <a:r>
              <a:rPr lang="en-US" dirty="0" smtClean="0"/>
              <a:t>No intervening connectivity device</a:t>
            </a:r>
          </a:p>
          <a:p>
            <a:pPr eaLnBrk="1" hangingPunct="1"/>
            <a:r>
              <a:rPr lang="en-US" dirty="0" smtClean="0"/>
              <a:t>Infrastructure WLAN</a:t>
            </a:r>
          </a:p>
          <a:p>
            <a:pPr lvl="1" eaLnBrk="1" hangingPunct="1"/>
            <a:r>
              <a:rPr lang="en-US" dirty="0" smtClean="0"/>
              <a:t>Stations communicate with a wireless access point (WAP)</a:t>
            </a:r>
          </a:p>
          <a:p>
            <a:pPr lvl="2" eaLnBrk="1" hangingPunct="1"/>
            <a:r>
              <a:rPr lang="en-US" dirty="0" smtClean="0"/>
              <a:t>Not directly with each other</a:t>
            </a:r>
          </a:p>
          <a:p>
            <a:pPr lvl="1" eaLnBrk="1" hangingPunct="1"/>
            <a:r>
              <a:rPr lang="en-US" dirty="0" smtClean="0"/>
              <a:t>Access point requires sufficient power, strategic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4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2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Mesh WLAN </a:t>
            </a:r>
          </a:p>
          <a:p>
            <a:pPr lvl="1" eaLnBrk="1" hangingPunct="1"/>
            <a:r>
              <a:rPr lang="en-US" dirty="0" smtClean="0"/>
              <a:t>May include several access points (APs)</a:t>
            </a:r>
          </a:p>
          <a:p>
            <a:pPr lvl="1" eaLnBrk="1" hangingPunct="1"/>
            <a:r>
              <a:rPr lang="en-US" dirty="0" smtClean="0"/>
              <a:t>Provides more fault-tolerant network access to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4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Mobile networking allows wireless nodes to roam</a:t>
            </a:r>
          </a:p>
          <a:p>
            <a:pPr lvl="1" eaLnBrk="1" hangingPunct="1"/>
            <a:r>
              <a:rPr lang="en-US" dirty="0" smtClean="0"/>
              <a:t>Range dependent upon wireless access method, equipment manufacturer, office environment</a:t>
            </a:r>
          </a:p>
          <a:p>
            <a:pPr lvl="2" eaLnBrk="1" hangingPunct="1"/>
            <a:r>
              <a:rPr lang="en-US" dirty="0" smtClean="0"/>
              <a:t>Access point range: 300 feet maximum</a:t>
            </a:r>
          </a:p>
          <a:p>
            <a:pPr eaLnBrk="1" hangingPunct="1"/>
            <a:r>
              <a:rPr lang="en-US" dirty="0" smtClean="0"/>
              <a:t>Wireless technology can connect two separate LANs</a:t>
            </a:r>
          </a:p>
          <a:p>
            <a:pPr lvl="1" eaLnBrk="1" hangingPunct="1"/>
            <a:r>
              <a:rPr lang="en-US" dirty="0" smtClean="0"/>
              <a:t>Fixed link, directional antennas between two access points</a:t>
            </a:r>
          </a:p>
          <a:p>
            <a:pPr lvl="2" eaLnBrk="1" hangingPunct="1"/>
            <a:r>
              <a:rPr lang="en-US" dirty="0" smtClean="0"/>
              <a:t>Allows access points 1000 feet apart</a:t>
            </a:r>
          </a:p>
          <a:p>
            <a:pPr eaLnBrk="1" hangingPunct="1"/>
            <a:r>
              <a:rPr lang="en-US" dirty="0" smtClean="0"/>
              <a:t>Support for same protocols, operating systems as wired 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24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802.11 WLAN Standards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Wireless technology standards</a:t>
            </a:r>
          </a:p>
          <a:p>
            <a:pPr lvl="1" eaLnBrk="1" hangingPunct="1"/>
            <a:r>
              <a:rPr lang="en-US" dirty="0" smtClean="0"/>
              <a:t>Most popular: developed by IEEE’s 802.11 committee</a:t>
            </a:r>
          </a:p>
          <a:p>
            <a:pPr eaLnBrk="1" hangingPunct="1"/>
            <a:r>
              <a:rPr lang="en-US" dirty="0" smtClean="0"/>
              <a:t>Notable Wi-Fi standards</a:t>
            </a:r>
          </a:p>
          <a:p>
            <a:pPr lvl="1" eaLnBrk="1" hangingPunct="1"/>
            <a:r>
              <a:rPr lang="en-US" dirty="0" smtClean="0"/>
              <a:t>802.11b, 802.11a, 802.11g, 802.11n, 802.11ac</a:t>
            </a:r>
          </a:p>
          <a:p>
            <a:pPr lvl="1" eaLnBrk="1" hangingPunct="1"/>
            <a:r>
              <a:rPr lang="en-US" dirty="0" smtClean="0"/>
              <a:t>All standards use half-duplex signaling</a:t>
            </a:r>
          </a:p>
          <a:p>
            <a:pPr lvl="1" eaLnBrk="1" hangingPunct="1"/>
            <a:r>
              <a:rPr lang="en-US" dirty="0" smtClean="0"/>
              <a:t>Standards vary at the Physical layer</a:t>
            </a:r>
          </a:p>
          <a:p>
            <a:pPr lvl="1" eaLnBrk="1" hangingPunct="1"/>
            <a:r>
              <a:rPr lang="en-US" dirty="0" smtClean="0"/>
              <a:t>802.11n and later modify the way frames are used at the MAC sublayer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0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802.11 WLAN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802.11 MAC services</a:t>
            </a:r>
          </a:p>
          <a:p>
            <a:pPr lvl="1" eaLnBrk="1" hangingPunct="1"/>
            <a:r>
              <a:rPr lang="en-US" dirty="0" smtClean="0"/>
              <a:t>Append 48-bit physical addresses to frame</a:t>
            </a:r>
          </a:p>
          <a:p>
            <a:pPr lvl="2" eaLnBrk="1" hangingPunct="1"/>
            <a:r>
              <a:rPr lang="en-US" dirty="0" smtClean="0"/>
              <a:t>Identifies source and destination</a:t>
            </a:r>
          </a:p>
          <a:p>
            <a:pPr eaLnBrk="1" hangingPunct="1"/>
            <a:r>
              <a:rPr lang="en-US" dirty="0" smtClean="0"/>
              <a:t>Same physical addressing scheme</a:t>
            </a:r>
          </a:p>
          <a:p>
            <a:pPr lvl="1" eaLnBrk="1" hangingPunct="1"/>
            <a:r>
              <a:rPr lang="en-US" dirty="0" smtClean="0"/>
              <a:t>Allows easy combination with other IEEE networks</a:t>
            </a:r>
          </a:p>
          <a:p>
            <a:pPr eaLnBrk="1" hangingPunct="1"/>
            <a:r>
              <a:rPr lang="en-US" dirty="0" smtClean="0"/>
              <a:t>Wireless devices</a:t>
            </a:r>
          </a:p>
          <a:p>
            <a:pPr lvl="1" eaLnBrk="1" hangingPunct="1"/>
            <a:r>
              <a:rPr lang="en-US" dirty="0" smtClean="0"/>
              <a:t>Not designed to simultaneously transmit and receive</a:t>
            </a:r>
          </a:p>
          <a:p>
            <a:pPr lvl="1" eaLnBrk="1" hangingPunct="1"/>
            <a:r>
              <a:rPr lang="en-US" dirty="0" smtClean="0"/>
              <a:t>Cannot prevent collisions</a:t>
            </a:r>
          </a:p>
          <a:p>
            <a:pPr lvl="1" eaLnBrk="1" hangingPunct="1"/>
            <a:r>
              <a:rPr lang="en-US" dirty="0" smtClean="0"/>
              <a:t>Use different access method than Ethernet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Wireless Spectrum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wireless spectrum is a continuum of electromagnetic waves used for data/voice communication</a:t>
            </a:r>
          </a:p>
          <a:p>
            <a:pPr lvl="1" eaLnBrk="1" hangingPunct="1"/>
            <a:r>
              <a:rPr lang="en-US" dirty="0" smtClean="0"/>
              <a:t>Arranged by frequencies</a:t>
            </a:r>
          </a:p>
          <a:p>
            <a:pPr lvl="2" eaLnBrk="1" hangingPunct="1"/>
            <a:r>
              <a:rPr lang="en-US" dirty="0" smtClean="0"/>
              <a:t>Lowest to highest</a:t>
            </a:r>
          </a:p>
          <a:p>
            <a:pPr lvl="1" eaLnBrk="1" hangingPunct="1"/>
            <a:r>
              <a:rPr lang="en-US" dirty="0" smtClean="0"/>
              <a:t>Spans 9 KHz and 300 GHz</a:t>
            </a:r>
          </a:p>
          <a:p>
            <a:pPr eaLnBrk="1" hangingPunct="1"/>
            <a:r>
              <a:rPr lang="en-US" dirty="0" smtClean="0"/>
              <a:t>Wireless services associated with one area</a:t>
            </a:r>
          </a:p>
          <a:p>
            <a:pPr eaLnBrk="1" hangingPunct="1"/>
            <a:r>
              <a:rPr lang="en-US" dirty="0" smtClean="0"/>
              <a:t>FCC oversees United States frequencies</a:t>
            </a:r>
          </a:p>
          <a:p>
            <a:pPr eaLnBrk="1" hangingPunct="1"/>
            <a:r>
              <a:rPr lang="en-US" dirty="0" smtClean="0"/>
              <a:t>ITU oversees international frequencies</a:t>
            </a:r>
          </a:p>
          <a:p>
            <a:pPr lvl="1" eaLnBrk="1" hangingPunct="1"/>
            <a:r>
              <a:rPr lang="en-US" dirty="0" smtClean="0"/>
              <a:t>Air signals propagate across borders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70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CSMA/CA (Carrier Sense Multiple Access with Collision Avoidance)</a:t>
            </a:r>
          </a:p>
          <a:p>
            <a:pPr lvl="1" eaLnBrk="1" hangingPunct="1"/>
            <a:r>
              <a:rPr lang="en-US" dirty="0" smtClean="0"/>
              <a:t>Minimizes collision potential</a:t>
            </a:r>
          </a:p>
          <a:p>
            <a:pPr lvl="1" eaLnBrk="1" hangingPunct="1"/>
            <a:r>
              <a:rPr lang="en-US" dirty="0" smtClean="0"/>
              <a:t>Uses ACK packets to verify every transmission</a:t>
            </a:r>
          </a:p>
          <a:p>
            <a:pPr lvl="2" eaLnBrk="1" hangingPunct="1"/>
            <a:r>
              <a:rPr lang="en-US" dirty="0" smtClean="0"/>
              <a:t>Requires more overhead than 802.3</a:t>
            </a:r>
          </a:p>
          <a:p>
            <a:pPr lvl="2" eaLnBrk="1" hangingPunct="1"/>
            <a:r>
              <a:rPr lang="en-US" dirty="0" smtClean="0"/>
              <a:t>Real throughput less than theoretical maximum</a:t>
            </a:r>
          </a:p>
          <a:p>
            <a:pPr eaLnBrk="1" hangingPunct="1"/>
            <a:r>
              <a:rPr lang="en-US" dirty="0" smtClean="0"/>
              <a:t>RTS/CTS (Request to Send/Clear to Send) protocol</a:t>
            </a:r>
          </a:p>
          <a:p>
            <a:pPr lvl="1" eaLnBrk="1" hangingPunct="1"/>
            <a:r>
              <a:rPr lang="en-US" dirty="0" smtClean="0"/>
              <a:t>Ensures packets not inhibited by other transmissions</a:t>
            </a:r>
          </a:p>
          <a:p>
            <a:pPr lvl="1" eaLnBrk="1" hangingPunct="1"/>
            <a:r>
              <a:rPr lang="en-US" dirty="0" smtClean="0"/>
              <a:t>Efficient for large transmission packets</a:t>
            </a:r>
          </a:p>
          <a:p>
            <a:pPr lvl="1" eaLnBrk="1" hangingPunct="1"/>
            <a:r>
              <a:rPr lang="en-US" dirty="0" smtClean="0"/>
              <a:t>Further decreases overall 802.11 efficiency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6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Packet exchanged between computer and access point in order to gain Internet access</a:t>
            </a:r>
          </a:p>
          <a:p>
            <a:pPr lvl="1" eaLnBrk="1" hangingPunct="1"/>
            <a:r>
              <a:rPr lang="en-US" dirty="0" smtClean="0"/>
              <a:t>Another function of the MAC sublayer</a:t>
            </a:r>
          </a:p>
          <a:p>
            <a:pPr eaLnBrk="1" hangingPunct="1"/>
            <a:r>
              <a:rPr lang="en-US" dirty="0" smtClean="0"/>
              <a:t>Scanning</a:t>
            </a:r>
          </a:p>
          <a:p>
            <a:pPr lvl="1" eaLnBrk="1" hangingPunct="1"/>
            <a:r>
              <a:rPr lang="en-US" dirty="0" smtClean="0"/>
              <a:t>Surveys surroundings for access point</a:t>
            </a:r>
          </a:p>
          <a:p>
            <a:pPr lvl="1" eaLnBrk="1" hangingPunct="1"/>
            <a:r>
              <a:rPr lang="en-US" dirty="0" smtClean="0"/>
              <a:t>Active scanning transmits special frame</a:t>
            </a:r>
          </a:p>
          <a:p>
            <a:pPr lvl="2" eaLnBrk="1" hangingPunct="1"/>
            <a:r>
              <a:rPr lang="en-US" dirty="0" smtClean="0"/>
              <a:t>Known as a probe</a:t>
            </a:r>
          </a:p>
          <a:p>
            <a:pPr lvl="1" eaLnBrk="1" hangingPunct="1"/>
            <a:r>
              <a:rPr lang="en-US" dirty="0" smtClean="0"/>
              <a:t>Passive scanning listens for special signal</a:t>
            </a:r>
          </a:p>
          <a:p>
            <a:pPr lvl="2" eaLnBrk="1" hangingPunct="1"/>
            <a:r>
              <a:rPr lang="en-US" dirty="0" smtClean="0"/>
              <a:t>Known as a beacon fame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72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SSID (service set identifier)</a:t>
            </a:r>
          </a:p>
          <a:p>
            <a:pPr lvl="1" eaLnBrk="1" hangingPunct="1"/>
            <a:r>
              <a:rPr lang="en-US" dirty="0" smtClean="0"/>
              <a:t>Unique character string identifying access point</a:t>
            </a:r>
          </a:p>
          <a:p>
            <a:pPr lvl="2" eaLnBrk="1" hangingPunct="1"/>
            <a:r>
              <a:rPr lang="en-US" dirty="0" smtClean="0"/>
              <a:t>In beacon frame information</a:t>
            </a:r>
          </a:p>
          <a:p>
            <a:pPr lvl="1" eaLnBrk="1" hangingPunct="1"/>
            <a:r>
              <a:rPr lang="en-US" dirty="0" smtClean="0"/>
              <a:t>Configured in access point</a:t>
            </a:r>
          </a:p>
          <a:p>
            <a:pPr lvl="1" eaLnBrk="1" hangingPunct="1"/>
            <a:r>
              <a:rPr lang="en-US" dirty="0" smtClean="0"/>
              <a:t>Better security, easier network management</a:t>
            </a:r>
          </a:p>
          <a:p>
            <a:pPr eaLnBrk="1" hangingPunct="1"/>
            <a:r>
              <a:rPr lang="en-US" dirty="0" smtClean="0"/>
              <a:t>BSS (basic service set)</a:t>
            </a:r>
          </a:p>
          <a:p>
            <a:pPr lvl="1" eaLnBrk="1" hangingPunct="1"/>
            <a:r>
              <a:rPr lang="en-US" dirty="0" smtClean="0"/>
              <a:t>Group of stations sharing an access point </a:t>
            </a:r>
          </a:p>
          <a:p>
            <a:pPr lvl="1" eaLnBrk="1" hangingPunct="1"/>
            <a:r>
              <a:rPr lang="en-US" dirty="0" smtClean="0"/>
              <a:t>BSSID (basic service set identifier)</a:t>
            </a:r>
          </a:p>
          <a:p>
            <a:pPr lvl="2" eaLnBrk="1" hangingPunct="1"/>
            <a:r>
              <a:rPr lang="en-US" dirty="0" smtClean="0"/>
              <a:t>Group of stations identifier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0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ESS (extended service set)</a:t>
            </a:r>
          </a:p>
          <a:p>
            <a:pPr lvl="1" eaLnBrk="1" hangingPunct="1"/>
            <a:r>
              <a:rPr lang="en-US" dirty="0" smtClean="0"/>
              <a:t>Group of access points connected to same LAN</a:t>
            </a:r>
          </a:p>
          <a:p>
            <a:pPr lvl="2" eaLnBrk="1" hangingPunct="1"/>
            <a:r>
              <a:rPr lang="en-US" dirty="0" smtClean="0"/>
              <a:t>Share ESSID (extended service set identifier)</a:t>
            </a:r>
          </a:p>
          <a:p>
            <a:pPr lvl="1" eaLnBrk="1" hangingPunct="1"/>
            <a:r>
              <a:rPr lang="en-US" dirty="0" smtClean="0"/>
              <a:t>Allows roaming</a:t>
            </a:r>
          </a:p>
          <a:p>
            <a:pPr lvl="2" eaLnBrk="1" hangingPunct="1"/>
            <a:r>
              <a:rPr lang="en-US" dirty="0" smtClean="0"/>
              <a:t>Station moving from one BSS to another without losing connectivity</a:t>
            </a:r>
          </a:p>
          <a:p>
            <a:pPr eaLnBrk="1" hangingPunct="1"/>
            <a:r>
              <a:rPr lang="en-US" dirty="0" smtClean="0"/>
              <a:t>When several access points are detected</a:t>
            </a:r>
          </a:p>
          <a:p>
            <a:pPr lvl="1" eaLnBrk="1" hangingPunct="1"/>
            <a:r>
              <a:rPr lang="en-US" dirty="0" smtClean="0"/>
              <a:t>Select strongest signal, lowest error rate</a:t>
            </a:r>
          </a:p>
          <a:p>
            <a:pPr lvl="1" eaLnBrk="1" hangingPunct="1"/>
            <a:r>
              <a:rPr lang="en-US" dirty="0" smtClean="0"/>
              <a:t>Poses security risk</a:t>
            </a:r>
          </a:p>
          <a:p>
            <a:pPr lvl="2" eaLnBrk="1" hangingPunct="1"/>
            <a:r>
              <a:rPr lang="en-US" dirty="0" smtClean="0"/>
              <a:t>Could connect to a powerful, rogue access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31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ESS with several authorized access points</a:t>
            </a:r>
          </a:p>
          <a:p>
            <a:pPr lvl="1" eaLnBrk="1" hangingPunct="1"/>
            <a:r>
              <a:rPr lang="en-US" dirty="0" smtClean="0"/>
              <a:t>Must allow station association with any access point</a:t>
            </a:r>
          </a:p>
          <a:p>
            <a:pPr lvl="2" eaLnBrk="1" hangingPunct="1"/>
            <a:r>
              <a:rPr lang="en-US" dirty="0" smtClean="0"/>
              <a:t>While maintaining network connectivity</a:t>
            </a:r>
          </a:p>
          <a:p>
            <a:pPr eaLnBrk="1" hangingPunct="1"/>
            <a:r>
              <a:rPr lang="en-US" dirty="0" smtClean="0"/>
              <a:t>Reassociation</a:t>
            </a:r>
          </a:p>
          <a:p>
            <a:pPr lvl="1" eaLnBrk="1" hangingPunct="1"/>
            <a:r>
              <a:rPr lang="en-US" dirty="0" smtClean="0"/>
              <a:t>Mobile user moves from one access point’s range into another’s range</a:t>
            </a:r>
          </a:p>
          <a:p>
            <a:pPr lvl="1" eaLnBrk="1" hangingPunct="1"/>
            <a:r>
              <a:rPr lang="en-US" dirty="0" smtClean="0"/>
              <a:t>Occurs by simply moving; high error rate</a:t>
            </a:r>
          </a:p>
          <a:p>
            <a:pPr eaLnBrk="1" hangingPunct="1"/>
            <a:r>
              <a:rPr lang="en-US" dirty="0" smtClean="0"/>
              <a:t>Stations’ scanning feature</a:t>
            </a:r>
          </a:p>
          <a:p>
            <a:pPr lvl="1" eaLnBrk="1" hangingPunct="1"/>
            <a:r>
              <a:rPr lang="en-US" dirty="0" smtClean="0"/>
              <a:t>Used to automatically balance transmission loads between access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05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IEEE 802.11 Frames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Types of overhead required to manage access to an 802.11 network</a:t>
            </a:r>
          </a:p>
          <a:p>
            <a:pPr lvl="1" eaLnBrk="1" hangingPunct="1"/>
            <a:r>
              <a:rPr lang="en-US" dirty="0" smtClean="0"/>
              <a:t>ACKs, probes, and beacons</a:t>
            </a:r>
          </a:p>
          <a:p>
            <a:pPr eaLnBrk="1" hangingPunct="1"/>
            <a:r>
              <a:rPr lang="en-US" dirty="0" smtClean="0"/>
              <a:t>802.11 specifies MAC sublayer frame type</a:t>
            </a:r>
          </a:p>
          <a:p>
            <a:pPr eaLnBrk="1" hangingPunct="1"/>
            <a:r>
              <a:rPr lang="en-US" dirty="0" smtClean="0"/>
              <a:t>Multiple frame type groups</a:t>
            </a:r>
          </a:p>
          <a:p>
            <a:pPr lvl="1" eaLnBrk="1" hangingPunct="1"/>
            <a:r>
              <a:rPr lang="en-US" dirty="0" smtClean="0"/>
              <a:t>Management: association and reassociation</a:t>
            </a:r>
          </a:p>
          <a:p>
            <a:pPr lvl="1" eaLnBrk="1" hangingPunct="1"/>
            <a:r>
              <a:rPr lang="en-US" dirty="0" smtClean="0"/>
              <a:t>Control: medium access and data delivery</a:t>
            </a:r>
          </a:p>
          <a:p>
            <a:pPr lvl="2" eaLnBrk="1" hangingPunct="1"/>
            <a:r>
              <a:rPr lang="en-US" dirty="0" smtClean="0"/>
              <a:t>ACK and RTS/CTS frames</a:t>
            </a:r>
          </a:p>
          <a:p>
            <a:pPr lvl="1" eaLnBrk="1" hangingPunct="1"/>
            <a:r>
              <a:rPr lang="en-US" dirty="0" smtClean="0"/>
              <a:t>Data: carry data sent between stations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9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IEEE 802.11 Frames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802.11 data frame overhead</a:t>
            </a:r>
          </a:p>
          <a:p>
            <a:pPr lvl="1" eaLnBrk="1" hangingPunct="1"/>
            <a:r>
              <a:rPr lang="en-US" dirty="0" smtClean="0"/>
              <a:t>Four address fields</a:t>
            </a:r>
          </a:p>
          <a:p>
            <a:pPr lvl="2" eaLnBrk="1" hangingPunct="1"/>
            <a:r>
              <a:rPr lang="en-US" dirty="0" smtClean="0"/>
              <a:t>Source address, transmitter address, receiver address, and destination address</a:t>
            </a:r>
          </a:p>
          <a:p>
            <a:pPr lvl="1" eaLnBrk="1" hangingPunct="1"/>
            <a:r>
              <a:rPr lang="en-US" dirty="0" smtClean="0"/>
              <a:t>Sequence Control field</a:t>
            </a:r>
          </a:p>
          <a:p>
            <a:pPr lvl="2" eaLnBrk="1" hangingPunct="1"/>
            <a:r>
              <a:rPr lang="en-US" dirty="0" smtClean="0"/>
              <a:t>How large packet fragmented</a:t>
            </a:r>
          </a:p>
          <a:p>
            <a:pPr lvl="1" eaLnBrk="1" hangingPunct="1"/>
            <a:r>
              <a:rPr lang="en-US" dirty="0" smtClean="0"/>
              <a:t>Frame Control field</a:t>
            </a:r>
          </a:p>
          <a:p>
            <a:pPr eaLnBrk="1" hangingPunct="1"/>
            <a:r>
              <a:rPr lang="en-US" dirty="0" smtClean="0"/>
              <a:t>Wi-Fi share MAC sublayer characteristics</a:t>
            </a:r>
          </a:p>
          <a:p>
            <a:pPr eaLnBrk="1" hangingPunct="1"/>
            <a:r>
              <a:rPr lang="en-US" dirty="0" smtClean="0"/>
              <a:t>Wi-Fi differ in modulation methods, frequency usage, and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Wireless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66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IEEE 802.11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6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MIMO (multiple input-multiple output)</a:t>
            </a:r>
          </a:p>
          <a:p>
            <a:pPr lvl="1" eaLnBrk="1" hangingPunct="1"/>
            <a:r>
              <a:rPr lang="en-US" dirty="0" smtClean="0"/>
              <a:t>Multiple access point antennas may issue signal to one or more receivers</a:t>
            </a:r>
          </a:p>
          <a:p>
            <a:pPr lvl="1" eaLnBrk="1" hangingPunct="1"/>
            <a:r>
              <a:rPr lang="en-US" dirty="0" smtClean="0"/>
              <a:t>Increases network’s throughput, access point’s range</a:t>
            </a:r>
          </a:p>
          <a:p>
            <a:r>
              <a:rPr lang="en-US" dirty="0" smtClean="0"/>
              <a:t>MU-MIMO (multiuser MIMO)</a:t>
            </a:r>
          </a:p>
          <a:p>
            <a:pPr lvl="1"/>
            <a:r>
              <a:rPr lang="en-US" dirty="0" smtClean="0"/>
              <a:t>Newer technology than MIMO that allows multiple antennas to service multiple clients simultaneously</a:t>
            </a:r>
          </a:p>
          <a:p>
            <a:pPr lvl="1"/>
            <a:r>
              <a:rPr lang="en-US" dirty="0" smtClean="0"/>
              <a:t>Reduces congestion and contributes to faster data transmission</a:t>
            </a:r>
          </a:p>
          <a:p>
            <a:pPr lvl="1"/>
            <a:r>
              <a:rPr lang="en-US" dirty="0" smtClean="0"/>
              <a:t>Available with WAVE 2 802.11ac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0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Channel bonding</a:t>
            </a:r>
          </a:p>
          <a:p>
            <a:pPr lvl="1" eaLnBrk="1" hangingPunct="1"/>
            <a:r>
              <a:rPr lang="en-US" dirty="0" smtClean="0"/>
              <a:t>Two adjacent 20-MHz channels bonded to make 40-MHz channel</a:t>
            </a:r>
          </a:p>
          <a:p>
            <a:pPr lvl="2" eaLnBrk="1" hangingPunct="1"/>
            <a:r>
              <a:rPr lang="en-US" dirty="0" smtClean="0"/>
              <a:t>Doubles the bandwidth available in single 20-MHz channel</a:t>
            </a:r>
          </a:p>
          <a:p>
            <a:pPr eaLnBrk="1" hangingPunct="1"/>
            <a:r>
              <a:rPr lang="en-US" dirty="0" smtClean="0"/>
              <a:t>Frame aggregation</a:t>
            </a:r>
          </a:p>
          <a:p>
            <a:pPr lvl="1" eaLnBrk="1" hangingPunct="1"/>
            <a:r>
              <a:rPr lang="en-US" dirty="0" smtClean="0"/>
              <a:t>Combine multiple frames into one larger frame</a:t>
            </a:r>
          </a:p>
          <a:p>
            <a:pPr lvl="1" eaLnBrk="1" hangingPunct="1"/>
            <a:r>
              <a:rPr lang="en-US" dirty="0" smtClean="0"/>
              <a:t>Two techniques: </a:t>
            </a:r>
          </a:p>
          <a:p>
            <a:pPr lvl="2" eaLnBrk="1" hangingPunct="1"/>
            <a:r>
              <a:rPr lang="en-US" dirty="0" smtClean="0"/>
              <a:t>Aggregated Mac Service Data Unit (A-MSDU)</a:t>
            </a:r>
          </a:p>
          <a:p>
            <a:pPr lvl="2" eaLnBrk="1" hangingPunct="1"/>
            <a:r>
              <a:rPr lang="en-US" dirty="0" smtClean="0"/>
              <a:t>Aggregated Mac Protocol Data Unit (A-MPDU)</a:t>
            </a:r>
          </a:p>
          <a:p>
            <a:pPr lvl="1" eaLnBrk="1" hangingPunct="1"/>
            <a:r>
              <a:rPr lang="en-US" dirty="0" smtClean="0"/>
              <a:t>Advantage: reduces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8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0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Maximum throughput depends upon:</a:t>
            </a:r>
          </a:p>
          <a:p>
            <a:pPr lvl="1" eaLnBrk="1" hangingPunct="1"/>
            <a:r>
              <a:rPr lang="en-US" dirty="0" smtClean="0"/>
              <a:t>Number and type of strategies used</a:t>
            </a:r>
          </a:p>
          <a:p>
            <a:pPr lvl="1" eaLnBrk="1" hangingPunct="1"/>
            <a:r>
              <a:rPr lang="en-US" dirty="0" smtClean="0"/>
              <a:t>Whether network uses 2.4-GHz or 5-GHz band</a:t>
            </a:r>
          </a:p>
          <a:p>
            <a:pPr eaLnBrk="1" hangingPunct="1"/>
            <a:r>
              <a:rPr lang="en-US" dirty="0" smtClean="0"/>
              <a:t>An 802.11n network’s actual throughput: 65 to 500 Mbps</a:t>
            </a:r>
          </a:p>
          <a:p>
            <a:pPr lvl="1" eaLnBrk="1" hangingPunct="1"/>
            <a:r>
              <a:rPr lang="en-US" dirty="0" smtClean="0"/>
              <a:t>An 802.11ac Wave 1 network’s throughput has been documented as high as 561 Mbps per client</a:t>
            </a:r>
          </a:p>
          <a:p>
            <a:pPr eaLnBrk="1" hangingPunct="1"/>
            <a:r>
              <a:rPr lang="en-US" dirty="0" smtClean="0"/>
              <a:t>To ensure fastest data rates on an 802.11n LAN</a:t>
            </a:r>
          </a:p>
          <a:p>
            <a:pPr lvl="1" eaLnBrk="1" hangingPunct="1"/>
            <a:r>
              <a:rPr lang="en-US" dirty="0" smtClean="0"/>
              <a:t>Use 802.11n-compatible devices</a:t>
            </a:r>
          </a:p>
          <a:p>
            <a:pPr lvl="1" eaLnBrk="1" hangingPunct="1"/>
            <a:r>
              <a:rPr lang="en-US" dirty="0" smtClean="0"/>
              <a:t>802.11ac can be implemented with both 802.11n and 802.11 ac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4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a WAN</a:t>
            </a:r>
          </a:p>
          <a:p>
            <a:endParaRPr lang="en-US" dirty="0" smtClean="0"/>
          </a:p>
          <a:p>
            <a:r>
              <a:rPr lang="en-US" dirty="0" smtClean="0"/>
              <a:t>This section describes:</a:t>
            </a:r>
          </a:p>
          <a:p>
            <a:pPr lvl="1"/>
            <a:r>
              <a:rPr lang="en-US" dirty="0" smtClean="0"/>
              <a:t>How to design small WLANs</a:t>
            </a:r>
          </a:p>
          <a:p>
            <a:pPr lvl="1"/>
            <a:r>
              <a:rPr lang="en-US" dirty="0" smtClean="0"/>
              <a:t>How to install and configure access points and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9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One access point</a:t>
            </a:r>
          </a:p>
          <a:p>
            <a:pPr lvl="1" eaLnBrk="1" hangingPunct="1"/>
            <a:r>
              <a:rPr lang="en-US" dirty="0" smtClean="0"/>
              <a:t>Often combined with switching, routing functions</a:t>
            </a:r>
          </a:p>
          <a:p>
            <a:pPr lvl="1" eaLnBrk="1" hangingPunct="1"/>
            <a:r>
              <a:rPr lang="en-US" dirty="0" smtClean="0"/>
              <a:t>Connects wireless clients to LAN</a:t>
            </a:r>
          </a:p>
          <a:p>
            <a:pPr lvl="1" eaLnBrk="1" hangingPunct="1"/>
            <a:r>
              <a:rPr lang="en-US" dirty="0" smtClean="0"/>
              <a:t>Acts as Internet gateway</a:t>
            </a:r>
          </a:p>
          <a:p>
            <a:pPr eaLnBrk="1" hangingPunct="1"/>
            <a:r>
              <a:rPr lang="en-US" dirty="0" smtClean="0"/>
              <a:t>Access point WLAN placement considerations</a:t>
            </a:r>
          </a:p>
          <a:p>
            <a:pPr lvl="1" eaLnBrk="1" hangingPunct="1"/>
            <a:r>
              <a:rPr lang="en-US" dirty="0" smtClean="0"/>
              <a:t>Typical distances between access point and client</a:t>
            </a:r>
          </a:p>
          <a:p>
            <a:pPr lvl="2" eaLnBrk="1" hangingPunct="1"/>
            <a:r>
              <a:rPr lang="en-US" dirty="0" smtClean="0"/>
              <a:t>Do not exceed the distance restriction for the 802.11 standard your access point is using</a:t>
            </a:r>
          </a:p>
          <a:p>
            <a:pPr lvl="1" eaLnBrk="1" hangingPunct="1"/>
            <a:r>
              <a:rPr lang="en-US" dirty="0" smtClean="0"/>
              <a:t>Obstacles</a:t>
            </a:r>
          </a:p>
          <a:p>
            <a:pPr lvl="2" eaLnBrk="1" hangingPunct="1"/>
            <a:r>
              <a:rPr lang="en-US" dirty="0" smtClean="0"/>
              <a:t>Type and number of, between access point and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3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22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Larger WLANs warrant a more systematic approach to access point placement</a:t>
            </a:r>
          </a:p>
          <a:p>
            <a:pPr eaLnBrk="1" hangingPunct="1"/>
            <a:r>
              <a:rPr lang="en-US" dirty="0" smtClean="0"/>
              <a:t>Site survey</a:t>
            </a:r>
          </a:p>
          <a:p>
            <a:pPr lvl="1" eaLnBrk="1" hangingPunct="1"/>
            <a:r>
              <a:rPr lang="en-US" dirty="0" smtClean="0"/>
              <a:t>Assesses client requirements, facility characteristics, coverage areas</a:t>
            </a:r>
          </a:p>
          <a:p>
            <a:pPr lvl="1" eaLnBrk="1" hangingPunct="1"/>
            <a:r>
              <a:rPr lang="en-US" dirty="0" smtClean="0"/>
              <a:t>Determines access point arrangement ensuring reliable wireless connectivity</a:t>
            </a:r>
          </a:p>
          <a:p>
            <a:pPr lvl="2" eaLnBrk="1" hangingPunct="1"/>
            <a:r>
              <a:rPr lang="en-US" dirty="0" smtClean="0"/>
              <a:t>Within given area</a:t>
            </a:r>
          </a:p>
          <a:p>
            <a:pPr lvl="1" eaLnBrk="1" hangingPunct="1"/>
            <a:r>
              <a:rPr lang="en-US" dirty="0" smtClean="0"/>
              <a:t>Proposes access point testing</a:t>
            </a:r>
          </a:p>
          <a:p>
            <a:pPr lvl="2" eaLnBrk="1" hangingPunct="1"/>
            <a:r>
              <a:rPr lang="en-US" dirty="0" smtClean="0"/>
              <a:t>Test wireless access from farthest corners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15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whether Wi-Fi access points will be used as wireless bridges to create remote wired access to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Radiation pattern </a:t>
            </a:r>
          </a:p>
          <a:p>
            <a:pPr lvl="1" eaLnBrk="1" hangingPunct="1"/>
            <a:r>
              <a:rPr lang="en-US" dirty="0" smtClean="0"/>
              <a:t>Relative strength over three-dimensional area</a:t>
            </a:r>
          </a:p>
          <a:p>
            <a:pPr lvl="2" eaLnBrk="1" hangingPunct="1"/>
            <a:r>
              <a:rPr lang="en-US" dirty="0" smtClean="0"/>
              <a:t>Of all electromagnetic energy that antenna sends, receives</a:t>
            </a:r>
          </a:p>
          <a:p>
            <a:pPr eaLnBrk="1" hangingPunct="1"/>
            <a:r>
              <a:rPr lang="en-US" dirty="0" smtClean="0"/>
              <a:t>Unidirectional (directional antenna)</a:t>
            </a:r>
          </a:p>
          <a:p>
            <a:pPr lvl="1" eaLnBrk="1" hangingPunct="1"/>
            <a:r>
              <a:rPr lang="en-US" dirty="0" smtClean="0"/>
              <a:t>Issues wireless signals along single direction</a:t>
            </a:r>
          </a:p>
          <a:p>
            <a:pPr eaLnBrk="1" hangingPunct="1"/>
            <a:r>
              <a:rPr lang="en-US" dirty="0" smtClean="0"/>
              <a:t>Omnidirectional antenna</a:t>
            </a:r>
          </a:p>
          <a:p>
            <a:pPr lvl="1" eaLnBrk="1" hangingPunct="1"/>
            <a:r>
              <a:rPr lang="en-US" dirty="0" smtClean="0"/>
              <a:t>Issues, receives wireless signals</a:t>
            </a:r>
          </a:p>
          <a:p>
            <a:pPr lvl="2" eaLnBrk="1" hangingPunct="1"/>
            <a:r>
              <a:rPr lang="en-US" dirty="0" smtClean="0"/>
              <a:t>Equal strength, clarity in all directions</a:t>
            </a:r>
          </a:p>
          <a:p>
            <a:pPr eaLnBrk="1" hangingPunct="1"/>
            <a:r>
              <a:rPr lang="en-US" dirty="0" smtClean="0"/>
              <a:t>Range</a:t>
            </a:r>
          </a:p>
          <a:p>
            <a:pPr lvl="1" eaLnBrk="1" hangingPunct="1"/>
            <a:r>
              <a:rPr lang="en-US" dirty="0" smtClean="0"/>
              <a:t>Reachable geographical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89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After site survey has identified and verified the quantity and location of access points, you are ready to install them</a:t>
            </a:r>
          </a:p>
          <a:p>
            <a:pPr lvl="1" eaLnBrk="1" hangingPunct="1"/>
            <a:r>
              <a:rPr lang="en-US" dirty="0" smtClean="0"/>
              <a:t>Must belong to same ESS and share an ESSID</a:t>
            </a:r>
          </a:p>
          <a:p>
            <a:pPr eaLnBrk="1" hangingPunct="1"/>
            <a:r>
              <a:rPr lang="en-US" dirty="0" smtClean="0"/>
              <a:t>Enterprise-wide WLAN design considerations</a:t>
            </a:r>
          </a:p>
          <a:p>
            <a:pPr lvl="1" eaLnBrk="1" hangingPunct="1"/>
            <a:r>
              <a:rPr lang="en-US" dirty="0" smtClean="0"/>
              <a:t>How wireless LAN portions will integrate with wired portions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3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Wireless Connectivity Devices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Each AP comes with an installation program on CD-ROM or DVD</a:t>
            </a:r>
          </a:p>
          <a:p>
            <a:pPr lvl="1" eaLnBrk="1" hangingPunct="1"/>
            <a:r>
              <a:rPr lang="en-US" dirty="0" smtClean="0"/>
              <a:t>Guides through setup process</a:t>
            </a:r>
          </a:p>
          <a:p>
            <a:pPr eaLnBrk="1" hangingPunct="1"/>
            <a:r>
              <a:rPr lang="en-US" dirty="0" smtClean="0"/>
              <a:t>Variables set during installation</a:t>
            </a:r>
          </a:p>
          <a:p>
            <a:pPr lvl="1" eaLnBrk="1" hangingPunct="1"/>
            <a:r>
              <a:rPr lang="en-US" dirty="0" smtClean="0"/>
              <a:t>Administrator password</a:t>
            </a:r>
          </a:p>
          <a:p>
            <a:pPr lvl="1" eaLnBrk="1" hangingPunct="1"/>
            <a:r>
              <a:rPr lang="en-US" dirty="0" smtClean="0"/>
              <a:t>SSID</a:t>
            </a:r>
          </a:p>
          <a:p>
            <a:pPr lvl="1" eaLnBrk="1" hangingPunct="1"/>
            <a:r>
              <a:rPr lang="en-US" dirty="0" smtClean="0"/>
              <a:t>Whether or not DHCP is used</a:t>
            </a:r>
          </a:p>
          <a:p>
            <a:pPr lvl="1" eaLnBrk="1" hangingPunct="1"/>
            <a:r>
              <a:rPr lang="en-US" dirty="0" smtClean="0"/>
              <a:t>Whether or not the SSID is broadcast</a:t>
            </a:r>
          </a:p>
          <a:p>
            <a:pPr lvl="1" eaLnBrk="1" hangingPunct="1"/>
            <a:r>
              <a:rPr lang="en-US" dirty="0" smtClean="0"/>
              <a:t>Security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299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Wireless Clients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Configuration varies from one client type to another</a:t>
            </a:r>
          </a:p>
          <a:p>
            <a:pPr eaLnBrk="1" hangingPunct="1"/>
            <a:r>
              <a:rPr lang="en-US" dirty="0" smtClean="0"/>
              <a:t>As long as an AP is broadcasting  its SSID</a:t>
            </a:r>
          </a:p>
          <a:p>
            <a:pPr lvl="1" eaLnBrk="1" hangingPunct="1"/>
            <a:r>
              <a:rPr lang="en-US" dirty="0" smtClean="0"/>
              <a:t>Clients in its vicinity will detect it  and offer the user the option to associate with it</a:t>
            </a:r>
          </a:p>
          <a:p>
            <a:pPr eaLnBrk="1" hangingPunct="1"/>
            <a:r>
              <a:rPr lang="en-US" dirty="0" smtClean="0"/>
              <a:t>On-boarding</a:t>
            </a:r>
          </a:p>
          <a:p>
            <a:pPr lvl="1" eaLnBrk="1" hangingPunct="1"/>
            <a:r>
              <a:rPr lang="en-US" dirty="0" smtClean="0"/>
              <a:t>Installing a specific program or app onto a device to give it trusted access to certain portions of the network</a:t>
            </a:r>
          </a:p>
          <a:p>
            <a:pPr eaLnBrk="1" hangingPunct="1"/>
            <a:r>
              <a:rPr lang="en-US" dirty="0" smtClean="0"/>
              <a:t>Off-boarding</a:t>
            </a:r>
          </a:p>
          <a:p>
            <a:pPr lvl="1" eaLnBrk="1" hangingPunct="1"/>
            <a:r>
              <a:rPr lang="en-US" dirty="0" smtClean="0"/>
              <a:t>Removing programs that gave devices special permissions on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41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802.11 Wireless Network Security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802.11 standard security</a:t>
            </a:r>
          </a:p>
          <a:p>
            <a:pPr lvl="1" eaLnBrk="1" hangingPunct="1"/>
            <a:r>
              <a:rPr lang="en-US" dirty="0" smtClean="0"/>
              <a:t>None by default</a:t>
            </a:r>
          </a:p>
          <a:p>
            <a:pPr lvl="1" eaLnBrk="1" hangingPunct="1"/>
            <a:r>
              <a:rPr lang="en-US" dirty="0" smtClean="0"/>
              <a:t>SSID: only item required</a:t>
            </a:r>
          </a:p>
          <a:p>
            <a:r>
              <a:rPr lang="en-US" dirty="0" smtClean="0"/>
              <a:t>Authentication </a:t>
            </a:r>
          </a:p>
          <a:p>
            <a:pPr lvl="1"/>
            <a:r>
              <a:rPr lang="en-US" dirty="0" smtClean="0"/>
              <a:t>Process of comparing and matching a client’s credentials with the credentials in a database</a:t>
            </a:r>
          </a:p>
          <a:p>
            <a:r>
              <a:rPr lang="en-US" dirty="0" smtClean="0"/>
              <a:t>MAC filtering </a:t>
            </a:r>
          </a:p>
          <a:p>
            <a:pPr lvl="1"/>
            <a:r>
              <a:rPr lang="en-US" dirty="0" smtClean="0"/>
              <a:t>Prevents the AP from authenticating any device whose MAC address is not listed</a:t>
            </a:r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Use of an algorithm to scramble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31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WPA/WPA2 (Wi-Fi Protected Access)</a:t>
            </a:r>
          </a:p>
          <a:p>
            <a:endParaRPr lang="en-US" dirty="0" smtClean="0"/>
          </a:p>
          <a:p>
            <a:r>
              <a:rPr lang="en-US" dirty="0" smtClean="0"/>
              <a:t>WPA</a:t>
            </a:r>
          </a:p>
          <a:p>
            <a:pPr lvl="1"/>
            <a:r>
              <a:rPr lang="en-US" dirty="0" smtClean="0"/>
              <a:t>Dynamically assigns every transmission its own key</a:t>
            </a:r>
          </a:p>
          <a:p>
            <a:r>
              <a:rPr lang="en-US" dirty="0" smtClean="0"/>
              <a:t>WPA2</a:t>
            </a:r>
          </a:p>
          <a:p>
            <a:pPr lvl="1"/>
            <a:r>
              <a:rPr lang="en-US" dirty="0" smtClean="0"/>
              <a:t>Replacement for WPA</a:t>
            </a:r>
          </a:p>
          <a:p>
            <a:pPr lvl="1"/>
            <a:r>
              <a:rPr lang="en-US" dirty="0" smtClean="0"/>
              <a:t>A stronger encryption protocol </a:t>
            </a:r>
          </a:p>
          <a:p>
            <a:r>
              <a:rPr lang="en-US" dirty="0" smtClean="0"/>
              <a:t>Most secure communication is made possible by combining a RADIUS server with WPA/WPA2</a:t>
            </a:r>
          </a:p>
          <a:p>
            <a:pPr lvl="1"/>
            <a:r>
              <a:rPr lang="en-US" dirty="0" smtClean="0"/>
              <a:t>Known as WPA-Enterprise or WPA2-Enterprise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74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Threats to Wireless Networks</a:t>
            </a:r>
          </a:p>
          <a:p>
            <a:endParaRPr lang="en-US" dirty="0" smtClean="0"/>
          </a:p>
          <a:p>
            <a:r>
              <a:rPr lang="en-US" dirty="0" smtClean="0"/>
              <a:t>War driving</a:t>
            </a:r>
          </a:p>
          <a:p>
            <a:pPr lvl="1"/>
            <a:r>
              <a:rPr lang="en-US" dirty="0" smtClean="0"/>
              <a:t>A hacker searches for unprotected wireless networks by driving around with a laptop configured to receive and capture wireless data transmissions</a:t>
            </a:r>
          </a:p>
          <a:p>
            <a:r>
              <a:rPr lang="en-US" dirty="0" smtClean="0"/>
              <a:t>War chalking</a:t>
            </a:r>
          </a:p>
          <a:p>
            <a:pPr lvl="1"/>
            <a:r>
              <a:rPr lang="en-US" dirty="0" smtClean="0"/>
              <a:t>Hackers draw symbols with chalk on the sidewalk or wall near a vulnerable AP</a:t>
            </a:r>
          </a:p>
          <a:p>
            <a:pPr lvl="1"/>
            <a:r>
              <a:rPr lang="en-US" dirty="0" smtClean="0"/>
              <a:t>To make it known to other hackers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24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Threats to Wireless Networks</a:t>
            </a:r>
          </a:p>
          <a:p>
            <a:endParaRPr lang="en-US" dirty="0" smtClean="0"/>
          </a:p>
          <a:p>
            <a:r>
              <a:rPr lang="en-US" dirty="0" smtClean="0"/>
              <a:t>Evil twin</a:t>
            </a:r>
          </a:p>
          <a:p>
            <a:pPr lvl="1"/>
            <a:r>
              <a:rPr lang="en-US" dirty="0" smtClean="0"/>
              <a:t>A rogue AP planted in a network’s geological area to pose as an authorized AP</a:t>
            </a:r>
          </a:p>
          <a:p>
            <a:r>
              <a:rPr lang="en-US" dirty="0" smtClean="0"/>
              <a:t>WPA attacks</a:t>
            </a:r>
          </a:p>
          <a:p>
            <a:pPr lvl="1"/>
            <a:r>
              <a:rPr lang="en-US" dirty="0" smtClean="0"/>
              <a:t>Involve an interception of the network keys communicated between stations and APs</a:t>
            </a:r>
          </a:p>
          <a:p>
            <a:pPr lvl="1"/>
            <a:r>
              <a:rPr lang="en-US" dirty="0" smtClean="0"/>
              <a:t>Also called WPA cracking</a:t>
            </a:r>
          </a:p>
          <a:p>
            <a:r>
              <a:rPr lang="en-US" dirty="0" smtClean="0"/>
              <a:t>WPS attack</a:t>
            </a:r>
          </a:p>
          <a:p>
            <a:pPr lvl="1"/>
            <a:r>
              <a:rPr lang="en-US" dirty="0" smtClean="0"/>
              <a:t>Cracking a PIN in order to access an APs settings</a:t>
            </a:r>
          </a:p>
          <a:p>
            <a:pPr lvl="1"/>
            <a:r>
              <a:rPr lang="en-US" dirty="0" smtClean="0"/>
              <a:t>Cracked through a brute force attack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6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Wireless LANs</a:t>
            </a:r>
          </a:p>
          <a:p>
            <a:endParaRPr lang="en-US" dirty="0" smtClean="0"/>
          </a:p>
          <a:p>
            <a:r>
              <a:rPr lang="en-US" dirty="0" smtClean="0"/>
              <a:t>Cable continuity and performance testers will tell nothing about wireless connections, stations, or APs on a network</a:t>
            </a:r>
          </a:p>
          <a:p>
            <a:r>
              <a:rPr lang="en-US" dirty="0" smtClean="0"/>
              <a:t>To troubleshoot wireless LANS</a:t>
            </a:r>
          </a:p>
          <a:p>
            <a:pPr lvl="1"/>
            <a:r>
              <a:rPr lang="en-US" dirty="0" smtClean="0"/>
              <a:t>You need tools that contain wireless NICs and run wireless protocols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5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Network Tools</a:t>
            </a:r>
          </a:p>
          <a:p>
            <a:endParaRPr lang="en-US" dirty="0" smtClean="0"/>
          </a:p>
          <a:p>
            <a:r>
              <a:rPr lang="en-US" dirty="0" smtClean="0"/>
              <a:t>Two types of software tools:</a:t>
            </a:r>
          </a:p>
          <a:p>
            <a:pPr lvl="1"/>
            <a:r>
              <a:rPr lang="en-US" dirty="0" smtClean="0"/>
              <a:t>Wireless analyzer (Wi-Fi analyzer)</a:t>
            </a:r>
          </a:p>
          <a:p>
            <a:pPr lvl="2"/>
            <a:r>
              <a:rPr lang="en-US" dirty="0" smtClean="0"/>
              <a:t>Can evaluate Wi-Fi network availability, optimize Wi-Fi signal settings, and help identify Wi-Fi security threats</a:t>
            </a:r>
          </a:p>
          <a:p>
            <a:pPr lvl="1"/>
            <a:r>
              <a:rPr lang="en-US" dirty="0" smtClean="0"/>
              <a:t>Spectrum analyzer</a:t>
            </a:r>
          </a:p>
          <a:p>
            <a:pPr lvl="2"/>
            <a:r>
              <a:rPr lang="en-US" dirty="0" smtClean="0"/>
              <a:t>Can assess the quality of the wireless signal</a:t>
            </a:r>
          </a:p>
          <a:p>
            <a:r>
              <a:rPr lang="en-US" dirty="0" smtClean="0"/>
              <a:t>List of capabilities common to wireless testing tools:</a:t>
            </a:r>
          </a:p>
          <a:p>
            <a:pPr lvl="1"/>
            <a:r>
              <a:rPr lang="en-US" dirty="0" smtClean="0"/>
              <a:t>Identify transmitting access points, stations, and channels over which they are communicating</a:t>
            </a:r>
          </a:p>
          <a:p>
            <a:pPr lvl="1"/>
            <a:r>
              <a:rPr lang="en-US" dirty="0" smtClean="0"/>
              <a:t>Measure signal strength from an 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074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Network Tools</a:t>
            </a:r>
          </a:p>
          <a:p>
            <a:endParaRPr lang="en-US" dirty="0" smtClean="0"/>
          </a:p>
          <a:p>
            <a:r>
              <a:rPr lang="en-US" dirty="0" smtClean="0"/>
              <a:t>List of capabilities common to wireless testing tools (cont’d):</a:t>
            </a:r>
          </a:p>
          <a:p>
            <a:pPr lvl="1"/>
            <a:r>
              <a:rPr lang="en-US" dirty="0" smtClean="0"/>
              <a:t>Indicate the effects of attenuation, signal loss, and noise</a:t>
            </a:r>
          </a:p>
          <a:p>
            <a:pPr lvl="1"/>
            <a:r>
              <a:rPr lang="en-US" dirty="0" smtClean="0"/>
              <a:t>Interpret signal strength information</a:t>
            </a:r>
          </a:p>
          <a:p>
            <a:pPr lvl="1"/>
            <a:r>
              <a:rPr lang="en-US" dirty="0" smtClean="0"/>
              <a:t>Ensure proper association and reassociation between APs</a:t>
            </a:r>
          </a:p>
          <a:p>
            <a:pPr lvl="1"/>
            <a:r>
              <a:rPr lang="en-US" dirty="0" smtClean="0"/>
              <a:t>Capture and interpret traffic</a:t>
            </a:r>
          </a:p>
          <a:p>
            <a:pPr lvl="1"/>
            <a:r>
              <a:rPr lang="en-US" dirty="0" smtClean="0"/>
              <a:t>Measure throughput and assess data transmission errors</a:t>
            </a:r>
          </a:p>
          <a:p>
            <a:pPr lvl="1"/>
            <a:r>
              <a:rPr lang="en-US" dirty="0" smtClean="0"/>
              <a:t>Analyze characteristics of each channel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 Propagation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LOS (line-of-sight)</a:t>
            </a:r>
          </a:p>
          <a:p>
            <a:pPr lvl="1" eaLnBrk="1" hangingPunct="1"/>
            <a:r>
              <a:rPr lang="en-US" dirty="0" smtClean="0"/>
              <a:t>Signal travels in straight line directly from transmitter to receiver</a:t>
            </a:r>
          </a:p>
          <a:p>
            <a:pPr eaLnBrk="1" hangingPunct="1"/>
            <a:r>
              <a:rPr lang="en-US" dirty="0" smtClean="0"/>
              <a:t>When obstacles are in a signal’s way, the signal may:</a:t>
            </a:r>
          </a:p>
          <a:p>
            <a:pPr lvl="1" eaLnBrk="1" hangingPunct="1"/>
            <a:r>
              <a:rPr lang="en-US" dirty="0" smtClean="0"/>
              <a:t>Pass through them</a:t>
            </a:r>
          </a:p>
          <a:p>
            <a:pPr lvl="1" eaLnBrk="1" hangingPunct="1"/>
            <a:r>
              <a:rPr lang="en-US" dirty="0" smtClean="0"/>
              <a:t>Be absorbed into them</a:t>
            </a:r>
          </a:p>
          <a:p>
            <a:pPr lvl="1" eaLnBrk="1" hangingPunct="1"/>
            <a:r>
              <a:rPr lang="en-US" dirty="0" smtClean="0"/>
              <a:t>Be subject to three phenomena</a:t>
            </a:r>
          </a:p>
          <a:p>
            <a:pPr lvl="2" eaLnBrk="1" hangingPunct="1"/>
            <a:r>
              <a:rPr lang="en-US" dirty="0" smtClean="0"/>
              <a:t>Reflection: bounce back to source</a:t>
            </a:r>
          </a:p>
          <a:p>
            <a:pPr lvl="2" eaLnBrk="1" hangingPunct="1"/>
            <a:r>
              <a:rPr lang="en-US" dirty="0" smtClean="0"/>
              <a:t>Diffraction: splits into secondary waves</a:t>
            </a:r>
          </a:p>
          <a:p>
            <a:pPr lvl="2" eaLnBrk="1" hangingPunct="1"/>
            <a:r>
              <a:rPr lang="en-US" dirty="0" smtClean="0"/>
              <a:t>Scattering: diffusion in multiple different directions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15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Avoiding Pitfalls</a:t>
            </a:r>
          </a:p>
          <a:p>
            <a:endParaRPr lang="en-US" dirty="0" smtClean="0"/>
          </a:p>
          <a:p>
            <a:r>
              <a:rPr lang="en-US" dirty="0" smtClean="0"/>
              <a:t>Wireless configuration pitfalls to avoid:</a:t>
            </a:r>
          </a:p>
          <a:p>
            <a:pPr lvl="1"/>
            <a:r>
              <a:rPr lang="en-US" dirty="0" smtClean="0"/>
              <a:t>SSID mismatch</a:t>
            </a:r>
          </a:p>
          <a:p>
            <a:pPr lvl="1"/>
            <a:r>
              <a:rPr lang="en-US" dirty="0" smtClean="0"/>
              <a:t>Incorrect encryption</a:t>
            </a:r>
          </a:p>
          <a:p>
            <a:pPr lvl="1"/>
            <a:r>
              <a:rPr lang="en-US" dirty="0" smtClean="0"/>
              <a:t>Incorrect or overlapping channels or frequencies</a:t>
            </a:r>
          </a:p>
          <a:p>
            <a:pPr lvl="1"/>
            <a:r>
              <a:rPr lang="en-US" dirty="0" smtClean="0"/>
              <a:t>Mismatched standards</a:t>
            </a:r>
          </a:p>
          <a:p>
            <a:pPr lvl="1"/>
            <a:r>
              <a:rPr lang="en-US" dirty="0" smtClean="0"/>
              <a:t>Incorrect antenna placement</a:t>
            </a:r>
          </a:p>
          <a:p>
            <a:pPr lvl="1"/>
            <a:r>
              <a:rPr lang="en-US" dirty="0" smtClean="0"/>
              <a:t>Interference</a:t>
            </a:r>
          </a:p>
          <a:p>
            <a:pPr lvl="1"/>
            <a:r>
              <a:rPr lang="en-US" dirty="0" smtClean="0"/>
              <a:t>Simultaneous wired and wireless connections</a:t>
            </a:r>
          </a:p>
          <a:p>
            <a:pPr lvl="1"/>
            <a:r>
              <a:rPr lang="en-US" dirty="0" smtClean="0"/>
              <a:t>Problems with firmware updates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8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Most wireless networks use frequencies around 2.4 GHz or 5 GHz</a:t>
            </a:r>
          </a:p>
          <a:p>
            <a:pPr eaLnBrk="1" hangingPunct="1"/>
            <a:r>
              <a:rPr lang="en-US" dirty="0" smtClean="0"/>
              <a:t>A signal may pass through an object, be absorbed by the object, or it may be subject to any of the following: reflection, diffraction, or scattering</a:t>
            </a:r>
          </a:p>
          <a:p>
            <a:pPr eaLnBrk="1" hangingPunct="1"/>
            <a:r>
              <a:rPr lang="en-US" dirty="0" smtClean="0"/>
              <a:t>Personal area networks (PANs) rarely exceed a few meters and usually only contain a few personal devices</a:t>
            </a:r>
          </a:p>
          <a:p>
            <a:pPr eaLnBrk="1" hangingPunct="1"/>
            <a:r>
              <a:rPr lang="en-US" dirty="0" smtClean="0"/>
              <a:t>Bluetooth technology unites mobile devices with PCs under a single communications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9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NFC is a form of radio communication that transfers data wirelessly over very short distances</a:t>
            </a:r>
          </a:p>
          <a:p>
            <a:pPr eaLnBrk="1" hangingPunct="1"/>
            <a:r>
              <a:rPr lang="en-US" dirty="0" smtClean="0"/>
              <a:t>The IEEE 802.11 task groups that have generated notable wireless standards are 802.11b, 802.11a, 802.11g, 802.11n, and 802.11ac</a:t>
            </a:r>
          </a:p>
          <a:p>
            <a:pPr eaLnBrk="1" hangingPunct="1"/>
            <a:r>
              <a:rPr lang="en-US" dirty="0" smtClean="0"/>
              <a:t>CSMA/CA minimized the potential for collisions but cannot detect the occurrence of a collision</a:t>
            </a:r>
          </a:p>
          <a:p>
            <a:pPr eaLnBrk="1" hangingPunct="1"/>
            <a:r>
              <a:rPr lang="en-US" dirty="0" smtClean="0"/>
              <a:t>Placement of an access point on a WLAN must take into account the typical distances between the access point and its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18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If an access point is broadcasting its SSID clients in the vicinity will detect it</a:t>
            </a:r>
          </a:p>
          <a:p>
            <a:pPr eaLnBrk="1" hangingPunct="1"/>
            <a:r>
              <a:rPr lang="en-US" dirty="0" smtClean="0"/>
              <a:t>iwconfig is a command-line function for viewing and setting wireless interface parameters</a:t>
            </a:r>
          </a:p>
          <a:p>
            <a:pPr eaLnBrk="1" hangingPunct="1"/>
            <a:r>
              <a:rPr lang="en-US" dirty="0" smtClean="0"/>
              <a:t>By default the 802.11 standard does not offer any security</a:t>
            </a:r>
          </a:p>
          <a:p>
            <a:pPr eaLnBrk="1" hangingPunct="1"/>
            <a:r>
              <a:rPr lang="en-US" dirty="0" smtClean="0"/>
              <a:t>When configuring WEP, you establish a character string required to associate with the access point</a:t>
            </a:r>
          </a:p>
          <a:p>
            <a:pPr eaLnBrk="1" hangingPunct="1"/>
            <a:r>
              <a:rPr lang="en-US" dirty="0" smtClean="0"/>
              <a:t>WEP was replaced by WPA, which dynamically assigns every transmission its own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56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Wireless networks are susceptible to eavesdropping</a:t>
            </a:r>
          </a:p>
          <a:p>
            <a:pPr eaLnBrk="1" hangingPunct="1"/>
            <a:r>
              <a:rPr lang="en-US" dirty="0" smtClean="0"/>
              <a:t>Many programs exist that can scan for wireless signals over a certain geographical range</a:t>
            </a:r>
          </a:p>
          <a:p>
            <a:pPr eaLnBrk="1" hangingPunct="1"/>
            <a:r>
              <a:rPr lang="en-US" dirty="0" smtClean="0"/>
              <a:t>Wireless networks provide the best performance when the channels being used don’t overlap with those used by nearby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9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 Degradation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Variation in signal strength as a result of some of the electromagnetic energy scattered, reflected, or diffracted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Multipath signaling is a cause of fading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Goodput is the throughput experience at the application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Web sites, called speed test sites, can measure your upload and download speeds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To see how your connection’s throughput is affecting your good 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Ranges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2.4-GHz band (older)</a:t>
            </a:r>
          </a:p>
          <a:p>
            <a:pPr lvl="1" eaLnBrk="1" hangingPunct="1"/>
            <a:r>
              <a:rPr lang="en-US" dirty="0" smtClean="0"/>
              <a:t>Frequency range: 2.4–2.4835 GHz</a:t>
            </a:r>
          </a:p>
          <a:p>
            <a:pPr lvl="1" eaLnBrk="1" hangingPunct="1"/>
            <a:r>
              <a:rPr lang="en-US" dirty="0" smtClean="0"/>
              <a:t>11 unlicensed communications channels</a:t>
            </a:r>
          </a:p>
          <a:p>
            <a:pPr lvl="1" eaLnBrk="1" hangingPunct="1"/>
            <a:r>
              <a:rPr lang="en-US" dirty="0" smtClean="0"/>
              <a:t>Susceptible to interference</a:t>
            </a:r>
          </a:p>
          <a:p>
            <a:pPr eaLnBrk="1" hangingPunct="1"/>
            <a:r>
              <a:rPr lang="en-US" dirty="0" smtClean="0"/>
              <a:t>Unlicensed: no FCC registration required</a:t>
            </a:r>
          </a:p>
          <a:p>
            <a:pPr eaLnBrk="1" hangingPunct="1"/>
            <a:r>
              <a:rPr lang="en-US" dirty="0" smtClean="0"/>
              <a:t>5-GHz band (newer)</a:t>
            </a:r>
          </a:p>
          <a:p>
            <a:pPr lvl="1" eaLnBrk="1" hangingPunct="1"/>
            <a:r>
              <a:rPr lang="en-US" dirty="0" smtClean="0"/>
              <a:t>Frequency bands</a:t>
            </a:r>
          </a:p>
          <a:p>
            <a:pPr lvl="2" eaLnBrk="1" hangingPunct="1"/>
            <a:r>
              <a:rPr lang="en-US" dirty="0" smtClean="0"/>
              <a:t>5.1 GHz, 5.3 GHz, 5.4 GHz, 5.8 GHz</a:t>
            </a:r>
          </a:p>
          <a:p>
            <a:pPr lvl="1" eaLnBrk="1" hangingPunct="1"/>
            <a:r>
              <a:rPr lang="en-US" dirty="0" smtClean="0"/>
              <a:t>24 unlicensed bands, each 20 MHz wide</a:t>
            </a:r>
          </a:p>
          <a:p>
            <a:pPr lvl="1" eaLnBrk="1" hangingPunct="1"/>
            <a:r>
              <a:rPr lang="en-US" dirty="0" smtClean="0"/>
              <a:t>Used by weather, military radar communications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Ranges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490E-538D-4068-959A-520C18616F57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C634-0C66-4FB5-96E6-2784334DE8D9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B65D-29B3-4C3D-918A-8AB7925BDEC2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636"/>
            <a:ext cx="10515600" cy="1013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69F81E-4F97-43DF-BDCA-4E7C89F3E2FD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PROG1287 – Web Foundations – Prof. Sean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124314-D37C-441B-8D9A-023CCC3FA2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045F-683A-4A03-AE43-67977F5B317F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90A-1494-401F-B721-CAE7548D403F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E879-0AD3-4562-9974-9C624B9386E7}" type="datetime1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3CA5-7806-4301-8F9C-527E65C2B5E8}" type="datetime1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BE09-6837-48EE-924D-90E602061C7E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ED7-97E0-4288-A2E1-B06E4618BB22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FB6D5DE-5894-4AC8-895A-8998418B4C7B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PROG1287 – Web Foundations – Prof. Sean Yo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E124314-D37C-441B-8D9A-023CCC3FA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https://conestogaonline.ca/images/conestogaLogo_rollover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09"/>
          <a:stretch/>
        </p:blipFill>
        <p:spPr bwMode="auto">
          <a:xfrm>
            <a:off x="277583" y="48642"/>
            <a:ext cx="1562100" cy="2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35"/>
            <a:ext cx="12192000" cy="6801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344460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Infrastructure: Networking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732060"/>
            <a:ext cx="9144000" cy="111911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INFO1380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Conestoga College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0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2.4-GHz band (older)</a:t>
            </a:r>
          </a:p>
          <a:p>
            <a:pPr lvl="1" eaLnBrk="1" hangingPunct="1"/>
            <a:r>
              <a:rPr lang="en-US" dirty="0"/>
              <a:t>Frequency range: 2.4–2.4835 GHz</a:t>
            </a:r>
          </a:p>
          <a:p>
            <a:pPr lvl="1" eaLnBrk="1" hangingPunct="1"/>
            <a:r>
              <a:rPr lang="en-US" dirty="0"/>
              <a:t>11 unlicensed communications channels</a:t>
            </a:r>
          </a:p>
          <a:p>
            <a:pPr lvl="1" eaLnBrk="1" hangingPunct="1"/>
            <a:r>
              <a:rPr lang="en-US" dirty="0"/>
              <a:t>Susceptible to interference</a:t>
            </a:r>
          </a:p>
          <a:p>
            <a:pPr eaLnBrk="1" hangingPunct="1"/>
            <a:r>
              <a:rPr lang="en-US" dirty="0"/>
              <a:t>Unlicensed: no FCC registration required</a:t>
            </a:r>
          </a:p>
          <a:p>
            <a:pPr eaLnBrk="1" hangingPunct="1"/>
            <a:r>
              <a:rPr lang="en-US" dirty="0"/>
              <a:t>5-GHz band (newer)</a:t>
            </a:r>
          </a:p>
          <a:p>
            <a:pPr lvl="1" eaLnBrk="1" hangingPunct="1"/>
            <a:r>
              <a:rPr lang="en-US" dirty="0"/>
              <a:t>Frequency bands</a:t>
            </a:r>
          </a:p>
          <a:p>
            <a:pPr lvl="2" eaLnBrk="1" hangingPunct="1"/>
            <a:r>
              <a:rPr lang="en-US" dirty="0"/>
              <a:t>5.1 GHz, 5.3 GHz, 5.4 GHz, 5.8 GHz</a:t>
            </a:r>
          </a:p>
          <a:p>
            <a:pPr lvl="1" eaLnBrk="1" hangingPunct="1"/>
            <a:r>
              <a:rPr lang="en-US" dirty="0"/>
              <a:t>24 unlicensed bands, each 20 MHz wide</a:t>
            </a:r>
          </a:p>
          <a:p>
            <a:pPr lvl="1" eaLnBrk="1" hangingPunct="1"/>
            <a:r>
              <a:rPr lang="en-US" dirty="0"/>
              <a:t>Used by weather, military radar communications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Ranges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523784" y="6492875"/>
            <a:ext cx="668215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5538" name="Picture 2" descr="Channels on the 2.4-GHz and 5-Ghz bands" title="Figure 6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2789"/>
            <a:ext cx="9484660" cy="51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WPANs rarely exceed a few meters geographically and usually only contain a few personal devices</a:t>
            </a:r>
          </a:p>
          <a:p>
            <a:r>
              <a:rPr lang="en-US" dirty="0" smtClean="0"/>
              <a:t>Three common wireless technologies used to connect PAN devices are: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Infrared (IR)</a:t>
            </a:r>
          </a:p>
          <a:p>
            <a:pPr lvl="1"/>
            <a:r>
              <a:rPr lang="en-US" dirty="0" smtClean="0"/>
              <a:t>Near-field communication (NFC)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0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7" y="381001"/>
            <a:ext cx="8229600" cy="1143000"/>
          </a:xfrm>
        </p:spPr>
        <p:txBody>
          <a:bodyPr/>
          <a:lstStyle/>
          <a:p>
            <a:r>
              <a:rPr lang="en-US" dirty="0" smtClean="0"/>
              <a:t>Wireless 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7" y="1524001"/>
            <a:ext cx="5990491" cy="49588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Operates in the radio band of 2.4 GHz to 2.485 GHz</a:t>
            </a:r>
          </a:p>
          <a:p>
            <a:pPr lvl="1"/>
            <a:r>
              <a:rPr lang="en-US" dirty="0" smtClean="0"/>
              <a:t>Hops between frequencies within that band</a:t>
            </a:r>
          </a:p>
          <a:p>
            <a:pPr lvl="2"/>
            <a:r>
              <a:rPr lang="en-US" dirty="0" smtClean="0"/>
              <a:t>Called frequency hopping</a:t>
            </a:r>
          </a:p>
          <a:p>
            <a:pPr lvl="1"/>
            <a:r>
              <a:rPr lang="en-US" dirty="0" smtClean="0"/>
              <a:t>Requires close proximity to form a connection</a:t>
            </a:r>
          </a:p>
          <a:p>
            <a:pPr lvl="1"/>
            <a:r>
              <a:rPr lang="en-US" dirty="0" smtClean="0"/>
              <a:t>Before two Bluetooth devices can connect, they must be paired</a:t>
            </a:r>
          </a:p>
          <a:p>
            <a:pPr lvl="1"/>
            <a:r>
              <a:rPr lang="en-US" dirty="0" smtClean="0"/>
              <a:t>Bluejacking - a connection is used to send unsolicited data</a:t>
            </a:r>
          </a:p>
          <a:p>
            <a:pPr lvl="1"/>
            <a:r>
              <a:rPr lang="en-US" dirty="0" smtClean="0"/>
              <a:t>Bluesnarfing - a connection is used to download data without permission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1138" y="1524001"/>
            <a:ext cx="55332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NFC (Near-Field Communication)</a:t>
            </a:r>
          </a:p>
          <a:p>
            <a:pPr lvl="1"/>
            <a:r>
              <a:rPr lang="en-US" smtClean="0"/>
              <a:t>A form of radio communication that transfers data wirelessly over very short distances</a:t>
            </a:r>
          </a:p>
          <a:p>
            <a:pPr lvl="1"/>
            <a:r>
              <a:rPr lang="en-US" smtClean="0"/>
              <a:t>Signal can be transmitted one way by an NFC tag, or smart tag</a:t>
            </a:r>
          </a:p>
          <a:p>
            <a:pPr lvl="2"/>
            <a:r>
              <a:rPr lang="en-US" smtClean="0"/>
              <a:t>When employees need access to a secure area</a:t>
            </a:r>
          </a:p>
          <a:p>
            <a:pPr lvl="1"/>
            <a:r>
              <a:rPr lang="en-US" smtClean="0"/>
              <a:t>The NFC tag collects power from the smartphone or other device by magnetic induction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0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75493"/>
            <a:ext cx="8229600" cy="1143000"/>
          </a:xfrm>
        </p:spPr>
        <p:txBody>
          <a:bodyPr/>
          <a:lstStyle/>
          <a:p>
            <a:r>
              <a:rPr lang="en-US" dirty="0" smtClean="0"/>
              <a:t>Wireless 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6562" name="Picture 2" descr="These programmable NFC tags have sticky backs for attaching to a flat surface like a wall, desk, or car dashboard" title="Figure 6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3" y="1128693"/>
            <a:ext cx="10610080" cy="522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 hoc WLAN</a:t>
            </a:r>
          </a:p>
          <a:p>
            <a:pPr lvl="1" eaLnBrk="1" hangingPunct="1"/>
            <a:r>
              <a:rPr lang="en-US" dirty="0"/>
              <a:t>Wireless nodes transmit directly to each other</a:t>
            </a:r>
          </a:p>
          <a:p>
            <a:pPr lvl="1" eaLnBrk="1" hangingPunct="1"/>
            <a:r>
              <a:rPr lang="en-US" dirty="0"/>
              <a:t>Use wireless NICs </a:t>
            </a:r>
          </a:p>
          <a:p>
            <a:pPr lvl="2" eaLnBrk="1" hangingPunct="1"/>
            <a:r>
              <a:rPr lang="en-US" dirty="0"/>
              <a:t>No intervening connectivity device</a:t>
            </a:r>
          </a:p>
          <a:p>
            <a:pPr eaLnBrk="1" hangingPunct="1"/>
            <a:r>
              <a:rPr lang="en-US" dirty="0"/>
              <a:t>Infrastructure WLAN</a:t>
            </a:r>
          </a:p>
          <a:p>
            <a:pPr lvl="1" eaLnBrk="1" hangingPunct="1"/>
            <a:r>
              <a:rPr lang="en-US" dirty="0"/>
              <a:t>Stations communicate with </a:t>
            </a:r>
            <a:r>
              <a:rPr lang="en-US" dirty="0" smtClean="0"/>
              <a:t>a wireless access point (WAP)</a:t>
            </a:r>
            <a:endParaRPr lang="en-US" dirty="0"/>
          </a:p>
          <a:p>
            <a:pPr lvl="2" eaLnBrk="1" hangingPunct="1"/>
            <a:r>
              <a:rPr lang="en-US" dirty="0"/>
              <a:t>Not directly with each other</a:t>
            </a:r>
          </a:p>
          <a:p>
            <a:pPr lvl="1" eaLnBrk="1" hangingPunct="1"/>
            <a:r>
              <a:rPr lang="en-US" dirty="0"/>
              <a:t>Access point requires sufficient power, strategic placement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66938" y="6356350"/>
            <a:ext cx="1225062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An infrastructure WLAN" title="Figure 6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4695"/>
            <a:ext cx="8085261" cy="52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05554" cy="4351338"/>
          </a:xfrm>
        </p:spPr>
        <p:txBody>
          <a:bodyPr/>
          <a:lstStyle/>
          <a:p>
            <a:pPr eaLnBrk="1" hangingPunct="1"/>
            <a:r>
              <a:rPr lang="en-US" dirty="0" smtClean="0"/>
              <a:t>Mesh WLAN </a:t>
            </a:r>
          </a:p>
          <a:p>
            <a:pPr lvl="1" eaLnBrk="1" hangingPunct="1"/>
            <a:r>
              <a:rPr lang="en-US" dirty="0" smtClean="0"/>
              <a:t>May </a:t>
            </a:r>
            <a:r>
              <a:rPr lang="en-US" dirty="0"/>
              <a:t>include several access </a:t>
            </a:r>
            <a:r>
              <a:rPr lang="en-US" dirty="0" smtClean="0"/>
              <a:t>points (APs)</a:t>
            </a:r>
            <a:endParaRPr lang="en-US" dirty="0"/>
          </a:p>
          <a:p>
            <a:pPr lvl="1" eaLnBrk="1" hangingPunct="1"/>
            <a:r>
              <a:rPr lang="en-US" dirty="0" smtClean="0"/>
              <a:t>Provides more fault-tolerant network access to clients</a:t>
            </a:r>
          </a:p>
          <a:p>
            <a:pPr lvl="1"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30970" y="6492875"/>
            <a:ext cx="961030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A mesh WLAN" title="Figure 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7" y="1509214"/>
            <a:ext cx="7638272" cy="498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1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WLAN (Wireless LAN)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Mobile networking allows </a:t>
            </a:r>
            <a:r>
              <a:rPr lang="en-US" dirty="0" smtClean="0"/>
              <a:t>wireless nodes to roam</a:t>
            </a:r>
            <a:endParaRPr lang="en-US" dirty="0"/>
          </a:p>
          <a:p>
            <a:pPr lvl="1" eaLnBrk="1" hangingPunct="1"/>
            <a:r>
              <a:rPr lang="en-US" dirty="0"/>
              <a:t>Range dependent upon wireless access method, equipment manufacturer, office environment</a:t>
            </a:r>
          </a:p>
          <a:p>
            <a:pPr lvl="2" eaLnBrk="1" hangingPunct="1"/>
            <a:r>
              <a:rPr lang="en-US" dirty="0"/>
              <a:t>Access point range: 300 feet maximum</a:t>
            </a:r>
          </a:p>
          <a:p>
            <a:pPr eaLnBrk="1" hangingPunct="1"/>
            <a:r>
              <a:rPr lang="en-US" dirty="0" smtClean="0"/>
              <a:t>Wireless technology can </a:t>
            </a:r>
            <a:r>
              <a:rPr lang="en-US" dirty="0"/>
              <a:t>connect two separate LANs</a:t>
            </a:r>
          </a:p>
          <a:p>
            <a:pPr lvl="1" eaLnBrk="1" hangingPunct="1"/>
            <a:r>
              <a:rPr lang="en-US" dirty="0"/>
              <a:t>Fixed link, directional antennas between two access points</a:t>
            </a:r>
          </a:p>
          <a:p>
            <a:pPr lvl="2" eaLnBrk="1" hangingPunct="1"/>
            <a:r>
              <a:rPr lang="en-US" dirty="0"/>
              <a:t>Allows access points 1000 feet apart</a:t>
            </a:r>
          </a:p>
          <a:p>
            <a:pPr eaLnBrk="1" hangingPunct="1"/>
            <a:r>
              <a:rPr lang="en-US" dirty="0"/>
              <a:t>Support for same protocols, operating systems as wired </a:t>
            </a:r>
            <a:r>
              <a:rPr lang="en-US" dirty="0" smtClean="0"/>
              <a:t>LANs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WLAN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Wireless technology standards</a:t>
            </a:r>
          </a:p>
          <a:p>
            <a:pPr lvl="1" eaLnBrk="1" hangingPunct="1"/>
            <a:r>
              <a:rPr lang="en-US" dirty="0" smtClean="0"/>
              <a:t>Most </a:t>
            </a:r>
            <a:r>
              <a:rPr lang="en-US" dirty="0"/>
              <a:t>popular: developed by IEEE’s 802.11 committee</a:t>
            </a:r>
          </a:p>
          <a:p>
            <a:pPr eaLnBrk="1" hangingPunct="1"/>
            <a:r>
              <a:rPr lang="en-US" dirty="0"/>
              <a:t>Notable Wi-Fi standards</a:t>
            </a:r>
          </a:p>
          <a:p>
            <a:pPr lvl="1" eaLnBrk="1" hangingPunct="1"/>
            <a:r>
              <a:rPr lang="en-US" dirty="0"/>
              <a:t>802.11b, 802.11a, 802.11g, </a:t>
            </a:r>
            <a:r>
              <a:rPr lang="en-US" dirty="0" smtClean="0"/>
              <a:t>802.11n, 802.11ac</a:t>
            </a:r>
            <a:endParaRPr lang="en-US" dirty="0"/>
          </a:p>
          <a:p>
            <a:pPr lvl="1" eaLnBrk="1" hangingPunct="1"/>
            <a:r>
              <a:rPr lang="en-US" dirty="0" smtClean="0"/>
              <a:t>All standards use half-duplex signaling</a:t>
            </a:r>
          </a:p>
          <a:p>
            <a:pPr lvl="1" eaLnBrk="1" hangingPunct="1"/>
            <a:r>
              <a:rPr lang="en-US" dirty="0" smtClean="0"/>
              <a:t>Standards vary at the Physical layer</a:t>
            </a:r>
          </a:p>
          <a:p>
            <a:pPr lvl="1" eaLnBrk="1" hangingPunct="1"/>
            <a:r>
              <a:rPr lang="en-US" dirty="0" smtClean="0"/>
              <a:t>802.11n and later modify the way frames are used at the MAC sublayer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7640" y="365760"/>
            <a:ext cx="12359640" cy="64854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344460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13 – Wireless Networking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38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92" y="630192"/>
            <a:ext cx="10515600" cy="1013052"/>
          </a:xfrm>
        </p:spPr>
        <p:txBody>
          <a:bodyPr/>
          <a:lstStyle/>
          <a:p>
            <a:r>
              <a:rPr lang="en-US" dirty="0" smtClean="0"/>
              <a:t>802.11 WLAN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Technical details for 802.11 wireless standards" title="Table 6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1501843"/>
            <a:ext cx="10988018" cy="513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7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802.11 MAC services</a:t>
            </a:r>
          </a:p>
          <a:p>
            <a:pPr lvl="1" eaLnBrk="1" hangingPunct="1"/>
            <a:r>
              <a:rPr lang="en-US" dirty="0"/>
              <a:t>Append 48-bit </a:t>
            </a:r>
            <a:r>
              <a:rPr lang="en-US" dirty="0" smtClean="0"/>
              <a:t>physical </a:t>
            </a:r>
            <a:r>
              <a:rPr lang="en-US" dirty="0"/>
              <a:t>addresses to frame</a:t>
            </a:r>
          </a:p>
          <a:p>
            <a:pPr lvl="2" eaLnBrk="1" hangingPunct="1"/>
            <a:r>
              <a:rPr lang="en-US" dirty="0"/>
              <a:t>Identifies </a:t>
            </a:r>
            <a:r>
              <a:rPr lang="en-US" dirty="0" smtClean="0"/>
              <a:t>source and </a:t>
            </a:r>
            <a:r>
              <a:rPr lang="en-US" dirty="0"/>
              <a:t>destination</a:t>
            </a:r>
          </a:p>
          <a:p>
            <a:pPr eaLnBrk="1" hangingPunct="1"/>
            <a:r>
              <a:rPr lang="en-US" dirty="0"/>
              <a:t>Same physical addressing </a:t>
            </a:r>
            <a:r>
              <a:rPr lang="en-US" dirty="0" smtClean="0"/>
              <a:t>scheme</a:t>
            </a:r>
            <a:endParaRPr lang="en-US" dirty="0"/>
          </a:p>
          <a:p>
            <a:pPr lvl="1" eaLnBrk="1" hangingPunct="1"/>
            <a:r>
              <a:rPr lang="en-US" dirty="0"/>
              <a:t>Allows easy </a:t>
            </a:r>
            <a:r>
              <a:rPr lang="en-US" dirty="0" smtClean="0"/>
              <a:t>combination with other IEEE networks</a:t>
            </a:r>
            <a:endParaRPr lang="en-US" dirty="0"/>
          </a:p>
          <a:p>
            <a:pPr eaLnBrk="1" hangingPunct="1"/>
            <a:r>
              <a:rPr lang="en-US" dirty="0"/>
              <a:t>Wireless devices</a:t>
            </a:r>
          </a:p>
          <a:p>
            <a:pPr lvl="1" eaLnBrk="1" hangingPunct="1"/>
            <a:r>
              <a:rPr lang="en-US" dirty="0"/>
              <a:t>Not designed to simultaneously transmit and receive</a:t>
            </a:r>
          </a:p>
          <a:p>
            <a:pPr lvl="1" eaLnBrk="1" hangingPunct="1"/>
            <a:r>
              <a:rPr lang="en-US" dirty="0"/>
              <a:t>Cannot </a:t>
            </a:r>
            <a:r>
              <a:rPr lang="en-US" dirty="0" smtClean="0"/>
              <a:t>prevent </a:t>
            </a:r>
            <a:r>
              <a:rPr lang="en-US" dirty="0"/>
              <a:t>collisions</a:t>
            </a:r>
          </a:p>
          <a:p>
            <a:pPr lvl="1" eaLnBrk="1" hangingPunct="1"/>
            <a:r>
              <a:rPr lang="en-US" dirty="0"/>
              <a:t>Use different access </a:t>
            </a:r>
            <a:r>
              <a:rPr lang="en-US" dirty="0" smtClean="0"/>
              <a:t>method than Ethernet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CSMA/CA (Carrier Sense Multiple Access with Collision Avoidance)</a:t>
            </a:r>
          </a:p>
          <a:p>
            <a:pPr lvl="1" eaLnBrk="1" hangingPunct="1"/>
            <a:r>
              <a:rPr lang="en-US" dirty="0"/>
              <a:t>Minimizes collision potential</a:t>
            </a:r>
          </a:p>
          <a:p>
            <a:pPr lvl="1" eaLnBrk="1" hangingPunct="1"/>
            <a:r>
              <a:rPr lang="en-US" dirty="0"/>
              <a:t>Uses ACK packets to verify every transmission</a:t>
            </a:r>
          </a:p>
          <a:p>
            <a:pPr lvl="2" eaLnBrk="1" hangingPunct="1"/>
            <a:r>
              <a:rPr lang="en-US" dirty="0"/>
              <a:t>Requires more overhead than 802.3</a:t>
            </a:r>
          </a:p>
          <a:p>
            <a:pPr lvl="2" eaLnBrk="1" hangingPunct="1"/>
            <a:r>
              <a:rPr lang="en-US" dirty="0"/>
              <a:t>Real throughput less than theoretical maximum</a:t>
            </a:r>
          </a:p>
          <a:p>
            <a:pPr eaLnBrk="1" hangingPunct="1"/>
            <a:r>
              <a:rPr lang="en-US" dirty="0"/>
              <a:t>RTS/CTS (Request to Send/Clear to Send) </a:t>
            </a:r>
            <a:r>
              <a:rPr lang="en-US" dirty="0" smtClean="0"/>
              <a:t>protocol</a:t>
            </a:r>
            <a:endParaRPr lang="en-US" dirty="0"/>
          </a:p>
          <a:p>
            <a:pPr lvl="1" eaLnBrk="1" hangingPunct="1"/>
            <a:r>
              <a:rPr lang="en-US" dirty="0"/>
              <a:t>Ensures packets not inhibited by other transmissions</a:t>
            </a:r>
          </a:p>
          <a:p>
            <a:pPr lvl="1" eaLnBrk="1" hangingPunct="1"/>
            <a:r>
              <a:rPr lang="en-US" dirty="0"/>
              <a:t>Efficient for large transmission packets</a:t>
            </a:r>
          </a:p>
          <a:p>
            <a:pPr lvl="1" eaLnBrk="1" hangingPunct="1"/>
            <a:r>
              <a:rPr lang="en-US" dirty="0"/>
              <a:t>Further decreases overall 802.11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626755" y="6492875"/>
            <a:ext cx="565245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7586" name="Picture 2" descr="CSMA/CA (Carrier Sense Multiple Access with Collision Avoidance)" title="Figure 6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0" y="1786222"/>
            <a:ext cx="11402267" cy="426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7806" cy="48958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Packet exchanged between computer and access </a:t>
            </a:r>
            <a:r>
              <a:rPr lang="en-US" dirty="0" smtClean="0"/>
              <a:t>point in order to gain </a:t>
            </a:r>
            <a:r>
              <a:rPr lang="en-US" dirty="0"/>
              <a:t>Internet </a:t>
            </a:r>
            <a:r>
              <a:rPr lang="en-US" dirty="0" smtClean="0"/>
              <a:t>access</a:t>
            </a:r>
          </a:p>
          <a:p>
            <a:pPr lvl="1" eaLnBrk="1" hangingPunct="1"/>
            <a:r>
              <a:rPr lang="en-US" dirty="0" smtClean="0"/>
              <a:t>Another function of the MAC sublayer</a:t>
            </a:r>
            <a:endParaRPr lang="en-US" dirty="0"/>
          </a:p>
          <a:p>
            <a:pPr eaLnBrk="1" hangingPunct="1"/>
            <a:r>
              <a:rPr lang="en-US" dirty="0"/>
              <a:t>Scanning</a:t>
            </a:r>
          </a:p>
          <a:p>
            <a:pPr lvl="1" eaLnBrk="1" hangingPunct="1"/>
            <a:r>
              <a:rPr lang="en-US" dirty="0"/>
              <a:t>Surveys surroundings for access point</a:t>
            </a:r>
          </a:p>
          <a:p>
            <a:pPr lvl="1" eaLnBrk="1" hangingPunct="1"/>
            <a:r>
              <a:rPr lang="en-US" dirty="0"/>
              <a:t>Active scanning transmits special frame</a:t>
            </a:r>
          </a:p>
          <a:p>
            <a:pPr lvl="2" eaLnBrk="1" hangingPunct="1"/>
            <a:r>
              <a:rPr lang="en-US" dirty="0" smtClean="0"/>
              <a:t>Known as a probe</a:t>
            </a:r>
            <a:endParaRPr lang="en-US" dirty="0"/>
          </a:p>
          <a:p>
            <a:pPr lvl="1" eaLnBrk="1" hangingPunct="1"/>
            <a:r>
              <a:rPr lang="en-US" dirty="0"/>
              <a:t>Passive scanning listens for special signal</a:t>
            </a:r>
          </a:p>
          <a:p>
            <a:pPr lvl="2" eaLnBrk="1" hangingPunct="1"/>
            <a:r>
              <a:rPr lang="en-US" dirty="0" smtClean="0"/>
              <a:t>Known as a beacon </a:t>
            </a:r>
            <a:r>
              <a:rPr lang="en-US" dirty="0"/>
              <a:t>fame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SSID (service set identifier)</a:t>
            </a:r>
          </a:p>
          <a:p>
            <a:pPr lvl="1" eaLnBrk="1" hangingPunct="1"/>
            <a:r>
              <a:rPr lang="en-US" dirty="0"/>
              <a:t>Unique character string identifying access point</a:t>
            </a:r>
          </a:p>
          <a:p>
            <a:pPr lvl="2" eaLnBrk="1" hangingPunct="1"/>
            <a:r>
              <a:rPr lang="en-US" dirty="0"/>
              <a:t>In beacon frame information</a:t>
            </a:r>
          </a:p>
          <a:p>
            <a:pPr lvl="1" eaLnBrk="1" hangingPunct="1"/>
            <a:r>
              <a:rPr lang="en-US" dirty="0"/>
              <a:t>Configured in access point</a:t>
            </a:r>
          </a:p>
          <a:p>
            <a:pPr lvl="1" eaLnBrk="1" hangingPunct="1"/>
            <a:r>
              <a:rPr lang="en-US" dirty="0"/>
              <a:t>Better security, easier network management</a:t>
            </a:r>
          </a:p>
          <a:p>
            <a:pPr eaLnBrk="1" hangingPunct="1"/>
            <a:r>
              <a:rPr lang="en-US" dirty="0"/>
              <a:t>BSS (basic service set)</a:t>
            </a:r>
          </a:p>
          <a:p>
            <a:pPr lvl="1" eaLnBrk="1" hangingPunct="1"/>
            <a:r>
              <a:rPr lang="en-US" dirty="0" smtClean="0"/>
              <a:t>Group of stations </a:t>
            </a:r>
            <a:r>
              <a:rPr lang="en-US" dirty="0"/>
              <a:t>sharing </a:t>
            </a:r>
            <a:r>
              <a:rPr lang="en-US" dirty="0" smtClean="0"/>
              <a:t>an access </a:t>
            </a:r>
            <a:r>
              <a:rPr lang="en-US" dirty="0"/>
              <a:t>point </a:t>
            </a:r>
          </a:p>
          <a:p>
            <a:pPr lvl="1" eaLnBrk="1" hangingPunct="1"/>
            <a:r>
              <a:rPr lang="en-US" dirty="0"/>
              <a:t>BSSID (basic service set identifier)</a:t>
            </a:r>
          </a:p>
          <a:p>
            <a:pPr lvl="2" eaLnBrk="1" hangingPunct="1"/>
            <a:r>
              <a:rPr lang="en-US" dirty="0" smtClean="0"/>
              <a:t>Group of stations identifier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8610" name="Picture 2" descr="A network with a single BSS" title="Figure 6-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05" y="729429"/>
            <a:ext cx="8972918" cy="580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ESS (extended service set)</a:t>
            </a:r>
          </a:p>
          <a:p>
            <a:pPr lvl="1" eaLnBrk="1" hangingPunct="1"/>
            <a:r>
              <a:rPr lang="en-US" dirty="0" smtClean="0"/>
              <a:t>Group of access points connected to same </a:t>
            </a:r>
            <a:r>
              <a:rPr lang="en-US" dirty="0"/>
              <a:t>LAN</a:t>
            </a:r>
          </a:p>
          <a:p>
            <a:pPr lvl="2" eaLnBrk="1" hangingPunct="1"/>
            <a:r>
              <a:rPr lang="en-US" dirty="0"/>
              <a:t>Share ESSID (extended service set identifier)</a:t>
            </a:r>
          </a:p>
          <a:p>
            <a:pPr lvl="1" eaLnBrk="1" hangingPunct="1"/>
            <a:r>
              <a:rPr lang="en-US" dirty="0"/>
              <a:t>Allows roaming</a:t>
            </a:r>
          </a:p>
          <a:p>
            <a:pPr lvl="2" eaLnBrk="1" hangingPunct="1"/>
            <a:r>
              <a:rPr lang="en-US" dirty="0"/>
              <a:t>Station moving from one BSS to another without losing connectivity</a:t>
            </a:r>
          </a:p>
          <a:p>
            <a:pPr eaLnBrk="1" hangingPunct="1"/>
            <a:r>
              <a:rPr lang="en-US" dirty="0" smtClean="0"/>
              <a:t>When several </a:t>
            </a:r>
            <a:r>
              <a:rPr lang="en-US" dirty="0"/>
              <a:t>access points </a:t>
            </a:r>
            <a:r>
              <a:rPr lang="en-US" dirty="0" smtClean="0"/>
              <a:t>are detected</a:t>
            </a:r>
            <a:endParaRPr lang="en-US" dirty="0"/>
          </a:p>
          <a:p>
            <a:pPr lvl="1" eaLnBrk="1" hangingPunct="1"/>
            <a:r>
              <a:rPr lang="en-US" dirty="0"/>
              <a:t>Select strongest signal, lowest error rate</a:t>
            </a:r>
          </a:p>
          <a:p>
            <a:pPr lvl="1" eaLnBrk="1" hangingPunct="1"/>
            <a:r>
              <a:rPr lang="en-US" dirty="0"/>
              <a:t>Poses security risk</a:t>
            </a:r>
          </a:p>
          <a:p>
            <a:pPr lvl="2" eaLnBrk="1" hangingPunct="1"/>
            <a:r>
              <a:rPr lang="en-US" dirty="0" smtClean="0"/>
              <a:t>Could connect to a powerful</a:t>
            </a:r>
            <a:r>
              <a:rPr lang="en-US" dirty="0"/>
              <a:t>, rogue access point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53800" y="6430858"/>
            <a:ext cx="838200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9634" name="Picture 2" descr="A network with multiple BSSs forming an ESS" title="Figure 6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54" y="420565"/>
            <a:ext cx="8433747" cy="61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ESS with several authorized access points</a:t>
            </a:r>
          </a:p>
          <a:p>
            <a:pPr lvl="1" eaLnBrk="1" hangingPunct="1"/>
            <a:r>
              <a:rPr lang="en-US" dirty="0"/>
              <a:t>Must allow station association with any access point</a:t>
            </a:r>
          </a:p>
          <a:p>
            <a:pPr lvl="2" eaLnBrk="1" hangingPunct="1"/>
            <a:r>
              <a:rPr lang="en-US" dirty="0"/>
              <a:t>While maintaining network connectivity</a:t>
            </a:r>
          </a:p>
          <a:p>
            <a:pPr eaLnBrk="1" hangingPunct="1"/>
            <a:r>
              <a:rPr lang="en-US" dirty="0"/>
              <a:t>Reassociation</a:t>
            </a:r>
          </a:p>
          <a:p>
            <a:pPr lvl="1" eaLnBrk="1" hangingPunct="1"/>
            <a:r>
              <a:rPr lang="en-US" dirty="0"/>
              <a:t>Mobile user moves from one access point’s range into another’s range</a:t>
            </a:r>
          </a:p>
          <a:p>
            <a:pPr lvl="1" eaLnBrk="1" hangingPunct="1"/>
            <a:r>
              <a:rPr lang="en-US" dirty="0"/>
              <a:t>Occurs by simply moving; high error rate</a:t>
            </a:r>
          </a:p>
          <a:p>
            <a:pPr eaLnBrk="1" hangingPunct="1"/>
            <a:r>
              <a:rPr lang="en-US" dirty="0"/>
              <a:t>Stations’ scanning feature</a:t>
            </a:r>
          </a:p>
          <a:p>
            <a:pPr lvl="1" eaLnBrk="1" hangingPunct="1"/>
            <a:r>
              <a:rPr lang="en-US" dirty="0"/>
              <a:t>Used to automatically balance transmission </a:t>
            </a:r>
            <a:r>
              <a:rPr lang="en-US" dirty="0" smtClean="0"/>
              <a:t>loads between </a:t>
            </a:r>
            <a:r>
              <a:rPr lang="en-US" dirty="0"/>
              <a:t>access points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Wireless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networks (WLANs)</a:t>
            </a:r>
          </a:p>
          <a:p>
            <a:pPr lvl="1"/>
            <a:r>
              <a:rPr lang="en-US" dirty="0" smtClean="0"/>
              <a:t>Networks that transmit signals through the air via radio frequency (RF) waves</a:t>
            </a:r>
          </a:p>
          <a:p>
            <a:r>
              <a:rPr lang="en-US" dirty="0" smtClean="0"/>
              <a:t>Wired and wireless signals share many similarities </a:t>
            </a:r>
          </a:p>
          <a:p>
            <a:pPr lvl="1"/>
            <a:r>
              <a:rPr lang="en-US" dirty="0" smtClean="0"/>
              <a:t>Use of the same Layer 3 and higher protocols</a:t>
            </a:r>
          </a:p>
          <a:p>
            <a:r>
              <a:rPr lang="en-US" dirty="0" smtClean="0"/>
              <a:t>The nature of the atmosphere makes wireless transmission different from wired transmission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overhead required to manage access to an 802.11 network</a:t>
            </a:r>
            <a:endParaRPr lang="en-US" dirty="0"/>
          </a:p>
          <a:p>
            <a:pPr lvl="1" eaLnBrk="1" hangingPunct="1"/>
            <a:r>
              <a:rPr lang="en-US" dirty="0"/>
              <a:t>ACKs, probes, and beacons</a:t>
            </a:r>
          </a:p>
          <a:p>
            <a:pPr eaLnBrk="1" hangingPunct="1"/>
            <a:r>
              <a:rPr lang="en-US" dirty="0"/>
              <a:t>802.11 specifies MAC sublayer frame type</a:t>
            </a:r>
          </a:p>
          <a:p>
            <a:pPr eaLnBrk="1" hangingPunct="1"/>
            <a:r>
              <a:rPr lang="en-US" dirty="0"/>
              <a:t>Multiple frame type groups</a:t>
            </a:r>
          </a:p>
          <a:p>
            <a:pPr lvl="1" eaLnBrk="1" hangingPunct="1"/>
            <a:r>
              <a:rPr lang="en-US" dirty="0"/>
              <a:t>Management: association and reassociation</a:t>
            </a:r>
          </a:p>
          <a:p>
            <a:pPr lvl="1" eaLnBrk="1" hangingPunct="1"/>
            <a:r>
              <a:rPr lang="en-US" dirty="0" smtClean="0"/>
              <a:t>Control</a:t>
            </a:r>
            <a:r>
              <a:rPr lang="en-US" dirty="0"/>
              <a:t>: medium access and data delivery</a:t>
            </a:r>
          </a:p>
          <a:p>
            <a:pPr lvl="2" eaLnBrk="1" hangingPunct="1"/>
            <a:r>
              <a:rPr lang="en-US" dirty="0"/>
              <a:t>ACK and RTS/CTS frames</a:t>
            </a:r>
          </a:p>
          <a:p>
            <a:pPr lvl="1" eaLnBrk="1" hangingPunct="1"/>
            <a:r>
              <a:rPr lang="en-US" dirty="0" smtClean="0"/>
              <a:t>Data</a:t>
            </a:r>
            <a:r>
              <a:rPr lang="en-US" dirty="0"/>
              <a:t>: carry data sent between stations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802.11 data frame overhead</a:t>
            </a:r>
          </a:p>
          <a:p>
            <a:pPr lvl="1" eaLnBrk="1" hangingPunct="1"/>
            <a:r>
              <a:rPr lang="en-US" dirty="0"/>
              <a:t>Four address fields</a:t>
            </a:r>
          </a:p>
          <a:p>
            <a:pPr lvl="2" eaLnBrk="1" hangingPunct="1"/>
            <a:r>
              <a:rPr lang="en-US" dirty="0"/>
              <a:t>Source address, transmitter address, receiver address, and destination address</a:t>
            </a:r>
          </a:p>
          <a:p>
            <a:pPr lvl="1" eaLnBrk="1" hangingPunct="1"/>
            <a:r>
              <a:rPr lang="en-US" dirty="0"/>
              <a:t>Sequence Control field</a:t>
            </a:r>
          </a:p>
          <a:p>
            <a:pPr lvl="2" eaLnBrk="1" hangingPunct="1"/>
            <a:r>
              <a:rPr lang="en-US" dirty="0"/>
              <a:t>How large packet fragmented</a:t>
            </a:r>
          </a:p>
          <a:p>
            <a:pPr lvl="1" eaLnBrk="1" hangingPunct="1"/>
            <a:r>
              <a:rPr lang="en-US" dirty="0"/>
              <a:t>Frame Control field</a:t>
            </a:r>
          </a:p>
          <a:p>
            <a:pPr eaLnBrk="1" hangingPunct="1"/>
            <a:r>
              <a:rPr lang="en-US" dirty="0"/>
              <a:t>Wi-Fi share MAC sublayer characteristics</a:t>
            </a:r>
          </a:p>
          <a:p>
            <a:pPr eaLnBrk="1" hangingPunct="1"/>
            <a:r>
              <a:rPr lang="en-US" dirty="0"/>
              <a:t>Wi-Fi differ in modulation methods, frequency usage, and range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Frames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0658" name="Picture 2" descr="Basic 802.11 data frame compared with an 802.3 Ethernet frame" title="Figure 6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1773"/>
            <a:ext cx="9929884" cy="51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4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MIMO (multiple input-multiple output)</a:t>
            </a:r>
          </a:p>
          <a:p>
            <a:pPr lvl="1" eaLnBrk="1" hangingPunct="1"/>
            <a:r>
              <a:rPr lang="en-US" dirty="0"/>
              <a:t>Multiple access point antennas may issue signal to one or more receivers</a:t>
            </a:r>
          </a:p>
          <a:p>
            <a:pPr lvl="1" eaLnBrk="1" hangingPunct="1"/>
            <a:r>
              <a:rPr lang="en-US" dirty="0"/>
              <a:t>Increases network’s throughput, access point’s range</a:t>
            </a:r>
          </a:p>
          <a:p>
            <a:r>
              <a:rPr lang="en-US" dirty="0" smtClean="0"/>
              <a:t>MU-MIMO (multiuser MIMO)</a:t>
            </a:r>
          </a:p>
          <a:p>
            <a:pPr lvl="1"/>
            <a:r>
              <a:rPr lang="en-US" dirty="0" smtClean="0"/>
              <a:t>Newer technology than MIMO that allows multiple antennas to service multiple clients simultaneously</a:t>
            </a:r>
          </a:p>
          <a:p>
            <a:pPr lvl="1"/>
            <a:r>
              <a:rPr lang="en-US" dirty="0" smtClean="0"/>
              <a:t>Reduces congestion and contributes to faster data transmission</a:t>
            </a:r>
          </a:p>
          <a:p>
            <a:pPr lvl="1"/>
            <a:r>
              <a:rPr lang="en-US" dirty="0" smtClean="0"/>
              <a:t>Available with WAVE 2 802.11ac products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Channel bonding</a:t>
            </a:r>
          </a:p>
          <a:p>
            <a:pPr lvl="1" eaLnBrk="1" hangingPunct="1"/>
            <a:r>
              <a:rPr lang="en-US" dirty="0"/>
              <a:t>Two adjacent 20-MHz channels bonded to make 40-MHz channel</a:t>
            </a:r>
          </a:p>
          <a:p>
            <a:pPr lvl="2" eaLnBrk="1" hangingPunct="1"/>
            <a:r>
              <a:rPr lang="en-US" dirty="0"/>
              <a:t>Doubles the bandwidth available in single 20-MHz channel</a:t>
            </a:r>
          </a:p>
          <a:p>
            <a:pPr eaLnBrk="1" hangingPunct="1"/>
            <a:r>
              <a:rPr lang="en-US" dirty="0" smtClean="0"/>
              <a:t>Frame </a:t>
            </a:r>
            <a:r>
              <a:rPr lang="en-US" dirty="0"/>
              <a:t>aggregation</a:t>
            </a:r>
          </a:p>
          <a:p>
            <a:pPr lvl="1" eaLnBrk="1" hangingPunct="1"/>
            <a:r>
              <a:rPr lang="en-US" dirty="0"/>
              <a:t>Combine multiple frames into one larger frame</a:t>
            </a:r>
          </a:p>
          <a:p>
            <a:pPr lvl="1" eaLnBrk="1" hangingPunct="1"/>
            <a:r>
              <a:rPr lang="en-US" dirty="0" smtClean="0"/>
              <a:t>Two techniques: </a:t>
            </a:r>
          </a:p>
          <a:p>
            <a:pPr lvl="2" eaLnBrk="1" hangingPunct="1"/>
            <a:r>
              <a:rPr lang="en-US" dirty="0" smtClean="0"/>
              <a:t>Aggregated Mac Service Data Unit (A-MSDU)</a:t>
            </a:r>
          </a:p>
          <a:p>
            <a:pPr lvl="2" eaLnBrk="1" hangingPunct="1"/>
            <a:r>
              <a:rPr lang="en-US" dirty="0" smtClean="0"/>
              <a:t>Aggregated Mac Protocol Data Unit (A-MPDU)</a:t>
            </a:r>
          </a:p>
          <a:p>
            <a:pPr lvl="1" eaLnBrk="1" hangingPunct="1"/>
            <a:r>
              <a:rPr lang="en-US" dirty="0" smtClean="0"/>
              <a:t>Advantage</a:t>
            </a:r>
            <a:r>
              <a:rPr lang="en-US" dirty="0"/>
              <a:t>: reduces overhead</a:t>
            </a:r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1682" name="Picture 2" descr="A-MSDU and A-MPDU aggregated frames" title="Figure 6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35" y="3564031"/>
            <a:ext cx="11211855" cy="261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Maximum frame sizes using frame aggregation" title="Table 6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35" y="1646237"/>
            <a:ext cx="10848948" cy="173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3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12522" cy="4525963"/>
          </a:xfrm>
        </p:spPr>
        <p:txBody>
          <a:bodyPr/>
          <a:lstStyle/>
          <a:p>
            <a:pPr eaLnBrk="1" hangingPunct="1"/>
            <a:r>
              <a:rPr lang="en-US" dirty="0"/>
              <a:t>Maximum throughput </a:t>
            </a:r>
            <a:r>
              <a:rPr lang="en-US" dirty="0" smtClean="0"/>
              <a:t>depends upon:</a:t>
            </a:r>
            <a:endParaRPr lang="en-US" dirty="0"/>
          </a:p>
          <a:p>
            <a:pPr lvl="1" eaLnBrk="1" hangingPunct="1"/>
            <a:r>
              <a:rPr lang="en-US" dirty="0"/>
              <a:t>Number and type of strategies used</a:t>
            </a:r>
          </a:p>
          <a:p>
            <a:pPr lvl="1" eaLnBrk="1" hangingPunct="1"/>
            <a:r>
              <a:rPr lang="en-US" dirty="0" smtClean="0"/>
              <a:t>Whether network uses 2.4-GHz </a:t>
            </a:r>
            <a:r>
              <a:rPr lang="en-US" dirty="0"/>
              <a:t>or 5-GHz band</a:t>
            </a:r>
          </a:p>
          <a:p>
            <a:pPr eaLnBrk="1" hangingPunct="1"/>
            <a:r>
              <a:rPr lang="en-US" dirty="0" smtClean="0"/>
              <a:t>An 802.11n network’s actual </a:t>
            </a:r>
            <a:r>
              <a:rPr lang="en-US" dirty="0"/>
              <a:t>throughput: 65 to </a:t>
            </a:r>
            <a:r>
              <a:rPr lang="en-US" dirty="0" smtClean="0"/>
              <a:t>500 Mbps</a:t>
            </a:r>
          </a:p>
          <a:p>
            <a:pPr lvl="1" eaLnBrk="1" hangingPunct="1"/>
            <a:r>
              <a:rPr lang="en-US" dirty="0" smtClean="0"/>
              <a:t>An 802.11ac Wave 1 network’s throughput has been documented as high as 561 Mbps per client</a:t>
            </a:r>
          </a:p>
          <a:p>
            <a:pPr eaLnBrk="1" hangingPunct="1"/>
            <a:r>
              <a:rPr lang="en-US" dirty="0" smtClean="0"/>
              <a:t>To ensure fastest data rates on an 802.11n LAN</a:t>
            </a:r>
            <a:endParaRPr lang="en-US" dirty="0"/>
          </a:p>
          <a:p>
            <a:pPr lvl="1" eaLnBrk="1" hangingPunct="1"/>
            <a:r>
              <a:rPr lang="en-US" dirty="0"/>
              <a:t>Use 802.11n-compatible </a:t>
            </a:r>
            <a:r>
              <a:rPr lang="en-US" dirty="0" smtClean="0"/>
              <a:t>devices</a:t>
            </a:r>
          </a:p>
          <a:p>
            <a:pPr lvl="1" eaLnBrk="1" hangingPunct="1"/>
            <a:r>
              <a:rPr lang="en-US" dirty="0" smtClean="0"/>
              <a:t>802.11ac can be implemented with both 802.11n and 802.11 ac devices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describes:</a:t>
            </a:r>
          </a:p>
          <a:p>
            <a:pPr lvl="1"/>
            <a:r>
              <a:rPr lang="en-US" dirty="0" smtClean="0"/>
              <a:t>How to design small WLANs</a:t>
            </a:r>
          </a:p>
          <a:p>
            <a:pPr lvl="1"/>
            <a:r>
              <a:rPr lang="en-US" dirty="0" smtClean="0"/>
              <a:t>How to install and configure access points and clients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access point</a:t>
            </a:r>
          </a:p>
          <a:p>
            <a:pPr lvl="1" eaLnBrk="1" hangingPunct="1"/>
            <a:r>
              <a:rPr lang="en-US" dirty="0" smtClean="0"/>
              <a:t>Often combined </a:t>
            </a:r>
            <a:r>
              <a:rPr lang="en-US" dirty="0"/>
              <a:t>with switching, routing functions</a:t>
            </a:r>
          </a:p>
          <a:p>
            <a:pPr lvl="1" eaLnBrk="1" hangingPunct="1"/>
            <a:r>
              <a:rPr lang="en-US" dirty="0"/>
              <a:t>Connects wireless clients to LAN</a:t>
            </a:r>
          </a:p>
          <a:p>
            <a:pPr lvl="1" eaLnBrk="1" hangingPunct="1"/>
            <a:r>
              <a:rPr lang="en-US" dirty="0"/>
              <a:t>Acts as Internet gateway</a:t>
            </a:r>
          </a:p>
          <a:p>
            <a:pPr eaLnBrk="1" hangingPunct="1"/>
            <a:r>
              <a:rPr lang="en-US" dirty="0"/>
              <a:t>Access point WLAN placement considerations</a:t>
            </a:r>
          </a:p>
          <a:p>
            <a:pPr lvl="1" eaLnBrk="1" hangingPunct="1"/>
            <a:r>
              <a:rPr lang="en-US" dirty="0"/>
              <a:t>Typical distances between access point and </a:t>
            </a:r>
            <a:r>
              <a:rPr lang="en-US" dirty="0" smtClean="0"/>
              <a:t>client</a:t>
            </a:r>
          </a:p>
          <a:p>
            <a:pPr lvl="2" eaLnBrk="1" hangingPunct="1"/>
            <a:r>
              <a:rPr lang="en-US" dirty="0" smtClean="0"/>
              <a:t>Do not exceed the distance restriction for the 802.11 standard your access point is using</a:t>
            </a:r>
            <a:endParaRPr lang="en-US" dirty="0"/>
          </a:p>
          <a:p>
            <a:pPr lvl="1" eaLnBrk="1" hangingPunct="1"/>
            <a:r>
              <a:rPr lang="en-US" dirty="0"/>
              <a:t>Obstacles</a:t>
            </a:r>
          </a:p>
          <a:p>
            <a:pPr lvl="2" eaLnBrk="1" hangingPunct="1"/>
            <a:r>
              <a:rPr lang="en-US" dirty="0"/>
              <a:t>Type and number of, between access point and clients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Design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2706" name="Picture 2" descr="Home or small office WLAN arrangement" title="Figure 6-2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47801"/>
            <a:ext cx="49895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3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Wireless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wireless spectrum is a continuum </a:t>
            </a:r>
            <a:r>
              <a:rPr lang="en-US" dirty="0"/>
              <a:t>of electromagnetic </a:t>
            </a:r>
            <a:r>
              <a:rPr lang="en-US" dirty="0" smtClean="0"/>
              <a:t>waves used for data/voice </a:t>
            </a:r>
            <a:r>
              <a:rPr lang="en-US" dirty="0"/>
              <a:t>communication</a:t>
            </a:r>
          </a:p>
          <a:p>
            <a:pPr lvl="1" eaLnBrk="1" hangingPunct="1"/>
            <a:r>
              <a:rPr lang="en-US" dirty="0"/>
              <a:t>Arranged by frequencies</a:t>
            </a:r>
          </a:p>
          <a:p>
            <a:pPr lvl="2" eaLnBrk="1" hangingPunct="1"/>
            <a:r>
              <a:rPr lang="en-US" dirty="0"/>
              <a:t>Lowest to highest</a:t>
            </a:r>
          </a:p>
          <a:p>
            <a:pPr lvl="1" eaLnBrk="1" hangingPunct="1"/>
            <a:r>
              <a:rPr lang="en-US" dirty="0"/>
              <a:t>Spans 9 KHz and 300 GHz</a:t>
            </a:r>
          </a:p>
          <a:p>
            <a:pPr eaLnBrk="1" hangingPunct="1"/>
            <a:r>
              <a:rPr lang="en-US" dirty="0"/>
              <a:t>Wireless services associated with one area</a:t>
            </a:r>
          </a:p>
          <a:p>
            <a:pPr eaLnBrk="1" hangingPunct="1"/>
            <a:r>
              <a:rPr lang="en-US" dirty="0"/>
              <a:t>FCC oversees United States frequencies</a:t>
            </a:r>
          </a:p>
          <a:p>
            <a:pPr eaLnBrk="1" hangingPunct="1"/>
            <a:r>
              <a:rPr lang="en-US" dirty="0"/>
              <a:t>ITU oversees international frequencies</a:t>
            </a:r>
          </a:p>
          <a:p>
            <a:pPr lvl="1" eaLnBrk="1" hangingPunct="1"/>
            <a:r>
              <a:rPr lang="en-US" dirty="0"/>
              <a:t>Air signals propagate across borders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81E-4F97-43DF-BDCA-4E7C89F3E2FD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4314-D37C-441B-8D9A-023CCC3FA26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78" y="543813"/>
            <a:ext cx="8329490" cy="5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Larger </a:t>
            </a:r>
            <a:r>
              <a:rPr lang="en-US" dirty="0" smtClean="0"/>
              <a:t>WLANs warrant a more systematic </a:t>
            </a:r>
            <a:r>
              <a:rPr lang="en-US" dirty="0"/>
              <a:t>approach to access point placement</a:t>
            </a:r>
          </a:p>
          <a:p>
            <a:pPr eaLnBrk="1" hangingPunct="1"/>
            <a:r>
              <a:rPr lang="en-US" dirty="0"/>
              <a:t>Site survey</a:t>
            </a:r>
          </a:p>
          <a:p>
            <a:pPr lvl="1" eaLnBrk="1" hangingPunct="1"/>
            <a:r>
              <a:rPr lang="en-US" dirty="0"/>
              <a:t>Assesses client requirements, facility characteristics, coverage areas</a:t>
            </a:r>
          </a:p>
          <a:p>
            <a:pPr lvl="1" eaLnBrk="1" hangingPunct="1"/>
            <a:r>
              <a:rPr lang="en-US" dirty="0"/>
              <a:t>Determines access point arrangement ensuring reliable wireless connectivity</a:t>
            </a:r>
          </a:p>
          <a:p>
            <a:pPr lvl="2" eaLnBrk="1" hangingPunct="1"/>
            <a:r>
              <a:rPr lang="en-US" dirty="0"/>
              <a:t>Within given area</a:t>
            </a:r>
          </a:p>
          <a:p>
            <a:pPr lvl="1" eaLnBrk="1" hangingPunct="1"/>
            <a:r>
              <a:rPr lang="en-US" dirty="0"/>
              <a:t>Proposes access point testing</a:t>
            </a:r>
          </a:p>
          <a:p>
            <a:pPr lvl="2" eaLnBrk="1" hangingPunct="1"/>
            <a:r>
              <a:rPr lang="en-US" dirty="0"/>
              <a:t>Test wireless access from farthest corners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69525" cy="4351338"/>
          </a:xfrm>
        </p:spPr>
        <p:txBody>
          <a:bodyPr/>
          <a:lstStyle/>
          <a:p>
            <a:r>
              <a:rPr lang="en-US" dirty="0" smtClean="0"/>
              <a:t>Consider whether Wi-Fi access points will be used as wireless bridges to create remote wired access to the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3730" name="Picture 2" descr="A wireless bridge provides remote wired access" title="Figure 6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5625"/>
            <a:ext cx="7010400" cy="44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8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site survey has identified and verified the quantity and location of access points, you are ready to install them</a:t>
            </a:r>
            <a:endParaRPr lang="en-US" dirty="0"/>
          </a:p>
          <a:p>
            <a:pPr lvl="1" eaLnBrk="1" hangingPunct="1"/>
            <a:r>
              <a:rPr lang="en-US" dirty="0"/>
              <a:t>Must belong to same </a:t>
            </a:r>
            <a:r>
              <a:rPr lang="en-US" dirty="0" smtClean="0"/>
              <a:t>ESS and share an </a:t>
            </a:r>
            <a:r>
              <a:rPr lang="en-US" dirty="0"/>
              <a:t>ESSID</a:t>
            </a:r>
          </a:p>
          <a:p>
            <a:pPr eaLnBrk="1" hangingPunct="1"/>
            <a:r>
              <a:rPr lang="en-US" dirty="0"/>
              <a:t>Enterprise-wide WLAN design considerations</a:t>
            </a:r>
          </a:p>
          <a:p>
            <a:pPr lvl="1" eaLnBrk="1" hangingPunct="1"/>
            <a:r>
              <a:rPr lang="en-US" dirty="0"/>
              <a:t>How wireless LAN portions will integrate with wired portions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Wireless Connectivity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Each AP comes with an installation program on CD-ROM </a:t>
            </a:r>
            <a:r>
              <a:rPr lang="en-US" dirty="0"/>
              <a:t>or DVD</a:t>
            </a:r>
          </a:p>
          <a:p>
            <a:pPr lvl="1" eaLnBrk="1" hangingPunct="1"/>
            <a:r>
              <a:rPr lang="en-US" dirty="0"/>
              <a:t>Guides through setup process</a:t>
            </a:r>
          </a:p>
          <a:p>
            <a:pPr eaLnBrk="1" hangingPunct="1"/>
            <a:r>
              <a:rPr lang="en-US" dirty="0"/>
              <a:t>Variables set during installation</a:t>
            </a:r>
          </a:p>
          <a:p>
            <a:pPr lvl="1" eaLnBrk="1" hangingPunct="1"/>
            <a:r>
              <a:rPr lang="en-US" dirty="0"/>
              <a:t>Administrator password</a:t>
            </a:r>
          </a:p>
          <a:p>
            <a:pPr lvl="1" eaLnBrk="1" hangingPunct="1"/>
            <a:r>
              <a:rPr lang="en-US" dirty="0"/>
              <a:t>SSID</a:t>
            </a:r>
          </a:p>
          <a:p>
            <a:pPr lvl="1" eaLnBrk="1" hangingPunct="1"/>
            <a:r>
              <a:rPr lang="en-US" dirty="0"/>
              <a:t>Whether or not DHCP is used</a:t>
            </a:r>
          </a:p>
          <a:p>
            <a:pPr lvl="1" eaLnBrk="1" hangingPunct="1"/>
            <a:r>
              <a:rPr lang="en-US" dirty="0"/>
              <a:t>Whether or not the SSID is broadcast</a:t>
            </a:r>
          </a:p>
          <a:p>
            <a:pPr lvl="1" eaLnBrk="1" hangingPunct="1"/>
            <a:r>
              <a:rPr lang="en-US" dirty="0"/>
              <a:t>Security options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Wireless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Configuration varies from one client type to another</a:t>
            </a:r>
          </a:p>
          <a:p>
            <a:pPr eaLnBrk="1" hangingPunct="1"/>
            <a:r>
              <a:rPr lang="en-US" dirty="0" smtClean="0"/>
              <a:t>As long as an AP is broadcasting  its SSID</a:t>
            </a:r>
          </a:p>
          <a:p>
            <a:pPr lvl="1" eaLnBrk="1" hangingPunct="1"/>
            <a:r>
              <a:rPr lang="en-US" dirty="0" smtClean="0"/>
              <a:t>Clients in its vicinity will detect it  and offer the user the option to associate with it</a:t>
            </a:r>
          </a:p>
          <a:p>
            <a:pPr eaLnBrk="1" hangingPunct="1"/>
            <a:r>
              <a:rPr lang="en-US" dirty="0" smtClean="0"/>
              <a:t>On-boarding</a:t>
            </a:r>
          </a:p>
          <a:p>
            <a:pPr lvl="1" eaLnBrk="1" hangingPunct="1"/>
            <a:r>
              <a:rPr lang="en-US" dirty="0" smtClean="0"/>
              <a:t>Installing a specific program or app onto a device to give it trusted access to certain portions of the network</a:t>
            </a:r>
          </a:p>
          <a:p>
            <a:pPr eaLnBrk="1" hangingPunct="1"/>
            <a:r>
              <a:rPr lang="en-US" dirty="0" smtClean="0"/>
              <a:t>Off-boarding</a:t>
            </a:r>
          </a:p>
          <a:p>
            <a:pPr lvl="1" eaLnBrk="1" hangingPunct="1"/>
            <a:r>
              <a:rPr lang="en-US" dirty="0" smtClean="0"/>
              <a:t>Removing programs that gave devices special permissions on the network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Wireless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802.11 standard security</a:t>
            </a:r>
          </a:p>
          <a:p>
            <a:pPr lvl="1" eaLnBrk="1" hangingPunct="1"/>
            <a:r>
              <a:rPr lang="en-US" dirty="0"/>
              <a:t>None by default</a:t>
            </a:r>
          </a:p>
          <a:p>
            <a:pPr lvl="1" eaLnBrk="1" hangingPunct="1"/>
            <a:r>
              <a:rPr lang="en-US" dirty="0" smtClean="0"/>
              <a:t>SSID</a:t>
            </a:r>
            <a:r>
              <a:rPr lang="en-US" dirty="0"/>
              <a:t>: only item required</a:t>
            </a:r>
          </a:p>
          <a:p>
            <a:r>
              <a:rPr lang="en-US" dirty="0" smtClean="0"/>
              <a:t>Authentication </a:t>
            </a:r>
          </a:p>
          <a:p>
            <a:pPr lvl="1"/>
            <a:r>
              <a:rPr lang="en-US" dirty="0" smtClean="0"/>
              <a:t>Process of comparing and matching a client’s credentials with the credentials in a database</a:t>
            </a:r>
          </a:p>
          <a:p>
            <a:r>
              <a:rPr lang="en-US" dirty="0" smtClean="0"/>
              <a:t>MAC filtering </a:t>
            </a:r>
          </a:p>
          <a:p>
            <a:pPr lvl="1"/>
            <a:r>
              <a:rPr lang="en-US" dirty="0" smtClean="0"/>
              <a:t>Prevents the AP from authenticating any device whose MAC address is not listed</a:t>
            </a:r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Use of an algorithm to scramble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WPA/WPA2 (Wi-Fi Protected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WPA</a:t>
            </a:r>
          </a:p>
          <a:p>
            <a:pPr lvl="1"/>
            <a:r>
              <a:rPr lang="en-US" dirty="0" smtClean="0"/>
              <a:t>Dynamically assigns every transmission its own key</a:t>
            </a:r>
          </a:p>
          <a:p>
            <a:r>
              <a:rPr lang="en-US" dirty="0" smtClean="0"/>
              <a:t>WPA2</a:t>
            </a:r>
          </a:p>
          <a:p>
            <a:pPr lvl="1"/>
            <a:r>
              <a:rPr lang="en-US" dirty="0" smtClean="0"/>
              <a:t>Replacement for WPA</a:t>
            </a:r>
          </a:p>
          <a:p>
            <a:pPr lvl="1"/>
            <a:r>
              <a:rPr lang="en-US" dirty="0" smtClean="0"/>
              <a:t>A stronger encryption protocol </a:t>
            </a:r>
          </a:p>
          <a:p>
            <a:r>
              <a:rPr lang="en-US" dirty="0" smtClean="0"/>
              <a:t>Most secure communication is made possible by combining a RADIUS server with WPA/WPA2</a:t>
            </a:r>
          </a:p>
          <a:p>
            <a:pPr lvl="1"/>
            <a:r>
              <a:rPr lang="en-US" dirty="0" smtClean="0"/>
              <a:t>Known as WPA-Enterprise or WPA2-Enterprise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 to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 driving</a:t>
            </a:r>
          </a:p>
          <a:p>
            <a:pPr lvl="1"/>
            <a:r>
              <a:rPr lang="en-US" dirty="0" smtClean="0"/>
              <a:t>A hacker searches for unprotected wireless networks by driving around with a laptop configured to receive and capture wireless data transmissions</a:t>
            </a:r>
          </a:p>
          <a:p>
            <a:r>
              <a:rPr lang="en-US" dirty="0" smtClean="0"/>
              <a:t>War chalking</a:t>
            </a:r>
          </a:p>
          <a:p>
            <a:pPr lvl="1"/>
            <a:r>
              <a:rPr lang="en-US" dirty="0" smtClean="0"/>
              <a:t>Hackers draw symbols with chalk on the sidewalk or wall near a vulnerable AP</a:t>
            </a:r>
          </a:p>
          <a:p>
            <a:pPr lvl="1"/>
            <a:r>
              <a:rPr lang="en-US" dirty="0" smtClean="0"/>
              <a:t>To make it known to other hackers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 to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Evil twin</a:t>
            </a:r>
          </a:p>
          <a:p>
            <a:pPr lvl="1"/>
            <a:r>
              <a:rPr lang="en-US" dirty="0" smtClean="0"/>
              <a:t>A rogue AP planted in a network’s geological area to pose as an authorized AP</a:t>
            </a:r>
          </a:p>
          <a:p>
            <a:r>
              <a:rPr lang="en-US" dirty="0" smtClean="0"/>
              <a:t>WPA attacks</a:t>
            </a:r>
          </a:p>
          <a:p>
            <a:pPr lvl="1"/>
            <a:r>
              <a:rPr lang="en-US" dirty="0" smtClean="0"/>
              <a:t>Involve an interception of the network keys communicated between stations and APs</a:t>
            </a:r>
          </a:p>
          <a:p>
            <a:pPr lvl="1"/>
            <a:r>
              <a:rPr lang="en-US" dirty="0" smtClean="0"/>
              <a:t>Also called WPA cracking</a:t>
            </a:r>
          </a:p>
          <a:p>
            <a:r>
              <a:rPr lang="en-US" dirty="0" smtClean="0"/>
              <a:t>WPS attack</a:t>
            </a:r>
          </a:p>
          <a:p>
            <a:pPr lvl="1"/>
            <a:r>
              <a:rPr lang="en-US" dirty="0" smtClean="0"/>
              <a:t>Cracking a PIN in order to access an APs settings</a:t>
            </a:r>
          </a:p>
          <a:p>
            <a:pPr lvl="1"/>
            <a:r>
              <a:rPr lang="en-US" dirty="0" smtClean="0"/>
              <a:t>Cracked through a brute force attack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Wireless Spectrum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18984" y="6460118"/>
            <a:ext cx="973015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3490" name="Picture 2" descr="The wireless spectrum" title="Figure 6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5" y="1432638"/>
            <a:ext cx="8398086" cy="539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Wireless 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Cable continuity and performance testers will tell nothing about wireless connections, stations, or APs on a network</a:t>
            </a:r>
          </a:p>
          <a:p>
            <a:r>
              <a:rPr lang="en-US" dirty="0" smtClean="0"/>
              <a:t>To troubleshoot wireless LANS</a:t>
            </a:r>
          </a:p>
          <a:p>
            <a:pPr lvl="1"/>
            <a:r>
              <a:rPr lang="en-US" dirty="0" smtClean="0"/>
              <a:t>You need tools that contain wireless NICs and run wireless protocols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software tools:</a:t>
            </a:r>
          </a:p>
          <a:p>
            <a:pPr lvl="1"/>
            <a:r>
              <a:rPr lang="en-US" dirty="0" smtClean="0"/>
              <a:t>Wireless analyzer (Wi-Fi analyzer)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 evaluate Wi-Fi network availability, optimize Wi-Fi signal settings, and help identify Wi-Fi security threats</a:t>
            </a:r>
          </a:p>
          <a:p>
            <a:pPr lvl="1"/>
            <a:r>
              <a:rPr lang="en-US" dirty="0" smtClean="0"/>
              <a:t>Spectrum analyzer</a:t>
            </a:r>
          </a:p>
          <a:p>
            <a:pPr lvl="2"/>
            <a:r>
              <a:rPr lang="en-US" dirty="0" smtClean="0"/>
              <a:t>Can assess the quality of the wireless signal</a:t>
            </a:r>
          </a:p>
          <a:p>
            <a:r>
              <a:rPr lang="en-US" dirty="0" smtClean="0"/>
              <a:t>List of capabilities common to wireless testing tools:</a:t>
            </a:r>
          </a:p>
          <a:p>
            <a:pPr lvl="1"/>
            <a:r>
              <a:rPr lang="en-US" dirty="0" smtClean="0"/>
              <a:t>Identify transmitting access points, stations, and channels over which they are communicating</a:t>
            </a:r>
          </a:p>
          <a:p>
            <a:pPr lvl="1"/>
            <a:r>
              <a:rPr lang="en-US" dirty="0" smtClean="0"/>
              <a:t>Measure signal strength from an AP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capabilities common to wireless testing tools (cont’d):</a:t>
            </a:r>
          </a:p>
          <a:p>
            <a:pPr lvl="1"/>
            <a:r>
              <a:rPr lang="en-US" dirty="0" smtClean="0"/>
              <a:t>Indicate the effects of attenuation, signal loss, and noise</a:t>
            </a:r>
          </a:p>
          <a:p>
            <a:pPr lvl="1"/>
            <a:r>
              <a:rPr lang="en-US" dirty="0" smtClean="0"/>
              <a:t>Interpret signal strength information</a:t>
            </a:r>
          </a:p>
          <a:p>
            <a:pPr lvl="1"/>
            <a:r>
              <a:rPr lang="en-US" dirty="0" smtClean="0"/>
              <a:t>Ensure proper association and reassociation between APs</a:t>
            </a:r>
          </a:p>
          <a:p>
            <a:pPr lvl="1"/>
            <a:r>
              <a:rPr lang="en-US" dirty="0" smtClean="0"/>
              <a:t>Capture and interpret traffic</a:t>
            </a:r>
          </a:p>
          <a:p>
            <a:pPr lvl="1"/>
            <a:r>
              <a:rPr lang="en-US" dirty="0" smtClean="0"/>
              <a:t>Measure throughput and assess data transmission errors</a:t>
            </a:r>
          </a:p>
          <a:p>
            <a:pPr lvl="1"/>
            <a:r>
              <a:rPr lang="en-US" dirty="0" smtClean="0"/>
              <a:t>Analyze characteristics of each channel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Wireless configuration pitfalls to avoid:</a:t>
            </a:r>
          </a:p>
          <a:p>
            <a:pPr lvl="1"/>
            <a:r>
              <a:rPr lang="en-US" dirty="0" smtClean="0"/>
              <a:t>SSID mismatch</a:t>
            </a:r>
          </a:p>
          <a:p>
            <a:pPr lvl="1"/>
            <a:r>
              <a:rPr lang="en-US" dirty="0" smtClean="0"/>
              <a:t>Incorrect encryption</a:t>
            </a:r>
          </a:p>
          <a:p>
            <a:pPr lvl="1"/>
            <a:r>
              <a:rPr lang="en-US" dirty="0" smtClean="0"/>
              <a:t>Incorrect or overlapping channels or frequencies</a:t>
            </a:r>
          </a:p>
          <a:p>
            <a:pPr lvl="1"/>
            <a:r>
              <a:rPr lang="en-US" dirty="0" smtClean="0"/>
              <a:t>Mismatched standards</a:t>
            </a:r>
          </a:p>
          <a:p>
            <a:pPr lvl="1"/>
            <a:r>
              <a:rPr lang="en-US" dirty="0" smtClean="0"/>
              <a:t>Incorrect antenna placement</a:t>
            </a:r>
          </a:p>
          <a:p>
            <a:pPr lvl="1"/>
            <a:r>
              <a:rPr lang="en-US" dirty="0" smtClean="0"/>
              <a:t>Interference</a:t>
            </a:r>
          </a:p>
          <a:p>
            <a:pPr lvl="1"/>
            <a:r>
              <a:rPr lang="en-US" dirty="0" smtClean="0"/>
              <a:t>Simultaneous wired and wireless connections</a:t>
            </a:r>
          </a:p>
          <a:p>
            <a:pPr lvl="1"/>
            <a:r>
              <a:rPr lang="en-US" dirty="0" smtClean="0"/>
              <a:t>Problems with firmware updates</a:t>
            </a:r>
          </a:p>
          <a:p>
            <a:pPr lvl="1"/>
            <a:r>
              <a:rPr lang="en-US" dirty="0" err="1"/>
              <a:t>Unoptimized</a:t>
            </a:r>
            <a:r>
              <a:rPr lang="en-US" dirty="0"/>
              <a:t> access point power levels</a:t>
            </a:r>
          </a:p>
          <a:p>
            <a:pPr lvl="1"/>
            <a:r>
              <a:rPr lang="en-US" dirty="0"/>
              <a:t>Inappropriate antenna type</a:t>
            </a:r>
          </a:p>
          <a:p>
            <a:pPr lvl="1"/>
            <a:r>
              <a:rPr lang="en-US" dirty="0"/>
              <a:t>Client saturation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Most wireless networks use frequencies around 2.4 GHz or 5 GHz</a:t>
            </a:r>
          </a:p>
          <a:p>
            <a:pPr eaLnBrk="1" hangingPunct="1"/>
            <a:r>
              <a:rPr lang="en-US" dirty="0" smtClean="0"/>
              <a:t>A signal may pass through an object, be absorbed by the object, or it may be subject to any of the following: reflection, diffraction, or scattering</a:t>
            </a:r>
          </a:p>
          <a:p>
            <a:pPr eaLnBrk="1" hangingPunct="1"/>
            <a:r>
              <a:rPr lang="en-US" dirty="0" smtClean="0"/>
              <a:t>Personal area networks (PANs) rarely exceed a few meters and usually only contain a few personal devices</a:t>
            </a:r>
          </a:p>
          <a:p>
            <a:pPr eaLnBrk="1" hangingPunct="1"/>
            <a:r>
              <a:rPr lang="en-US" dirty="0" smtClean="0"/>
              <a:t>Bluetooth technology unites mobile devices with PCs under a single communications standard</a:t>
            </a:r>
          </a:p>
        </p:txBody>
      </p:sp>
    </p:spTree>
    <p:extLst>
      <p:ext uri="{BB962C8B-B14F-4D97-AF65-F5344CB8AC3E}">
        <p14:creationId xmlns:p14="http://schemas.microsoft.com/office/powerpoint/2010/main" val="212858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55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NFC is a form of radio communication that transfers data wirelessly over very short distances</a:t>
            </a:r>
          </a:p>
          <a:p>
            <a:pPr eaLnBrk="1" hangingPunct="1"/>
            <a:r>
              <a:rPr lang="en-US" dirty="0" smtClean="0"/>
              <a:t>The IEEE 802.11 task groups that have generated notable wireless standards are 802.11b, 802.11a, 802.11g, 802.11n, and 802.11ac</a:t>
            </a:r>
          </a:p>
          <a:p>
            <a:pPr eaLnBrk="1" hangingPunct="1"/>
            <a:r>
              <a:rPr lang="en-US" dirty="0" smtClean="0"/>
              <a:t>CSMA/CA minimized the potential for collisions but cannot detect the occurrence of a collision</a:t>
            </a:r>
          </a:p>
          <a:p>
            <a:pPr eaLnBrk="1" hangingPunct="1"/>
            <a:r>
              <a:rPr lang="en-US" dirty="0" smtClean="0"/>
              <a:t>Placement of an access point on a WLAN must take into account the typical distances between the access point and its clients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4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an access point is broadcasting its SSID clients in the vicinity will detect it</a:t>
            </a:r>
          </a:p>
          <a:p>
            <a:pPr eaLnBrk="1" hangingPunct="1"/>
            <a:r>
              <a:rPr lang="en-US" dirty="0" smtClean="0"/>
              <a:t>iwconfig is a command-line function for viewing and setting wireless interface parameters</a:t>
            </a:r>
          </a:p>
          <a:p>
            <a:pPr eaLnBrk="1" hangingPunct="1"/>
            <a:r>
              <a:rPr lang="en-US" dirty="0" smtClean="0"/>
              <a:t>By default the 802.11 standard does not offer any security</a:t>
            </a:r>
          </a:p>
          <a:p>
            <a:pPr eaLnBrk="1" hangingPunct="1"/>
            <a:r>
              <a:rPr lang="en-US" dirty="0" smtClean="0"/>
              <a:t>When configuring WEP, you establish a character string required to associate with the access point</a:t>
            </a:r>
          </a:p>
          <a:p>
            <a:pPr eaLnBrk="1" hangingPunct="1"/>
            <a:r>
              <a:rPr lang="en-US" dirty="0" smtClean="0"/>
              <a:t>WEP was replaced by WPA, which dynamically assigns every transmission its own key</a:t>
            </a:r>
          </a:p>
        </p:txBody>
      </p:sp>
    </p:spTree>
    <p:extLst>
      <p:ext uri="{BB962C8B-B14F-4D97-AF65-F5344CB8AC3E}">
        <p14:creationId xmlns:p14="http://schemas.microsoft.com/office/powerpoint/2010/main" val="15763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57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Wireless networks are susceptible to eavesdropping</a:t>
            </a:r>
          </a:p>
          <a:p>
            <a:pPr eaLnBrk="1" hangingPunct="1"/>
            <a:r>
              <a:rPr lang="en-US" dirty="0" smtClean="0"/>
              <a:t>Many programs exist that can scan for wireless signals over a certain geographical range</a:t>
            </a:r>
          </a:p>
          <a:p>
            <a:pPr eaLnBrk="1" hangingPunct="1"/>
            <a:r>
              <a:rPr lang="en-US" dirty="0" smtClean="0"/>
              <a:t>Wireless networks provide the best performance when the channels being used don’t overlap with those used by nearby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2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Radiation pattern </a:t>
            </a:r>
          </a:p>
          <a:p>
            <a:pPr lvl="1" eaLnBrk="1" hangingPunct="1"/>
            <a:r>
              <a:rPr lang="en-US" dirty="0"/>
              <a:t>Relative strength over three-dimensional area</a:t>
            </a:r>
          </a:p>
          <a:p>
            <a:pPr lvl="2" eaLnBrk="1" hangingPunct="1"/>
            <a:r>
              <a:rPr lang="en-US" dirty="0"/>
              <a:t>Of all electromagnetic energy that antenna sends, receives</a:t>
            </a:r>
          </a:p>
          <a:p>
            <a:pPr eaLnBrk="1" hangingPunct="1"/>
            <a:r>
              <a:rPr lang="en-US" dirty="0" smtClean="0"/>
              <a:t>Unidirectional (directional antenna)</a:t>
            </a:r>
            <a:endParaRPr lang="en-US" dirty="0"/>
          </a:p>
          <a:p>
            <a:pPr lvl="1" eaLnBrk="1" hangingPunct="1"/>
            <a:r>
              <a:rPr lang="en-US" dirty="0"/>
              <a:t>Issues wireless signals along single direction</a:t>
            </a:r>
          </a:p>
          <a:p>
            <a:pPr eaLnBrk="1" hangingPunct="1"/>
            <a:r>
              <a:rPr lang="en-US" dirty="0"/>
              <a:t>Omnidirectional antenna</a:t>
            </a:r>
          </a:p>
          <a:p>
            <a:pPr lvl="1" eaLnBrk="1" hangingPunct="1"/>
            <a:r>
              <a:rPr lang="en-US" dirty="0"/>
              <a:t>Issues, receives wireless signals</a:t>
            </a:r>
          </a:p>
          <a:p>
            <a:pPr lvl="2" eaLnBrk="1" hangingPunct="1"/>
            <a:r>
              <a:rPr lang="en-US" dirty="0"/>
              <a:t>Equal strength, clarity in all directions</a:t>
            </a:r>
          </a:p>
          <a:p>
            <a:pPr eaLnBrk="1" hangingPunct="1"/>
            <a:r>
              <a:rPr lang="en-US" dirty="0"/>
              <a:t>Range</a:t>
            </a:r>
          </a:p>
          <a:p>
            <a:pPr lvl="1" eaLnBrk="1" hangingPunct="1"/>
            <a:r>
              <a:rPr lang="en-US" dirty="0"/>
              <a:t>Reachable geographical area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7092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LOS (line-of-sight)</a:t>
            </a:r>
          </a:p>
          <a:p>
            <a:pPr lvl="1" eaLnBrk="1" hangingPunct="1"/>
            <a:r>
              <a:rPr lang="en-US" dirty="0"/>
              <a:t>Signal travels in straight </a:t>
            </a:r>
            <a:r>
              <a:rPr lang="en-US" dirty="0" smtClean="0"/>
              <a:t>line directly </a:t>
            </a:r>
            <a:r>
              <a:rPr lang="en-US" dirty="0"/>
              <a:t>from transmitter to receiver</a:t>
            </a:r>
          </a:p>
          <a:p>
            <a:pPr eaLnBrk="1" hangingPunct="1"/>
            <a:r>
              <a:rPr lang="en-US" dirty="0" smtClean="0"/>
              <a:t>When obstacles are in a signal’s way, the signal </a:t>
            </a:r>
            <a:r>
              <a:rPr lang="en-US" dirty="0"/>
              <a:t>may:</a:t>
            </a:r>
          </a:p>
          <a:p>
            <a:pPr lvl="1" eaLnBrk="1" hangingPunct="1"/>
            <a:r>
              <a:rPr lang="en-US" dirty="0"/>
              <a:t>Pass through </a:t>
            </a:r>
            <a:r>
              <a:rPr lang="en-US" dirty="0" smtClean="0"/>
              <a:t>them</a:t>
            </a:r>
            <a:endParaRPr lang="en-US" dirty="0"/>
          </a:p>
          <a:p>
            <a:pPr lvl="1" eaLnBrk="1" hangingPunct="1"/>
            <a:r>
              <a:rPr lang="en-US" dirty="0"/>
              <a:t>Be absorbed into them</a:t>
            </a:r>
          </a:p>
          <a:p>
            <a:pPr lvl="1" eaLnBrk="1" hangingPunct="1"/>
            <a:r>
              <a:rPr lang="en-US" dirty="0"/>
              <a:t>Be subject to three phenomena</a:t>
            </a:r>
          </a:p>
          <a:p>
            <a:pPr lvl="2" eaLnBrk="1" hangingPunct="1"/>
            <a:r>
              <a:rPr lang="en-US" dirty="0"/>
              <a:t>Reflection: bounce back to source</a:t>
            </a:r>
          </a:p>
          <a:p>
            <a:pPr lvl="2" eaLnBrk="1" hangingPunct="1"/>
            <a:r>
              <a:rPr lang="en-US" dirty="0"/>
              <a:t>Diffraction: splits into secondary waves</a:t>
            </a:r>
          </a:p>
          <a:p>
            <a:pPr lvl="2" eaLnBrk="1" hangingPunct="1"/>
            <a:r>
              <a:rPr lang="en-US" dirty="0"/>
              <a:t>Scattering: diffusion in multiple different directions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6975" y="1690688"/>
            <a:ext cx="4730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Multipath signals</a:t>
            </a:r>
          </a:p>
          <a:p>
            <a:pPr lvl="1"/>
            <a:r>
              <a:rPr lang="en-US" smtClean="0"/>
              <a:t>Wireless signals follow different paths to destination</a:t>
            </a:r>
          </a:p>
          <a:p>
            <a:pPr lvl="1"/>
            <a:r>
              <a:rPr lang="en-US" smtClean="0"/>
              <a:t>Caused by reflection, diffraction, scattering</a:t>
            </a:r>
          </a:p>
          <a:p>
            <a:pPr lvl="1"/>
            <a:r>
              <a:rPr lang="en-US" smtClean="0"/>
              <a:t>Advantage</a:t>
            </a:r>
          </a:p>
          <a:p>
            <a:pPr lvl="2"/>
            <a:r>
              <a:rPr lang="en-US" smtClean="0"/>
              <a:t>Better chance of reaching destination</a:t>
            </a:r>
          </a:p>
          <a:p>
            <a:pPr lvl="1"/>
            <a:r>
              <a:rPr lang="en-US" smtClean="0"/>
              <a:t>Disadvantage</a:t>
            </a:r>
          </a:p>
          <a:p>
            <a:pPr lvl="2"/>
            <a:r>
              <a:rPr lang="en-US" smtClean="0"/>
              <a:t>Signal delay will result in data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636"/>
            <a:ext cx="3241431" cy="1127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 Propagation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711354" y="6492875"/>
            <a:ext cx="480646" cy="365125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4514" name="Picture 2" descr="Multipath signal propogation" title="Figure 6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38" y="534166"/>
            <a:ext cx="8294077" cy="605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7769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Variation in signal </a:t>
            </a:r>
            <a:r>
              <a:rPr lang="en-US" dirty="0" smtClean="0"/>
              <a:t>strength as a result of some of the electromagnetic </a:t>
            </a:r>
            <a:r>
              <a:rPr lang="en-US" dirty="0"/>
              <a:t>energy scattered, reflected</a:t>
            </a:r>
            <a:r>
              <a:rPr lang="en-US" dirty="0" smtClean="0"/>
              <a:t>, or diffracted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Multipath signaling is a cause of fading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Goodput is the throughput experience at the application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Web sites, called speed test sites, can measure your upload and download speeds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To see how your connection’s throughput is affecting your </a:t>
            </a:r>
            <a:r>
              <a:rPr lang="en-US" dirty="0" err="1" smtClean="0"/>
              <a:t>goodput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6277" y="1830387"/>
            <a:ext cx="53457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Attenuation</a:t>
            </a:r>
          </a:p>
          <a:p>
            <a:pPr lvl="1"/>
            <a:r>
              <a:rPr lang="en-US" smtClean="0"/>
              <a:t>Signal weakens</a:t>
            </a:r>
          </a:p>
          <a:p>
            <a:pPr lvl="2"/>
            <a:r>
              <a:rPr lang="en-US" smtClean="0"/>
              <a:t>Moving away from transmission antenna</a:t>
            </a:r>
          </a:p>
          <a:p>
            <a:pPr lvl="1"/>
            <a:r>
              <a:rPr lang="en-US" smtClean="0"/>
              <a:t>Correcting signal attenuation</a:t>
            </a:r>
          </a:p>
          <a:p>
            <a:pPr lvl="2"/>
            <a:r>
              <a:rPr lang="en-US" smtClean="0"/>
              <a:t>Amplify or repeat the signal from a closer broadcast point called a range extender</a:t>
            </a:r>
          </a:p>
          <a:p>
            <a:r>
              <a:rPr lang="en-US" smtClean="0"/>
              <a:t>Noise</a:t>
            </a:r>
          </a:p>
          <a:p>
            <a:pPr lvl="1"/>
            <a:r>
              <a:rPr lang="en-US" smtClean="0"/>
              <a:t>Also known as EMI</a:t>
            </a:r>
          </a:p>
          <a:p>
            <a:pPr lvl="1"/>
            <a:r>
              <a:rPr lang="en-US" smtClean="0"/>
              <a:t>More vulnerable to noise</a:t>
            </a:r>
          </a:p>
          <a:p>
            <a:pPr lvl="2"/>
            <a:r>
              <a:rPr lang="en-US" smtClean="0"/>
              <a:t>No wireless conduit, shielding</a:t>
            </a:r>
          </a:p>
          <a:p>
            <a:pPr lvl="1"/>
            <a:r>
              <a:rPr lang="en-US" smtClean="0"/>
              <a:t>Signal-to-noise ratio (SNR) = proportion of noise to the strength of a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4661</Words>
  <Application>Microsoft Office PowerPoint</Application>
  <PresentationFormat>Widescreen</PresentationFormat>
  <Paragraphs>869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Open Sans</vt:lpstr>
      <vt:lpstr>Open Sans Semibold</vt:lpstr>
      <vt:lpstr>Office Theme</vt:lpstr>
      <vt:lpstr>Technical Infrastructure: Networking</vt:lpstr>
      <vt:lpstr>Topic 13 – Wireless Networking</vt:lpstr>
      <vt:lpstr>Characteristics of Wireless Transmission</vt:lpstr>
      <vt:lpstr>The Wireless Spectrum</vt:lpstr>
      <vt:lpstr>The Wireless Spectrum</vt:lpstr>
      <vt:lpstr>Antennas</vt:lpstr>
      <vt:lpstr>Signal Propagation</vt:lpstr>
      <vt:lpstr>Signal Propagation</vt:lpstr>
      <vt:lpstr>Signal Degradation</vt:lpstr>
      <vt:lpstr>Frequency Ranges</vt:lpstr>
      <vt:lpstr>Frequency Ranges</vt:lpstr>
      <vt:lpstr>Wireless PAN</vt:lpstr>
      <vt:lpstr>Wireless PAN</vt:lpstr>
      <vt:lpstr>Wireless PAN</vt:lpstr>
      <vt:lpstr>Wi-Fi WLAN (Wireless LAN) Architecture</vt:lpstr>
      <vt:lpstr>Wi-Fi WLAN (Wireless LAN) Architecture</vt:lpstr>
      <vt:lpstr>Wi-Fi WLAN (Wireless LAN) Architecture</vt:lpstr>
      <vt:lpstr>Wi-Fi WLAN (Wireless LAN) Architecture</vt:lpstr>
      <vt:lpstr>802.11 WLAN Standards</vt:lpstr>
      <vt:lpstr>802.11 WLAN Standards</vt:lpstr>
      <vt:lpstr>Access Method</vt:lpstr>
      <vt:lpstr>Access Method</vt:lpstr>
      <vt:lpstr>Access Method</vt:lpstr>
      <vt:lpstr>Association</vt:lpstr>
      <vt:lpstr>Association</vt:lpstr>
      <vt:lpstr>Association</vt:lpstr>
      <vt:lpstr>Association</vt:lpstr>
      <vt:lpstr>Association</vt:lpstr>
      <vt:lpstr>Association</vt:lpstr>
      <vt:lpstr>IEEE 802.11 Frames</vt:lpstr>
      <vt:lpstr>IEEE 802.11 Frames</vt:lpstr>
      <vt:lpstr>IEEE 802.11 Frames</vt:lpstr>
      <vt:lpstr>Wireless Innovations</vt:lpstr>
      <vt:lpstr>Wireless Innovations</vt:lpstr>
      <vt:lpstr>Wireless Innovations</vt:lpstr>
      <vt:lpstr>Wireless Innovations</vt:lpstr>
      <vt:lpstr>Implementing a WAN</vt:lpstr>
      <vt:lpstr>Determining the Design </vt:lpstr>
      <vt:lpstr>Determining the Design </vt:lpstr>
      <vt:lpstr>PowerPoint Presentation</vt:lpstr>
      <vt:lpstr>Determining the Design</vt:lpstr>
      <vt:lpstr>Determining the Design</vt:lpstr>
      <vt:lpstr>Determining the Design</vt:lpstr>
      <vt:lpstr>Configuring Wireless Connectivity Devices</vt:lpstr>
      <vt:lpstr>Configuring Wireless Clients</vt:lpstr>
      <vt:lpstr>802.11 Wireless Network Security</vt:lpstr>
      <vt:lpstr>WPA/WPA2 (Wi-Fi Protected Access)</vt:lpstr>
      <vt:lpstr>Security Threats to Wireless Networks</vt:lpstr>
      <vt:lpstr>Security Threats to Wireless Networks</vt:lpstr>
      <vt:lpstr>Troubleshooting Wireless LANs</vt:lpstr>
      <vt:lpstr>Wireless Network Tools</vt:lpstr>
      <vt:lpstr>Wireless Network Tools</vt:lpstr>
      <vt:lpstr>Avoiding Pitfalls</vt:lpstr>
      <vt:lpstr>Summary</vt:lpstr>
      <vt:lpstr>Summary</vt:lpstr>
      <vt:lpstr>Summary</vt:lpstr>
      <vt:lpstr>Summary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Yingbull</dc:creator>
  <cp:lastModifiedBy>Richard Hildred</cp:lastModifiedBy>
  <cp:revision>58</cp:revision>
  <dcterms:created xsi:type="dcterms:W3CDTF">2015-09-03T13:13:06Z</dcterms:created>
  <dcterms:modified xsi:type="dcterms:W3CDTF">2018-03-20T12:33:28Z</dcterms:modified>
</cp:coreProperties>
</file>