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387" r:id="rId3"/>
    <p:sldId id="388" r:id="rId4"/>
    <p:sldId id="389" r:id="rId5"/>
    <p:sldId id="390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34" r:id="rId14"/>
    <p:sldId id="399" r:id="rId15"/>
    <p:sldId id="40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1639"/>
    <a:srgbClr val="E2897D"/>
    <a:srgbClr val="391652"/>
    <a:srgbClr val="6F008A"/>
    <a:srgbClr val="A31515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2" autoAdjust="0"/>
    <p:restoredTop sz="98387" autoAdjust="0"/>
  </p:normalViewPr>
  <p:slideViewPr>
    <p:cSldViewPr snapToObjects="1">
      <p:cViewPr varScale="1">
        <p:scale>
          <a:sx n="73" d="100"/>
          <a:sy n="73" d="100"/>
        </p:scale>
        <p:origin x="-1320" y="-102"/>
      </p:cViewPr>
      <p:guideLst>
        <p:guide orient="horz" pos="33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4/12/2019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366153"/>
            <a:ext cx="7772400" cy="1444628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 smtClean="0"/>
              <a:t>Click to edit Authors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 smtClean="0"/>
              <a:t>Click to edit Year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 smtClean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PROGRAMIRANJE II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smtClean="0"/>
              <a:t>A0</a:t>
            </a:r>
            <a:r>
              <a:rPr lang="en-US" smtClean="0"/>
              <a:t>8</a:t>
            </a:r>
            <a:r>
              <a:rPr lang="sr-Latn-RS" smtClean="0"/>
              <a:t> – </a:t>
            </a:r>
            <a:r>
              <a:rPr lang="en-US" smtClean="0"/>
              <a:t>Liste (1. dio)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5800" y="3801534"/>
            <a:ext cx="7772400" cy="2573866"/>
          </a:xfrm>
        </p:spPr>
        <p:txBody>
          <a:bodyPr/>
          <a:lstStyle/>
          <a:p>
            <a:pPr>
              <a:tabLst>
                <a:tab pos="1943100" algn="l"/>
              </a:tabLst>
            </a:pPr>
            <a:r>
              <a:rPr lang="sr-Latn-RS" b="1" dirty="0" smtClean="0"/>
              <a:t>dr </a:t>
            </a:r>
            <a:r>
              <a:rPr lang="en-US" b="1" dirty="0" err="1" smtClean="0"/>
              <a:t>Dra</a:t>
            </a:r>
            <a:r>
              <a:rPr lang="sr-Latn-RS" b="1" dirty="0" smtClean="0"/>
              <a:t>ž</a:t>
            </a:r>
            <a:r>
              <a:rPr lang="en-US" b="1" dirty="0" smtClean="0"/>
              <a:t>en Br</a:t>
            </a:r>
            <a:r>
              <a:rPr lang="sr-Latn-RS" b="1" dirty="0" smtClean="0"/>
              <a:t>đanin	</a:t>
            </a:r>
            <a:r>
              <a:rPr lang="sr-Latn-RS" dirty="0" smtClean="0"/>
              <a:t>(drazen</a:t>
            </a:r>
            <a:r>
              <a:rPr lang="en-US" dirty="0" smtClean="0"/>
              <a:t>.</a:t>
            </a:r>
            <a:r>
              <a:rPr lang="en-US" dirty="0" err="1" smtClean="0"/>
              <a:t>brdjanin</a:t>
            </a:r>
            <a:r>
              <a:rPr lang="sr-Latn-RS" dirty="0" smtClean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 smtClean="0"/>
              <a:t>Goran Banjac	</a:t>
            </a:r>
            <a:r>
              <a:rPr lang="sr-Latn-RS" dirty="0" smtClean="0"/>
              <a:t>(goran.banjac@etf.unibl.org)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 smtClean="0"/>
              <a:t>Danijela </a:t>
            </a:r>
            <a:r>
              <a:rPr lang="en-US" b="1" dirty="0" err="1" smtClean="0"/>
              <a:t>Banjac</a:t>
            </a:r>
            <a:r>
              <a:rPr lang="sr-Latn-RS" b="1" dirty="0" smtClean="0"/>
              <a:t>	</a:t>
            </a:r>
            <a:r>
              <a:rPr lang="sr-Latn-RS" dirty="0" smtClean="0"/>
              <a:t>(danijela.</a:t>
            </a:r>
            <a:r>
              <a:rPr lang="en-US" dirty="0" err="1" smtClean="0"/>
              <a:t>banjac</a:t>
            </a:r>
            <a:r>
              <a:rPr lang="sr-Latn-RS" dirty="0" smtClean="0"/>
              <a:t>@etf.unibl.org)</a:t>
            </a:r>
          </a:p>
          <a:p>
            <a:pPr>
              <a:tabLst>
                <a:tab pos="1943100" algn="l"/>
              </a:tabLst>
            </a:pPr>
            <a:r>
              <a:rPr lang="sr-Latn-RS" b="1" dirty="0" smtClean="0"/>
              <a:t>Dragiša Stjepanović	</a:t>
            </a:r>
            <a:r>
              <a:rPr lang="sr-Latn-RS" dirty="0" smtClean="0"/>
              <a:t>(dragisa.stjepanovic@etf.unibl.org)</a:t>
            </a:r>
            <a:endParaRPr lang="en-US" dirty="0" smtClean="0"/>
          </a:p>
          <a:p>
            <a:pPr>
              <a:tabLst>
                <a:tab pos="1943100" algn="l"/>
              </a:tabLst>
            </a:pPr>
            <a:r>
              <a:rPr lang="en-US" b="1" dirty="0" smtClean="0"/>
              <a:t>Nikola </a:t>
            </a:r>
            <a:r>
              <a:rPr lang="en-US" b="1" dirty="0" err="1" smtClean="0"/>
              <a:t>Obradovi</a:t>
            </a:r>
            <a:r>
              <a:rPr lang="sr-Latn-BA" b="1" dirty="0" smtClean="0"/>
              <a:t>ć</a:t>
            </a:r>
            <a:r>
              <a:rPr lang="sr-Latn-BA" dirty="0" smtClean="0"/>
              <a:t>	(nikola.obradovic@</a:t>
            </a:r>
            <a:r>
              <a:rPr lang="sr-Latn-RS" dirty="0" smtClean="0"/>
              <a:t>etf.unibl.org</a:t>
            </a:r>
            <a:r>
              <a:rPr lang="sr-Latn-BA" dirty="0" smtClean="0"/>
              <a:t>) </a:t>
            </a:r>
          </a:p>
          <a:p>
            <a:pPr>
              <a:tabLst>
                <a:tab pos="1943100" algn="l"/>
              </a:tabLst>
            </a:pPr>
            <a:r>
              <a:rPr lang="sr-Latn-BA" b="1" i="1" dirty="0" smtClean="0"/>
              <a:t>Igor Ševo</a:t>
            </a:r>
          </a:p>
          <a:p>
            <a:pPr>
              <a:tabLst>
                <a:tab pos="1943100" algn="l"/>
              </a:tabLst>
            </a:pPr>
            <a:r>
              <a:rPr lang="sr-Latn-BA" b="1" i="1" dirty="0" smtClean="0"/>
              <a:t>Aleksandar Keleč</a:t>
            </a:r>
            <a:endParaRPr lang="en-US" b="1" i="1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 smtClean="0"/>
              <a:t>201</a:t>
            </a:r>
            <a:r>
              <a:rPr lang="en-US" smtClean="0"/>
              <a:t>9</a:t>
            </a:r>
            <a:r>
              <a:rPr lang="sr-Latn-RS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JEDNOSTRUKO POVEZANA LISTA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smtClean="0"/>
              <a:t>A08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trazi(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strcmp(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-&gt;s.indeks,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&lt; 0)</a:t>
            </a:r>
          </a:p>
          <a:p>
            <a:r>
              <a:rPr lang="sr-Latn-R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 || strcmp(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-&gt;s.indeks,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&gt; 0 ? 0 :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rb = 1;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"--- ------- -------------------- -------------------- -------\n"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INDEKS  PREZIME              IME                  PROSJEK\n"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"--- ------- -------------------- -------------------- -------\n"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%s %-20s %-20s %7.2lf\n"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rb++,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-&gt;s.indeks,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-&gt;s.prezime,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-&gt;s.ime,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-&gt;s.prosjek);</a:t>
            </a:r>
          </a:p>
          <a:p>
            <a:r>
              <a:rPr lang="sr-Latn-R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"--- ------- -------------------- -------------------- -------\n"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smtClean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brisi_listu(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(*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)-&gt;sljedeci;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p;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69999" y="4869338"/>
            <a:ext cx="521208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  Indeks: 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-&gt;indeks);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  Prezime: 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  Ime: 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-&gt;ime);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  Prosjek: 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scanf(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"%lf"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-&gt;prosjek);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JEDNOSTRUKO POVEZANA LISTA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smtClean="0"/>
              <a:t>A08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0;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(strcmp((*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)-&gt;s.indeks,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== 0)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 = (*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(*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= (*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)-&gt;sljedeci;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else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*pr = (*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(*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)-&gt;sljedeci; p &amp;&amp; strcmp(p-&gt;s.indeks,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&lt; 0;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 = p-&gt;sljedeci)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 = p;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== 0 || strcmp(p-&gt;s.indeks,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indeks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&gt; 0)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pr-&gt;sljedeci = p-&gt;sljedeci;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free(p);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JEDNOSTRUKO POVEZANA LISTA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smtClean="0"/>
              <a:t>A08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77824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*glava = 0;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c, indeks[8];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"======================================================================\n"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"Dodavanje/azur</a:t>
            </a:r>
            <a:r>
              <a:rPr lang="sr-Latn-R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.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[D], brisanje [B], prikaz [P], pretr. [T], kraj [0]? 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scanf(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"\n%c"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&amp;c);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'D'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Unesite podatke:\n"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citaj(&amp;s);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trazi(glava, s.indeks);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(p) p-&gt;s = s;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dodaj(&amp;glava, &amp;s);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'B'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Unesite indeks: 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indeks);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(brisi(&amp;glava, indeks))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Obrisani su podaci o studentu sa indeksom %s.\n"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indeks);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else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Nema podataka o studentu sa indeksom %s.\n"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indeks);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'P'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pisi(glava);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==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'T'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{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Indeks: 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indeks);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trazi(glava, indeks);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(p)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Student %s, %s ima prosjek ocjena %.2lf.\n"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p-&gt;s.prezime, p-&gt;s.ime, p-&gt;s.prosjek);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else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Nema podataka o studentu sa indeksom %s.\n"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indeks);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else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!=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'0'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pt-BR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Nepoznata opcija - '%c'.\n"</a:t>
            </a:r>
            <a:r>
              <a:rPr lang="pt-BR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c);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!=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'0'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brisi_listu(&amp;glava);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"KRAJ!\n"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 }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2485" y="1201510"/>
            <a:ext cx="6912900" cy="5158752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======================================================================</a:t>
            </a:r>
          </a:p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Dodavanje/azur. [D], brisanje [B], prikaz [P], pretr. [T], kraj [0]? </a:t>
            </a:r>
            <a:r>
              <a:rPr lang="pl-PL" sz="13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r>
              <a:rPr lang="en-US" sz="1300" b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 smtClean="0">
                <a:latin typeface="Consolas" pitchFamily="49" charset="0"/>
                <a:cs typeface="Consolas" pitchFamily="49" charset="0"/>
              </a:rPr>
              <a:t>Unesite podatke:</a:t>
            </a:r>
          </a:p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b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 smtClean="0">
                <a:latin typeface="Consolas" pitchFamily="49" charset="0"/>
                <a:cs typeface="Consolas" pitchFamily="49" charset="0"/>
              </a:rPr>
              <a:t>Indeks: </a:t>
            </a:r>
            <a:r>
              <a:rPr lang="pl-PL" sz="13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1102/14</a:t>
            </a:r>
          </a:p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b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 smtClean="0">
                <a:latin typeface="Consolas" pitchFamily="49" charset="0"/>
                <a:cs typeface="Consolas" pitchFamily="49" charset="0"/>
              </a:rPr>
              <a:t>Prezime: </a:t>
            </a:r>
            <a:r>
              <a:rPr lang="pl-PL" sz="13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Bojanic</a:t>
            </a:r>
          </a:p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b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 smtClean="0">
                <a:latin typeface="Consolas" pitchFamily="49" charset="0"/>
                <a:cs typeface="Consolas" pitchFamily="49" charset="0"/>
              </a:rPr>
              <a:t>Ime: </a:t>
            </a:r>
            <a:r>
              <a:rPr lang="pl-PL" sz="13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Bojana</a:t>
            </a:r>
          </a:p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300" b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 smtClean="0">
                <a:latin typeface="Consolas" pitchFamily="49" charset="0"/>
                <a:cs typeface="Consolas" pitchFamily="49" charset="0"/>
              </a:rPr>
              <a:t>Prosjek: </a:t>
            </a:r>
            <a:r>
              <a:rPr lang="pl-PL" sz="13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======================================================================</a:t>
            </a:r>
          </a:p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Dodavanje/azur. [D], brisanje [B], prikaz [P], pretr. [T], kraj [0]? </a:t>
            </a:r>
            <a:r>
              <a:rPr lang="pl-PL" sz="13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r>
              <a:rPr lang="en-US" sz="1300" b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 smtClean="0">
                <a:latin typeface="Consolas" pitchFamily="49" charset="0"/>
                <a:cs typeface="Consolas" pitchFamily="49" charset="0"/>
              </a:rPr>
              <a:t>Unesite podatke:</a:t>
            </a:r>
          </a:p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 smtClean="0">
                <a:latin typeface="Consolas" pitchFamily="49" charset="0"/>
                <a:cs typeface="Consolas" pitchFamily="49" charset="0"/>
              </a:rPr>
              <a:t> Indeks: </a:t>
            </a:r>
            <a:r>
              <a:rPr lang="pl-PL" sz="13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1101/14</a:t>
            </a:r>
          </a:p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 smtClean="0">
                <a:latin typeface="Consolas" pitchFamily="49" charset="0"/>
                <a:cs typeface="Consolas" pitchFamily="49" charset="0"/>
              </a:rPr>
              <a:t> Prezime: </a:t>
            </a:r>
            <a:r>
              <a:rPr lang="pl-PL" sz="13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Markovic</a:t>
            </a:r>
          </a:p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 smtClean="0">
                <a:latin typeface="Consolas" pitchFamily="49" charset="0"/>
                <a:cs typeface="Consolas" pitchFamily="49" charset="0"/>
              </a:rPr>
              <a:t> Ime: </a:t>
            </a:r>
            <a:r>
              <a:rPr lang="pl-PL" sz="13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Marko</a:t>
            </a:r>
          </a:p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300" b="1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pl-PL" sz="1300" b="1" smtClean="0">
                <a:latin typeface="Consolas" pitchFamily="49" charset="0"/>
                <a:cs typeface="Consolas" pitchFamily="49" charset="0"/>
              </a:rPr>
              <a:t> Prosjek: </a:t>
            </a:r>
            <a:r>
              <a:rPr lang="pl-PL" sz="13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9.5</a:t>
            </a:r>
          </a:p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======================================================================</a:t>
            </a:r>
          </a:p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Dodavanje/azur. [D], brisanje [B], prikaz [P], pretr. [T], kraj [0]? </a:t>
            </a:r>
            <a:r>
              <a:rPr lang="pl-PL" sz="13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</a:p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--- ------- -------------------- -------------------- -------</a:t>
            </a:r>
          </a:p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RB. INDEKS  PREZIME              IME                  PROSJEK</a:t>
            </a:r>
          </a:p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--- ------- -------------------- -------------------- -------</a:t>
            </a:r>
          </a:p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 1. 1101/14 Markovic             Marko                   9.50</a:t>
            </a:r>
          </a:p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 2. 1102/14 Bojanic              Bojana                 10.00</a:t>
            </a:r>
          </a:p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--- ------- -------------------- -------------------- -------</a:t>
            </a:r>
          </a:p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======================================================================</a:t>
            </a:r>
          </a:p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Dodavanje/azur. [D], brisanje [B], prikaz [P], pretr. [T], kraj [0]? </a:t>
            </a:r>
            <a:r>
              <a:rPr lang="pl-PL" sz="13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r>
              <a:rPr lang="pl-PL" sz="1300" b="1" smtClean="0">
                <a:latin typeface="Consolas" pitchFamily="49" charset="0"/>
                <a:cs typeface="Consolas" pitchFamily="49" charset="0"/>
              </a:rPr>
              <a:t>KRAJ!</a:t>
            </a:r>
            <a:endParaRPr lang="sr-Latn-BA" sz="13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3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8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9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3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ZADACI ZA </a:t>
            </a:r>
            <a:r>
              <a:rPr lang="sr-Latn-RS" smtClean="0"/>
              <a:t>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smtClean="0"/>
              <a:t>A0</a:t>
            </a:r>
            <a:r>
              <a:rPr lang="sr-Latn-RS" smtClean="0"/>
              <a:t>8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19"/>
            <a:ext cx="8778240" cy="530812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AutoNum type="arabicPeriod"/>
            </a:pP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Napisati program u kojem treba 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implementirati stek</a:t>
            </a:r>
            <a:r>
              <a:rPr lang="en-US" sz="1800" b="1" i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kao jednostruko povezanu listu</a:t>
            </a:r>
            <a:r>
              <a:rPr lang="pl-PL" sz="1800" b="1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457200" indent="0">
              <a:spcBef>
                <a:spcPts val="100"/>
              </a:spcBef>
              <a:buNone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U programu treba:</a:t>
            </a:r>
            <a:endParaRPr lang="sr-Latn-RS" sz="1800" b="1" smtClean="0">
              <a:solidFill>
                <a:schemeClr val="tx2">
                  <a:lumMod val="75000"/>
                </a:schemeClr>
              </a:solidFill>
            </a:endParaRP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efinisati tip </a:t>
            </a:r>
            <a:r>
              <a:rPr lang="en-US" sz="1800" b="1" i="1" smtClean="0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 kojim se reprezentuje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čvor jednostruko povezane liste, 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definisati funkciju koja dodaje element na vrh steka,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definisati funkciju koja skida element sa vrha steka,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definisati funkciju koja ispisuje sadržaj steka,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definisati funkciju koja briše stek,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u glavnom programu ilustrovati rad sa implementiranim stekom.</a:t>
            </a:r>
            <a:endParaRPr lang="en-US" sz="1800" b="1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sr-Latn-BA" sz="1800" b="1" smtClean="0">
                <a:solidFill>
                  <a:schemeClr val="tx2">
                    <a:lumMod val="75000"/>
                  </a:schemeClr>
                </a:solidFill>
              </a:rPr>
              <a:t>Napisati program u kojem treba 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implementirati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red 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kao jednostruko povezanu listu</a:t>
            </a:r>
            <a:r>
              <a:rPr lang="pl-PL" sz="1800" b="1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sz="1800" b="1" smtClean="0">
              <a:solidFill>
                <a:schemeClr val="tx2">
                  <a:lumMod val="75000"/>
                </a:schemeClr>
              </a:solidFill>
            </a:endParaRPr>
          </a:p>
          <a:p>
            <a:pPr marL="457200" indent="0">
              <a:spcBef>
                <a:spcPts val="100"/>
              </a:spcBef>
              <a:buNone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U programu treba:</a:t>
            </a:r>
            <a:endParaRPr lang="sr-Latn-RS" sz="1800" b="1" smtClean="0">
              <a:solidFill>
                <a:schemeClr val="tx2">
                  <a:lumMod val="75000"/>
                </a:schemeClr>
              </a:solidFill>
            </a:endParaRP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efinisati tip </a:t>
            </a:r>
            <a:r>
              <a:rPr lang="en-US" sz="1800" b="1" i="1" smtClean="0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 kojim se reprezentuje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čvor jednostruko povezane liste, 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definisati funkciju koja dodaje element na kraj reda,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definisati funkciju koja skida element sa početka reda,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definisati funkciju koja ispisuje sadržaj reda,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definisati funkciju koja briše red,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u glavnom programu ilustrovati rad sa implementiranim redom</a:t>
            </a:r>
            <a:r>
              <a:rPr lang="pl-PL" sz="1800" b="1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sz="1800" b="1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ZADACI ZA </a:t>
            </a:r>
            <a:r>
              <a:rPr lang="sr-Latn-RS" smtClean="0"/>
              <a:t>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smtClean="0"/>
              <a:t>A0</a:t>
            </a:r>
            <a:r>
              <a:rPr lang="sr-Latn-RS" smtClean="0"/>
              <a:t>8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19"/>
            <a:ext cx="8778240" cy="530812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3"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Napisati program u kojem treba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definisati tip </a:t>
            </a:r>
            <a:r>
              <a:rPr lang="sr-Latn-RS" sz="1800" b="1" i="1" smtClean="0">
                <a:solidFill>
                  <a:schemeClr val="tx2">
                    <a:lumMod val="75000"/>
                  </a:schemeClr>
                </a:solidFill>
              </a:rPr>
              <a:t>ARTIKAL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 kojim se reprezentuje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artikal čiji su atributi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sr-Latn-RS" sz="1800" b="1" i="1" smtClean="0">
                <a:solidFill>
                  <a:schemeClr val="tx2">
                    <a:lumMod val="75000"/>
                  </a:schemeClr>
                </a:solidFill>
              </a:rPr>
              <a:t>šifra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 (cijeli broj u opsegu 00000-99999, koji se uvijek ispisuje kao 5-cifreni podatak)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RS" sz="1800" b="1" i="1" smtClean="0">
                <a:solidFill>
                  <a:schemeClr val="tx2">
                    <a:lumMod val="75000"/>
                  </a:schemeClr>
                </a:solidFill>
              </a:rPr>
              <a:t>naziv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RS" sz="1800" b="1" i="1" smtClean="0">
                <a:solidFill>
                  <a:schemeClr val="tx2">
                    <a:lumMod val="75000"/>
                  </a:schemeClr>
                </a:solidFill>
              </a:rPr>
              <a:t>količina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RS" sz="1800" b="1" i="1" smtClean="0">
                <a:solidFill>
                  <a:schemeClr val="tx2">
                    <a:lumMod val="75000"/>
                  </a:schemeClr>
                </a:solidFill>
              </a:rPr>
              <a:t>cijena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definisati tip </a:t>
            </a:r>
            <a:r>
              <a:rPr lang="en-US" sz="1800" b="1" i="1" smtClean="0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 kojim se reprezentuje čvor jednostruko povezane liste,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definisati funkciju koja dodaje podatke o novom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artiklu 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u listu tako da je poredak elemenata u listi uvijek u rastućem redoslijedu po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šifri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definisati funkciju koja omogućava pretraživanje liste po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šifri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definisati funkciju koja formatirano ispisuje podatke o svim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artiklima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definisati funkciju koja omogućava brisanje podataka o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artiklu 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po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šifri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definisati funkciju koja briše listu,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definisati funkciju koja omogućava učitavanje podataka o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artiklu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u glavnom programu prikazivati meni prema kojem korisnik može da vrši:</a:t>
            </a:r>
          </a:p>
          <a:p>
            <a:pPr marL="1149350" lvl="2" indent="-234950">
              <a:spcBef>
                <a:spcPts val="100"/>
              </a:spcBef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dodavanje podataka o novom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artiklu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1149350" lvl="2" indent="-234950">
              <a:spcBef>
                <a:spcPts val="100"/>
              </a:spcBef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ažuriranje podataka,</a:t>
            </a:r>
          </a:p>
          <a:p>
            <a:pPr marL="1149350" lvl="2" indent="-234950">
              <a:spcBef>
                <a:spcPts val="100"/>
              </a:spcBef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brisanje podataka,</a:t>
            </a:r>
          </a:p>
          <a:p>
            <a:pPr marL="1149350" lvl="2" indent="-234950">
              <a:spcBef>
                <a:spcPts val="100"/>
              </a:spcBef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prikaz podataka o svim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artiklima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1149350" lvl="2" indent="-234950">
              <a:spcBef>
                <a:spcPts val="100"/>
              </a:spcBef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pretraživanje podataka po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šifri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ZADACI ZA </a:t>
            </a:r>
            <a:r>
              <a:rPr lang="sr-Latn-RS" smtClean="0"/>
              <a:t>VJEŽBU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 smtClean="0"/>
              <a:t>A0</a:t>
            </a:r>
            <a:r>
              <a:rPr lang="sr-Latn-RS" smtClean="0"/>
              <a:t>8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188719"/>
            <a:ext cx="8778240" cy="5308125"/>
          </a:xfrm>
        </p:spPr>
        <p:txBody>
          <a:bodyPr>
            <a:no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 startAt="4"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Napisati program u kojem treba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definisati tip </a:t>
            </a:r>
            <a:r>
              <a:rPr lang="en-US" sz="1800" b="1" i="1" smtClean="0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 kojim se reprezentuje čvor jednostruko povezane liste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(informacioni sadržaj treba da bude 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definisati funkciju koja dodaje novi string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u listu tako da je poredak elemenata u listi uvijek u rastućem redoslijedu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 (ukoliko dati string postoji u listi, ignorisati pokušaj dodavanja istog stringa)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definisati funkciju koja upisuje sadr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žaj 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list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 u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datoteku (parametar funkcije)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definisati funkciju koja omogućava brisanje 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stringa iz liste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definisati funkciju koja briše listu,</a:t>
            </a:r>
          </a:p>
          <a:p>
            <a:pPr marL="692150" lvl="1" indent="-2921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u glavnom programu:</a:t>
            </a:r>
          </a:p>
          <a:p>
            <a:pPr marL="1149350" lvl="2" indent="-234950">
              <a:spcBef>
                <a:spcPts val="100"/>
              </a:spcBef>
            </a:pP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pročitati sve riječi iz datoteke, čiji je naziv prvi argument komandne linije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 i formirati odgovarajuću jednostruko povezanu listu,</a:t>
            </a:r>
            <a:endParaRPr lang="en-US" sz="1800" b="1" smtClean="0">
              <a:solidFill>
                <a:schemeClr val="tx2">
                  <a:lumMod val="75000"/>
                </a:schemeClr>
              </a:solidFill>
            </a:endParaRPr>
          </a:p>
          <a:p>
            <a:pPr marL="1149350" lvl="2" indent="-234950">
              <a:spcBef>
                <a:spcPts val="100"/>
              </a:spcBef>
            </a:pP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iz formirane liste izbaciti sve riječi koje se pojavljuju u datoteci čiji je naziv drugi argument komandne linje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1149350" lvl="2" indent="-234950">
              <a:spcBef>
                <a:spcPts val="100"/>
              </a:spcBef>
            </a:pPr>
            <a:r>
              <a:rPr lang="sr-Latn-RS" sz="1800" b="1" smtClean="0">
                <a:solidFill>
                  <a:schemeClr val="tx2">
                    <a:lumMod val="75000"/>
                  </a:schemeClr>
                </a:solidFill>
              </a:rPr>
              <a:t>sadržaj liste upisati u datoteku čiji je naziv treći argument komandne linije</a:t>
            </a:r>
            <a:r>
              <a:rPr lang="en-US" sz="1800" b="1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JEDNOSTRUKO POVEZANA LISTA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A08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5203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Napisati program u kojem treba: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efinisati tip </a:t>
            </a:r>
            <a:r>
              <a:rPr lang="en-US" b="1" i="1" smtClean="0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 kojim se reprezentuje </a:t>
            </a: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čvor jednostruko povezane liste (informacioni sadržaj treba da bude cijeli broj),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definisati funkciju koja dodaje novi čvor na početak liste,</a:t>
            </a:r>
            <a:endParaRPr lang="sr-Latn-RS" sz="1600" b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definisati funkciju koja dodaje novi čvor na kraj liste,</a:t>
            </a:r>
            <a:endParaRPr lang="en-US" sz="1600" b="1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definisati funkciju koja dodaje novi čvor iza zadatog čvora,</a:t>
            </a:r>
            <a:endParaRPr lang="sr-Latn-RS" sz="1600" b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definisati funkciju koja dodaje novi čvor ispred zadatog čvora,</a:t>
            </a:r>
            <a:endParaRPr lang="sr-Latn-RS" sz="1600" b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definisati funkciju koja briše čvor iza zadatog čvora,</a:t>
            </a:r>
            <a:endParaRPr lang="sr-Latn-RS" sz="1600" b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definisati funkciju koja briše zadati čvor,</a:t>
            </a:r>
            <a:endParaRPr lang="sr-Latn-RS" sz="1600" b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definisati funkciju koja briše listu,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definisati funkciju koja omogućava pretraživanje liste,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definisati funkciju koja ispisuje sadržaj liste,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definisati funkciju koja sortira listu,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definisati funkciju koja invertuje listu,</a:t>
            </a:r>
          </a:p>
          <a:p>
            <a:pPr marL="234950" indent="-234950">
              <a:spcBef>
                <a:spcPts val="600"/>
              </a:spcBef>
              <a:buFont typeface="Arial" pitchFamily="34" charset="0"/>
              <a:buChar char="•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u glavnom programu ilustrovati rad sa (neuređenom) jednostruko povezanom listom tj. definisanim funkcijama.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JEDNOSTRUKO POVEZANA LISTA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smtClean="0"/>
              <a:t>A08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podatak;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*sljedeci;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dodaj_pocetak(</a:t>
            </a:r>
            <a:r>
              <a:rPr lang="pl-PL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pl-PL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l-PL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novi-&gt;podatak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novi-&gt;sljedeci =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novi;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dodaj_kraj(</a:t>
            </a:r>
            <a:r>
              <a:rPr lang="pl-PL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pl-PL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l-PL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*p, *novi = 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novi-&gt;podatak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novi-&gt;sljedeci = 0;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novi;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p-&gt;sljedeci; p = p-&gt;sljedeci);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p-&gt;sljedeci = novi;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JEDNOSTRUKO POVEZANA LISTA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smtClean="0"/>
              <a:t>A08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dodaj_iza(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novi-&gt;podatak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novi-&gt;sljedeci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</a:t>
            </a:r>
          </a:p>
          <a:p>
            <a:r>
              <a:rPr lang="sr-Latn-R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 = novi;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novi;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dodaj_ispred(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*novi = 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novi-&gt;podatak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-&gt;podatak;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novi-&gt;sljedeci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-&gt;podatak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 = novi;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JEDNOSTRUKO POVEZANA LISTA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smtClean="0"/>
              <a:t>A08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52815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brisi_iza(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== 0)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 = p-&gt;sljedeci;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free(p);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400" b="1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cvor ne moze biti rep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== 0)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-&gt;podatak = p-&gt;podatak;</a:t>
            </a:r>
          </a:p>
          <a:p>
            <a:r>
              <a:rPr lang="sr-Latn-R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 = p-&gt;sljedeci;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free(p);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8381" y="3708529"/>
            <a:ext cx="45427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nn-NO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trazi(</a:t>
            </a:r>
            <a:r>
              <a:rPr lang="nn-NO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nn-NO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nn-NO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nn-NO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nn-NO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nn-NO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n-NO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nn-NO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l-PL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pl-PL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</a:t>
            </a:r>
            <a:r>
              <a:rPr lang="pl-PL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-&gt;podatak != </a:t>
            </a:r>
            <a:r>
              <a:rPr lang="pl-PL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podatak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R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%d"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-&gt;podatak);</a:t>
            </a:r>
          </a:p>
          <a:p>
            <a:r>
              <a:rPr lang="sr-Latn-R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smtClean="0"/>
          </a:p>
        </p:txBody>
      </p:sp>
      <p:sp>
        <p:nvSpPr>
          <p:cNvPr id="9" name="Rectangle 8"/>
          <p:cNvSpPr/>
          <p:nvPr/>
        </p:nvSpPr>
        <p:spPr>
          <a:xfrm>
            <a:off x="4418381" y="1032757"/>
            <a:ext cx="45445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brisi_listu(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(*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)-&gt;sljedeci;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p;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JEDNOSTRUKO POVEZANA LISTA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smtClean="0"/>
              <a:t>A08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sortiraj(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&amp;&amp;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*min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*p;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-&gt;sljedeci; p; p = p-&gt;sljedeci)</a:t>
            </a:r>
          </a:p>
          <a:p>
            <a:r>
              <a:rPr lang="pl-PL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if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(min-&gt;podatak &gt; p-&gt;podatak)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min = p;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(min !=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pom =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-&gt;podatak;</a:t>
            </a:r>
          </a:p>
          <a:p>
            <a:r>
              <a:rPr lang="sr-Latn-R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-&gt;podatak = min-&gt;podatak;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min-&gt;podatak = pom;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invertuj(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*p1 =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*p2 = 0, *p3;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(p1)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p3 = p1-&gt;sljedeci;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p1-&gt;sljedeci = p2;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p2 = p1;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p1 = p3;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p2;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JEDNOSTRUKO POVEZANA LISTA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smtClean="0"/>
              <a:t>A08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*glava = 0;</a:t>
            </a:r>
          </a:p>
          <a:p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l-PL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*c1 = dodaj_pocetak(&amp;glava, 1), *c2 = dodaj_pocetak(&amp;glava, 2),</a:t>
            </a:r>
          </a:p>
          <a:p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l-PL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*c3 = dodaj_kraj(&amp;glava, 3),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*c4 = dodaj_iza(c1, 4)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*c5 = dodaj_ispred(c1, 5);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br;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"Sadrzaj liste:"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pisi(glava);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fr-FR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fr-FR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broj: "</a:t>
            </a:r>
            <a:r>
              <a:rPr lang="fr-FR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fr-FR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fr-FR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&amp;br);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"Broj %d %spostoji u listi.\n"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br, trazi(glava, br) ?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"ne 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pl-PL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brisi(c4);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brisi_iza(c5);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"Sadrzaj liste (nakon brisanja):"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pisi(glava);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sortiraj(glava);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t-IT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it-IT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"Sadrzaj liste (sortirano):"</a:t>
            </a:r>
            <a:r>
              <a:rPr lang="it-IT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pisi(glava); printf(</a:t>
            </a:r>
            <a:r>
              <a:rPr lang="it-IT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it-IT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invertuj(&amp;glava);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t-IT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it-IT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"Sadrzaj liste (inv.):"</a:t>
            </a:r>
            <a:r>
              <a:rPr lang="it-IT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pisi(glava); printf(</a:t>
            </a:r>
            <a:r>
              <a:rPr lang="it-IT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it-IT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brisi_listu(&amp;glava);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"Sadrzaj liste (prazna):"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pisi(glava);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dodaj_pocetak(&amp;glava, 1);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dodaj_pocetak(&amp;glava, 2);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"Sadrzaj nove liste:"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pisi(glava); printf(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"\n"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brisi_listu(&amp;glava);</a:t>
            </a: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smtClean="0"/>
          </a:p>
        </p:txBody>
      </p:sp>
      <p:sp>
        <p:nvSpPr>
          <p:cNvPr id="8" name="Rectangle 7"/>
          <p:cNvSpPr/>
          <p:nvPr/>
        </p:nvSpPr>
        <p:spPr>
          <a:xfrm>
            <a:off x="3266230" y="4081885"/>
            <a:ext cx="5799155" cy="2278376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Sadrzaj liste: 2 5 1 4 3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Unesite broj: </a:t>
            </a:r>
            <a:r>
              <a:rPr lang="pl-PL" sz="1600" b="1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Broj 1 postoji u listi.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Sadrzaj liste (nakon brisanja): 2 5 3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Sadrzaj liste (sortirano): 2 3 5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Sadrzaj liste (inv</a:t>
            </a:r>
            <a:r>
              <a:rPr lang="en-US" sz="1600" b="1" smtClean="0">
                <a:latin typeface="Consolas" pitchFamily="49" charset="0"/>
                <a:cs typeface="Consolas" pitchFamily="49" charset="0"/>
              </a:rPr>
              <a:t>.</a:t>
            </a:r>
            <a:r>
              <a:rPr lang="pl-PL" sz="1600" b="1" smtClean="0">
                <a:latin typeface="Consolas" pitchFamily="49" charset="0"/>
                <a:cs typeface="Consolas" pitchFamily="49" charset="0"/>
              </a:rPr>
              <a:t>): 5 3 2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Sadrzaj liste (</a:t>
            </a:r>
            <a:r>
              <a:rPr lang="en-US" sz="1600" b="1" smtClean="0">
                <a:latin typeface="Consolas" pitchFamily="49" charset="0"/>
                <a:cs typeface="Consolas" pitchFamily="49" charset="0"/>
              </a:rPr>
              <a:t>prazna</a:t>
            </a:r>
            <a:r>
              <a:rPr lang="pl-PL" sz="1600" b="1" smtClean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pl-PL" sz="1600" b="1" smtClean="0">
                <a:latin typeface="Consolas" pitchFamily="49" charset="0"/>
                <a:cs typeface="Consolas" pitchFamily="49" charset="0"/>
              </a:rPr>
              <a:t>Sadrzaj nove liste: 2 1</a:t>
            </a:r>
            <a:endParaRPr lang="sr-Latn-BA" sz="1600" b="1" dirty="0" smtClean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JEDNOSTRUKO POVEZANA LISTA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A08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5270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Napisati program u kojem treba: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definisati tip </a:t>
            </a:r>
            <a:r>
              <a:rPr lang="sr-Latn-RS" b="1" i="1" smtClean="0">
                <a:solidFill>
                  <a:schemeClr val="tx2">
                    <a:lumMod val="75000"/>
                  </a:schemeClr>
                </a:solidFill>
              </a:rPr>
              <a:t>STUDENT </a:t>
            </a: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kojim se reprezentuje student (podaci koji se vode o studentu su: </a:t>
            </a:r>
            <a:r>
              <a:rPr lang="sr-Latn-RS" b="1" i="1" smtClean="0">
                <a:solidFill>
                  <a:schemeClr val="tx2">
                    <a:lumMod val="75000"/>
                  </a:schemeClr>
                </a:solidFill>
              </a:rPr>
              <a:t>indeks</a:t>
            </a: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RS" b="1" i="1" smtClean="0">
                <a:solidFill>
                  <a:schemeClr val="tx2">
                    <a:lumMod val="75000"/>
                  </a:schemeClr>
                </a:solidFill>
              </a:rPr>
              <a:t>prezime</a:t>
            </a: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sr-Latn-RS" b="1" i="1" smtClean="0">
                <a:solidFill>
                  <a:schemeClr val="tx2">
                    <a:lumMod val="75000"/>
                  </a:schemeClr>
                </a:solidFill>
              </a:rPr>
              <a:t>ime</a:t>
            </a: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 i </a:t>
            </a:r>
            <a:r>
              <a:rPr lang="sr-Latn-RS" b="1" i="1" smtClean="0">
                <a:solidFill>
                  <a:schemeClr val="tx2">
                    <a:lumMod val="75000"/>
                  </a:schemeClr>
                </a:solidFill>
              </a:rPr>
              <a:t>prosjek</a:t>
            </a: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),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efinisati tip </a:t>
            </a:r>
            <a:r>
              <a:rPr lang="en-US" b="1" i="1" smtClean="0">
                <a:solidFill>
                  <a:schemeClr val="tx2">
                    <a:lumMod val="75000"/>
                  </a:schemeClr>
                </a:solidFill>
              </a:rPr>
              <a:t>CVOR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 kojim se reprezentuje </a:t>
            </a: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čvor jednostruko povezane liste,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definisati funkciju koja dodaje podatke o novom studentu u listu tako da je poredak elemenata u listi uvijek u rastućem redoslijedu po indeksu,</a:t>
            </a:r>
            <a:endParaRPr lang="sr-Latn-RS" sz="1600" b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definisati funkciju koja omogućava pretraživanje liste po indeksu,</a:t>
            </a:r>
            <a:endParaRPr lang="en-US" sz="1600" b="1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definisati funkciju koja formatirano ispisuje podatke o </a:t>
            </a:r>
            <a:r>
              <a:rPr lang="en-US" b="1" smtClean="0">
                <a:solidFill>
                  <a:schemeClr val="tx2">
                    <a:lumMod val="75000"/>
                  </a:schemeClr>
                </a:solidFill>
              </a:rPr>
              <a:t>svim </a:t>
            </a: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studentima,</a:t>
            </a:r>
            <a:endParaRPr lang="sr-Latn-RS" sz="1600" b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definisati funkciju koja omogućava brisanje podataka o studentu po indeksu,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definisati funkciju koja briše listu,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definisati funkciju koja omogućava učitavanje podataka o studentu,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u glavnom programu prikazivati meni prema kojem korisnik može da vrši: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dodavanje podataka o novom studentu,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ažuriranje podataka,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brisanje podataka,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prikaz podataka o svim studentima,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r>
              <a:rPr lang="sr-Latn-RS" b="1" smtClean="0">
                <a:solidFill>
                  <a:schemeClr val="tx2">
                    <a:lumMod val="75000"/>
                  </a:schemeClr>
                </a:solidFill>
              </a:rPr>
              <a:t>pretraživanje podataka po indeksu.</a:t>
            </a:r>
          </a:p>
          <a:p>
            <a:pPr marL="692150" lvl="1" indent="-234950">
              <a:spcBef>
                <a:spcPts val="100"/>
              </a:spcBef>
              <a:buFont typeface="Wingdings" pitchFamily="2" charset="2"/>
              <a:buChar char="§"/>
            </a:pPr>
            <a:endParaRPr lang="sr-Latn-RS" b="1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JEDNOSTRUKO POVEZANA LISTA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Liste (1. dio)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 smtClean="0"/>
              <a:t>A08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56" y="1032757"/>
            <a:ext cx="8595364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indeks[8], prezime[21], ime[21];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double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prosjek;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*sljedeci;</a:t>
            </a:r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dodaj(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*p, *novi = 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CVOR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novi-&gt;s =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== 0 || strcmp((*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)-&gt;s.indeks, 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-&gt;indeks) &gt; 0)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novi-&gt;sljedeci = 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novi;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400" b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da-DK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= *</a:t>
            </a:r>
            <a:r>
              <a:rPr lang="da-DK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pglava</a:t>
            </a:r>
            <a:r>
              <a:rPr lang="da-DK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p-&gt;sljedeci &amp;&amp; strcmp(p-&gt;sljedeci-&gt;s.indeks, </a:t>
            </a:r>
            <a:r>
              <a:rPr lang="da-DK" sz="1400" b="1" smtClean="0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da-DK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-&gt;indeks) &lt; 0;</a:t>
            </a:r>
            <a:endParaRPr lang="sr-Latn-RS" sz="1400" b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da-DK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p-&gt;sljedeci);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novi-&gt;sljedeci = p-&gt;sljedeci;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p-&gt;sljedeci = novi;</a:t>
            </a:r>
          </a:p>
          <a:p>
            <a:r>
              <a:rPr lang="sr-Latn-R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7431</TotalTime>
  <Words>2845</Words>
  <Application>Microsoft Office PowerPoint</Application>
  <PresentationFormat>On-screen Show (4:3)</PresentationFormat>
  <Paragraphs>415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PROGRAMIRANJE II</vt:lpstr>
      <vt:lpstr>JEDNOSTRUKO POVEZANA LISTA</vt:lpstr>
      <vt:lpstr>JEDNOSTRUKO POVEZANA LISTA</vt:lpstr>
      <vt:lpstr>JEDNOSTRUKO POVEZANA LISTA</vt:lpstr>
      <vt:lpstr>JEDNOSTRUKO POVEZANA LISTA</vt:lpstr>
      <vt:lpstr>JEDNOSTRUKO POVEZANA LISTA</vt:lpstr>
      <vt:lpstr>JEDNOSTRUKO POVEZANA LISTA</vt:lpstr>
      <vt:lpstr>JEDNOSTRUKO POVEZANA LISTA</vt:lpstr>
      <vt:lpstr>JEDNOSTRUKO POVEZANA LISTA</vt:lpstr>
      <vt:lpstr>JEDNOSTRUKO POVEZANA LISTA</vt:lpstr>
      <vt:lpstr>JEDNOSTRUKO POVEZANA LISTA</vt:lpstr>
      <vt:lpstr>JEDNOSTRUKO POVEZANA LISTA</vt:lpstr>
      <vt:lpstr>ZADACI ZA VJEŽBU</vt:lpstr>
      <vt:lpstr>ZADACI ZA VJEŽBU</vt:lpstr>
      <vt:lpstr>ZADACI ZA VJEŽBU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Goran</dc:creator>
  <cp:lastModifiedBy>Nikola</cp:lastModifiedBy>
  <cp:revision>1083</cp:revision>
  <dcterms:created xsi:type="dcterms:W3CDTF">2006-08-16T00:00:00Z</dcterms:created>
  <dcterms:modified xsi:type="dcterms:W3CDTF">2019-04-12T18:10:25Z</dcterms:modified>
</cp:coreProperties>
</file>