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0" r:id="rId10"/>
    <p:sldId id="282" r:id="rId11"/>
    <p:sldId id="283" r:id="rId12"/>
    <p:sldId id="284" r:id="rId13"/>
    <p:sldId id="287" r:id="rId14"/>
    <p:sldId id="290" r:id="rId15"/>
    <p:sldId id="291" r:id="rId16"/>
    <p:sldId id="288" r:id="rId17"/>
    <p:sldId id="277" r:id="rId18"/>
    <p:sldId id="278" r:id="rId19"/>
    <p:sldId id="279" r:id="rId20"/>
    <p:sldId id="289" r:id="rId21"/>
    <p:sldId id="281" r:id="rId22"/>
    <p:sldId id="285" r:id="rId23"/>
    <p:sldId id="292" r:id="rId24"/>
    <p:sldId id="293" r:id="rId25"/>
    <p:sldId id="294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99"/>
    <a:srgbClr val="008000"/>
    <a:srgbClr val="99FF33"/>
    <a:srgbClr val="FFFF99"/>
    <a:srgbClr val="DBF01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C664038-E6C9-4545-B694-F0D2EB03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CF4B-75E8-406A-8469-4B27FD372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D5C8-3AFC-4E61-ADE2-689B6D517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323C6-4C90-4C07-8252-395DDF03B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457C6-7446-4ED9-BF32-7D85422E1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6BFF8-A914-452D-94F2-59C1390E4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3A3E1-C9C0-4780-B6B4-A22A43713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C444E-3B91-4A8C-95AA-4E0BC9193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0B622-7B37-4706-B9F2-19527F814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E380-6215-4C93-9A63-97F38357E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B3046-8349-4551-B425-777348FDA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45F4CA6-850A-4C9D-A786-140A71A1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0213" y="3284538"/>
            <a:ext cx="6400800" cy="766762"/>
          </a:xfrm>
        </p:spPr>
        <p:txBody>
          <a:bodyPr/>
          <a:lstStyle/>
          <a:p>
            <a:pPr algn="l" eaLnBrk="1" hangingPunct="1"/>
            <a:r>
              <a:rPr lang="en-US" smtClean="0"/>
              <a:t>1. dio</a:t>
            </a:r>
          </a:p>
          <a:p>
            <a:pPr algn="l" eaLnBrk="1" hangingPunct="1"/>
            <a:endParaRPr lang="en-US" smtClean="0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KLASE I APSTRAKCIJA PODATAKA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609CC98E-4FD2-43E1-899A-98B051D63C98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11/7/2014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Oblast definisanosti i pristup </a:t>
            </a:r>
            <a:r>
              <a:rPr lang="sr-Latn-CS" sz="3200" smtClean="0"/>
              <a:t>č</a:t>
            </a:r>
            <a:r>
              <a:rPr lang="en-US" sz="3200" smtClean="0"/>
              <a:t>lan</a:t>
            </a:r>
            <a:r>
              <a:rPr lang="sr-Latn-CS" sz="3200" smtClean="0"/>
              <a:t>ovim</a:t>
            </a:r>
            <a:r>
              <a:rPr lang="en-US" sz="3200" smtClean="0"/>
              <a:t>a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484313"/>
            <a:ext cx="85725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b="1"/>
              <a:t>Članice klase dostupne su svim ostalim članicama date klase</a:t>
            </a:r>
            <a:r>
              <a:rPr lang="sr-Latn-CS"/>
              <a:t>. Referenciraju se navođenjem imena članice.</a:t>
            </a:r>
            <a:endParaRPr lang="en-US"/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b="1"/>
              <a:t>Izvan klase</a:t>
            </a:r>
            <a:r>
              <a:rPr lang="sr-Latn-CS"/>
              <a:t>, članice klase mogu da se referenciraju pomoću:</a:t>
            </a:r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/>
              <a:t>objekta - </a:t>
            </a:r>
            <a:r>
              <a:rPr lang="sr-Latn-CS" b="1">
                <a:solidFill>
                  <a:srgbClr val="C00000"/>
                </a:solidFill>
              </a:rPr>
              <a:t>objekat.clanica</a:t>
            </a:r>
            <a:endParaRPr lang="sr-Latn-CS"/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/>
              <a:t>pokazivača na objekat - </a:t>
            </a:r>
            <a:r>
              <a:rPr lang="sr-Latn-CS" b="1">
                <a:solidFill>
                  <a:srgbClr val="C00000"/>
                </a:solidFill>
              </a:rPr>
              <a:t>pokazivac-&gt;clanica </a:t>
            </a:r>
            <a:r>
              <a:rPr lang="sr-Latn-CS"/>
              <a:t>ili</a:t>
            </a:r>
            <a:r>
              <a:rPr lang="sr-Latn-CS" b="1">
                <a:solidFill>
                  <a:srgbClr val="C00000"/>
                </a:solidFill>
              </a:rPr>
              <a:t> (*pokazivac).clanica</a:t>
            </a:r>
            <a:endParaRPr lang="sr-Latn-CS"/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/>
              <a:t>upućivača na objekat - </a:t>
            </a:r>
            <a:r>
              <a:rPr lang="sr-Latn-CS" b="1">
                <a:solidFill>
                  <a:srgbClr val="C00000"/>
                </a:solidFill>
              </a:rPr>
              <a:t>upucivac.clanica</a:t>
            </a:r>
            <a:endParaRPr lang="en-US"/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/>
              <a:t>Promjenljive definisane u nekoj funkciji članici vidljive su samo u toj funkciji.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/>
              <a:t>Ako je unutar funkcije članice definisana promjenljiva sa istim imenom kao neki podatak član klase, onda lokalna promjenljiva maskira podatak član. 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b="1"/>
              <a:t>Pristup maskiranom atributu </a:t>
            </a:r>
            <a:r>
              <a:rPr lang="sr-Latn-CS"/>
              <a:t>preko operatora za razrješavanje dosega (::).</a:t>
            </a:r>
            <a:endParaRPr lang="en-US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Oblast definisanosti i pristup </a:t>
            </a:r>
            <a:r>
              <a:rPr lang="sr-Latn-CS" sz="3200" smtClean="0"/>
              <a:t>č</a:t>
            </a:r>
            <a:r>
              <a:rPr lang="en-US" sz="3200" smtClean="0"/>
              <a:t>lan</a:t>
            </a:r>
            <a:r>
              <a:rPr lang="sr-Latn-CS" sz="3200" smtClean="0"/>
              <a:t>ovim</a:t>
            </a:r>
            <a:r>
              <a:rPr lang="en-US" sz="3200" smtClean="0"/>
              <a:t>a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571625"/>
            <a:ext cx="771525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latin typeface="+mn-lt"/>
              </a:rPr>
              <a:t>Primjer:</a:t>
            </a:r>
          </a:p>
          <a:p>
            <a:pPr marL="54864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&lt;iostream&gt;</a:t>
            </a:r>
            <a:endParaRPr lang="en-US" sz="14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54864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Counter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void print() { cout &lt;&lt; x &lt;&lt; endl; }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54864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Counter c;       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kreira objekat c (instanca klase Counter)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Counter *pc = &amp;c;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pointer na c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Counter &amp;uc = c; 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upucivac na c</a:t>
            </a:r>
          </a:p>
          <a:p>
            <a:pPr marL="54864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c.x = 7;         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postavlja vrijednost atributa objekta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c.print();       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direktan poziv funkcije članice</a:t>
            </a:r>
          </a:p>
          <a:p>
            <a:pPr marL="54864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uc.x = 8;        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postavlja vrijednost pomocu upucivaca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uc.print();      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poziv funkcije pomocu upucivaca</a:t>
            </a:r>
          </a:p>
          <a:p>
            <a:pPr marL="54864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pc-&gt;x = 10;      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postavlja vrijednost pomocu pointera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pc-&gt;print();        </a:t>
            </a: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poziv funkcije pomocu pointera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>
              <a:latin typeface="+mn-lt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253163" y="2089150"/>
            <a:ext cx="2676525" cy="1125538"/>
            <a:chOff x="4040" y="3140"/>
            <a:chExt cx="1526" cy="1063"/>
          </a:xfrm>
        </p:grpSpPr>
        <p:sp>
          <p:nvSpPr>
            <p:cNvPr id="13319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3320" name="Rectangle 143"/>
            <p:cNvSpPr>
              <a:spLocks noChangeArrowheads="1"/>
            </p:cNvSpPr>
            <p:nvPr/>
          </p:nvSpPr>
          <p:spPr bwMode="auto">
            <a:xfrm>
              <a:off x="4100" y="3215"/>
              <a:ext cx="1383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6427788" y="2154238"/>
            <a:ext cx="2216150" cy="83026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7</a:t>
            </a:r>
          </a:p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8</a:t>
            </a:r>
          </a:p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86063" y="1214438"/>
            <a:ext cx="6143625" cy="5842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r-Latn-CS" sz="1600" b="1" kern="0" dirty="0"/>
              <a:t>Podatak član x je javni atribut. Ovo treba izbjegavati!</a:t>
            </a:r>
          </a:p>
          <a:p>
            <a:pPr algn="ctr">
              <a:defRPr/>
            </a:pPr>
            <a:r>
              <a:rPr lang="sr-Latn-CS" sz="1600" kern="0" dirty="0"/>
              <a:t>Ovdje je korišćeno samo radi ilustracije pristupa!</a:t>
            </a:r>
            <a:endParaRPr lang="en-US" sz="16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1" grpId="0" build="p" bldLvl="2"/>
      <p:bldP spid="7" grpId="0" build="p" autoUpdateAnimBg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Oblast definisanosti i pristup </a:t>
            </a:r>
            <a:r>
              <a:rPr lang="sr-Latn-CS" sz="3200" smtClean="0"/>
              <a:t>č</a:t>
            </a:r>
            <a:r>
              <a:rPr lang="en-US" sz="3200" smtClean="0"/>
              <a:t>lan</a:t>
            </a:r>
            <a:r>
              <a:rPr lang="sr-Latn-CS" sz="3200" smtClean="0"/>
              <a:t>ovim</a:t>
            </a:r>
            <a:r>
              <a:rPr lang="en-US" sz="3200" smtClean="0"/>
              <a:t>a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314450"/>
            <a:ext cx="5572125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latin typeface="+mn-lt"/>
              </a:rPr>
              <a:t>Primjer:</a:t>
            </a:r>
          </a:p>
          <a:p>
            <a:pPr marL="54864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&lt;iostream&gt;</a:t>
            </a:r>
            <a:endParaRPr lang="en-US" sz="14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x; // globalna promjenljiva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Klasa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void set(int i) { x=i; }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void primjer();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CS" sz="1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x; // podatak clan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Klasa::primjer()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CS" sz="1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x=1; // lokalna promjenljiva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cout &lt;&lt; "Lokalno x:  " &lt;&lt; x &lt;&lt; endl;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cout &lt;&lt; "Atribut x:  " &lt;&lt; Klasa::x &lt;&lt; endl;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cout &lt;&lt; "Globalno x: " &lt;&lt; ::x;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Klasa t;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t.set(100);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t.primjer();</a:t>
            </a:r>
          </a:p>
          <a:p>
            <a:pPr marL="54864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253163" y="1844675"/>
            <a:ext cx="2676525" cy="1125538"/>
            <a:chOff x="4040" y="3140"/>
            <a:chExt cx="1526" cy="1063"/>
          </a:xfrm>
        </p:grpSpPr>
        <p:sp>
          <p:nvSpPr>
            <p:cNvPr id="1434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4343" name="Rectangle 143"/>
            <p:cNvSpPr>
              <a:spLocks noChangeArrowheads="1"/>
            </p:cNvSpPr>
            <p:nvPr/>
          </p:nvSpPr>
          <p:spPr bwMode="auto">
            <a:xfrm>
              <a:off x="4100" y="3215"/>
              <a:ext cx="1383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6427788" y="1909763"/>
            <a:ext cx="2216150" cy="86201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Lokalno x:  1</a:t>
            </a:r>
          </a:p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Atribut x:  100</a:t>
            </a:r>
          </a:p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Globalno x: 0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1" grpId="0" build="p" bldLvl="2"/>
      <p:bldP spid="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Oblast definisanosti i pristup </a:t>
            </a:r>
            <a:r>
              <a:rPr lang="sr-Latn-CS" sz="3200" smtClean="0"/>
              <a:t>č</a:t>
            </a:r>
            <a:r>
              <a:rPr lang="en-US" sz="3200" smtClean="0"/>
              <a:t>lan</a:t>
            </a:r>
            <a:r>
              <a:rPr lang="sr-Latn-CS" sz="3200" smtClean="0"/>
              <a:t>ovim</a:t>
            </a:r>
            <a:r>
              <a:rPr lang="en-US" sz="3200" smtClean="0"/>
              <a:t>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4613" y="1357313"/>
            <a:ext cx="45720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latin typeface="+mn-lt"/>
              </a:rPr>
              <a:t>Primjer: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&lt;iostream&gt;</a:t>
            </a:r>
            <a:endParaRPr lang="en-US" sz="14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Time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void setTime(int, int, int);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void printM();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void printS();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int sat, min, sek;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Time::setTime(int h, int m, int s)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sat = ( h &gt;= 0 &amp;&amp; h &lt; 24 ) ? h : 0;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min = ( m &gt;= 0 &amp;&amp; m &lt; 60 ) ? m : 0;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sek = ( s &gt;= 0 &amp;&amp; s &lt; 60 ) ? s : 0;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Time::printM()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(sat&lt;10?"0":"") &lt;&lt; sat &lt;&lt; ":";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(min&lt;10?"0":"") &lt;&lt; min;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2300" y="1643063"/>
            <a:ext cx="47117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Time::printS()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((sat==12)?12:sat%12 ) &lt;&lt; ":";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(min&lt;10 ? "0":"") &lt;&lt; min &lt;&lt; ":";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(sek&lt;10 ? "0":"") &lt;&lt; sek;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(sat&lt;12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? </a:t>
            </a:r>
            <a:r>
              <a:rPr lang="sr-Latn-CS" sz="14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4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AM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 </a:t>
            </a:r>
            <a:r>
              <a:rPr lang="sr-Latn-CS" sz="14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 PM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Time t;</a:t>
            </a:r>
            <a:endParaRPr lang="en-U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t.setTime(13</a:t>
            </a:r>
            <a:r>
              <a:rPr 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27,6);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cout &lt;&lt; "</a:t>
            </a:r>
            <a:r>
              <a:rPr lang="en-US" sz="14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Vrijeme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: ";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t.printM(); cout&lt;&lt;" ili "; t.printS();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t.setTime</a:t>
            </a:r>
            <a:r>
              <a:rPr 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99,99,99);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cout &lt;&lt; "\nPokusaj : ";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t.printM(); cout&lt;&lt;" ili "; t.printS();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>
              <a:latin typeface="+mn-lt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714875" y="5572125"/>
            <a:ext cx="4214813" cy="1125538"/>
            <a:chOff x="4040" y="3140"/>
            <a:chExt cx="1526" cy="1063"/>
          </a:xfrm>
        </p:grpSpPr>
        <p:sp>
          <p:nvSpPr>
            <p:cNvPr id="1536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536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4" name="AutoShape 144"/>
          <p:cNvSpPr>
            <a:spLocks noChangeArrowheads="1"/>
          </p:cNvSpPr>
          <p:nvPr/>
        </p:nvSpPr>
        <p:spPr bwMode="auto">
          <a:xfrm>
            <a:off x="4889500" y="5637213"/>
            <a:ext cx="3897313" cy="5238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Vrijeme : 13:27 ili 1:27:06 PM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Pokusaj : 00:00 ili 0:00:00 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8" grpId="0" build="p" bldLvl="2"/>
      <p:bldP spid="9" grpId="0" build="p" bldLvl="2"/>
      <p:bldP spid="1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Oblast definisanosti i pristup </a:t>
            </a:r>
            <a:r>
              <a:rPr lang="sr-Latn-CS" sz="3200" smtClean="0"/>
              <a:t>č</a:t>
            </a:r>
            <a:r>
              <a:rPr lang="en-US" sz="3200" smtClean="0"/>
              <a:t>lan</a:t>
            </a:r>
            <a:r>
              <a:rPr lang="sr-Latn-CS" sz="3200" smtClean="0"/>
              <a:t>ovim</a:t>
            </a:r>
            <a:r>
              <a:rPr lang="en-US" sz="3200" smtClean="0"/>
              <a:t>a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484313"/>
            <a:ext cx="485775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 err="1">
                <a:latin typeface="+mn-lt"/>
              </a:rPr>
              <a:t>Privatnim</a:t>
            </a:r>
            <a:r>
              <a:rPr lang="en-US" sz="1600" b="1" kern="0" dirty="0">
                <a:latin typeface="+mn-lt"/>
              </a:rPr>
              <a:t> </a:t>
            </a:r>
            <a:r>
              <a:rPr lang="sr-Latn-CS" sz="1600" b="1" kern="0" dirty="0">
                <a:latin typeface="+mn-lt"/>
              </a:rPr>
              <a:t>članovima klase mogu da pristupe:</a:t>
            </a:r>
          </a:p>
          <a:p>
            <a:pPr marL="548640" lvl="1" indent="-18288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b="1" kern="0" dirty="0">
                <a:latin typeface="+mn-lt"/>
              </a:rPr>
              <a:t>funkcije članice </a:t>
            </a:r>
            <a:r>
              <a:rPr lang="sr-Latn-CS" sz="1600" kern="0" dirty="0">
                <a:latin typeface="+mn-lt"/>
              </a:rPr>
              <a:t>date klase</a:t>
            </a:r>
          </a:p>
          <a:p>
            <a:pPr marL="548640" lvl="1" indent="-18288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b="1" kern="0" dirty="0">
                <a:latin typeface="+mn-lt"/>
              </a:rPr>
              <a:t>“prijateljske” funkcije </a:t>
            </a:r>
            <a:r>
              <a:rPr lang="sr-Latn-CS" sz="1600" kern="0" dirty="0">
                <a:latin typeface="+mn-lt"/>
              </a:rPr>
              <a:t>date klase.</a:t>
            </a:r>
          </a:p>
          <a:p>
            <a:pPr marL="342900" indent="-342900"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kern="0" dirty="0">
                <a:latin typeface="+mn-lt"/>
              </a:rPr>
              <a:t>Tipično se implementiraju sljedeće funkcije članice:</a:t>
            </a:r>
          </a:p>
          <a:p>
            <a:pPr marL="548640" lvl="1" indent="-18288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za postavljanje atributa - tzv. </a:t>
            </a:r>
            <a:r>
              <a:rPr lang="sr-Latn-CS" sz="1600" b="1" kern="0" dirty="0">
                <a:latin typeface="+mn-lt"/>
              </a:rPr>
              <a:t>set</a:t>
            </a:r>
            <a:r>
              <a:rPr lang="sr-Latn-CS" sz="1600" kern="0" dirty="0">
                <a:latin typeface="+mn-lt"/>
              </a:rPr>
              <a:t> funkcija</a:t>
            </a:r>
          </a:p>
          <a:p>
            <a:pPr marL="548640" lvl="1" indent="-18288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kern="0" dirty="0">
                <a:latin typeface="+mn-lt"/>
              </a:rPr>
              <a:t>	npr. </a:t>
            </a:r>
            <a:r>
              <a:rPr lang="sr-Latn-CS" sz="1600" b="1" kern="0" dirty="0">
                <a:latin typeface="+mn-lt"/>
              </a:rPr>
              <a:t>setTime, setMin, setSek</a:t>
            </a:r>
          </a:p>
          <a:p>
            <a:pPr marL="548640" lvl="1" indent="-18288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za očitavanje atributa - tzv. </a:t>
            </a:r>
            <a:r>
              <a:rPr lang="sr-Latn-CS" sz="1600" b="1" kern="0" dirty="0">
                <a:latin typeface="+mn-lt"/>
              </a:rPr>
              <a:t>get</a:t>
            </a:r>
            <a:r>
              <a:rPr lang="sr-Latn-CS" sz="1600" kern="0" dirty="0">
                <a:latin typeface="+mn-lt"/>
              </a:rPr>
              <a:t> funkcija  </a:t>
            </a:r>
          </a:p>
          <a:p>
            <a:pPr marL="548640" lvl="1" indent="-18288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kern="0" dirty="0">
                <a:latin typeface="+mn-lt"/>
              </a:rPr>
              <a:t>	npr. </a:t>
            </a:r>
            <a:r>
              <a:rPr lang="sr-Latn-CS" sz="1600" b="1" kern="0" dirty="0">
                <a:latin typeface="+mn-lt"/>
              </a:rPr>
              <a:t>getSat</a:t>
            </a:r>
            <a:r>
              <a:rPr lang="sr-Latn-CS" sz="1600" kern="0" dirty="0">
                <a:latin typeface="+mn-lt"/>
              </a:rPr>
              <a:t>, </a:t>
            </a:r>
            <a:r>
              <a:rPr lang="sr-Latn-CS" sz="1600" b="1" kern="0" dirty="0">
                <a:latin typeface="+mn-lt"/>
              </a:rPr>
              <a:t>getMin</a:t>
            </a:r>
            <a:r>
              <a:rPr lang="sr-Latn-CS" sz="1600" kern="0" dirty="0">
                <a:latin typeface="+mn-lt"/>
              </a:rPr>
              <a:t>, </a:t>
            </a:r>
            <a:r>
              <a:rPr lang="sr-Latn-CS" sz="1600" b="1" kern="0" dirty="0">
                <a:latin typeface="+mn-lt"/>
              </a:rPr>
              <a:t>getSek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29188" y="2000250"/>
            <a:ext cx="4143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dirty="0"/>
              <a:t>Primjer:</a:t>
            </a:r>
            <a:endParaRPr lang="sr-Latn-CS" dirty="0"/>
          </a:p>
          <a:p>
            <a:pPr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class Banka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float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stanje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...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void setStanje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sr-Latn-C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float ns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sr-Latn-CS" sz="1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{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stanje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ns; }</a:t>
            </a:r>
          </a:p>
          <a:p>
            <a:pPr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float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getStanje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{ return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stanje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Banka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racun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racun.setStanje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racun.getStanje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0" grpId="0" build="p" bldLvl="2"/>
      <p:bldP spid="1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Pomo</a:t>
            </a:r>
            <a:r>
              <a:rPr lang="sr-Latn-CS" sz="3200" smtClean="0"/>
              <a:t>ćne funkcije u klasi</a:t>
            </a:r>
            <a:endParaRPr lang="en-US" sz="32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484313"/>
            <a:ext cx="8858250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1" kern="0" dirty="0">
                <a:latin typeface="+mn-lt"/>
              </a:rPr>
              <a:t>Ne </a:t>
            </a:r>
            <a:r>
              <a:rPr lang="en-US" b="1" kern="0" dirty="0" err="1">
                <a:latin typeface="+mn-lt"/>
              </a:rPr>
              <a:t>moraju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sve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funkcije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članice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da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budu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javne</a:t>
            </a:r>
            <a:r>
              <a:rPr lang="sr-Latn-CS" b="1" kern="0" dirty="0">
                <a:latin typeface="+mn-lt"/>
              </a:rPr>
              <a:t> </a:t>
            </a:r>
            <a:r>
              <a:rPr lang="sr-Latn-CS" kern="0" dirty="0">
                <a:latin typeface="+mn-lt"/>
              </a:rPr>
              <a:t>(</a:t>
            </a:r>
            <a:r>
              <a:rPr lang="en-US" kern="0" dirty="0" err="1">
                <a:latin typeface="+mn-lt"/>
              </a:rPr>
              <a:t>pogotovo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ako</a:t>
            </a:r>
            <a:r>
              <a:rPr lang="en-US" kern="0" dirty="0">
                <a:latin typeface="+mn-lt"/>
              </a:rPr>
              <a:t> one </a:t>
            </a:r>
            <a:r>
              <a:rPr lang="en-US" kern="0" dirty="0" err="1">
                <a:latin typeface="+mn-lt"/>
              </a:rPr>
              <a:t>nisu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dio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interfejsa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klase</a:t>
            </a:r>
            <a:r>
              <a:rPr lang="sr-Latn-CS" kern="0" dirty="0">
                <a:latin typeface="+mn-lt"/>
              </a:rPr>
              <a:t>)</a:t>
            </a:r>
            <a:r>
              <a:rPr lang="en-US" kern="0" dirty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err="1">
                <a:latin typeface="+mn-lt"/>
              </a:rPr>
              <a:t>Ako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neka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funkcija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služi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kao</a:t>
            </a:r>
            <a:r>
              <a:rPr lang="en-US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pomoćna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funkcija</a:t>
            </a:r>
            <a:r>
              <a:rPr lang="en-US" b="1" kern="0" dirty="0">
                <a:latin typeface="+mn-lt"/>
              </a:rPr>
              <a:t> </a:t>
            </a:r>
            <a:r>
              <a:rPr lang="en-US" kern="0" dirty="0">
                <a:latin typeface="+mn-lt"/>
              </a:rPr>
              <a:t>(</a:t>
            </a:r>
            <a:r>
              <a:rPr lang="en-US" i="1" kern="0" dirty="0">
                <a:latin typeface="+mn-lt"/>
              </a:rPr>
              <a:t>helper</a:t>
            </a:r>
            <a:r>
              <a:rPr lang="sr-Latn-CS" kern="0" dirty="0">
                <a:latin typeface="+mn-lt"/>
              </a:rPr>
              <a:t> ili </a:t>
            </a:r>
            <a:r>
              <a:rPr lang="en-US" i="1" kern="0" dirty="0">
                <a:latin typeface="+mn-lt"/>
              </a:rPr>
              <a:t>utility function</a:t>
            </a:r>
            <a:r>
              <a:rPr lang="en-US" kern="0" dirty="0">
                <a:latin typeface="+mn-lt"/>
              </a:rPr>
              <a:t>)</a:t>
            </a:r>
            <a:r>
              <a:rPr lang="sr-Latn-CS" kern="0" dirty="0">
                <a:latin typeface="+mn-lt"/>
              </a:rPr>
              <a:t> </a:t>
            </a:r>
            <a:r>
              <a:rPr lang="en-US" kern="0" dirty="0">
                <a:latin typeface="+mn-lt"/>
              </a:rPr>
              <a:t>u </a:t>
            </a:r>
            <a:r>
              <a:rPr lang="en-US" kern="0" dirty="0" err="1">
                <a:latin typeface="+mn-lt"/>
              </a:rPr>
              <a:t>klasi</a:t>
            </a:r>
            <a:r>
              <a:rPr lang="sr-Latn-CS" kern="0" dirty="0">
                <a:latin typeface="+mn-lt"/>
              </a:rPr>
              <a:t>,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tako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da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npr</a:t>
            </a:r>
            <a:r>
              <a:rPr lang="en-US" kern="0" dirty="0">
                <a:latin typeface="+mn-lt"/>
              </a:rPr>
              <a:t>. </a:t>
            </a:r>
            <a:r>
              <a:rPr lang="en-US" kern="0" dirty="0" err="1">
                <a:latin typeface="+mn-lt"/>
              </a:rPr>
              <a:t>nešto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računa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ili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slično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za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neku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drugu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funkciju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članicu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klase</a:t>
            </a:r>
            <a:r>
              <a:rPr lang="en-US" kern="0" dirty="0">
                <a:latin typeface="+mn-lt"/>
              </a:rPr>
              <a:t>, </a:t>
            </a:r>
            <a:r>
              <a:rPr lang="en-US" kern="0" dirty="0" err="1">
                <a:latin typeface="+mn-lt"/>
              </a:rPr>
              <a:t>tada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takvu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pomoćnu</a:t>
            </a:r>
            <a:r>
              <a:rPr lang="sr-Latn-C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funkciju</a:t>
            </a:r>
            <a:r>
              <a:rPr lang="en-US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ostavljamo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kao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privatnu</a:t>
            </a:r>
            <a:r>
              <a:rPr lang="en-US" b="1" kern="0" dirty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err="1">
                <a:latin typeface="+mn-lt"/>
              </a:rPr>
              <a:t>Funkcije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članice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koje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čine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interfejs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klase</a:t>
            </a:r>
            <a:r>
              <a:rPr lang="en-US" kern="0" dirty="0">
                <a:latin typeface="+mn-lt"/>
              </a:rPr>
              <a:t>, </a:t>
            </a:r>
            <a:r>
              <a:rPr lang="en-US" kern="0" dirty="0" err="1">
                <a:latin typeface="+mn-lt"/>
              </a:rPr>
              <a:t>odnosno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omogućavaju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pristup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privatnim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članovima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klase</a:t>
            </a:r>
            <a:r>
              <a:rPr lang="sr-Latn-C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nazivamo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i</a:t>
            </a:r>
            <a:r>
              <a:rPr lang="en-US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pristupne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funkcije</a:t>
            </a:r>
            <a:r>
              <a:rPr lang="en-US" b="1" kern="0" dirty="0">
                <a:latin typeface="+mn-lt"/>
              </a:rPr>
              <a:t> </a:t>
            </a:r>
            <a:r>
              <a:rPr lang="en-US" kern="0" dirty="0">
                <a:latin typeface="+mn-lt"/>
              </a:rPr>
              <a:t>(</a:t>
            </a:r>
            <a:r>
              <a:rPr lang="en-US" i="1" kern="0" dirty="0">
                <a:latin typeface="+mn-lt"/>
              </a:rPr>
              <a:t>access functions</a:t>
            </a:r>
            <a:r>
              <a:rPr lang="en-US" kern="0" dirty="0">
                <a:latin typeface="+mn-lt"/>
              </a:rPr>
              <a:t>).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err="1">
                <a:latin typeface="+mn-lt"/>
              </a:rPr>
              <a:t>Funkcije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članice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koje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provjeravaju</a:t>
            </a:r>
            <a:r>
              <a:rPr lang="en-US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ispunjenost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nekog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uslova</a:t>
            </a:r>
            <a:r>
              <a:rPr lang="en-US" b="1" kern="0" dirty="0">
                <a:latin typeface="+mn-lt"/>
              </a:rPr>
              <a:t> </a:t>
            </a:r>
            <a:r>
              <a:rPr lang="en-US" kern="0" dirty="0">
                <a:latin typeface="+mn-lt"/>
              </a:rPr>
              <a:t>(</a:t>
            </a:r>
            <a:r>
              <a:rPr lang="en-US" kern="0" dirty="0" err="1">
                <a:latin typeface="+mn-lt"/>
              </a:rPr>
              <a:t>npr</a:t>
            </a:r>
            <a:r>
              <a:rPr lang="en-US" kern="0" dirty="0">
                <a:latin typeface="+mn-lt"/>
              </a:rPr>
              <a:t>. </a:t>
            </a:r>
            <a:r>
              <a:rPr lang="en-US" kern="0" dirty="0" err="1">
                <a:latin typeface="+mn-lt"/>
              </a:rPr>
              <a:t>da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li</a:t>
            </a:r>
            <a:r>
              <a:rPr lang="en-US" kern="0" dirty="0">
                <a:latin typeface="+mn-lt"/>
              </a:rPr>
              <a:t> je </a:t>
            </a:r>
            <a:r>
              <a:rPr lang="en-US" kern="0" dirty="0" err="1">
                <a:latin typeface="+mn-lt"/>
              </a:rPr>
              <a:t>podatak</a:t>
            </a:r>
            <a:r>
              <a:rPr lang="sr-Latn-C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ovakav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ili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onakav</a:t>
            </a:r>
            <a:r>
              <a:rPr lang="en-US" kern="0" dirty="0">
                <a:latin typeface="+mn-lt"/>
              </a:rPr>
              <a:t>, </a:t>
            </a:r>
            <a:r>
              <a:rPr lang="en-US" kern="0" dirty="0" err="1">
                <a:latin typeface="+mn-lt"/>
              </a:rPr>
              <a:t>da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li</a:t>
            </a:r>
            <a:r>
              <a:rPr lang="en-US" kern="0" dirty="0">
                <a:latin typeface="+mn-lt"/>
              </a:rPr>
              <a:t> je </a:t>
            </a:r>
            <a:r>
              <a:rPr lang="en-US" kern="0" dirty="0" err="1">
                <a:latin typeface="+mn-lt"/>
              </a:rPr>
              <a:t>štampač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spreman</a:t>
            </a:r>
            <a:r>
              <a:rPr lang="en-US" kern="0" dirty="0">
                <a:latin typeface="+mn-lt"/>
              </a:rPr>
              <a:t>, </a:t>
            </a:r>
            <a:r>
              <a:rPr lang="en-US" kern="0" dirty="0" err="1">
                <a:latin typeface="+mn-lt"/>
              </a:rPr>
              <a:t>da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li</a:t>
            </a:r>
            <a:r>
              <a:rPr lang="en-US" kern="0" dirty="0">
                <a:latin typeface="+mn-lt"/>
              </a:rPr>
              <a:t> je lift </a:t>
            </a:r>
            <a:r>
              <a:rPr lang="en-US" kern="0" dirty="0" err="1">
                <a:latin typeface="+mn-lt"/>
              </a:rPr>
              <a:t>zauzet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i</a:t>
            </a:r>
            <a:r>
              <a:rPr lang="en-US" kern="0" dirty="0">
                <a:latin typeface="+mn-lt"/>
              </a:rPr>
              <a:t> sl.) </a:t>
            </a:r>
            <a:r>
              <a:rPr lang="en-US" kern="0" dirty="0" err="1">
                <a:latin typeface="+mn-lt"/>
              </a:rPr>
              <a:t>nazivaju</a:t>
            </a:r>
            <a:r>
              <a:rPr lang="en-US" kern="0" dirty="0">
                <a:latin typeface="+mn-lt"/>
              </a:rPr>
              <a:t> se </a:t>
            </a:r>
            <a:r>
              <a:rPr lang="en-US" b="1" kern="0" dirty="0" err="1">
                <a:latin typeface="+mn-lt"/>
              </a:rPr>
              <a:t>predikatske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funkcije</a:t>
            </a:r>
            <a:r>
              <a:rPr lang="sr-Latn-CS" b="1" kern="0" dirty="0">
                <a:latin typeface="+mn-lt"/>
              </a:rPr>
              <a:t> </a:t>
            </a:r>
            <a:r>
              <a:rPr lang="en-US" kern="0" dirty="0">
                <a:latin typeface="+mn-lt"/>
              </a:rPr>
              <a:t>(</a:t>
            </a:r>
            <a:r>
              <a:rPr lang="en-US" i="1" kern="0" dirty="0">
                <a:latin typeface="+mn-lt"/>
              </a:rPr>
              <a:t>predicate functions</a:t>
            </a:r>
            <a:r>
              <a:rPr lang="en-US" kern="0" dirty="0">
                <a:latin typeface="+mn-lt"/>
              </a:rPr>
              <a:t>).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0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Modularizacija</a:t>
            </a:r>
            <a:endParaRPr lang="en-US" sz="32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285875"/>
            <a:ext cx="85725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latin typeface="+mn-lt"/>
              </a:rPr>
              <a:t>U realizaciji većih programa preporučljivo je modularizovati kod</a:t>
            </a:r>
            <a:r>
              <a:rPr lang="sr-Latn-CS" sz="1600" kern="0" dirty="0">
                <a:latin typeface="+mn-lt"/>
              </a:rPr>
              <a:t>. 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kern="0" dirty="0">
                <a:latin typeface="+mn-lt"/>
              </a:rPr>
              <a:t>Pri tome interfejs klase treba odvojiti od implementacije.</a:t>
            </a:r>
            <a:endParaRPr lang="en-US" sz="1600" kern="0" dirty="0">
              <a:latin typeface="+mn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844675"/>
            <a:ext cx="4572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solidFill>
                  <a:srgbClr val="C00000"/>
                </a:solidFill>
                <a:latin typeface="+mn-lt"/>
              </a:rPr>
              <a:t>time</a:t>
            </a:r>
            <a:r>
              <a:rPr lang="sr-Latn-CS" sz="1400" b="1" kern="0">
                <a:solidFill>
                  <a:srgbClr val="C00000"/>
                </a:solidFill>
                <a:latin typeface="+mn-lt"/>
              </a:rPr>
              <a:t>.h </a:t>
            </a:r>
            <a:r>
              <a:rPr lang="sr-Latn-CS" sz="1400" b="1" kern="0" dirty="0">
                <a:latin typeface="+mn-lt"/>
              </a:rPr>
              <a:t>(interfejs)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ifndef </a:t>
            </a: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TIME_H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TIME_H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Time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void setTime(int, int, int);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void printM();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void printS();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int sat, min, sek;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#endif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357688" y="1844675"/>
            <a:ext cx="478631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solidFill>
                  <a:srgbClr val="C00000"/>
                </a:solidFill>
                <a:latin typeface="+mn-lt"/>
              </a:rPr>
              <a:t>primjer.cpp </a:t>
            </a:r>
            <a:r>
              <a:rPr lang="sr-Latn-CS" sz="1400" b="1" kern="0" dirty="0">
                <a:latin typeface="+mn-lt"/>
              </a:rPr>
              <a:t>(implementacija)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&lt;iostream&gt;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.h"</a:t>
            </a:r>
            <a:endParaRPr lang="en-US" sz="14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Time::setTime(int h, int m, int s)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sat = ( h &gt;= 0 &amp;&amp; h &lt; 24 ) ? h : 0;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min = ( m &gt;= 0 &amp;&amp; m &lt; 60 ) ? m : 0;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sek = ( s &gt;= 0 &amp;&amp; s &lt; 60 ) ? s : 0;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Time::printM()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(sat&lt;10?"0":"") &lt;&lt; sat &lt;&lt; ":";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(min&lt;10?"0":"") &lt;&lt; min;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Time::printS()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((sat==12)?12:sat%12 ) &lt;&lt; ":";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(min&lt;10 ? "0":"") &lt;&lt; min &lt;&lt; ":";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(sek&lt;10 ? "0":"") &lt;&lt; sek;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(sat&lt;12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? </a:t>
            </a:r>
            <a:r>
              <a:rPr lang="sr-Latn-CS" sz="14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 AM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 </a:t>
            </a:r>
            <a:r>
              <a:rPr lang="sr-Latn-CS" sz="14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 PM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42875" y="4987925"/>
            <a:ext cx="3286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solidFill>
                  <a:srgbClr val="C00000"/>
                </a:solidFill>
                <a:latin typeface="+mn-lt"/>
              </a:rPr>
              <a:t>projekat.cpp </a:t>
            </a:r>
            <a:r>
              <a:rPr lang="sr-Latn-CS" sz="1400" b="1" kern="0" dirty="0">
                <a:latin typeface="+mn-lt"/>
              </a:rPr>
              <a:t>(glavni program)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&lt;iostream&gt;</a:t>
            </a: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.h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4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Time t; ...</a:t>
            </a:r>
          </a:p>
          <a:p>
            <a:pPr marL="18288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/>
          </a:p>
          <a:p>
            <a:pPr marL="18288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endParaRPr lang="sr-Latn-CS" sz="1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0" grpId="0" build="p" bldLvl="2"/>
      <p:bldP spid="11" grpId="0" build="p" bldLvl="2"/>
      <p:bldP spid="15" grpId="0" build="p" bldLvl="2"/>
      <p:bldP spid="1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Inicijalizacija objekata - KONSTRUKTORI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75" y="1412875"/>
            <a:ext cx="900112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b="1" kern="0" dirty="0">
                <a:solidFill>
                  <a:srgbClr val="000099"/>
                </a:solidFill>
                <a:latin typeface="+mn-lt"/>
              </a:rPr>
              <a:t>Konstruktor  </a:t>
            </a:r>
            <a:r>
              <a:rPr lang="sr-Latn-CS" kern="0" dirty="0">
                <a:latin typeface="+mn-lt"/>
              </a:rPr>
              <a:t>– specijalna funkcija članica koja </a:t>
            </a:r>
            <a:r>
              <a:rPr lang="sr-Latn-CS" b="1" kern="0" dirty="0">
                <a:latin typeface="+mn-lt"/>
              </a:rPr>
              <a:t>omogućava inicijalizaciju objekta</a:t>
            </a:r>
            <a:r>
              <a:rPr lang="sr-Latn-CS" kern="0" dirty="0">
                <a:latin typeface="+mn-lt"/>
              </a:rPr>
              <a:t> prilikom njegovog kreiranja.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kern="0" dirty="0">
                <a:latin typeface="+mn-lt"/>
              </a:rPr>
              <a:t>Konstruktor ima </a:t>
            </a:r>
            <a:r>
              <a:rPr lang="sr-Latn-CS" b="1" kern="0" dirty="0">
                <a:latin typeface="+mn-lt"/>
              </a:rPr>
              <a:t>isto ime kao i klasa kojoj pripada</a:t>
            </a:r>
            <a:r>
              <a:rPr lang="sr-Latn-CS" kern="0" dirty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b="1" kern="0" dirty="0">
                <a:latin typeface="+mn-lt"/>
              </a:rPr>
              <a:t>Konstruktor nema tip – čak ni void!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kern="0" dirty="0">
                <a:latin typeface="+mn-lt"/>
              </a:rPr>
              <a:t>Konstruktor se automatski poziva svaki put kad se kreira neki objekat.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3143250"/>
            <a:ext cx="8143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kern="0" dirty="0">
                <a:latin typeface="+mn-lt"/>
              </a:rPr>
              <a:t>	</a:t>
            </a:r>
            <a:r>
              <a:rPr lang="sr-Latn-CS" sz="1600" kern="0" dirty="0">
                <a:latin typeface="+mn-lt"/>
              </a:rPr>
              <a:t>Primjer:</a:t>
            </a:r>
            <a:endParaRPr lang="sr-Latn-CS" kern="0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Time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  private: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	  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mm,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public: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  ...	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Time() { </a:t>
            </a:r>
            <a:r>
              <a:rPr lang="en-US" sz="1600" b="1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mm = </a:t>
            </a:r>
            <a:r>
              <a:rPr lang="en-US" sz="1600" b="1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0; }</a:t>
            </a:r>
            <a:endParaRPr lang="sr-Latn-C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};</a:t>
            </a:r>
            <a:endParaRPr lang="sr-Latn-CS" sz="1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...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Time 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8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Inicijalizacija objekata - KONSTRUKTORI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75" y="1412875"/>
            <a:ext cx="8643938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err="1">
                <a:latin typeface="+mn-lt"/>
              </a:rPr>
              <a:t>Iako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programer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eksplicitno</a:t>
            </a:r>
            <a:r>
              <a:rPr lang="en-US" kern="0" dirty="0">
                <a:latin typeface="+mn-lt"/>
              </a:rPr>
              <a:t> ne </a:t>
            </a:r>
            <a:r>
              <a:rPr lang="en-US" kern="0" dirty="0" err="1">
                <a:latin typeface="+mn-lt"/>
              </a:rPr>
              <a:t>poziva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konstruktor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pri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kreiranju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objekta</a:t>
            </a:r>
            <a:r>
              <a:rPr lang="en-US" kern="0" dirty="0">
                <a:latin typeface="+mn-lt"/>
              </a:rPr>
              <a:t>, </a:t>
            </a:r>
            <a:r>
              <a:rPr lang="en-US" kern="0" dirty="0" err="1">
                <a:latin typeface="+mn-lt"/>
              </a:rPr>
              <a:t>ipak</a:t>
            </a:r>
            <a:r>
              <a:rPr lang="en-US" kern="0" dirty="0">
                <a:latin typeface="+mn-lt"/>
              </a:rPr>
              <a:t> je </a:t>
            </a:r>
            <a:r>
              <a:rPr lang="en-US" kern="0" dirty="0" err="1">
                <a:latin typeface="+mn-lt"/>
              </a:rPr>
              <a:t>moguće</a:t>
            </a:r>
            <a:r>
              <a:rPr lang="en-US" kern="0" dirty="0">
                <a:latin typeface="+mn-lt"/>
              </a:rPr>
              <a:t> u </a:t>
            </a:r>
            <a:r>
              <a:rPr lang="en-US" kern="0" dirty="0" err="1">
                <a:latin typeface="+mn-lt"/>
              </a:rPr>
              <a:t>konstruktor</a:t>
            </a:r>
            <a:r>
              <a:rPr lang="sr-Latn-CS" kern="0" dirty="0">
                <a:latin typeface="+mn-lt"/>
              </a:rPr>
              <a:t> </a:t>
            </a:r>
            <a:r>
              <a:rPr lang="it-IT" kern="0" dirty="0">
                <a:latin typeface="+mn-lt"/>
              </a:rPr>
              <a:t>pren</a:t>
            </a:r>
            <a:r>
              <a:rPr lang="sr-Latn-CS" kern="0" dirty="0">
                <a:latin typeface="+mn-lt"/>
              </a:rPr>
              <a:t>ijet</a:t>
            </a:r>
            <a:r>
              <a:rPr lang="it-IT" kern="0" dirty="0">
                <a:latin typeface="+mn-lt"/>
              </a:rPr>
              <a:t>i parametre kojima će se inicijalizovati atributi. Ovi parametri nazivaju se inicijalizatori i</a:t>
            </a:r>
            <a:r>
              <a:rPr lang="sr-Latn-C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navode</a:t>
            </a:r>
            <a:r>
              <a:rPr lang="en-US" kern="0" dirty="0">
                <a:latin typeface="+mn-lt"/>
              </a:rPr>
              <a:t> se </a:t>
            </a:r>
            <a:r>
              <a:rPr lang="en-US" kern="0" dirty="0" err="1">
                <a:latin typeface="+mn-lt"/>
              </a:rPr>
              <a:t>unutar</a:t>
            </a:r>
            <a:r>
              <a:rPr lang="en-US" kern="0" dirty="0">
                <a:latin typeface="+mn-lt"/>
              </a:rPr>
              <a:t> </a:t>
            </a:r>
            <a:r>
              <a:rPr lang="sr-Latn-CS" kern="0" dirty="0">
                <a:latin typeface="+mn-lt"/>
              </a:rPr>
              <a:t>malih </a:t>
            </a:r>
            <a:r>
              <a:rPr lang="en-US" kern="0" dirty="0" err="1">
                <a:latin typeface="+mn-lt"/>
              </a:rPr>
              <a:t>zagrada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prilikom</a:t>
            </a:r>
            <a:r>
              <a:rPr lang="en-US" kern="0" dirty="0">
                <a:latin typeface="+mn-lt"/>
              </a:rPr>
              <a:t> </a:t>
            </a:r>
            <a:r>
              <a:rPr lang="sr-Latn-CS" kern="0" dirty="0">
                <a:latin typeface="+mn-lt"/>
              </a:rPr>
              <a:t>definisanja </a:t>
            </a:r>
            <a:r>
              <a:rPr lang="en-US" kern="0" dirty="0" err="1">
                <a:latin typeface="+mn-lt"/>
              </a:rPr>
              <a:t>objekta</a:t>
            </a:r>
            <a:r>
              <a:rPr lang="en-US" kern="0" dirty="0">
                <a:latin typeface="+mn-lt"/>
              </a:rPr>
              <a:t>. </a:t>
            </a:r>
            <a:r>
              <a:rPr lang="sr-Latn-CS" kern="0" dirty="0">
                <a:latin typeface="+mn-lt"/>
              </a:rPr>
              <a:t>I</a:t>
            </a:r>
            <a:r>
              <a:rPr lang="en-US" kern="0" dirty="0" err="1">
                <a:latin typeface="+mn-lt"/>
              </a:rPr>
              <a:t>nicijalizatori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predstavljaju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argumente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koji</a:t>
            </a:r>
            <a:r>
              <a:rPr lang="en-US" kern="0" dirty="0">
                <a:latin typeface="+mn-lt"/>
              </a:rPr>
              <a:t> se</a:t>
            </a:r>
            <a:r>
              <a:rPr lang="sr-Latn-CS" kern="0" dirty="0">
                <a:latin typeface="+mn-lt"/>
              </a:rPr>
              <a:t> </a:t>
            </a:r>
            <a:r>
              <a:rPr lang="vi-VN" kern="0" dirty="0">
                <a:latin typeface="+mn-lt"/>
              </a:rPr>
              <a:t>prosljeđuju konstruktoru.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5" y="2928938"/>
            <a:ext cx="5715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kern="0" dirty="0">
                <a:latin typeface="+mn-lt"/>
              </a:rPr>
              <a:t>	</a:t>
            </a:r>
            <a:r>
              <a:rPr lang="sr-Latn-CS" sz="1600" kern="0" dirty="0">
                <a:latin typeface="+mn-lt"/>
              </a:rPr>
              <a:t>Primjer:</a:t>
            </a:r>
            <a:endParaRPr lang="sr-Latn-CS" kern="0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Time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   private: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	    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mm,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public: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Time(</a:t>
            </a:r>
            <a:r>
              <a:rPr lang="en-US" sz="1600" b="1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sz="1600" b="1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sz="1600" b="1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s)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    {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=h; mm=m; </a:t>
            </a:r>
            <a:r>
              <a:rPr lang="en-US" sz="1600" b="1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=s;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  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};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…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sz="1600" b="1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podne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(12,0,0), </a:t>
            </a:r>
            <a:r>
              <a:rPr lang="en-US" sz="1600" b="1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ponoc</a:t>
            </a:r>
            <a:r>
              <a:rPr lang="en-US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(0,0,0); </a:t>
            </a:r>
            <a:endParaRPr lang="sr-Latn-CS" sz="16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00563" y="2857500"/>
            <a:ext cx="4286250" cy="13239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r-Latn-CS" sz="1600" b="1" kern="0" dirty="0"/>
              <a:t>Klasa ne mora da ima konstruktor</a:t>
            </a:r>
            <a:r>
              <a:rPr lang="en-US" sz="1600" b="1" kern="0" dirty="0"/>
              <a:t>.</a:t>
            </a:r>
            <a:r>
              <a:rPr lang="sr-Latn-CS" sz="1600" kern="0" dirty="0"/>
              <a:t> </a:t>
            </a:r>
            <a:endParaRPr lang="en-US" sz="1600" kern="0" dirty="0"/>
          </a:p>
          <a:p>
            <a:pPr algn="ctr">
              <a:defRPr/>
            </a:pPr>
            <a:r>
              <a:rPr lang="en-US" sz="1600" kern="0" dirty="0"/>
              <a:t>O</a:t>
            </a:r>
            <a:r>
              <a:rPr lang="sr-Latn-CS" sz="1600" kern="0" dirty="0"/>
              <a:t>bjekti mogu </a:t>
            </a:r>
            <a:r>
              <a:rPr lang="en-US" sz="1600" kern="0" dirty="0" err="1"/>
              <a:t>da</a:t>
            </a:r>
            <a:r>
              <a:rPr lang="en-US" sz="1600" kern="0" dirty="0"/>
              <a:t> se </a:t>
            </a:r>
            <a:r>
              <a:rPr lang="sr-Latn-CS" sz="1600" kern="0" dirty="0"/>
              <a:t>inicijaliz</a:t>
            </a:r>
            <a:r>
              <a:rPr lang="en-US" sz="1600" kern="0" dirty="0" err="1"/>
              <a:t>uju</a:t>
            </a:r>
            <a:r>
              <a:rPr lang="sr-Latn-CS" sz="1600" kern="0" dirty="0"/>
              <a:t> drugim funkcijama članicama. </a:t>
            </a:r>
            <a:endParaRPr lang="en-US" sz="1600" kern="0" dirty="0"/>
          </a:p>
          <a:p>
            <a:pPr algn="ctr">
              <a:defRPr/>
            </a:pPr>
            <a:r>
              <a:rPr lang="sr-Latn-CS" sz="1600" b="1" kern="0" dirty="0"/>
              <a:t>Praksa pokazuje da je najbolje da se objekat inicijalizuje konstruktorom.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4" grpId="0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Inicijalizacija objekata - KONSTRUKTORI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75" y="1412875"/>
            <a:ext cx="8643938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kern="0" dirty="0">
                <a:latin typeface="+mn-lt"/>
              </a:rPr>
              <a:t>Konstruktori mogu da se preklapaju – </a:t>
            </a:r>
            <a:r>
              <a:rPr lang="sr-Latn-CS" b="1" kern="0" dirty="0">
                <a:latin typeface="+mn-lt"/>
              </a:rPr>
              <a:t>više konstruktora sa preklopljenim imenom u klasi</a:t>
            </a:r>
            <a:r>
              <a:rPr lang="sr-Latn-CS" kern="0" dirty="0">
                <a:latin typeface="+mn-lt"/>
              </a:rPr>
              <a:t>, što omogućava različite načine inicijalizacije objekata (različita početna stanja).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2428875"/>
            <a:ext cx="75009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kern="0" dirty="0">
                <a:latin typeface="+mn-lt"/>
              </a:rPr>
              <a:t>	</a:t>
            </a:r>
            <a:r>
              <a:rPr lang="sr-Latn-CS" sz="1600" kern="0" dirty="0">
                <a:latin typeface="+mn-lt"/>
              </a:rPr>
              <a:t>Primjer:</a:t>
            </a:r>
            <a:endParaRPr lang="sr-Latn-CS" kern="0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class Time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private: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mm,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 Time(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s)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{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=h; mm=m;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=s;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 Time(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s)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{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=s/3600; mm=(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s%3600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)/60;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s%60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Time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podne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(12,0,0);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Time 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petdo12(11,55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,0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Time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ponoc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(0);</a:t>
            </a:r>
            <a:endParaRPr lang="sr-Latn-CS" sz="1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Klase – 1. dio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84313"/>
            <a:ext cx="903605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sr-Latn-CS" sz="2000" smtClean="0"/>
              <a:t>Razlike C/C++ programiranja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Osnovne karakteristike klase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Definisanje klase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Specifikatori pristupa članovima klase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Razlike između definicije i deklaracije klase</a:t>
            </a:r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Oblast definisanosti i pristup članovima klase</a:t>
            </a:r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Pomoćne funkcije u klasi</a:t>
            </a:r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Modularizacija</a:t>
            </a:r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Inicijalizacija objekata – konstruktori</a:t>
            </a:r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Destruktori</a:t>
            </a:r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Redoslijed izvršavanja konstruktora i destruktora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Inicijalizacija objekata - KONSTRUKTORI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75" y="1412875"/>
            <a:ext cx="8643938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err="1">
                <a:latin typeface="+mn-lt"/>
              </a:rPr>
              <a:t>Konstruktor</a:t>
            </a:r>
            <a:r>
              <a:rPr lang="en-US" kern="0" dirty="0">
                <a:latin typeface="+mn-lt"/>
              </a:rPr>
              <a:t> </a:t>
            </a:r>
            <a:r>
              <a:rPr lang="en-US" b="1" kern="0" dirty="0">
                <a:latin typeface="+mn-lt"/>
              </a:rPr>
              <a:t>mo</a:t>
            </a:r>
            <a:r>
              <a:rPr lang="sr-Latn-CS" b="1" kern="0" dirty="0">
                <a:latin typeface="+mn-lt"/>
              </a:rPr>
              <a:t>ž</a:t>
            </a:r>
            <a:r>
              <a:rPr lang="en-US" b="1" kern="0" dirty="0">
                <a:latin typeface="+mn-lt"/>
              </a:rPr>
              <a:t>e </a:t>
            </a:r>
            <a:r>
              <a:rPr lang="en-US" b="1" kern="0" dirty="0" err="1">
                <a:latin typeface="+mn-lt"/>
              </a:rPr>
              <a:t>da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ima</a:t>
            </a:r>
            <a:r>
              <a:rPr lang="en-US" b="1" kern="0" dirty="0">
                <a:latin typeface="+mn-lt"/>
              </a:rPr>
              <a:t> </a:t>
            </a:r>
            <a:r>
              <a:rPr lang="sr-Latn-CS" b="1" kern="0" dirty="0">
                <a:latin typeface="+mn-lt"/>
              </a:rPr>
              <a:t>i podrazumijevane vrijednosti argumenata</a:t>
            </a:r>
            <a:r>
              <a:rPr lang="sr-Latn-CS" kern="0" dirty="0">
                <a:latin typeface="+mn-lt"/>
              </a:rPr>
              <a:t>.</a:t>
            </a:r>
            <a:endParaRPr lang="en-US" kern="0" dirty="0">
              <a:latin typeface="+mn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2071688"/>
            <a:ext cx="56435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kern="0" dirty="0">
                <a:latin typeface="+mn-lt"/>
              </a:rPr>
              <a:t>	</a:t>
            </a:r>
            <a:r>
              <a:rPr lang="sr-Latn-CS" sz="1600" kern="0" dirty="0">
                <a:latin typeface="+mn-lt"/>
              </a:rPr>
              <a:t>Primjer:</a:t>
            </a:r>
            <a:endParaRPr lang="sr-Latn-CS" kern="0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class Time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private: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mm,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 Time(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h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m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s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  {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=h; mm=m;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=s;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Time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podne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(12),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ponoc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petdo12(11,55)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 </a:t>
            </a:r>
            <a:endParaRPr lang="sr-Latn-CS" sz="1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4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Inicijalizacija objekata - KONSTRUKTORI</a:t>
            </a:r>
            <a:endParaRPr lang="en-US" sz="32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8" y="1412875"/>
            <a:ext cx="4429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solidFill>
                  <a:srgbClr val="000099"/>
                </a:solidFill>
                <a:latin typeface="+mn-lt"/>
              </a:rPr>
              <a:t>Podrazumijevane vrijednosti mogu da se navedu u prototipu konstruktora – tada se ne navode u definiciji konstruktora!</a:t>
            </a:r>
            <a:endParaRPr lang="en-US" sz="1600" kern="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1412875"/>
            <a:ext cx="4429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solidFill>
                  <a:srgbClr val="000099"/>
                </a:solidFill>
                <a:latin typeface="+mn-lt"/>
              </a:rPr>
              <a:t>Podrazumijevane vrijednosti mogu da se navedu u definiciji konstruktora – tada se ne navode u prototipu konstruktora!</a:t>
            </a:r>
            <a:endParaRPr lang="en-US" sz="1600" kern="0" dirty="0"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438" y="2286000"/>
            <a:ext cx="41433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dirty="0"/>
              <a:t>Primjer:</a:t>
            </a:r>
            <a:endParaRPr lang="sr-Latn-CS" dirty="0"/>
          </a:p>
          <a:p>
            <a:pPr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class Time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private: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hh, mm, ss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  <a:endParaRPr lang="sr-Latn-C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sr-Latn-C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Time(int=0, int=0, int=0);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  <a:endParaRPr lang="sr-Latn-C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Time::Time(int h, int m, int s)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=h; mm=m;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=s;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5175" y="2286000"/>
            <a:ext cx="45815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dirty="0"/>
              <a:t>Primjer:</a:t>
            </a:r>
            <a:endParaRPr lang="sr-Latn-CS" dirty="0"/>
          </a:p>
          <a:p>
            <a:pPr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class Time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private: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hh, mm, ss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  <a:endParaRPr lang="sr-Latn-C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C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Time(int, int, int);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  <a:endParaRPr lang="sr-Latn-C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Time::Time(int h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sr-Latn-C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int m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sr-Latn-C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int s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sr-Latn-C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=h; mm=m;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=s;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2938" y="6130925"/>
            <a:ext cx="8001000" cy="5842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Nije dozvoljeno podrazumijevane vrijednosti navoditi i u prototipu i u definiciji konstruktora (</a:t>
            </a:r>
            <a:r>
              <a:rPr lang="sr-Latn-CS" sz="1600" b="1"/>
              <a:t>isto važi i za ostale funkcije članice!)!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5" grpId="0" build="p" bldLvl="2"/>
      <p:bldP spid="6" grpId="0" build="p" bldLvl="2"/>
      <p:bldP spid="8" grpId="0" build="p" bldLvl="2"/>
      <p:bldP spid="9" grpId="0" build="p" bldLvl="2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DESTRUKTORI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75" y="1412875"/>
            <a:ext cx="9001125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b="1" kern="0" dirty="0">
                <a:solidFill>
                  <a:srgbClr val="000099"/>
                </a:solidFill>
                <a:latin typeface="+mn-lt"/>
              </a:rPr>
              <a:t>Destruktori </a:t>
            </a:r>
            <a:r>
              <a:rPr lang="sr-Latn-CS" kern="0" dirty="0">
                <a:latin typeface="+mn-lt"/>
              </a:rPr>
              <a:t>– slično konstruktoru – još jedna specijalna funkcija članica klase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kern="0" dirty="0">
                <a:latin typeface="+mn-lt"/>
              </a:rPr>
              <a:t>Destruktor se poziva svaki put kad se uništava neki objekat.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kern="0" dirty="0">
                <a:latin typeface="+mn-lt"/>
              </a:rPr>
              <a:t>Destruktor suštinski ne uništava objekat (objekat će biti uništen i u slučaju da klasa nema definisan destruktor) - destruktor služi za “čišćenje memorije” (bitno kod objekata koji dinamički alociraju memoriju).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kern="0" dirty="0">
                <a:latin typeface="+mn-lt"/>
              </a:rPr>
              <a:t>Klasa može da ima </a:t>
            </a:r>
            <a:r>
              <a:rPr lang="sr-Latn-CS" b="1" kern="0" dirty="0">
                <a:latin typeface="+mn-lt"/>
              </a:rPr>
              <a:t>samo jedan destruktor</a:t>
            </a:r>
            <a:r>
              <a:rPr lang="sr-Latn-CS" kern="0" dirty="0">
                <a:latin typeface="+mn-lt"/>
              </a:rPr>
              <a:t>. Nije dozvoljeno preklapanje imena.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b="1" kern="0" dirty="0">
                <a:latin typeface="+mn-lt"/>
              </a:rPr>
              <a:t>Destruktor nema argumenata</a:t>
            </a:r>
            <a:r>
              <a:rPr lang="sr-Latn-CS" kern="0" dirty="0">
                <a:latin typeface="+mn-lt"/>
              </a:rPr>
              <a:t>! </a:t>
            </a:r>
            <a:r>
              <a:rPr lang="sr-Latn-CS" b="1" kern="0" dirty="0">
                <a:latin typeface="+mn-lt"/>
              </a:rPr>
              <a:t>Destruktor nema tip!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b="1" kern="0" dirty="0">
                <a:latin typeface="+mn-lt"/>
              </a:rPr>
              <a:t>Destruktor ima isto ime kao konstruktor</a:t>
            </a:r>
            <a:r>
              <a:rPr lang="sr-Latn-CS" kern="0" dirty="0">
                <a:latin typeface="+mn-lt"/>
              </a:rPr>
              <a:t>, </a:t>
            </a:r>
            <a:r>
              <a:rPr lang="sr-Latn-CS" b="1" kern="0" dirty="0">
                <a:latin typeface="+mn-lt"/>
              </a:rPr>
              <a:t>ali se ispred stavlja tilda (~). </a:t>
            </a:r>
            <a:r>
              <a:rPr lang="sr-Latn-CS" sz="1600" i="1" kern="0" dirty="0">
                <a:latin typeface="+mn-lt"/>
              </a:rPr>
              <a:t>Intuitivno se može napraviti analogija sa bitskim operatorom negacije, jer se destruktor ponaša kao komplement konstruktora.</a:t>
            </a:r>
            <a:endParaRPr lang="en-US" i="1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3125" y="5000625"/>
            <a:ext cx="321468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Time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public: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  ...	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CS" sz="16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~Time()</a:t>
            </a:r>
            <a:r>
              <a:rPr lang="en-US" sz="16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endParaRPr lang="sr-Latn-CS" sz="1600" b="1" kern="0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};</a:t>
            </a:r>
            <a:endParaRPr lang="sr-Latn-CS" sz="1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Redoslijed konstruktora i destruktora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412875"/>
            <a:ext cx="914400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88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kern="0" dirty="0" err="1">
                <a:latin typeface="+mn-lt"/>
              </a:rPr>
              <a:t>Konstruktori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i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destruktori</a:t>
            </a:r>
            <a:r>
              <a:rPr lang="en-US" kern="0" dirty="0">
                <a:latin typeface="+mn-lt"/>
              </a:rPr>
              <a:t> se </a:t>
            </a:r>
            <a:r>
              <a:rPr lang="en-US" kern="0" dirty="0" err="1">
                <a:latin typeface="+mn-lt"/>
              </a:rPr>
              <a:t>pozivaju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automatski</a:t>
            </a:r>
            <a:r>
              <a:rPr lang="en-US" kern="0" dirty="0">
                <a:latin typeface="+mn-lt"/>
              </a:rPr>
              <a:t>.</a:t>
            </a:r>
          </a:p>
          <a:p>
            <a:pPr marL="18288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dirty="0" err="1"/>
              <a:t>Redoslijed</a:t>
            </a:r>
            <a:r>
              <a:rPr lang="en-US" dirty="0"/>
              <a:t> </a:t>
            </a:r>
            <a:r>
              <a:rPr lang="en-US" dirty="0" err="1"/>
              <a:t>kojim</a:t>
            </a:r>
            <a:r>
              <a:rPr lang="en-US" dirty="0"/>
              <a:t> se </a:t>
            </a:r>
            <a:r>
              <a:rPr lang="en-US" dirty="0" err="1"/>
              <a:t>pozivaju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redoslijeda</a:t>
            </a:r>
            <a:r>
              <a:rPr lang="en-US" dirty="0"/>
              <a:t> </a:t>
            </a:r>
            <a:r>
              <a:rPr lang="en-US" dirty="0" err="1"/>
              <a:t>kojim</a:t>
            </a:r>
            <a:r>
              <a:rPr lang="en-US" dirty="0"/>
              <a:t> se </a:t>
            </a:r>
            <a:r>
              <a:rPr lang="en-US" dirty="0" err="1"/>
              <a:t>ulazi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izlazi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domena</a:t>
            </a:r>
            <a:r>
              <a:rPr lang="sr-Latn-CS" dirty="0"/>
              <a:t> </a:t>
            </a:r>
            <a:r>
              <a:rPr lang="pl-PL" dirty="0"/>
              <a:t>u kojem se objekti kreiraju. </a:t>
            </a:r>
            <a:r>
              <a:rPr lang="pl-PL" b="1" dirty="0"/>
              <a:t>Generalno, destruktori se pozivaju obrnutim redoslijedom u odnosu na poziv konstruktora.</a:t>
            </a:r>
          </a:p>
          <a:p>
            <a:pPr marL="18288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globalne</a:t>
            </a:r>
            <a:r>
              <a:rPr lang="en-US" b="1" dirty="0"/>
              <a:t> </a:t>
            </a:r>
            <a:r>
              <a:rPr lang="en-US" b="1" dirty="0" err="1"/>
              <a:t>objekte</a:t>
            </a:r>
            <a:r>
              <a:rPr lang="sr-Latn-CS" b="1" dirty="0"/>
              <a:t>:</a:t>
            </a:r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b="1" dirty="0"/>
              <a:t>K</a:t>
            </a:r>
            <a:r>
              <a:rPr lang="en-US" sz="1600" b="1" dirty="0" err="1"/>
              <a:t>onstruktor</a:t>
            </a:r>
            <a:r>
              <a:rPr lang="en-US" sz="1600" b="1" dirty="0"/>
              <a:t> se </a:t>
            </a:r>
            <a:r>
              <a:rPr lang="en-US" sz="1600" b="1" dirty="0" err="1"/>
              <a:t>poziv</a:t>
            </a:r>
            <a:r>
              <a:rPr lang="sr-Latn-CS" sz="1600" b="1" dirty="0"/>
              <a:t>a</a:t>
            </a:r>
            <a:r>
              <a:rPr lang="en-US" sz="1600" b="1" dirty="0"/>
              <a:t> </a:t>
            </a:r>
            <a:r>
              <a:rPr lang="en-US" sz="1600" b="1" dirty="0" err="1"/>
              <a:t>prije</a:t>
            </a:r>
            <a:r>
              <a:rPr lang="en-US" sz="1600" b="1" dirty="0"/>
              <a:t> </a:t>
            </a:r>
            <a:r>
              <a:rPr lang="en-US" sz="1600" b="1" dirty="0" err="1"/>
              <a:t>bilo</a:t>
            </a:r>
            <a:r>
              <a:rPr lang="en-US" sz="1600" b="1" dirty="0"/>
              <a:t> </a:t>
            </a:r>
            <a:r>
              <a:rPr lang="en-US" sz="1600" b="1" dirty="0" err="1"/>
              <a:t>koje</a:t>
            </a:r>
            <a:r>
              <a:rPr lang="en-US" sz="1600" b="1" dirty="0"/>
              <a:t> </a:t>
            </a:r>
            <a:r>
              <a:rPr lang="en-US" sz="1600" b="1" dirty="0" err="1"/>
              <a:t>funkcije</a:t>
            </a:r>
            <a:r>
              <a:rPr lang="en-US" sz="1600" b="1" dirty="0"/>
              <a:t> </a:t>
            </a:r>
            <a:r>
              <a:rPr lang="sr-Latn-C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prije</a:t>
            </a:r>
            <a:r>
              <a:rPr lang="en-US" sz="1600" dirty="0"/>
              <a:t> main </a:t>
            </a:r>
            <a:r>
              <a:rPr lang="en-US" sz="1600" dirty="0" err="1"/>
              <a:t>funkcije</a:t>
            </a:r>
            <a:r>
              <a:rPr lang="en-US" sz="1600" dirty="0"/>
              <a:t>) – </a:t>
            </a:r>
            <a:r>
              <a:rPr lang="en-US" sz="1600" dirty="0" err="1"/>
              <a:t>tj</a:t>
            </a:r>
            <a:r>
              <a:rPr lang="en-US" sz="1600" dirty="0"/>
              <a:t>.</a:t>
            </a:r>
            <a:r>
              <a:rPr lang="sr-Latn-CS" sz="1600" dirty="0"/>
              <a:t> </a:t>
            </a:r>
            <a:r>
              <a:rPr lang="en-US" sz="1600" dirty="0" err="1"/>
              <a:t>prije</a:t>
            </a:r>
            <a:r>
              <a:rPr lang="en-US" sz="1600" dirty="0"/>
              <a:t> </a:t>
            </a:r>
            <a:r>
              <a:rPr lang="en-US" sz="1600" dirty="0" err="1"/>
              <a:t>početka</a:t>
            </a:r>
            <a:r>
              <a:rPr lang="en-US" sz="1600" dirty="0"/>
              <a:t> </a:t>
            </a:r>
            <a:r>
              <a:rPr lang="en-US" sz="1600" dirty="0" err="1"/>
              <a:t>izvršavanja</a:t>
            </a:r>
            <a:r>
              <a:rPr lang="en-US" sz="1600" dirty="0"/>
              <a:t> </a:t>
            </a:r>
            <a:r>
              <a:rPr lang="en-US" sz="1600" dirty="0" err="1"/>
              <a:t>programa</a:t>
            </a:r>
            <a:r>
              <a:rPr lang="en-US" sz="1600" dirty="0"/>
              <a:t>. (u </a:t>
            </a:r>
            <a:r>
              <a:rPr lang="en-US" sz="1600" dirty="0" err="1"/>
              <a:t>slučaju</a:t>
            </a:r>
            <a:r>
              <a:rPr lang="en-US" sz="1600" dirty="0"/>
              <a:t> </a:t>
            </a:r>
            <a:r>
              <a:rPr lang="en-US" sz="1600" dirty="0" err="1"/>
              <a:t>više</a:t>
            </a:r>
            <a:r>
              <a:rPr lang="en-US" sz="1600" dirty="0"/>
              <a:t> </a:t>
            </a:r>
            <a:r>
              <a:rPr lang="en-US" sz="1600" dirty="0" err="1"/>
              <a:t>fajlova</a:t>
            </a:r>
            <a:r>
              <a:rPr lang="sr-Latn-CS" sz="1600" dirty="0"/>
              <a:t>, redoslijed </a:t>
            </a:r>
            <a:r>
              <a:rPr lang="en-US" sz="1600" dirty="0" err="1"/>
              <a:t>izvršavanja</a:t>
            </a:r>
            <a:r>
              <a:rPr lang="en-US" sz="1600" dirty="0"/>
              <a:t> </a:t>
            </a:r>
            <a:r>
              <a:rPr lang="en-US" sz="1600" dirty="0" err="1"/>
              <a:t>konstruktora</a:t>
            </a:r>
            <a:r>
              <a:rPr lang="en-US" sz="1600" dirty="0"/>
              <a:t> </a:t>
            </a:r>
            <a:r>
              <a:rPr lang="en-US" sz="1600" dirty="0" err="1"/>
              <a:t>nije</a:t>
            </a:r>
            <a:r>
              <a:rPr lang="sr-Latn-CS" sz="1600" dirty="0"/>
              <a:t> </a:t>
            </a:r>
            <a:r>
              <a:rPr lang="en-US" sz="1600" dirty="0" err="1"/>
              <a:t>unaprijed</a:t>
            </a:r>
            <a:r>
              <a:rPr lang="en-US" sz="1600" dirty="0"/>
              <a:t> </a:t>
            </a:r>
            <a:r>
              <a:rPr lang="en-US" sz="1600" dirty="0" err="1"/>
              <a:t>poznat</a:t>
            </a:r>
            <a:r>
              <a:rPr lang="en-US" sz="1600" dirty="0"/>
              <a:t>!)</a:t>
            </a:r>
            <a:endParaRPr lang="sr-Latn-CS" sz="1600" dirty="0"/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b="1" dirty="0"/>
              <a:t>D</a:t>
            </a:r>
            <a:r>
              <a:rPr lang="en-US" sz="1600" b="1" dirty="0" err="1"/>
              <a:t>estruktor</a:t>
            </a:r>
            <a:r>
              <a:rPr lang="en-US" sz="1600" b="1" dirty="0"/>
              <a:t> </a:t>
            </a:r>
            <a:r>
              <a:rPr lang="sr-Latn-CS" sz="1600" b="1" dirty="0"/>
              <a:t>se </a:t>
            </a:r>
            <a:r>
              <a:rPr lang="en-US" sz="1600" b="1" dirty="0" err="1"/>
              <a:t>poziva</a:t>
            </a:r>
            <a:r>
              <a:rPr lang="en-US" sz="1600" b="1" dirty="0"/>
              <a:t> </a:t>
            </a:r>
            <a:r>
              <a:rPr lang="en-US" sz="1600" b="1" dirty="0" err="1"/>
              <a:t>nakon</a:t>
            </a:r>
            <a:r>
              <a:rPr lang="en-US" sz="1600" b="1" dirty="0"/>
              <a:t> </a:t>
            </a:r>
            <a:r>
              <a:rPr lang="en-US" sz="1600" b="1" dirty="0" err="1"/>
              <a:t>završetka</a:t>
            </a:r>
            <a:r>
              <a:rPr lang="en-US" sz="1600" b="1" dirty="0"/>
              <a:t> </a:t>
            </a:r>
            <a:r>
              <a:rPr lang="en-US" sz="1600" b="1" dirty="0" err="1"/>
              <a:t>izvršavanja</a:t>
            </a:r>
            <a:r>
              <a:rPr lang="en-US" sz="1600" b="1" dirty="0"/>
              <a:t> main</a:t>
            </a:r>
            <a:r>
              <a:rPr lang="sr-Latn-CS" sz="1600" b="1" dirty="0"/>
              <a:t>()</a:t>
            </a:r>
            <a:r>
              <a:rPr lang="en-US" sz="1600" b="1" dirty="0"/>
              <a:t>.</a:t>
            </a:r>
          </a:p>
          <a:p>
            <a:pPr marL="18288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lokalne</a:t>
            </a:r>
            <a:r>
              <a:rPr lang="sr-Latn-CS" b="1" dirty="0"/>
              <a:t> i automatske </a:t>
            </a:r>
            <a:r>
              <a:rPr lang="en-US" b="1" dirty="0" err="1"/>
              <a:t>objekte</a:t>
            </a:r>
            <a:r>
              <a:rPr lang="sr-Latn-CS" b="1" dirty="0"/>
              <a:t>:</a:t>
            </a:r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b="1" dirty="0"/>
              <a:t>K</a:t>
            </a:r>
            <a:r>
              <a:rPr lang="en-US" sz="1600" b="1" dirty="0" err="1"/>
              <a:t>onstruktor</a:t>
            </a:r>
            <a:r>
              <a:rPr lang="en-US" sz="1600" b="1" dirty="0"/>
              <a:t> se </a:t>
            </a:r>
            <a:r>
              <a:rPr lang="en-US" sz="1600" b="1" dirty="0" err="1"/>
              <a:t>poziva</a:t>
            </a:r>
            <a:r>
              <a:rPr lang="en-US" sz="1600" b="1" dirty="0"/>
              <a:t> u </a:t>
            </a:r>
            <a:r>
              <a:rPr lang="en-US" sz="1600" b="1" dirty="0" err="1"/>
              <a:t>trenutku</a:t>
            </a:r>
            <a:r>
              <a:rPr lang="en-US" sz="1600" b="1" dirty="0"/>
              <a:t> </a:t>
            </a:r>
            <a:r>
              <a:rPr lang="en-US" sz="1600" b="1" dirty="0" err="1"/>
              <a:t>kad</a:t>
            </a:r>
            <a:r>
              <a:rPr lang="en-US" sz="1600" b="1" dirty="0"/>
              <a:t> se </a:t>
            </a:r>
            <a:r>
              <a:rPr lang="en-US" sz="1600" b="1" dirty="0" err="1"/>
              <a:t>objekat</a:t>
            </a:r>
            <a:r>
              <a:rPr lang="en-US" sz="1600" b="1" dirty="0"/>
              <a:t> </a:t>
            </a:r>
            <a:r>
              <a:rPr lang="en-US" sz="1600" b="1" dirty="0" err="1"/>
              <a:t>definiše</a:t>
            </a:r>
            <a:r>
              <a:rPr lang="en-US" sz="1600" b="1" dirty="0"/>
              <a:t>. </a:t>
            </a:r>
            <a:endParaRPr lang="sr-Latn-CS" sz="1600" b="1" dirty="0"/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b="1" dirty="0"/>
              <a:t>D</a:t>
            </a:r>
            <a:r>
              <a:rPr lang="en-US" sz="1600" b="1" dirty="0" err="1"/>
              <a:t>estruktor</a:t>
            </a:r>
            <a:r>
              <a:rPr lang="en-US" sz="1600" b="1" dirty="0"/>
              <a:t> se </a:t>
            </a:r>
            <a:r>
              <a:rPr lang="en-US" sz="1600" b="1" dirty="0" err="1"/>
              <a:t>poziva</a:t>
            </a:r>
            <a:r>
              <a:rPr lang="en-US" sz="1600" b="1" dirty="0"/>
              <a:t> u </a:t>
            </a:r>
            <a:r>
              <a:rPr lang="en-US" sz="1600" b="1" dirty="0" err="1"/>
              <a:t>trenutku</a:t>
            </a:r>
            <a:r>
              <a:rPr lang="en-US" sz="1600" b="1" dirty="0"/>
              <a:t> </a:t>
            </a:r>
            <a:r>
              <a:rPr lang="en-US" sz="1600" b="1" dirty="0" err="1"/>
              <a:t>napuštanja</a:t>
            </a:r>
            <a:r>
              <a:rPr lang="en-US" sz="1600" b="1" dirty="0"/>
              <a:t> </a:t>
            </a:r>
            <a:r>
              <a:rPr lang="en-US" sz="1600" b="1" dirty="0" err="1"/>
              <a:t>bloka</a:t>
            </a:r>
            <a:r>
              <a:rPr lang="en-US" sz="1600" b="1" dirty="0"/>
              <a:t> u </a:t>
            </a:r>
            <a:r>
              <a:rPr lang="en-US" sz="1600" b="1" dirty="0" err="1"/>
              <a:t>kojem</a:t>
            </a:r>
            <a:r>
              <a:rPr lang="en-US" sz="1600" b="1" dirty="0"/>
              <a:t> je </a:t>
            </a:r>
            <a:r>
              <a:rPr lang="en-US" sz="1600" b="1" dirty="0" err="1"/>
              <a:t>objekat</a:t>
            </a:r>
            <a:r>
              <a:rPr lang="en-US" sz="1600" b="1" dirty="0"/>
              <a:t> </a:t>
            </a:r>
            <a:r>
              <a:rPr lang="en-US" sz="1600" b="1" dirty="0" err="1"/>
              <a:t>definisan</a:t>
            </a:r>
            <a:r>
              <a:rPr lang="en-US" sz="1600" b="1" dirty="0"/>
              <a:t>.</a:t>
            </a:r>
            <a:endParaRPr lang="sr-Latn-CS" sz="1600" b="1" dirty="0" err="1"/>
          </a:p>
          <a:p>
            <a:pPr marL="182880" lvl="1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statičke</a:t>
            </a:r>
            <a:r>
              <a:rPr lang="en-US" b="1" dirty="0"/>
              <a:t> </a:t>
            </a:r>
            <a:r>
              <a:rPr lang="en-US" b="1" dirty="0" err="1"/>
              <a:t>objekte</a:t>
            </a:r>
            <a:r>
              <a:rPr lang="sr-Latn-CS" b="1" dirty="0"/>
              <a:t>:</a:t>
            </a:r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b="1" dirty="0"/>
              <a:t>K</a:t>
            </a:r>
            <a:r>
              <a:rPr lang="en-US" sz="1600" b="1" dirty="0" err="1"/>
              <a:t>onstruktor</a:t>
            </a:r>
            <a:r>
              <a:rPr lang="en-US" sz="1600" b="1" dirty="0"/>
              <a:t> se </a:t>
            </a:r>
            <a:r>
              <a:rPr lang="en-US" sz="1600" b="1" dirty="0" err="1"/>
              <a:t>poziva</a:t>
            </a:r>
            <a:r>
              <a:rPr lang="en-US" sz="1600" b="1" dirty="0"/>
              <a:t> </a:t>
            </a:r>
            <a:r>
              <a:rPr lang="en-US" sz="1600" b="1" dirty="0" err="1"/>
              <a:t>samo</a:t>
            </a:r>
            <a:r>
              <a:rPr lang="en-US" sz="1600" b="1" dirty="0"/>
              <a:t> </a:t>
            </a:r>
            <a:r>
              <a:rPr lang="sr-Latn-CS" sz="1600" b="1" dirty="0"/>
              <a:t>jednom - </a:t>
            </a:r>
            <a:r>
              <a:rPr lang="en-US" sz="1600" b="1" dirty="0" err="1"/>
              <a:t>prilikom</a:t>
            </a:r>
            <a:r>
              <a:rPr lang="en-US" sz="1600" b="1" dirty="0"/>
              <a:t> </a:t>
            </a:r>
            <a:r>
              <a:rPr lang="en-US" sz="1600" b="1" dirty="0" err="1"/>
              <a:t>definisanja</a:t>
            </a:r>
            <a:r>
              <a:rPr lang="en-US" sz="1600" b="1" dirty="0"/>
              <a:t> </a:t>
            </a:r>
            <a:r>
              <a:rPr lang="en-US" sz="1600" b="1" dirty="0" err="1"/>
              <a:t>objekta</a:t>
            </a:r>
            <a:r>
              <a:rPr lang="en-US" sz="1600" b="1" dirty="0"/>
              <a:t>.</a:t>
            </a:r>
            <a:endParaRPr lang="sr-Latn-CS" sz="1600" b="1" dirty="0"/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b="1" dirty="0"/>
              <a:t>D</a:t>
            </a:r>
            <a:r>
              <a:rPr lang="en-US" sz="1600" b="1" dirty="0" err="1"/>
              <a:t>estruktor</a:t>
            </a:r>
            <a:r>
              <a:rPr lang="en-US" sz="1600" b="1" dirty="0"/>
              <a:t> </a:t>
            </a:r>
            <a:r>
              <a:rPr lang="sr-Latn-CS" sz="1600" b="1" dirty="0"/>
              <a:t>se </a:t>
            </a:r>
            <a:r>
              <a:rPr lang="en-US" sz="1600" b="1" dirty="0" err="1"/>
              <a:t>poziva</a:t>
            </a:r>
            <a:r>
              <a:rPr lang="en-US" sz="1600" b="1" dirty="0"/>
              <a:t> </a:t>
            </a:r>
            <a:r>
              <a:rPr lang="en-US" sz="1600" b="1" dirty="0" err="1"/>
              <a:t>samo</a:t>
            </a:r>
            <a:r>
              <a:rPr lang="en-US" sz="1600" b="1" dirty="0"/>
              <a:t> </a:t>
            </a:r>
            <a:r>
              <a:rPr lang="en-US" sz="1600" b="1" dirty="0" err="1"/>
              <a:t>nakon</a:t>
            </a:r>
            <a:r>
              <a:rPr lang="en-US" sz="1600" b="1" dirty="0"/>
              <a:t> </a:t>
            </a:r>
            <a:r>
              <a:rPr lang="en-US" sz="1600" b="1" dirty="0" err="1"/>
              <a:t>završetka</a:t>
            </a:r>
            <a:r>
              <a:rPr lang="en-US" sz="1600" b="1" dirty="0"/>
              <a:t> </a:t>
            </a:r>
            <a:r>
              <a:rPr lang="en-US" sz="1600" b="1" dirty="0" err="1"/>
              <a:t>izvršavanja</a:t>
            </a:r>
            <a:r>
              <a:rPr lang="en-US" sz="1600" b="1" dirty="0"/>
              <a:t> </a:t>
            </a:r>
            <a:r>
              <a:rPr lang="en-US" sz="1600" b="1" dirty="0" err="1"/>
              <a:t>funkcije</a:t>
            </a:r>
            <a:r>
              <a:rPr lang="en-US" sz="1600" b="1" dirty="0"/>
              <a:t> </a:t>
            </a:r>
            <a:r>
              <a:rPr lang="en-US" sz="1600" b="1"/>
              <a:t>main</a:t>
            </a:r>
            <a:r>
              <a:rPr lang="en-US" sz="1600" b="1" smtClean="0"/>
              <a:t>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Redoslijed konstruktora i destruktora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412875"/>
            <a:ext cx="485775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KD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KD(int x)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{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data = x;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cout &lt;&lt; "Konst " &lt;&lt; data;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~KD() { cout&lt;&lt;"Dest "&lt;&lt;data&lt;&lt;endl; }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int data;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273050" lvl="1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create( void )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KD kd5(5);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cout &lt;&lt; " (create lokalni)" &lt;&lt; endl;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static KD kd6(6);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cout &lt;&lt; " (create staticki)" &lt;&lt; endl;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KD kd7(7);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cout &lt;&lt; " (create lokalni)" &lt;&lt; endl;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73050" lvl="1" eaLnBrk="1" hangingPunct="1"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KD kd1(1); // globalni objekat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1214438"/>
            <a:ext cx="435768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main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&lt;&lt;" (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ulaz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u main)”&lt;&lt;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KD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kd2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&lt;&lt;" (main: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lokalni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)”&lt;&lt;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static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KD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kd3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&lt;&lt;" (main: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staticki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)”&lt;&lt;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create();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KD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kd4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&lt;&lt;" (main: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lokalni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)”&lt;&lt;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&lt;&lt;"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Izlaz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programa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714875" y="3786188"/>
            <a:ext cx="4214813" cy="3005137"/>
            <a:chOff x="4040" y="3171"/>
            <a:chExt cx="1526" cy="1032"/>
          </a:xfrm>
        </p:grpSpPr>
        <p:sp>
          <p:nvSpPr>
            <p:cNvPr id="26631" name="Rectangle 142"/>
            <p:cNvSpPr>
              <a:spLocks noChangeArrowheads="1"/>
            </p:cNvSpPr>
            <p:nvPr/>
          </p:nvSpPr>
          <p:spPr bwMode="auto">
            <a:xfrm>
              <a:off x="4040" y="3171"/>
              <a:ext cx="1526" cy="1032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6632" name="Rectangle 143"/>
            <p:cNvSpPr>
              <a:spLocks noChangeArrowheads="1"/>
            </p:cNvSpPr>
            <p:nvPr/>
          </p:nvSpPr>
          <p:spPr bwMode="auto">
            <a:xfrm>
              <a:off x="4065" y="3201"/>
              <a:ext cx="1475" cy="965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9" name="AutoShape 144"/>
          <p:cNvSpPr>
            <a:spLocks noChangeArrowheads="1"/>
          </p:cNvSpPr>
          <p:nvPr/>
        </p:nvSpPr>
        <p:spPr bwMode="auto">
          <a:xfrm>
            <a:off x="4857750" y="3857625"/>
            <a:ext cx="3897313" cy="2862263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Konst 1 (ulaz u main)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Konst 2 (main: lokalni)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Konst 3 (main: staticki)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Konst 5 (create lokalni)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Konst 6 (create staticki)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Konst 7 (create lokalni)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 7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 5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Konst 4 (main: lokalni)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Izlaz iz programa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 4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 2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 6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 3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4" grpId="0" build="p" bldLvl="2"/>
      <p:bldP spid="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11742"/>
            <a:ext cx="502920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/>
          <a:lstStyle/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&lt;cstring&gt;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endParaRPr lang="en-US" sz="1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string str1("Banja Luka"), str2;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str1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  size: " &lt;&lt; str1.size()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  length: " &lt;&lt; str1.length()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  max_size: "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&lt;&lt; str1.max_size()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endParaRPr lang="en-US" sz="1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"Unesite string: ";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cin &gt;&gt; str2;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"Unijeli ste: " &lt;&lt; str2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endParaRPr lang="en-US" sz="1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str2.assign("Banja"); // str2 = "Banja";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str2.push_back(' ');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str2.append("Luka");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"Novi string: " &lt;&lt; str2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endParaRPr lang="en-US" sz="1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"Stringovi "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&lt;&lt; (str1.compare(str2)==0 ? "su" : "nisu")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&lt;&lt; " jednaki"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endParaRPr lang="en-US" sz="1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"Znak(6): " &lt;&lt; str1.at(6) &lt;&lt; endl &lt;&lt; endl;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21683" y="3786188"/>
            <a:ext cx="4214813" cy="3005137"/>
            <a:chOff x="4040" y="3171"/>
            <a:chExt cx="1526" cy="1032"/>
          </a:xfrm>
        </p:grpSpPr>
        <p:sp>
          <p:nvSpPr>
            <p:cNvPr id="26631" name="Rectangle 142"/>
            <p:cNvSpPr>
              <a:spLocks noChangeArrowheads="1"/>
            </p:cNvSpPr>
            <p:nvPr/>
          </p:nvSpPr>
          <p:spPr bwMode="auto">
            <a:xfrm>
              <a:off x="4040" y="3171"/>
              <a:ext cx="1526" cy="1032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6632" name="Rectangle 143"/>
            <p:cNvSpPr>
              <a:spLocks noChangeArrowheads="1"/>
            </p:cNvSpPr>
            <p:nvPr/>
          </p:nvSpPr>
          <p:spPr bwMode="auto">
            <a:xfrm>
              <a:off x="4065" y="3201"/>
              <a:ext cx="1475" cy="965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9" name="AutoShape 144"/>
          <p:cNvSpPr>
            <a:spLocks noChangeArrowheads="1"/>
          </p:cNvSpPr>
          <p:nvPr/>
        </p:nvSpPr>
        <p:spPr bwMode="auto">
          <a:xfrm>
            <a:off x="4964558" y="3857625"/>
            <a:ext cx="3897313" cy="2677656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Banja Luka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  size: 10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  length: 10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  max_size: 1073741820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Unesite string: Doboj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Unijeli ste: Doboj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Novi string: Banja Luka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Stringovi su jednaki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Znak(</a:t>
            </a:r>
            <a:r>
              <a:rPr lang="en-US" sz="1200" b="1" smtClean="0">
                <a:solidFill>
                  <a:srgbClr val="FFFF00"/>
                </a:solidFill>
                <a:latin typeface="Courier New" pitchFamily="49" charset="0"/>
              </a:rPr>
              <a:t>6</a:t>
            </a:r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): </a:t>
            </a:r>
            <a:r>
              <a:rPr lang="en-US" sz="1200" b="1" smtClean="0">
                <a:solidFill>
                  <a:srgbClr val="FFFF00"/>
                </a:solidFill>
                <a:latin typeface="Courier New" pitchFamily="49" charset="0"/>
              </a:rPr>
              <a:t>L</a:t>
            </a:r>
            <a:endParaRPr lang="sr-Latn-CS" sz="1200" b="1" smtClean="0">
              <a:solidFill>
                <a:srgbClr val="FFFF00"/>
              </a:solidFill>
              <a:latin typeface="Courier New" pitchFamily="49" charset="0"/>
            </a:endParaRPr>
          </a:p>
          <a:p>
            <a:endParaRPr lang="sr-Latn-CS" sz="1200" b="1" smtClean="0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Nakon zamjene: B. Luka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Novi string: B. L.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Podstring: Luka</a:t>
            </a:r>
          </a:p>
          <a:p>
            <a:r>
              <a:rPr lang="sr-Latn-CS" sz="1200" b="1" smtClean="0">
                <a:solidFill>
                  <a:srgbClr val="FFFF00"/>
                </a:solidFill>
                <a:latin typeface="Courier New" pitchFamily="49" charset="0"/>
              </a:rPr>
              <a:t>c_str: Banja Luka</a:t>
            </a:r>
            <a:endParaRPr lang="sr-Latn-CS" sz="12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16016" y="1211743"/>
            <a:ext cx="4297680" cy="272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/>
          <a:lstStyle/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str1.replace(1, 4, ".");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"Nakon zamjene: " &lt;&lt; str1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str1.insert(4, ".");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str1.erase(5, 3);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"Novi string: " &lt;&lt; str1 &lt;&lt; endl;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cout &lt;&lt; "Podstring: " &lt;&lt; str2.substr(6, 4);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endParaRPr lang="en-US" sz="1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*p = new char[str2.size() + 1];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strcpy(p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str2.c_str());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&lt;&lt; endl &lt;&lt; "c_str: " &lt;&lt; p;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[] p;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endParaRPr lang="en-US" sz="1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3175" lvl="1" eaLnBrk="1" hangingPunct="1">
              <a:buClr>
                <a:schemeClr val="folHlink"/>
              </a:buClr>
              <a:buSzPct val="60000"/>
              <a:defRPr/>
            </a:pP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9" grpId="0" build="p" autoUpdateAnimBg="0"/>
      <p:bldP spid="10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Osnovne razlike C i C++ programiranja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4464050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Programiranje u jeziku C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smtClean="0"/>
              <a:t>Proceduralno (algoritamski) orijentisano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smtClean="0"/>
              <a:t>Jedinica programiranja – FUNKCIJA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smtClean="0"/>
              <a:t>Programeri se koncentrišu na pisanje funkcija, funkcije se grupišu u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smtClean="0"/>
              <a:t>Podaci nisu primarni, oni su u funkciji podrške akcijama koje funkcije izvode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smtClean="0"/>
              <a:t>Glagoli određuju šta sistem radi i koje će funkcije biti implementirane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smtClean="0"/>
              <a:t>Instance ugrađenih tipova                    (int, char, …) nazivaju se </a:t>
            </a:r>
            <a:r>
              <a:rPr lang="en-US" sz="1800" b="1" smtClean="0"/>
              <a:t>promjenljive </a:t>
            </a:r>
            <a:r>
              <a:rPr lang="en-US" sz="1800" smtClean="0"/>
              <a:t>(</a:t>
            </a:r>
            <a:r>
              <a:rPr lang="en-US" sz="1800" b="1" smtClean="0"/>
              <a:t>varijable</a:t>
            </a:r>
            <a:r>
              <a:rPr lang="en-US" sz="180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500563" y="1412875"/>
            <a:ext cx="4608512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1">
                <a:solidFill>
                  <a:schemeClr val="tx2"/>
                </a:solidFill>
              </a:rPr>
              <a:t>Programiranje u jeziku C++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Objektno orijentisano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Jedinica programiranja – KLASA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Programeri se koncentrišu na kreiranje vlastitih tipova podataka – KLASE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Imenice su te koje odre</a:t>
            </a:r>
            <a:r>
              <a:rPr lang="sr-Latn-CS"/>
              <a:t>đ</a:t>
            </a:r>
            <a:r>
              <a:rPr lang="en-US"/>
              <a:t>uju sistem (imenice određuju klase)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Svaka klasa sadrži podatke i funkcije za manipulaciju podacima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Podaci koji se nalaze u klasi nazivaju se </a:t>
            </a:r>
            <a:r>
              <a:rPr lang="en-US" b="1"/>
              <a:t>podaci članice </a:t>
            </a:r>
            <a:r>
              <a:rPr lang="en-US"/>
              <a:t>(</a:t>
            </a:r>
            <a:r>
              <a:rPr lang="en-US" b="1"/>
              <a:t>data members</a:t>
            </a:r>
            <a:r>
              <a:rPr lang="en-US"/>
              <a:t>)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Funkcije koje se nalaze u klasi nazivaju se </a:t>
            </a:r>
            <a:r>
              <a:rPr lang="en-US" b="1"/>
              <a:t>funkcije članice </a:t>
            </a:r>
            <a:r>
              <a:rPr lang="en-US"/>
              <a:t>(</a:t>
            </a:r>
            <a:r>
              <a:rPr lang="en-US" b="1"/>
              <a:t>metode</a:t>
            </a:r>
            <a:r>
              <a:rPr lang="en-US"/>
              <a:t>)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Instance korisnički definisanih tipova (klasa) nazivaju se </a:t>
            </a:r>
            <a:r>
              <a:rPr lang="en-US" b="1" smtClean="0"/>
              <a:t>objekti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355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Osnovne karakteristike klase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035925" cy="130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chemeClr val="tx2"/>
                </a:solidFill>
              </a:rPr>
              <a:t>KLAS</a:t>
            </a:r>
            <a:r>
              <a:rPr lang="sr-Latn-CS" sz="1800" b="1" smtClean="0">
                <a:solidFill>
                  <a:schemeClr val="tx2"/>
                </a:solidFill>
              </a:rPr>
              <a:t>A</a:t>
            </a:r>
            <a:r>
              <a:rPr lang="en-US" sz="1800" b="1" smtClean="0">
                <a:solidFill>
                  <a:schemeClr val="tx2"/>
                </a:solidFill>
              </a:rPr>
              <a:t> omogu</a:t>
            </a:r>
            <a:r>
              <a:rPr lang="sr-Latn-CS" sz="1800" b="1" smtClean="0">
                <a:solidFill>
                  <a:schemeClr val="tx2"/>
                </a:solidFill>
              </a:rPr>
              <a:t>ć</a:t>
            </a:r>
            <a:r>
              <a:rPr lang="en-US" sz="1800" b="1" smtClean="0">
                <a:solidFill>
                  <a:schemeClr val="tx2"/>
                </a:solidFill>
              </a:rPr>
              <a:t>ava </a:t>
            </a:r>
            <a:r>
              <a:rPr lang="sr-Latn-CS" sz="1800" b="1" smtClean="0">
                <a:solidFill>
                  <a:schemeClr val="tx2"/>
                </a:solidFill>
              </a:rPr>
              <a:t>modelovanje objekata, koje karakterišu:</a:t>
            </a:r>
            <a:endParaRPr lang="en-US" sz="18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sr-Latn-CS" sz="1600" b="1" smtClean="0"/>
              <a:t>atributi</a:t>
            </a:r>
            <a:r>
              <a:rPr lang="sr-Latn-CS" sz="1600" smtClean="0"/>
              <a:t> (</a:t>
            </a:r>
            <a:r>
              <a:rPr lang="sr-Latn-CS" sz="1600" b="1" smtClean="0">
                <a:solidFill>
                  <a:srgbClr val="FF0000"/>
                </a:solidFill>
              </a:rPr>
              <a:t>podaci članice </a:t>
            </a:r>
            <a:r>
              <a:rPr lang="sr-Latn-CS" sz="1600" smtClean="0"/>
              <a:t>– </a:t>
            </a:r>
            <a:r>
              <a:rPr lang="sr-Latn-CS" sz="1600" i="1" smtClean="0"/>
              <a:t>data members</a:t>
            </a:r>
            <a:r>
              <a:rPr lang="sr-Latn-CS" sz="1600" smtClean="0"/>
              <a:t>)</a:t>
            </a:r>
            <a:endParaRPr lang="en-US" sz="1600" smtClean="0"/>
          </a:p>
          <a:p>
            <a:pPr lvl="1" eaLnBrk="1" hangingPunct="1">
              <a:spcBef>
                <a:spcPct val="50000"/>
              </a:spcBef>
            </a:pPr>
            <a:r>
              <a:rPr lang="sr-Latn-CS" sz="1600" b="1" smtClean="0"/>
              <a:t>ponašanje</a:t>
            </a:r>
            <a:r>
              <a:rPr lang="sr-Latn-CS" sz="1600" smtClean="0"/>
              <a:t> ili operacije (</a:t>
            </a:r>
            <a:r>
              <a:rPr lang="sr-Latn-CS" sz="1600" b="1" smtClean="0">
                <a:solidFill>
                  <a:srgbClr val="FF0000"/>
                </a:solidFill>
              </a:rPr>
              <a:t>funkcije članice </a:t>
            </a:r>
            <a:r>
              <a:rPr lang="sr-Latn-CS" sz="1600" smtClean="0"/>
              <a:t>– </a:t>
            </a:r>
            <a:r>
              <a:rPr lang="sr-Latn-CS" sz="1600" i="1" smtClean="0"/>
              <a:t>member functions</a:t>
            </a:r>
            <a:r>
              <a:rPr lang="sr-Latn-CS" sz="1600" smtClean="0"/>
              <a:t>)</a:t>
            </a:r>
            <a:endParaRPr lang="en-US" sz="480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57750" y="2643188"/>
            <a:ext cx="3929063" cy="5842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600"/>
              <a:t>U nekim OO programskim jezicima funkcije članice se nazivaju </a:t>
            </a:r>
            <a:r>
              <a:rPr lang="sr-Latn-CS" sz="1600" b="1"/>
              <a:t>metode</a:t>
            </a:r>
            <a:r>
              <a:rPr lang="sr-Latn-CS" sz="1600"/>
              <a:t>.</a:t>
            </a:r>
            <a:endParaRPr lang="en-US" sz="16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3556000"/>
            <a:ext cx="8358187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chemeClr val="tx2"/>
                </a:solidFill>
              </a:rPr>
              <a:t>Najvažnije karakteristike </a:t>
            </a:r>
            <a:r>
              <a:rPr lang="en-US" b="1">
                <a:solidFill>
                  <a:schemeClr val="tx2"/>
                </a:solidFill>
              </a:rPr>
              <a:t>KLAS</a:t>
            </a:r>
            <a:r>
              <a:rPr lang="sr-Latn-CS" b="1">
                <a:solidFill>
                  <a:schemeClr val="tx2"/>
                </a:solidFill>
              </a:rPr>
              <a:t>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sr-Latn-CS" b="1">
                <a:solidFill>
                  <a:schemeClr val="tx2"/>
                </a:solidFill>
              </a:rPr>
              <a:t>kao pravog tipa podataka:</a:t>
            </a:r>
            <a:endParaRPr lang="en-US" b="1">
              <a:solidFill>
                <a:schemeClr val="tx2"/>
              </a:solidFill>
            </a:endParaRPr>
          </a:p>
          <a:p>
            <a:pPr marL="742950" lvl="1" indent="-285750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sr-Latn-CS" sz="1600" b="1"/>
              <a:t>Određuju moguće vrijednosti objekata,</a:t>
            </a:r>
            <a:endParaRPr lang="en-US" sz="1600"/>
          </a:p>
          <a:p>
            <a:pPr marL="742950" lvl="1" indent="-285750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sr-Latn-CS" sz="1600" b="1"/>
              <a:t>Određuju moguće operacije nad objektima,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sr-Latn-CS" sz="1600" b="1"/>
              <a:t>Obezbjeđuju obaveznu inicijalizaciju objekata pri njihovom stvaranju,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sr-Latn-CS" sz="1600" b="1"/>
              <a:t>Obezbjeđuju uništavanje objekata kada više nisu potrebni,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sr-Latn-CS" sz="1600" b="1"/>
              <a:t>Obezbjeđuju enkapsulaciju atributa i ponašanja u jedinstvenu cjelinu,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sr-Latn-CS" sz="1600" b="1"/>
              <a:t>Omogućavaju princip skrivanja informacija (information hiding).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 bldLvl="2"/>
      <p:bldP spid="6" grpId="0" animBg="1"/>
      <p:bldP spid="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429000" y="2714625"/>
            <a:ext cx="2643188" cy="642938"/>
          </a:xfrm>
          <a:prstGeom prst="roundRect">
            <a:avLst>
              <a:gd name="adj" fmla="val 8667"/>
            </a:avLst>
          </a:prstGeom>
          <a:solidFill>
            <a:srgbClr val="FFC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429000" y="4572000"/>
            <a:ext cx="2643188" cy="1000125"/>
          </a:xfrm>
          <a:prstGeom prst="roundRect">
            <a:avLst>
              <a:gd name="adj" fmla="val 8667"/>
            </a:avLst>
          </a:prstGeom>
          <a:solidFill>
            <a:srgbClr val="FFC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3429000" y="3429000"/>
            <a:ext cx="2643188" cy="1071563"/>
          </a:xfrm>
          <a:prstGeom prst="roundRect">
            <a:avLst>
              <a:gd name="adj" fmla="val 8051"/>
            </a:avLst>
          </a:prstGeom>
          <a:solidFill>
            <a:srgbClr val="99FF33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786063" y="2000250"/>
            <a:ext cx="1714500" cy="285750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Definisanje klase </a:t>
            </a:r>
            <a:endParaRPr lang="en-US" sz="32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2143125"/>
            <a:ext cx="2428875" cy="1714500"/>
          </a:xfr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 err="1" smtClean="0">
                <a:solidFill>
                  <a:schemeClr val="tx2"/>
                </a:solidFill>
              </a:rPr>
              <a:t>KLAS</a:t>
            </a:r>
            <a:r>
              <a:rPr lang="sr-Latn-CS" sz="1600" dirty="0" smtClean="0">
                <a:solidFill>
                  <a:schemeClr val="tx2"/>
                </a:solidFill>
              </a:rPr>
              <a:t>A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sr-Latn-CS" sz="1600" dirty="0" smtClean="0">
                <a:solidFill>
                  <a:schemeClr val="tx2"/>
                </a:solidFill>
              </a:rPr>
              <a:t>se definiše korišćenjem ključne riječi </a:t>
            </a:r>
            <a:r>
              <a:rPr lang="sr-Latn-CS" sz="1600" dirty="0" smtClean="0">
                <a:solidFill>
                  <a:srgbClr val="C00000"/>
                </a:solidFill>
              </a:rPr>
              <a:t>class</a:t>
            </a:r>
            <a:r>
              <a:rPr lang="sr-Latn-CS" sz="1600" dirty="0" smtClean="0">
                <a:solidFill>
                  <a:schemeClr val="tx2"/>
                </a:solidFill>
              </a:rPr>
              <a:t>.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1600" dirty="0" err="1" smtClean="0">
                <a:solidFill>
                  <a:schemeClr val="tx2"/>
                </a:solidFill>
              </a:rPr>
              <a:t>Uobi</a:t>
            </a:r>
            <a:r>
              <a:rPr lang="sr-Latn-CS" sz="1600" dirty="0" smtClean="0">
                <a:solidFill>
                  <a:schemeClr val="tx2"/>
                </a:solidFill>
              </a:rPr>
              <a:t>čajeno naziv klase započinje velikim slovom.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0313" y="1500188"/>
            <a:ext cx="3214687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b="1" kern="0" dirty="0">
                <a:solidFill>
                  <a:schemeClr val="tx2"/>
                </a:solidFill>
                <a:latin typeface="+mn-lt"/>
              </a:rPr>
              <a:t>Opšti oblik definicije klase</a:t>
            </a:r>
          </a:p>
          <a:p>
            <a:pPr marL="342900" indent="-342900" eaLnBrk="1" hangingPunct="1">
              <a:spcBef>
                <a:spcPts val="15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</a:t>
            </a: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class Ime </a:t>
            </a:r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{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tip clan;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…</a:t>
            </a:r>
          </a:p>
          <a:p>
            <a:pPr marL="342900" indent="-342900" eaLnBrk="1" hangingPunct="1">
              <a:spcBef>
                <a:spcPts val="18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public: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tip clan;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…</a:t>
            </a:r>
          </a:p>
          <a:p>
            <a:pPr marL="342900" indent="-342900" eaLnBrk="1" hangingPunct="1">
              <a:spcBef>
                <a:spcPts val="18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private: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tip clan;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…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};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chemeClr val="tx2"/>
                </a:solidFill>
                <a:latin typeface="+mn-lt"/>
              </a:rPr>
              <a:t>			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215063" y="3786188"/>
            <a:ext cx="2428875" cy="357187"/>
          </a:xfrm>
          <a:prstGeom prst="rect">
            <a:avLst/>
          </a:prstGeom>
          <a:solidFill>
            <a:srgbClr val="99FF33"/>
          </a:solidFill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kern="0" dirty="0">
                <a:solidFill>
                  <a:srgbClr val="C00000"/>
                </a:solidFill>
                <a:latin typeface="+mn-lt"/>
              </a:rPr>
              <a:t>javni članovi klase</a:t>
            </a:r>
            <a:endParaRPr lang="en-US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215063" y="4929188"/>
            <a:ext cx="2428875" cy="357187"/>
          </a:xfrm>
          <a:prstGeom prst="rect">
            <a:avLst/>
          </a:prstGeom>
          <a:solidFill>
            <a:srgbClr val="FFC000"/>
          </a:solidFill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kern="0" dirty="0">
                <a:solidFill>
                  <a:srgbClr val="C00000"/>
                </a:solidFill>
                <a:latin typeface="+mn-lt"/>
              </a:rPr>
              <a:t>privatni članovi klase</a:t>
            </a:r>
            <a:endParaRPr lang="en-US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215063" y="2857500"/>
            <a:ext cx="2428875" cy="357188"/>
          </a:xfrm>
          <a:prstGeom prst="rect">
            <a:avLst/>
          </a:prstGeom>
          <a:solidFill>
            <a:srgbClr val="FFC000"/>
          </a:solidFill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kern="0" dirty="0">
                <a:solidFill>
                  <a:srgbClr val="C00000"/>
                </a:solidFill>
                <a:latin typeface="+mn-lt"/>
              </a:rPr>
              <a:t>privatni članovi klase</a:t>
            </a:r>
            <a:endParaRPr lang="en-US" sz="1600" kern="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9" grpId="0" animBg="1"/>
      <p:bldP spid="24578" grpId="0"/>
      <p:bldP spid="24579" grpId="0" build="p" bldLvl="2" animBg="1"/>
      <p:bldP spid="8" grpId="0" build="p" bldLvl="2"/>
      <p:bldP spid="13" grpId="0" build="p" bldLvl="2" animBg="1"/>
      <p:bldP spid="15" grpId="0" build="p" bldLvl="2" animBg="1"/>
      <p:bldP spid="17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357563" y="4214813"/>
            <a:ext cx="5572125" cy="1000125"/>
          </a:xfrm>
          <a:prstGeom prst="rect">
            <a:avLst/>
          </a:prstGeom>
          <a:solidFill>
            <a:srgbClr val="FFC000"/>
          </a:solidFill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kern="0" dirty="0">
                <a:solidFill>
                  <a:srgbClr val="C00000"/>
                </a:solidFill>
                <a:latin typeface="+mn-lt"/>
              </a:rPr>
              <a:t>privatni članovi klase</a:t>
            </a:r>
            <a:endParaRPr lang="en-US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357563" y="2357438"/>
            <a:ext cx="5572125" cy="1785937"/>
          </a:xfrm>
          <a:prstGeom prst="rect">
            <a:avLst/>
          </a:prstGeom>
          <a:solidFill>
            <a:srgbClr val="99FF33"/>
          </a:solidFill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kern="0" dirty="0">
                <a:solidFill>
                  <a:srgbClr val="C00000"/>
                </a:solidFill>
                <a:latin typeface="+mn-lt"/>
              </a:rPr>
              <a:t>javni članovi klase</a:t>
            </a:r>
            <a:endParaRPr lang="en-US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Primjer definicije klase </a:t>
            </a:r>
            <a:endParaRPr lang="en-US" sz="320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0313" y="1500188"/>
            <a:ext cx="4500562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15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</a:t>
            </a: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class Razlomak</a:t>
            </a:r>
            <a:endParaRPr lang="en-US" sz="1600" b="1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{</a:t>
            </a:r>
          </a:p>
          <a:p>
            <a:pPr marL="342900" indent="-342900" eaLnBrk="1" hangingPunct="1">
              <a:spcBef>
                <a:spcPts val="18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public: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</a:t>
            </a: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Razlomak()</a:t>
            </a: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</a:t>
            </a: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	void setBrojilac(int b);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			void setImenilac(int n);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			void printRazlomak();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			float vrijednost();</a:t>
            </a:r>
          </a:p>
          <a:p>
            <a:pPr marL="342900" indent="-342900" eaLnBrk="1" hangingPunct="1">
              <a:spcBef>
                <a:spcPts val="18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private: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</a:t>
            </a: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int brojilac</a:t>
            </a: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		</a:t>
            </a: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int imenilac;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b="1" kern="0" dirty="0">
                <a:solidFill>
                  <a:schemeClr val="tx2"/>
                </a:solidFill>
                <a:latin typeface="+mn-lt"/>
              </a:rPr>
              <a:t>	};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chemeClr val="tx2"/>
                </a:solidFill>
                <a:latin typeface="+mn-lt"/>
              </a:rPr>
              <a:t>			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5750" y="2857500"/>
            <a:ext cx="257175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kern="0" dirty="0">
                <a:solidFill>
                  <a:schemeClr val="tx2"/>
                </a:solidFill>
                <a:latin typeface="+mn-lt"/>
              </a:rPr>
              <a:t>Funkcije članice najčešće su javni članovi klase</a:t>
            </a:r>
            <a:endParaRPr lang="en-US" sz="16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5750" y="4286250"/>
            <a:ext cx="2571750" cy="85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kern="0" dirty="0">
                <a:solidFill>
                  <a:schemeClr val="tx2"/>
                </a:solidFill>
                <a:latin typeface="+mn-lt"/>
              </a:rPr>
              <a:t>Podaci članice najčešće su privatni članovi klase (</a:t>
            </a:r>
            <a:r>
              <a:rPr lang="sr-Latn-CS" sz="1600" b="1" kern="0" dirty="0">
                <a:solidFill>
                  <a:schemeClr val="tx2"/>
                </a:solidFill>
                <a:latin typeface="+mn-lt"/>
              </a:rPr>
              <a:t>skrivanje informacija</a:t>
            </a:r>
            <a:r>
              <a:rPr lang="sr-Latn-CS" sz="1600" kern="0" dirty="0">
                <a:solidFill>
                  <a:schemeClr val="tx2"/>
                </a:solidFill>
                <a:latin typeface="+mn-lt"/>
              </a:rPr>
              <a:t>)</a:t>
            </a:r>
            <a:endParaRPr lang="en-US" sz="1600" kern="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 animBg="1"/>
      <p:bldP spid="19" grpId="0" build="p" bldLvl="2" animBg="1"/>
      <p:bldP spid="24578" grpId="0"/>
      <p:bldP spid="8" grpId="0" build="p" bldLvl="2"/>
      <p:bldP spid="21" grpId="0" build="p" bldLvl="2" animBg="1"/>
      <p:bldP spid="22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Specifikatori pristupa članicama klase</a:t>
            </a:r>
            <a:endParaRPr lang="en-US" sz="320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2875" y="1412875"/>
            <a:ext cx="428625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2400" b="1" kern="0" dirty="0">
                <a:solidFill>
                  <a:schemeClr val="tx2"/>
                </a:solidFill>
                <a:latin typeface="+mn-lt"/>
              </a:rPr>
              <a:t>public</a:t>
            </a:r>
            <a:endParaRPr lang="en-US" sz="2400" b="1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Sve članice definisane iza specifikatora public: su </a:t>
            </a:r>
            <a:r>
              <a:rPr lang="sr-Latn-CS" sz="1600" b="1" kern="0" dirty="0">
                <a:solidFill>
                  <a:srgbClr val="C00000"/>
                </a:solidFill>
                <a:latin typeface="+mn-lt"/>
              </a:rPr>
              <a:t>javne</a:t>
            </a:r>
            <a:r>
              <a:rPr lang="sr-Latn-CS" sz="1600" kern="0" dirty="0">
                <a:latin typeface="+mn-lt"/>
              </a:rPr>
              <a:t>.</a:t>
            </a:r>
            <a:endParaRPr lang="en-US" sz="1600" kern="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Javna članica klase dostupna je </a:t>
            </a:r>
            <a:r>
              <a:rPr lang="sr-Latn-CS" sz="1600" b="1" kern="0" dirty="0">
                <a:latin typeface="+mn-lt"/>
              </a:rPr>
              <a:t>iz bilo kojeg dijela programa</a:t>
            </a:r>
            <a:r>
              <a:rPr lang="sr-Latn-CS" sz="1600" kern="0" dirty="0">
                <a:latin typeface="+mn-lt"/>
              </a:rPr>
              <a:t> u kojem je dostupan objekat date klase.</a:t>
            </a:r>
            <a:endParaRPr lang="en-US" sz="1600" kern="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Javna članica dostupna je i iz unutrašnjosti klase.</a:t>
            </a:r>
            <a:endParaRPr lang="en-US" sz="1600" kern="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Uobičajeno su </a:t>
            </a:r>
            <a:r>
              <a:rPr lang="sr-Latn-CS" sz="1600" b="1" kern="0" dirty="0">
                <a:latin typeface="+mn-lt"/>
              </a:rPr>
              <a:t>funkcije članice javne</a:t>
            </a:r>
            <a:r>
              <a:rPr lang="sr-Latn-CS" sz="1600" kern="0" dirty="0">
                <a:latin typeface="+mn-lt"/>
              </a:rPr>
              <a:t> članice klase (funkcije opisuju ponašanje, odnosno operacije nad objektima).</a:t>
            </a:r>
            <a:endParaRPr lang="en-US" sz="1600" kern="0" dirty="0"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43438" y="1357313"/>
            <a:ext cx="44640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2400" b="1" kern="0" dirty="0">
                <a:solidFill>
                  <a:schemeClr val="tx2"/>
                </a:solidFill>
                <a:latin typeface="+mn-lt"/>
              </a:rPr>
              <a:t>private</a:t>
            </a:r>
            <a:endParaRPr lang="en-US" sz="2400" b="1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Sve članice definisane iza specifikatora private: su </a:t>
            </a:r>
            <a:r>
              <a:rPr lang="sr-Latn-CS" sz="1600" b="1" kern="0" dirty="0">
                <a:solidFill>
                  <a:srgbClr val="C00000"/>
                </a:solidFill>
                <a:latin typeface="+mn-lt"/>
              </a:rPr>
              <a:t>privatne</a:t>
            </a:r>
            <a:r>
              <a:rPr lang="sr-Latn-CS" sz="1600" kern="0" dirty="0">
                <a:latin typeface="+mn-lt"/>
              </a:rPr>
              <a:t>.</a:t>
            </a:r>
            <a:endParaRPr lang="en-US" sz="1600" kern="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Privatnoj članici klase ne može se pristupiti spolja, već </a:t>
            </a:r>
            <a:r>
              <a:rPr lang="sr-Latn-CS" sz="1600" b="1" kern="0" dirty="0">
                <a:latin typeface="+mn-lt"/>
              </a:rPr>
              <a:t>samo iz unutrašnjosti klase</a:t>
            </a:r>
            <a:r>
              <a:rPr lang="sr-Latn-CS" sz="1600" kern="0" dirty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Privatnoj članici klase pristupa se posredstvom funkcija članica te klase.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Privatnoj članici klase mogu da pristupe i tzv. </a:t>
            </a:r>
            <a:r>
              <a:rPr lang="sr-Latn-CS" sz="1600" b="1" kern="0" dirty="0">
                <a:latin typeface="+mn-lt"/>
              </a:rPr>
              <a:t>prijatelji klase</a:t>
            </a:r>
            <a:r>
              <a:rPr lang="sr-Latn-CS" sz="1600" kern="0" dirty="0">
                <a:latin typeface="+mn-lt"/>
              </a:rPr>
              <a:t>, tj. </a:t>
            </a:r>
            <a:r>
              <a:rPr lang="sr-Latn-CS" sz="1600" b="1" kern="0" dirty="0">
                <a:latin typeface="+mn-lt"/>
              </a:rPr>
              <a:t>prijateljske funkcije klase</a:t>
            </a:r>
            <a:r>
              <a:rPr lang="sr-Latn-CS" sz="1600" kern="0" dirty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Uobičajeno su </a:t>
            </a:r>
            <a:r>
              <a:rPr lang="sr-Latn-CS" sz="1600" b="1" kern="0" dirty="0">
                <a:latin typeface="+mn-lt"/>
              </a:rPr>
              <a:t>podaci članice privatni</a:t>
            </a:r>
            <a:r>
              <a:rPr lang="sr-Latn-CS" sz="1600" kern="0" dirty="0">
                <a:latin typeface="+mn-lt"/>
              </a:rPr>
              <a:t> članovi klase (princip skrivanja informacija).</a:t>
            </a:r>
            <a:endParaRPr lang="en-US" sz="1600" kern="0" dirty="0"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9250" y="5429250"/>
            <a:ext cx="3429000" cy="830263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600"/>
              <a:t>Postoje i </a:t>
            </a:r>
            <a:r>
              <a:rPr lang="sr-Latn-CS" sz="1600" b="1"/>
              <a:t>protected</a:t>
            </a:r>
            <a:r>
              <a:rPr lang="sr-Latn-CS" sz="1600"/>
              <a:t> (zaštićeni) članovi klase – primjenjuje se kod nasljeđivanja.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2875" y="5214938"/>
            <a:ext cx="4786313" cy="13081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r-Latn-CS" sz="1600" b="1"/>
              <a:t>Specifikatori pristupa</a:t>
            </a:r>
            <a:r>
              <a:rPr lang="sr-Latn-CS" sz="1600"/>
              <a:t>:</a:t>
            </a:r>
          </a:p>
          <a:p>
            <a:pPr marL="457200" lvl="2" indent="-182563">
              <a:spcBef>
                <a:spcPts val="600"/>
              </a:spcBef>
              <a:buFont typeface="Arial" charset="0"/>
              <a:buChar char="•"/>
            </a:pPr>
            <a:r>
              <a:rPr lang="sr-Latn-CS" sz="1600"/>
              <a:t>mogu da mijenjaju mjesta, </a:t>
            </a:r>
          </a:p>
          <a:p>
            <a:pPr marL="457200" lvl="2" indent="-182563">
              <a:spcBef>
                <a:spcPts val="600"/>
              </a:spcBef>
              <a:buFont typeface="Arial" charset="0"/>
              <a:buChar char="•"/>
            </a:pPr>
            <a:r>
              <a:rPr lang="sr-Latn-CS" sz="1600"/>
              <a:t>mogu više puta da se navode,</a:t>
            </a:r>
          </a:p>
          <a:p>
            <a:pPr marL="457200" lvl="2" indent="-182563">
              <a:spcBef>
                <a:spcPts val="600"/>
              </a:spcBef>
              <a:buFont typeface="Arial" charset="0"/>
              <a:buChar char="•"/>
            </a:pPr>
            <a:r>
              <a:rPr lang="sr-Latn-CS" sz="1600"/>
              <a:t>ako se izostavi, </a:t>
            </a:r>
            <a:r>
              <a:rPr lang="sr-Latn-CS" sz="1600" b="1"/>
              <a:t>podrazumijeva se private</a:t>
            </a:r>
            <a:r>
              <a:rPr lang="sr-Latn-CS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9" grpId="0" build="p" bldLvl="2"/>
      <p:bldP spid="10" grpId="0" build="p" bldLvl="2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Definicija klase &lt;-&gt; Deklaracija klase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75" y="1412875"/>
            <a:ext cx="428625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b="1">
                <a:solidFill>
                  <a:srgbClr val="000099"/>
                </a:solidFill>
              </a:rPr>
              <a:t>Definicija klase </a:t>
            </a:r>
            <a:r>
              <a:rPr lang="sr-Latn-CS"/>
              <a:t>podrazumijeva navođenje svih članica klase.</a:t>
            </a:r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714875" y="1412875"/>
            <a:ext cx="42862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b="1" kern="0" dirty="0">
                <a:solidFill>
                  <a:srgbClr val="000099"/>
                </a:solidFill>
                <a:latin typeface="+mn-lt"/>
              </a:rPr>
              <a:t>Deklaracija klase </a:t>
            </a:r>
            <a:r>
              <a:rPr lang="sr-Latn-CS" kern="0" dirty="0">
                <a:latin typeface="+mn-lt"/>
              </a:rPr>
              <a:t>podrazumijeva da se samo naznači (deklariše) da neki identifikator predstavlja klasu.</a:t>
            </a:r>
            <a:endParaRPr lang="en-US" kern="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b="1" kern="0" dirty="0">
                <a:latin typeface="+mn-lt"/>
              </a:rPr>
              <a:t>Opšti oblik deklaracije klase</a:t>
            </a:r>
            <a:r>
              <a:rPr lang="sr-Latn-CS" kern="0" dirty="0">
                <a:latin typeface="+mn-lt"/>
              </a:rPr>
              <a:t>:</a:t>
            </a:r>
          </a:p>
          <a:p>
            <a:pPr marL="1257300" lvl="2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2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Ime;</a:t>
            </a:r>
            <a:endParaRPr lang="en-US" sz="2000" b="1" kern="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42875" y="2143125"/>
            <a:ext cx="428625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Kad je klasa definisana, mogu se definisati (kreirati) i njene instance (objekat, niz objekata, upućivač, pokazivač na objekat).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kern="0" dirty="0">
                <a:latin typeface="+mn-lt"/>
              </a:rPr>
              <a:t>	</a:t>
            </a:r>
            <a:r>
              <a:rPr lang="sr-Latn-CS" sz="1600" kern="0" dirty="0">
                <a:latin typeface="+mn-lt"/>
              </a:rPr>
              <a:t>Primjer:</a:t>
            </a:r>
            <a:endParaRPr lang="sr-Latn-CS" kern="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Klasa objekat;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Klasa niz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Klasa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*pointer;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Klasa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upucivac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objekat</a:t>
            </a: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14875" y="3341688"/>
            <a:ext cx="428625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600" kern="0" dirty="0">
                <a:latin typeface="+mn-lt"/>
              </a:rPr>
              <a:t>Ako je poznata samo </a:t>
            </a:r>
            <a:r>
              <a:rPr lang="en-US" sz="1600" kern="0" dirty="0" err="1">
                <a:latin typeface="+mn-lt"/>
              </a:rPr>
              <a:t>deklaracije</a:t>
            </a:r>
            <a:r>
              <a:rPr lang="en-US" sz="1600" kern="0" dirty="0">
                <a:latin typeface="+mn-lt"/>
              </a:rPr>
              <a:t> </a:t>
            </a:r>
            <a:r>
              <a:rPr lang="en-US" sz="1600" kern="0" dirty="0" err="1">
                <a:latin typeface="+mn-lt"/>
              </a:rPr>
              <a:t>klase</a:t>
            </a:r>
            <a:r>
              <a:rPr lang="en-US" sz="1600" kern="0" dirty="0">
                <a:latin typeface="+mn-lt"/>
              </a:rPr>
              <a:t> </a:t>
            </a:r>
            <a:r>
              <a:rPr lang="sr-Latn-CS" sz="1600" kern="0" dirty="0">
                <a:latin typeface="+mn-lt"/>
              </a:rPr>
              <a:t>ne mogu se instancirati objekti, već </a:t>
            </a:r>
            <a:r>
              <a:rPr lang="en-US" sz="1600" kern="0" dirty="0" err="1">
                <a:latin typeface="+mn-lt"/>
              </a:rPr>
              <a:t>mogu</a:t>
            </a:r>
            <a:r>
              <a:rPr lang="en-US" sz="1600" kern="0" dirty="0">
                <a:latin typeface="+mn-lt"/>
              </a:rPr>
              <a:t> </a:t>
            </a:r>
            <a:r>
              <a:rPr lang="en-US" sz="1600" kern="0" dirty="0" err="1">
                <a:latin typeface="+mn-lt"/>
              </a:rPr>
              <a:t>samo</a:t>
            </a:r>
            <a:r>
              <a:rPr lang="en-US" sz="1600" kern="0" dirty="0">
                <a:latin typeface="+mn-lt"/>
              </a:rPr>
              <a:t> </a:t>
            </a:r>
            <a:r>
              <a:rPr lang="en-US" sz="1600" kern="0" dirty="0" err="1">
                <a:latin typeface="+mn-lt"/>
              </a:rPr>
              <a:t>da</a:t>
            </a:r>
            <a:r>
              <a:rPr lang="en-US" sz="1600" kern="0" dirty="0">
                <a:latin typeface="+mn-lt"/>
              </a:rPr>
              <a:t> se </a:t>
            </a:r>
            <a:r>
              <a:rPr lang="en-US" sz="1600" kern="0" dirty="0" err="1">
                <a:latin typeface="+mn-lt"/>
              </a:rPr>
              <a:t>defini</a:t>
            </a:r>
            <a:r>
              <a:rPr lang="sr-Latn-CS" sz="1600" kern="0" dirty="0">
                <a:latin typeface="+mn-lt"/>
              </a:rPr>
              <a:t>šu pokazivači.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13" grpId="0" build="p" bldLvl="2"/>
      <p:bldP spid="14" grpId="0" build="p" bldLvl="2"/>
      <p:bldP spid="1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Definicija funkcija članica klase</a:t>
            </a:r>
            <a:endParaRPr lang="en-US" sz="32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75" y="1412875"/>
            <a:ext cx="428625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b="1" kern="0" dirty="0">
                <a:solidFill>
                  <a:srgbClr val="000099"/>
                </a:solidFill>
                <a:latin typeface="+mn-lt"/>
              </a:rPr>
              <a:t>Funkcije članice mogu da se definišu unutar klase</a:t>
            </a:r>
            <a:r>
              <a:rPr lang="sr-Latn-CS" kern="0" dirty="0">
                <a:latin typeface="+mn-lt"/>
              </a:rPr>
              <a:t>.</a:t>
            </a:r>
            <a:endParaRPr lang="en-US" kern="0" dirty="0"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714875" y="1412875"/>
            <a:ext cx="428625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b="1" kern="0" dirty="0">
                <a:solidFill>
                  <a:srgbClr val="000099"/>
                </a:solidFill>
              </a:rPr>
              <a:t>Funkcije članice mogu da se definišu izvan klase, ali se unutar klase treba navesti njihov prototip. </a:t>
            </a:r>
            <a:endParaRPr lang="en-US" sz="2000" b="1" kern="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4313" y="2143125"/>
            <a:ext cx="4143375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dirty="0"/>
              <a:t>Primjer:</a:t>
            </a:r>
            <a:endParaRPr lang="sr-Latn-CS" dirty="0"/>
          </a:p>
          <a:p>
            <a:pPr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class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Counter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void print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 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count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59338" y="2438400"/>
            <a:ext cx="385603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dirty="0"/>
              <a:t>Primjer:</a:t>
            </a:r>
            <a:endParaRPr lang="sr-Latn-CS" dirty="0"/>
          </a:p>
          <a:p>
            <a:pPr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Counter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private:</a:t>
            </a:r>
            <a:endParaRPr lang="sr-Latn-BA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...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C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void print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sr-Latn-C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Counter</a:t>
            </a:r>
            <a:r>
              <a:rPr lang="sr-Latn-C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::print()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BA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 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cout &lt;&lt;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count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2875" y="5786438"/>
            <a:ext cx="4429125" cy="830262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Praksa pokazuje da je bolje unutar klase navesti samo prototip, a funkciju </a:t>
            </a:r>
            <a:r>
              <a:rPr lang="sr-Latn-CS" sz="1600" b="1"/>
              <a:t>članicu definisati izvan funkcije.</a:t>
            </a:r>
            <a:endParaRPr lang="sr-Latn-C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build="p" bldLvl="2"/>
      <p:bldP spid="13" grpId="0" build="p" bldLvl="2"/>
      <p:bldP spid="8" grpId="0" build="p" bldLvl="2"/>
      <p:bldP spid="9" grpId="0" build="p" bldLvl="2"/>
      <p:bldP spid="10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1175</TotalTime>
  <Words>3102</Words>
  <Application>Microsoft Office PowerPoint</Application>
  <PresentationFormat>On-screen Show (4:3)</PresentationFormat>
  <Paragraphs>570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Blends</vt:lpstr>
      <vt:lpstr>Programski jezici 1</vt:lpstr>
      <vt:lpstr>Klase – 1. dio</vt:lpstr>
      <vt:lpstr>Osnovne razlike C i C++ programiranja</vt:lpstr>
      <vt:lpstr>Osnovne karakteristike klase</vt:lpstr>
      <vt:lpstr>Definisanje klase </vt:lpstr>
      <vt:lpstr>Primjer definicije klase </vt:lpstr>
      <vt:lpstr>Specifikatori pristupa članicama klase</vt:lpstr>
      <vt:lpstr>Definicija klase &lt;-&gt; Deklaracija klase</vt:lpstr>
      <vt:lpstr>Definicija funkcija članica klase</vt:lpstr>
      <vt:lpstr>Oblast definisanosti i pristup članovima</vt:lpstr>
      <vt:lpstr>Oblast definisanosti i pristup članovima</vt:lpstr>
      <vt:lpstr>Oblast definisanosti i pristup članovima</vt:lpstr>
      <vt:lpstr>Oblast definisanosti i pristup članovima</vt:lpstr>
      <vt:lpstr>Oblast definisanosti i pristup članovima</vt:lpstr>
      <vt:lpstr>Pomoćne funkcije u klasi</vt:lpstr>
      <vt:lpstr>Modularizacija</vt:lpstr>
      <vt:lpstr>Inicijalizacija objekata - KONSTRUKTORI</vt:lpstr>
      <vt:lpstr>Inicijalizacija objekata - KONSTRUKTORI</vt:lpstr>
      <vt:lpstr>Inicijalizacija objekata - KONSTRUKTORI</vt:lpstr>
      <vt:lpstr>Inicijalizacija objekata - KONSTRUKTORI</vt:lpstr>
      <vt:lpstr>Inicijalizacija objekata - KONSTRUKTORI</vt:lpstr>
      <vt:lpstr>DESTRUKTORI</vt:lpstr>
      <vt:lpstr>Redoslijed konstruktora i destruktora</vt:lpstr>
      <vt:lpstr>Redoslijed konstruktora i destruktora</vt:lpstr>
      <vt:lpstr>string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</cp:lastModifiedBy>
  <cp:revision>145</cp:revision>
  <dcterms:created xsi:type="dcterms:W3CDTF">2009-10-08T10:56:56Z</dcterms:created>
  <dcterms:modified xsi:type="dcterms:W3CDTF">2014-11-07T12:48:19Z</dcterms:modified>
</cp:coreProperties>
</file>