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70" r:id="rId3"/>
    <p:sldId id="271" r:id="rId4"/>
    <p:sldId id="294" r:id="rId5"/>
    <p:sldId id="295" r:id="rId6"/>
    <p:sldId id="296" r:id="rId7"/>
    <p:sldId id="297" r:id="rId8"/>
    <p:sldId id="272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7" r:id="rId18"/>
    <p:sldId id="306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6AD"/>
    <a:srgbClr val="990000"/>
    <a:srgbClr val="000099"/>
    <a:srgbClr val="008000"/>
    <a:srgbClr val="99FF33"/>
    <a:srgbClr val="FFFF99"/>
    <a:srgbClr val="DBF01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9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E96A2F2-F169-4F43-BF80-DCAA1D27E8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C5202-BAF3-4BF6-8D1B-E024CA7EE2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643C7-4B0A-4B4B-809A-7299653C7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2B4BC-91F1-4AE5-9E16-3670D2115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1CC8F8-4A22-4ECC-A7F0-743A513E3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02EBA2-EDA4-4198-9C57-6335458A8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21B20-219B-443A-97E6-FDBB890798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3C6295-A40F-41CE-9F36-87679ACBB3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3E62C-04C8-418E-AE29-D8C457599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B16957-DFE1-4D9F-A0FE-1D2345DB77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02D5F-0C90-4A6D-AABD-831602C71A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FED4E34-09EA-42E6-87A1-A50C329BCD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0213" y="3284538"/>
            <a:ext cx="6400800" cy="766762"/>
          </a:xfrm>
        </p:spPr>
        <p:txBody>
          <a:bodyPr/>
          <a:lstStyle/>
          <a:p>
            <a:pPr algn="l" eaLnBrk="1" hangingPunct="1"/>
            <a:r>
              <a:rPr lang="en-US" smtClean="0"/>
              <a:t>2. dio</a:t>
            </a:r>
          </a:p>
          <a:p>
            <a:pPr algn="l" eaLnBrk="1" hangingPunct="1"/>
            <a:endParaRPr lang="en-US" smtClean="0"/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7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KLASE I APSTRAKCIJA PODATAKA</a:t>
            </a:r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3079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9A247912-C71A-4E63-8C8D-86F32AB62B8C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11/14/2014</a:t>
            </a:fld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Pokazivač </a:t>
            </a:r>
            <a:r>
              <a:rPr lang="sr-Latn-CS" sz="32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this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196975"/>
            <a:ext cx="4389438" cy="507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400" b="1">
                <a:latin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latin typeface="Courier New" pitchFamily="49" charset="0"/>
              </a:rPr>
              <a:t>using namespace std;</a:t>
            </a:r>
            <a:endParaRPr lang="sr-Latn-CS" sz="1400" b="1"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class Time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Time &amp;setTime(int, int);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Time &amp;setSat(int);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Time &amp;setMin(int);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void print();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private: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int sat, min;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};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Time &amp;Time</a:t>
            </a:r>
            <a:r>
              <a:rPr lang="sr-Latn-CS" sz="1400" b="1">
                <a:latin typeface="Courier New" pitchFamily="49" charset="0"/>
              </a:rPr>
              <a:t>::setTime(int h, int m)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sr-Latn-CS" sz="1400" b="1">
                <a:latin typeface="Courier New" pitchFamily="49" charset="0"/>
              </a:rPr>
              <a:t>setSat(h); setMin(m);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return *this</a:t>
            </a:r>
            <a:r>
              <a:rPr lang="sr-Latn-CS" sz="1400" b="1">
                <a:latin typeface="Courier New" pitchFamily="49" charset="0"/>
              </a:rPr>
              <a:t>;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sr-Latn-CS" sz="1400" b="1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Time &amp;Time</a:t>
            </a:r>
            <a:r>
              <a:rPr lang="sr-Latn-CS" sz="1400" b="1">
                <a:latin typeface="Courier New" pitchFamily="49" charset="0"/>
              </a:rPr>
              <a:t>::setSat(int h)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sat = (h&gt;=0 &amp;&amp; h&lt;24) ? h : 0;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return *this</a:t>
            </a:r>
            <a:r>
              <a:rPr lang="sr-Latn-CS" sz="1400" b="1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 </a:t>
            </a:r>
          </a:p>
          <a:p>
            <a:pPr marL="342900" indent="-342900"/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Time &amp;Time</a:t>
            </a:r>
            <a:r>
              <a:rPr lang="sr-Latn-CS" sz="1400" b="1">
                <a:latin typeface="Courier New" pitchFamily="49" charset="0"/>
              </a:rPr>
              <a:t>::setMin(int m)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min = (m&gt;=0 &amp;&amp; m&lt;60) ? m : 0;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return *this</a:t>
            </a:r>
            <a:r>
              <a:rPr lang="sr-Latn-CS" sz="1400" b="1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43438" y="1454150"/>
            <a:ext cx="4321175" cy="2767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sr-Latn-CS" sz="1400" b="1">
                <a:latin typeface="Courier New" pitchFamily="49" charset="0"/>
              </a:rPr>
              <a:t>void Time::print()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cout &lt;&lt; ( sat&lt;10 ? "0":"" ) &lt;&lt; sat;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cout &lt;&lt; ":" 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cout &lt;&lt; ( min&lt;10 ? "0":"" ) &lt;&lt; min;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int </a:t>
            </a:r>
            <a:r>
              <a:rPr lang="sr-Latn-CS" sz="1400" b="1">
                <a:latin typeface="Courier New" pitchFamily="49" charset="0"/>
              </a:rPr>
              <a:t>main()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Time t;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t.setSat(18).setMin(5);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cout &lt;&lt; "Vrijeme : "; t.print();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cout &lt;&lt; </a:t>
            </a:r>
            <a:r>
              <a:rPr lang="sr-Latn-CS" sz="1400" b="1" smtClean="0">
                <a:latin typeface="Courier New" pitchFamily="49" charset="0"/>
              </a:rPr>
              <a:t>"</a:t>
            </a:r>
            <a:r>
              <a:rPr lang="en-US" sz="1400" b="1" smtClean="0">
                <a:latin typeface="Courier New" pitchFamily="49" charset="0"/>
              </a:rPr>
              <a:t>\</a:t>
            </a:r>
            <a:r>
              <a:rPr lang="en-US" sz="1400" b="1">
                <a:latin typeface="Courier New" pitchFamily="49" charset="0"/>
              </a:rPr>
              <a:t>n</a:t>
            </a:r>
            <a:r>
              <a:rPr lang="sr-Latn-CS" sz="1400" b="1">
                <a:latin typeface="Courier New" pitchFamily="49" charset="0"/>
              </a:rPr>
              <a:t>Novo vrijeme : ";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t.setTime(20,30).print();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endParaRPr lang="sr-Latn-CS" sz="1400" b="1"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821238" y="4941888"/>
            <a:ext cx="4214812" cy="1368425"/>
            <a:chOff x="4040" y="3140"/>
            <a:chExt cx="1526" cy="1063"/>
          </a:xfrm>
        </p:grpSpPr>
        <p:sp>
          <p:nvSpPr>
            <p:cNvPr id="1229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229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4" name="AutoShape 144"/>
          <p:cNvSpPr>
            <a:spLocks noChangeArrowheads="1"/>
          </p:cNvSpPr>
          <p:nvPr/>
        </p:nvSpPr>
        <p:spPr bwMode="auto">
          <a:xfrm>
            <a:off x="4995863" y="5006975"/>
            <a:ext cx="3897312" cy="5175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Vrijeme : 18:05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Novo vrijeme : 20:30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1" grpId="0" uiExpand="1" build="p" bldLvl="2"/>
      <p:bldP spid="3" grpId="0" build="p" bldLvl="2"/>
      <p:bldP spid="1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Pokazivač </a:t>
            </a:r>
            <a:r>
              <a:rPr lang="sr-Latn-CS" sz="32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this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138238"/>
            <a:ext cx="8605838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  <a:endParaRPr lang="en-US" sz="1400" b="1"/>
          </a:p>
          <a:p>
            <a:pPr marL="342900" indent="-342900">
              <a:spcBef>
                <a:spcPts val="3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&lt;cmath&gt;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Complex; 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 moduo(Complex);</a:t>
            </a:r>
          </a:p>
          <a:p>
            <a:pPr marL="342900" indent="-342900">
              <a:spcBef>
                <a:spcPct val="25000"/>
              </a:spcBef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Complex 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 Complex(char s, double r=0, double i=0) : c(s), re(r), im(i) {};  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double getRe() { return re; 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double getIm() { return im; 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void printComplex()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{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cout &lt;&lt; c &lt;&lt; "=";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if (re!=0) { cout &lt;&lt; re; if (im&gt;0) cout &lt;&lt; "+"; 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if (im!=0) { if (im!=1) cout &lt;&lt; im; cout &lt;&lt; "i"; 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   cout &lt;&lt; "\t|" &lt;&lt; c &lt;&lt; "|=" &lt;&lt; </a:t>
            </a:r>
            <a:r>
              <a:rPr lang="en-U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moduo(*this)</a:t>
            </a: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&lt;&lt; endl; 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  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private: double re, im;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  char c; 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double moduo(Complex c)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{ return pow(pow(c.getRe(),2.0)+pow(c.getIm(),2.0),0.5); }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main()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Complex a('a',1,1), b('b',2), c('c',0,1), d('d',3, -4);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a.printComplex(); b.printComplex(); c.printComplex(); d.printComplex();</a:t>
            </a:r>
          </a:p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endParaRPr lang="sr-Latn-CS" sz="13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500563" y="1268413"/>
            <a:ext cx="4214812" cy="1368425"/>
            <a:chOff x="4040" y="3140"/>
            <a:chExt cx="1526" cy="1063"/>
          </a:xfrm>
        </p:grpSpPr>
        <p:sp>
          <p:nvSpPr>
            <p:cNvPr id="1331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331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4" name="AutoShape 144"/>
          <p:cNvSpPr>
            <a:spLocks noChangeArrowheads="1"/>
          </p:cNvSpPr>
          <p:nvPr/>
        </p:nvSpPr>
        <p:spPr bwMode="auto">
          <a:xfrm>
            <a:off x="4675188" y="1333500"/>
            <a:ext cx="3897312" cy="9429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a=1+i   |a|=1.41421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b=2     |b|=2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c=i     |c|=1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d=3-4i  |d|=5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1" grpId="0" uiExpand="1" build="p" bldLvl="2"/>
      <p:bldP spid="1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Kompozicija: OBJEKAT kao ATRIBUT 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713787" cy="16557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r-Latn-CS" sz="1600" b="1" smtClean="0"/>
              <a:t>Podatak član u nekoj klasi može da bude objekat (instanca neke klase).</a:t>
            </a:r>
          </a:p>
          <a:p>
            <a:pPr eaLnBrk="1" hangingPunct="1">
              <a:spcBef>
                <a:spcPct val="25000"/>
              </a:spcBef>
            </a:pPr>
            <a:r>
              <a:rPr lang="sr-Latn-CS" sz="1600" b="1" smtClean="0"/>
              <a:t>Kad neki </a:t>
            </a:r>
            <a:r>
              <a:rPr lang="sr-Latn-CS" sz="1600" b="1" smtClean="0">
                <a:solidFill>
                  <a:srgbClr val="000099"/>
                </a:solidFill>
              </a:rPr>
              <a:t>objekat ima neki drugi objekat kao atribut</a:t>
            </a:r>
            <a:r>
              <a:rPr lang="sr-Latn-CS" sz="1600" b="1" smtClean="0"/>
              <a:t>, govorimo o </a:t>
            </a:r>
            <a:r>
              <a:rPr lang="sr-Latn-CS" sz="1600" b="1" smtClean="0">
                <a:solidFill>
                  <a:srgbClr val="000099"/>
                </a:solidFill>
              </a:rPr>
              <a:t>kompoziciji</a:t>
            </a:r>
            <a:r>
              <a:rPr lang="sr-Latn-CS" sz="1600" b="1" smtClean="0"/>
              <a:t>.</a:t>
            </a:r>
            <a:endParaRPr lang="en-US" sz="1600" b="1" smtClean="0"/>
          </a:p>
          <a:p>
            <a:pPr eaLnBrk="1" hangingPunct="1">
              <a:spcBef>
                <a:spcPct val="25000"/>
              </a:spcBef>
            </a:pPr>
            <a:r>
              <a:rPr lang="sr-Latn-CS" sz="1600" b="1" smtClean="0"/>
              <a:t>Objekat može da sadrži jedan ili više objekata drugih klasa </a:t>
            </a:r>
            <a:r>
              <a:rPr lang="sr-Latn-CS" sz="1600" smtClean="0"/>
              <a:t>(automobil ima točkove, sjedišta, volan, ...), tj. </a:t>
            </a:r>
            <a:r>
              <a:rPr lang="sr-Latn-CS" sz="1600" b="1" smtClean="0"/>
              <a:t>klasa može da sadrži više podataka članova koji su instance nekih drugih klasa</a:t>
            </a:r>
            <a:r>
              <a:rPr lang="sr-Latn-CS" sz="1600" smtClean="0"/>
              <a:t>.</a:t>
            </a:r>
            <a:endParaRPr lang="en-US" sz="540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39750" y="2708275"/>
            <a:ext cx="3960813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Datum 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Datum(int=1, int=1, int=2000);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~Datum();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private: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int dan, mjesec, godina;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572000" y="2995613"/>
            <a:ext cx="4392613" cy="208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Osoba 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Osoba(char *, int, int, int);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~Osoba();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private: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char ime[15];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const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Datum rodjen;</a:t>
            </a:r>
          </a:p>
          <a:p>
            <a:pPr marL="342900" indent="-342900">
              <a:spcBef>
                <a:spcPct val="5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79388" y="5086350"/>
            <a:ext cx="8713787" cy="165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Kompozicija ne može da postoji ako nema objekata koji je čine. Zato se prilikom kreiranja nekog složenog objekta (kompozicija), </a:t>
            </a:r>
            <a:r>
              <a:rPr lang="sr-Latn-CS" sz="1600" b="1">
                <a:solidFill>
                  <a:srgbClr val="000099"/>
                </a:solidFill>
              </a:rPr>
              <a:t>prvo kreiraju svi </a:t>
            </a:r>
            <a:r>
              <a:rPr lang="sr-Latn-CS" sz="1600" b="1">
                <a:solidFill>
                  <a:srgbClr val="990000"/>
                </a:solidFill>
              </a:rPr>
              <a:t>podobjekti</a:t>
            </a:r>
            <a:r>
              <a:rPr lang="sr-Latn-CS" sz="1600" b="1"/>
              <a:t>, a </a:t>
            </a:r>
            <a:r>
              <a:rPr lang="sr-Latn-CS" sz="1600" b="1">
                <a:solidFill>
                  <a:srgbClr val="000099"/>
                </a:solidFill>
              </a:rPr>
              <a:t>zatim objekat koji ih sadrži</a:t>
            </a:r>
            <a:r>
              <a:rPr lang="sr-Latn-CS" sz="1600" b="1"/>
              <a:t> (</a:t>
            </a:r>
            <a:r>
              <a:rPr lang="sr-Latn-CS" sz="1600" b="1">
                <a:solidFill>
                  <a:srgbClr val="990000"/>
                </a:solidFill>
              </a:rPr>
              <a:t>host objekat</a:t>
            </a:r>
            <a:r>
              <a:rPr lang="sr-Latn-CS" sz="1600" b="1"/>
              <a:t>).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>
                <a:solidFill>
                  <a:srgbClr val="000099"/>
                </a:solidFill>
              </a:rPr>
              <a:t>Prvo se pozivaju i izvršavaju konstruktori za podobjekte</a:t>
            </a:r>
            <a:r>
              <a:rPr lang="sr-Latn-CS" sz="1600" b="1"/>
              <a:t> (</a:t>
            </a:r>
            <a:r>
              <a:rPr lang="sr-Latn-CS" sz="1600" b="1">
                <a:solidFill>
                  <a:srgbClr val="990000"/>
                </a:solidFill>
              </a:rPr>
              <a:t>redom kojim su navedeni u definiciji klase</a:t>
            </a:r>
            <a:r>
              <a:rPr lang="sr-Latn-CS" sz="1600" b="1"/>
              <a:t>, a ne redom kojim su navedeni u listi inicijalizatora konstruktora host objekta), a </a:t>
            </a:r>
            <a:r>
              <a:rPr lang="sr-Latn-CS" sz="1600" b="1">
                <a:solidFill>
                  <a:srgbClr val="000099"/>
                </a:solidFill>
              </a:rPr>
              <a:t>na kraju konstruktor host objekta</a:t>
            </a:r>
            <a:r>
              <a:rPr lang="sr-Latn-CS" sz="1600" b="1"/>
              <a:t>.</a:t>
            </a:r>
            <a:endParaRPr lang="en-US" sz="16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0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 bldLvl="2"/>
      <p:bldP spid="11" grpId="0" build="p" bldLvl="2"/>
      <p:bldP spid="2" grpId="0" build="p" bldLvl="2"/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Kompozicija: OBJEKAT kao ATRIBUT 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196975"/>
            <a:ext cx="8677275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ts val="300"/>
              </a:spcBef>
            </a:pPr>
            <a:r>
              <a:rPr lang="sr-Latn-CS" sz="1400" b="1">
                <a:latin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</a:endParaRPr>
          </a:p>
          <a:p>
            <a:pPr marL="342900" indent="-342900"/>
            <a:r>
              <a:rPr lang="en-US" sz="1400" b="1">
                <a:latin typeface="Courier New" pitchFamily="49" charset="0"/>
              </a:rPr>
              <a:t>using namespace std;</a:t>
            </a:r>
            <a:endParaRPr lang="sr-Latn-CS" sz="1400" b="1">
              <a:latin typeface="Courier New" pitchFamily="49" charset="0"/>
            </a:endParaRP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class X 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public: X(int i=0) : x(i) { cout &lt;&lt; "X"; }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      int getX() { return x; }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private: int x;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class Y 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public: Y(int i=0) : y(i) { cout &lt;&lt; "Y"; }   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      int getY() { return y; }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private: int y;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class A {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A(int i=1, int j=2, int k=3):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a(k), x(i), y(j)</a:t>
            </a:r>
            <a:r>
              <a:rPr lang="sr-Latn-CS" sz="1400" b="1">
                <a:latin typeface="Courier New" pitchFamily="49" charset="0"/>
              </a:rPr>
              <a:t> { cout &lt;&lt; "A" &lt;&lt; endl; }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void print()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    {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       cout &lt;&lt; "Objekat klase A sadrzi:" &lt;&lt; endl;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       cout &lt;&lt; "   podobjekat klase X: " &lt;&lt; x.getX() &lt;&lt; endl;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       cout &lt;&lt; "   podobjekat klase Y: " &lt;&lt; y.getY() &lt;&lt; endl;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       cout &lt;&lt; "   podatak tipa int:   " &lt;&lt; a &lt;&lt; endl; 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      }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  private: </a:t>
            </a:r>
            <a:r>
              <a:rPr lang="sr-Latn-CS" sz="1400" b="1">
                <a:solidFill>
                  <a:srgbClr val="990000"/>
                </a:solidFill>
                <a:latin typeface="Courier New" pitchFamily="49" charset="0"/>
              </a:rPr>
              <a:t>Y y;  X x;  int a</a:t>
            </a:r>
            <a:r>
              <a:rPr lang="sr-Latn-CS" sz="1400" b="1">
                <a:latin typeface="Courier New" pitchFamily="49" charset="0"/>
              </a:rPr>
              <a:t>;</a:t>
            </a:r>
          </a:p>
          <a:p>
            <a:pPr marL="342900" indent="-342900"/>
            <a:r>
              <a:rPr lang="sr-Latn-CS" sz="1400" b="1"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int </a:t>
            </a:r>
            <a:r>
              <a:rPr lang="sr-Latn-CS" sz="1400" b="1">
                <a:latin typeface="Courier New" pitchFamily="49" charset="0"/>
              </a:rPr>
              <a:t>main() { A obj; obj.print(); 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253038" y="1916113"/>
            <a:ext cx="3711575" cy="1368425"/>
            <a:chOff x="4040" y="3140"/>
            <a:chExt cx="1526" cy="1063"/>
          </a:xfrm>
        </p:grpSpPr>
        <p:sp>
          <p:nvSpPr>
            <p:cNvPr id="15366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5367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4" name="AutoShape 144"/>
          <p:cNvSpPr>
            <a:spLocks noChangeArrowheads="1"/>
          </p:cNvSpPr>
          <p:nvPr/>
        </p:nvSpPr>
        <p:spPr bwMode="auto">
          <a:xfrm>
            <a:off x="5427663" y="1981200"/>
            <a:ext cx="3465512" cy="11557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YXA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Objekat klase A sadrzi: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   podobjekat klase X: 1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   podobjekat klase Y: 2</a:t>
            </a:r>
          </a:p>
          <a:p>
            <a:r>
              <a:rPr lang="nl-NL" sz="1400" b="1">
                <a:solidFill>
                  <a:srgbClr val="FFFF00"/>
                </a:solidFill>
                <a:latin typeface="Courier New" pitchFamily="49" charset="0"/>
              </a:rPr>
              <a:t>   podatak tipa int:   3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1" grpId="0" uiExpand="1" build="p"/>
      <p:bldP spid="1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Kompozicija: OBJEKAT kao ATRIBUT 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925" y="1196975"/>
            <a:ext cx="468153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200" b="1">
                <a:latin typeface="Courier New" pitchFamily="49" charset="0"/>
              </a:rPr>
              <a:t>#include &lt;iostream&gt;</a:t>
            </a:r>
            <a:endParaRPr lang="en-US" sz="1200" b="1">
              <a:latin typeface="Courier New" pitchFamily="49" charset="0"/>
            </a:endParaRPr>
          </a:p>
          <a:p>
            <a:pPr marL="342900" indent="-342900"/>
            <a:r>
              <a:rPr lang="en-US" sz="1200" b="1">
                <a:latin typeface="Courier New" pitchFamily="49" charset="0"/>
              </a:rPr>
              <a:t>using namespace std;</a:t>
            </a:r>
            <a:endParaRPr lang="sr-Latn-CS" sz="1200" b="1">
              <a:latin typeface="Courier New" pitchFamily="49" charset="0"/>
            </a:endParaRP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class Datum 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Datum(int d=1, int m=1, int g=2000)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{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gg = g;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mm = (m&gt;0 &amp;&amp; m&lt;=12) ? m : 1;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dd = provjeriDan(d);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cout&lt;&lt;"Kon. datuma: "; print(); 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}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void print() const 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{ cout&lt;&lt;dd&lt;&lt;'.'&lt;&lt;mm&lt;&lt;'.'&lt;&lt;gg&lt;&lt;'.'&lt;&lt;endl;} 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~Datum()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{ cout&lt;&lt;"Dest. datuma: "; print(); }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private: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int dd, mm, gg;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int provjeriDan(int dan)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{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static const int m[13] =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{0,31,28,31,30,31,30,31,31,30,31,30,31};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if (dan&gt;0 &amp;&amp; dan&lt;=m[mm]) return dan;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if (mm==2 &amp;&amp; dan==29 &amp;&amp;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(gg%400==0 || (gg%4==0 &amp;&amp; gg%100!=0)))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   return dan;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return 1;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}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};</a:t>
            </a:r>
          </a:p>
          <a:p>
            <a:pPr marL="342900" indent="-342900"/>
            <a:endParaRPr lang="sr-Latn-CS" sz="1200" b="1">
              <a:latin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43438" y="1412875"/>
            <a:ext cx="4681537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sr-Latn-CS" sz="1200" b="1">
                <a:latin typeface="Courier New" pitchFamily="49" charset="0"/>
              </a:rPr>
              <a:t>class Osoba 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Osoba(char *s, int d, int m, int g) :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rodjen(d,m,g)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{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int bs=0;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while ((ime[bs]=*(s+bs)) &amp;&amp; bs&lt;14) bs++;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if (bs==14) ime[bs]='\0';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cout &lt;&lt;"Kon. osobe : "&lt;&lt;ime&lt;&lt;endl;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}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void print() const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{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 cout &lt;&lt; ime &lt;&lt; " je rodjen: ";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 rodjen.print();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}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~Osoba()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{ cout &lt;&lt; "Dest. osobe : "&lt;&lt;ime&lt;&lt;endl; } 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private: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char ime[15];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const Datum rodjen;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en-US" sz="1200" b="1">
                <a:latin typeface="Courier New" pitchFamily="49" charset="0"/>
              </a:rPr>
              <a:t>int </a:t>
            </a:r>
            <a:r>
              <a:rPr lang="sr-Latn-CS" sz="1200" b="1">
                <a:latin typeface="Courier New" pitchFamily="49" charset="0"/>
              </a:rPr>
              <a:t>main()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Osoba otac ("Marko", 28,2,1975),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sin ("Janko", 29,2,2000),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      pradeda("Slavko",29,2,1900);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  otac.print(); sin.print(); pradeda.print();</a:t>
            </a:r>
          </a:p>
          <a:p>
            <a:pPr marL="342900" indent="-342900"/>
            <a:r>
              <a:rPr lang="sr-Latn-CS" sz="1200" b="1"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71438" y="3789363"/>
            <a:ext cx="4500562" cy="3005137"/>
            <a:chOff x="4040" y="3171"/>
            <a:chExt cx="1526" cy="1032"/>
          </a:xfrm>
        </p:grpSpPr>
        <p:sp>
          <p:nvSpPr>
            <p:cNvPr id="16391" name="Rectangle 142"/>
            <p:cNvSpPr>
              <a:spLocks noChangeArrowheads="1"/>
            </p:cNvSpPr>
            <p:nvPr/>
          </p:nvSpPr>
          <p:spPr bwMode="auto">
            <a:xfrm>
              <a:off x="4040" y="3171"/>
              <a:ext cx="1526" cy="1032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6392" name="Rectangle 143"/>
            <p:cNvSpPr>
              <a:spLocks noChangeArrowheads="1"/>
            </p:cNvSpPr>
            <p:nvPr/>
          </p:nvSpPr>
          <p:spPr bwMode="auto">
            <a:xfrm>
              <a:off x="4065" y="3201"/>
              <a:ext cx="1475" cy="965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9" name="AutoShape 144"/>
          <p:cNvSpPr>
            <a:spLocks noChangeArrowheads="1"/>
          </p:cNvSpPr>
          <p:nvPr/>
        </p:nvSpPr>
        <p:spPr bwMode="auto">
          <a:xfrm>
            <a:off x="214313" y="3860800"/>
            <a:ext cx="4160837" cy="2830513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Kon. datuma: 28.2.1975.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Kon. osobe : Marko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Kon. datuma: 29.2.2000.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Kon. osobe : Janko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Kon. datuma: 1.2.1900.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Kon. osobe : Slavko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Marko je rodjen: 28.2.1975.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Janko je rodjen: 29.2.2000.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Slavko je rodjen: 1.2.1900.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Dest. osobe : Slavko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Dest. datuma: 1.2.1900.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Dest. osobe : Janko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Dest. datuma: 29.2.2000.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Dest. osobe : Marko</a:t>
            </a:r>
          </a:p>
          <a:p>
            <a:r>
              <a:rPr lang="sr-Latn-CS" sz="1200" b="1">
                <a:solidFill>
                  <a:srgbClr val="FFFF00"/>
                </a:solidFill>
                <a:latin typeface="Courier New" pitchFamily="49" charset="0"/>
              </a:rPr>
              <a:t>Dest. datuma: 28.2.1975.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225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300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3500"/>
                            </p:stCondLst>
                            <p:childTnLst>
                              <p:par>
                                <p:cTn id="1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400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2450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50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50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6000"/>
                            </p:stCondLst>
                            <p:childTnLst>
                              <p:par>
                                <p:cTn id="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65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700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750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850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900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9500"/>
                            </p:stCondLst>
                            <p:childTnLst>
                              <p:par>
                                <p:cTn id="2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8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3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1" grpId="0" uiExpand="1" build="p"/>
      <p:bldP spid="3" grpId="0" build="p"/>
      <p:bldP spid="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Statički (zajednički) članovi klase 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8713787" cy="16557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sr-Latn-CS" sz="1600" b="1" smtClean="0"/>
              <a:t>Prilikom definisanja klase, </a:t>
            </a:r>
            <a:r>
              <a:rPr lang="sr-Latn-CS" sz="1600" b="1" smtClean="0">
                <a:solidFill>
                  <a:srgbClr val="000099"/>
                </a:solidFill>
              </a:rPr>
              <a:t>članice mogu da se proglase statičkim</a:t>
            </a:r>
            <a:r>
              <a:rPr lang="sr-Latn-CS" sz="1600" b="1" smtClean="0"/>
              <a:t> (kvalifikator </a:t>
            </a:r>
            <a:r>
              <a:rPr lang="sr-Latn-CS" sz="1600" b="1" smtClean="0">
                <a:solidFill>
                  <a:srgbClr val="990000"/>
                </a:solidFill>
              </a:rPr>
              <a:t>static</a:t>
            </a:r>
            <a:r>
              <a:rPr lang="sr-Latn-CS" sz="1600" b="1" smtClean="0"/>
              <a:t> ispred članice).</a:t>
            </a:r>
          </a:p>
          <a:p>
            <a:pPr eaLnBrk="1" hangingPunct="1">
              <a:spcBef>
                <a:spcPct val="50000"/>
              </a:spcBef>
            </a:pPr>
            <a:r>
              <a:rPr lang="sr-Latn-CS" sz="1600" b="1" smtClean="0">
                <a:solidFill>
                  <a:srgbClr val="000099"/>
                </a:solidFill>
              </a:rPr>
              <a:t>Statički član klase je zajednički za sve objekte date klase </a:t>
            </a:r>
            <a:r>
              <a:rPr lang="sr-Latn-CS" sz="1600" b="1" smtClean="0"/>
              <a:t>koji su stvoreni tokom izvršavanja programa.</a:t>
            </a:r>
            <a:endParaRPr lang="en-US" sz="1600" b="1" smtClean="0"/>
          </a:p>
          <a:p>
            <a:pPr eaLnBrk="1" hangingPunct="1">
              <a:spcBef>
                <a:spcPct val="50000"/>
              </a:spcBef>
            </a:pPr>
            <a:r>
              <a:rPr lang="sr-Latn-CS" sz="1600" b="1" smtClean="0"/>
              <a:t>Članice klase koje </a:t>
            </a:r>
            <a:r>
              <a:rPr lang="sr-Latn-CS" sz="1600" b="1" smtClean="0">
                <a:solidFill>
                  <a:srgbClr val="000099"/>
                </a:solidFill>
              </a:rPr>
              <a:t>nisu zajedničke</a:t>
            </a:r>
            <a:r>
              <a:rPr lang="sr-Latn-CS" sz="1600" b="1" smtClean="0"/>
              <a:t>, nazivaju se </a:t>
            </a:r>
            <a:r>
              <a:rPr lang="sr-Latn-CS" sz="1600" b="1" smtClean="0">
                <a:solidFill>
                  <a:srgbClr val="000099"/>
                </a:solidFill>
              </a:rPr>
              <a:t>pojedinačne članice</a:t>
            </a:r>
            <a:r>
              <a:rPr lang="sr-Latn-CS" sz="1600" b="1" smtClean="0"/>
              <a:t> klase</a:t>
            </a:r>
            <a:r>
              <a:rPr lang="sr-Latn-CS" sz="1600" smtClean="0"/>
              <a:t>.</a:t>
            </a:r>
          </a:p>
          <a:p>
            <a:pPr eaLnBrk="1" hangingPunct="1">
              <a:spcBef>
                <a:spcPct val="50000"/>
              </a:spcBef>
            </a:pPr>
            <a:r>
              <a:rPr lang="sr-Latn-CS" sz="1600" b="1" smtClean="0"/>
              <a:t>I podaci i funkcije članice mogu biti zajednički članovi klase.</a:t>
            </a:r>
            <a:endParaRPr lang="en-US" sz="1600" b="1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3429000"/>
            <a:ext cx="432117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2000" b="1">
                <a:solidFill>
                  <a:schemeClr val="tx2"/>
                </a:solidFill>
              </a:rPr>
              <a:t>Zajednički podaci članovi</a:t>
            </a:r>
            <a:endParaRPr lang="en-US" sz="2000" b="1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Ako je podatak član zajednički član klase, to znači da postoji samo jedan primjerak tog atributa, bez obzira na broj objekata.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Pristup zajedničkom atributu je pristup istoj memorijskoj lokaciji za sve objekte.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Mijenjanjem vrijednosti zajedničkog atributa utiče se na stanje svih objekata te klase.</a:t>
            </a:r>
            <a:endParaRPr lang="en-US" sz="1400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0" y="3502025"/>
            <a:ext cx="457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/>
              <a:t>Primjer:</a:t>
            </a:r>
          </a:p>
          <a:p>
            <a:pPr marL="342900" indent="-342900">
              <a:spcBef>
                <a:spcPct val="50000"/>
              </a:spcBef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Klasa 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...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static int a;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zajednicki clan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int b; 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pojedinacni clan</a:t>
            </a:r>
          </a:p>
          <a:p>
            <a:pPr marL="342900" indent="-342900">
              <a:defRPr/>
            </a:pP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...</a:t>
            </a:r>
          </a:p>
          <a:p>
            <a:pPr marL="342900" indent="-342900">
              <a:defRPr/>
            </a:pPr>
            <a:r>
              <a:rPr lang="sr-Latn-C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  <a:r>
              <a:rPr lang="en-US" sz="14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endParaRPr lang="sr-Latn-C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35000"/>
              </a:spcBef>
              <a:defRPr/>
            </a:pPr>
            <a:r>
              <a:rPr lang="sr-Latn-CS" sz="12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obavezna inicijalizacija statickog atributa</a:t>
            </a:r>
            <a:r>
              <a:rPr lang="sr-Latn-CS" sz="12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342900" indent="-342900">
              <a:spcBef>
                <a:spcPct val="35000"/>
              </a:spcBef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Klasa::a = 55;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 bldLvl="2"/>
      <p:bldP spid="23555" grpId="0" build="p" bldLvl="2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Statički (zajednički) članovi klase 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50825" y="1341438"/>
            <a:ext cx="806450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/>
              <a:t>Primjer:</a:t>
            </a:r>
          </a:p>
          <a:p>
            <a:pPr marL="342900" indent="-342900">
              <a:spcBef>
                <a:spcPct val="3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#include &lt;iostream&gt;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ts val="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using namespace std;</a:t>
            </a:r>
            <a:endParaRPr lang="sr-Latn-C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Komuna 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public: 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Komuna(char c) : naziv(c)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{ 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  cout &lt;&lt; ++brojac &lt;&lt; ". objekat zove se: " &lt;&lt; naziv &lt;&lt; endl; 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}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private: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static int brojac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ZP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char naziv;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sr-Latn-CS" sz="14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PP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Komuna::brojac = 0; // inicijalizacija ZP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 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Komuna a('A'), b('B'), c('C'); </a:t>
            </a:r>
          </a:p>
          <a:p>
            <a:pPr marL="342900" indent="-342900"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932363" y="4940300"/>
            <a:ext cx="3711575" cy="1368425"/>
            <a:chOff x="4040" y="3140"/>
            <a:chExt cx="1526" cy="1063"/>
          </a:xfrm>
        </p:grpSpPr>
        <p:sp>
          <p:nvSpPr>
            <p:cNvPr id="18438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39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4" name="AutoShape 144"/>
          <p:cNvSpPr>
            <a:spLocks noChangeArrowheads="1"/>
          </p:cNvSpPr>
          <p:nvPr/>
        </p:nvSpPr>
        <p:spPr bwMode="auto">
          <a:xfrm>
            <a:off x="5106988" y="5005388"/>
            <a:ext cx="3465512" cy="7302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1. objekat zove se: A</a:t>
            </a:r>
          </a:p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2. objekat zove se: B</a:t>
            </a:r>
          </a:p>
          <a:p>
            <a:r>
              <a:rPr lang="pt-BR" sz="1400" b="1">
                <a:solidFill>
                  <a:srgbClr val="FFFF00"/>
                </a:solidFill>
                <a:latin typeface="Courier New" pitchFamily="49" charset="0"/>
              </a:rPr>
              <a:t>3. objekat zove se: C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4" grpId="0" uiExpand="1" build="p"/>
      <p:bldP spid="14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Statički (zajednički) članovi klase 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424815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sr-Latn-CS" sz="2000" b="1">
                <a:solidFill>
                  <a:schemeClr val="tx2"/>
                </a:solidFill>
              </a:rPr>
              <a:t>Zajedničke funkcije članice</a:t>
            </a:r>
            <a:endParaRPr lang="en-US" sz="2000" b="1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/>
              <a:t>Zajedničke funkcije članice </a:t>
            </a:r>
            <a:r>
              <a:rPr lang="sr-Latn-CS" sz="1400" b="1">
                <a:solidFill>
                  <a:srgbClr val="000099"/>
                </a:solidFill>
              </a:rPr>
              <a:t>ne posjeduju pokazivač</a:t>
            </a:r>
            <a:r>
              <a:rPr lang="sr-Latn-CS" sz="1400" b="1"/>
              <a:t>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this</a:t>
            </a:r>
            <a:r>
              <a:rPr lang="sr-Latn-CS" sz="1400" b="1"/>
              <a:t>. </a:t>
            </a:r>
          </a:p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/>
              <a:t>Zajedničke funkcije članice pristupaju  zajedničkom atributu direktnim referenciranjem atributa.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/>
              <a:t>Primjer: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Klasa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static int a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static int f()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cout &lt;&lt; ++a;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en-U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}</a:t>
            </a:r>
            <a:endParaRPr lang="sr-Latn-C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Klasa::a=0;</a:t>
            </a:r>
            <a:endParaRPr lang="sr-Latn-C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570413" y="2205038"/>
            <a:ext cx="44656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/>
              <a:t>Zajedničke funkcije članice pristupaju pojedinačnom atributu nekog objekta referenciranjem objekta kojem pripada </a:t>
            </a:r>
            <a:r>
              <a:rPr lang="en-US" sz="1400" b="1"/>
              <a:t>   </a:t>
            </a:r>
            <a:r>
              <a:rPr lang="sr-Latn-CS" sz="1400" b="1"/>
              <a:t>taj atribut.</a:t>
            </a:r>
            <a:endParaRPr lang="en-US" sz="1400" b="1"/>
          </a:p>
          <a:p>
            <a:pPr marL="742950" lvl="1" indent="-285750">
              <a:spcBef>
                <a:spcPct val="5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/>
              <a:t>Primjer:</a:t>
            </a:r>
          </a:p>
          <a:p>
            <a:pPr marL="742950" lvl="1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Klasa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p</a:t>
            </a: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ublic: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static int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Klasa &amp;a, Klasa *b</a:t>
            </a: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 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cout &lt;&lt; a.x;</a:t>
            </a:r>
            <a:r>
              <a:rPr lang="sr-Latn-C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endParaRPr lang="en-US" sz="14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cout &lt;&lt; b-&gt;x;</a:t>
            </a: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en-US" sz="1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}</a:t>
            </a:r>
            <a:endParaRPr lang="sr-Latn-CS" sz="14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742950" lvl="1" indent="-285750"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r>
              <a:rPr lang="sr-Latn-CS" sz="1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  <a:endParaRPr lang="en-US" sz="14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 eaLnBrk="1" hangingPunct="1">
              <a:spcBef>
                <a:spcPct val="10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/>
            </a:pPr>
            <a:r>
              <a:rPr lang="sr-Latn-CS" sz="1400" b="1"/>
              <a:t>Pojedinačne funkcije članice mogu direktno da pristupe i pojedinačnim i zajedničkim atributima</a:t>
            </a:r>
            <a:r>
              <a:rPr lang="sr-Latn-CS" sz="1400" b="1" smtClean="0"/>
              <a:t>.</a:t>
            </a:r>
            <a:endParaRPr lang="sr-Latn-C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3555" grpId="0" uiExpand="1" build="p" bldLvl="2"/>
      <p:bldP spid="2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Statički (zajednički) članovi klase 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07950" y="1341438"/>
            <a:ext cx="5113338" cy="532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/>
              <a:t>Primjer:</a:t>
            </a:r>
          </a:p>
          <a:p>
            <a:pPr marL="342900" indent="-342900">
              <a:spcBef>
                <a:spcPts val="390"/>
              </a:spcBef>
              <a:defRPr/>
            </a:pPr>
            <a:r>
              <a:rPr lang="sr-Latn-CS" sz="13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class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Klasa 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static int a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ZP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b;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PP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public: 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h(int);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PF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static int f();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ZF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static void g (Klasa, Klasa *, Klasa &amp;);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ZF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};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Klasa::a=55;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inicijalizacija ZP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Klasa::f()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int i=a;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ZF moze da pristupi ZP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EA16A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j=b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sr-Latn-CS" sz="1300" b="1">
                <a:solidFill>
                  <a:srgbClr val="EA16A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ERR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- ZF ne moze da pristupi PP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return i+j;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void Klasa::g(Klasa x, Klasa *y, Klasa &amp;z)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int i = x.b; 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ZF moze da pristupi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int j = y-&gt;b;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PP konkretnih objekata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z.b = i + j;  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  <a:p>
            <a:pPr marL="342900" indent="-342900">
              <a:defRPr/>
            </a:pP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Klasa::h( int x )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PF moze da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 return (a+b)*x; }  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pristupa i PP i ZP</a:t>
            </a:r>
          </a:p>
        </p:txBody>
      </p:sp>
      <p:sp>
        <p:nvSpPr>
          <p:cNvPr id="2" name="Rectangle 3"/>
          <p:cNvSpPr txBox="1">
            <a:spLocks noChangeArrowheads="1"/>
          </p:cNvSpPr>
          <p:nvPr/>
        </p:nvSpPr>
        <p:spPr bwMode="auto">
          <a:xfrm>
            <a:off x="4859338" y="4365625"/>
            <a:ext cx="4284662" cy="216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main()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poziv ZF bez konkretnog objekta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p=Klasa::f();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</a:t>
            </a:r>
            <a:r>
              <a:rPr lang="sr-Latn-CS" sz="1300" b="1">
                <a:solidFill>
                  <a:srgbClr val="EA16A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ERR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- poziv PF ne moze bez objekta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EA16A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q=Klasa::h(5);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Klasa k;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Klasa::g(k,&amp;k,k);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poziv ZF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sr-Latn-CS" sz="13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 s=k.h(6);</a:t>
            </a: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sr-Latn-CS" sz="13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// poziv PF</a:t>
            </a:r>
          </a:p>
          <a:p>
            <a:pPr marL="342900" indent="-342900">
              <a:defRPr/>
            </a:pPr>
            <a:r>
              <a:rPr lang="sr-Latn-CS" sz="13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4" grpId="0" uiExpand="1" build="p"/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r-Latn-CS" sz="3200" smtClean="0"/>
              <a:t>Klase – 2. dio</a:t>
            </a:r>
            <a:endParaRPr 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484313"/>
            <a:ext cx="9036050" cy="47529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50000"/>
              </a:spcBef>
              <a:defRPr/>
            </a:pPr>
            <a:r>
              <a:rPr lang="sr-Latn-CS" sz="2000" smtClean="0"/>
              <a:t>Konstantni objekti i konstantne članice klase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  <a:defRPr/>
            </a:pPr>
            <a:r>
              <a:rPr lang="sr-Latn-CS" sz="2000" smtClean="0"/>
              <a:t>Pokazivač </a:t>
            </a:r>
            <a:r>
              <a:rPr lang="sr-Latn-CS" sz="20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this</a:t>
            </a:r>
            <a:r>
              <a:rPr lang="sr-Latn-CS" sz="2000" smtClean="0"/>
              <a:t> 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  <a:defRPr/>
            </a:pPr>
            <a:r>
              <a:rPr lang="sr-Latn-CS" sz="2000" smtClean="0"/>
              <a:t>Kompozicija: OBJEKAT kao ATRIBUT</a:t>
            </a:r>
            <a:endParaRPr lang="en-US" sz="2000" smtClean="0"/>
          </a:p>
          <a:p>
            <a:pPr lvl="1" eaLnBrk="1" hangingPunct="1">
              <a:spcBef>
                <a:spcPct val="30000"/>
              </a:spcBef>
              <a:defRPr/>
            </a:pPr>
            <a:r>
              <a:rPr lang="sr-Latn-CS" sz="2000" smtClean="0"/>
              <a:t>Statički (zajednički) članovi klase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Konstantni objekti i konstantne članice</a:t>
            </a:r>
            <a:endParaRPr lang="en-US" sz="320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4537075" cy="13684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sr-Latn-CS" sz="2000" b="1" smtClean="0">
                <a:solidFill>
                  <a:schemeClr val="tx2"/>
                </a:solidFill>
              </a:rPr>
              <a:t>Konstantni objekti</a:t>
            </a:r>
            <a:endParaRPr lang="en-US" sz="2000" b="1" smtClean="0">
              <a:solidFill>
                <a:schemeClr val="tx2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sr-Latn-CS" sz="1600" b="1" smtClean="0"/>
              <a:t>Konstantni objekti (read-only) definišu se navođenjem ključne riječi </a:t>
            </a:r>
            <a:r>
              <a:rPr lang="sr-Latn-CS" sz="1600" b="1" smtClean="0">
                <a:solidFill>
                  <a:srgbClr val="990000"/>
                </a:solidFill>
              </a:rPr>
              <a:t>const </a:t>
            </a:r>
            <a:r>
              <a:rPr lang="sr-Latn-CS" sz="1600" b="1" smtClean="0"/>
              <a:t>(kao i instance ugrađenih tipova).</a:t>
            </a:r>
            <a:endParaRPr lang="en-US" sz="1600" b="1" smtClean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39750" y="2738438"/>
            <a:ext cx="4679950" cy="357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/>
              <a:t>	</a:t>
            </a:r>
            <a:r>
              <a:rPr lang="sr-Latn-CS" sz="140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Time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    Time(int h</a:t>
            </a: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,int m</a:t>
            </a: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,int s</a:t>
            </a: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	 { hh=h; mm=m; ss=s; }</a:t>
            </a:r>
            <a:endParaRPr lang="sr-Latn-CS" sz="16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</a:t>
            </a:r>
          </a:p>
          <a:p>
            <a:pPr marL="342900" indent="-342900"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int hh, mm, ss;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const 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Time podne(12)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const 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Time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ponoc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787900" y="5589588"/>
            <a:ext cx="3929063" cy="7683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/>
              <a:t>Svaki pokušaj da se promijeni vrijednost konstantnog objekta biće okarakterisan kao sintaksna greška!!!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build="p" bldLvl="2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Konstantni objekti i konstantne članice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4176712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2000" b="1">
                <a:solidFill>
                  <a:schemeClr val="tx2"/>
                </a:solidFill>
              </a:rPr>
              <a:t>Konstantne funkcije članice</a:t>
            </a:r>
            <a:endParaRPr lang="en-US" sz="2000" b="1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Da bi kompajler omogućio poziv funkcije članice za konstantne objekte </a:t>
            </a:r>
            <a:r>
              <a:rPr lang="sr-Latn-CS" sz="1400" b="1">
                <a:solidFill>
                  <a:srgbClr val="990000"/>
                </a:solidFill>
              </a:rPr>
              <a:t>funkcija članica takođe mora biti definisana kao konstantna</a:t>
            </a:r>
            <a:r>
              <a:rPr lang="sr-Latn-CS" sz="1400" b="1"/>
              <a:t>. (Ovo važi i za get funkcije!)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Funkcija članica se proglašava konstantnom tako što se (i u prototipu i u definiciji funkcije) iza liste parametara navede </a:t>
            </a:r>
            <a:r>
              <a:rPr lang="sr-Latn-CS" sz="1400" b="1">
                <a:solidFill>
                  <a:srgbClr val="990000"/>
                </a:solidFill>
              </a:rPr>
              <a:t>const</a:t>
            </a:r>
            <a:r>
              <a:rPr lang="sr-Latn-CS" sz="1400" b="1"/>
              <a:t>. </a:t>
            </a:r>
            <a:endParaRPr lang="en-US" sz="1400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392613" y="1701800"/>
            <a:ext cx="4572000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/>
              <a:t>	</a:t>
            </a:r>
            <a:r>
              <a:rPr lang="sr-Latn-CS" sz="140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Time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    Time(int h</a:t>
            </a: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,int m</a:t>
            </a: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,int s</a:t>
            </a: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	 { hh=h; mm=m; ss=s; }</a:t>
            </a:r>
            <a:endParaRPr lang="sr-Latn-CS" sz="16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getSat() const;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</a:t>
            </a:r>
          </a:p>
          <a:p>
            <a:pPr marL="342900" indent="-342900"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int hh, mm, ss;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...</a:t>
            </a:r>
            <a:endParaRPr lang="sr-Latn-CS" sz="16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Time::getSat() const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{ return hh; }</a:t>
            </a: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79388" y="3789363"/>
            <a:ext cx="4176712" cy="28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400"/>
              <a:t>Ako se </a:t>
            </a:r>
            <a:r>
              <a:rPr lang="sr-Latn-CS" sz="1400"/>
              <a:t>za datu klasu neće definisati konstantni objekti, funkcije članice ne moraju da se definišu kao konstantne.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Ako se za neku klasu i definiše konstantan objekat, ali se za taj objekat neće pozivati funkcije članice, ni tada funkcije članice ne moraju da se definišu kao konstantne.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Za konstruktore i destruktore ne može da se koristi const!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Iz konstruktora je dozvoljeno i moguće pozivati funkcije članice koje nisu konstantne.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4" grpId="0" build="p" bldLvl="2"/>
      <p:bldP spid="2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Konstantni objekti i konstantne članice</a:t>
            </a:r>
            <a:endParaRPr lang="en-US" sz="320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268413"/>
            <a:ext cx="4357688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latin typeface="Courier New" pitchFamily="49" charset="0"/>
              </a:rPr>
              <a:t>#include &lt;iostream&gt;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#include &lt;</a:t>
            </a:r>
            <a:r>
              <a:rPr lang="en-US" sz="1300" b="1">
                <a:latin typeface="Courier New" pitchFamily="49" charset="0"/>
              </a:rPr>
              <a:t>c</a:t>
            </a:r>
            <a:r>
              <a:rPr lang="sr-Latn-CS" sz="1300" b="1">
                <a:latin typeface="Courier New" pitchFamily="49" charset="0"/>
              </a:rPr>
              <a:t>math&gt;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#define K(a,b) pow(((a)-(b)),2)</a:t>
            </a:r>
            <a:endParaRPr lang="en-US" sz="1300" b="1">
              <a:latin typeface="Courier New" pitchFamily="49" charset="0"/>
            </a:endParaRPr>
          </a:p>
          <a:p>
            <a:pPr marL="342900" indent="-342900"/>
            <a:r>
              <a:rPr lang="en-US" sz="1300" b="1">
                <a:latin typeface="Courier New" pitchFamily="49" charset="0"/>
              </a:rPr>
              <a:t>using namespace std;</a:t>
            </a:r>
            <a:endParaRPr lang="sr-Latn-CS" sz="1300" b="1">
              <a:latin typeface="Courier New" pitchFamily="49" charset="0"/>
            </a:endParaRP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latin typeface="Courier New" pitchFamily="49" charset="0"/>
              </a:rPr>
              <a:t>class Tacka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Tacka (double=0, double=0);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double getX() const;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double getY() const;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double daljina(Tacka) const;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void pisiTacka() const;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private: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 double x, y;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latin typeface="Courier New" pitchFamily="49" charset="0"/>
              </a:rPr>
              <a:t>Tacka::Tacka(double xx, double yy)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{ x = xx; y = yy; }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latin typeface="Courier New" pitchFamily="49" charset="0"/>
              </a:rPr>
              <a:t>double Tacka::getX()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const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{ return x; }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latin typeface="Courier New" pitchFamily="49" charset="0"/>
              </a:rPr>
              <a:t>double Tacka::getY()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const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{ return y; }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latin typeface="Courier New" pitchFamily="49" charset="0"/>
              </a:rPr>
              <a:t>double Tacka::daljina(Tacka t)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const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{ return sqrt(K(x,t.x)+K(y,t.y)); }</a:t>
            </a:r>
          </a:p>
          <a:p>
            <a:pPr marL="342900" indent="-342900">
              <a:spcBef>
                <a:spcPct val="25000"/>
              </a:spcBef>
            </a:pPr>
            <a:r>
              <a:rPr lang="sr-Latn-CS" sz="1300" b="1">
                <a:latin typeface="Courier New" pitchFamily="49" charset="0"/>
              </a:rPr>
              <a:t>void Tacka::pisiTacka() </a:t>
            </a:r>
            <a:r>
              <a:rPr lang="sr-Latn-CS" sz="1300" b="1">
                <a:solidFill>
                  <a:srgbClr val="990000"/>
                </a:solidFill>
                <a:latin typeface="Courier New" pitchFamily="49" charset="0"/>
              </a:rPr>
              <a:t>const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{ cout &lt;&lt; "("&lt;&lt;x&lt;&lt;","&lt;&lt;y&lt;&lt;")"; }</a:t>
            </a:r>
            <a:endParaRPr lang="en-US" sz="1300">
              <a:latin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995738" y="1484313"/>
            <a:ext cx="5148262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/>
            <a:r>
              <a:rPr lang="en-US" sz="1300" b="1">
                <a:latin typeface="Courier New" pitchFamily="49" charset="0"/>
              </a:rPr>
              <a:t>int </a:t>
            </a:r>
            <a:r>
              <a:rPr lang="sr-Latn-CS" sz="1300" b="1">
                <a:latin typeface="Courier New" pitchFamily="49" charset="0"/>
              </a:rPr>
              <a:t>main()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Tacka tA(3,4); 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const Tacka tO; // konstantan objekat</a:t>
            </a:r>
            <a:endParaRPr lang="sr-Latn-CS" sz="1300">
              <a:solidFill>
                <a:srgbClr val="008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35000"/>
              </a:spcBef>
            </a:pPr>
            <a:r>
              <a:rPr lang="sr-Latn-CS" sz="1300" b="1">
                <a:latin typeface="Courier New" pitchFamily="49" charset="0"/>
              </a:rPr>
              <a:t>   cout&lt;&lt;"A: "&lt;&lt;tA.getX()&lt;&lt;","&lt;&lt;tA.getY()&lt;&lt;endl;</a:t>
            </a:r>
          </a:p>
          <a:p>
            <a:pPr marL="342900" indent="-342900">
              <a:spcBef>
                <a:spcPct val="35000"/>
              </a:spcBef>
            </a:pPr>
            <a:r>
              <a:rPr lang="sr-Latn-CS" sz="1300" b="1">
                <a:latin typeface="Courier New" pitchFamily="49" charset="0"/>
              </a:rPr>
              <a:t>   cout&lt;&lt;"O: "&lt;&lt;tO.getX()&lt;&lt;","&lt;&lt;tO.getY()&lt;&lt;endl;</a:t>
            </a:r>
          </a:p>
          <a:p>
            <a:pPr marL="342900" indent="-342900">
              <a:spcBef>
                <a:spcPct val="35000"/>
              </a:spcBef>
            </a:pPr>
            <a:r>
              <a:rPr lang="sr-Latn-CS" sz="1300" b="1">
                <a:latin typeface="Courier New" pitchFamily="49" charset="0"/>
              </a:rPr>
              <a:t>   cout&lt;&lt;"A: "; tA.pisiTacka(); cout&lt;&lt;endl;</a:t>
            </a:r>
          </a:p>
          <a:p>
            <a:pPr marL="342900" indent="-342900">
              <a:spcBef>
                <a:spcPct val="35000"/>
              </a:spcBef>
            </a:pPr>
            <a:r>
              <a:rPr lang="sr-Latn-CS" sz="1300" b="1">
                <a:latin typeface="Courier New" pitchFamily="49" charset="0"/>
              </a:rPr>
              <a:t>   cout&lt;&lt;"O: "; tO.pisiTacka(); cout&lt;&lt;endl;</a:t>
            </a:r>
          </a:p>
          <a:p>
            <a:pPr marL="342900" indent="-342900">
              <a:spcBef>
                <a:spcPct val="35000"/>
              </a:spcBef>
            </a:pPr>
            <a:r>
              <a:rPr lang="sr-Latn-CS" sz="1300" b="1">
                <a:latin typeface="Courier New" pitchFamily="49" charset="0"/>
              </a:rPr>
              <a:t>   cout &lt;&lt; "Udaljenost od A"; tA.pisiTacka();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cout &lt;&lt; " do O"; tO.pisiTacka();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cout &lt;&lt; " iznosi: " &lt;&lt; tA.daljina(tO) &lt;&lt; endl;</a:t>
            </a:r>
          </a:p>
          <a:p>
            <a:pPr marL="342900" indent="-342900">
              <a:spcBef>
                <a:spcPct val="35000"/>
              </a:spcBef>
            </a:pPr>
            <a:r>
              <a:rPr lang="sr-Latn-CS" sz="1300" b="1">
                <a:latin typeface="Courier New" pitchFamily="49" charset="0"/>
              </a:rPr>
              <a:t>   cout &lt;&lt; "Udaljenost od O"; tO.pisiTacka();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cout &lt;&lt; " do A"; tA.pisiTacka();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   cout &lt;&lt; " iznosi: " &lt;&lt; tO.daljina(tA) &lt;&lt; endl;</a:t>
            </a:r>
          </a:p>
          <a:p>
            <a:pPr marL="342900" indent="-342900"/>
            <a:r>
              <a:rPr lang="sr-Latn-CS" sz="1300" b="1"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500563" y="5229225"/>
            <a:ext cx="4214812" cy="1368425"/>
            <a:chOff x="4040" y="3140"/>
            <a:chExt cx="1526" cy="1063"/>
          </a:xfrm>
        </p:grpSpPr>
        <p:sp>
          <p:nvSpPr>
            <p:cNvPr id="7175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7176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4" name="AutoShape 144"/>
          <p:cNvSpPr>
            <a:spLocks noChangeArrowheads="1"/>
          </p:cNvSpPr>
          <p:nvPr/>
        </p:nvSpPr>
        <p:spPr bwMode="auto">
          <a:xfrm>
            <a:off x="4675188" y="5294313"/>
            <a:ext cx="3897312" cy="11874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A: 3,4</a:t>
            </a:r>
          </a:p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O: 0,0</a:t>
            </a:r>
          </a:p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A: (3,4)</a:t>
            </a:r>
          </a:p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O: (0,0)</a:t>
            </a:r>
          </a:p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Udaljenost od A(3,4) do O(0,0) iznosi: 5</a:t>
            </a:r>
          </a:p>
          <a:p>
            <a:r>
              <a:rPr lang="pl-PL" sz="1200" b="1">
                <a:solidFill>
                  <a:srgbClr val="FFFF00"/>
                </a:solidFill>
                <a:latin typeface="Courier New" pitchFamily="49" charset="0"/>
              </a:rPr>
              <a:t>Udaljenost od O(0,0) do A(3,4) iznosi: 5</a:t>
            </a:r>
            <a:endParaRPr lang="sr-Latn-CS" sz="12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40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4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60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6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70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8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90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9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1" grpId="0" uiExpand="1" build="p" bldLvl="2"/>
      <p:bldP spid="3" grpId="0" build="p" bldLvl="2"/>
      <p:bldP spid="1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Konstantni objekti i konstantne članice</a:t>
            </a:r>
            <a:endParaRPr lang="en-US" sz="3200" smtClean="0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79388" y="1412875"/>
            <a:ext cx="4105275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2000" b="1">
                <a:solidFill>
                  <a:schemeClr val="tx2"/>
                </a:solidFill>
              </a:rPr>
              <a:t>Konstantni podaci članovi</a:t>
            </a:r>
            <a:endParaRPr lang="en-US" sz="2000" b="1">
              <a:solidFill>
                <a:schemeClr val="tx2"/>
              </a:solidFill>
            </a:endParaRP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Klasa može da sadrži i konstantne podatke članove. Tada će kreirani objekti imati konstantne atribute.</a:t>
            </a:r>
            <a:endParaRPr lang="en-US" sz="1600" b="1"/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600" b="1"/>
              <a:t>Inicijalizacija konstantnih atributa ne može da se vrši u tijelu konstruktora korišćenjem operatora dodjele, već pomoću inicijalizatora</a:t>
            </a:r>
            <a:r>
              <a:rPr lang="en-US" sz="1600" b="1"/>
              <a:t>.</a:t>
            </a:r>
            <a:endParaRPr lang="sr-Latn-CS" sz="1600" b="1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4356100" y="1701800"/>
            <a:ext cx="4176713" cy="259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sr-Latn-CS" sz="1400" b="1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40200" y="1484313"/>
            <a:ext cx="50038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/>
              <a:t>	</a:t>
            </a:r>
            <a:r>
              <a:rPr lang="sr-Latn-CS" sz="1400"/>
              <a:t>Primjer: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Brojac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600">
                <a:latin typeface="Courier New" pitchFamily="49" charset="0"/>
              </a:rPr>
              <a:t>     </a:t>
            </a:r>
            <a:r>
              <a:rPr lang="sr-Latn-CS" sz="1600">
                <a:latin typeface="Courier New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</a:t>
            </a:r>
          </a:p>
          <a:p>
            <a:pPr marL="342900" indent="-342900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int stanje;</a:t>
            </a:r>
          </a:p>
          <a:p>
            <a:pPr marL="342900" indent="-342900">
              <a:defRPr/>
            </a:pP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const int korak;</a:t>
            </a:r>
            <a:endParaRPr lang="en-US" sz="16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    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Brojac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(int b,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 k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korak(k)</a:t>
            </a:r>
            <a:endParaRPr lang="en-US" sz="16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  { stanje = b; }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endParaRPr lang="en-US" sz="16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50825" y="4292600"/>
            <a:ext cx="8642350" cy="374650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/>
              <a:t>Inicijalizacija </a:t>
            </a:r>
            <a:r>
              <a:rPr lang="sr-Latn-CS" sz="1600" b="1"/>
              <a:t>atributa koji nisu konstantni takođe može da se vrši na isti način.</a:t>
            </a:r>
            <a:endParaRPr lang="en-US" sz="1600" b="1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476375" y="4724400"/>
            <a:ext cx="734377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class Brojac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sr-Latn-C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>
              <a:defRPr/>
            </a:pPr>
            <a:r>
              <a:rPr lang="en-US" sz="1600">
                <a:latin typeface="Courier New" pitchFamily="49" charset="0"/>
              </a:rPr>
              <a:t>     </a:t>
            </a:r>
            <a:r>
              <a:rPr lang="sr-Latn-CS" sz="1600">
                <a:latin typeface="Courier New" pitchFamily="49" charset="0"/>
              </a:rPr>
              <a:t> 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private:</a:t>
            </a:r>
          </a:p>
          <a:p>
            <a:pPr marL="342900" indent="-342900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  int stanje;</a:t>
            </a:r>
          </a:p>
          <a:p>
            <a:pPr marL="342900" indent="-342900">
              <a:defRPr/>
            </a:pP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  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const int korak;</a:t>
            </a:r>
            <a:endParaRPr lang="en-US" sz="1600" b="1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marL="342900" indent="-342900"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public: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    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Brojac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(int b,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 k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stanje(b), korak(k) </a:t>
            </a:r>
            <a:r>
              <a:rPr lang="en-U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{}</a:t>
            </a:r>
            <a:r>
              <a:rPr lang="sr-Latn-CS" sz="16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  <a:defRPr/>
            </a:pPr>
            <a:r>
              <a:rPr lang="en-US" sz="16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};</a:t>
            </a:r>
            <a:endParaRPr lang="en-US" sz="160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 bldLvl="2"/>
      <p:bldP spid="2" grpId="0" build="p" bldLvl="2"/>
      <p:bldP spid="4" grpId="0" uiExpand="1" build="p" bldLvl="2"/>
      <p:bldP spid="6" grpId="0" animBg="1"/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Konstantni objekti i konstantne članice</a:t>
            </a:r>
            <a:endParaRPr lang="en-US" sz="3200" smtClean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268413"/>
            <a:ext cx="74533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</a:t>
            </a:r>
          </a:p>
          <a:p>
            <a:pPr marL="342900" indent="-342900">
              <a:spcBef>
                <a:spcPct val="50000"/>
              </a:spcBef>
            </a:pPr>
            <a:r>
              <a:rPr lang="en-US" sz="1300" b="1">
                <a:latin typeface="Courier New" pitchFamily="49" charset="0"/>
              </a:rPr>
              <a:t>#include &lt;iostream&gt;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using namespace std;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300" b="1">
                <a:latin typeface="Courier New" pitchFamily="49" charset="0"/>
              </a:rPr>
              <a:t>class Inkrement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public: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 Inkrement( int b=0, int i=1 );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 void dodaj() { stanje += korak; }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 void print();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private: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 int stanje;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 const int korak; 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};</a:t>
            </a:r>
          </a:p>
          <a:p>
            <a:pPr marL="342900" indent="-342900">
              <a:spcBef>
                <a:spcPct val="50000"/>
              </a:spcBef>
            </a:pPr>
            <a:r>
              <a:rPr lang="en-US" sz="1300" b="1">
                <a:latin typeface="Courier New" pitchFamily="49" charset="0"/>
              </a:rPr>
              <a:t>Inkrement::Inkrement(int b,int i) : korak (i)</a:t>
            </a:r>
            <a:r>
              <a:rPr lang="sr-Latn-CS" sz="1300" b="1">
                <a:latin typeface="Courier New" pitchFamily="49" charset="0"/>
              </a:rPr>
              <a:t> </a:t>
            </a:r>
            <a:r>
              <a:rPr lang="en-US" sz="1300" b="1">
                <a:latin typeface="Courier New" pitchFamily="49" charset="0"/>
              </a:rPr>
              <a:t>{ stanje = b; }</a:t>
            </a:r>
          </a:p>
          <a:p>
            <a:pPr marL="342900" indent="-342900">
              <a:spcBef>
                <a:spcPct val="50000"/>
              </a:spcBef>
            </a:pPr>
            <a:r>
              <a:rPr lang="en-US" sz="1300" b="1">
                <a:latin typeface="Courier New" pitchFamily="49" charset="0"/>
              </a:rPr>
              <a:t>void Inkrement::print()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cout &lt;&lt; "stanje=" &lt;&lt; stanje &lt;&lt; ", korak=" &lt;&lt; korak &lt;&lt; endl;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}</a:t>
            </a:r>
          </a:p>
          <a:p>
            <a:pPr marL="342900" indent="-342900">
              <a:spcBef>
                <a:spcPct val="50000"/>
              </a:spcBef>
            </a:pPr>
            <a:r>
              <a:rPr lang="en-US" sz="1300" b="1">
                <a:latin typeface="Courier New" pitchFamily="49" charset="0"/>
              </a:rPr>
              <a:t>int main()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Inkrement data(10,5);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cout &lt;&lt; "Prije petlje : ";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data.print();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   for ( int j=1; j&lt;4; j++ )</a:t>
            </a:r>
            <a:r>
              <a:rPr lang="sr-Latn-CS" sz="1300" b="1">
                <a:latin typeface="Courier New" pitchFamily="49" charset="0"/>
              </a:rPr>
              <a:t> </a:t>
            </a:r>
            <a:r>
              <a:rPr lang="en-US" sz="1300" b="1">
                <a:latin typeface="Courier New" pitchFamily="49" charset="0"/>
              </a:rPr>
              <a:t>{</a:t>
            </a:r>
            <a:r>
              <a:rPr lang="sr-Latn-CS" sz="1300" b="1">
                <a:latin typeface="Courier New" pitchFamily="49" charset="0"/>
              </a:rPr>
              <a:t> </a:t>
            </a:r>
            <a:r>
              <a:rPr lang="en-US" sz="1300" b="1">
                <a:latin typeface="Courier New" pitchFamily="49" charset="0"/>
              </a:rPr>
              <a:t>data.dodaj(); data.print();</a:t>
            </a:r>
            <a:r>
              <a:rPr lang="sr-Latn-CS" sz="1300" b="1">
                <a:latin typeface="Courier New" pitchFamily="49" charset="0"/>
              </a:rPr>
              <a:t> </a:t>
            </a:r>
            <a:r>
              <a:rPr lang="en-US" sz="1300" b="1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300" b="1">
                <a:latin typeface="Courier New" pitchFamily="49" charset="0"/>
              </a:rPr>
              <a:t>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757738" y="1773238"/>
            <a:ext cx="4214812" cy="1368425"/>
            <a:chOff x="4040" y="3140"/>
            <a:chExt cx="1526" cy="1063"/>
          </a:xfrm>
        </p:grpSpPr>
        <p:sp>
          <p:nvSpPr>
            <p:cNvPr id="922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922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4" name="AutoShape 144"/>
          <p:cNvSpPr>
            <a:spLocks noChangeArrowheads="1"/>
          </p:cNvSpPr>
          <p:nvPr/>
        </p:nvSpPr>
        <p:spPr bwMode="auto">
          <a:xfrm>
            <a:off x="4932363" y="1838325"/>
            <a:ext cx="3897312" cy="9429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nb-NO" sz="1400" b="1">
                <a:solidFill>
                  <a:srgbClr val="FFFF00"/>
                </a:solidFill>
                <a:latin typeface="Courier New" pitchFamily="49" charset="0"/>
              </a:rPr>
              <a:t>Prije petlje : stanje=10, korak=5</a:t>
            </a:r>
          </a:p>
          <a:p>
            <a:r>
              <a:rPr lang="nb-NO" sz="1400" b="1">
                <a:solidFill>
                  <a:srgbClr val="FFFF00"/>
                </a:solidFill>
                <a:latin typeface="Courier New" pitchFamily="49" charset="0"/>
              </a:rPr>
              <a:t>stanje=15, korak=5</a:t>
            </a:r>
          </a:p>
          <a:p>
            <a:r>
              <a:rPr lang="nb-NO" sz="1400" b="1">
                <a:solidFill>
                  <a:srgbClr val="FFFF00"/>
                </a:solidFill>
                <a:latin typeface="Courier New" pitchFamily="49" charset="0"/>
              </a:rPr>
              <a:t>stanje=20, korak=5</a:t>
            </a:r>
          </a:p>
          <a:p>
            <a:r>
              <a:rPr lang="nb-NO" sz="1400" b="1">
                <a:solidFill>
                  <a:srgbClr val="FFFF00"/>
                </a:solidFill>
                <a:latin typeface="Courier New" pitchFamily="49" charset="0"/>
              </a:rPr>
              <a:t>stanje=25, korak=5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11" grpId="0" uiExpand="1" build="p" bldLvl="2"/>
      <p:bldP spid="1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Pokazivač </a:t>
            </a:r>
            <a:r>
              <a:rPr lang="sr-Latn-CS" sz="32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this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12875"/>
            <a:ext cx="8035925" cy="130175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sr-Latn-CS" sz="1600" b="1" smtClean="0"/>
              <a:t>Osim formalnih argumenata, funkcije članice imaju i jedan “skriveni” argument (skriveni – ne vidi se u prototipu).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r-Latn-CS" sz="1600" b="1" smtClean="0"/>
              <a:t>Taj “skriveni” argument je </a:t>
            </a:r>
            <a:r>
              <a:rPr lang="sr-Latn-CS" sz="1600" b="1" smtClean="0">
                <a:solidFill>
                  <a:srgbClr val="000099"/>
                </a:solidFill>
              </a:rPr>
              <a:t>tekući objekat </a:t>
            </a:r>
            <a:r>
              <a:rPr lang="sr-Latn-CS" sz="1600" b="1" smtClean="0"/>
              <a:t>– objekat za koji je pozvana funkcija članica.</a:t>
            </a:r>
            <a:endParaRPr lang="en-US" sz="1600" smtClean="0"/>
          </a:p>
          <a:p>
            <a:pPr eaLnBrk="1" hangingPunct="1">
              <a:spcBef>
                <a:spcPct val="50000"/>
              </a:spcBef>
              <a:defRPr/>
            </a:pPr>
            <a:r>
              <a:rPr lang="sr-Latn-CS" sz="1800" b="1" smtClean="0"/>
              <a:t>Adresa skrivenog argumenta (tekućeg objekta), za vrijeme izvršavanja funkcije članice, nalazi se u pokazivaču </a:t>
            </a:r>
            <a:r>
              <a:rPr lang="sr-Latn-CS" sz="18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this</a:t>
            </a:r>
            <a:r>
              <a:rPr lang="sr-Latn-CS" sz="1800" b="1" smtClean="0"/>
              <a:t>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r-Latn-CS" sz="1600" b="1" smtClean="0"/>
              <a:t>Svaki objekat ima pristup svojoj vlastitoj adresi preko pokazivača this.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r-Latn-CS" sz="1600" b="1" smtClean="0"/>
              <a:t>Pokazivač this </a:t>
            </a:r>
            <a:r>
              <a:rPr lang="sr-Latn-CS" sz="1600" b="1" smtClean="0">
                <a:solidFill>
                  <a:srgbClr val="000099"/>
                </a:solidFill>
              </a:rPr>
              <a:t>koristi se implicitno</a:t>
            </a:r>
            <a:r>
              <a:rPr lang="sr-Latn-CS" sz="1600" b="1" smtClean="0"/>
              <a:t> za referenciranje članica i ne mora da se navodi (kao u dosadašnjim primjerima).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sr-Latn-CS" sz="1600" b="1" smtClean="0"/>
              <a:t>Pokazivač this </a:t>
            </a:r>
            <a:r>
              <a:rPr lang="sr-Latn-CS" sz="1600" b="1" smtClean="0">
                <a:solidFill>
                  <a:srgbClr val="000099"/>
                </a:solidFill>
              </a:rPr>
              <a:t>može da se koristi i eksplicitno!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sr-Latn-CS" sz="1400" b="1" smtClean="0"/>
              <a:t>Ako je </a:t>
            </a:r>
            <a:r>
              <a:rPr lang="sr-Latn-CS" sz="1400" b="1" smtClean="0">
                <a:solidFill>
                  <a:srgbClr val="000099"/>
                </a:solidFill>
              </a:rPr>
              <a:t>tekući objekat vrijednost koju vraća data funkcija članica</a:t>
            </a:r>
            <a:r>
              <a:rPr lang="sr-Latn-CS" sz="1400" b="1" smtClean="0"/>
              <a:t>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sr-Latn-CS" sz="1400" b="1" smtClean="0"/>
              <a:t>Ako je </a:t>
            </a:r>
            <a:r>
              <a:rPr lang="sr-Latn-CS" sz="1400" b="1" smtClean="0">
                <a:solidFill>
                  <a:srgbClr val="000099"/>
                </a:solidFill>
              </a:rPr>
              <a:t>tekući objekat argument neke funkcije</a:t>
            </a:r>
            <a:r>
              <a:rPr lang="sr-Latn-CS" sz="1400" b="1" smtClean="0"/>
              <a:t>,</a:t>
            </a:r>
          </a:p>
          <a:p>
            <a:pPr lvl="1" eaLnBrk="1" hangingPunct="1">
              <a:spcBef>
                <a:spcPct val="50000"/>
              </a:spcBef>
              <a:defRPr/>
            </a:pPr>
            <a:r>
              <a:rPr lang="sr-Latn-CS" sz="1400" b="1" smtClean="0"/>
              <a:t>Za </a:t>
            </a:r>
            <a:r>
              <a:rPr lang="sr-Latn-CS" sz="1400" b="1" smtClean="0">
                <a:solidFill>
                  <a:srgbClr val="000099"/>
                </a:solidFill>
              </a:rPr>
              <a:t>kaskadno pozivanje funkcija</a:t>
            </a:r>
            <a:r>
              <a:rPr lang="sr-Latn-CS" sz="1400" b="1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24579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r-Latn-CS" sz="3200" smtClean="0"/>
              <a:t>Pokazivač </a:t>
            </a:r>
            <a:r>
              <a:rPr lang="sr-Latn-CS" sz="3200" b="1" smtClean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this</a:t>
            </a:r>
            <a:endParaRPr lang="en-US" sz="3200" b="1" smtClean="0">
              <a:solidFill>
                <a:srgbClr val="99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875" y="1268413"/>
            <a:ext cx="7453313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Primjer: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#include &lt;iostream&gt;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using namespace std;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class Test 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public: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   Test(int</a:t>
            </a:r>
            <a:r>
              <a:rPr lang="sr-Latn-CS" sz="1400" b="1">
                <a:latin typeface="Courier New" pitchFamily="49" charset="0"/>
              </a:rPr>
              <a:t> a</a:t>
            </a:r>
            <a:r>
              <a:rPr lang="en-US" sz="1400" b="1">
                <a:latin typeface="Courier New" pitchFamily="49" charset="0"/>
              </a:rPr>
              <a:t>=0)</a:t>
            </a:r>
            <a:r>
              <a:rPr lang="sr-Latn-CS" sz="1400" b="1">
                <a:latin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</a:rPr>
              <a:t>{ x=a; };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   void print() const;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   void maska(int) const;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private: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   int x;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};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void Test::print() const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cout &lt;&lt; "x = " &lt;&lt; x &lt;&lt; endl;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cout &lt;&lt; "this-&gt;x = " &lt;&lt; </a:t>
            </a:r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this-&gt;x</a:t>
            </a:r>
            <a:r>
              <a:rPr lang="en-US" sz="1400" b="1">
                <a:latin typeface="Courier New" pitchFamily="49" charset="0"/>
              </a:rPr>
              <a:t> &lt;&lt; endl;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cout &lt;&lt; "(*this).x = " &lt;&lt; </a:t>
            </a:r>
            <a:r>
              <a:rPr lang="en-US" sz="1400" b="1">
                <a:solidFill>
                  <a:srgbClr val="990000"/>
                </a:solidFill>
                <a:latin typeface="Courier New" pitchFamily="49" charset="0"/>
              </a:rPr>
              <a:t>(*this).x</a:t>
            </a:r>
            <a:r>
              <a:rPr lang="en-US" sz="1400" b="1">
                <a:latin typeface="Courier New" pitchFamily="49" charset="0"/>
              </a:rPr>
              <a:t> &lt;&lt; endl;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void Test::maska(int x) const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{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cout &lt;&lt; "arg x = " &lt;&lt; x &lt;&lt; endl;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   cout &lt;&lt; "clan x = " &lt;&lt; this-&gt;x &lt;&lt; endl;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}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int main()</a:t>
            </a:r>
          </a:p>
          <a:p>
            <a:pPr marL="342900" indent="-342900"/>
            <a:r>
              <a:rPr lang="en-US" sz="1400" b="1">
                <a:latin typeface="Courier New" pitchFamily="49" charset="0"/>
              </a:rPr>
              <a:t>{ Test t(12);</a:t>
            </a:r>
            <a:r>
              <a:rPr lang="sr-Latn-CS" sz="1400" b="1">
                <a:latin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</a:rPr>
              <a:t>t.print();</a:t>
            </a:r>
            <a:r>
              <a:rPr lang="sr-Latn-CS" sz="1400" b="1">
                <a:latin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</a:rPr>
              <a:t>t.maska(100); }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643438" y="1773238"/>
            <a:ext cx="4214812" cy="1368425"/>
            <a:chOff x="4040" y="3140"/>
            <a:chExt cx="1526" cy="1063"/>
          </a:xfrm>
        </p:grpSpPr>
        <p:sp>
          <p:nvSpPr>
            <p:cNvPr id="11270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1271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4" name="AutoShape 144"/>
          <p:cNvSpPr>
            <a:spLocks noChangeArrowheads="1"/>
          </p:cNvSpPr>
          <p:nvPr/>
        </p:nvSpPr>
        <p:spPr bwMode="auto">
          <a:xfrm>
            <a:off x="4818063" y="1838325"/>
            <a:ext cx="3897312" cy="11557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x = 12</a:t>
            </a: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this-&gt;x = 12</a:t>
            </a: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(*this).x = 12</a:t>
            </a: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arg x = 100</a:t>
            </a:r>
          </a:p>
          <a:p>
            <a:r>
              <a:rPr lang="en-US" sz="1400" b="1">
                <a:solidFill>
                  <a:srgbClr val="FFFF00"/>
                </a:solidFill>
                <a:latin typeface="Courier New" pitchFamily="49" charset="0"/>
              </a:rPr>
              <a:t>clan x = 12</a:t>
            </a:r>
            <a:endParaRPr lang="sr-Latn-CS" sz="14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  <p:bldP spid="11" grpId="0" uiExpand="1" build="p" bldLvl="2"/>
      <p:bldP spid="14" grpId="0" build="p" autoUpdateAnimBg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1612</TotalTime>
  <Words>2969</Words>
  <Application>Microsoft Office PowerPoint</Application>
  <PresentationFormat>On-screen Show (4:3)</PresentationFormat>
  <Paragraphs>505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Blends</vt:lpstr>
      <vt:lpstr>Programski jezici 1</vt:lpstr>
      <vt:lpstr>Klase – 2. dio</vt:lpstr>
      <vt:lpstr>Konstantni objekti i konstantne članice</vt:lpstr>
      <vt:lpstr>Konstantni objekti i konstantne članice</vt:lpstr>
      <vt:lpstr>Konstantni objekti i konstantne članice</vt:lpstr>
      <vt:lpstr>Konstantni objekti i konstantne članice</vt:lpstr>
      <vt:lpstr>Konstantni objekti i konstantne članice</vt:lpstr>
      <vt:lpstr>Pokazivač this</vt:lpstr>
      <vt:lpstr>Pokazivač this</vt:lpstr>
      <vt:lpstr>Pokazivač this</vt:lpstr>
      <vt:lpstr>Pokazivač this</vt:lpstr>
      <vt:lpstr>Kompozicija: OBJEKAT kao ATRIBUT </vt:lpstr>
      <vt:lpstr>Kompozicija: OBJEKAT kao ATRIBUT </vt:lpstr>
      <vt:lpstr>Kompozicija: OBJEKAT kao ATRIBUT </vt:lpstr>
      <vt:lpstr>Statički (zajednički) članovi klase </vt:lpstr>
      <vt:lpstr>Statički (zajednički) članovi klase </vt:lpstr>
      <vt:lpstr>Statički (zajednički) članovi klase </vt:lpstr>
      <vt:lpstr>Statički (zajednički) članovi klase 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</cp:lastModifiedBy>
  <cp:revision>151</cp:revision>
  <dcterms:created xsi:type="dcterms:W3CDTF">2009-10-08T10:56:56Z</dcterms:created>
  <dcterms:modified xsi:type="dcterms:W3CDTF">2014-11-14T11:31:05Z</dcterms:modified>
</cp:coreProperties>
</file>