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0" r:id="rId3"/>
    <p:sldId id="271" r:id="rId4"/>
    <p:sldId id="308" r:id="rId5"/>
    <p:sldId id="309" r:id="rId6"/>
    <p:sldId id="310" r:id="rId7"/>
    <p:sldId id="294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1" r:id="rId16"/>
    <p:sldId id="318" r:id="rId17"/>
    <p:sldId id="319" r:id="rId18"/>
    <p:sldId id="32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00"/>
    <a:srgbClr val="A0A0E0"/>
    <a:srgbClr val="3E4E0A"/>
    <a:srgbClr val="008000"/>
    <a:srgbClr val="EA16AD"/>
    <a:srgbClr val="99FF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60"/>
  </p:normalViewPr>
  <p:slideViewPr>
    <p:cSldViewPr>
      <p:cViewPr varScale="1">
        <p:scale>
          <a:sx n="68" d="100"/>
          <a:sy n="68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8788" y="2246313"/>
            <a:ext cx="83613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7" cy="299"/>
              <a:chOff x="721" y="336"/>
              <a:chExt cx="622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1" y="336"/>
                <a:ext cx="381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2" y="1870"/>
              <a:ext cx="466" cy="299"/>
              <a:chOff x="912" y="2640"/>
              <a:chExt cx="673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9388" y="1484313"/>
            <a:ext cx="72263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1D27366-DFC6-484F-92FC-FA560DDE5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A872D-9982-4B52-8053-E5AFCAF23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115888"/>
            <a:ext cx="2154237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313488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823F-F67D-4989-8BB3-C3D5BF33B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3F621-6695-40C8-85CF-316CCE81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78229-7A68-4FF0-8FAE-96CAB9E04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EA5AB-280A-44DE-BA69-723C454AA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0EA4-31C8-4D90-BDBC-C523AC472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7A603-E7EF-4700-91C4-7DC5FB927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AF73-BB8F-44BF-B416-2A69855D3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8F573-4658-4628-8981-4F55A3CF2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3511B-7C34-4458-B50F-F26DE63A0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level8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D1FEE3B-68D2-450B-8817-ABCA0433B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75" y="1701800"/>
            <a:ext cx="7369175" cy="719138"/>
          </a:xfrm>
        </p:spPr>
        <p:txBody>
          <a:bodyPr/>
          <a:lstStyle/>
          <a:p>
            <a:pPr eaLnBrk="1" hangingPunct="1"/>
            <a:r>
              <a:rPr lang="en-US" sz="2000" b="1" smtClean="0"/>
              <a:t>Programski jezici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0213" y="3284538"/>
            <a:ext cx="6400800" cy="766762"/>
          </a:xfrm>
        </p:spPr>
        <p:txBody>
          <a:bodyPr/>
          <a:lstStyle/>
          <a:p>
            <a:pPr algn="l" eaLnBrk="1" hangingPunct="1"/>
            <a:r>
              <a:rPr lang="en-US" smtClean="0"/>
              <a:t>3. dio</a:t>
            </a:r>
          </a:p>
          <a:p>
            <a:pPr algn="l" eaLnBrk="1" hangingPunct="1"/>
            <a:endParaRPr lang="en-US" smtClean="0"/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23850" y="260350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Elektrotehnički fakultet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Banja Luka</a:t>
            </a:r>
            <a:endParaRPr lang="en-US" sz="2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1692275" y="2276475"/>
            <a:ext cx="73691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KLASE I APSTRAKCIJA PODATAKA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2484438" y="489426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/>
              <a:t>Goran Banjac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goran.banjac@etfbl.net</a:t>
            </a: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6264275"/>
            <a:ext cx="91090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fld id="{5E6F7C07-2409-41BC-BA71-312B6CDCD468}" type="datetime1">
              <a:rPr lang="en-US" sz="2000"/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11/19/2014</a:t>
            </a:fld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Dodjeljivanje objekata </a:t>
            </a:r>
            <a:r>
              <a:rPr lang="sr-Latn-CS" sz="3200" smtClean="0">
                <a:solidFill>
                  <a:srgbClr val="990000"/>
                </a:solidFill>
              </a:rPr>
              <a:t>“član po član”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42875" y="1285875"/>
            <a:ext cx="44291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Test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Test(int i=0) { pi = new int(i);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cout &lt;&lt; "pi=" &lt;&lt; pi;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cout &lt;&lt; "\t*pi=" &lt;&lt; *pi &lt;&lt; endl;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~Test() { delete pi;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int *pi;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Test t2;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"t2 (inicijalno):\t"; t2.print();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Test t1(100);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t2 = t1;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cout &lt;&lt; "t2 (nakon dodjele):\t";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t2.print();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"t2 (nakon brisanja t1):\t";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t2.print();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284663" y="5661025"/>
            <a:ext cx="4752975" cy="1025525"/>
            <a:chOff x="4040" y="3140"/>
            <a:chExt cx="1526" cy="1063"/>
          </a:xfrm>
        </p:grpSpPr>
        <p:sp>
          <p:nvSpPr>
            <p:cNvPr id="12319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  <p:sp>
          <p:nvSpPr>
            <p:cNvPr id="12320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4429125" y="5764213"/>
            <a:ext cx="4464050" cy="6873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300" b="1">
                <a:solidFill>
                  <a:srgbClr val="FFFF00"/>
                </a:solidFill>
                <a:latin typeface="Courier New" pitchFamily="49" charset="0"/>
              </a:rPr>
              <a:t>t2 (inicijalno):        pi=0x3e2460  *pi=0</a:t>
            </a:r>
          </a:p>
          <a:p>
            <a:r>
              <a:rPr lang="nl-NL" sz="1300" b="1">
                <a:solidFill>
                  <a:srgbClr val="FFFF00"/>
                </a:solidFill>
                <a:latin typeface="Courier New" pitchFamily="49" charset="0"/>
              </a:rPr>
              <a:t>t2 (nakon dodjele):     pi=0x3e24e0  *pi=100</a:t>
            </a:r>
          </a:p>
          <a:p>
            <a:r>
              <a:rPr lang="nl-NL" sz="1300" b="1">
                <a:solidFill>
                  <a:srgbClr val="FFFF00"/>
                </a:solidFill>
                <a:latin typeface="Courier New" pitchFamily="49" charset="0"/>
              </a:rPr>
              <a:t>t2 (nakon brisanja t1): pi=0x3e24e0  *pi=0</a:t>
            </a:r>
            <a:endParaRPr lang="sr-Latn-CS" sz="13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8" name="AutoShape 139"/>
          <p:cNvSpPr>
            <a:spLocks noChangeArrowheads="1"/>
          </p:cNvSpPr>
          <p:nvPr/>
        </p:nvSpPr>
        <p:spPr bwMode="auto">
          <a:xfrm rot="5400000">
            <a:off x="5355431" y="1429544"/>
            <a:ext cx="360363" cy="35877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sr-Latn-CS" sz="1600" b="1">
                <a:latin typeface="Courier New" pitchFamily="49" charset="0"/>
              </a:rPr>
              <a:t>t2</a:t>
            </a:r>
            <a:endParaRPr lang="en-GB" sz="1600" b="1">
              <a:latin typeface="Courier New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86313" y="1857375"/>
            <a:ext cx="1500187" cy="428625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12" name="Rectangle 11"/>
          <p:cNvSpPr/>
          <p:nvPr/>
        </p:nvSpPr>
        <p:spPr bwMode="auto">
          <a:xfrm>
            <a:off x="5143500" y="1922463"/>
            <a:ext cx="1071563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86313" y="1928813"/>
            <a:ext cx="428625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072313" y="1928813"/>
            <a:ext cx="1071562" cy="285750"/>
          </a:xfrm>
          <a:prstGeom prst="rect">
            <a:avLst/>
          </a:prstGeom>
          <a:solidFill>
            <a:srgbClr val="3E4E0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AutoShape 139"/>
          <p:cNvSpPr>
            <a:spLocks noChangeArrowheads="1"/>
          </p:cNvSpPr>
          <p:nvPr/>
        </p:nvSpPr>
        <p:spPr bwMode="auto">
          <a:xfrm rot="5400000">
            <a:off x="7356475" y="1073151"/>
            <a:ext cx="503237" cy="10715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en-US" sz="1200" b="1">
                <a:latin typeface="Courier New" pitchFamily="49" charset="0"/>
              </a:rPr>
              <a:t>Pri</a:t>
            </a:r>
            <a:r>
              <a:rPr lang="sr-Latn-CS" sz="1200" b="1">
                <a:latin typeface="Courier New" pitchFamily="49" charset="0"/>
              </a:rPr>
              <a:t>druženi</a:t>
            </a:r>
            <a:endParaRPr lang="sr-Latn-CS" sz="1100" b="1">
              <a:latin typeface="Courier New" pitchFamily="49" charset="0"/>
            </a:endParaRPr>
          </a:p>
          <a:p>
            <a:pPr algn="ctr" eaLnBrk="1" hangingPunct="1"/>
            <a:r>
              <a:rPr lang="sr-Latn-CS" sz="1200" b="1">
                <a:latin typeface="Courier New" pitchFamily="49" charset="0"/>
              </a:rPr>
              <a:t>dinamički</a:t>
            </a:r>
          </a:p>
          <a:p>
            <a:pPr algn="ctr" eaLnBrk="1" hangingPunct="1"/>
            <a:r>
              <a:rPr lang="sr-Latn-CS" sz="1200" b="1">
                <a:latin typeface="Courier New" pitchFamily="49" charset="0"/>
              </a:rPr>
              <a:t>objekat</a:t>
            </a:r>
            <a:endParaRPr lang="en-GB" sz="1200" b="1">
              <a:latin typeface="Courier New" pitchFamily="49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0800000" flipV="1">
            <a:off x="6215063" y="2000250"/>
            <a:ext cx="8572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lg"/>
            <a:tailEnd type="oval" w="med" len="med"/>
          </a:ln>
        </p:spPr>
      </p:cxnSp>
      <p:sp>
        <p:nvSpPr>
          <p:cNvPr id="35" name="Rectangle 34"/>
          <p:cNvSpPr/>
          <p:nvPr/>
        </p:nvSpPr>
        <p:spPr bwMode="auto">
          <a:xfrm>
            <a:off x="5143500" y="1922463"/>
            <a:ext cx="10715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072313" y="1928813"/>
            <a:ext cx="107156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143875" y="1928813"/>
            <a:ext cx="1000125" cy="2857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200" b="1"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200" b="1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0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Down Arrow 37"/>
          <p:cNvSpPr>
            <a:spLocks noChangeArrowheads="1"/>
          </p:cNvSpPr>
          <p:nvPr/>
        </p:nvSpPr>
        <p:spPr bwMode="auto">
          <a:xfrm flipV="1">
            <a:off x="5429250" y="2420938"/>
            <a:ext cx="214313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endParaRPr lang="sr-Latn-C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506913" y="2565400"/>
            <a:ext cx="928687" cy="2857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sr-Latn-CS" sz="1400" b="1">
                <a:latin typeface="Courier New" pitchFamily="49" charset="0"/>
                <a:cs typeface="Courier New" pitchFamily="49" charset="0"/>
              </a:rPr>
              <a:t>t2 = t1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AutoShape 139"/>
          <p:cNvSpPr>
            <a:spLocks noChangeArrowheads="1"/>
          </p:cNvSpPr>
          <p:nvPr/>
        </p:nvSpPr>
        <p:spPr bwMode="auto">
          <a:xfrm rot="5400000">
            <a:off x="5357019" y="3220244"/>
            <a:ext cx="360363" cy="358775"/>
          </a:xfrm>
          <a:prstGeom prst="roundRect">
            <a:avLst>
              <a:gd name="adj" fmla="val 16667"/>
            </a:avLst>
          </a:prstGeom>
          <a:solidFill>
            <a:srgbClr val="A0A0E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sr-Latn-CS" sz="1600" b="1">
                <a:latin typeface="Courier New" pitchFamily="49" charset="0"/>
              </a:rPr>
              <a:t>t1</a:t>
            </a:r>
            <a:endParaRPr lang="en-GB" sz="1600" b="1">
              <a:latin typeface="Courier New" pitchFamily="49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787900" y="3648075"/>
            <a:ext cx="1500188" cy="428625"/>
          </a:xfrm>
          <a:prstGeom prst="rect">
            <a:avLst/>
          </a:prstGeom>
          <a:solidFill>
            <a:srgbClr val="A0A0E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5" name="Rectangle 11"/>
          <p:cNvSpPr/>
          <p:nvPr/>
        </p:nvSpPr>
        <p:spPr bwMode="auto">
          <a:xfrm>
            <a:off x="5145088" y="3719513"/>
            <a:ext cx="1071562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4"/>
          <p:cNvSpPr/>
          <p:nvPr/>
        </p:nvSpPr>
        <p:spPr bwMode="auto">
          <a:xfrm>
            <a:off x="4787900" y="3719513"/>
            <a:ext cx="428625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30"/>
          <p:cNvSpPr/>
          <p:nvPr/>
        </p:nvSpPr>
        <p:spPr bwMode="auto">
          <a:xfrm>
            <a:off x="7073900" y="3646488"/>
            <a:ext cx="1071563" cy="285750"/>
          </a:xfrm>
          <a:prstGeom prst="rect">
            <a:avLst/>
          </a:prstGeom>
          <a:solidFill>
            <a:srgbClr val="3E4E0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139"/>
          <p:cNvSpPr>
            <a:spLocks noChangeArrowheads="1"/>
          </p:cNvSpPr>
          <p:nvPr/>
        </p:nvSpPr>
        <p:spPr bwMode="auto">
          <a:xfrm rot="5400000">
            <a:off x="7358063" y="3721100"/>
            <a:ext cx="503237" cy="107156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en-US" sz="1200" b="1">
                <a:latin typeface="Courier New" pitchFamily="49" charset="0"/>
              </a:rPr>
              <a:t>Pri</a:t>
            </a:r>
            <a:r>
              <a:rPr lang="sr-Latn-CS" sz="1200" b="1">
                <a:latin typeface="Courier New" pitchFamily="49" charset="0"/>
              </a:rPr>
              <a:t>druženi</a:t>
            </a:r>
            <a:endParaRPr lang="sr-Latn-CS" sz="1100" b="1">
              <a:latin typeface="Courier New" pitchFamily="49" charset="0"/>
            </a:endParaRPr>
          </a:p>
          <a:p>
            <a:pPr algn="ctr" eaLnBrk="1" hangingPunct="1"/>
            <a:r>
              <a:rPr lang="sr-Latn-CS" sz="1200" b="1">
                <a:latin typeface="Courier New" pitchFamily="49" charset="0"/>
              </a:rPr>
              <a:t>dinamički</a:t>
            </a:r>
          </a:p>
          <a:p>
            <a:pPr algn="ctr" eaLnBrk="1" hangingPunct="1"/>
            <a:r>
              <a:rPr lang="sr-Latn-CS" sz="1200" b="1">
                <a:latin typeface="Courier New" pitchFamily="49" charset="0"/>
              </a:rPr>
              <a:t>objekat</a:t>
            </a:r>
            <a:endParaRPr lang="en-GB" sz="1200" b="1">
              <a:latin typeface="Courier New" pitchFamily="49" charset="0"/>
            </a:endParaRPr>
          </a:p>
        </p:txBody>
      </p:sp>
      <p:cxnSp>
        <p:nvCxnSpPr>
          <p:cNvPr id="13" name="Straight Arrow Connector 32"/>
          <p:cNvCxnSpPr>
            <a:cxnSpLocks noChangeShapeType="1"/>
          </p:cNvCxnSpPr>
          <p:nvPr/>
        </p:nvCxnSpPr>
        <p:spPr bwMode="auto">
          <a:xfrm rot="10800000" flipV="1">
            <a:off x="6216650" y="3859213"/>
            <a:ext cx="85725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lg"/>
            <a:tailEnd type="oval" w="med" len="med"/>
          </a:ln>
        </p:spPr>
      </p:cxnSp>
      <p:sp>
        <p:nvSpPr>
          <p:cNvPr id="14" name="Rectangle 34"/>
          <p:cNvSpPr/>
          <p:nvPr/>
        </p:nvSpPr>
        <p:spPr bwMode="auto">
          <a:xfrm>
            <a:off x="5145088" y="3719513"/>
            <a:ext cx="107156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35"/>
          <p:cNvSpPr/>
          <p:nvPr/>
        </p:nvSpPr>
        <p:spPr bwMode="auto">
          <a:xfrm>
            <a:off x="7073900" y="3648075"/>
            <a:ext cx="10715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8145463" y="3646488"/>
            <a:ext cx="1000125" cy="2857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1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sz="16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5148263" y="1922463"/>
            <a:ext cx="1071562" cy="28575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0" name="Curved Connector 49"/>
          <p:cNvCxnSpPr>
            <a:cxnSpLocks noChangeShapeType="1"/>
          </p:cNvCxnSpPr>
          <p:nvPr/>
        </p:nvCxnSpPr>
        <p:spPr bwMode="auto">
          <a:xfrm>
            <a:off x="6219825" y="2065338"/>
            <a:ext cx="854075" cy="1725612"/>
          </a:xfrm>
          <a:prstGeom prst="curvedConnector3">
            <a:avLst>
              <a:gd name="adj1" fmla="val 49815"/>
            </a:avLst>
          </a:prstGeom>
          <a:noFill/>
          <a:ln w="19050" algn="ctr">
            <a:solidFill>
              <a:srgbClr val="990000"/>
            </a:solidFill>
            <a:round/>
            <a:headEnd type="oval" w="med" len="med"/>
            <a:tailEnd type="triangle" w="med" len="lg"/>
          </a:ln>
        </p:spPr>
      </p:cxnSp>
      <p:sp>
        <p:nvSpPr>
          <p:cNvPr id="19" name="Rectangle 30"/>
          <p:cNvSpPr/>
          <p:nvPr/>
        </p:nvSpPr>
        <p:spPr bwMode="auto">
          <a:xfrm>
            <a:off x="7092950" y="3644900"/>
            <a:ext cx="1071563" cy="285750"/>
          </a:xfrm>
          <a:prstGeom prst="rect">
            <a:avLst/>
          </a:prstGeom>
          <a:solidFill>
            <a:srgbClr val="3E4E0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sz="1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7" grpId="0" uiExpand="1" build="p" bldLvl="2"/>
      <p:bldP spid="7" grpId="0" build="p" autoUpdateAnimBg="0"/>
      <p:bldP spid="8" grpId="0" animBg="1"/>
      <p:bldP spid="9" grpId="0" animBg="1"/>
      <p:bldP spid="12" grpId="0" animBg="1"/>
      <p:bldP spid="15" grpId="0"/>
      <p:bldP spid="31" grpId="0" animBg="1"/>
      <p:bldP spid="32" grpId="0"/>
      <p:bldP spid="35" grpId="0"/>
      <p:bldP spid="36" grpId="0"/>
      <p:bldP spid="37" grpId="0"/>
      <p:bldP spid="38" grpId="0" animBg="1"/>
      <p:bldP spid="38" grpId="1" animBg="1"/>
      <p:bldP spid="39" grpId="0"/>
      <p:bldP spid="39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6" grpId="1"/>
      <p:bldP spid="10" grpId="0" animBg="1"/>
      <p:bldP spid="11" grpId="0"/>
      <p:bldP spid="14" grpId="0"/>
      <p:bldP spid="14" grpId="1"/>
      <p:bldP spid="16" grpId="0"/>
      <p:bldP spid="17" grpId="0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Konstruktor kopije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7950" y="1412875"/>
            <a:ext cx="84963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Konstruktor kopije u nekoj klasi je konstruktor koji može </a:t>
            </a:r>
            <a:r>
              <a:rPr lang="sr-Latn-CS" sz="1600" b="1">
                <a:solidFill>
                  <a:srgbClr val="000099"/>
                </a:solidFill>
              </a:rPr>
              <a:t>kao argument</a:t>
            </a:r>
            <a:r>
              <a:rPr lang="sr-Latn-CS" sz="1600" b="1"/>
              <a:t> da primi </a:t>
            </a:r>
            <a:r>
              <a:rPr lang="sr-Latn-CS" sz="1600" b="1">
                <a:solidFill>
                  <a:srgbClr val="000099"/>
                </a:solidFill>
              </a:rPr>
              <a:t>jedan objekat iste klase</a:t>
            </a:r>
            <a:r>
              <a:rPr lang="sr-Latn-CS" sz="1600" b="1"/>
              <a:t>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Konstruktor kopije </a:t>
            </a:r>
            <a:r>
              <a:rPr lang="sr-Latn-CS" sz="1600" b="1">
                <a:solidFill>
                  <a:srgbClr val="000099"/>
                </a:solidFill>
              </a:rPr>
              <a:t>uvijek se poziva kad se neke objekat date klase inicijalizuje nekim drugim objektom te klase</a:t>
            </a:r>
            <a:r>
              <a:rPr lang="sr-Latn-CS" sz="1600"/>
              <a:t>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/>
              <a:t>Konstruktor kopije služi da se izbjegnu problemi vezani za kopiranje “član po član” u slučaju objekata koji sadrže pokazivače ili reference na dinamičke objekte.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8313" y="3426941"/>
            <a:ext cx="417671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/>
              <a:t>Uobičajen</a:t>
            </a:r>
            <a:r>
              <a:rPr lang="en-US" sz="1400" b="1"/>
              <a:t>e</a:t>
            </a:r>
            <a:r>
              <a:rPr lang="sr-Latn-CS" sz="1400"/>
              <a:t> </a:t>
            </a:r>
            <a:r>
              <a:rPr lang="sr-Latn-CS" sz="1400" b="1">
                <a:solidFill>
                  <a:srgbClr val="000099"/>
                </a:solidFill>
              </a:rPr>
              <a:t>deklaracije konstruktora kopije</a:t>
            </a:r>
            <a:r>
              <a:rPr lang="sr-Latn-CS" sz="1400"/>
              <a:t>:</a:t>
            </a:r>
          </a:p>
          <a:p>
            <a:pPr marL="342900" indent="-342900" eaLnBrk="1" hangingPunct="1"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/>
              <a:t>	</a:t>
            </a:r>
            <a:r>
              <a:rPr lang="sr-Latn-CS" sz="1400" b="1" smtClean="0">
                <a:latin typeface="Courier New" pitchFamily="49" charset="0"/>
              </a:rPr>
              <a:t>class </a:t>
            </a:r>
            <a:r>
              <a:rPr lang="sr-Latn-CS" sz="1400" b="1">
                <a:latin typeface="Courier New" pitchFamily="49" charset="0"/>
              </a:rPr>
              <a:t>X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latin typeface="Courier New" pitchFamily="49" charset="0"/>
              </a:rPr>
              <a:t>	</a:t>
            </a:r>
            <a:r>
              <a:rPr lang="en-US" sz="1400" b="1" smtClean="0">
                <a:latin typeface="Courier New" pitchFamily="49" charset="0"/>
              </a:rPr>
              <a:t>{ </a:t>
            </a:r>
            <a:endParaRPr lang="en-US" sz="14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 smtClean="0">
                <a:latin typeface="Courier New" pitchFamily="49" charset="0"/>
              </a:rPr>
              <a:t>   public</a:t>
            </a:r>
            <a:r>
              <a:rPr lang="en-US" sz="1400" b="1">
                <a:latin typeface="Courier New" pitchFamily="49" charset="0"/>
              </a:rPr>
              <a:t>: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</a:rPr>
              <a:t>	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</a:rPr>
              <a:t>      X(X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</a:rPr>
              <a:t>&amp;x</a:t>
            </a: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 smtClean="0">
                <a:latin typeface="Courier New" pitchFamily="49" charset="0"/>
              </a:rPr>
              <a:t>	};</a:t>
            </a:r>
            <a:endParaRPr lang="en-US" sz="1400" b="1">
              <a:latin typeface="Courier New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6725" y="5229225"/>
            <a:ext cx="41767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rgbClr val="990000"/>
                </a:solidFill>
              </a:rPr>
              <a:t>Nedozvoljena</a:t>
            </a:r>
            <a:r>
              <a:rPr lang="sr-Latn-CS" sz="1400" b="1">
                <a:solidFill>
                  <a:srgbClr val="990000"/>
                </a:solidFill>
              </a:rPr>
              <a:t> deklaracij</a:t>
            </a:r>
            <a:r>
              <a:rPr lang="en-US" sz="1400" b="1">
                <a:solidFill>
                  <a:srgbClr val="990000"/>
                </a:solidFill>
              </a:rPr>
              <a:t>a</a:t>
            </a:r>
            <a:r>
              <a:rPr lang="sr-Latn-CS" sz="1400"/>
              <a:t> konstruktora kopije:</a:t>
            </a:r>
            <a:r>
              <a:rPr lang="en-US" sz="1400"/>
              <a:t> </a:t>
            </a:r>
          </a:p>
          <a:p>
            <a:pPr marL="342900" indent="-342900">
              <a:spcBef>
                <a:spcPct val="15000"/>
              </a:spcBef>
            </a:pPr>
            <a:r>
              <a:rPr lang="sr-Latn-CS" sz="1400" b="1">
                <a:latin typeface="Courier New" pitchFamily="49" charset="0"/>
              </a:rPr>
              <a:t>	class X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	</a:t>
            </a:r>
            <a:r>
              <a:rPr lang="en-US" sz="1400" b="1">
                <a:latin typeface="Courier New" pitchFamily="49" charset="0"/>
              </a:rPr>
              <a:t>{ 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	   public: </a:t>
            </a:r>
            <a:r>
              <a:rPr lang="en-US" sz="1400" b="1">
                <a:solidFill>
                  <a:srgbClr val="990000"/>
                </a:solidFill>
                <a:latin typeface="Courier New" pitchFamily="49" charset="0"/>
              </a:rPr>
              <a:t>X(X x);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	};</a:t>
            </a:r>
            <a:endParaRPr lang="en-US" sz="1300">
              <a:latin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59338" y="3428529"/>
            <a:ext cx="4032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/>
              <a:t>	</a:t>
            </a:r>
            <a:r>
              <a:rPr lang="en-US" sz="1400" b="1"/>
              <a:t>Tip</a:t>
            </a:r>
            <a:r>
              <a:rPr lang="sr-Latn-CS" sz="1400" b="1"/>
              <a:t>ične situacije u kojima se aktivira konstruktor kopije</a:t>
            </a:r>
            <a:r>
              <a:rPr lang="sr-Latn-CS" sz="1400"/>
              <a:t>:</a:t>
            </a:r>
            <a:endParaRPr lang="sr-Latn-CS" sz="14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latin typeface="Courier New" pitchFamily="49" charset="0"/>
              </a:rPr>
              <a:t>		X x1;</a:t>
            </a:r>
          </a:p>
          <a:p>
            <a:pPr marL="342900" indent="-342900" eaLnBrk="1" hangingPunct="1"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latin typeface="Courier New" pitchFamily="49" charset="0"/>
              </a:rPr>
              <a:t>		</a:t>
            </a:r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X x2(x1);</a:t>
            </a:r>
          </a:p>
          <a:p>
            <a:pPr marL="342900" indent="-342900" eaLnBrk="1" hangingPunct="1"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latin typeface="Courier New" pitchFamily="49" charset="0"/>
              </a:rPr>
              <a:t>		</a:t>
            </a:r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X x3=x1;</a:t>
            </a:r>
            <a:endParaRPr lang="en-US" sz="1400" b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0016" y="3427958"/>
            <a:ext cx="292608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400" b="1" smtClean="0"/>
          </a:p>
          <a:p>
            <a:pPr marL="342900" indent="-342900" eaLnBrk="1" hangingPunct="1"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/>
              <a:t>	</a:t>
            </a:r>
            <a:r>
              <a:rPr lang="sr-Latn-CS" sz="1400" b="1" smtClean="0">
                <a:latin typeface="Courier New" pitchFamily="49" charset="0"/>
              </a:rPr>
              <a:t>class </a:t>
            </a:r>
            <a:r>
              <a:rPr lang="sr-Latn-CS" sz="1400" b="1">
                <a:latin typeface="Courier New" pitchFamily="49" charset="0"/>
              </a:rPr>
              <a:t>X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latin typeface="Courier New" pitchFamily="49" charset="0"/>
              </a:rPr>
              <a:t>	</a:t>
            </a:r>
            <a:r>
              <a:rPr lang="en-US" sz="1400" b="1" smtClean="0">
                <a:latin typeface="Courier New" pitchFamily="49" charset="0"/>
              </a:rPr>
              <a:t>{ </a:t>
            </a:r>
            <a:endParaRPr lang="en-US" sz="14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 smtClean="0">
                <a:latin typeface="Courier New" pitchFamily="49" charset="0"/>
              </a:rPr>
              <a:t>   public:</a:t>
            </a:r>
            <a:endParaRPr lang="en-US" sz="1400" b="1">
              <a:solidFill>
                <a:srgbClr val="000099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</a:rPr>
              <a:t>		 X(const X &amp;x);</a:t>
            </a:r>
          </a:p>
          <a:p>
            <a:pPr marL="342900" indent="-342900"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 smtClean="0">
                <a:latin typeface="Courier New" pitchFamily="49" charset="0"/>
              </a:rPr>
              <a:t>};</a:t>
            </a:r>
            <a:endParaRPr lang="en-US" sz="1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" grpId="0" build="p" bldLvl="2"/>
      <p:bldP spid="3" grpId="0" build="p" bldLvl="2"/>
      <p:bldP spid="4" grpId="0" build="p" bldLvl="2"/>
      <p:bldP spid="8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Konstruktor kopije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42875" y="1285875"/>
            <a:ext cx="44291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ct val="30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Test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spcBef>
                <a:spcPct val="30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Test(int i=0) { pi = new int(i); }</a:t>
            </a:r>
          </a:p>
          <a:p>
            <a:pPr marL="342900" indent="-342900">
              <a:spcBef>
                <a:spcPct val="30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Test(Test &amp;t) { pi = new int(*t.pi); }</a:t>
            </a:r>
          </a:p>
          <a:p>
            <a:pPr marL="342900" indent="-342900">
              <a:spcBef>
                <a:spcPct val="30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 const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cout &lt;&lt; "pi = " &lt;&lt; pi;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cout &lt;&lt; "\t*pi = " &lt;&lt; *pi &lt;&lt; endl;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spcBef>
                <a:spcPct val="30000"/>
              </a:spcBef>
              <a:spcAft>
                <a:spcPct val="30000"/>
              </a:spcAft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~Test() { delete pi;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*pi;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300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Test t1(100);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"t1 : "; t1.print();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Test t2=t1;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"t2 : "; t2.print();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const Test t3(t2);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"t3 : "; t3.print();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787900" y="5734050"/>
            <a:ext cx="4249738" cy="1025525"/>
            <a:chOff x="4040" y="3140"/>
            <a:chExt cx="1526" cy="1063"/>
          </a:xfrm>
        </p:grpSpPr>
        <p:sp>
          <p:nvSpPr>
            <p:cNvPr id="1437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  <p:sp>
          <p:nvSpPr>
            <p:cNvPr id="1437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4932363" y="5805488"/>
            <a:ext cx="3960812" cy="6873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it-IT" sz="1300" b="1">
                <a:solidFill>
                  <a:srgbClr val="FFFF00"/>
                </a:solidFill>
                <a:latin typeface="Courier New" pitchFamily="49" charset="0"/>
              </a:rPr>
              <a:t>t1 : pi = 0x3e2460      *pi = 100</a:t>
            </a:r>
          </a:p>
          <a:p>
            <a:r>
              <a:rPr lang="it-IT" sz="1300" b="1">
                <a:solidFill>
                  <a:srgbClr val="FFFF00"/>
                </a:solidFill>
                <a:latin typeface="Courier New" pitchFamily="49" charset="0"/>
              </a:rPr>
              <a:t>t2 : pi = 0x3e24e0      *pi = 100</a:t>
            </a:r>
          </a:p>
          <a:p>
            <a:r>
              <a:rPr lang="it-IT" sz="1300" b="1">
                <a:solidFill>
                  <a:srgbClr val="FFFF00"/>
                </a:solidFill>
                <a:latin typeface="Courier New" pitchFamily="49" charset="0"/>
              </a:rPr>
              <a:t>t3 : pi = 0x3e24f0      *pi = 100</a:t>
            </a:r>
            <a:endParaRPr lang="sr-Latn-CS" sz="13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8" name="AutoShape 139"/>
          <p:cNvSpPr>
            <a:spLocks noChangeArrowheads="1"/>
          </p:cNvSpPr>
          <p:nvPr/>
        </p:nvSpPr>
        <p:spPr bwMode="auto">
          <a:xfrm rot="5400000">
            <a:off x="5355431" y="1429544"/>
            <a:ext cx="360363" cy="35877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sr-Latn-CS" sz="1600" b="1">
                <a:latin typeface="Courier New" pitchFamily="49" charset="0"/>
              </a:rPr>
              <a:t>t1</a:t>
            </a:r>
            <a:endParaRPr lang="en-GB" sz="1600" b="1">
              <a:latin typeface="Courier New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86313" y="1857375"/>
            <a:ext cx="1500187" cy="428625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12" name="Rectangle 11"/>
          <p:cNvSpPr/>
          <p:nvPr/>
        </p:nvSpPr>
        <p:spPr bwMode="auto">
          <a:xfrm>
            <a:off x="5143500" y="1928813"/>
            <a:ext cx="1071563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86313" y="1928813"/>
            <a:ext cx="428625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072313" y="1928813"/>
            <a:ext cx="1071562" cy="285750"/>
          </a:xfrm>
          <a:prstGeom prst="rect">
            <a:avLst/>
          </a:prstGeom>
          <a:solidFill>
            <a:srgbClr val="3E4E0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AutoShape 139"/>
          <p:cNvSpPr>
            <a:spLocks noChangeArrowheads="1"/>
          </p:cNvSpPr>
          <p:nvPr/>
        </p:nvSpPr>
        <p:spPr bwMode="auto">
          <a:xfrm rot="5400000">
            <a:off x="7356475" y="1073151"/>
            <a:ext cx="503237" cy="10715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en-US" sz="1200" b="1">
                <a:latin typeface="Courier New" pitchFamily="49" charset="0"/>
              </a:rPr>
              <a:t>Pri</a:t>
            </a:r>
            <a:r>
              <a:rPr lang="sr-Latn-CS" sz="1200" b="1">
                <a:latin typeface="Courier New" pitchFamily="49" charset="0"/>
              </a:rPr>
              <a:t>druženi</a:t>
            </a:r>
            <a:endParaRPr lang="sr-Latn-CS" sz="1100" b="1">
              <a:latin typeface="Courier New" pitchFamily="49" charset="0"/>
            </a:endParaRPr>
          </a:p>
          <a:p>
            <a:pPr algn="ctr" eaLnBrk="1" hangingPunct="1"/>
            <a:r>
              <a:rPr lang="sr-Latn-CS" sz="1200" b="1">
                <a:latin typeface="Courier New" pitchFamily="49" charset="0"/>
              </a:rPr>
              <a:t>dinamički</a:t>
            </a:r>
          </a:p>
          <a:p>
            <a:pPr algn="ctr" eaLnBrk="1" hangingPunct="1"/>
            <a:r>
              <a:rPr lang="sr-Latn-CS" sz="1200" b="1">
                <a:latin typeface="Courier New" pitchFamily="49" charset="0"/>
              </a:rPr>
              <a:t>objekat</a:t>
            </a:r>
            <a:endParaRPr lang="en-GB" sz="1200" b="1">
              <a:latin typeface="Courier New" pitchFamily="49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0800000" flipV="1">
            <a:off x="6215063" y="2058988"/>
            <a:ext cx="85725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lg"/>
            <a:tailEnd type="oval" w="med" len="med"/>
          </a:ln>
        </p:spPr>
      </p:cxnSp>
      <p:sp>
        <p:nvSpPr>
          <p:cNvPr id="35" name="Rectangle 34"/>
          <p:cNvSpPr/>
          <p:nvPr/>
        </p:nvSpPr>
        <p:spPr bwMode="auto">
          <a:xfrm>
            <a:off x="5143500" y="1928813"/>
            <a:ext cx="10715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072313" y="1928813"/>
            <a:ext cx="107156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100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143875" y="1928813"/>
            <a:ext cx="1000125" cy="2857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200" b="1"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200" b="1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0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AutoShape 139"/>
          <p:cNvSpPr>
            <a:spLocks noChangeArrowheads="1"/>
          </p:cNvSpPr>
          <p:nvPr/>
        </p:nvSpPr>
        <p:spPr bwMode="auto">
          <a:xfrm rot="5400000">
            <a:off x="5357019" y="2572544"/>
            <a:ext cx="360363" cy="358775"/>
          </a:xfrm>
          <a:prstGeom prst="roundRect">
            <a:avLst>
              <a:gd name="adj" fmla="val 16667"/>
            </a:avLst>
          </a:prstGeom>
          <a:solidFill>
            <a:srgbClr val="A0A0E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sr-Latn-CS" sz="1600" b="1">
                <a:latin typeface="Courier New" pitchFamily="49" charset="0"/>
              </a:rPr>
              <a:t>t2</a:t>
            </a:r>
            <a:endParaRPr lang="en-GB" sz="1600" b="1">
              <a:latin typeface="Courier New" pitchFamily="49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787900" y="3000375"/>
            <a:ext cx="1500188" cy="428625"/>
          </a:xfrm>
          <a:prstGeom prst="rect">
            <a:avLst/>
          </a:prstGeom>
          <a:solidFill>
            <a:srgbClr val="A0A0E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5" name="Rectangle 11"/>
          <p:cNvSpPr/>
          <p:nvPr/>
        </p:nvSpPr>
        <p:spPr bwMode="auto">
          <a:xfrm>
            <a:off x="5145088" y="3071813"/>
            <a:ext cx="1071562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4"/>
          <p:cNvSpPr/>
          <p:nvPr/>
        </p:nvSpPr>
        <p:spPr bwMode="auto">
          <a:xfrm>
            <a:off x="4787900" y="3071813"/>
            <a:ext cx="428625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30"/>
          <p:cNvSpPr/>
          <p:nvPr/>
        </p:nvSpPr>
        <p:spPr bwMode="auto">
          <a:xfrm>
            <a:off x="7073900" y="3071813"/>
            <a:ext cx="1071563" cy="285750"/>
          </a:xfrm>
          <a:prstGeom prst="rect">
            <a:avLst/>
          </a:prstGeom>
          <a:solidFill>
            <a:srgbClr val="3E4E0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32"/>
          <p:cNvCxnSpPr>
            <a:cxnSpLocks noChangeShapeType="1"/>
          </p:cNvCxnSpPr>
          <p:nvPr/>
        </p:nvCxnSpPr>
        <p:spPr bwMode="auto">
          <a:xfrm rot="10800000" flipV="1">
            <a:off x="6216650" y="3201988"/>
            <a:ext cx="85725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lg"/>
            <a:tailEnd type="oval" w="med" len="med"/>
          </a:ln>
        </p:spPr>
      </p:cxnSp>
      <p:sp>
        <p:nvSpPr>
          <p:cNvPr id="13" name="Rectangle 34"/>
          <p:cNvSpPr/>
          <p:nvPr/>
        </p:nvSpPr>
        <p:spPr bwMode="auto">
          <a:xfrm>
            <a:off x="5145088" y="3071813"/>
            <a:ext cx="107156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35"/>
          <p:cNvSpPr/>
          <p:nvPr/>
        </p:nvSpPr>
        <p:spPr bwMode="auto">
          <a:xfrm>
            <a:off x="7073900" y="3071813"/>
            <a:ext cx="10715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100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8145463" y="3071813"/>
            <a:ext cx="1000125" cy="2857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200" b="1"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200" b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0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0" name="Curved Connector 49"/>
          <p:cNvCxnSpPr>
            <a:cxnSpLocks noChangeShapeType="1"/>
            <a:stCxn id="36" idx="1"/>
          </p:cNvCxnSpPr>
          <p:nvPr/>
        </p:nvCxnSpPr>
        <p:spPr bwMode="auto">
          <a:xfrm rot="10800000" flipH="1" flipV="1">
            <a:off x="7072313" y="2071688"/>
            <a:ext cx="1587" cy="1143000"/>
          </a:xfrm>
          <a:prstGeom prst="curvedConnector3">
            <a:avLst>
              <a:gd name="adj1" fmla="val -14400005"/>
            </a:avLst>
          </a:prstGeom>
          <a:noFill/>
          <a:ln w="19050" algn="ctr">
            <a:solidFill>
              <a:srgbClr val="008000"/>
            </a:solidFill>
            <a:round/>
            <a:headEnd type="oval" w="med" len="med"/>
            <a:tailEnd type="triangle" w="med" len="lg"/>
          </a:ln>
        </p:spPr>
      </p:cxnSp>
      <p:sp>
        <p:nvSpPr>
          <p:cNvPr id="17" name="AutoShape 139"/>
          <p:cNvSpPr>
            <a:spLocks noChangeArrowheads="1"/>
          </p:cNvSpPr>
          <p:nvPr/>
        </p:nvSpPr>
        <p:spPr bwMode="auto">
          <a:xfrm rot="5400000">
            <a:off x="5357019" y="3725069"/>
            <a:ext cx="360363" cy="358775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sr-Latn-CS" sz="1600" b="1">
                <a:latin typeface="Courier New" pitchFamily="49" charset="0"/>
              </a:rPr>
              <a:t>t3</a:t>
            </a:r>
            <a:endParaRPr lang="en-GB" sz="1600" b="1">
              <a:latin typeface="Courier New" pitchFamily="49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87900" y="4152900"/>
            <a:ext cx="1500188" cy="428625"/>
          </a:xfrm>
          <a:prstGeom prst="rect">
            <a:avLst/>
          </a:prstGeom>
          <a:solidFill>
            <a:srgbClr val="99FF33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19" name="Rectangle 11"/>
          <p:cNvSpPr/>
          <p:nvPr/>
        </p:nvSpPr>
        <p:spPr bwMode="auto">
          <a:xfrm>
            <a:off x="5145088" y="4224338"/>
            <a:ext cx="1071562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4"/>
          <p:cNvSpPr/>
          <p:nvPr/>
        </p:nvSpPr>
        <p:spPr bwMode="auto">
          <a:xfrm>
            <a:off x="4787900" y="4224338"/>
            <a:ext cx="428625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30"/>
          <p:cNvSpPr/>
          <p:nvPr/>
        </p:nvSpPr>
        <p:spPr bwMode="auto">
          <a:xfrm>
            <a:off x="7073900" y="4224338"/>
            <a:ext cx="1071563" cy="285750"/>
          </a:xfrm>
          <a:prstGeom prst="rect">
            <a:avLst/>
          </a:prstGeom>
          <a:solidFill>
            <a:srgbClr val="3E4E0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32"/>
          <p:cNvCxnSpPr>
            <a:cxnSpLocks noChangeShapeType="1"/>
          </p:cNvCxnSpPr>
          <p:nvPr/>
        </p:nvCxnSpPr>
        <p:spPr bwMode="auto">
          <a:xfrm rot="10800000" flipV="1">
            <a:off x="6216650" y="4354513"/>
            <a:ext cx="85725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lg"/>
            <a:tailEnd type="oval" w="med" len="med"/>
          </a:ln>
        </p:spPr>
      </p:cxnSp>
      <p:sp>
        <p:nvSpPr>
          <p:cNvPr id="23" name="Rectangle 34"/>
          <p:cNvSpPr/>
          <p:nvPr/>
        </p:nvSpPr>
        <p:spPr bwMode="auto">
          <a:xfrm>
            <a:off x="5145088" y="4224338"/>
            <a:ext cx="107156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35"/>
          <p:cNvSpPr/>
          <p:nvPr/>
        </p:nvSpPr>
        <p:spPr bwMode="auto">
          <a:xfrm>
            <a:off x="7073900" y="4224338"/>
            <a:ext cx="10715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100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8145463" y="4224338"/>
            <a:ext cx="1000125" cy="2857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200" b="1">
                <a:latin typeface="Courier New" pitchFamily="49" charset="0"/>
                <a:cs typeface="Courier New" pitchFamily="49" charset="0"/>
              </a:rPr>
              <a:t>3e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24</a:t>
            </a:r>
            <a:r>
              <a:rPr lang="sr-Latn-CS" sz="1200" b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0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Curved Connector 49"/>
          <p:cNvCxnSpPr>
            <a:cxnSpLocks noChangeShapeType="1"/>
          </p:cNvCxnSpPr>
          <p:nvPr/>
        </p:nvCxnSpPr>
        <p:spPr bwMode="auto">
          <a:xfrm rot="10800000" flipH="1" flipV="1">
            <a:off x="7037388" y="3224213"/>
            <a:ext cx="36512" cy="1143000"/>
          </a:xfrm>
          <a:prstGeom prst="curvedConnector3">
            <a:avLst>
              <a:gd name="adj1" fmla="val -626088"/>
            </a:avLst>
          </a:prstGeom>
          <a:noFill/>
          <a:ln w="19050" algn="ctr">
            <a:solidFill>
              <a:srgbClr val="008000"/>
            </a:solidFill>
            <a:round/>
            <a:headEnd type="oval" w="med" len="med"/>
            <a:tailEnd type="triangle" w="med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7" grpId="0" uiExpand="1" build="p" bldLvl="2"/>
      <p:bldP spid="7" grpId="0" build="p" autoUpdateAnimBg="0"/>
      <p:bldP spid="8" grpId="0" animBg="1"/>
      <p:bldP spid="9" grpId="0" animBg="1"/>
      <p:bldP spid="12" grpId="0" animBg="1"/>
      <p:bldP spid="15" grpId="0"/>
      <p:bldP spid="31" grpId="0" animBg="1"/>
      <p:bldP spid="32" grpId="0"/>
      <p:bldP spid="35" grpId="0"/>
      <p:bldP spid="36" grpId="0"/>
      <p:bldP spid="37" grpId="0"/>
      <p:bldP spid="3" grpId="0" animBg="1"/>
      <p:bldP spid="4" grpId="0" animBg="1"/>
      <p:bldP spid="5" grpId="0" animBg="1"/>
      <p:bldP spid="6" grpId="0"/>
      <p:bldP spid="10" grpId="0" animBg="1"/>
      <p:bldP spid="13" grpId="0"/>
      <p:bldP spid="14" grpId="0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Konstruktor kopije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42875" y="1285875"/>
            <a:ext cx="86772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Niz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Niz(int nn=1)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if (nn&lt;1) nn=1;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n=nn;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data=new int[n];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for (int i=0; i&lt;n; i++) data[i]=i;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defRPr/>
            </a:pP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Niz(const Niz &amp;original)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n=original.n;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data=new int[n];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for (int i=0; i&lt;n; i++) data[i]=original.data[i];</a:t>
            </a:r>
          </a:p>
          <a:p>
            <a:pPr marL="342900" indent="-342900">
              <a:defRPr/>
            </a:pP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 const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for (int i=0; i&lt;n; i++)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data[i];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(i&lt;n-1) cout &lt;&lt; ",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~Niz() {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delete [] data;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n;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*data;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const Niz original(5);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"Original: "; original.print(); cout &lt;&lt; endl;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Niz kopija(original);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"Kopija: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"; kopija.print();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endl;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435600" y="1268413"/>
            <a:ext cx="3529013" cy="1025525"/>
            <a:chOff x="4040" y="3140"/>
            <a:chExt cx="1526" cy="1063"/>
          </a:xfrm>
        </p:grpSpPr>
        <p:sp>
          <p:nvSpPr>
            <p:cNvPr id="15366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  <p:sp>
          <p:nvSpPr>
            <p:cNvPr id="15367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5580063" y="1339850"/>
            <a:ext cx="3168650" cy="5175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fi-FI" sz="1400" b="1">
                <a:solidFill>
                  <a:srgbClr val="FFFF00"/>
                </a:solidFill>
                <a:latin typeface="Courier New" pitchFamily="49" charset="0"/>
              </a:rPr>
              <a:t>Original: 0, 1, 2, 3, 4</a:t>
            </a:r>
          </a:p>
          <a:p>
            <a:r>
              <a:rPr lang="fi-FI" sz="1400" b="1">
                <a:solidFill>
                  <a:srgbClr val="FFFF00"/>
                </a:solidFill>
                <a:latin typeface="Courier New" pitchFamily="49" charset="0"/>
              </a:rPr>
              <a:t>Kopija:   0, 1, 2, 3, 4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7" grpId="0" uiExpand="1" build="p"/>
      <p:bldP spid="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Konstruktor kopije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42875" y="1285875"/>
            <a:ext cx="86772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String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String(char *t)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int bz=0; while (*(t+bz)) bz++;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s = new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char[bz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+1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while (bz&gt;=0) { *(s+bz)=*(t+bz); bz--;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String(const String &amp;original)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int bz=0; while (*(original.s+bz)) bz++;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s = new </a:t>
            </a:r>
            <a:r>
              <a:rPr lang="sr-Latn-C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char[bz</a:t>
            </a:r>
            <a:r>
              <a:rPr lang="en-U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+1</a:t>
            </a:r>
            <a:r>
              <a:rPr lang="sr-Latn-C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];</a:t>
            </a:r>
            <a:endParaRPr lang="sr-Latn-CS" sz="13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while (bz&gt;=0) { *(s+bz)=*(original.s+bz); bz--;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 const  { cout &lt;&lt; s &lt;&lt; endl;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~String() { delete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[]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s;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char *s;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const String original("Banja Luka"); cout &lt;&lt; "Original: "; original.print();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String kopija(original);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cout &lt;&lt; "Kopija: "; kopija.print();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364163" y="1341438"/>
            <a:ext cx="3529012" cy="1025525"/>
            <a:chOff x="4040" y="3140"/>
            <a:chExt cx="1526" cy="1063"/>
          </a:xfrm>
        </p:grpSpPr>
        <p:sp>
          <p:nvSpPr>
            <p:cNvPr id="1639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  <p:sp>
          <p:nvSpPr>
            <p:cNvPr id="1639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5508625" y="1412875"/>
            <a:ext cx="3168650" cy="5175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fi-FI" sz="1400" b="1">
                <a:solidFill>
                  <a:srgbClr val="FFFF00"/>
                </a:solidFill>
                <a:latin typeface="Courier New" pitchFamily="49" charset="0"/>
              </a:rPr>
              <a:t>Original: Banja Luka</a:t>
            </a:r>
          </a:p>
          <a:p>
            <a:r>
              <a:rPr lang="fi-FI" sz="1400" b="1">
                <a:solidFill>
                  <a:srgbClr val="FFFF00"/>
                </a:solidFill>
                <a:latin typeface="Courier New" pitchFamily="49" charset="0"/>
              </a:rPr>
              <a:t>Kopija: Banja Luka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7" grpId="0" uiExpand="1" build="p"/>
      <p:bldP spid="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Konstruktor kopije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42875" y="1285875"/>
            <a:ext cx="86772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&lt;cstring&gt;</a:t>
            </a:r>
            <a:endParaRPr lang="en-U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String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String(char *t)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 new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char[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strlen(t)+1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];</a:t>
            </a:r>
            <a:endParaRPr lang="sr-Latn-C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strcpy(s,t);</a:t>
            </a:r>
            <a:endParaRPr lang="sr-Latn-C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String(const String &amp;original)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 new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char[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strlen(original.s)+1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];</a:t>
            </a:r>
            <a:endParaRPr lang="sr-Latn-C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strcpy(s,original.s);</a:t>
            </a:r>
            <a:endParaRPr lang="sr-Latn-C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 const  { cout &lt;&lt; s &lt;&lt; endl;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~String() { delete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[]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s;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char *s;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const String original("Banja Luka"); cout &lt;&lt; "Original: "; original.print();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String kopija(original);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cout &lt;&lt; "Kopija: "; kopija.print();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364163" y="1341438"/>
            <a:ext cx="3529012" cy="1025525"/>
            <a:chOff x="4040" y="3140"/>
            <a:chExt cx="1526" cy="1063"/>
          </a:xfrm>
        </p:grpSpPr>
        <p:sp>
          <p:nvSpPr>
            <p:cNvPr id="1639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  <p:sp>
          <p:nvSpPr>
            <p:cNvPr id="1639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5508625" y="1412875"/>
            <a:ext cx="3168650" cy="5175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fi-FI" sz="1400" b="1">
                <a:solidFill>
                  <a:srgbClr val="FFFF00"/>
                </a:solidFill>
                <a:latin typeface="Courier New" pitchFamily="49" charset="0"/>
              </a:rPr>
              <a:t>Original: Banja Luka</a:t>
            </a:r>
          </a:p>
          <a:p>
            <a:r>
              <a:rPr lang="fi-FI" sz="1400" b="1">
                <a:solidFill>
                  <a:srgbClr val="FFFF00"/>
                </a:solidFill>
                <a:latin typeface="Courier New" pitchFamily="49" charset="0"/>
              </a:rPr>
              <a:t>Kopija: Banja Luka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7" grpId="0" uiExpand="1" build="p"/>
      <p:bldP spid="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Konstruktor kopije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1412875"/>
            <a:ext cx="7848600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Tipi</a:t>
            </a:r>
            <a:r>
              <a:rPr lang="sr-Latn-CS" sz="1400" b="1"/>
              <a:t>čno aktiviranje konstruktora kopije je </a:t>
            </a:r>
            <a:r>
              <a:rPr lang="sr-Latn-CS" sz="1400" b="1">
                <a:solidFill>
                  <a:srgbClr val="000099"/>
                </a:solidFill>
              </a:rPr>
              <a:t>kod kreiranja automatskih objekata koji predstavljaju formalne argumente funkcija</a:t>
            </a:r>
            <a:r>
              <a:rPr lang="sr-Latn-CS" sz="1400" b="1"/>
              <a:t>!</a:t>
            </a:r>
            <a:endParaRPr lang="en-US" sz="1400" b="1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2625" y="2116138"/>
            <a:ext cx="32416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 1: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 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A() { cout &lt;&lt; '1';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A(A &amp;a) { cout &lt;&lt; '2';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~A() { cout &lt;&lt; '0';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f(A &amp;a) {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b=a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}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main()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a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f(a);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1066800" y="5602288"/>
            <a:ext cx="2136775" cy="779462"/>
            <a:chOff x="4040" y="3140"/>
            <a:chExt cx="1526" cy="1063"/>
          </a:xfrm>
        </p:grpSpPr>
        <p:sp>
          <p:nvSpPr>
            <p:cNvPr id="1742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742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1241425" y="5667375"/>
            <a:ext cx="1890713" cy="3048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1200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292725" y="2133600"/>
            <a:ext cx="32416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 2: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 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A() { cout &lt;&lt; '1';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A(A &amp;a) { cout &lt;&lt; '2';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~A() { cout &lt;&lt; '0';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f(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a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{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b=a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}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main()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a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f(a);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5675313" y="5602288"/>
            <a:ext cx="2136775" cy="779462"/>
            <a:chOff x="4040" y="3140"/>
            <a:chExt cx="1526" cy="1063"/>
          </a:xfrm>
        </p:grpSpPr>
        <p:sp>
          <p:nvSpPr>
            <p:cNvPr id="1741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741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5" name="AutoShape 144"/>
          <p:cNvSpPr>
            <a:spLocks noChangeArrowheads="1"/>
          </p:cNvSpPr>
          <p:nvPr/>
        </p:nvSpPr>
        <p:spPr bwMode="auto">
          <a:xfrm>
            <a:off x="5849938" y="5667375"/>
            <a:ext cx="1890712" cy="3048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122000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9" grpId="0" animBg="1"/>
      <p:bldP spid="27" grpId="0" uiExpand="1" build="p"/>
      <p:bldP spid="15" grpId="0" build="p" autoUpdateAnimBg="0"/>
      <p:bldP spid="3" grpId="0" uiExpand="1" build="p"/>
      <p:bldP spid="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Konstruktor kopije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1412875"/>
            <a:ext cx="7848600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Tipi</a:t>
            </a:r>
            <a:r>
              <a:rPr lang="sr-Latn-CS" sz="1400" b="1"/>
              <a:t>čno aktiviranje konstruktora kopije je </a:t>
            </a:r>
            <a:r>
              <a:rPr lang="sr-Latn-CS" sz="1400" b="1">
                <a:solidFill>
                  <a:srgbClr val="000099"/>
                </a:solidFill>
              </a:rPr>
              <a:t>kod kreiranja privremenih objekata pri vraćanju rezultata iz funkcije</a:t>
            </a:r>
            <a:r>
              <a:rPr lang="sr-Latn-CS" sz="1400" b="1"/>
              <a:t>!</a:t>
            </a:r>
            <a:endParaRPr lang="en-US" sz="1400" b="1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2625" y="2116138"/>
            <a:ext cx="32416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 1: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 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A() { cout &lt;&lt;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"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~A() { cout &lt;&lt;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"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f()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A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a,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b, c;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return b;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main()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b;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b=f();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1066800" y="5889625"/>
            <a:ext cx="2136775" cy="779463"/>
            <a:chOff x="4040" y="3140"/>
            <a:chExt cx="1526" cy="1063"/>
          </a:xfrm>
        </p:grpSpPr>
        <p:sp>
          <p:nvSpPr>
            <p:cNvPr id="18444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8445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1241425" y="5954713"/>
            <a:ext cx="1890713" cy="3048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K K K K D D D D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292725" y="2133600"/>
            <a:ext cx="32416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 2: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 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A() { cout &lt;&lt;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"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~A() { cout &lt;&lt;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"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f(int x)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A b, c;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if (x)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 b;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else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 c;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main()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b;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b=f(1);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5795963" y="5876925"/>
            <a:ext cx="2136775" cy="779463"/>
            <a:chOff x="4040" y="3140"/>
            <a:chExt cx="1526" cy="1063"/>
          </a:xfrm>
        </p:grpSpPr>
        <p:sp>
          <p:nvSpPr>
            <p:cNvPr id="1844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844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5" name="AutoShape 144"/>
          <p:cNvSpPr>
            <a:spLocks noChangeArrowheads="1"/>
          </p:cNvSpPr>
          <p:nvPr/>
        </p:nvSpPr>
        <p:spPr bwMode="auto">
          <a:xfrm>
            <a:off x="5970588" y="5942013"/>
            <a:ext cx="1890712" cy="3048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K K K D D D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9" grpId="0" animBg="1"/>
      <p:bldP spid="27" grpId="0" uiExpand="1" build="p"/>
      <p:bldP spid="15" grpId="0" build="p" autoUpdateAnimBg="0"/>
      <p:bldP spid="3" grpId="0" uiExpand="1" build="p"/>
      <p:bldP spid="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Konstruktor kopije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86772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3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Razlomak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friend Razlomak zbir(const Razlomak &amp;, const Razlomak &amp;);</a:t>
            </a:r>
          </a:p>
          <a:p>
            <a:pPr marL="342900" indent="-342900"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friend void print(const Razlomak &amp;);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  <a:r>
              <a:rPr lang="en-U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Razlomak(int b=0, int n=1) : broj(b), imen(n) {}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</a:t>
            </a:r>
            <a:r>
              <a:rPr lang="en-U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broj, imen;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Razlomak zbir(const Razlomak &amp;a, const Razlomak &amp;b)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Razlomak t;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t.broj = a.broj * b.imen + a.imen * b.broj;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t.imen = a.imen * b.imen;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 t;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print(const Razlomak &amp;r</a:t>
            </a: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if (r.broj==0) cout &lt;&lt; 0;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else cout &lt;&lt; r.broj &lt;&lt; '/' &lt;&lt; r.imen;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Razlomak c(1,3), d(7,8), x;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print(c); cout &lt;&lt; " + "; print(d);</a:t>
            </a:r>
            <a:r>
              <a:rPr lang="en-U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 = zbir(c,d);</a:t>
            </a:r>
            <a:r>
              <a:rPr lang="en-U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 = "; print(x);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357813" y="4643438"/>
            <a:ext cx="3529012" cy="1025525"/>
            <a:chOff x="4040" y="3140"/>
            <a:chExt cx="1526" cy="1063"/>
          </a:xfrm>
        </p:grpSpPr>
        <p:sp>
          <p:nvSpPr>
            <p:cNvPr id="1946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  <p:sp>
          <p:nvSpPr>
            <p:cNvPr id="1946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5502275" y="4714875"/>
            <a:ext cx="3168650" cy="3079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fi-FI" sz="1400" b="1">
                <a:solidFill>
                  <a:srgbClr val="FFFF00"/>
                </a:solidFill>
                <a:latin typeface="Courier New" pitchFamily="49" charset="0"/>
              </a:rPr>
              <a:t>1/3 + 7/8 = 29/24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7" grpId="0" uiExpand="1" build="p" bldLvl="2"/>
      <p:bldP spid="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Klase – </a:t>
            </a:r>
            <a:r>
              <a:rPr lang="en-US" sz="3200" smtClean="0"/>
              <a:t>3</a:t>
            </a:r>
            <a:r>
              <a:rPr lang="sr-Latn-CS" sz="3200" smtClean="0"/>
              <a:t>. dio</a:t>
            </a:r>
            <a:endParaRPr lang="en-US" sz="32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84313"/>
            <a:ext cx="903605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Sadr</a:t>
            </a:r>
            <a:r>
              <a:rPr lang="sr-Latn-CS" sz="2400" b="1" smtClean="0">
                <a:solidFill>
                  <a:schemeClr val="tx2"/>
                </a:solidFill>
              </a:rPr>
              <a:t>žaj</a:t>
            </a:r>
            <a:endParaRPr lang="en-US" sz="2400" b="1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Prijatelji</a:t>
            </a:r>
            <a:r>
              <a:rPr lang="sr-Latn-CS" sz="2000" smtClean="0"/>
              <a:t> klase</a:t>
            </a:r>
            <a:endParaRPr lang="en-US" sz="2000" smtClean="0"/>
          </a:p>
          <a:p>
            <a:pPr lvl="1" eaLnBrk="1" hangingPunct="1">
              <a:spcBef>
                <a:spcPct val="30000"/>
              </a:spcBef>
            </a:pPr>
            <a:r>
              <a:rPr lang="en-US" sz="2000" smtClean="0"/>
              <a:t>Dodjeljivanje</a:t>
            </a:r>
            <a:r>
              <a:rPr lang="sr-Latn-CS" sz="2000" smtClean="0"/>
              <a:t> objekata</a:t>
            </a:r>
            <a:r>
              <a:rPr lang="en-US" sz="2000" smtClean="0"/>
              <a:t> “</a:t>
            </a:r>
            <a:r>
              <a:rPr lang="sr-Latn-CS" sz="2000" smtClean="0"/>
              <a:t>član po član” </a:t>
            </a:r>
            <a:endParaRPr lang="en-US" sz="2000" smtClean="0"/>
          </a:p>
          <a:p>
            <a:pPr lvl="1" eaLnBrk="1" hangingPunct="1">
              <a:spcBef>
                <a:spcPct val="30000"/>
              </a:spcBef>
            </a:pPr>
            <a:r>
              <a:rPr lang="sr-Latn-CS" sz="2000" smtClean="0"/>
              <a:t>Konstruktor kopije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Prijatelji klase</a:t>
            </a:r>
            <a:endParaRPr lang="en-US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060575"/>
            <a:ext cx="4357688" cy="136842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sr-Latn-CS" sz="1600" b="1" smtClean="0"/>
              <a:t>Da bi se neka funkcija deklarisala kao prijatelj klase, prototip te funkcije treba da se navede u definiciji date klase uz navođenje specifikatora </a:t>
            </a:r>
            <a:r>
              <a:rPr lang="sr-Latn-CS" sz="1600" b="1" smtClean="0">
                <a:solidFill>
                  <a:srgbClr val="990000"/>
                </a:solidFill>
              </a:rPr>
              <a:t>friend</a:t>
            </a:r>
            <a:r>
              <a:rPr lang="sr-Latn-CS" sz="1600" b="1" smtClean="0">
                <a:solidFill>
                  <a:srgbClr val="002060"/>
                </a:solidFill>
              </a:rPr>
              <a:t>.</a:t>
            </a:r>
            <a:endParaRPr lang="en-US" sz="1600" b="1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3143250"/>
            <a:ext cx="4000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Klasa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</a:t>
            </a:r>
            <a:r>
              <a:rPr lang="sr-Latn-CS" sz="1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friend tip funkcija();    </a:t>
            </a:r>
            <a:endParaRPr lang="en-US" sz="16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...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950" y="1477963"/>
            <a:ext cx="8929688" cy="3429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/>
              <a:t>Prijatelj klase nije član klase, ali ima pravo pristupa privatnim </a:t>
            </a:r>
            <a:r>
              <a:rPr lang="sr-Latn-CS" sz="1400"/>
              <a:t>(i zaštićenim) </a:t>
            </a:r>
            <a:r>
              <a:rPr lang="sr-Latn-CS" sz="1400" b="1"/>
              <a:t>članovima date klase.</a:t>
            </a:r>
            <a:endParaRPr lang="en-US" sz="1400" b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86313" y="2060575"/>
            <a:ext cx="4357687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b="1" kern="0" dirty="0">
                <a:latin typeface="+mn-lt"/>
              </a:rPr>
              <a:t>Klasa A može da bude prijatelj klase B. Tada su sve funkcije članice klase A prijatelji klase B.</a:t>
            </a:r>
            <a:endParaRPr lang="en-US" sz="1600" b="1" kern="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86313" y="2928938"/>
            <a:ext cx="4000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B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</a:t>
            </a:r>
            <a:r>
              <a:rPr lang="sr-Latn-CS" sz="1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friend class A;    </a:t>
            </a:r>
            <a:endParaRPr lang="en-US" sz="16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...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1438" y="4714875"/>
            <a:ext cx="885825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2000" b="1">
                <a:solidFill>
                  <a:schemeClr val="tx2"/>
                </a:solidFill>
              </a:rPr>
              <a:t>Principi prijateljstva</a:t>
            </a:r>
            <a:endParaRPr lang="en-US" sz="2000" b="1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“Prijateljstvo se daruje, a ne uzima!”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400"/>
              <a:t>Da bi klasa A bila prijatelj klasi B, klasa B mora eksplicitno da deklariše da joj je klasa A prijatelj.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“Prijateljstvo nije simetrično!”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400"/>
              <a:t>Ako je klasa A prijatelj klase B, to ne znači da je i klasa B prijatelj klasi A.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“Prijateljstvo nije tranzitivno!”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400"/>
              <a:t>Ako je klasa A prijatelj klase B i ako je klasa B prijatelj klase C, to ne znači da je i klasa A prijatelj klasi C.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build="p" bldLvl="2"/>
      <p:bldP spid="6" grpId="0" animBg="1"/>
      <p:bldP spid="7" grpId="0" build="p" bldLvl="2"/>
      <p:bldP spid="8" grpId="0" build="p" bldLvl="2"/>
      <p:bldP spid="1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Prijatelji klase</a:t>
            </a:r>
            <a:endParaRPr lang="en-US" sz="320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5" y="1268413"/>
            <a:ext cx="7358063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600"/>
              </a:spcBef>
            </a:pPr>
            <a:r>
              <a:rPr lang="sr-Latn-CS" sz="1300" b="1">
                <a:latin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</a:endParaRPr>
          </a:p>
          <a:p>
            <a:pPr marL="342900" indent="-342900"/>
            <a:r>
              <a:rPr lang="en-US" sz="1300" b="1">
                <a:latin typeface="Courier New" pitchFamily="49" charset="0"/>
              </a:rPr>
              <a:t>using namespace std;</a:t>
            </a:r>
            <a:endParaRPr lang="sr-Latn-CS" sz="1300" b="1"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</a:pPr>
            <a:r>
              <a:rPr lang="sr-Latn-CS" sz="1300" b="1">
                <a:latin typeface="Courier New" pitchFamily="49" charset="0"/>
              </a:rPr>
              <a:t>class Data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   friend void setX(Data &amp;, int); </a:t>
            </a:r>
            <a:r>
              <a:rPr lang="sr-Latn-CS" sz="1300" b="1">
                <a:solidFill>
                  <a:srgbClr val="008000"/>
                </a:solidFill>
                <a:latin typeface="Courier New" pitchFamily="49" charset="0"/>
              </a:rPr>
              <a:t>// deklaracija prijatelja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public: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Data() { x=0; }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int getX() const { return x; }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private: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int x;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600"/>
              </a:spcBef>
            </a:pP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void setX(Data &amp;dat, int val)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dat.x = val; </a:t>
            </a:r>
            <a:r>
              <a:rPr lang="sr-Latn-CS" sz="1300" b="1">
                <a:solidFill>
                  <a:srgbClr val="008000"/>
                </a:solidFill>
                <a:latin typeface="Courier New" pitchFamily="49" charset="0"/>
              </a:rPr>
              <a:t>// dozvoljeno: setX je prijatelj klase Data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600"/>
              </a:spcBef>
            </a:pPr>
            <a:r>
              <a:rPr lang="en-US" sz="1300" b="1">
                <a:latin typeface="Courier New" pitchFamily="49" charset="0"/>
              </a:rPr>
              <a:t>int </a:t>
            </a:r>
            <a:r>
              <a:rPr lang="sr-Latn-CS" sz="1300" b="1">
                <a:latin typeface="Courier New" pitchFamily="49" charset="0"/>
              </a:rPr>
              <a:t>main()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Data d;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cout &lt;&lt; "d.x nakon kreiranja: " &lt;&lt; d.getX() &lt;&lt; endl;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</a:pPr>
            <a:r>
              <a:rPr lang="sr-Latn-CS" sz="1300" b="1">
                <a:latin typeface="Courier New" pitchFamily="49" charset="0"/>
              </a:rPr>
              <a:t>    setX(d, 10); </a:t>
            </a:r>
            <a:r>
              <a:rPr lang="sr-Latn-CS" sz="1300" b="1">
                <a:solidFill>
                  <a:srgbClr val="008000"/>
                </a:solidFill>
                <a:latin typeface="Courier New" pitchFamily="49" charset="0"/>
              </a:rPr>
              <a:t>// postavi x pomocu prijatelja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cout &lt;&lt; "d.x nakon poziva setX: " &lt;&lt; d.getX() &lt;&lt; endl;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</a:t>
            </a:r>
            <a:endParaRPr lang="en-US" sz="1300"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786313" y="6007100"/>
            <a:ext cx="4214812" cy="779463"/>
            <a:chOff x="4040" y="3140"/>
            <a:chExt cx="1526" cy="1063"/>
          </a:xfrm>
        </p:grpSpPr>
        <p:sp>
          <p:nvSpPr>
            <p:cNvPr id="615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615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4960938" y="6072188"/>
            <a:ext cx="3897312" cy="46196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d.x nakon kreiranja: 0</a:t>
            </a:r>
          </a:p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d.x nakon poziva setX: 10</a:t>
            </a:r>
            <a:endParaRPr lang="sr-Latn-CS" sz="12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0" grpId="0" uiExpand="1" build="p" bldLvl="2"/>
      <p:bldP spid="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Prijatelji klase</a:t>
            </a:r>
            <a:endParaRPr lang="en-US" sz="320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5" y="1144588"/>
            <a:ext cx="8786813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1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Complex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friend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dodaj(Complex &amp;c,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const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Complex &amp;z);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friend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dodaj(Complex &amp;c, double d);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public: Complex(double r=0, double i=0) : re(r), im(i) {};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double getRe() { return re;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double getIm() { return im;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void print()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   if (re!=0) { cout &lt;&lt; re; if (im&gt;0) cout &lt;&lt; "+";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   if (im!=0) { if (im!=1) cout &lt;&lt; im; cout &lt;&lt; "i";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private: double re, im;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dodaj(Complex &amp;c,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const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Complex &amp;z)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c.re += z.re;  c.im += z.im;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dodaj(Complex &amp;c, double d)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c.re += d; 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Complex a(2,3), b(1,-2);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a.print(); cout &lt;&lt; " uvecano za "; b.print();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dodaj(a,b);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 iznosi: "; a.print(); cout &lt;&lt; endl;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a.print(); cout &lt;&lt; " uvecano za 5.0 iznosi: ";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dodaj(a,5.0);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643438" y="1143000"/>
            <a:ext cx="4214812" cy="779463"/>
            <a:chOff x="4040" y="3140"/>
            <a:chExt cx="1526" cy="1063"/>
          </a:xfrm>
        </p:grpSpPr>
        <p:sp>
          <p:nvSpPr>
            <p:cNvPr id="717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717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4818063" y="1208088"/>
            <a:ext cx="3897312" cy="46196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2+3i uvecano za 1-2i iznosi: 3+i</a:t>
            </a:r>
          </a:p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3+i uvecano za 5.0 iznosi: 8+i</a:t>
            </a:r>
            <a:endParaRPr lang="sr-Latn-CS" sz="12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57813" y="4500563"/>
            <a:ext cx="3500437" cy="954087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/>
              <a:t>Ako se koriste preklopljene prijateljske funkcije, prototip svake od tih funkcija mora biti deklarisan kao prijatelj date klase!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0" grpId="0" uiExpand="1" build="p" bldLvl="2"/>
      <p:bldP spid="15" grpId="0" build="p" autoUpdateAnimBg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Prijatelji klase</a:t>
            </a:r>
            <a:endParaRPr lang="en-US" sz="320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6500813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B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friend class A;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private: int data;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A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public: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static void setB1(B &amp;b, int data) { b.data = data; 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static int getB1(B &amp;b) { return b.data; 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void setB2(B &amp;b, int data) { b.data = data; 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int getB2(B &amp;b) { return b.data;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B b;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A::setB1(b,100);  </a:t>
            </a:r>
            <a:r>
              <a:rPr lang="sr-Latn-CS" sz="13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// preko ZF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A::getB1(b) &lt;&lt; endl;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A a;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a.setB2(b,200);  </a:t>
            </a:r>
            <a:r>
              <a:rPr lang="sr-Latn-CS" sz="13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// preko PF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a.getB2(b);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857875" y="5715000"/>
            <a:ext cx="2928938" cy="779463"/>
            <a:chOff x="4040" y="3140"/>
            <a:chExt cx="1526" cy="1063"/>
          </a:xfrm>
        </p:grpSpPr>
        <p:sp>
          <p:nvSpPr>
            <p:cNvPr id="8199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8200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6032500" y="5780088"/>
            <a:ext cx="2682875" cy="5238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100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200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57813" y="1785938"/>
            <a:ext cx="3500437" cy="738187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/>
              <a:t>Sve funkcije članice klase A su prijatelji klase B, jer je klasa A deklarisana kao prijatelj klase B.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0" grpId="0" uiExpand="1" build="p" bldLvl="2"/>
      <p:bldP spid="15" grpId="0" build="p" autoUpdateAnimBg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Dodjeljivanje objekata </a:t>
            </a:r>
            <a:r>
              <a:rPr lang="sr-Latn-CS" sz="3200" smtClean="0">
                <a:solidFill>
                  <a:srgbClr val="990000"/>
                </a:solidFill>
              </a:rPr>
              <a:t>“član po član”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43926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Operator dodjele (=) može da se koristi da bi se jedan objekat dodijelio drugom objektu istog tipa.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Ovakva dodjela vrši se po principu “</a:t>
            </a:r>
            <a:r>
              <a:rPr lang="sr-Latn-CS" sz="1400" b="1">
                <a:solidFill>
                  <a:srgbClr val="000099"/>
                </a:solidFill>
              </a:rPr>
              <a:t>kopiranje član po član</a:t>
            </a:r>
            <a:r>
              <a:rPr lang="sr-Latn-CS" sz="1400" b="1"/>
              <a:t>”  </a:t>
            </a:r>
            <a:r>
              <a:rPr lang="sr-Latn-CS" sz="1400"/>
              <a:t>(memberwise copy) – svaki podatak član jednog objekta kopira se u odgovarajuću članicu drugog objekta.</a:t>
            </a:r>
            <a:endParaRPr lang="en-US" sz="1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75" y="3214688"/>
            <a:ext cx="45720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dirty="0"/>
              <a:t>	</a:t>
            </a:r>
            <a:r>
              <a:rPr lang="sr-Latn-CS" sz="1400" dirty="0"/>
              <a:t>Primjer: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Time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    Time(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h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m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s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	 {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=h; mm=m;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=s; }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</a:t>
            </a:r>
          </a:p>
          <a:p>
            <a:pPr marL="342900" indent="-342900">
              <a:defRPr/>
            </a:pP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hh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mm, 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ss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...</a:t>
            </a:r>
            <a:endParaRPr lang="sr-Latn-CS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Time t1(12,25,30),t2;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t2=t1;</a:t>
            </a:r>
            <a:endParaRPr lang="en-US" sz="16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AutoShape 139"/>
          <p:cNvSpPr>
            <a:spLocks noChangeArrowheads="1"/>
          </p:cNvSpPr>
          <p:nvPr/>
        </p:nvSpPr>
        <p:spPr bwMode="auto">
          <a:xfrm rot="5400000">
            <a:off x="7571582" y="4358481"/>
            <a:ext cx="360362" cy="35877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sr-Latn-CS" sz="1600" b="1">
                <a:latin typeface="Courier New" pitchFamily="49" charset="0"/>
              </a:rPr>
              <a:t>t1</a:t>
            </a:r>
            <a:endParaRPr lang="en-GB" sz="1600" b="1">
              <a:latin typeface="Courier New" pitchFamily="49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215188" y="4786313"/>
            <a:ext cx="1071562" cy="11430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68" name="Rectangle 67"/>
          <p:cNvSpPr/>
          <p:nvPr/>
        </p:nvSpPr>
        <p:spPr bwMode="auto">
          <a:xfrm>
            <a:off x="7286625" y="5572125"/>
            <a:ext cx="5715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286625" y="5214938"/>
            <a:ext cx="5715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286625" y="4857750"/>
            <a:ext cx="5715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858125" y="5572125"/>
            <a:ext cx="5000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858125" y="5214938"/>
            <a:ext cx="5000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mm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858125" y="4857750"/>
            <a:ext cx="5000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AutoShape 139"/>
          <p:cNvSpPr>
            <a:spLocks noChangeArrowheads="1"/>
          </p:cNvSpPr>
          <p:nvPr/>
        </p:nvSpPr>
        <p:spPr bwMode="auto">
          <a:xfrm rot="5400000">
            <a:off x="5785645" y="4358481"/>
            <a:ext cx="360362" cy="358775"/>
          </a:xfrm>
          <a:prstGeom prst="roundRect">
            <a:avLst>
              <a:gd name="adj" fmla="val 16667"/>
            </a:avLst>
          </a:prstGeom>
          <a:solidFill>
            <a:srgbClr val="A0A0E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sr-Latn-CS" sz="1600" b="1">
                <a:latin typeface="Courier New" pitchFamily="49" charset="0"/>
              </a:rPr>
              <a:t>t2</a:t>
            </a:r>
            <a:endParaRPr lang="en-GB" sz="1600" b="1">
              <a:latin typeface="Courier New" pitchFamily="49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5429250" y="4786313"/>
            <a:ext cx="1071563" cy="1143000"/>
          </a:xfrm>
          <a:prstGeom prst="rect">
            <a:avLst/>
          </a:prstGeom>
          <a:solidFill>
            <a:srgbClr val="A0A0E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76" name="Rectangle 75"/>
          <p:cNvSpPr/>
          <p:nvPr/>
        </p:nvSpPr>
        <p:spPr bwMode="auto">
          <a:xfrm>
            <a:off x="5857875" y="5572125"/>
            <a:ext cx="5715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857875" y="5214938"/>
            <a:ext cx="5715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857875" y="4857750"/>
            <a:ext cx="5715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429250" y="5572125"/>
            <a:ext cx="5000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hh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429250" y="5214938"/>
            <a:ext cx="5000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mm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429250" y="4857750"/>
            <a:ext cx="5000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>
            <a:off x="6286500" y="5715000"/>
            <a:ext cx="1071563" cy="1588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round/>
            <a:headEnd type="triangle" w="med" len="lg"/>
            <a:tailEnd type="oval" w="med" len="med"/>
          </a:ln>
        </p:spPr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>
            <a:off x="6286500" y="5357813"/>
            <a:ext cx="1071563" cy="1587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round/>
            <a:headEnd type="triangle" w="med" len="lg"/>
            <a:tailEnd type="oval" w="med" len="med"/>
          </a:ln>
        </p:spPr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>
            <a:off x="6286500" y="5000625"/>
            <a:ext cx="1071563" cy="1588"/>
          </a:xfrm>
          <a:prstGeom prst="straightConnector1">
            <a:avLst/>
          </a:prstGeom>
          <a:noFill/>
          <a:ln w="19050" algn="ctr">
            <a:solidFill>
              <a:srgbClr val="990000"/>
            </a:solidFill>
            <a:round/>
            <a:headEnd type="triangle" w="med" len="lg"/>
            <a:tailEnd type="oval" w="med" len="med"/>
          </a:ln>
        </p:spPr>
      </p:cxnSp>
      <p:sp>
        <p:nvSpPr>
          <p:cNvPr id="96" name="Rectangle 95"/>
          <p:cNvSpPr/>
          <p:nvPr/>
        </p:nvSpPr>
        <p:spPr bwMode="auto">
          <a:xfrm>
            <a:off x="5857875" y="5572125"/>
            <a:ext cx="571500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857875" y="5214938"/>
            <a:ext cx="571500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857875" y="4857750"/>
            <a:ext cx="571500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uiExpand="1" build="p" bldLvl="2"/>
      <p:bldP spid="65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Dodjeljivanje objekata </a:t>
            </a:r>
            <a:r>
              <a:rPr lang="sr-Latn-CS" sz="3200" smtClean="0">
                <a:solidFill>
                  <a:srgbClr val="990000"/>
                </a:solidFill>
              </a:rPr>
              <a:t>“član po član”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42875" y="1285875"/>
            <a:ext cx="50006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Date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public: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Date(int=1, int=1, int=2001);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void print();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private: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int dd, mm, gg;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Date::Date(int d, int m, int g)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{ gg = g; mm = m; dd = d; }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void Date::print()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{ cout &lt;&lt; dd &lt;&lt; '.' &lt;&lt; mm &lt;&lt; '.' &lt;&lt; gg; }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Date dat1(31, 12, 2004);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Date dat2;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"dat1 = "; dat1.print();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"\ndat2 = "; dat2.print();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dat2 = dat1;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"\nNakon kopiranja \ndat2 = ";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dat2.print();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86375" y="5229225"/>
            <a:ext cx="3500438" cy="1368425"/>
            <a:chOff x="4040" y="3140"/>
            <a:chExt cx="1526" cy="1063"/>
          </a:xfrm>
        </p:grpSpPr>
        <p:sp>
          <p:nvSpPr>
            <p:cNvPr id="10246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  <p:sp>
          <p:nvSpPr>
            <p:cNvPr id="10247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</p:grpSp>
      <p:sp>
        <p:nvSpPr>
          <p:cNvPr id="31" name="AutoShape 144"/>
          <p:cNvSpPr>
            <a:spLocks noChangeArrowheads="1"/>
          </p:cNvSpPr>
          <p:nvPr/>
        </p:nvSpPr>
        <p:spPr bwMode="auto">
          <a:xfrm>
            <a:off x="5461000" y="5294313"/>
            <a:ext cx="3182938" cy="9540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dat1 = 31.12.2004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dat2 = 1.1.2001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Nakon kopiranja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dat2 = 31.12.2004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7" grpId="0" uiExpand="1" build="p" bldLvl="2"/>
      <p:bldP spid="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Dodjeljivanje objekata </a:t>
            </a:r>
            <a:r>
              <a:rPr lang="sr-Latn-CS" sz="3200" smtClean="0">
                <a:solidFill>
                  <a:srgbClr val="990000"/>
                </a:solidFill>
              </a:rPr>
              <a:t>“član po član”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42875" y="1243013"/>
            <a:ext cx="44291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Test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Test(int i=0)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pi =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new int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*pi = i;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cout &lt;&lt; "pi = " &lt;&lt; pi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cout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"\t*pi = " &lt;&lt; *pi &lt;&lt; endl;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int *pi;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Test t1(100);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"t1: "; t1.print();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Test t2;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t2 = t1;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"t2: "; t2.print();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786313" y="5716588"/>
            <a:ext cx="4000500" cy="1025525"/>
            <a:chOff x="4040" y="3140"/>
            <a:chExt cx="1526" cy="1063"/>
          </a:xfrm>
        </p:grpSpPr>
        <p:sp>
          <p:nvSpPr>
            <p:cNvPr id="1129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  <p:sp>
          <p:nvSpPr>
            <p:cNvPr id="1129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2000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4929188" y="5764213"/>
            <a:ext cx="3714750" cy="5175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t1: pi = 0x3d2470       *pi = 100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t2: pi = 0x3d2470       *pi = 100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8" name="AutoShape 139"/>
          <p:cNvSpPr>
            <a:spLocks noChangeArrowheads="1"/>
          </p:cNvSpPr>
          <p:nvPr/>
        </p:nvSpPr>
        <p:spPr bwMode="auto">
          <a:xfrm rot="5400000">
            <a:off x="5355431" y="1429544"/>
            <a:ext cx="360363" cy="35877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sr-Latn-CS" sz="1600" b="1">
                <a:latin typeface="Courier New" pitchFamily="49" charset="0"/>
              </a:rPr>
              <a:t>t1</a:t>
            </a:r>
            <a:endParaRPr lang="en-GB" sz="1600" b="1">
              <a:latin typeface="Courier New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86313" y="1857375"/>
            <a:ext cx="1500187" cy="428625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12" name="Rectangle 11"/>
          <p:cNvSpPr/>
          <p:nvPr/>
        </p:nvSpPr>
        <p:spPr bwMode="auto">
          <a:xfrm>
            <a:off x="5143500" y="1928813"/>
            <a:ext cx="1071563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86313" y="1928813"/>
            <a:ext cx="428625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072313" y="1928813"/>
            <a:ext cx="1071562" cy="285750"/>
          </a:xfrm>
          <a:prstGeom prst="rect">
            <a:avLst/>
          </a:prstGeom>
          <a:solidFill>
            <a:srgbClr val="3E4E0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AutoShape 139"/>
          <p:cNvSpPr>
            <a:spLocks noChangeArrowheads="1"/>
          </p:cNvSpPr>
          <p:nvPr/>
        </p:nvSpPr>
        <p:spPr bwMode="auto">
          <a:xfrm rot="5400000">
            <a:off x="7356475" y="1073151"/>
            <a:ext cx="503237" cy="10715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en-US" sz="1200" b="1">
                <a:latin typeface="Courier New" pitchFamily="49" charset="0"/>
              </a:rPr>
              <a:t>Pri</a:t>
            </a:r>
            <a:r>
              <a:rPr lang="sr-Latn-CS" sz="1200" b="1">
                <a:latin typeface="Courier New" pitchFamily="49" charset="0"/>
              </a:rPr>
              <a:t>druženi</a:t>
            </a:r>
            <a:endParaRPr lang="sr-Latn-CS" sz="1100" b="1">
              <a:latin typeface="Courier New" pitchFamily="49" charset="0"/>
            </a:endParaRPr>
          </a:p>
          <a:p>
            <a:pPr algn="ctr" eaLnBrk="1" hangingPunct="1"/>
            <a:r>
              <a:rPr lang="sr-Latn-CS" sz="1200" b="1">
                <a:latin typeface="Courier New" pitchFamily="49" charset="0"/>
              </a:rPr>
              <a:t>dinamički</a:t>
            </a:r>
          </a:p>
          <a:p>
            <a:pPr algn="ctr" eaLnBrk="1" hangingPunct="1"/>
            <a:r>
              <a:rPr lang="sr-Latn-CS" sz="1200" b="1">
                <a:latin typeface="Courier New" pitchFamily="49" charset="0"/>
              </a:rPr>
              <a:t>objekat</a:t>
            </a:r>
            <a:endParaRPr lang="en-GB" sz="1200" b="1">
              <a:latin typeface="Courier New" pitchFamily="49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0800000" flipV="1">
            <a:off x="6215063" y="2000250"/>
            <a:ext cx="8572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lg"/>
            <a:tailEnd type="oval" w="med" len="med"/>
          </a:ln>
        </p:spPr>
      </p:cxnSp>
      <p:sp>
        <p:nvSpPr>
          <p:cNvPr id="35" name="Rectangle 34"/>
          <p:cNvSpPr/>
          <p:nvPr/>
        </p:nvSpPr>
        <p:spPr bwMode="auto">
          <a:xfrm>
            <a:off x="5143500" y="1928813"/>
            <a:ext cx="10715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d2470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072313" y="1928813"/>
            <a:ext cx="107156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100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143875" y="1928813"/>
            <a:ext cx="1000125" cy="2857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200" b="1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d2470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Down Arrow 37"/>
          <p:cNvSpPr>
            <a:spLocks noChangeArrowheads="1"/>
          </p:cNvSpPr>
          <p:nvPr/>
        </p:nvSpPr>
        <p:spPr bwMode="auto">
          <a:xfrm>
            <a:off x="5429250" y="2428875"/>
            <a:ext cx="214313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500563" y="2571750"/>
            <a:ext cx="928687" cy="2857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sr-Latn-CS" sz="1400" b="1">
                <a:latin typeface="Courier New" pitchFamily="49" charset="0"/>
                <a:cs typeface="Courier New" pitchFamily="49" charset="0"/>
              </a:rPr>
              <a:t>t2 = t1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AutoShape 139"/>
          <p:cNvSpPr>
            <a:spLocks noChangeArrowheads="1"/>
          </p:cNvSpPr>
          <p:nvPr/>
        </p:nvSpPr>
        <p:spPr bwMode="auto">
          <a:xfrm rot="5400000">
            <a:off x="5355431" y="3144044"/>
            <a:ext cx="360363" cy="358775"/>
          </a:xfrm>
          <a:prstGeom prst="roundRect">
            <a:avLst>
              <a:gd name="adj" fmla="val 16667"/>
            </a:avLst>
          </a:prstGeom>
          <a:solidFill>
            <a:srgbClr val="A0A0E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r>
              <a:rPr lang="sr-Latn-CS" sz="1600" b="1">
                <a:latin typeface="Courier New" pitchFamily="49" charset="0"/>
              </a:rPr>
              <a:t>t2</a:t>
            </a:r>
            <a:endParaRPr lang="en-GB" sz="1600" b="1">
              <a:latin typeface="Courier New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786313" y="3571875"/>
            <a:ext cx="1500187" cy="428625"/>
          </a:xfrm>
          <a:prstGeom prst="rect">
            <a:avLst/>
          </a:prstGeom>
          <a:solidFill>
            <a:srgbClr val="A0A0E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sr-Latn-CS"/>
          </a:p>
        </p:txBody>
      </p:sp>
      <p:sp>
        <p:nvSpPr>
          <p:cNvPr id="42" name="Rectangle 41"/>
          <p:cNvSpPr/>
          <p:nvPr/>
        </p:nvSpPr>
        <p:spPr bwMode="auto">
          <a:xfrm>
            <a:off x="5143500" y="3643313"/>
            <a:ext cx="1071563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786313" y="3643313"/>
            <a:ext cx="428625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143500" y="3643313"/>
            <a:ext cx="107156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0x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d2470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0" name="Curved Connector 49"/>
          <p:cNvCxnSpPr>
            <a:cxnSpLocks noChangeShapeType="1"/>
            <a:stCxn id="44" idx="3"/>
            <a:endCxn id="36" idx="1"/>
          </p:cNvCxnSpPr>
          <p:nvPr/>
        </p:nvCxnSpPr>
        <p:spPr bwMode="auto">
          <a:xfrm flipV="1">
            <a:off x="6215063" y="2071688"/>
            <a:ext cx="857250" cy="171450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990000"/>
            </a:solidFill>
            <a:round/>
            <a:headEnd type="oval" w="med" len="med"/>
            <a:tailEnd type="triangle" w="med" len="lg"/>
          </a:ln>
        </p:spPr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86563" y="2571750"/>
            <a:ext cx="1928812" cy="3571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sr-Latn-CS" sz="1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Rezultat kopiranja “član po član”</a:t>
            </a:r>
            <a:endParaRPr lang="en-US" sz="16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4787900" y="4322763"/>
            <a:ext cx="3960813" cy="11938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Kopiranje </a:t>
            </a:r>
            <a:r>
              <a:rPr lang="sr-Latn-CS" sz="1400" b="1"/>
              <a:t>“član po član” može da dovede do neželjenih efekata, jer </a:t>
            </a:r>
            <a:r>
              <a:rPr lang="sr-Latn-CS" sz="1400" b="1">
                <a:solidFill>
                  <a:srgbClr val="990000"/>
                </a:solidFill>
              </a:rPr>
              <a:t>i original i kopija pokazuju na isti dinamički objekat</a:t>
            </a:r>
            <a:r>
              <a:rPr lang="sr-Latn-CS" sz="1400" b="1"/>
              <a:t>, tj. </a:t>
            </a:r>
            <a:r>
              <a:rPr lang="sr-Latn-CS" sz="1400" b="1">
                <a:solidFill>
                  <a:srgbClr val="000099"/>
                </a:solidFill>
              </a:rPr>
              <a:t>kopija nema vlastiti pridruženi dinamički objekat</a:t>
            </a:r>
            <a:r>
              <a:rPr lang="sr-Latn-CS" sz="1400" b="1"/>
              <a:t>!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7" grpId="0" uiExpand="1" build="p" bldLvl="2"/>
      <p:bldP spid="7" grpId="0" build="p" autoUpdateAnimBg="0"/>
      <p:bldP spid="8" grpId="0" animBg="1"/>
      <p:bldP spid="9" grpId="0" animBg="1"/>
      <p:bldP spid="12" grpId="0" animBg="1"/>
      <p:bldP spid="15" grpId="0"/>
      <p:bldP spid="31" grpId="0" animBg="1"/>
      <p:bldP spid="32" grpId="0"/>
      <p:bldP spid="35" grpId="0"/>
      <p:bldP spid="36" grpId="0"/>
      <p:bldP spid="37" grpId="0"/>
      <p:bldP spid="38" grpId="0" animBg="1"/>
      <p:bldP spid="39" grpId="0"/>
      <p:bldP spid="40" grpId="0" animBg="1"/>
      <p:bldP spid="41" grpId="0" animBg="1"/>
      <p:bldP spid="42" grpId="0" animBg="1"/>
      <p:bldP spid="43" grpId="0"/>
      <p:bldP spid="44" grpId="0"/>
      <p:bldP spid="54" grpId="0"/>
      <p:bldP spid="3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2139</TotalTime>
  <Words>2679</Words>
  <Application>Microsoft Office PowerPoint</Application>
  <PresentationFormat>On-screen Show (4:3)</PresentationFormat>
  <Paragraphs>536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Blends</vt:lpstr>
      <vt:lpstr>Programski jezici 1</vt:lpstr>
      <vt:lpstr>Klase – 3. dio</vt:lpstr>
      <vt:lpstr>Prijatelji klase</vt:lpstr>
      <vt:lpstr>Prijatelji klase</vt:lpstr>
      <vt:lpstr>Prijatelji klase</vt:lpstr>
      <vt:lpstr>Prijatelji klase</vt:lpstr>
      <vt:lpstr>Dodjeljivanje objekata “član po član”</vt:lpstr>
      <vt:lpstr>Dodjeljivanje objekata “član po član”</vt:lpstr>
      <vt:lpstr>Dodjeljivanje objekata “član po član”</vt:lpstr>
      <vt:lpstr>Dodjeljivanje objekata “član po član”</vt:lpstr>
      <vt:lpstr>Konstruktor kopije</vt:lpstr>
      <vt:lpstr>Konstruktor kopije</vt:lpstr>
      <vt:lpstr>Konstruktor kopije</vt:lpstr>
      <vt:lpstr>Konstruktor kopije</vt:lpstr>
      <vt:lpstr>Konstruktor kopije</vt:lpstr>
      <vt:lpstr>Konstruktor kopije</vt:lpstr>
      <vt:lpstr>Konstruktor kopije</vt:lpstr>
      <vt:lpstr>Konstruktor kopije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PC</dc:creator>
  <cp:lastModifiedBy>Goran Banjac</cp:lastModifiedBy>
  <cp:revision>208</cp:revision>
  <dcterms:created xsi:type="dcterms:W3CDTF">2009-10-08T10:56:56Z</dcterms:created>
  <dcterms:modified xsi:type="dcterms:W3CDTF">2014-11-19T18:09:02Z</dcterms:modified>
</cp:coreProperties>
</file>