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sldIdLst>
    <p:sldId id="256" r:id="rId2"/>
    <p:sldId id="270" r:id="rId3"/>
    <p:sldId id="271" r:id="rId4"/>
    <p:sldId id="323" r:id="rId5"/>
    <p:sldId id="322" r:id="rId6"/>
    <p:sldId id="324" r:id="rId7"/>
    <p:sldId id="308" r:id="rId8"/>
    <p:sldId id="325" r:id="rId9"/>
    <p:sldId id="326" r:id="rId10"/>
    <p:sldId id="294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1" r:id="rId25"/>
    <p:sldId id="343" r:id="rId26"/>
    <p:sldId id="344" r:id="rId27"/>
    <p:sldId id="342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990000"/>
    <a:srgbClr val="A0A0E0"/>
    <a:srgbClr val="3E4E0A"/>
    <a:srgbClr val="008000"/>
    <a:srgbClr val="EA16AD"/>
    <a:srgbClr val="99FF33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9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F6658B0-CAF0-4130-9FCE-5DDBB50D69CA}" type="datetimeFigureOut">
              <a:rPr lang="en-US"/>
              <a:pPr>
                <a:defRPr/>
              </a:pPr>
              <a:t>11/30/2014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0E6C1CF-D6C5-45C4-B661-19B57BA468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C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DED2FC4-330E-4F56-AD3F-24DECBEEAEF7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sr-Latn-C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54BEA31-1B36-44DF-9335-14208F9EE4EC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58788" y="2246313"/>
            <a:ext cx="8361362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7" cy="299"/>
              <a:chOff x="721" y="336"/>
              <a:chExt cx="622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1" y="336"/>
                <a:ext cx="381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7" y="336"/>
                <a:ext cx="286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2" y="1870"/>
              <a:ext cx="466" cy="299"/>
              <a:chOff x="912" y="2640"/>
              <a:chExt cx="673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127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449388" y="1484313"/>
            <a:ext cx="7226300" cy="14620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EE319FA-E4E8-4DD2-B48D-43B04A131C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DBF82-462A-4AA4-B6E9-701D2377AC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115888"/>
            <a:ext cx="2154237" cy="5483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115888"/>
            <a:ext cx="6313488" cy="5483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70C0D-1DD2-4FC1-AA2A-95021B6593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9F045-C323-4464-8B6B-196638F832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BCE04-A5EC-4386-863B-7CCBA6C90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4843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6250" y="14843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016CF-17D2-46DE-A4D8-E1C2B63FDB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772D3-2335-4366-B669-9172E87E9C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273DE-E6D3-4D8F-93DF-FD1AFAB405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02422-145B-4E16-8242-5F7D1D7D6C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F4DE5C-0762-404A-BB5E-6F1F8EE693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F2EAD-E95D-4CC8-A370-E8AF25160A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ltGray">
          <a:xfrm>
            <a:off x="417513" y="296863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ltGray">
          <a:xfrm>
            <a:off x="800100" y="29686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ltGray">
          <a:xfrm>
            <a:off x="541338" y="719138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ltGray">
          <a:xfrm>
            <a:off x="911225" y="71913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ltGray">
          <a:xfrm>
            <a:off x="127000" y="64611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gray">
          <a:xfrm>
            <a:off x="762000" y="188913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gray">
          <a:xfrm>
            <a:off x="442913" y="97948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15888"/>
            <a:ext cx="779303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4843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level8</a:t>
            </a:r>
          </a:p>
        </p:txBody>
      </p:sp>
      <p:sp>
        <p:nvSpPr>
          <p:cNvPr id="102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BA81308-7891-4FF9-B7E4-E8741F4018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66875" y="1701800"/>
            <a:ext cx="7369175" cy="719138"/>
          </a:xfrm>
        </p:spPr>
        <p:txBody>
          <a:bodyPr/>
          <a:lstStyle/>
          <a:p>
            <a:pPr eaLnBrk="1" hangingPunct="1"/>
            <a:r>
              <a:rPr lang="en-US" sz="2000" b="1" smtClean="0"/>
              <a:t>Programski jezici 1</a:t>
            </a:r>
          </a:p>
        </p:txBody>
      </p:sp>
      <p:sp>
        <p:nvSpPr>
          <p:cNvPr id="3075" name="Rectangle 8"/>
          <p:cNvSpPr>
            <a:spLocks noChangeArrowheads="1"/>
          </p:cNvSpPr>
          <p:nvPr/>
        </p:nvSpPr>
        <p:spPr bwMode="auto">
          <a:xfrm>
            <a:off x="323850" y="260350"/>
            <a:ext cx="6400800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BA" sz="2000"/>
              <a:t>Elektrotehnički fakultet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BA" sz="2000"/>
              <a:t>Banja Luka</a:t>
            </a:r>
            <a:endParaRPr lang="en-US" sz="2000"/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000"/>
          </a:p>
        </p:txBody>
      </p:sp>
      <p:sp>
        <p:nvSpPr>
          <p:cNvPr id="3076" name="Rectangle 10"/>
          <p:cNvSpPr>
            <a:spLocks noChangeArrowheads="1"/>
          </p:cNvSpPr>
          <p:nvPr/>
        </p:nvSpPr>
        <p:spPr bwMode="auto">
          <a:xfrm>
            <a:off x="1692275" y="2276475"/>
            <a:ext cx="7369175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/>
            <a:r>
              <a:rPr lang="en-US" sz="2800" b="1">
                <a:solidFill>
                  <a:schemeClr val="tx2"/>
                </a:solidFill>
              </a:rPr>
              <a:t>PREKLAPANJE OPERATORA</a:t>
            </a:r>
          </a:p>
        </p:txBody>
      </p:sp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2484438" y="4894263"/>
            <a:ext cx="6400800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 b="1"/>
              <a:t>Goran Banjac</a:t>
            </a:r>
          </a:p>
          <a:p>
            <a:pPr algn="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goran.banjac@etfbl.net</a:t>
            </a:r>
          </a:p>
        </p:txBody>
      </p:sp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0" y="6264275"/>
            <a:ext cx="910907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fld id="{5C52DE00-43A3-484E-BEA2-163145E6B8D7}" type="datetime1">
              <a:rPr lang="en-US" sz="2000"/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t>11/30/2014</a:t>
            </a:fld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Preklapanje unarnih operatora</a:t>
            </a:r>
            <a:endParaRPr lang="en-US" sz="3200" smtClean="0">
              <a:solidFill>
                <a:srgbClr val="990000"/>
              </a:solidFill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908175" y="1125538"/>
            <a:ext cx="511333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sz="1600" b="1"/>
              <a:t>Unarni operator može biti preklopljen kao: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2636838"/>
            <a:ext cx="4572000" cy="345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/>
              <a:t>	</a:t>
            </a:r>
            <a:r>
              <a:rPr lang="sr-Latn-CS" sz="1400"/>
              <a:t>Primjer: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class Razlomak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public:</a:t>
            </a:r>
            <a:endParaRPr lang="sr-Latn-CS" sz="1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Razlomak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(int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=0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</a:t>
            </a: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Razlomak operator!</a:t>
            </a: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</a:t>
            </a: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);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private: </a:t>
            </a:r>
            <a:endParaRPr lang="sr-Latn-CS" sz="1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broj, imen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};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Razlomak r(2,3), </a:t>
            </a: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reciprocno=!r</a:t>
            </a: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95288" y="1557338"/>
            <a:ext cx="3744912" cy="1079500"/>
          </a:xfrm>
          <a:prstGeom prst="rect">
            <a:avLst/>
          </a:prstGeom>
          <a:solidFill>
            <a:srgbClr val="99FF33"/>
          </a:solidFill>
          <a:ln w="28575">
            <a:solidFill>
              <a:srgbClr val="99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sz="1600" b="1">
                <a:solidFill>
                  <a:srgbClr val="000099"/>
                </a:solidFill>
              </a:rPr>
              <a:t>Nestatička funkcija </a:t>
            </a:r>
          </a:p>
          <a:p>
            <a:pPr marL="342900" indent="-342900" algn="ctr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sz="1600" b="1">
                <a:solidFill>
                  <a:srgbClr val="000099"/>
                </a:solidFill>
              </a:rPr>
              <a:t>članica bez argumenata</a:t>
            </a:r>
          </a:p>
          <a:p>
            <a:pPr marL="342900" indent="-342900" algn="ctr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sz="1400">
                <a:solidFill>
                  <a:srgbClr val="000099"/>
                </a:solidFill>
              </a:rPr>
              <a:t>(ne može biti statička, jer mora da pristupa pojedinačnom atributu)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572000" y="1557338"/>
            <a:ext cx="3889375" cy="1079500"/>
          </a:xfrm>
          <a:prstGeom prst="rect">
            <a:avLst/>
          </a:prstGeom>
          <a:solidFill>
            <a:srgbClr val="99FF33"/>
          </a:solidFill>
          <a:ln w="28575" algn="ctr">
            <a:solidFill>
              <a:srgbClr val="99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sz="1600" b="1">
                <a:solidFill>
                  <a:srgbClr val="000099"/>
                </a:solidFill>
              </a:rPr>
              <a:t>Samostalna (prijateljska) funkcija </a:t>
            </a:r>
          </a:p>
          <a:p>
            <a:pPr marL="342900" indent="-342900" algn="ctr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sz="1600" b="1">
                <a:solidFill>
                  <a:srgbClr val="000099"/>
                </a:solidFill>
              </a:rPr>
              <a:t>sa jednim argumentom</a:t>
            </a:r>
          </a:p>
          <a:p>
            <a:pPr marL="342900" indent="-342900" algn="ctr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sz="1400">
                <a:solidFill>
                  <a:srgbClr val="000099"/>
                </a:solidFill>
              </a:rPr>
              <a:t>(argument funkcije mora biti </a:t>
            </a:r>
          </a:p>
          <a:p>
            <a:pPr marL="342900" indent="-342900" algn="ctr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sz="1400">
                <a:solidFill>
                  <a:srgbClr val="000099"/>
                </a:solidFill>
              </a:rPr>
              <a:t>objekat ili referenca)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140200" y="2636838"/>
            <a:ext cx="5003800" cy="345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/>
              <a:t>	</a:t>
            </a:r>
            <a:r>
              <a:rPr lang="sr-Latn-CS" sz="1400"/>
              <a:t>Primjer: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class Razlomak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friend Razlomak operator!(Razlomak &amp;);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   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Razlomak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(int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=0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private: </a:t>
            </a:r>
            <a:endParaRPr lang="sr-Latn-CS" sz="1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broj, imen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};</a:t>
            </a:r>
          </a:p>
          <a:p>
            <a:pPr marL="342900" indent="-342900">
              <a:defRPr/>
            </a:pPr>
            <a:r>
              <a:rPr lang="en-US" sz="1400">
                <a:latin typeface="Courier New" pitchFamily="49" charset="0"/>
              </a:rPr>
              <a:t>   </a:t>
            </a: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Razlomak operator!</a:t>
            </a: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(Razlomak &amp;r</a:t>
            </a: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 </a:t>
            </a: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... </a:t>
            </a: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Razlomak r(2,3), </a:t>
            </a: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reciprocno=!r</a:t>
            </a: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750" y="5734050"/>
            <a:ext cx="3313113" cy="647700"/>
          </a:xfrm>
          <a:prstGeom prst="rect">
            <a:avLst/>
          </a:prstGeom>
          <a:solidFill>
            <a:srgbClr val="99FF33"/>
          </a:solidFill>
          <a:ln w="28575">
            <a:solidFill>
              <a:srgbClr val="99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sz="1400" b="1"/>
              <a:t>Kompajler generiše poziv</a:t>
            </a:r>
          </a:p>
          <a:p>
            <a:pPr marL="342900" indent="-342900" algn="ctr" eaLnBrk="1" hangingPunct="1">
              <a:spcBef>
                <a:spcPct val="25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sz="1400" b="1">
                <a:solidFill>
                  <a:srgbClr val="000099"/>
                </a:solidFill>
              </a:rPr>
              <a:t>r.operator!()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930775" y="5734050"/>
            <a:ext cx="3313113" cy="647700"/>
          </a:xfrm>
          <a:prstGeom prst="rect">
            <a:avLst/>
          </a:prstGeom>
          <a:solidFill>
            <a:srgbClr val="99FF33"/>
          </a:solidFill>
          <a:ln w="28575">
            <a:solidFill>
              <a:srgbClr val="99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sz="1400" b="1"/>
              <a:t>Kompajler generiše poziv</a:t>
            </a:r>
          </a:p>
          <a:p>
            <a:pPr marL="342900" indent="-342900" algn="ctr" eaLnBrk="1" hangingPunct="1">
              <a:spcBef>
                <a:spcPct val="25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sz="1400" b="1">
                <a:solidFill>
                  <a:srgbClr val="000099"/>
                </a:solidFill>
              </a:rPr>
              <a:t>operator!(r)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50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4000"/>
                            </p:stCondLst>
                            <p:childTnLst>
                              <p:par>
                                <p:cTn id="1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build="p" bldLvl="2"/>
      <p:bldP spid="4" grpId="0" build="p" bldLvl="2"/>
      <p:bldP spid="2" grpId="0" build="p" bldLvl="2" animBg="1"/>
      <p:bldP spid="3" grpId="0" build="p" bldLvl="2" animBg="1"/>
      <p:bldP spid="5" grpId="0" build="p" bldLvl="2"/>
      <p:bldP spid="6" grpId="0" build="p" bldLvl="2" animBg="1"/>
      <p:bldP spid="7" grpId="0" build="p" bldLvl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Preklapanje unarnih operatora</a:t>
            </a:r>
            <a:endParaRPr lang="en-US" sz="3200" smtClean="0">
              <a:solidFill>
                <a:srgbClr val="99000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4463" y="1169937"/>
            <a:ext cx="4572000" cy="345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>
                <a:solidFill>
                  <a:srgbClr val="000099"/>
                </a:solidFill>
              </a:rPr>
              <a:t>Primjer:</a:t>
            </a:r>
            <a:r>
              <a:rPr lang="en-US" sz="1400">
                <a:solidFill>
                  <a:srgbClr val="000099"/>
                </a:solidFill>
              </a:rPr>
              <a:t> </a:t>
            </a:r>
            <a:endParaRPr lang="sr-Latn-CS" sz="1400">
              <a:solidFill>
                <a:srgbClr val="000099"/>
              </a:solidFill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400" b="1">
                <a:solidFill>
                  <a:srgbClr val="000099"/>
                </a:solidFill>
              </a:rPr>
              <a:t>Unarni operator kao funkcija članica</a:t>
            </a:r>
            <a:r>
              <a:rPr lang="en-US" sz="1400"/>
              <a:t> </a:t>
            </a:r>
            <a:endParaRPr lang="sr-Latn-CS" sz="1400"/>
          </a:p>
          <a:p>
            <a:pPr marL="342900" indent="-342900">
              <a:spcBef>
                <a:spcPts val="600"/>
              </a:spcBef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</a:t>
            </a:r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iostream&gt;</a:t>
            </a:r>
            <a:endParaRPr lang="en-US" sz="1300" b="1" smtClean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using namespace std;</a:t>
            </a:r>
            <a:endParaRPr lang="sr-Latn-CS" sz="13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Razlomak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public: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Razlomak(int b=0, int n=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{ broj=b; imen=n; }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Razlomak operator!()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{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if (broj==0) return *this;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Razlomak t(imen, broj); return t;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}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void print()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{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if ( broj==0 ) cout &lt;&lt; 0;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else cout &lt;&lt; broj &lt;&lt; '/' &lt;&lt; imen;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}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private: int broj, imen;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defRPr/>
            </a:pPr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</a:t>
            </a:r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main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()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Razlomak r(2,3);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cout &lt;&lt; " r = "; r.print(); </a:t>
            </a:r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cout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&lt;&lt; endl;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cout &lt;&lt; "!r = "; (!r).print();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4500563" y="1169937"/>
            <a:ext cx="4643437" cy="345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>
                <a:solidFill>
                  <a:srgbClr val="000099"/>
                </a:solidFill>
              </a:rPr>
              <a:t>Primjer: 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400" b="1">
                <a:solidFill>
                  <a:srgbClr val="000099"/>
                </a:solidFill>
              </a:rPr>
              <a:t>Unarni operator kao samostalna funkcija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</a:t>
            </a:r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iostream&gt;</a:t>
            </a:r>
            <a:endParaRPr lang="en-US" sz="1300" b="1" smtClean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using namespace std;</a:t>
            </a:r>
            <a:endParaRPr lang="sr-Latn-CS" sz="13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Razlomak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friend Razlomak operator!(Razlomak &amp;);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public: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Razlomak(int b=0, int n=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{ broj=b; imen=n; }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void print()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{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if ( broj==0 ) cout &lt;&lt; 0;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else cout &lt;&lt; broj &lt;&lt; '/' &lt;&lt; imen;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}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private: int broj, imen;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Razlomak operator!(Razlomak &amp;r)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{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if (r.broj==0) return r;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Razlomak t(r.imen, r.broj); return t;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}</a:t>
            </a:r>
          </a:p>
          <a:p>
            <a:pPr marL="342900" indent="-342900">
              <a:defRPr/>
            </a:pPr>
            <a:r>
              <a:rPr lang="en-U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</a:t>
            </a:r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main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()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Razlomak r(2,3);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cout &lt;&lt; " r = "; r.print(); cout &lt;&lt; endl;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cout &lt;&lt; "!r = "; (!r).print();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500"/>
                            </p:stCondLst>
                            <p:childTnLst>
                              <p:par>
                                <p:cTn id="1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000"/>
                            </p:stCondLst>
                            <p:childTnLst>
                              <p:par>
                                <p:cTn id="1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500"/>
                            </p:stCondLst>
                            <p:childTnLst>
                              <p:par>
                                <p:cTn id="1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4000"/>
                            </p:stCondLst>
                            <p:childTnLst>
                              <p:par>
                                <p:cTn id="1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0"/>
                            </p:stCondLst>
                            <p:childTnLst>
                              <p:par>
                                <p:cTn id="1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500"/>
                            </p:stCondLst>
                            <p:childTnLst>
                              <p:par>
                                <p:cTn id="1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6000"/>
                            </p:stCondLst>
                            <p:childTnLst>
                              <p:par>
                                <p:cTn id="1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6500"/>
                            </p:stCondLst>
                            <p:childTnLst>
                              <p:par>
                                <p:cTn id="1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7000"/>
                            </p:stCondLst>
                            <p:childTnLst>
                              <p:par>
                                <p:cTn id="1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7500"/>
                            </p:stCondLst>
                            <p:childTnLst>
                              <p:par>
                                <p:cTn id="1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8000"/>
                            </p:stCondLst>
                            <p:childTnLst>
                              <p:par>
                                <p:cTn id="1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8500"/>
                            </p:stCondLst>
                            <p:childTnLst>
                              <p:par>
                                <p:cTn id="1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9000"/>
                            </p:stCondLst>
                            <p:childTnLst>
                              <p:par>
                                <p:cTn id="1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9500"/>
                            </p:stCondLst>
                            <p:childTnLst>
                              <p:par>
                                <p:cTn id="1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2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1000"/>
                            </p:stCondLst>
                            <p:childTnLst>
                              <p:par>
                                <p:cTn id="2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1500"/>
                            </p:stCondLst>
                            <p:childTnLst>
                              <p:par>
                                <p:cTn id="2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2500"/>
                            </p:stCondLst>
                            <p:childTnLst>
                              <p:par>
                                <p:cTn id="2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3000"/>
                            </p:stCondLst>
                            <p:childTnLst>
                              <p:par>
                                <p:cTn id="2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3500"/>
                            </p:stCondLst>
                            <p:childTnLst>
                              <p:par>
                                <p:cTn id="2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4" grpId="0" uiExpand="1" build="p"/>
      <p:bldP spid="2" grpId="0" uiExpand="1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Preklapanje </a:t>
            </a:r>
            <a:r>
              <a:rPr lang="en-US" sz="3200" smtClean="0"/>
              <a:t>bina</a:t>
            </a:r>
            <a:r>
              <a:rPr lang="sr-Latn-CS" sz="3200" smtClean="0"/>
              <a:t>rnih operatora</a:t>
            </a:r>
            <a:endParaRPr lang="en-US" sz="3200" smtClean="0">
              <a:solidFill>
                <a:srgbClr val="990000"/>
              </a:solidFill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908175" y="1125538"/>
            <a:ext cx="511333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b="1"/>
              <a:t>Bi</a:t>
            </a:r>
            <a:r>
              <a:rPr lang="sr-Latn-CS" sz="1600" b="1"/>
              <a:t>narni operator može biti preklopljen kao: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-180975" y="2636838"/>
            <a:ext cx="4572000" cy="345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/>
              <a:t>	</a:t>
            </a:r>
            <a:r>
              <a:rPr lang="sr-Latn-CS" sz="1400"/>
              <a:t>Primjer: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class Razlomak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public:</a:t>
            </a:r>
            <a:endParaRPr lang="sr-Latn-CS" sz="1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Razlomak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(int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=0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</a:t>
            </a: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Razlomak operator+</a:t>
            </a: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</a:t>
            </a: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Razlomak &amp;);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private: </a:t>
            </a:r>
            <a:endParaRPr lang="sr-Latn-CS" sz="1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broj, imen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};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Razlomak 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(2,3),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b(1,4), </a:t>
            </a: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c=a+b;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50825" y="1557338"/>
            <a:ext cx="3744913" cy="1079500"/>
          </a:xfrm>
          <a:prstGeom prst="rect">
            <a:avLst/>
          </a:prstGeom>
          <a:solidFill>
            <a:srgbClr val="99FF33"/>
          </a:solidFill>
          <a:ln w="28575">
            <a:solidFill>
              <a:srgbClr val="99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sz="1600" b="1">
                <a:solidFill>
                  <a:srgbClr val="000099"/>
                </a:solidFill>
              </a:rPr>
              <a:t>Nestatička funkcija </a:t>
            </a:r>
          </a:p>
          <a:p>
            <a:pPr marL="342900" indent="-342900" algn="ctr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sz="1600" b="1">
                <a:solidFill>
                  <a:srgbClr val="000099"/>
                </a:solidFill>
              </a:rPr>
              <a:t>članica </a:t>
            </a:r>
            <a:r>
              <a:rPr lang="en-US" sz="1600" b="1">
                <a:solidFill>
                  <a:srgbClr val="000099"/>
                </a:solidFill>
              </a:rPr>
              <a:t>sa jednim</a:t>
            </a:r>
            <a:r>
              <a:rPr lang="sr-Latn-CS" sz="1600" b="1">
                <a:solidFill>
                  <a:srgbClr val="000099"/>
                </a:solidFill>
              </a:rPr>
              <a:t> argument</a:t>
            </a:r>
            <a:r>
              <a:rPr lang="en-US" sz="1600" b="1">
                <a:solidFill>
                  <a:srgbClr val="000099"/>
                </a:solidFill>
              </a:rPr>
              <a:t>om</a:t>
            </a:r>
            <a:endParaRPr lang="sr-Latn-CS" sz="1600" b="1">
              <a:solidFill>
                <a:srgbClr val="000099"/>
              </a:solidFill>
            </a:endParaRPr>
          </a:p>
          <a:p>
            <a:pPr marL="342900" indent="-342900" algn="ctr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sz="1400">
                <a:solidFill>
                  <a:srgbClr val="000099"/>
                </a:solidFill>
              </a:rPr>
              <a:t>(ne može biti statička, jer mora da pristupa pojedinačnom atributu)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572000" y="1557338"/>
            <a:ext cx="3889375" cy="1079500"/>
          </a:xfrm>
          <a:prstGeom prst="rect">
            <a:avLst/>
          </a:prstGeom>
          <a:solidFill>
            <a:srgbClr val="99FF33"/>
          </a:solidFill>
          <a:ln w="28575" algn="ctr">
            <a:solidFill>
              <a:srgbClr val="99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sz="1600" b="1">
                <a:solidFill>
                  <a:srgbClr val="000099"/>
                </a:solidFill>
              </a:rPr>
              <a:t>Samostalna (prijateljska) funkcija </a:t>
            </a:r>
          </a:p>
          <a:p>
            <a:pPr marL="342900" indent="-342900" algn="ctr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sz="1600" b="1">
                <a:solidFill>
                  <a:srgbClr val="000099"/>
                </a:solidFill>
              </a:rPr>
              <a:t>sa dva argumenta</a:t>
            </a:r>
          </a:p>
          <a:p>
            <a:pPr marL="342900" indent="-342900" algn="ctr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sz="1400">
                <a:solidFill>
                  <a:srgbClr val="000099"/>
                </a:solidFill>
              </a:rPr>
              <a:t>(bar jedan argument funkcije mora biti </a:t>
            </a:r>
          </a:p>
          <a:p>
            <a:pPr marL="342900" indent="-342900" algn="ctr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sz="1400">
                <a:solidFill>
                  <a:srgbClr val="000099"/>
                </a:solidFill>
              </a:rPr>
              <a:t>objekat ili referenca)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11638" y="2636838"/>
            <a:ext cx="4824412" cy="345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/>
              <a:t>	</a:t>
            </a:r>
            <a:r>
              <a:rPr lang="sr-Latn-CS" sz="1400"/>
              <a:t>Primjer: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class Raz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friend Raz operator</a:t>
            </a: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(Raz &amp;</a:t>
            </a: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Raz &amp;</a:t>
            </a: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   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Raz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(int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=0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private: </a:t>
            </a:r>
            <a:endParaRPr lang="sr-Latn-CS" sz="1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broj, imen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};</a:t>
            </a:r>
          </a:p>
          <a:p>
            <a:pPr marL="342900" indent="-342900">
              <a:defRPr/>
            </a:pPr>
            <a:r>
              <a:rPr lang="en-US" sz="1400">
                <a:latin typeface="Courier New" pitchFamily="49" charset="0"/>
              </a:rPr>
              <a:t>   </a:t>
            </a: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Raz operator+</a:t>
            </a: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(Raz &amp;</a:t>
            </a: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a, Raz &amp;b) </a:t>
            </a: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... </a:t>
            </a: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Raz 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(2,3),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b(1,4),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c=a+b;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750" y="5734050"/>
            <a:ext cx="3313113" cy="647700"/>
          </a:xfrm>
          <a:prstGeom prst="rect">
            <a:avLst/>
          </a:prstGeom>
          <a:solidFill>
            <a:srgbClr val="99FF33"/>
          </a:solidFill>
          <a:ln w="28575">
            <a:solidFill>
              <a:srgbClr val="99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sz="1400" b="1"/>
              <a:t>Kompajler generiše poziv</a:t>
            </a:r>
          </a:p>
          <a:p>
            <a:pPr marL="342900" indent="-342900" algn="ctr" eaLnBrk="1" hangingPunct="1">
              <a:spcBef>
                <a:spcPct val="25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sz="1400" b="1">
                <a:solidFill>
                  <a:srgbClr val="000099"/>
                </a:solidFill>
              </a:rPr>
              <a:t>a.operator+(b)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930775" y="5734050"/>
            <a:ext cx="3313113" cy="647700"/>
          </a:xfrm>
          <a:prstGeom prst="rect">
            <a:avLst/>
          </a:prstGeom>
          <a:solidFill>
            <a:srgbClr val="99FF33"/>
          </a:solidFill>
          <a:ln w="28575">
            <a:solidFill>
              <a:srgbClr val="99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sz="1400" b="1"/>
              <a:t>Kompajler generiše poziv</a:t>
            </a:r>
          </a:p>
          <a:p>
            <a:pPr marL="342900" indent="-342900" algn="ctr" eaLnBrk="1" hangingPunct="1">
              <a:spcBef>
                <a:spcPct val="25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sz="1400" b="1">
                <a:solidFill>
                  <a:srgbClr val="000099"/>
                </a:solidFill>
              </a:rPr>
              <a:t>operator+(a,b)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50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4000"/>
                            </p:stCondLst>
                            <p:childTnLst>
                              <p:par>
                                <p:cTn id="1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000"/>
                            </p:stCondLst>
                            <p:childTnLst>
                              <p:par>
                                <p:cTn id="1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build="p" bldLvl="2"/>
      <p:bldP spid="4" grpId="0" build="p" bldLvl="2"/>
      <p:bldP spid="2" grpId="0" build="p" bldLvl="2" animBg="1"/>
      <p:bldP spid="3" grpId="0" build="p" bldLvl="2" animBg="1"/>
      <p:bldP spid="5" grpId="0" build="p" bldLvl="2"/>
      <p:bldP spid="6" grpId="0" build="p" bldLvl="2" animBg="1"/>
      <p:bldP spid="7" grpId="0" build="p" bldLvl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Preklapanje binarnih operatora</a:t>
            </a:r>
            <a:endParaRPr lang="en-US" sz="3200" smtClean="0">
              <a:solidFill>
                <a:srgbClr val="99000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4463" y="1014413"/>
            <a:ext cx="4572000" cy="566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/>
              <a:t>Primjer:</a:t>
            </a:r>
            <a:r>
              <a:rPr lang="en-US" sz="1400" b="1"/>
              <a:t> </a:t>
            </a:r>
            <a:endParaRPr lang="sr-Latn-CS" sz="1400" b="1"/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400" b="1">
                <a:solidFill>
                  <a:srgbClr val="000099"/>
                </a:solidFill>
              </a:rPr>
              <a:t>Binarni operator kao funkcija članica</a:t>
            </a:r>
            <a:r>
              <a:rPr lang="en-US" sz="1400"/>
              <a:t> </a:t>
            </a:r>
            <a:endParaRPr lang="sr-Latn-CS" sz="1400"/>
          </a:p>
          <a:p>
            <a:pPr marL="342900" indent="-342900">
              <a:spcBef>
                <a:spcPct val="25000"/>
              </a:spcBef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&lt;iostream&gt;</a:t>
            </a:r>
            <a:endParaRPr lang="en-US" sz="13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using namespace std;</a:t>
            </a:r>
            <a:endParaRPr lang="sr-Latn-CS" sz="13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Razlomak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public: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Razlomak(int b=0, int n=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{ broj=b; imen=n; }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Razlomak operator+(Razlomak &amp;r)</a:t>
            </a:r>
          </a:p>
          <a:p>
            <a:pPr marL="342900" indent="-342900">
              <a:defRPr/>
            </a:pPr>
            <a:r>
              <a:rPr lang="sr-Latn-CS" sz="1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</a:t>
            </a: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  Razlomak t;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  t.broj = r.broj*imen + r.imen*broj;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  t.imen = r.imen*imen;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  return t;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}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void print()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{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if ( broj==0 ) cout &lt;&lt; 0;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else cout &lt;&lt; broj &lt;&lt; '/' &lt;&lt; imen;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}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private: int broj, imen;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main()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Razlomak a(2,3), b(1,4);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a.print(); cout &lt;&lt; " + "; b.print();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cout &lt;&lt; " = "; (</a:t>
            </a: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a+b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).print();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4500563" y="1014413"/>
            <a:ext cx="4643437" cy="566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/>
              <a:t>Primjer: 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400" b="1">
                <a:solidFill>
                  <a:srgbClr val="000099"/>
                </a:solidFill>
              </a:rPr>
              <a:t>Binarni operator kao samostalna funkcija</a:t>
            </a:r>
          </a:p>
          <a:p>
            <a:pPr marL="342900" indent="-342900">
              <a:spcBef>
                <a:spcPct val="25000"/>
              </a:spcBef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&lt;iostream&gt;</a:t>
            </a:r>
            <a:endParaRPr lang="en-US" sz="13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using namespace std;</a:t>
            </a:r>
            <a:endParaRPr lang="sr-Latn-CS" sz="13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Raz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friend Raz operator+(Raz &amp;, Raz &amp;);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public: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Raz(int b=0, int n=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):broj(b),imen(n)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{}</a:t>
            </a:r>
            <a:endParaRPr lang="sr-Latn-CS" sz="13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void print()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{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if ( broj==0 ) cout &lt;&lt; 0;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else cout &lt;&lt; broj &lt;&lt; '/' &lt;&lt; imen;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}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private: int broj, imen;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Raz operator+(Raz &amp;a, Raz &amp;b)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{</a:t>
            </a:r>
          </a:p>
          <a:p>
            <a:pPr marL="342900" indent="-342900">
              <a:defRPr/>
            </a:pPr>
            <a:r>
              <a:rPr lang="sr-Latn-CS" sz="1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</a:t>
            </a: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Raz t;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t.broj = b.broj*a.imen + b.imen*a.broj;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t.imen = b.imen*a.imen;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return t;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}</a:t>
            </a:r>
          </a:p>
          <a:p>
            <a:pPr marL="342900" indent="-342900"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main()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en-US" sz="1300">
                <a:latin typeface="Courier New" pitchFamily="49" charset="0"/>
              </a:rPr>
              <a:t>  </a:t>
            </a:r>
            <a:r>
              <a:rPr lang="sr-Latn-CS" sz="1300">
                <a:latin typeface="Courier New" pitchFamily="49" charset="0"/>
              </a:rPr>
              <a:t>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Raz a(2,3), b(1,4);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a.print(); cout &lt;&lt; " + "; b.print();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cout &lt;&lt; " = "; (</a:t>
            </a: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a+b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).print();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0"/>
                            </p:stCondLst>
                            <p:childTnLst>
                              <p:par>
                                <p:cTn id="1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3000"/>
                            </p:stCondLst>
                            <p:childTnLst>
                              <p:par>
                                <p:cTn id="1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4000"/>
                            </p:stCondLst>
                            <p:childTnLst>
                              <p:par>
                                <p:cTn id="1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4500"/>
                            </p:stCondLst>
                            <p:childTnLst>
                              <p:par>
                                <p:cTn id="1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0"/>
                            </p:stCondLst>
                            <p:childTnLst>
                              <p:par>
                                <p:cTn id="1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500"/>
                            </p:stCondLst>
                            <p:childTnLst>
                              <p:par>
                                <p:cTn id="1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6000"/>
                            </p:stCondLst>
                            <p:childTnLst>
                              <p:par>
                                <p:cTn id="1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6500"/>
                            </p:stCondLst>
                            <p:childTnLst>
                              <p:par>
                                <p:cTn id="1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7000"/>
                            </p:stCondLst>
                            <p:childTnLst>
                              <p:par>
                                <p:cTn id="1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7500"/>
                            </p:stCondLst>
                            <p:childTnLst>
                              <p:par>
                                <p:cTn id="1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8000"/>
                            </p:stCondLst>
                            <p:childTnLst>
                              <p:par>
                                <p:cTn id="1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8500"/>
                            </p:stCondLst>
                            <p:childTnLst>
                              <p:par>
                                <p:cTn id="1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9000"/>
                            </p:stCondLst>
                            <p:childTnLst>
                              <p:par>
                                <p:cTn id="1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9500"/>
                            </p:stCondLst>
                            <p:childTnLst>
                              <p:par>
                                <p:cTn id="2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0500"/>
                            </p:stCondLst>
                            <p:childTnLst>
                              <p:par>
                                <p:cTn id="2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1500"/>
                            </p:stCondLst>
                            <p:childTnLst>
                              <p:par>
                                <p:cTn id="2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2500"/>
                            </p:stCondLst>
                            <p:childTnLst>
                              <p:par>
                                <p:cTn id="2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3000"/>
                            </p:stCondLst>
                            <p:childTnLst>
                              <p:par>
                                <p:cTn id="2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3500"/>
                            </p:stCondLst>
                            <p:childTnLst>
                              <p:par>
                                <p:cTn id="2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4000"/>
                            </p:stCondLst>
                            <p:childTnLst>
                              <p:par>
                                <p:cTn id="2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4" grpId="0" uiExpand="1" build="p"/>
      <p:bldP spid="2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en-US" sz="3200" smtClean="0"/>
              <a:t>P</a:t>
            </a:r>
            <a:r>
              <a:rPr lang="sr-Latn-CS" sz="3200" smtClean="0"/>
              <a:t>reklapanj</a:t>
            </a:r>
            <a:r>
              <a:rPr lang="en-US" sz="3200" smtClean="0"/>
              <a:t>e</a:t>
            </a:r>
            <a:r>
              <a:rPr lang="sr-Latn-CS" sz="3200" smtClean="0"/>
              <a:t> operatora</a:t>
            </a:r>
            <a:r>
              <a:rPr lang="en-US" sz="3200" smtClean="0"/>
              <a:t> </a:t>
            </a:r>
            <a:r>
              <a:rPr lang="en-US" sz="3200" smtClean="0">
                <a:solidFill>
                  <a:srgbClr val="990000"/>
                </a:solidFill>
              </a:rPr>
              <a:t>&lt;&lt;</a:t>
            </a:r>
            <a:r>
              <a:rPr lang="en-US" sz="3200" smtClean="0"/>
              <a:t> i </a:t>
            </a:r>
            <a:r>
              <a:rPr lang="en-US" sz="3200" smtClean="0">
                <a:solidFill>
                  <a:srgbClr val="990000"/>
                </a:solidFill>
              </a:rPr>
              <a:t>&gt;&gt;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79388" y="1412875"/>
            <a:ext cx="878522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1400"/>
              <a:t>U C++</a:t>
            </a:r>
            <a:r>
              <a:rPr lang="sr-Latn-CS" sz="1400"/>
              <a:t> ne postoje naredbe za ulaz i izlaz podataka, već se ulaz i izlaz realizuju odgovarajućim klasama.</a:t>
            </a:r>
          </a:p>
          <a:p>
            <a:pPr marL="342900" indent="-342900" eaLnBrk="1" hangingPunct="1">
              <a:spcBef>
                <a:spcPct val="10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Svaka otvorena datoteka, kao i standardni ulaz i izlaz predstavljaju po jednu instancu (objekat) odgovarajuće klase. Pristup datotekama, odnosno konzoli, predstavlja pristup tim objektima. U/I manipulacija realizuje se pozivom odgovarajućih funkcija članica, odnosno prijateljskih funkcija tih klasa. </a:t>
            </a:r>
          </a:p>
          <a:p>
            <a:pPr marL="342900" indent="-342900" eaLnBrk="1" hangingPunct="1">
              <a:spcBef>
                <a:spcPct val="10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Sve deklaracije vezane za klase za ulaz i izlaz podataka nalaze se u </a:t>
            </a:r>
            <a:r>
              <a:rPr lang="sr-Latn-CS" sz="1400" b="1">
                <a:solidFill>
                  <a:srgbClr val="000099"/>
                </a:solidFill>
              </a:rPr>
              <a:t>&lt;</a:t>
            </a:r>
            <a:r>
              <a:rPr lang="sr-Latn-CS" sz="1400" b="1" smtClean="0">
                <a:solidFill>
                  <a:srgbClr val="000099"/>
                </a:solidFill>
              </a:rPr>
              <a:t>iostream&gt;.</a:t>
            </a:r>
            <a:endParaRPr lang="sr-Latn-CS" sz="1400" b="1">
              <a:solidFill>
                <a:srgbClr val="000099"/>
              </a:solidFill>
            </a:endParaRPr>
          </a:p>
          <a:p>
            <a:pPr marL="342900" indent="-342900" eaLnBrk="1" hangingPunct="1">
              <a:spcBef>
                <a:spcPct val="3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Klasa za ulaz podataka naziva se </a:t>
            </a:r>
            <a:r>
              <a:rPr lang="sr-Latn-CS" sz="1400" b="1">
                <a:solidFill>
                  <a:srgbClr val="000099"/>
                </a:solidFill>
              </a:rPr>
              <a:t>istream. </a:t>
            </a:r>
            <a:r>
              <a:rPr lang="sr-Latn-CS" sz="1400" b="1"/>
              <a:t>Klasa za izlaz naziva se </a:t>
            </a:r>
            <a:r>
              <a:rPr lang="sr-Latn-CS" sz="1400" b="1">
                <a:solidFill>
                  <a:srgbClr val="000099"/>
                </a:solidFill>
              </a:rPr>
              <a:t>ostream.</a:t>
            </a:r>
          </a:p>
          <a:p>
            <a:pPr marL="342900" indent="-342900" eaLnBrk="1" hangingPunct="1">
              <a:spcBef>
                <a:spcPct val="10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Objekat klase istream za pristup standardnom ulazu (tastaturi) zove se </a:t>
            </a:r>
            <a:r>
              <a:rPr lang="sr-Latn-CS" sz="1400" b="1">
                <a:solidFill>
                  <a:srgbClr val="000099"/>
                </a:solidFill>
              </a:rPr>
              <a:t>cin.</a:t>
            </a:r>
          </a:p>
          <a:p>
            <a:pPr marL="342900" indent="-342900" eaLnBrk="1" hangingPunct="1">
              <a:spcBef>
                <a:spcPct val="3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Objekat klase ostream za pristup standardnom izlazu (monitor) zove se </a:t>
            </a:r>
            <a:r>
              <a:rPr lang="sr-Latn-CS" sz="1400" b="1">
                <a:solidFill>
                  <a:srgbClr val="000099"/>
                </a:solidFill>
              </a:rPr>
              <a:t>cout.</a:t>
            </a:r>
          </a:p>
          <a:p>
            <a:pPr marL="342900" indent="-342900" eaLnBrk="1" hangingPunct="1">
              <a:spcBef>
                <a:spcPct val="3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Objekti</a:t>
            </a:r>
            <a:r>
              <a:rPr lang="sr-Latn-CS" sz="1400" b="1">
                <a:solidFill>
                  <a:srgbClr val="000099"/>
                </a:solidFill>
              </a:rPr>
              <a:t> </a:t>
            </a:r>
            <a:r>
              <a:rPr lang="sr-Latn-CS" sz="1400" b="1"/>
              <a:t>cin i cout</a:t>
            </a:r>
            <a:r>
              <a:rPr lang="sr-Latn-CS" sz="1400" b="1">
                <a:solidFill>
                  <a:srgbClr val="000099"/>
                </a:solidFill>
              </a:rPr>
              <a:t> stvaraju se automatski na početku izvršavanja programa.</a:t>
            </a:r>
          </a:p>
          <a:p>
            <a:pPr marL="342900" indent="-342900" eaLnBrk="1" hangingPunct="1">
              <a:spcBef>
                <a:spcPct val="10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Operatori za čitanje i pisanje podataka </a:t>
            </a:r>
            <a:r>
              <a:rPr lang="sr-Latn-CS" sz="1400"/>
              <a:t>(uz primjenu U/I konverzija) definisani su za sve standardne tipove podataka preklapanjem operatora</a:t>
            </a:r>
            <a:r>
              <a:rPr lang="sr-Latn-CS" sz="1400" b="1"/>
              <a:t> </a:t>
            </a:r>
            <a:r>
              <a:rPr lang="sr-Latn-CS" sz="1400" b="1">
                <a:solidFill>
                  <a:srgbClr val="000099"/>
                </a:solidFill>
              </a:rPr>
              <a:t>&lt;&lt;</a:t>
            </a:r>
            <a:r>
              <a:rPr lang="sr-Latn-CS" sz="1400" b="1"/>
              <a:t> </a:t>
            </a:r>
            <a:r>
              <a:rPr lang="sr-Latn-CS" sz="1400"/>
              <a:t>i</a:t>
            </a:r>
            <a:r>
              <a:rPr lang="sr-Latn-CS" sz="1400" b="1"/>
              <a:t> </a:t>
            </a:r>
            <a:r>
              <a:rPr lang="sr-Latn-CS" sz="1400" b="1">
                <a:solidFill>
                  <a:srgbClr val="000099"/>
                </a:solidFill>
              </a:rPr>
              <a:t>&gt;&gt;.</a:t>
            </a:r>
          </a:p>
          <a:p>
            <a:pPr marL="342900" indent="-342900" eaLnBrk="1" hangingPunct="1">
              <a:spcBef>
                <a:spcPct val="10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Da bi se omogućilo ispisivanje nekog objekta na standardni izlaz (ili u neku datoteku), odnosno učitavanje nekog objekta sa standardnog ulaza (ili iz neke datoteke) korišćenjem operatora &lt;&lt; i &gt;&gt;,</a:t>
            </a:r>
            <a:r>
              <a:rPr lang="sr-Latn-CS" sz="1400" b="1">
                <a:solidFill>
                  <a:srgbClr val="000099"/>
                </a:solidFill>
              </a:rPr>
              <a:t> treba preklopiti operatore &lt;&lt; i &gt;&gt;,</a:t>
            </a:r>
            <a:r>
              <a:rPr lang="sr-Latn-CS" sz="1400" b="1"/>
              <a:t> odnosno</a:t>
            </a:r>
            <a:r>
              <a:rPr lang="sr-Latn-CS" sz="1400"/>
              <a:t> </a:t>
            </a:r>
            <a:r>
              <a:rPr lang="sr-Latn-CS" sz="1400" b="1">
                <a:solidFill>
                  <a:srgbClr val="000099"/>
                </a:solidFill>
              </a:rPr>
              <a:t>implementirati odgovarajuće operatorske funkcije.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en-US" sz="3200" smtClean="0"/>
              <a:t>P</a:t>
            </a:r>
            <a:r>
              <a:rPr lang="sr-Latn-CS" sz="3200" smtClean="0"/>
              <a:t>reklapanj</a:t>
            </a:r>
            <a:r>
              <a:rPr lang="en-US" sz="3200" smtClean="0"/>
              <a:t>e</a:t>
            </a:r>
            <a:r>
              <a:rPr lang="sr-Latn-CS" sz="3200" smtClean="0"/>
              <a:t> operatora</a:t>
            </a:r>
            <a:r>
              <a:rPr lang="en-US" sz="3200" smtClean="0"/>
              <a:t> </a:t>
            </a:r>
            <a:r>
              <a:rPr lang="en-US" sz="3200" smtClean="0">
                <a:solidFill>
                  <a:srgbClr val="990000"/>
                </a:solidFill>
              </a:rPr>
              <a:t>&lt;&lt;</a:t>
            </a:r>
            <a:r>
              <a:rPr lang="en-US" sz="3200" smtClean="0"/>
              <a:t> i </a:t>
            </a:r>
            <a:r>
              <a:rPr lang="en-US" sz="3200" smtClean="0">
                <a:solidFill>
                  <a:srgbClr val="990000"/>
                </a:solidFill>
              </a:rPr>
              <a:t>&gt;&gt;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79388" y="1285875"/>
            <a:ext cx="8785225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sz="1400" dirty="0"/>
              <a:t>Izrazi u kojima se učitavaju, odnosno ispisuju objekti, su oblika </a:t>
            </a:r>
            <a:r>
              <a:rPr lang="en-US" sz="1400" dirty="0"/>
              <a:t> </a:t>
            </a:r>
            <a:r>
              <a:rPr lang="sr-Latn-CS" sz="1400" b="1" dirty="0">
                <a:solidFill>
                  <a:srgbClr val="000099"/>
                </a:solidFill>
              </a:rPr>
              <a:t>cin &gt;&gt; objekat</a:t>
            </a:r>
            <a:r>
              <a:rPr lang="sr-Latn-CS" sz="1400" dirty="0"/>
              <a:t>  i  </a:t>
            </a:r>
            <a:r>
              <a:rPr lang="sr-Latn-CS" sz="1400" b="1" dirty="0">
                <a:solidFill>
                  <a:srgbClr val="000099"/>
                </a:solidFill>
              </a:rPr>
              <a:t>cout &lt;&lt; objekat</a:t>
            </a:r>
            <a:r>
              <a:rPr lang="sr-Latn-CS" sz="1400" dirty="0"/>
              <a:t>.</a:t>
            </a:r>
          </a:p>
          <a:p>
            <a:pPr marL="342900" indent="-342900" eaLnBrk="1" hangingPunct="1">
              <a:spcBef>
                <a:spcPts val="1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sz="1400" b="1" dirty="0"/>
              <a:t>Lijevi operand je instanca klase istream ili ostream,</a:t>
            </a:r>
            <a:r>
              <a:rPr lang="sr-Latn-CS" sz="1400" dirty="0"/>
              <a:t> a</a:t>
            </a:r>
            <a:r>
              <a:rPr lang="sr-Latn-CS" sz="1400" b="1" dirty="0"/>
              <a:t> desni operand instanca korisnički definisane klase, pa </a:t>
            </a:r>
            <a:r>
              <a:rPr lang="sr-Latn-CS" sz="1400" b="1" dirty="0">
                <a:solidFill>
                  <a:srgbClr val="000099"/>
                </a:solidFill>
              </a:rPr>
              <a:t>implementacija operatorskih funkcija operator&lt;&lt;() i operator&gt;&gt;() mora biti u obliku </a:t>
            </a:r>
            <a:r>
              <a:rPr lang="sr-Latn-CS" sz="1400" b="1" dirty="0">
                <a:solidFill>
                  <a:srgbClr val="990000"/>
                </a:solidFill>
              </a:rPr>
              <a:t>prijateljske funkcije</a:t>
            </a:r>
            <a:r>
              <a:rPr lang="sr-Latn-CS" sz="1400" b="1" dirty="0"/>
              <a:t>. </a:t>
            </a:r>
          </a:p>
          <a:p>
            <a:pPr marL="342900" indent="-342900" eaLnBrk="1" hangingPunct="1">
              <a:spcBef>
                <a:spcPts val="1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sz="1400" b="1" dirty="0"/>
              <a:t>Prototip operatorske funkcije za učitavanje:</a:t>
            </a:r>
          </a:p>
          <a:p>
            <a:pPr marL="1143000" lvl="2" indent="-228600" eaLnBrk="1" hangingPunct="1">
              <a:spcBef>
                <a:spcPts val="3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sr-Latn-CS" sz="16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istream &amp;operator&gt;&gt; (istream &amp;, Klasa &amp;);</a:t>
            </a:r>
          </a:p>
          <a:p>
            <a:pPr marL="342900" indent="-342900" eaLnBrk="1" hangingPunct="1">
              <a:spcBef>
                <a:spcPts val="1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sz="1400" b="1" dirty="0"/>
              <a:t>Prototip operatorske funkcije za ispisivanje:</a:t>
            </a:r>
            <a:endParaRPr lang="sr-Latn-CS" sz="1400" b="1" dirty="0">
              <a:solidFill>
                <a:srgbClr val="000099"/>
              </a:solidFill>
            </a:endParaRPr>
          </a:p>
          <a:p>
            <a:pPr marL="1143000" lvl="2" indent="-228600" eaLnBrk="1" hangingPunct="1">
              <a:spcBef>
                <a:spcPts val="3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sr-Latn-CS" sz="16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ostream &amp;operator&lt;&lt; (ostream &amp;, const Klasa &amp;);</a:t>
            </a:r>
            <a:endParaRPr lang="sr-Latn-CS" sz="16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 eaLnBrk="1" hangingPunct="1">
              <a:spcBef>
                <a:spcPts val="1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sz="1400" b="1" dirty="0"/>
              <a:t>Obje funkcije treba da vrate upućivač na odgovarajući ulazni, odnosno izlazni objekat da bi se omogućilo kaskadno (lančano) korišćenje operatora &gt;&gt; i &lt;&lt;.</a:t>
            </a:r>
            <a:endParaRPr lang="sr-Latn-CS" sz="1400" b="1" dirty="0">
              <a:solidFill>
                <a:srgbClr val="000099"/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300"/>
              </a:spcAft>
              <a:defRPr/>
            </a:pPr>
            <a:r>
              <a:rPr lang="sr-Latn-CS" sz="1400" dirty="0">
                <a:latin typeface="Courier New" pitchFamily="49" charset="0"/>
              </a:rPr>
              <a:t>	</a:t>
            </a:r>
            <a:r>
              <a:rPr lang="en-US" sz="1400" dirty="0">
                <a:latin typeface="Courier New" pitchFamily="49" charset="0"/>
              </a:rPr>
              <a:t>	</a:t>
            </a:r>
            <a:r>
              <a:rPr lang="sr-Latn-CS" sz="1400" dirty="0">
                <a:latin typeface="+mn-lt"/>
              </a:rPr>
              <a:t>Primjer:</a:t>
            </a:r>
          </a:p>
          <a:p>
            <a:pPr marL="342900" indent="-342900">
              <a:defRPr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	</a:t>
            </a: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	class Razlomak</a:t>
            </a:r>
          </a:p>
          <a:p>
            <a:pPr marL="342900" indent="-342900">
              <a:defRPr/>
            </a:pP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	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	{</a:t>
            </a:r>
          </a:p>
          <a:p>
            <a:pPr marL="342900" indent="-342900">
              <a:defRPr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	</a:t>
            </a: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	   </a:t>
            </a:r>
            <a:r>
              <a:rPr lang="sr-Latn-CS" sz="14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ostream &amp;operator&lt;&lt;(ostream &amp;dat, const Razlomak &amp;r);</a:t>
            </a:r>
          </a:p>
          <a:p>
            <a:pPr marL="342900" indent="-342900">
              <a:defRPr/>
            </a:pP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	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	</a:t>
            </a: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public:</a:t>
            </a: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Razlomak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(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int</a:t>
            </a: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b=0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,</a:t>
            </a: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int</a:t>
            </a: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n=1) : broj(b)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,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imen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(n)</a:t>
            </a: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{}</a:t>
            </a: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</a:t>
            </a:r>
          </a:p>
          <a:p>
            <a:pPr marL="342900" indent="-342900">
              <a:defRPr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	</a:t>
            </a: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	   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private:</a:t>
            </a: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int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</a:t>
            </a: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broj, imen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		};</a:t>
            </a:r>
          </a:p>
          <a:p>
            <a:pPr marL="342900" indent="-342900">
              <a:defRPr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		</a:t>
            </a:r>
            <a:r>
              <a:rPr lang="sr-Latn-CS" sz="14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ostream &amp;operator&lt;&lt;(ostream &amp;dat, const Razlomak &amp;r)</a:t>
            </a:r>
            <a:endParaRPr lang="en-US" sz="1400" b="1" dirty="0">
              <a:solidFill>
                <a:srgbClr val="99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sz="14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		{ </a:t>
            </a:r>
          </a:p>
          <a:p>
            <a:pPr marL="342900" indent="-342900">
              <a:defRPr/>
            </a:pPr>
            <a:r>
              <a:rPr lang="en-US" sz="14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		</a:t>
            </a:r>
            <a:r>
              <a:rPr lang="sr-Latn-CS" sz="14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</a:t>
            </a:r>
            <a:r>
              <a:rPr lang="en-US" sz="14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</a:t>
            </a:r>
            <a:r>
              <a:rPr lang="sr-Latn-CS" sz="14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if (</a:t>
            </a:r>
            <a:r>
              <a:rPr lang="en-US" sz="14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r.</a:t>
            </a:r>
            <a:r>
              <a:rPr lang="sr-Latn-CS" sz="14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broj==0) </a:t>
            </a:r>
            <a:r>
              <a:rPr lang="en-US" sz="1400" b="1" dirty="0" err="1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dat</a:t>
            </a:r>
            <a:r>
              <a:rPr lang="sr-Latn-CS" sz="14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&lt;&lt; 0;</a:t>
            </a:r>
            <a:r>
              <a:rPr lang="en-US" sz="14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</a:t>
            </a:r>
            <a:r>
              <a:rPr lang="sr-Latn-CS" sz="14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else </a:t>
            </a:r>
            <a:r>
              <a:rPr lang="en-US" sz="1400" b="1" dirty="0" err="1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da</a:t>
            </a:r>
            <a:r>
              <a:rPr lang="sr-Latn-CS" sz="14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t &lt;&lt; </a:t>
            </a:r>
            <a:r>
              <a:rPr lang="en-US" sz="14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r.</a:t>
            </a:r>
            <a:r>
              <a:rPr lang="sr-Latn-CS" sz="14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broj &lt;&lt; '/' &lt;&lt; </a:t>
            </a:r>
            <a:r>
              <a:rPr lang="en-US" sz="14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r.</a:t>
            </a:r>
            <a:r>
              <a:rPr lang="sr-Latn-CS" sz="14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imen;</a:t>
            </a:r>
            <a:endParaRPr lang="en-US" sz="1400" b="1" dirty="0">
              <a:solidFill>
                <a:srgbClr val="99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sz="14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		   return </a:t>
            </a:r>
            <a:r>
              <a:rPr lang="en-US" sz="1400" b="1" dirty="0" err="1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dat</a:t>
            </a:r>
            <a:r>
              <a:rPr lang="en-US" sz="14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; </a:t>
            </a:r>
          </a:p>
          <a:p>
            <a:pPr marL="342900" indent="-342900">
              <a:defRPr/>
            </a:pPr>
            <a:r>
              <a:rPr lang="en-US" sz="14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		}</a:t>
            </a:r>
            <a:endParaRPr lang="sr-Latn-CS" sz="1400" b="1" dirty="0">
              <a:solidFill>
                <a:srgbClr val="99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3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35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35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35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35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build="p" bldLvl="5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en-US" sz="3200" smtClean="0"/>
              <a:t>P</a:t>
            </a:r>
            <a:r>
              <a:rPr lang="sr-Latn-CS" sz="3200" smtClean="0"/>
              <a:t>reklapanj</a:t>
            </a:r>
            <a:r>
              <a:rPr lang="en-US" sz="3200" smtClean="0"/>
              <a:t>e</a:t>
            </a:r>
            <a:r>
              <a:rPr lang="sr-Latn-CS" sz="3200" smtClean="0"/>
              <a:t> operatora</a:t>
            </a:r>
            <a:r>
              <a:rPr lang="en-US" sz="3200" smtClean="0"/>
              <a:t> </a:t>
            </a:r>
            <a:r>
              <a:rPr lang="en-US" sz="3200" smtClean="0">
                <a:solidFill>
                  <a:srgbClr val="990000"/>
                </a:solidFill>
              </a:rPr>
              <a:t>&lt;&lt;</a:t>
            </a:r>
            <a:r>
              <a:rPr lang="en-US" sz="3200" smtClean="0"/>
              <a:t> i </a:t>
            </a:r>
            <a:r>
              <a:rPr lang="en-US" sz="3200" smtClean="0">
                <a:solidFill>
                  <a:srgbClr val="990000"/>
                </a:solidFill>
              </a:rPr>
              <a:t>&gt;&gt;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2875" y="1214438"/>
            <a:ext cx="7286625" cy="537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/>
              <a:t>Primjer: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#include </a:t>
            </a:r>
            <a:r>
              <a:rPr lang="sr-Latn-C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&lt;iostream&gt;</a:t>
            </a:r>
            <a:endParaRPr lang="en-US" sz="13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using namespace std;</a:t>
            </a:r>
            <a:endParaRPr lang="sr-Latn-C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60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class Razlomak</a:t>
            </a:r>
          </a:p>
          <a:p>
            <a:pPr marL="342900" indent="-342900"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</a:t>
            </a: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friend ostream &amp;operator&lt;&lt;(ostream &amp;dat, const Razlomak &amp;r);</a:t>
            </a:r>
          </a:p>
          <a:p>
            <a:pPr marL="342900" indent="-342900"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public:</a:t>
            </a:r>
          </a:p>
          <a:p>
            <a:pPr marL="342900" indent="-342900"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Razlomak(int b=0, int n=1) : broj(b), imen(n) {}</a:t>
            </a:r>
          </a:p>
          <a:p>
            <a:pPr marL="342900" indent="-342900"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Razlomak operator+(const Razlomak &amp;r) const</a:t>
            </a:r>
          </a:p>
          <a:p>
            <a:pPr marL="342900" indent="-342900"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{</a:t>
            </a:r>
          </a:p>
          <a:p>
            <a:pPr marL="342900" indent="-342900"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  Razlomak t;</a:t>
            </a:r>
          </a:p>
          <a:p>
            <a:pPr marL="342900" indent="-342900"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  t.broj = r.broj*imen + r.imen*broj;</a:t>
            </a:r>
          </a:p>
          <a:p>
            <a:pPr marL="342900" indent="-342900"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  t.imen = r.imen*imen;</a:t>
            </a:r>
          </a:p>
          <a:p>
            <a:pPr marL="342900" indent="-342900"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  return t;</a:t>
            </a:r>
          </a:p>
          <a:p>
            <a:pPr marL="342900" indent="-342900"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}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private:</a:t>
            </a:r>
            <a:r>
              <a:rPr lang="en-U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int </a:t>
            </a: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broj, imen;</a:t>
            </a:r>
          </a:p>
          <a:p>
            <a:pPr marL="342900" indent="-342900"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defRPr/>
            </a:pP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ostream &amp;operator&lt;&lt;(ostream &amp;dat, const Razlomak &amp;r)</a:t>
            </a:r>
          </a:p>
          <a:p>
            <a:pPr marL="342900" indent="-342900">
              <a:defRPr/>
            </a:pP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if (r.broj==0) dat &lt;&lt; 0; else dat &lt;&lt; r.broj &lt;&lt; '/' &lt;&lt; r.imen;</a:t>
            </a:r>
          </a:p>
          <a:p>
            <a:pPr marL="342900" indent="-342900">
              <a:defRPr/>
            </a:pP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return dat;</a:t>
            </a:r>
          </a:p>
          <a:p>
            <a:pPr marL="342900" indent="-342900">
              <a:defRPr/>
            </a:pP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defRPr/>
            </a:pPr>
            <a:r>
              <a:rPr lang="en-U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int </a:t>
            </a:r>
            <a:r>
              <a:rPr lang="sr-Latn-C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main</a:t>
            </a: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()</a:t>
            </a:r>
          </a:p>
          <a:p>
            <a:pPr marL="342900" indent="-342900"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const Razlomak c(1,3), d(7,8);</a:t>
            </a:r>
          </a:p>
          <a:p>
            <a:pPr marL="342900" indent="-342900">
              <a:defRPr/>
            </a:pP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cout &lt;&lt; c &lt;&lt; " + " &lt;&lt; d &lt;&lt; " = " &lt;&lt; c+d;</a:t>
            </a:r>
          </a:p>
          <a:p>
            <a:pPr marL="342900" indent="-342900"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}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6143625" y="5857875"/>
            <a:ext cx="2808288" cy="779463"/>
            <a:chOff x="4040" y="3140"/>
            <a:chExt cx="1526" cy="1063"/>
          </a:xfrm>
        </p:grpSpPr>
        <p:sp>
          <p:nvSpPr>
            <p:cNvPr id="18438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18439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8" name="AutoShape 144"/>
          <p:cNvSpPr>
            <a:spLocks noChangeArrowheads="1"/>
          </p:cNvSpPr>
          <p:nvPr/>
        </p:nvSpPr>
        <p:spPr bwMode="auto">
          <a:xfrm>
            <a:off x="6318250" y="5922963"/>
            <a:ext cx="2201863" cy="304800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pl-PL" sz="1400" b="1">
                <a:solidFill>
                  <a:srgbClr val="FFFF00"/>
                </a:solidFill>
                <a:latin typeface="Courier New" pitchFamily="49" charset="0"/>
              </a:rPr>
              <a:t>1/3 + 7/8 = 29/24</a:t>
            </a:r>
            <a:endParaRPr lang="sr-Latn-CS" sz="1400" b="1">
              <a:solidFill>
                <a:srgbClr val="FFFF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4" grpId="0" uiExpand="1" build="p" bldLvl="5"/>
      <p:bldP spid="8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en-US" sz="3200" smtClean="0"/>
              <a:t>P</a:t>
            </a:r>
            <a:r>
              <a:rPr lang="sr-Latn-CS" sz="3200" smtClean="0"/>
              <a:t>reklapanj</a:t>
            </a:r>
            <a:r>
              <a:rPr lang="en-US" sz="3200" smtClean="0"/>
              <a:t>e</a:t>
            </a:r>
            <a:r>
              <a:rPr lang="sr-Latn-CS" sz="3200" smtClean="0"/>
              <a:t> operatora</a:t>
            </a:r>
            <a:r>
              <a:rPr lang="en-US" sz="3200" smtClean="0"/>
              <a:t> </a:t>
            </a:r>
            <a:r>
              <a:rPr lang="en-US" sz="3200" smtClean="0">
                <a:solidFill>
                  <a:srgbClr val="990000"/>
                </a:solidFill>
              </a:rPr>
              <a:t>&lt;&lt;</a:t>
            </a:r>
            <a:r>
              <a:rPr lang="en-US" sz="3200" smtClean="0"/>
              <a:t> i </a:t>
            </a:r>
            <a:r>
              <a:rPr lang="en-US" sz="3200" smtClean="0">
                <a:solidFill>
                  <a:srgbClr val="990000"/>
                </a:solidFill>
              </a:rPr>
              <a:t>&gt;&gt;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2875" y="1214438"/>
            <a:ext cx="7286625" cy="537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/>
              <a:t>Primjer: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#include </a:t>
            </a:r>
            <a:r>
              <a:rPr lang="sr-Latn-C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&lt;iostream&gt;</a:t>
            </a:r>
            <a:endParaRPr lang="en-US" sz="13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using namespace std;</a:t>
            </a:r>
            <a:endParaRPr lang="sr-Latn-C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30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class Rijec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</a:t>
            </a: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friend ostream &amp;operator&lt;&lt;(ostream &amp;, const Rijec &amp;);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</a:t>
            </a:r>
            <a:r>
              <a:rPr lang="sr-Latn-CS" sz="13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friend istream &amp;operator&gt;&gt;(istream &amp;, Rijec &amp;);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public: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Rijec() { str = new char[100]; }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~Rijec() { delete [] str; }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private: char *str;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ts val="300"/>
              </a:spcBef>
              <a:defRPr/>
            </a:pP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ostream &amp;operator&lt;&lt;(ostream &amp;output, const Rijec &amp;r)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{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output &lt;&lt; r.str; return output;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}</a:t>
            </a:r>
          </a:p>
          <a:p>
            <a:pPr marL="342900" indent="-342900">
              <a:spcBef>
                <a:spcPts val="300"/>
              </a:spcBef>
              <a:defRPr/>
            </a:pPr>
            <a:r>
              <a:rPr lang="sr-Latn-CS" sz="13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istream &amp;operator&gt;&gt;(istream &amp;input, Rijec &amp;r)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{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input &gt;&gt; r.str; return input;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}</a:t>
            </a:r>
          </a:p>
          <a:p>
            <a:pPr marL="342900" indent="-342900">
              <a:spcBef>
                <a:spcPts val="300"/>
              </a:spcBef>
              <a:defRPr/>
            </a:pPr>
            <a:r>
              <a:rPr lang="en-U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int </a:t>
            </a:r>
            <a:r>
              <a:rPr lang="sr-Latn-C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main</a:t>
            </a: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()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Rijec r1,r2;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cout &lt;&lt; "r1: "; cin &gt;&gt; r1;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cout &lt;&lt; "r2: "; cin &gt;&gt; r2;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cout &lt;&lt; r1 &lt;&lt; " " &lt;&lt; r2;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}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6143625" y="5715000"/>
            <a:ext cx="2808288" cy="1000125"/>
            <a:chOff x="4040" y="3140"/>
            <a:chExt cx="1526" cy="1063"/>
          </a:xfrm>
        </p:grpSpPr>
        <p:sp>
          <p:nvSpPr>
            <p:cNvPr id="19462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19463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8" name="AutoShape 144"/>
          <p:cNvSpPr>
            <a:spLocks noChangeArrowheads="1"/>
          </p:cNvSpPr>
          <p:nvPr/>
        </p:nvSpPr>
        <p:spPr bwMode="auto">
          <a:xfrm>
            <a:off x="6227763" y="5786438"/>
            <a:ext cx="2201862" cy="738187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pt-BR" sz="1400" b="1">
                <a:solidFill>
                  <a:srgbClr val="FFFF00"/>
                </a:solidFill>
                <a:latin typeface="Courier New" pitchFamily="49" charset="0"/>
              </a:rPr>
              <a:t>r1: Banja</a:t>
            </a:r>
          </a:p>
          <a:p>
            <a:r>
              <a:rPr lang="pt-BR" sz="1400" b="1">
                <a:solidFill>
                  <a:srgbClr val="FFFF00"/>
                </a:solidFill>
                <a:latin typeface="Courier New" pitchFamily="49" charset="0"/>
              </a:rPr>
              <a:t>r2: Luka</a:t>
            </a:r>
          </a:p>
          <a:p>
            <a:r>
              <a:rPr lang="pt-BR" sz="1400" b="1">
                <a:solidFill>
                  <a:srgbClr val="FFFF00"/>
                </a:solidFill>
                <a:latin typeface="Courier New" pitchFamily="49" charset="0"/>
              </a:rPr>
              <a:t>Banja Luka</a:t>
            </a:r>
            <a:endParaRPr lang="sr-Latn-CS" sz="1400" b="1">
              <a:solidFill>
                <a:srgbClr val="FFFF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4" grpId="0" uiExpand="1" build="p" bldLvl="5"/>
      <p:bldP spid="8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en-US" sz="3200" smtClean="0"/>
              <a:t>P</a:t>
            </a:r>
            <a:r>
              <a:rPr lang="sr-Latn-CS" sz="3200" smtClean="0"/>
              <a:t>reklapanj</a:t>
            </a:r>
            <a:r>
              <a:rPr lang="en-US" sz="3200" smtClean="0"/>
              <a:t>e</a:t>
            </a:r>
            <a:r>
              <a:rPr lang="sr-Latn-CS" sz="3200" smtClean="0"/>
              <a:t> operatora</a:t>
            </a:r>
            <a:r>
              <a:rPr lang="en-US" sz="3200" smtClean="0"/>
              <a:t> </a:t>
            </a:r>
            <a:r>
              <a:rPr lang="en-US" sz="3200" smtClean="0">
                <a:solidFill>
                  <a:srgbClr val="990000"/>
                </a:solidFill>
              </a:rPr>
              <a:t>&lt;&lt;</a:t>
            </a:r>
            <a:r>
              <a:rPr lang="en-US" sz="3200" smtClean="0"/>
              <a:t> i </a:t>
            </a:r>
            <a:r>
              <a:rPr lang="en-US" sz="3200" smtClean="0">
                <a:solidFill>
                  <a:srgbClr val="990000"/>
                </a:solidFill>
              </a:rPr>
              <a:t>&gt;&gt;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1438" y="1143000"/>
            <a:ext cx="5286375" cy="537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/>
              <a:t>Primjer: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#include </a:t>
            </a:r>
            <a:r>
              <a:rPr lang="sr-Latn-C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&lt;iostream&gt;</a:t>
            </a:r>
            <a:endParaRPr lang="en-US" sz="13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using namespace std;</a:t>
            </a:r>
            <a:endParaRPr lang="sr-Latn-C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30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class Broj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friend ostream &amp;operator&lt;&lt;(ostream &amp;, Broj &amp;);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friend istream &amp;operator&gt;&gt;(istream &amp;, Broj &amp;);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friend Broj operator+(Broj &amp;, Broj &amp;);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public: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Broj() </a:t>
            </a:r>
            <a:endParaRPr 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n-U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</a:t>
            </a: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{ for (int i=0; i&lt;100; i</a:t>
            </a:r>
            <a:r>
              <a:rPr lang="sr-Latn-C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++) cifre[i</a:t>
            </a: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]=0; }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private: short cifre[100];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ostream &amp;operator&lt;&lt;(ostream &amp;out, Broj &amp;b)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int i;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for (i=99; b.cifre[i]==0 &amp;&amp; i&gt;0; i--);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for ( ; i&gt;=0; i--) out &lt;&lt; b.cifre[i];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return out;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istream &amp;operator&gt;&gt;(istream &amp;in, Broj &amp;b)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int i,j; </a:t>
            </a: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char </a:t>
            </a:r>
            <a:r>
              <a:rPr lang="sr-Latn-CS" sz="13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s[10</a:t>
            </a:r>
            <a:r>
              <a:rPr lang="en-US" sz="13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1</a:t>
            </a:r>
            <a:r>
              <a:rPr lang="sr-Latn-CS" sz="13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]; </a:t>
            </a: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in &gt;&gt; s;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for (i=0; s[i]; i++);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for (i--, j=0; i&gt;=0; i--, j++) </a:t>
            </a:r>
            <a:endParaRPr lang="en-US" sz="1300" b="1" dirty="0">
              <a:solidFill>
                <a:srgbClr val="99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n-U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</a:t>
            </a: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b.cifre[j]=s[i]-'0';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return in;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}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000625" y="2857500"/>
            <a:ext cx="4071938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Broj operator+(Broj &amp;a, Broj &amp;b)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{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Broj rez; int i, tmp;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for (i=0, tmp=0; i&lt;100; i++)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{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   tmp += a.cifre[i]+b.cifre[i];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   rez.cifre[i] = tmp % 10;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   tmp /=10;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}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return rez;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}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en-U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int </a:t>
            </a:r>
            <a:r>
              <a:rPr lang="sr-Latn-C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main</a:t>
            </a: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()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Broj a,b;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cout &lt;&lt; "a = "; cin &gt;&gt; a;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cout &lt;&lt; "b = "; cin &gt;&gt; b;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cout &lt;&lt; a &lt;&lt; " + " &lt;&lt; b &lt;&lt; " = "</a:t>
            </a:r>
            <a:r>
              <a:rPr lang="en-U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en-U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</a:t>
            </a:r>
            <a:r>
              <a:rPr lang="en-US" sz="1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cout</a:t>
            </a: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&lt;&lt; a+b;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}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5429250" y="1143000"/>
            <a:ext cx="3571875" cy="1000125"/>
            <a:chOff x="4040" y="3140"/>
            <a:chExt cx="1526" cy="1063"/>
          </a:xfrm>
        </p:grpSpPr>
        <p:sp>
          <p:nvSpPr>
            <p:cNvPr id="20487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20488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13" name="AutoShape 144"/>
          <p:cNvSpPr>
            <a:spLocks noChangeArrowheads="1"/>
          </p:cNvSpPr>
          <p:nvPr/>
        </p:nvSpPr>
        <p:spPr bwMode="auto">
          <a:xfrm>
            <a:off x="5513388" y="1214438"/>
            <a:ext cx="3416300" cy="738187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pt-BR" sz="1400" b="1">
                <a:solidFill>
                  <a:srgbClr val="FFFF00"/>
                </a:solidFill>
                <a:latin typeface="Courier New" pitchFamily="49" charset="0"/>
              </a:rPr>
              <a:t>a = 999999999</a:t>
            </a:r>
          </a:p>
          <a:p>
            <a:r>
              <a:rPr lang="pt-BR" sz="1400" b="1">
                <a:solidFill>
                  <a:srgbClr val="FFFF00"/>
                </a:solidFill>
                <a:latin typeface="Courier New" pitchFamily="49" charset="0"/>
              </a:rPr>
              <a:t>b = 5555</a:t>
            </a:r>
          </a:p>
          <a:p>
            <a:r>
              <a:rPr lang="pt-BR" sz="1400" b="1">
                <a:solidFill>
                  <a:srgbClr val="FFFF00"/>
                </a:solidFill>
                <a:latin typeface="Courier New" pitchFamily="49" charset="0"/>
              </a:rPr>
              <a:t>999999999 + 5555 = 1000005554</a:t>
            </a:r>
            <a:endParaRPr lang="sr-Latn-CS" sz="1400" b="1">
              <a:solidFill>
                <a:srgbClr val="FFFF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6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7500"/>
                            </p:stCondLst>
                            <p:childTnLst>
                              <p:par>
                                <p:cTn id="1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8000"/>
                            </p:stCondLst>
                            <p:childTnLst>
                              <p:par>
                                <p:cTn id="1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8500"/>
                            </p:stCondLst>
                            <p:childTnLst>
                              <p:par>
                                <p:cTn id="1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1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9500"/>
                            </p:stCondLst>
                            <p:childTnLst>
                              <p:par>
                                <p:cTn id="1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0000"/>
                            </p:stCondLst>
                            <p:childTnLst>
                              <p:par>
                                <p:cTn id="1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500"/>
                            </p:stCondLst>
                            <p:childTnLst>
                              <p:par>
                                <p:cTn id="1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1000"/>
                            </p:stCondLst>
                            <p:childTnLst>
                              <p:par>
                                <p:cTn id="1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1500"/>
                            </p:stCondLst>
                            <p:childTnLst>
                              <p:par>
                                <p:cTn id="1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2000"/>
                            </p:stCondLst>
                            <p:childTnLst>
                              <p:par>
                                <p:cTn id="1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2500"/>
                            </p:stCondLst>
                            <p:childTnLst>
                              <p:par>
                                <p:cTn id="1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3000"/>
                            </p:stCondLst>
                            <p:childTnLst>
                              <p:par>
                                <p:cTn id="1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4" grpId="0" uiExpand="1" build="p" bldLvl="5"/>
      <p:bldP spid="9" grpId="0" build="p" bldLvl="5"/>
      <p:bldP spid="1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en-US" sz="3200" smtClean="0"/>
              <a:t>P</a:t>
            </a:r>
            <a:r>
              <a:rPr lang="sr-Latn-CS" sz="3200" smtClean="0"/>
              <a:t>reklapanj</a:t>
            </a:r>
            <a:r>
              <a:rPr lang="en-US" sz="3200" smtClean="0"/>
              <a:t>e</a:t>
            </a:r>
            <a:r>
              <a:rPr lang="sr-Latn-CS" sz="3200" smtClean="0"/>
              <a:t> operatora</a:t>
            </a:r>
            <a:r>
              <a:rPr lang="en-US" sz="3200" smtClean="0"/>
              <a:t> </a:t>
            </a:r>
            <a:r>
              <a:rPr lang="en-US" sz="3200" smtClean="0">
                <a:solidFill>
                  <a:srgbClr val="990000"/>
                </a:solidFill>
              </a:rPr>
              <a:t>++</a:t>
            </a:r>
            <a:r>
              <a:rPr lang="en-US" sz="3200" smtClean="0"/>
              <a:t> i </a:t>
            </a:r>
            <a:r>
              <a:rPr lang="en-US" sz="3200" smtClean="0">
                <a:solidFill>
                  <a:srgbClr val="990000"/>
                </a:solidFill>
              </a:rPr>
              <a:t>--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79388" y="1285875"/>
            <a:ext cx="8785225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1400" b="1"/>
              <a:t>Operatori inkrementovanja i dekrementovanja imaju dva </a:t>
            </a:r>
            <a:r>
              <a:rPr lang="sr-Latn-CS" sz="1400" b="1"/>
              <a:t>oblika</a:t>
            </a:r>
            <a:r>
              <a:rPr lang="en-US" sz="1400"/>
              <a:t>:</a:t>
            </a:r>
            <a:r>
              <a:rPr lang="sr-Latn-CS" sz="1400"/>
              <a:t> </a:t>
            </a:r>
            <a:r>
              <a:rPr lang="sr-Latn-CS" sz="1400" b="1">
                <a:solidFill>
                  <a:srgbClr val="000099"/>
                </a:solidFill>
              </a:rPr>
              <a:t>prefiksni </a:t>
            </a:r>
            <a:r>
              <a:rPr lang="sr-Latn-CS" sz="1400"/>
              <a:t>i </a:t>
            </a:r>
            <a:r>
              <a:rPr lang="sr-Latn-CS" sz="1400" b="1">
                <a:solidFill>
                  <a:srgbClr val="000099"/>
                </a:solidFill>
              </a:rPr>
              <a:t>postfiksni</a:t>
            </a:r>
            <a:r>
              <a:rPr lang="sr-Latn-CS" sz="1400"/>
              <a:t>.</a:t>
            </a:r>
          </a:p>
          <a:p>
            <a:pPr marL="342900" indent="-342900" eaLnBrk="1" hangingPunct="1">
              <a:spcBef>
                <a:spcPts val="1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Da bi se omogućilo preklapanje ovih operatora, treba implementirati </a:t>
            </a:r>
            <a:r>
              <a:rPr lang="sr-Latn-CS" sz="1400" b="1">
                <a:solidFill>
                  <a:srgbClr val="000099"/>
                </a:solidFill>
              </a:rPr>
              <a:t>dvije operatorske funkcije</a:t>
            </a:r>
            <a:r>
              <a:rPr lang="sr-Latn-CS" sz="1400" b="1"/>
              <a:t> – jednu za prefiksni i jednu za postfiksni oblik.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4313" y="2214563"/>
            <a:ext cx="4143375" cy="365125"/>
          </a:xfrm>
          <a:prstGeom prst="rect">
            <a:avLst/>
          </a:prstGeom>
          <a:solidFill>
            <a:srgbClr val="99FF33"/>
          </a:solidFill>
          <a:ln w="28575">
            <a:solidFill>
              <a:srgbClr val="99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sz="1600" b="1">
                <a:solidFill>
                  <a:srgbClr val="000099"/>
                </a:solidFill>
              </a:rPr>
              <a:t>Prefiksni oblik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43438" y="2214563"/>
            <a:ext cx="4214812" cy="365125"/>
          </a:xfrm>
          <a:prstGeom prst="rect">
            <a:avLst/>
          </a:prstGeom>
          <a:solidFill>
            <a:srgbClr val="99FF33"/>
          </a:solidFill>
          <a:ln w="28575" algn="ctr">
            <a:solidFill>
              <a:srgbClr val="99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sz="1600" b="1">
                <a:solidFill>
                  <a:srgbClr val="000099"/>
                </a:solidFill>
              </a:rPr>
              <a:t>Postfiksni oblik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15900" y="2651125"/>
            <a:ext cx="4356100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sz="1400" dirty="0"/>
              <a:t>Prefiksni operatori koriste se u obliku</a:t>
            </a:r>
            <a:r>
              <a:rPr lang="en-US" sz="1400" dirty="0"/>
              <a:t>:</a:t>
            </a:r>
            <a:endParaRPr lang="sr-Latn-CS" sz="1400" dirty="0"/>
          </a:p>
          <a:p>
            <a:pPr marL="800100" lvl="1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++ob </a:t>
            </a:r>
            <a:r>
              <a:rPr lang="sr-Latn-C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sr-Latn-CS" sz="14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--ob</a:t>
            </a:r>
          </a:p>
          <a:p>
            <a:pPr marL="342900" indent="-342900" eaLnBrk="1" hangingPunct="1">
              <a:spcBef>
                <a:spcPts val="1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sz="1400" b="1" dirty="0"/>
              <a:t>Kompajler generiše poziv: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ob.operator++() </a:t>
            </a:r>
            <a:r>
              <a:rPr lang="sr-Latn-CS" sz="1400" dirty="0">
                <a:latin typeface="+mj-lt"/>
                <a:cs typeface="Courier New" pitchFamily="49" charset="0"/>
              </a:rPr>
              <a:t>ili</a:t>
            </a:r>
            <a:r>
              <a:rPr lang="sr-Latn-CS" sz="14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r-Latn-C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operator++(ob)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ob.operator--() </a:t>
            </a:r>
            <a:r>
              <a:rPr lang="sr-Latn-CS" sz="1400" dirty="0">
                <a:cs typeface="Courier New" pitchFamily="49" charset="0"/>
              </a:rPr>
              <a:t>ili</a:t>
            </a:r>
            <a:r>
              <a:rPr lang="sr-Latn-CS" sz="14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r-Latn-C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operator--(ob)</a:t>
            </a:r>
            <a:endParaRPr lang="sr-Latn-CS" sz="1400" b="1" dirty="0">
              <a:solidFill>
                <a:srgbClr val="99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1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sz="1400" dirty="0"/>
              <a:t>Uobičajeno, </a:t>
            </a:r>
            <a:r>
              <a:rPr lang="sr-Latn-CS" sz="1400" b="1" dirty="0"/>
              <a:t>ova operatorska funkcija inkrementuje /dekrementuje vrijednost objekta i vraća </a:t>
            </a:r>
            <a:r>
              <a:rPr lang="sr-Latn-CS" sz="1400" b="1" dirty="0">
                <a:solidFill>
                  <a:srgbClr val="000099"/>
                </a:solidFill>
              </a:rPr>
              <a:t>lvalue </a:t>
            </a:r>
            <a:r>
              <a:rPr lang="sr-Latn-CS" sz="1400" b="1" dirty="0"/>
              <a:t>– referencu na dati objekat.</a:t>
            </a:r>
          </a:p>
          <a:p>
            <a:pPr marL="342900" indent="-342900">
              <a:spcBef>
                <a:spcPts val="600"/>
              </a:spcBef>
              <a:spcAft>
                <a:spcPts val="300"/>
              </a:spcAft>
              <a:defRPr/>
            </a:pPr>
            <a:r>
              <a:rPr lang="sr-Latn-CS" sz="1400" dirty="0">
                <a:latin typeface="Courier New" pitchFamily="49" charset="0"/>
              </a:rPr>
              <a:t>	  </a:t>
            </a:r>
            <a:r>
              <a:rPr lang="sr-Latn-CS" sz="1400" dirty="0"/>
              <a:t>Prototip odgovarajuće funkcije članice: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defRPr/>
            </a:pPr>
            <a:r>
              <a:rPr lang="sr-Latn-CS" sz="14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		Klasa &amp;operator++();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defRPr/>
            </a:pPr>
            <a:r>
              <a:rPr lang="sr-Latn-CS" sz="14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		Klasa &amp;operator--();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sr-Latn-CS" sz="1400" dirty="0"/>
              <a:t>	    Prototip odgovarajuće prijateljske funkcije:</a:t>
            </a:r>
          </a:p>
          <a:p>
            <a:pPr marL="342900" indent="-342900">
              <a:spcBef>
                <a:spcPts val="600"/>
              </a:spcBef>
              <a:spcAft>
                <a:spcPts val="300"/>
              </a:spcAft>
              <a:defRPr/>
            </a:pPr>
            <a:r>
              <a:rPr lang="sr-Latn-CS" sz="14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		</a:t>
            </a:r>
            <a:r>
              <a:rPr lang="sr-Latn-C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Klasa &amp;operator++(Klasa &amp;);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4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		</a:t>
            </a:r>
            <a:r>
              <a:rPr lang="sr-Latn-C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Klasa &amp;operator--(Klasa &amp;);</a:t>
            </a:r>
            <a:endParaRPr lang="sr-Latn-CS" sz="1400" dirty="0">
              <a:solidFill>
                <a:srgbClr val="000099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73588" y="2643188"/>
            <a:ext cx="4570412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sz="1400" dirty="0"/>
              <a:t>Postfiksni operatori koriste se u obliku</a:t>
            </a:r>
            <a:r>
              <a:rPr lang="en-US" sz="1400" dirty="0"/>
              <a:t>:</a:t>
            </a:r>
            <a:endParaRPr lang="sr-Latn-CS" sz="1400" dirty="0"/>
          </a:p>
          <a:p>
            <a:pPr marL="800100" lvl="1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ob++ </a:t>
            </a:r>
            <a:r>
              <a:rPr lang="sr-Latn-C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sr-Latn-CS" sz="14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ob--</a:t>
            </a:r>
          </a:p>
          <a:p>
            <a:pPr marL="342900" indent="-342900" eaLnBrk="1" hangingPunct="1">
              <a:spcBef>
                <a:spcPts val="1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sz="1400" dirty="0"/>
              <a:t>Da bi se razlikovao od prefiksnog oblika,  </a:t>
            </a:r>
            <a:r>
              <a:rPr lang="sr-Latn-CS" sz="1400" b="1" dirty="0"/>
              <a:t>kompajler generiše poziv:</a:t>
            </a:r>
          </a:p>
          <a:p>
            <a:pPr marL="800100" lvl="1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ob.operator++(0) </a:t>
            </a:r>
            <a:r>
              <a:rPr lang="sr-Latn-CS" sz="1400" dirty="0">
                <a:cs typeface="Courier New" pitchFamily="49" charset="0"/>
              </a:rPr>
              <a:t>ili</a:t>
            </a:r>
            <a:r>
              <a:rPr lang="sr-Latn-CS" sz="14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r-Latn-C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operator++(ob,0)</a:t>
            </a:r>
            <a:endParaRPr lang="sr-Latn-CS" sz="1400" b="1" dirty="0">
              <a:solidFill>
                <a:srgbClr val="99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800100" lvl="1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ob.operator--(0) </a:t>
            </a:r>
            <a:r>
              <a:rPr lang="sr-Latn-CS" sz="1400" dirty="0">
                <a:cs typeface="Courier New" pitchFamily="49" charset="0"/>
              </a:rPr>
              <a:t>ili</a:t>
            </a:r>
            <a:r>
              <a:rPr lang="sr-Latn-CS" sz="14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sr-Latn-C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operator--(ob,0)</a:t>
            </a:r>
            <a:endParaRPr lang="sr-Latn-CS" sz="1400" b="1" dirty="0">
              <a:solidFill>
                <a:srgbClr val="99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1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sz="1400" dirty="0"/>
              <a:t>Uobičajeno, </a:t>
            </a:r>
            <a:r>
              <a:rPr lang="sr-Latn-CS" sz="1400" b="1" dirty="0"/>
              <a:t>ova operatorska funkcija ne vraća </a:t>
            </a:r>
            <a:r>
              <a:rPr lang="sr-Latn-CS" sz="1400" b="1" dirty="0">
                <a:solidFill>
                  <a:srgbClr val="000099"/>
                </a:solidFill>
              </a:rPr>
              <a:t>lvalue</a:t>
            </a:r>
            <a:r>
              <a:rPr lang="sr-Latn-CS" sz="1400" b="1" dirty="0"/>
              <a:t> nego kopiju originala, a original  inkrementuje / dekrementuje.</a:t>
            </a:r>
          </a:p>
          <a:p>
            <a:pPr marL="342900" indent="-342900">
              <a:spcBef>
                <a:spcPts val="600"/>
              </a:spcBef>
              <a:spcAft>
                <a:spcPts val="300"/>
              </a:spcAft>
              <a:defRPr/>
            </a:pPr>
            <a:r>
              <a:rPr lang="sr-Latn-CS" sz="1400" dirty="0">
                <a:latin typeface="Courier New" pitchFamily="49" charset="0"/>
              </a:rPr>
              <a:t>	 </a:t>
            </a:r>
            <a:r>
              <a:rPr lang="sr-Latn-CS" sz="1400" dirty="0"/>
              <a:t>Prototip odgovarajuće funkcije članice: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defRPr/>
            </a:pPr>
            <a:r>
              <a:rPr lang="sr-Latn-CS" sz="14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		Klasa operator++(int);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defRPr/>
            </a:pPr>
            <a:r>
              <a:rPr lang="sr-Latn-CS" sz="14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		Klasa operator--(int);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sr-Latn-CS" sz="1400" dirty="0"/>
              <a:t>	  Prototip odgovarajuće prijateljske funkcije: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sr-Latn-CS" sz="14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		</a:t>
            </a:r>
            <a:r>
              <a:rPr lang="sr-Latn-C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Klasa operator++(Klasa &amp;, int);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sr-Latn-CS" sz="14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		</a:t>
            </a:r>
            <a:r>
              <a:rPr lang="sr-Latn-C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Klasa operator--(Klasa &amp;, int);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build="p" bldLvl="5"/>
      <p:bldP spid="4" grpId="0" build="p" bldLvl="2" animBg="1"/>
      <p:bldP spid="5" grpId="0" build="p" bldLvl="2" animBg="1"/>
      <p:bldP spid="6" grpId="0" build="p" bldLvl="5"/>
      <p:bldP spid="7" grpId="0" build="p" bldLvl="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sz="3200" smtClean="0"/>
              <a:t>Preklapanje operatora </a:t>
            </a:r>
            <a:endParaRPr lang="en-US" sz="320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484313"/>
            <a:ext cx="9036050" cy="50403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</a:rPr>
              <a:t>Sadr</a:t>
            </a:r>
            <a:r>
              <a:rPr lang="sr-Latn-CS" sz="2400" b="1" smtClean="0">
                <a:solidFill>
                  <a:schemeClr val="tx2"/>
                </a:solidFill>
              </a:rPr>
              <a:t>žaj</a:t>
            </a:r>
            <a:endParaRPr lang="en-US" sz="2400" b="1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sz="2000" smtClean="0"/>
              <a:t>Koncept preklapanja operatora </a:t>
            </a:r>
            <a:r>
              <a:rPr lang="sr-Latn-CS" sz="2000" smtClean="0"/>
              <a:t>(</a:t>
            </a:r>
            <a:r>
              <a:rPr lang="sr-Latn-CS" sz="2000" i="1" smtClean="0"/>
              <a:t>operator overloading</a:t>
            </a:r>
            <a:r>
              <a:rPr lang="sr-Latn-CS" sz="2000" smtClean="0"/>
              <a:t>)</a:t>
            </a:r>
            <a:endParaRPr lang="en-US" sz="2000" smtClean="0"/>
          </a:p>
          <a:p>
            <a:pPr lvl="1" eaLnBrk="1" hangingPunct="1">
              <a:lnSpc>
                <a:spcPct val="80000"/>
              </a:lnSpc>
              <a:spcBef>
                <a:spcPct val="35000"/>
              </a:spcBef>
            </a:pPr>
            <a:r>
              <a:rPr lang="sr-Latn-CS" sz="2000" smtClean="0"/>
              <a:t>Ograničenja kod preklapanja operatora </a:t>
            </a:r>
            <a:endParaRPr lang="en-US" sz="2000" smtClean="0"/>
          </a:p>
          <a:p>
            <a:pPr lvl="1" eaLnBrk="1" hangingPunct="1">
              <a:lnSpc>
                <a:spcPct val="80000"/>
              </a:lnSpc>
              <a:spcBef>
                <a:spcPct val="35000"/>
              </a:spcBef>
            </a:pPr>
            <a:r>
              <a:rPr lang="sr-Latn-CS" sz="2000" smtClean="0"/>
              <a:t>Implementacija operatorske funkcije</a:t>
            </a:r>
          </a:p>
          <a:p>
            <a:pPr lvl="1" eaLnBrk="1" hangingPunct="1">
              <a:lnSpc>
                <a:spcPct val="80000"/>
              </a:lnSpc>
              <a:spcBef>
                <a:spcPct val="35000"/>
              </a:spcBef>
            </a:pPr>
            <a:r>
              <a:rPr lang="sr-Latn-CS" sz="2000" smtClean="0"/>
              <a:t>Preklapanje unarnih operatora</a:t>
            </a:r>
          </a:p>
          <a:p>
            <a:pPr lvl="1" eaLnBrk="1" hangingPunct="1">
              <a:lnSpc>
                <a:spcPct val="80000"/>
              </a:lnSpc>
              <a:spcBef>
                <a:spcPct val="35000"/>
              </a:spcBef>
            </a:pPr>
            <a:r>
              <a:rPr lang="sr-Latn-CS" sz="2000" smtClean="0"/>
              <a:t>Preklapanje binarnih operatora</a:t>
            </a:r>
          </a:p>
          <a:p>
            <a:pPr lvl="1" eaLnBrk="1" hangingPunct="1">
              <a:lnSpc>
                <a:spcPct val="80000"/>
              </a:lnSpc>
              <a:spcBef>
                <a:spcPct val="35000"/>
              </a:spcBef>
            </a:pPr>
            <a:r>
              <a:rPr lang="sr-Latn-CS" sz="2000" smtClean="0"/>
              <a:t>Preklapanje operatora </a:t>
            </a:r>
            <a:r>
              <a:rPr lang="sr-Latn-CS" sz="2000" b="1" smtClean="0">
                <a:solidFill>
                  <a:srgbClr val="990000"/>
                </a:solidFill>
              </a:rPr>
              <a:t>&lt;&lt;</a:t>
            </a:r>
            <a:r>
              <a:rPr lang="sr-Latn-CS" sz="2000" smtClean="0"/>
              <a:t> i </a:t>
            </a:r>
            <a:r>
              <a:rPr lang="sr-Latn-CS" sz="2000" b="1" smtClean="0">
                <a:solidFill>
                  <a:srgbClr val="990000"/>
                </a:solidFill>
              </a:rPr>
              <a:t>&gt;&gt;</a:t>
            </a:r>
          </a:p>
          <a:p>
            <a:pPr lvl="1" eaLnBrk="1" hangingPunct="1">
              <a:lnSpc>
                <a:spcPct val="80000"/>
              </a:lnSpc>
              <a:spcBef>
                <a:spcPct val="35000"/>
              </a:spcBef>
            </a:pPr>
            <a:r>
              <a:rPr lang="sr-Latn-CS" sz="2000" smtClean="0"/>
              <a:t>Preklapanje operatora </a:t>
            </a:r>
            <a:r>
              <a:rPr lang="sr-Latn-CS" sz="2000" b="1" smtClean="0">
                <a:solidFill>
                  <a:srgbClr val="990000"/>
                </a:solidFill>
              </a:rPr>
              <a:t>++</a:t>
            </a:r>
            <a:r>
              <a:rPr lang="sr-Latn-CS" sz="2000" smtClean="0"/>
              <a:t> i </a:t>
            </a:r>
            <a:r>
              <a:rPr lang="sr-Latn-CS" sz="2000" b="1" smtClean="0">
                <a:solidFill>
                  <a:srgbClr val="990000"/>
                </a:solidFill>
              </a:rPr>
              <a:t>– –</a:t>
            </a:r>
          </a:p>
          <a:p>
            <a:pPr lvl="1" eaLnBrk="1" hangingPunct="1">
              <a:lnSpc>
                <a:spcPct val="80000"/>
              </a:lnSpc>
              <a:spcBef>
                <a:spcPct val="35000"/>
              </a:spcBef>
            </a:pPr>
            <a:r>
              <a:rPr lang="sr-Latn-CS" sz="2000" smtClean="0"/>
              <a:t>Preklapanje operatora </a:t>
            </a:r>
            <a:r>
              <a:rPr lang="sr-Latn-CS" sz="2000" b="1" smtClean="0">
                <a:solidFill>
                  <a:srgbClr val="990000"/>
                </a:solidFill>
              </a:rPr>
              <a:t>(</a:t>
            </a:r>
            <a:r>
              <a:rPr lang="en-US" sz="2000" b="1" smtClean="0">
                <a:solidFill>
                  <a:srgbClr val="990000"/>
                </a:solidFill>
              </a:rPr>
              <a:t> </a:t>
            </a:r>
            <a:r>
              <a:rPr lang="sr-Latn-CS" sz="2000" b="1" smtClean="0">
                <a:solidFill>
                  <a:srgbClr val="990000"/>
                </a:solidFill>
              </a:rPr>
              <a:t>)</a:t>
            </a:r>
            <a:r>
              <a:rPr lang="en-US" sz="2000" smtClean="0"/>
              <a:t> i </a:t>
            </a:r>
            <a:r>
              <a:rPr lang="en-US" sz="2000" b="1" smtClean="0">
                <a:solidFill>
                  <a:srgbClr val="990000"/>
                </a:solidFill>
              </a:rPr>
              <a:t>[ ]</a:t>
            </a:r>
            <a:r>
              <a:rPr lang="en-US" sz="2000" smtClean="0"/>
              <a:t> </a:t>
            </a:r>
            <a:endParaRPr lang="sr-Latn-CS" sz="2000" smtClean="0"/>
          </a:p>
          <a:p>
            <a:pPr lvl="1" eaLnBrk="1" hangingPunct="1">
              <a:lnSpc>
                <a:spcPct val="80000"/>
              </a:lnSpc>
              <a:spcBef>
                <a:spcPct val="35000"/>
              </a:spcBef>
            </a:pPr>
            <a:r>
              <a:rPr lang="sr-Latn-CS" sz="2000" smtClean="0"/>
              <a:t>Preklapanje operatora dodjele</a:t>
            </a:r>
          </a:p>
          <a:p>
            <a:pPr lvl="1" eaLnBrk="1" hangingPunct="1">
              <a:lnSpc>
                <a:spcPct val="80000"/>
              </a:lnSpc>
              <a:spcBef>
                <a:spcPct val="35000"/>
              </a:spcBef>
            </a:pPr>
            <a:r>
              <a:rPr lang="sr-Latn-CS" sz="2000" smtClean="0"/>
              <a:t>Preklapanje relacionih operatora</a:t>
            </a:r>
          </a:p>
          <a:p>
            <a:pPr lvl="1" eaLnBrk="1" hangingPunct="1">
              <a:lnSpc>
                <a:spcPct val="80000"/>
              </a:lnSpc>
              <a:spcBef>
                <a:spcPct val="35000"/>
              </a:spcBef>
            </a:pPr>
            <a:r>
              <a:rPr lang="sr-Latn-CS" sz="2000" smtClean="0"/>
              <a:t>Konverzije između tipova 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en-US" sz="3200" smtClean="0"/>
              <a:t>P</a:t>
            </a:r>
            <a:r>
              <a:rPr lang="sr-Latn-CS" sz="3200" smtClean="0"/>
              <a:t>reklapanj</a:t>
            </a:r>
            <a:r>
              <a:rPr lang="en-US" sz="3200" smtClean="0"/>
              <a:t>e</a:t>
            </a:r>
            <a:r>
              <a:rPr lang="sr-Latn-CS" sz="3200" smtClean="0"/>
              <a:t> operatora</a:t>
            </a:r>
            <a:r>
              <a:rPr lang="en-US" sz="3200" smtClean="0"/>
              <a:t> </a:t>
            </a:r>
            <a:r>
              <a:rPr lang="sr-Latn-CS" sz="3200" smtClean="0">
                <a:solidFill>
                  <a:srgbClr val="990000"/>
                </a:solidFill>
              </a:rPr>
              <a:t>++</a:t>
            </a:r>
            <a:r>
              <a:rPr lang="en-US" sz="3200" smtClean="0"/>
              <a:t> i </a:t>
            </a:r>
            <a:r>
              <a:rPr lang="en-US" sz="3200" smtClean="0">
                <a:solidFill>
                  <a:srgbClr val="990000"/>
                </a:solidFill>
              </a:rPr>
              <a:t>--</a:t>
            </a:r>
            <a:r>
              <a:rPr lang="sr-Latn-CS" sz="3200" smtClean="0">
                <a:solidFill>
                  <a:srgbClr val="990000"/>
                </a:solidFill>
              </a:rPr>
              <a:t> </a:t>
            </a:r>
            <a:endParaRPr lang="en-US" sz="3200" smtClean="0">
              <a:solidFill>
                <a:srgbClr val="99000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2875" y="1214438"/>
            <a:ext cx="7286625" cy="537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/>
              <a:t>Primjer: (Realizacija pomoću funkcija članica)</a:t>
            </a:r>
          </a:p>
          <a:p>
            <a:pPr marL="342900" indent="-342900" eaLnBrk="1" hangingPunct="1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#include </a:t>
            </a:r>
            <a:r>
              <a:rPr lang="sr-Latn-C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&lt;iostream&gt;</a:t>
            </a:r>
            <a:endParaRPr lang="en-US" sz="13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  <a:p>
            <a:pPr marL="342900" indent="-342900" eaLnBrk="1" hangingPunct="1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defRPr/>
            </a:pPr>
            <a:r>
              <a:rPr lang="en-U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using namespace std;</a:t>
            </a:r>
            <a:endParaRPr lang="sr-Latn-C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class Complex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friend ostream &amp;operator&lt;&lt; (ostream &amp;, const Complex &amp;);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public: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Complex (double re=0, double im=0) : real(re), imag(im) {}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Complex &amp;operator++()     { ++real; return *this; }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Complex &amp;operator--()     { --real; return *this; }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sz="13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Complex operator++(int i) { Complex t=*this; real++; return t; }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sz="13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Complex operator--(int i) { Complex t=*this; real--; return t; }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private: double real, imag;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ts val="300"/>
              </a:spcBef>
              <a:spcAft>
                <a:spcPts val="0"/>
              </a:spcAft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ostream &amp; operator&lt;&lt; (ostream &amp;dat, const Complex &amp;z)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{ return dat &lt;&lt; "(" &lt;&lt; z.real &lt;&lt; "," &lt;&lt; z.imag &lt;&lt; ")" ; }</a:t>
            </a:r>
          </a:p>
          <a:p>
            <a:pPr marL="342900" indent="-342900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int </a:t>
            </a:r>
            <a:r>
              <a:rPr lang="sr-Latn-C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main</a:t>
            </a: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()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{  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Complex z(1,1);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cout &lt;&lt; "z =   " &lt;&lt; z &lt;&lt; endl;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cout &lt;&lt; "++z = " &lt;&lt; ++z &lt;&lt; endl;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cout &lt;&lt; "z++ = " &lt;&lt; z++ &lt;&lt; endl;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cout &lt;&lt; "z =   " &lt;&lt; z &lt;&lt; endl;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cout &lt;&lt; "--z = " &lt;&lt; --z &lt;&lt; endl;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cout &lt;&lt; "z-- = " &lt;&lt; z-- &lt;&lt; endl;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cout &lt;&lt; "z =   " &lt;&lt; z &lt;&lt; endl;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}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5929313" y="4929188"/>
            <a:ext cx="3022600" cy="1785937"/>
            <a:chOff x="4040" y="3140"/>
            <a:chExt cx="1526" cy="1063"/>
          </a:xfrm>
        </p:grpSpPr>
        <p:sp>
          <p:nvSpPr>
            <p:cNvPr id="22534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22535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8" name="AutoShape 144"/>
          <p:cNvSpPr>
            <a:spLocks noChangeArrowheads="1"/>
          </p:cNvSpPr>
          <p:nvPr/>
        </p:nvSpPr>
        <p:spPr bwMode="auto">
          <a:xfrm>
            <a:off x="6013450" y="5000625"/>
            <a:ext cx="2201863" cy="1600200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pl-PL" sz="1400" b="1">
                <a:solidFill>
                  <a:srgbClr val="FFFF00"/>
                </a:solidFill>
                <a:latin typeface="Courier New" pitchFamily="49" charset="0"/>
              </a:rPr>
              <a:t>z =   (1,1)</a:t>
            </a:r>
          </a:p>
          <a:p>
            <a:r>
              <a:rPr lang="pl-PL" sz="1400" b="1">
                <a:solidFill>
                  <a:srgbClr val="FFFF00"/>
                </a:solidFill>
                <a:latin typeface="Courier New" pitchFamily="49" charset="0"/>
              </a:rPr>
              <a:t>++z = (2,1)</a:t>
            </a:r>
          </a:p>
          <a:p>
            <a:r>
              <a:rPr lang="pl-PL" sz="1400" b="1">
                <a:solidFill>
                  <a:srgbClr val="FFFF00"/>
                </a:solidFill>
                <a:latin typeface="Courier New" pitchFamily="49" charset="0"/>
              </a:rPr>
              <a:t>z++ = (2,1)</a:t>
            </a:r>
          </a:p>
          <a:p>
            <a:r>
              <a:rPr lang="pl-PL" sz="1400" b="1">
                <a:solidFill>
                  <a:srgbClr val="FFFF00"/>
                </a:solidFill>
                <a:latin typeface="Courier New" pitchFamily="49" charset="0"/>
              </a:rPr>
              <a:t>z =   (3,1)</a:t>
            </a:r>
          </a:p>
          <a:p>
            <a:r>
              <a:rPr lang="pl-PL" sz="1400" b="1">
                <a:solidFill>
                  <a:srgbClr val="FFFF00"/>
                </a:solidFill>
                <a:latin typeface="Courier New" pitchFamily="49" charset="0"/>
              </a:rPr>
              <a:t>--z = (2,1)</a:t>
            </a:r>
          </a:p>
          <a:p>
            <a:r>
              <a:rPr lang="pl-PL" sz="1400" b="1">
                <a:solidFill>
                  <a:srgbClr val="FFFF00"/>
                </a:solidFill>
                <a:latin typeface="Courier New" pitchFamily="49" charset="0"/>
              </a:rPr>
              <a:t>z-- = (2,1)</a:t>
            </a:r>
          </a:p>
          <a:p>
            <a:r>
              <a:rPr lang="pl-PL" sz="1400" b="1">
                <a:solidFill>
                  <a:srgbClr val="FFFF00"/>
                </a:solidFill>
                <a:latin typeface="Courier New" pitchFamily="49" charset="0"/>
              </a:rPr>
              <a:t>z =   (1,1)</a:t>
            </a:r>
            <a:endParaRPr lang="sr-Latn-CS" sz="1400" b="1">
              <a:solidFill>
                <a:srgbClr val="FFFF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4" grpId="0" uiExpand="1" build="p" bldLvl="5"/>
      <p:bldP spid="8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en-US" sz="3200" smtClean="0"/>
              <a:t>P</a:t>
            </a:r>
            <a:r>
              <a:rPr lang="sr-Latn-CS" sz="3200" smtClean="0"/>
              <a:t>reklapanj</a:t>
            </a:r>
            <a:r>
              <a:rPr lang="en-US" sz="3200" smtClean="0"/>
              <a:t>e</a:t>
            </a:r>
            <a:r>
              <a:rPr lang="sr-Latn-CS" sz="3200" smtClean="0"/>
              <a:t> operatora</a:t>
            </a:r>
            <a:r>
              <a:rPr lang="en-US" sz="3200" smtClean="0"/>
              <a:t> </a:t>
            </a:r>
            <a:r>
              <a:rPr lang="sr-Latn-CS" sz="3200" smtClean="0">
                <a:solidFill>
                  <a:srgbClr val="990000"/>
                </a:solidFill>
              </a:rPr>
              <a:t>++</a:t>
            </a:r>
            <a:r>
              <a:rPr lang="en-US" sz="3200" smtClean="0"/>
              <a:t> i </a:t>
            </a:r>
            <a:r>
              <a:rPr lang="en-US" sz="3200" smtClean="0">
                <a:solidFill>
                  <a:srgbClr val="990000"/>
                </a:solidFill>
              </a:rPr>
              <a:t>--</a:t>
            </a:r>
            <a:r>
              <a:rPr lang="sr-Latn-CS" sz="3200" smtClean="0">
                <a:solidFill>
                  <a:srgbClr val="990000"/>
                </a:solidFill>
              </a:rPr>
              <a:t> </a:t>
            </a:r>
            <a:endParaRPr lang="en-US" sz="3200" smtClean="0">
              <a:solidFill>
                <a:srgbClr val="99000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2875" y="1214438"/>
            <a:ext cx="7286625" cy="537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/>
              <a:t>Primjer: (Realizacija pomoću prijateljskih funkcija)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#include </a:t>
            </a:r>
            <a:r>
              <a:rPr lang="sr-Latn-C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&lt;iostream&gt;</a:t>
            </a:r>
            <a:endParaRPr lang="en-US" sz="13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using namespace std;</a:t>
            </a:r>
            <a:endParaRPr lang="sr-Latn-C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60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class Complex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friend ostream &amp;operator&lt;&lt; (ostream &amp;, const Complex &amp;);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friend Complex &amp;operator++ (Complex &amp;);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friend Complex operator++ (Complex &amp;, int);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public: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Complex (double re=0, double im=0) : real(re), imag(im) {}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private: double real, imag;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ts val="30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ostream &amp; operator&lt;&lt; (ostream &amp;dat, const Complex &amp;z)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{ return dat &lt;&lt; "(" &lt;&lt; z.real &lt;&lt; "," &lt;&lt; z.imag &lt;&lt; ")" ; }</a:t>
            </a:r>
          </a:p>
          <a:p>
            <a:pPr marL="342900" indent="-342900">
              <a:spcBef>
                <a:spcPts val="300"/>
              </a:spcBef>
              <a:defRPr/>
            </a:pPr>
            <a:r>
              <a:rPr lang="sr-Latn-CS" sz="13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Complex &amp;operator++(Complex &amp;c)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{ ++c.real; return c; }</a:t>
            </a:r>
          </a:p>
          <a:p>
            <a:pPr marL="342900" indent="-342900">
              <a:spcBef>
                <a:spcPts val="300"/>
              </a:spcBef>
              <a:defRPr/>
            </a:pP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Complex operator++(Complex &amp;c, int i)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{ Complex t=c; c.real++; return t; }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en-U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int </a:t>
            </a:r>
            <a:r>
              <a:rPr lang="sr-Latn-C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main</a:t>
            </a: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()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Complex z(1,1);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cout &lt;&lt; "z =   " &lt;&lt; z &lt;&lt; endl;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cout &lt;&lt; "++z = " &lt;&lt; ++z &lt;&lt; endl;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cout &lt;&lt; "z++ = " &lt;&lt; z++ &lt;&lt; endl;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cout &lt;&lt; "z =   " &lt;&lt; z &lt;&lt; endl;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}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5929313" y="5143500"/>
            <a:ext cx="3022600" cy="1571625"/>
            <a:chOff x="4040" y="3140"/>
            <a:chExt cx="1526" cy="1063"/>
          </a:xfrm>
        </p:grpSpPr>
        <p:sp>
          <p:nvSpPr>
            <p:cNvPr id="23558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23559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8" name="AutoShape 144"/>
          <p:cNvSpPr>
            <a:spLocks noChangeArrowheads="1"/>
          </p:cNvSpPr>
          <p:nvPr/>
        </p:nvSpPr>
        <p:spPr bwMode="auto">
          <a:xfrm>
            <a:off x="6013450" y="5189538"/>
            <a:ext cx="2201863" cy="954087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pl-PL" sz="1400" b="1">
                <a:solidFill>
                  <a:srgbClr val="FFFF00"/>
                </a:solidFill>
                <a:latin typeface="Courier New" pitchFamily="49" charset="0"/>
              </a:rPr>
              <a:t>z =   (1,1)</a:t>
            </a:r>
          </a:p>
          <a:p>
            <a:r>
              <a:rPr lang="pl-PL" sz="1400" b="1">
                <a:solidFill>
                  <a:srgbClr val="FFFF00"/>
                </a:solidFill>
                <a:latin typeface="Courier New" pitchFamily="49" charset="0"/>
              </a:rPr>
              <a:t>++z = (2,1)</a:t>
            </a:r>
          </a:p>
          <a:p>
            <a:r>
              <a:rPr lang="pl-PL" sz="1400" b="1">
                <a:solidFill>
                  <a:srgbClr val="FFFF00"/>
                </a:solidFill>
                <a:latin typeface="Courier New" pitchFamily="49" charset="0"/>
              </a:rPr>
              <a:t>z++ = (2,1)</a:t>
            </a:r>
          </a:p>
          <a:p>
            <a:r>
              <a:rPr lang="pl-PL" sz="1400" b="1">
                <a:solidFill>
                  <a:srgbClr val="FFFF00"/>
                </a:solidFill>
                <a:latin typeface="Courier New" pitchFamily="49" charset="0"/>
              </a:rPr>
              <a:t>z =   (3,1)</a:t>
            </a:r>
            <a:endParaRPr lang="sr-Latn-CS" sz="1400" b="1">
              <a:solidFill>
                <a:srgbClr val="FFFF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4" grpId="0" uiExpand="1" build="p" bldLvl="5"/>
      <p:bldP spid="8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en-US" sz="3200" smtClean="0"/>
              <a:t>P</a:t>
            </a:r>
            <a:r>
              <a:rPr lang="sr-Latn-CS" sz="3200" smtClean="0"/>
              <a:t>reklapanj</a:t>
            </a:r>
            <a:r>
              <a:rPr lang="en-US" sz="3200" smtClean="0"/>
              <a:t>e</a:t>
            </a:r>
            <a:r>
              <a:rPr lang="sr-Latn-CS" sz="3200" smtClean="0"/>
              <a:t> operatora </a:t>
            </a:r>
            <a:r>
              <a:rPr lang="sr-Latn-CS" sz="3200" smtClean="0">
                <a:solidFill>
                  <a:srgbClr val="990000"/>
                </a:solidFill>
              </a:rPr>
              <a:t>( )</a:t>
            </a:r>
            <a:r>
              <a:rPr lang="en-US" sz="3200" smtClean="0">
                <a:solidFill>
                  <a:srgbClr val="990000"/>
                </a:solidFill>
              </a:rPr>
              <a:t> </a:t>
            </a:r>
            <a:r>
              <a:rPr lang="en-US" sz="3200" smtClean="0"/>
              <a:t>i</a:t>
            </a:r>
            <a:r>
              <a:rPr lang="en-US" sz="3200" smtClean="0">
                <a:solidFill>
                  <a:srgbClr val="990000"/>
                </a:solidFill>
              </a:rPr>
              <a:t> [ ]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71438" y="1928813"/>
            <a:ext cx="4321175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sz="1400" b="1" dirty="0">
                <a:solidFill>
                  <a:srgbClr val="000099"/>
                </a:solidFill>
              </a:rPr>
              <a:t>Operator za pozivanje funkcija </a:t>
            </a:r>
            <a:r>
              <a:rPr lang="sr-Latn-CS" sz="1400" b="1" dirty="0"/>
              <a:t>() preklapa se operatorskom funkcijom</a:t>
            </a:r>
            <a:r>
              <a:rPr lang="sr-Latn-CS" sz="1400" dirty="0"/>
              <a:t> </a:t>
            </a:r>
            <a:r>
              <a:rPr lang="sr-Latn-CS" sz="1400" b="1" dirty="0">
                <a:solidFill>
                  <a:srgbClr val="000099"/>
                </a:solidFill>
              </a:rPr>
              <a:t>operator()</a:t>
            </a:r>
            <a:r>
              <a:rPr lang="sr-Latn-CS" sz="1400" dirty="0"/>
              <a:t>.</a:t>
            </a:r>
          </a:p>
          <a:p>
            <a:pPr marL="342900" indent="-342900" eaLnBrk="1" hangingPunct="1">
              <a:spcBef>
                <a:spcPts val="1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sz="1400" b="1" dirty="0"/>
              <a:t>Koristi se u izrazima oblika 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>
                <a:latin typeface="Courier New" pitchFamily="49" charset="0"/>
                <a:cs typeface="Courier New" pitchFamily="49" charset="0"/>
              </a:rPr>
              <a:t>	    </a:t>
            </a:r>
            <a:r>
              <a:rPr lang="sr-Latn-CS" sz="14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obj()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sr-Latn-C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obj(arg1, ... ,argN)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sr-Latn-CS" sz="1400" dirty="0">
                <a:latin typeface="+mn-lt"/>
                <a:cs typeface="Courier New" pitchFamily="49" charset="0"/>
              </a:rPr>
              <a:t>Primjer: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  Polinom p;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  cout </a:t>
            </a:r>
            <a:r>
              <a:rPr lang="sr-Latn-C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&lt;&lt; </a:t>
            </a:r>
            <a:r>
              <a:rPr lang="sr-Latn-CS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"p(2)=" </a:t>
            </a: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&lt;&lt; p(2);</a:t>
            </a:r>
          </a:p>
          <a:p>
            <a:pPr marL="342900" indent="-342900" eaLnBrk="1" hangingPunct="1">
              <a:spcBef>
                <a:spcPts val="1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sz="1400" b="1" dirty="0"/>
              <a:t>Kompajler generiše poziv 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>
                <a:latin typeface="Courier New" pitchFamily="49" charset="0"/>
                <a:cs typeface="Courier New" pitchFamily="49" charset="0"/>
              </a:rPr>
              <a:t>	    </a:t>
            </a:r>
            <a:r>
              <a:rPr lang="sr-Latn-CS" sz="14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obj.operator()()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sr-Latn-C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obj.operator()(arg1,...,argN)</a:t>
            </a:r>
          </a:p>
          <a:p>
            <a:pPr marL="342900" indent="-342900" eaLnBrk="1" hangingPunct="1">
              <a:spcBef>
                <a:spcPts val="1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sz="1400" b="1" dirty="0">
                <a:solidFill>
                  <a:srgbClr val="990000"/>
                </a:solidFill>
              </a:rPr>
              <a:t>Preklapa se isključivo nestatičkom funkcijom članicom! 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endParaRPr lang="sr-Latn-CS" sz="14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endParaRPr lang="sr-Latn-CS" sz="1400" b="1" dirty="0">
              <a:solidFill>
                <a:srgbClr val="99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4313" y="1420813"/>
            <a:ext cx="4143375" cy="365125"/>
          </a:xfrm>
          <a:prstGeom prst="rect">
            <a:avLst/>
          </a:prstGeom>
          <a:solidFill>
            <a:srgbClr val="99FF33"/>
          </a:solidFill>
          <a:ln w="28575">
            <a:solidFill>
              <a:srgbClr val="99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b="1">
                <a:solidFill>
                  <a:srgbClr val="000099"/>
                </a:solidFill>
              </a:rPr>
              <a:t>operator ()</a:t>
            </a:r>
            <a:endParaRPr lang="sr-Latn-CS" sz="1600" b="1">
              <a:solidFill>
                <a:srgbClr val="000099"/>
              </a:solidFill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643438" y="1420813"/>
            <a:ext cx="4214812" cy="365125"/>
          </a:xfrm>
          <a:prstGeom prst="rect">
            <a:avLst/>
          </a:prstGeom>
          <a:solidFill>
            <a:srgbClr val="99FF33"/>
          </a:solidFill>
          <a:ln w="28575" algn="ctr">
            <a:solidFill>
              <a:srgbClr val="99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b="1">
                <a:solidFill>
                  <a:srgbClr val="000099"/>
                </a:solidFill>
              </a:rPr>
              <a:t>operator [ ]</a:t>
            </a:r>
            <a:endParaRPr lang="sr-Latn-CS" sz="1600" b="1">
              <a:solidFill>
                <a:srgbClr val="000099"/>
              </a:solidFill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572000" y="1928813"/>
            <a:ext cx="4500563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sz="1400" b="1" dirty="0">
                <a:solidFill>
                  <a:srgbClr val="000099"/>
                </a:solidFill>
              </a:rPr>
              <a:t>Operator za </a:t>
            </a:r>
            <a:r>
              <a:rPr lang="en-US" sz="1400" b="1" dirty="0" err="1">
                <a:solidFill>
                  <a:srgbClr val="000099"/>
                </a:solidFill>
              </a:rPr>
              <a:t>indeksiranje</a:t>
            </a:r>
            <a:r>
              <a:rPr lang="en-US" sz="1400" b="1" dirty="0">
                <a:solidFill>
                  <a:srgbClr val="000099"/>
                </a:solidFill>
              </a:rPr>
              <a:t> </a:t>
            </a:r>
            <a:r>
              <a:rPr lang="en-US" sz="1400" b="1" dirty="0"/>
              <a:t>[ ]</a:t>
            </a:r>
            <a:r>
              <a:rPr lang="sr-Latn-CS" sz="1400" b="1" dirty="0"/>
              <a:t> preklapa se operatorskom funkcijom</a:t>
            </a:r>
            <a:r>
              <a:rPr lang="sr-Latn-CS" sz="1400" dirty="0"/>
              <a:t> </a:t>
            </a:r>
            <a:r>
              <a:rPr lang="sr-Latn-CS" sz="1400" b="1" dirty="0">
                <a:solidFill>
                  <a:srgbClr val="000099"/>
                </a:solidFill>
              </a:rPr>
              <a:t>operator</a:t>
            </a:r>
            <a:r>
              <a:rPr lang="en-US" sz="1400" b="1" dirty="0">
                <a:solidFill>
                  <a:srgbClr val="000099"/>
                </a:solidFill>
              </a:rPr>
              <a:t>[]</a:t>
            </a:r>
            <a:r>
              <a:rPr lang="sr-Latn-CS" sz="1400" dirty="0"/>
              <a:t>.</a:t>
            </a:r>
          </a:p>
          <a:p>
            <a:pPr marL="342900" indent="-342900" eaLnBrk="1" hangingPunct="1">
              <a:spcBef>
                <a:spcPts val="1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sz="1400" b="1" dirty="0"/>
              <a:t>Koristi se u izraz</a:t>
            </a:r>
            <a:r>
              <a:rPr lang="en-US" sz="1400" b="1" dirty="0" err="1"/>
              <a:t>ima</a:t>
            </a:r>
            <a:r>
              <a:rPr lang="sr-Latn-CS" sz="1400" b="1" dirty="0"/>
              <a:t> oblika 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sr-Latn-C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obj</a:t>
            </a: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]</a:t>
            </a:r>
            <a:endParaRPr lang="sr-Latn-CS" sz="14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1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sz="1400" b="1" dirty="0"/>
              <a:t>Kompajler generiše poziv 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sr-Latn-C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obj.operator</a:t>
            </a: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[]</a:t>
            </a:r>
            <a:r>
              <a:rPr lang="sr-Latn-C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(arg1)</a:t>
            </a:r>
          </a:p>
          <a:p>
            <a:pPr marL="342900" indent="-342900" eaLnBrk="1" hangingPunct="1">
              <a:spcBef>
                <a:spcPts val="1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400" dirty="0" err="1"/>
              <a:t>Za</a:t>
            </a:r>
            <a:r>
              <a:rPr lang="en-US" sz="1400" dirty="0"/>
              <a:t> </a:t>
            </a:r>
            <a:r>
              <a:rPr lang="en-US" sz="1400" dirty="0" err="1"/>
              <a:t>raz</a:t>
            </a:r>
            <a:r>
              <a:rPr lang="sr-Latn-CS" sz="1400" dirty="0"/>
              <a:t>liku od standardnog indeksiranja (indeks mora biti cijeli broj), </a:t>
            </a:r>
            <a:r>
              <a:rPr lang="en-US" sz="1400" b="1" dirty="0" err="1"/>
              <a:t>omogu</a:t>
            </a:r>
            <a:r>
              <a:rPr lang="sr-Latn-CS" sz="1400" b="1" dirty="0"/>
              <a:t>ćano je da argument bude bilo kojeg tipa</a:t>
            </a:r>
            <a:endParaRPr lang="en-US" sz="1400" b="1" dirty="0"/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sr-Latn-CS" sz="1400" dirty="0">
                <a:latin typeface="+mn-lt"/>
                <a:cs typeface="Courier New" pitchFamily="49" charset="0"/>
              </a:rPr>
              <a:t>Primjer: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Rijec</a:t>
            </a: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("Beograd"), </a:t>
            </a:r>
            <a:r>
              <a:rPr 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("grad")</a:t>
            </a: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endParaRPr lang="sr-Latn-C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  cout &lt;&lt; 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r[t]</a:t>
            </a: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ts val="1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sz="1400" b="1" dirty="0">
                <a:solidFill>
                  <a:srgbClr val="990000"/>
                </a:solidFill>
              </a:rPr>
              <a:t>Preklapa se isključivo nestatičkom funkcijom članicom!</a:t>
            </a:r>
          </a:p>
          <a:p>
            <a:pPr marL="342900" indent="-342900" eaLnBrk="1" hangingPunct="1">
              <a:spcBef>
                <a:spcPts val="1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sz="1400" b="1" dirty="0"/>
              <a:t>Da bi se mogli koristiti izrazi oblika</a:t>
            </a:r>
          </a:p>
          <a:p>
            <a:pPr marL="800100" lvl="1" indent="-342900" eaLnBrk="1" hangingPunct="1">
              <a:spcBef>
                <a:spcPts val="300"/>
              </a:spcBef>
              <a:spcAft>
                <a:spcPts val="300"/>
              </a:spcAft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</a:t>
            </a:r>
            <a:r>
              <a:rPr lang="sr-Latn-C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bjekat</a:t>
            </a: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indeks</a:t>
            </a: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]=</a:t>
            </a:r>
            <a:r>
              <a:rPr lang="en-US" sz="14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izraz</a:t>
            </a:r>
            <a:endParaRPr lang="en-US" sz="14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/>
              <a:t>operatorska</a:t>
            </a:r>
            <a:r>
              <a:rPr lang="en-US" sz="1400" b="1" dirty="0"/>
              <a:t> </a:t>
            </a:r>
            <a:r>
              <a:rPr lang="en-US" sz="1400" b="1" dirty="0" err="1"/>
              <a:t>fukcija</a:t>
            </a:r>
            <a:r>
              <a:rPr lang="en-US" sz="1400" b="1" dirty="0"/>
              <a:t> operator[] </a:t>
            </a:r>
            <a:r>
              <a:rPr lang="en-US" sz="1400" b="1" dirty="0" err="1"/>
              <a:t>mora</a:t>
            </a:r>
            <a:r>
              <a:rPr lang="en-US" sz="1400" b="1" dirty="0"/>
              <a:t> </a:t>
            </a:r>
            <a:r>
              <a:rPr lang="en-US" sz="1400" b="1" dirty="0" err="1"/>
              <a:t>da</a:t>
            </a:r>
            <a:r>
              <a:rPr lang="en-US" sz="1400" b="1" dirty="0"/>
              <a:t> </a:t>
            </a:r>
            <a:r>
              <a:rPr lang="en-US" sz="1400" b="1" dirty="0" err="1"/>
              <a:t>vrati</a:t>
            </a:r>
            <a:r>
              <a:rPr lang="en-US" sz="1400" b="1" dirty="0"/>
              <a:t> </a:t>
            </a:r>
            <a:r>
              <a:rPr lang="en-US" sz="1400" b="1" dirty="0" err="1"/>
              <a:t>referencu</a:t>
            </a:r>
            <a:r>
              <a:rPr lang="en-US" sz="1400" b="1" dirty="0"/>
              <a:t> </a:t>
            </a:r>
            <a:r>
              <a:rPr lang="en-US" sz="1400" b="1" dirty="0" err="1"/>
              <a:t>na</a:t>
            </a:r>
            <a:r>
              <a:rPr lang="en-US" sz="1400" b="1" dirty="0"/>
              <a:t> </a:t>
            </a:r>
            <a:r>
              <a:rPr lang="en-US" sz="1400" b="1" dirty="0" err="1"/>
              <a:t>objekat</a:t>
            </a:r>
            <a:r>
              <a:rPr lang="en-US" sz="1400" b="1" dirty="0"/>
              <a:t>!</a:t>
            </a:r>
            <a:endParaRPr lang="sr-Latn-CS" sz="1400" b="1" dirty="0"/>
          </a:p>
          <a:p>
            <a:pPr marL="800100" lvl="1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endParaRPr lang="sr-Latn-CS" sz="14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endParaRPr lang="sr-Latn-CS" sz="14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endParaRPr lang="sr-Latn-CS" sz="1400" b="1" dirty="0">
              <a:solidFill>
                <a:srgbClr val="99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uiExpand="1" build="p" bldLvl="5"/>
      <p:bldP spid="8" grpId="0" build="p" bldLvl="2" animBg="1"/>
      <p:bldP spid="9" grpId="0" build="p" bldLvl="2" animBg="1"/>
      <p:bldP spid="10" grpId="0" uiExpand="1" build="p" bldLvl="5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en-US" sz="3200" smtClean="0"/>
              <a:t>P</a:t>
            </a:r>
            <a:r>
              <a:rPr lang="sr-Latn-CS" sz="3200" smtClean="0"/>
              <a:t>reklapanj</a:t>
            </a:r>
            <a:r>
              <a:rPr lang="en-US" sz="3200" smtClean="0"/>
              <a:t>e</a:t>
            </a:r>
            <a:r>
              <a:rPr lang="sr-Latn-CS" sz="3200" smtClean="0"/>
              <a:t> operatora </a:t>
            </a:r>
            <a:r>
              <a:rPr lang="sr-Latn-CS" sz="3200" smtClean="0">
                <a:solidFill>
                  <a:srgbClr val="990000"/>
                </a:solidFill>
              </a:rPr>
              <a:t>( )</a:t>
            </a:r>
            <a:r>
              <a:rPr lang="en-US" sz="3200" smtClean="0">
                <a:solidFill>
                  <a:srgbClr val="990000"/>
                </a:solidFill>
              </a:rPr>
              <a:t> </a:t>
            </a:r>
            <a:r>
              <a:rPr lang="en-US" sz="3200" smtClean="0"/>
              <a:t>i</a:t>
            </a:r>
            <a:r>
              <a:rPr lang="en-US" sz="3200" smtClean="0">
                <a:solidFill>
                  <a:srgbClr val="990000"/>
                </a:solidFill>
              </a:rPr>
              <a:t> [ ]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2874" y="1200150"/>
            <a:ext cx="8961120" cy="537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/>
              <a:t>Primjer:</a:t>
            </a:r>
            <a:r>
              <a:rPr lang="en-US" sz="1400" b="1" dirty="0"/>
              <a:t> </a:t>
            </a:r>
            <a:r>
              <a:rPr lang="en-US" sz="1400" b="1" dirty="0" err="1"/>
              <a:t>Preklapanje</a:t>
            </a:r>
            <a:r>
              <a:rPr lang="en-US" sz="1400" b="1" dirty="0"/>
              <a:t> </a:t>
            </a:r>
            <a:r>
              <a:rPr lang="en-US" sz="1400" b="1" dirty="0" err="1"/>
              <a:t>operatora</a:t>
            </a:r>
            <a:r>
              <a:rPr lang="en-US" sz="1400" b="1" dirty="0"/>
              <a:t> ()</a:t>
            </a:r>
            <a:endParaRPr lang="sr-Latn-CS" sz="1400" b="1" dirty="0"/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#include </a:t>
            </a:r>
            <a:r>
              <a:rPr lang="sr-Latn-C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&lt;iostream&gt;</a:t>
            </a:r>
            <a:endParaRPr lang="en-US" sz="13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using namespace std;</a:t>
            </a:r>
            <a:endParaRPr lang="sr-Latn-C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30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class Rijec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friend ostream &amp;operator&lt;&lt;(ostream &amp;output, const Rijec &amp;r)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 { output &lt;&lt; r.str; return output; </a:t>
            </a:r>
            <a:r>
              <a:rPr lang="en-U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}</a:t>
            </a: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friend istream &amp;operator&gt;&gt;(istream &amp;input, Rijec &amp;r)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 { input &gt;&gt; r.str; return input; }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public: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Rijec() { str = new char [100]; }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~Rijec() { delete [] str; }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Rijec operator()(int d)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 {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     Rijec rez</a:t>
            </a: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; </a:t>
            </a:r>
            <a:r>
              <a:rPr lang="en-US" sz="13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delete [] rez.str;</a:t>
            </a:r>
            <a:endParaRPr lang="sr-Latn-CS" sz="1300" b="1" dirty="0">
              <a:solidFill>
                <a:srgbClr val="99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     rez.str = new char[d+1];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     for (int i=0; i&lt;d; i++) rez.str[i]=</a:t>
            </a: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str[i</a:t>
            </a:r>
            <a:r>
              <a:rPr lang="sr-Latn-CS" sz="13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];</a:t>
            </a:r>
            <a:r>
              <a:rPr lang="en-US" sz="13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// cstring: strncpy(rez.str,str,d);</a:t>
            </a:r>
            <a:endParaRPr lang="sr-Latn-CS" sz="1300" b="1" dirty="0">
              <a:solidFill>
                <a:srgbClr val="99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     rez.str[d]=0;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     return rez;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 }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private: char *str;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en-U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int </a:t>
            </a:r>
            <a:r>
              <a:rPr lang="sr-Latn-C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main</a:t>
            </a: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()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Rijec r; cout &lt;&lt; "rijec: "; cin &gt;&gt; r; 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int n; cout &lt;&lt; "n: "; cin &gt;&gt; n;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for (int i=1; i&lt;</a:t>
            </a:r>
            <a:r>
              <a:rPr lang="en-U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=</a:t>
            </a: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n; i++) cout &lt;&lt; r(i) &lt;&lt; endl;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}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5929313" y="4857750"/>
            <a:ext cx="3022600" cy="1857375"/>
            <a:chOff x="4040" y="3140"/>
            <a:chExt cx="1526" cy="1063"/>
          </a:xfrm>
        </p:grpSpPr>
        <p:sp>
          <p:nvSpPr>
            <p:cNvPr id="25606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25607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8" name="AutoShape 144"/>
          <p:cNvSpPr>
            <a:spLocks noChangeArrowheads="1"/>
          </p:cNvSpPr>
          <p:nvPr/>
        </p:nvSpPr>
        <p:spPr bwMode="auto">
          <a:xfrm>
            <a:off x="6072188" y="4972050"/>
            <a:ext cx="2201862" cy="1600200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sr-Latn-CS" sz="1400" b="1">
                <a:solidFill>
                  <a:srgbClr val="FFFF00"/>
                </a:solidFill>
                <a:latin typeface="Courier New" pitchFamily="49" charset="0"/>
              </a:rPr>
              <a:t>rijec: Beograd</a:t>
            </a:r>
          </a:p>
          <a:p>
            <a:r>
              <a:rPr lang="sr-Latn-CS" sz="1400" b="1">
                <a:solidFill>
                  <a:srgbClr val="FFFF00"/>
                </a:solidFill>
                <a:latin typeface="Courier New" pitchFamily="49" charset="0"/>
              </a:rPr>
              <a:t>n: 5</a:t>
            </a:r>
          </a:p>
          <a:p>
            <a:r>
              <a:rPr lang="sr-Latn-CS" sz="1400" b="1">
                <a:solidFill>
                  <a:srgbClr val="FFFF00"/>
                </a:solidFill>
                <a:latin typeface="Courier New" pitchFamily="49" charset="0"/>
              </a:rPr>
              <a:t>B</a:t>
            </a:r>
          </a:p>
          <a:p>
            <a:r>
              <a:rPr lang="sr-Latn-CS" sz="1400" b="1">
                <a:solidFill>
                  <a:srgbClr val="FFFF00"/>
                </a:solidFill>
                <a:latin typeface="Courier New" pitchFamily="49" charset="0"/>
              </a:rPr>
              <a:t>Be</a:t>
            </a:r>
          </a:p>
          <a:p>
            <a:r>
              <a:rPr lang="sr-Latn-CS" sz="1400" b="1">
                <a:solidFill>
                  <a:srgbClr val="FFFF00"/>
                </a:solidFill>
                <a:latin typeface="Courier New" pitchFamily="49" charset="0"/>
              </a:rPr>
              <a:t>Beo</a:t>
            </a:r>
          </a:p>
          <a:p>
            <a:r>
              <a:rPr lang="sr-Latn-CS" sz="1400" b="1">
                <a:solidFill>
                  <a:srgbClr val="FFFF00"/>
                </a:solidFill>
                <a:latin typeface="Courier New" pitchFamily="49" charset="0"/>
              </a:rPr>
              <a:t>Beog</a:t>
            </a:r>
          </a:p>
          <a:p>
            <a:r>
              <a:rPr lang="sr-Latn-CS" sz="1400" b="1">
                <a:solidFill>
                  <a:srgbClr val="FFFF00"/>
                </a:solidFill>
                <a:latin typeface="Courier New" pitchFamily="49" charset="0"/>
              </a:rPr>
              <a:t>Beogr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4" grpId="0" uiExpand="1" build="p" bldLvl="5"/>
      <p:bldP spid="8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en-US" sz="3200" smtClean="0"/>
              <a:t>P</a:t>
            </a:r>
            <a:r>
              <a:rPr lang="sr-Latn-CS" sz="3200" smtClean="0"/>
              <a:t>reklapanj</a:t>
            </a:r>
            <a:r>
              <a:rPr lang="en-US" sz="3200" smtClean="0"/>
              <a:t>e</a:t>
            </a:r>
            <a:r>
              <a:rPr lang="sr-Latn-CS" sz="3200" smtClean="0"/>
              <a:t> operatora </a:t>
            </a:r>
            <a:r>
              <a:rPr lang="sr-Latn-CS" sz="3200" smtClean="0">
                <a:solidFill>
                  <a:srgbClr val="990000"/>
                </a:solidFill>
              </a:rPr>
              <a:t>( )</a:t>
            </a:r>
            <a:r>
              <a:rPr lang="en-US" sz="3200" smtClean="0">
                <a:solidFill>
                  <a:srgbClr val="990000"/>
                </a:solidFill>
              </a:rPr>
              <a:t> </a:t>
            </a:r>
            <a:r>
              <a:rPr lang="en-US" sz="3200" smtClean="0"/>
              <a:t>i</a:t>
            </a:r>
            <a:r>
              <a:rPr lang="en-US" sz="3200" smtClean="0">
                <a:solidFill>
                  <a:srgbClr val="990000"/>
                </a:solidFill>
              </a:rPr>
              <a:t> [ ]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2875" y="1214438"/>
            <a:ext cx="8715375" cy="537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/>
              <a:t>Primjer:</a:t>
            </a:r>
            <a:r>
              <a:rPr lang="en-US" sz="1400" b="1" dirty="0"/>
              <a:t> </a:t>
            </a:r>
            <a:r>
              <a:rPr lang="en-US" sz="1400" b="1" dirty="0" err="1"/>
              <a:t>Preklapanje</a:t>
            </a:r>
            <a:r>
              <a:rPr lang="en-US" sz="1400" b="1" dirty="0"/>
              <a:t> </a:t>
            </a:r>
            <a:r>
              <a:rPr lang="en-US" sz="1400" b="1" dirty="0" err="1"/>
              <a:t>operatora</a:t>
            </a:r>
            <a:r>
              <a:rPr lang="en-US" sz="1400" b="1" dirty="0"/>
              <a:t> []</a:t>
            </a:r>
            <a:endParaRPr lang="sr-Latn-CS" sz="1400" b="1" dirty="0"/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#include </a:t>
            </a:r>
            <a:r>
              <a:rPr lang="sr-Latn-C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&lt;iostream&gt;</a:t>
            </a:r>
            <a:endParaRPr lang="en-US" sz="13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using namespace std;</a:t>
            </a:r>
            <a:endParaRPr lang="sr-Latn-C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class Niz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friend ostream &amp;operator&lt;&lt;(ostream &amp;out, Niz &amp;x)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 {</a:t>
            </a:r>
            <a:r>
              <a:rPr lang="en-U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for (int i=0; i&lt;x.n; i++) cout &lt;&lt; x.data[i] &lt;&lt; " ";</a:t>
            </a:r>
            <a:r>
              <a:rPr lang="en-U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return out;</a:t>
            </a:r>
            <a:r>
              <a:rPr lang="en-U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public: Niz(int nn=1)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      {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        if (nn&lt;1) nn=1; n=nn; data=new int[n];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        for (int i=0; i&lt;n; i++) data[i]=i*10;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      }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    </a:t>
            </a: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int &amp;operator[](int x)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      {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         for (int i=0; i&lt;n; i++)</a:t>
            </a:r>
            <a:r>
              <a:rPr lang="en-U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if (data[i]==x) return </a:t>
            </a: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data[i];</a:t>
            </a:r>
            <a:r>
              <a:rPr lang="en-US" sz="1300" b="1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return </a:t>
            </a: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x;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      }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    ~Niz() { delete [] data; }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private: int *data</a:t>
            </a:r>
            <a:r>
              <a:rPr lang="en-U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, n</a:t>
            </a: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int main()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Niz original(5); int a, b;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cout &lt;&lt; "Original: " &lt;&lt; original &lt;&lt; endl;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cout &lt;&lt; "Sta se mijenja? "; cin &gt;&gt; a;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cout &lt;&lt; "Nova vrijednost? "; cin &gt;&gt; b;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</a:t>
            </a: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original[a]=b;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cout &lt;&lt; "Nakon zamjene: " &lt;&lt; original;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ts val="300"/>
              </a:spcBef>
              <a:defRPr/>
            </a:pPr>
            <a:endParaRPr lang="sr-Latn-C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5429250" y="5143500"/>
            <a:ext cx="3522663" cy="1571625"/>
            <a:chOff x="4040" y="3140"/>
            <a:chExt cx="1526" cy="1063"/>
          </a:xfrm>
        </p:grpSpPr>
        <p:sp>
          <p:nvSpPr>
            <p:cNvPr id="26630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26631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8" name="AutoShape 144"/>
          <p:cNvSpPr>
            <a:spLocks noChangeArrowheads="1"/>
          </p:cNvSpPr>
          <p:nvPr/>
        </p:nvSpPr>
        <p:spPr bwMode="auto">
          <a:xfrm>
            <a:off x="5572125" y="5262563"/>
            <a:ext cx="3357563" cy="954087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sr-Latn-CS" sz="1400" b="1">
                <a:solidFill>
                  <a:srgbClr val="FFFF00"/>
                </a:solidFill>
                <a:latin typeface="Courier New" pitchFamily="49" charset="0"/>
              </a:rPr>
              <a:t>Original: 0 10 20 30 40</a:t>
            </a:r>
          </a:p>
          <a:p>
            <a:r>
              <a:rPr lang="sr-Latn-CS" sz="1400" b="1">
                <a:solidFill>
                  <a:srgbClr val="FFFF00"/>
                </a:solidFill>
                <a:latin typeface="Courier New" pitchFamily="49" charset="0"/>
              </a:rPr>
              <a:t>Sta se mijenja? 30</a:t>
            </a:r>
          </a:p>
          <a:p>
            <a:r>
              <a:rPr lang="sr-Latn-CS" sz="1400" b="1">
                <a:solidFill>
                  <a:srgbClr val="FFFF00"/>
                </a:solidFill>
                <a:latin typeface="Courier New" pitchFamily="49" charset="0"/>
              </a:rPr>
              <a:t>Nova vrijednost? 1000</a:t>
            </a:r>
          </a:p>
          <a:p>
            <a:r>
              <a:rPr lang="sr-Latn-CS" sz="1400" b="1">
                <a:solidFill>
                  <a:srgbClr val="FFFF00"/>
                </a:solidFill>
                <a:latin typeface="Courier New" pitchFamily="49" charset="0"/>
              </a:rPr>
              <a:t>Nakon zamjene: 0 10 20 1000 40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4" grpId="0" uiExpand="1" build="p" bldLvl="5"/>
      <p:bldP spid="8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en-US" sz="3200" smtClean="0"/>
              <a:t>Preklapanje operatora dodjele</a:t>
            </a:r>
            <a:endParaRPr lang="en-US" sz="3200" smtClean="0">
              <a:solidFill>
                <a:srgbClr val="990000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28938" y="1071563"/>
            <a:ext cx="4572000" cy="785812"/>
          </a:xfrm>
          <a:prstGeom prst="rect">
            <a:avLst/>
          </a:prstGeom>
          <a:solidFill>
            <a:srgbClr val="99FF33"/>
          </a:solidFill>
          <a:ln w="28575">
            <a:solidFill>
              <a:srgbClr val="990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sz="1400" b="1">
                <a:solidFill>
                  <a:srgbClr val="000099"/>
                </a:solidFill>
              </a:rPr>
              <a:t>Treba definisati operatorsku funkciju za svaki složeni operator </a:t>
            </a:r>
            <a:r>
              <a:rPr lang="sr-Latn-CS" sz="1400"/>
              <a:t>(npr. da bi se koristio +=, nije dovoljno preklopiti + i =, već treba preklopiti i +=).</a:t>
            </a:r>
            <a:endParaRPr lang="sr-Latn-CS" sz="1400" b="1">
              <a:solidFill>
                <a:srgbClr val="000099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1214438"/>
            <a:ext cx="4786313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/>
              <a:t>Primjer: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sr-Latn-C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#include </a:t>
            </a:r>
            <a:r>
              <a:rPr lang="sr-Latn-CS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&lt;iostream&gt;</a:t>
            </a:r>
            <a:endParaRPr lang="en-US" sz="1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using namespace std;</a:t>
            </a:r>
            <a:endParaRPr lang="sr-Latn-C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class Broj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friend ostream &amp;operator&lt;&lt;(ostream &amp;, Broj &amp;);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friend istream &amp;operator&gt;&gt;(istream &amp;, Broj &amp;);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private: short c[100];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public: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Broj() { for (int i=0; i&lt;100; i++) c[i]=0; }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Broj &amp;operator+(Broj);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2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Broj &amp;operator=(Broj&amp;);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Broj &amp;operator+=(Broj);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ostream &amp;operator&lt;&lt;(ostream &amp;out, Broj &amp;b)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int i;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for (i=99; b.c[i]==0 &amp;&amp; i&gt;0; i--);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for ( ; i&gt;=0; i--) out &lt;&lt; b.c[i];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return out;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istream &amp;operator&gt;&gt;(istream &amp;in, Broj &amp;b)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int i,j; </a:t>
            </a:r>
            <a:r>
              <a:rPr lang="sr-Latn-CS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char </a:t>
            </a:r>
            <a:r>
              <a:rPr lang="sr-Latn-C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s[10</a:t>
            </a:r>
            <a:r>
              <a:rPr lang="en-U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1</a:t>
            </a:r>
            <a:r>
              <a:rPr lang="sr-Latn-CS" sz="1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]; </a:t>
            </a:r>
            <a:r>
              <a:rPr lang="sr-Latn-C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in &gt;&gt; s;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for (i=0; s[i]; i++);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for (i--,j=0; i&gt;=0; i--, j++)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b.c[j]=s[i]-'0';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return in;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}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072063" y="1857375"/>
            <a:ext cx="4071937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defRPr/>
            </a:pPr>
            <a:r>
              <a:rPr lang="sr-Latn-C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Broj &amp;Broj::operator+(Broj b)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Broj r; int i, t;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for (i=0, t=0; i&lt;100; i++)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{ t+=c[i]+b.c[i]; r.c[i]=t%10; t/=10; }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return r;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2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Broj &amp;Broj::operator=(Broj &amp;b)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2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2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if (this != &amp;b)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2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for (int i=0; i&lt;100; i++) c[i]=b.c[i];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2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return *this;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2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Broj &amp;Broj::operator+=(Broj b)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int i, t;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for (i=0, t=0; i&lt;100; i++)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{ t+=c[i]+b.c[i]; c[i]=t%10; t/=10; }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return *this;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int main()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Broj a,b,c,d;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cout&lt;&lt;"a:"; cin&gt;&gt;a; cout&lt;&lt;"b:"; cin&gt;&gt;b;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cout &lt;&lt; "c=" &lt;&lt; (c=a+b) &lt;&lt; endl;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cout &lt;&lt; "d=" &lt;&lt; (d+=c) &lt;&lt; endl;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}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3143250" y="5643563"/>
            <a:ext cx="1857375" cy="1071562"/>
            <a:chOff x="4040" y="3140"/>
            <a:chExt cx="1526" cy="1063"/>
          </a:xfrm>
        </p:grpSpPr>
        <p:sp>
          <p:nvSpPr>
            <p:cNvPr id="27656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27657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13" name="AutoShape 144"/>
          <p:cNvSpPr>
            <a:spLocks noChangeArrowheads="1"/>
          </p:cNvSpPr>
          <p:nvPr/>
        </p:nvSpPr>
        <p:spPr bwMode="auto">
          <a:xfrm>
            <a:off x="3214688" y="5680075"/>
            <a:ext cx="1714500" cy="892175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sr-Latn-CS" sz="1300" b="1">
                <a:solidFill>
                  <a:srgbClr val="FFFF00"/>
                </a:solidFill>
                <a:latin typeface="Courier New" pitchFamily="49" charset="0"/>
              </a:rPr>
              <a:t>a:1234567890</a:t>
            </a:r>
          </a:p>
          <a:p>
            <a:r>
              <a:rPr lang="sr-Latn-CS" sz="1300" b="1">
                <a:solidFill>
                  <a:srgbClr val="FFFF00"/>
                </a:solidFill>
                <a:latin typeface="Courier New" pitchFamily="49" charset="0"/>
              </a:rPr>
              <a:t>b:2222222222</a:t>
            </a:r>
          </a:p>
          <a:p>
            <a:r>
              <a:rPr lang="sr-Latn-CS" sz="1300" b="1">
                <a:solidFill>
                  <a:srgbClr val="FFFF00"/>
                </a:solidFill>
                <a:latin typeface="Courier New" pitchFamily="49" charset="0"/>
              </a:rPr>
              <a:t>c=3456790112</a:t>
            </a:r>
          </a:p>
          <a:p>
            <a:r>
              <a:rPr lang="sr-Latn-CS" sz="1300" b="1">
                <a:solidFill>
                  <a:srgbClr val="FFFF00"/>
                </a:solidFill>
                <a:latin typeface="Courier New" pitchFamily="49" charset="0"/>
              </a:rPr>
              <a:t>d=3456790112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0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500"/>
                            </p:stCondLst>
                            <p:childTnLst>
                              <p:par>
                                <p:cTn id="1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6000"/>
                            </p:stCondLst>
                            <p:childTnLst>
                              <p:par>
                                <p:cTn id="1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6500"/>
                            </p:stCondLst>
                            <p:childTnLst>
                              <p:par>
                                <p:cTn id="1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7000"/>
                            </p:stCondLst>
                            <p:childTnLst>
                              <p:par>
                                <p:cTn id="1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7500"/>
                            </p:stCondLst>
                            <p:childTnLst>
                              <p:par>
                                <p:cTn id="1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8000"/>
                            </p:stCondLst>
                            <p:childTnLst>
                              <p:par>
                                <p:cTn id="1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8500"/>
                            </p:stCondLst>
                            <p:childTnLst>
                              <p:par>
                                <p:cTn id="1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9000"/>
                            </p:stCondLst>
                            <p:childTnLst>
                              <p:par>
                                <p:cTn id="1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9500"/>
                            </p:stCondLst>
                            <p:childTnLst>
                              <p:par>
                                <p:cTn id="1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0000"/>
                            </p:stCondLst>
                            <p:childTnLst>
                              <p:par>
                                <p:cTn id="1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0500"/>
                            </p:stCondLst>
                            <p:childTnLst>
                              <p:par>
                                <p:cTn id="1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1000"/>
                            </p:stCondLst>
                            <p:childTnLst>
                              <p:par>
                                <p:cTn id="1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1500"/>
                            </p:stCondLst>
                            <p:childTnLst>
                              <p:par>
                                <p:cTn id="1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2000"/>
                            </p:stCondLst>
                            <p:childTnLst>
                              <p:par>
                                <p:cTn id="1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2500"/>
                            </p:stCondLst>
                            <p:childTnLst>
                              <p:par>
                                <p:cTn id="1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3000"/>
                            </p:stCondLst>
                            <p:childTnLst>
                              <p:par>
                                <p:cTn id="2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3500"/>
                            </p:stCondLst>
                            <p:childTnLst>
                              <p:par>
                                <p:cTn id="2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4000"/>
                            </p:stCondLst>
                            <p:childTnLst>
                              <p:par>
                                <p:cTn id="2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24500"/>
                            </p:stCondLst>
                            <p:childTnLst>
                              <p:par>
                                <p:cTn id="2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25000"/>
                            </p:stCondLst>
                            <p:childTnLst>
                              <p:par>
                                <p:cTn id="2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25500"/>
                            </p:stCondLst>
                            <p:childTnLst>
                              <p:par>
                                <p:cTn id="2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6000"/>
                            </p:stCondLst>
                            <p:childTnLst>
                              <p:par>
                                <p:cTn id="2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27000"/>
                            </p:stCondLst>
                            <p:childTnLst>
                              <p:par>
                                <p:cTn id="2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27500"/>
                            </p:stCondLst>
                            <p:childTnLst>
                              <p:par>
                                <p:cTn id="2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7" grpId="0" uiExpand="1" build="p" bldLvl="2" animBg="1"/>
      <p:bldP spid="8" grpId="0" uiExpand="1" build="p" bldLvl="5"/>
      <p:bldP spid="9" grpId="0" build="p" bldLvl="5"/>
      <p:bldP spid="13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en-US" sz="3200" smtClean="0"/>
              <a:t>Preklapanje </a:t>
            </a:r>
            <a:r>
              <a:rPr lang="sr-Latn-CS" sz="3200" smtClean="0"/>
              <a:t>relacionih </a:t>
            </a:r>
            <a:r>
              <a:rPr lang="en-US" sz="3200" smtClean="0"/>
              <a:t>operatora</a:t>
            </a:r>
            <a:endParaRPr lang="en-US" sz="3200" smtClean="0">
              <a:solidFill>
                <a:srgbClr val="990000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85750" y="1214438"/>
            <a:ext cx="6143625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/>
              <a:t>Primjer: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#include </a:t>
            </a:r>
            <a:r>
              <a:rPr lang="sr-Latn-C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&lt;iostream&gt;</a:t>
            </a:r>
            <a:endParaRPr lang="en-US" sz="13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using namespace std;</a:t>
            </a:r>
            <a:endParaRPr lang="sr-Latn-C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class Rijec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friend ostream &amp;operator&lt;&lt;(ostream &amp;out, const Rijec &amp;r)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 { out &lt;&lt; r.str; return out; }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friend istream &amp;operator&gt;&gt;(istream &amp;in, Rijec &amp;r)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 { in &gt;&gt; r.str; return in; }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public: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Rijec() { str = new char [100]; }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~Rijec() { delete [] str; }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bool operator==(Rijec &amp;r)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</a:t>
            </a:r>
            <a:r>
              <a:rPr lang="sr-Latn-CS" sz="13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{</a:t>
            </a:r>
            <a:r>
              <a:rPr lang="en-US" sz="13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// cstring: return strcmp(str,r.str)==0;</a:t>
            </a:r>
            <a:endParaRPr lang="sr-Latn-CS" sz="1300" b="1" dirty="0">
              <a:solidFill>
                <a:srgbClr val="99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   for (int i=0; str[i]==r.str[i]; i++)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      if (str[i]==0) return true;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   return false;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 }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bool operator!=(Rijec &amp;r) { return !(*this==r); }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private: char *str;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en-U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int </a:t>
            </a:r>
            <a:r>
              <a:rPr lang="sr-Latn-CS" sz="13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main</a:t>
            </a: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()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Rijec r1; cout &lt;&lt; "r1: "; cin &gt;&gt; r1;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Rijec r2; cout &lt;&lt; "r2: "; cin &gt;&gt; r2;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if (</a:t>
            </a:r>
            <a:r>
              <a:rPr lang="sr-Latn-CS" sz="13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r1==r2</a:t>
            </a: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) cout &lt;&lt; "Rijeci su iste";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if (</a:t>
            </a:r>
            <a:r>
              <a:rPr lang="sr-Latn-CS" sz="13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r1!=r2</a:t>
            </a: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) cout &lt;&lt; "Rijeci su razlicite";</a:t>
            </a:r>
          </a:p>
          <a:p>
            <a:pPr marL="342900" indent="-342900">
              <a:spcBef>
                <a:spcPts val="0"/>
              </a:spcBef>
              <a:defRPr/>
            </a:pPr>
            <a:r>
              <a:rPr lang="sr-Latn-CS" sz="1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}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6286500" y="4357688"/>
            <a:ext cx="2643188" cy="1071562"/>
            <a:chOff x="4040" y="3140"/>
            <a:chExt cx="1526" cy="1063"/>
          </a:xfrm>
        </p:grpSpPr>
        <p:sp>
          <p:nvSpPr>
            <p:cNvPr id="28682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28683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13" name="AutoShape 144"/>
          <p:cNvSpPr>
            <a:spLocks noChangeArrowheads="1"/>
          </p:cNvSpPr>
          <p:nvPr/>
        </p:nvSpPr>
        <p:spPr bwMode="auto">
          <a:xfrm>
            <a:off x="6357938" y="4394200"/>
            <a:ext cx="2357437" cy="692150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sr-Latn-CS" sz="1300" b="1">
                <a:solidFill>
                  <a:srgbClr val="FFFF00"/>
                </a:solidFill>
                <a:latin typeface="Courier New" pitchFamily="49" charset="0"/>
              </a:rPr>
              <a:t>r1: Beograd</a:t>
            </a:r>
          </a:p>
          <a:p>
            <a:r>
              <a:rPr lang="sr-Latn-CS" sz="1300" b="1">
                <a:solidFill>
                  <a:srgbClr val="FFFF00"/>
                </a:solidFill>
                <a:latin typeface="Courier New" pitchFamily="49" charset="0"/>
              </a:rPr>
              <a:t>r2: Solun</a:t>
            </a:r>
          </a:p>
          <a:p>
            <a:r>
              <a:rPr lang="sr-Latn-CS" sz="1300" b="1">
                <a:solidFill>
                  <a:srgbClr val="FFFF00"/>
                </a:solidFill>
                <a:latin typeface="Courier New" pitchFamily="49" charset="0"/>
              </a:rPr>
              <a:t>Rijeci su razlicite</a:t>
            </a:r>
          </a:p>
        </p:txBody>
      </p:sp>
      <p:grpSp>
        <p:nvGrpSpPr>
          <p:cNvPr id="3" name="Group 141"/>
          <p:cNvGrpSpPr>
            <a:grpSpLocks/>
          </p:cNvGrpSpPr>
          <p:nvPr/>
        </p:nvGrpSpPr>
        <p:grpSpPr bwMode="auto">
          <a:xfrm>
            <a:off x="6286500" y="5572125"/>
            <a:ext cx="2643188" cy="1071563"/>
            <a:chOff x="4040" y="3140"/>
            <a:chExt cx="1526" cy="1063"/>
          </a:xfrm>
        </p:grpSpPr>
        <p:sp>
          <p:nvSpPr>
            <p:cNvPr id="28680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28681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16" name="AutoShape 144"/>
          <p:cNvSpPr>
            <a:spLocks noChangeArrowheads="1"/>
          </p:cNvSpPr>
          <p:nvPr/>
        </p:nvSpPr>
        <p:spPr bwMode="auto">
          <a:xfrm>
            <a:off x="6357938" y="5608638"/>
            <a:ext cx="2357437" cy="692150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sr-Latn-CS" sz="1300" b="1">
                <a:solidFill>
                  <a:srgbClr val="FFFF00"/>
                </a:solidFill>
                <a:latin typeface="Courier New" pitchFamily="49" charset="0"/>
              </a:rPr>
              <a:t>r1: Solun</a:t>
            </a:r>
          </a:p>
          <a:p>
            <a:r>
              <a:rPr lang="sr-Latn-CS" sz="1300" b="1">
                <a:solidFill>
                  <a:srgbClr val="FFFF00"/>
                </a:solidFill>
                <a:latin typeface="Courier New" pitchFamily="49" charset="0"/>
              </a:rPr>
              <a:t>r2: Solun</a:t>
            </a:r>
          </a:p>
          <a:p>
            <a:r>
              <a:rPr lang="sr-Latn-CS" sz="1300" b="1">
                <a:solidFill>
                  <a:srgbClr val="FFFF00"/>
                </a:solidFill>
                <a:latin typeface="Courier New" pitchFamily="49" charset="0"/>
              </a:rPr>
              <a:t>Rijeci su iste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8" grpId="0" uiExpand="1" build="p" bldLvl="5"/>
      <p:bldP spid="13" grpId="0" uiExpand="1" build="p" autoUpdateAnimBg="0"/>
      <p:bldP spid="16" grpId="0" uiExpand="1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en-US" sz="3200" smtClean="0"/>
              <a:t>Konver</a:t>
            </a:r>
            <a:r>
              <a:rPr lang="sr-Latn-CS" sz="3200" smtClean="0"/>
              <a:t>zije </a:t>
            </a:r>
            <a:r>
              <a:rPr lang="en-US" sz="3200" smtClean="0"/>
              <a:t>i</a:t>
            </a:r>
            <a:r>
              <a:rPr lang="sr-Latn-CS" sz="3200" smtClean="0"/>
              <a:t>zmeđu tipova</a:t>
            </a:r>
            <a:endParaRPr lang="en-US" sz="3200" smtClean="0">
              <a:solidFill>
                <a:srgbClr val="990000"/>
              </a:solidFill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6513" y="1285875"/>
            <a:ext cx="4964112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sz="1400" dirty="0"/>
              <a:t>Često postoji potreba za konverziju podatka iz jednog u drugi tip (npr. </a:t>
            </a:r>
            <a:r>
              <a:rPr lang="sr-Latn-CS" sz="1400" b="1" dirty="0"/>
              <a:t>pri dodjeli vrijednosti</a:t>
            </a:r>
            <a:r>
              <a:rPr lang="sr-Latn-CS" sz="1400" dirty="0"/>
              <a:t>, </a:t>
            </a:r>
            <a:r>
              <a:rPr lang="sr-Latn-CS" sz="1400" b="1" dirty="0"/>
              <a:t>prenošenju vrijednosti u funkciju</a:t>
            </a:r>
            <a:r>
              <a:rPr lang="sr-Latn-CS" sz="1400" dirty="0"/>
              <a:t>, </a:t>
            </a:r>
            <a:r>
              <a:rPr lang="sr-Latn-CS" sz="1400" b="1" dirty="0"/>
              <a:t>vraćanju iz funkcije</a:t>
            </a:r>
            <a:r>
              <a:rPr lang="sr-Latn-CS" sz="1400" dirty="0"/>
              <a:t>). </a:t>
            </a:r>
          </a:p>
          <a:p>
            <a:pPr marL="342900" indent="-342900" eaLnBrk="1" hangingPunct="1">
              <a:spcBef>
                <a:spcPts val="1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sz="1400" b="1" dirty="0"/>
              <a:t>Konverzija može da bude </a:t>
            </a:r>
            <a:r>
              <a:rPr lang="sr-Latn-CS" sz="1400" b="1" dirty="0">
                <a:solidFill>
                  <a:srgbClr val="000099"/>
                </a:solidFill>
              </a:rPr>
              <a:t>implicitna</a:t>
            </a:r>
            <a:r>
              <a:rPr lang="sr-Latn-CS" sz="1400" b="1" dirty="0"/>
              <a:t> ili </a:t>
            </a:r>
            <a:r>
              <a:rPr lang="sr-Latn-CS" sz="1400" b="1" dirty="0">
                <a:solidFill>
                  <a:srgbClr val="000099"/>
                </a:solidFill>
              </a:rPr>
              <a:t>eksplicitna</a:t>
            </a:r>
            <a:r>
              <a:rPr lang="sr-Latn-CS" sz="1400" b="1" dirty="0"/>
              <a:t> (kastovanje) </a:t>
            </a:r>
          </a:p>
          <a:p>
            <a:pPr marL="342900" indent="-342900">
              <a:spcBef>
                <a:spcPts val="600"/>
              </a:spcBef>
              <a:spcAft>
                <a:spcPts val="300"/>
              </a:spcAft>
              <a:defRPr/>
            </a:pPr>
            <a:r>
              <a:rPr lang="sr-Latn-CS" sz="1400" dirty="0">
                <a:latin typeface="Courier New" pitchFamily="49" charset="0"/>
              </a:rPr>
              <a:t>	</a:t>
            </a:r>
            <a:r>
              <a:rPr lang="en-US" sz="1400" dirty="0">
                <a:latin typeface="Courier New" pitchFamily="49" charset="0"/>
              </a:rPr>
              <a:t>	</a:t>
            </a:r>
            <a:r>
              <a:rPr lang="sr-Latn-CS" sz="1400" dirty="0">
                <a:latin typeface="+mn-lt"/>
              </a:rPr>
              <a:t>Primjer:</a:t>
            </a:r>
          </a:p>
          <a:p>
            <a:pPr marL="342900" indent="-342900">
              <a:defRPr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	</a:t>
            </a: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	double d;   int i;   </a:t>
            </a:r>
            <a:r>
              <a:rPr lang="sr-Latn-CS" sz="14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 = (int) d;</a:t>
            </a:r>
          </a:p>
          <a:p>
            <a:pPr marL="342900" indent="-342900" eaLnBrk="1" hangingPunct="1">
              <a:spcBef>
                <a:spcPts val="1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sz="1400" b="1" dirty="0"/>
              <a:t>U slučaju korisnički definisanih tipova </a:t>
            </a:r>
            <a:r>
              <a:rPr lang="sr-Latn-CS" sz="1400" dirty="0"/>
              <a:t>kompajler ne zna kako se vrše konverzije, pa </a:t>
            </a:r>
            <a:r>
              <a:rPr lang="sr-Latn-CS" sz="1400" b="1" dirty="0"/>
              <a:t>u klasi treba definisati željenu konverziju</a:t>
            </a:r>
            <a:r>
              <a:rPr lang="sr-Latn-CS" sz="1400" dirty="0"/>
              <a:t>. </a:t>
            </a:r>
          </a:p>
          <a:p>
            <a:pPr marL="342900" indent="-342900" eaLnBrk="1" hangingPunct="1">
              <a:spcBef>
                <a:spcPts val="1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sz="1400" dirty="0"/>
              <a:t>Postoje dvije mogućnosti:</a:t>
            </a:r>
          </a:p>
          <a:p>
            <a:pPr marL="800100" lvl="1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sz="1300" b="1" dirty="0">
                <a:solidFill>
                  <a:srgbClr val="000099"/>
                </a:solidFill>
              </a:rPr>
              <a:t>Konstruktor konverzije </a:t>
            </a:r>
            <a:r>
              <a:rPr lang="sr-Latn-CS" sz="1300" b="1" dirty="0"/>
              <a:t>– konstruktor sa jednim argumentom nekog tipa, koji prilikom kreiranja objekta vrši konverziju tog argumenta.</a:t>
            </a:r>
          </a:p>
          <a:p>
            <a:pPr marL="800100" lvl="1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sz="1300" b="1" dirty="0">
                <a:solidFill>
                  <a:srgbClr val="000099"/>
                </a:solidFill>
              </a:rPr>
              <a:t>Operator konverzije (cast operator) </a:t>
            </a:r>
            <a:r>
              <a:rPr lang="sr-Latn-CS" sz="1300" b="1" dirty="0"/>
              <a:t>– nestatička funkcija članica koja vrši konverziju objekta date klase u neki tip T</a:t>
            </a:r>
          </a:p>
          <a:p>
            <a:pPr marL="1143000" lvl="2" indent="-228600" eaLnBrk="1" hangingPunct="1">
              <a:spcBef>
                <a:spcPts val="3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sr-Latn-CS" sz="14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</a:t>
            </a:r>
            <a:r>
              <a:rPr lang="sr-Latn-CS" sz="16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operator T();</a:t>
            </a:r>
            <a:endParaRPr lang="sr-Latn-CS" sz="1400" b="1" dirty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2875" y="5929313"/>
            <a:ext cx="4572000" cy="785812"/>
          </a:xfrm>
          <a:prstGeom prst="rect">
            <a:avLst/>
          </a:prstGeom>
          <a:solidFill>
            <a:srgbClr val="99FF33"/>
          </a:solidFill>
          <a:ln w="28575">
            <a:solidFill>
              <a:srgbClr val="990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sz="1500" b="1">
                <a:solidFill>
                  <a:srgbClr val="000099"/>
                </a:solidFill>
              </a:rPr>
              <a:t>Za operatorsku funkciju za kastovanje ne navodi se tip, jer se podrazumijeva da je to tip u koji se konvertuje objekat!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929188" y="2143125"/>
            <a:ext cx="4071937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/>
              <a:t>	</a:t>
            </a:r>
            <a:r>
              <a:rPr lang="sr-Latn-CS" sz="1400"/>
              <a:t>Primjer: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class Complex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public:</a:t>
            </a:r>
            <a:endParaRPr lang="sr-Latn-CS" sz="1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Complex(int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=0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=0); 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operator double</a:t>
            </a: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</a:t>
            </a: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 const;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operator DrugaKlasa() const;</a:t>
            </a:r>
          </a:p>
          <a:p>
            <a:pPr marL="342900" indent="-342900">
              <a:spcBef>
                <a:spcPts val="300"/>
              </a:spcBef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private: </a:t>
            </a:r>
            <a:endParaRPr lang="sr-Latn-CS" sz="1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re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,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im;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};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Complex::operator double() const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return sqrt(re*re + im*im);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Complex c; double d; </a:t>
            </a: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d=(double)c;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5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5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0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5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0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75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uiExpand="1" build="p" bldLvl="5"/>
      <p:bldP spid="4" grpId="0" build="p" bldLvl="2" animBg="1"/>
      <p:bldP spid="5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Koncept preklapanja operatora</a:t>
            </a:r>
            <a:endParaRPr lang="en-US" sz="3200" smtClean="0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79388" y="1412875"/>
            <a:ext cx="4968875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C++ posjeduje bogat set operatora koji mogu da se koriste nad podacima standardnih tipova.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>
                <a:solidFill>
                  <a:srgbClr val="000099"/>
                </a:solidFill>
              </a:rPr>
              <a:t>Preklapanje operatora</a:t>
            </a:r>
            <a:r>
              <a:rPr lang="sr-Latn-CS" sz="1400" b="1"/>
              <a:t> (</a:t>
            </a:r>
            <a:r>
              <a:rPr lang="sr-Latn-CS" sz="1400" i="1">
                <a:solidFill>
                  <a:srgbClr val="990000"/>
                </a:solidFill>
              </a:rPr>
              <a:t>operator overloading</a:t>
            </a:r>
            <a:r>
              <a:rPr lang="sr-Latn-CS" sz="1400" b="1"/>
              <a:t>) omogućava da se postojeći operatori prilagode i za korišćenje u klasama – za izvršavanje specifičnih operacija nad objektima.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Brojni su</a:t>
            </a:r>
            <a:r>
              <a:rPr lang="sr-Latn-CS" sz="1400"/>
              <a:t> </a:t>
            </a:r>
            <a:r>
              <a:rPr lang="sr-Latn-CS" sz="1400" b="1"/>
              <a:t>primjeri preklapanja operatora, </a:t>
            </a:r>
            <a:r>
              <a:rPr lang="sr-Latn-CS" sz="1400"/>
              <a:t>npr.</a:t>
            </a:r>
          </a:p>
          <a:p>
            <a:pPr marL="742950" lvl="1" indent="-285750" eaLnBrk="1" hangingPunct="1">
              <a:spcBef>
                <a:spcPct val="3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sz="1400" b="1">
                <a:solidFill>
                  <a:srgbClr val="000099"/>
                </a:solidFill>
              </a:rPr>
              <a:t>+</a:t>
            </a:r>
            <a:r>
              <a:rPr lang="sr-Latn-CS" sz="1400"/>
              <a:t> 		sabiranje cjelobrojnih podataka, </a:t>
            </a:r>
          </a:p>
          <a:p>
            <a:pPr marL="742950" lvl="1" indent="-285750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sz="1400"/>
              <a:t>		sabiranje podataka u pokretnom zarezu, ...</a:t>
            </a:r>
          </a:p>
          <a:p>
            <a:pPr marL="742950" lvl="1" indent="-285750" eaLnBrk="1" hangingPunct="1">
              <a:spcBef>
                <a:spcPct val="3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sz="1400" b="1">
                <a:solidFill>
                  <a:srgbClr val="000099"/>
                </a:solidFill>
              </a:rPr>
              <a:t>&lt;&lt;	</a:t>
            </a:r>
            <a:r>
              <a:rPr lang="sr-Latn-CS" sz="1400">
                <a:solidFill>
                  <a:srgbClr val="000099"/>
                </a:solidFill>
              </a:rPr>
              <a:t>bitski operator za šiftovanje ulijevo</a:t>
            </a:r>
          </a:p>
          <a:p>
            <a:pPr marL="742950" lvl="1" indent="-285750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sz="1400">
                <a:solidFill>
                  <a:srgbClr val="000099"/>
                </a:solidFill>
              </a:rPr>
              <a:t>		</a:t>
            </a:r>
            <a:r>
              <a:rPr lang="sr-Latn-CS" sz="1400">
                <a:solidFill>
                  <a:srgbClr val="990000"/>
                </a:solidFill>
              </a:rPr>
              <a:t>manipulacija izlaznim tokom</a:t>
            </a:r>
          </a:p>
          <a:p>
            <a:pPr marL="742950" lvl="1" indent="-285750" eaLnBrk="1" hangingPunct="1">
              <a:spcBef>
                <a:spcPct val="3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sz="1400" b="1">
                <a:solidFill>
                  <a:srgbClr val="000099"/>
                </a:solidFill>
              </a:rPr>
              <a:t>&gt;&gt;	</a:t>
            </a:r>
            <a:r>
              <a:rPr lang="sr-Latn-CS" sz="1400">
                <a:solidFill>
                  <a:srgbClr val="000099"/>
                </a:solidFill>
              </a:rPr>
              <a:t>bitski operator za šiftovanje udesno</a:t>
            </a:r>
          </a:p>
          <a:p>
            <a:pPr marL="742950" lvl="1" indent="-285750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sz="1400">
                <a:solidFill>
                  <a:srgbClr val="000099"/>
                </a:solidFill>
              </a:rPr>
              <a:t>		</a:t>
            </a:r>
            <a:r>
              <a:rPr lang="sr-Latn-CS" sz="1400">
                <a:solidFill>
                  <a:srgbClr val="990000"/>
                </a:solidFill>
              </a:rPr>
              <a:t>manipulacija ulaznim tokom</a:t>
            </a:r>
          </a:p>
          <a:p>
            <a:pPr marL="742950" lvl="1" indent="-285750" eaLnBrk="1" hangingPunct="1">
              <a:spcBef>
                <a:spcPct val="3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sz="1400">
                <a:solidFill>
                  <a:srgbClr val="990000"/>
                </a:solidFill>
              </a:rPr>
              <a:t>		</a:t>
            </a:r>
            <a:r>
              <a:rPr lang="sr-Latn-CS" sz="1400"/>
              <a:t>...</a:t>
            </a:r>
            <a:endParaRPr lang="en-US" sz="140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508625" y="3662363"/>
            <a:ext cx="3313113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/>
              <a:t>Primjer:</a:t>
            </a:r>
          </a:p>
          <a:p>
            <a:pPr marL="342900" indent="-342900">
              <a:spcBef>
                <a:spcPts val="600"/>
              </a:spcBef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&lt;iostream&gt;</a:t>
            </a:r>
            <a:endParaRPr lang="en-US" sz="13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using namespace std;</a:t>
            </a:r>
            <a:endParaRPr lang="sr-Latn-CS" sz="13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main()</a:t>
            </a: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int i=8;</a:t>
            </a: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cout &lt;&lt; i &lt;&lt; 1 &lt;&lt; endl;</a:t>
            </a: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cout &lt;&lt; (i&lt;&lt;1) &lt;&lt; endl;</a:t>
            </a:r>
          </a:p>
          <a:p>
            <a:pPr marL="342900" indent="-342900"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  <a:endParaRPr lang="sr-Latn-CS" sz="1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6126163" y="5745163"/>
            <a:ext cx="1830387" cy="779462"/>
            <a:chOff x="4040" y="3140"/>
            <a:chExt cx="1526" cy="1063"/>
          </a:xfrm>
        </p:grpSpPr>
        <p:sp>
          <p:nvSpPr>
            <p:cNvPr id="5127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5128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15" name="AutoShape 144"/>
          <p:cNvSpPr>
            <a:spLocks noChangeArrowheads="1"/>
          </p:cNvSpPr>
          <p:nvPr/>
        </p:nvSpPr>
        <p:spPr bwMode="auto">
          <a:xfrm>
            <a:off x="6229350" y="5810250"/>
            <a:ext cx="1512888" cy="517525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pl-PL" sz="1400" b="1">
                <a:solidFill>
                  <a:srgbClr val="FFFF00"/>
                </a:solidFill>
                <a:latin typeface="Courier New" pitchFamily="49" charset="0"/>
              </a:rPr>
              <a:t>81</a:t>
            </a:r>
          </a:p>
          <a:p>
            <a:r>
              <a:rPr lang="pl-PL" sz="1400" b="1">
                <a:solidFill>
                  <a:srgbClr val="FFFF00"/>
                </a:solidFill>
                <a:latin typeface="Courier New" pitchFamily="49" charset="0"/>
              </a:rPr>
              <a:t>16</a:t>
            </a:r>
            <a:endParaRPr lang="sr-Latn-CS" sz="1400" b="1">
              <a:solidFill>
                <a:srgbClr val="FFFF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5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0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build="p" bldLvl="2"/>
      <p:bldP spid="27" grpId="0" uiExpand="1" build="p" bldLvl="2"/>
      <p:bldP spid="1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Koncept preklapanja operatora</a:t>
            </a:r>
            <a:endParaRPr lang="en-US" sz="3200" smtClean="0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79388" y="1484313"/>
            <a:ext cx="76327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Da bi se neki operator koristio nad objektima neke klase, taj operator mora biti preklopljen.</a:t>
            </a:r>
          </a:p>
          <a:p>
            <a:pPr marL="342900" indent="-342900" eaLnBrk="1" hangingPunct="1">
              <a:spcBef>
                <a:spcPct val="7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Operator se preklapa tako što se definiše odgovarajuća </a:t>
            </a:r>
            <a:r>
              <a:rPr lang="sr-Latn-CS" sz="1400" b="1">
                <a:solidFill>
                  <a:srgbClr val="000099"/>
                </a:solidFill>
              </a:rPr>
              <a:t>operatorska funkcija</a:t>
            </a:r>
            <a:r>
              <a:rPr lang="sr-Latn-CS" sz="1400" b="1"/>
              <a:t> – funkcija čije ime čine </a:t>
            </a:r>
            <a:r>
              <a:rPr lang="sr-Latn-CS" sz="1400" b="1">
                <a:solidFill>
                  <a:srgbClr val="990000"/>
                </a:solidFill>
              </a:rPr>
              <a:t>ključna riječ operator</a:t>
            </a:r>
            <a:r>
              <a:rPr lang="sr-Latn-CS" sz="1400" b="1"/>
              <a:t> i </a:t>
            </a:r>
            <a:r>
              <a:rPr lang="sr-Latn-CS" sz="1400" b="1">
                <a:solidFill>
                  <a:srgbClr val="990000"/>
                </a:solidFill>
              </a:rPr>
              <a:t>simbol operatora</a:t>
            </a:r>
            <a:r>
              <a:rPr lang="sr-Latn-CS" sz="1400" b="1"/>
              <a:t> koji se preklapa.</a:t>
            </a:r>
          </a:p>
          <a:p>
            <a:pPr marL="342900" indent="-342900" eaLnBrk="1" hangingPunct="1">
              <a:spcBef>
                <a:spcPct val="25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sz="1400" b="1"/>
              <a:t>	Npr.	</a:t>
            </a:r>
            <a:r>
              <a:rPr lang="sr-Latn-CS" sz="1400" b="1">
                <a:solidFill>
                  <a:srgbClr val="000099"/>
                </a:solidFill>
              </a:rPr>
              <a:t>operator+	operator++	operator+=</a:t>
            </a:r>
          </a:p>
          <a:p>
            <a:pPr marL="342900" indent="-342900" eaLnBrk="1" hangingPunct="1">
              <a:spcBef>
                <a:spcPct val="7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Postoje dva izuzetka!</a:t>
            </a:r>
          </a:p>
          <a:p>
            <a:pPr marL="742950" lvl="1" indent="-28575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Operator dodjele (</a:t>
            </a:r>
            <a:r>
              <a:rPr lang="sr-Latn-CS" sz="1400" b="1">
                <a:solidFill>
                  <a:srgbClr val="000099"/>
                </a:solidFill>
              </a:rPr>
              <a:t>=</a:t>
            </a:r>
            <a:r>
              <a:rPr lang="sr-Latn-CS" sz="1400" b="1"/>
              <a:t>) </a:t>
            </a:r>
          </a:p>
          <a:p>
            <a:pPr marL="1143000" lvl="2" indent="-228600" eaLnBrk="1" hangingPunct="1">
              <a:spcBef>
                <a:spcPct val="2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/>
              <a:t>Može da se koristi za svaku klasu bez eksplicitnog redefinisanja.</a:t>
            </a:r>
          </a:p>
          <a:p>
            <a:pPr marL="1143000" lvl="2" indent="-228600" eaLnBrk="1" hangingPunct="1">
              <a:spcBef>
                <a:spcPct val="2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Podrazumijeva se da ovaj operator vrši dodjelu “član po član”.</a:t>
            </a:r>
          </a:p>
          <a:p>
            <a:pPr marL="1143000" lvl="2" indent="-228600" eaLnBrk="1" hangingPunct="1">
              <a:spcBef>
                <a:spcPct val="2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/>
              <a:t>Može i da se preklopi (ako je potrebno).</a:t>
            </a:r>
          </a:p>
          <a:p>
            <a:pPr marL="742950" lvl="1" indent="-28575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Adresni operator (</a:t>
            </a:r>
            <a:r>
              <a:rPr lang="sr-Latn-CS" sz="1400" b="1">
                <a:solidFill>
                  <a:srgbClr val="000099"/>
                </a:solidFill>
              </a:rPr>
              <a:t>&amp;</a:t>
            </a:r>
            <a:r>
              <a:rPr lang="sr-Latn-CS" sz="1400" b="1"/>
              <a:t>)</a:t>
            </a:r>
          </a:p>
          <a:p>
            <a:pPr marL="1143000" lvl="2" indent="-228600" eaLnBrk="1" hangingPunct="1">
              <a:spcBef>
                <a:spcPct val="2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/>
              <a:t>Može da se koristi za svaku klasu bez eksplicitnog redefinisanja.</a:t>
            </a:r>
          </a:p>
          <a:p>
            <a:pPr marL="1143000" lvl="2" indent="-228600" eaLnBrk="1" hangingPunct="1">
              <a:spcBef>
                <a:spcPct val="2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Podrazumijeva se da ovaj operator daje adresu objekta u memoriji.</a:t>
            </a:r>
          </a:p>
          <a:p>
            <a:pPr marL="1143000" lvl="2" indent="-228600" eaLnBrk="1" hangingPunct="1">
              <a:spcBef>
                <a:spcPct val="2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/>
              <a:t>Može i da se preklopi (ako je potrebno).</a:t>
            </a:r>
          </a:p>
          <a:p>
            <a:pPr marL="342900" indent="-342900" eaLnBrk="1" hangingPunct="1">
              <a:spcBef>
                <a:spcPct val="7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Operatorske funkcije mogu da se implementiraju</a:t>
            </a:r>
          </a:p>
          <a:p>
            <a:pPr marL="742950" lvl="1" indent="-285750" eaLnBrk="1" hangingPunct="1">
              <a:spcBef>
                <a:spcPct val="2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>
                <a:solidFill>
                  <a:srgbClr val="000099"/>
                </a:solidFill>
              </a:rPr>
              <a:t>kao funkcije članice</a:t>
            </a:r>
            <a:r>
              <a:rPr lang="sr-Latn-CS" sz="1400"/>
              <a:t>, i/ili</a:t>
            </a:r>
          </a:p>
          <a:p>
            <a:pPr marL="742950" lvl="1" indent="-285750" eaLnBrk="1" hangingPunct="1">
              <a:spcBef>
                <a:spcPct val="2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>
                <a:solidFill>
                  <a:srgbClr val="000099"/>
                </a:solidFill>
              </a:rPr>
              <a:t>kao prijateljske funkcije</a:t>
            </a:r>
            <a:r>
              <a:rPr lang="sr-Latn-CS" sz="1400"/>
              <a:t>.</a:t>
            </a:r>
          </a:p>
          <a:p>
            <a:pPr marL="342900" indent="-342900" eaLnBrk="1" hangingPunct="1">
              <a:spcBef>
                <a:spcPct val="25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sr-Latn-CS" sz="140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3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Ograničenja kod preklapanja operatora</a:t>
            </a:r>
            <a:endParaRPr lang="en-US" sz="3200" smtClean="0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79388" y="1412875"/>
            <a:ext cx="496887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Većina ugrađenih operatora može da se preklapa.</a:t>
            </a:r>
          </a:p>
        </p:txBody>
      </p:sp>
      <p:pic>
        <p:nvPicPr>
          <p:cNvPr id="3277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1700213"/>
            <a:ext cx="7299325" cy="205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79388" y="3860800"/>
            <a:ext cx="496887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Ne mogu da se preklapaju</a:t>
            </a:r>
          </a:p>
        </p:txBody>
      </p:sp>
      <p:pic>
        <p:nvPicPr>
          <p:cNvPr id="32779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8050" y="4157663"/>
            <a:ext cx="37353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50825" y="4868863"/>
            <a:ext cx="4249738" cy="768350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000099"/>
                </a:solidFill>
              </a:rPr>
              <a:t>Asocijativnost i prioritet operatora </a:t>
            </a:r>
          </a:p>
          <a:p>
            <a:pPr algn="ctr"/>
            <a:r>
              <a:rPr lang="sr-Latn-CS" sz="1400" b="1">
                <a:solidFill>
                  <a:srgbClr val="000099"/>
                </a:solidFill>
              </a:rPr>
              <a:t>ne mogu da se mijenjaju! </a:t>
            </a:r>
          </a:p>
          <a:p>
            <a:pPr algn="ctr"/>
            <a:r>
              <a:rPr lang="sr-Latn-CS" sz="1400"/>
              <a:t>(ostaju onakvi kako je definisano standardom)</a:t>
            </a:r>
            <a:endParaRPr lang="en-US" sz="1400"/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250825" y="5756275"/>
            <a:ext cx="4249738" cy="768350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000099"/>
                </a:solidFill>
              </a:rPr>
              <a:t>Ne može biti promijenjen broj operanada na koje se primjenjuje operator! </a:t>
            </a:r>
          </a:p>
          <a:p>
            <a:pPr algn="ctr"/>
            <a:r>
              <a:rPr lang="sr-Latn-CS" sz="1400"/>
              <a:t>(mora biti unaran i/ili binaran, prema standardu)</a:t>
            </a:r>
            <a:endParaRPr lang="en-US" sz="1400"/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4643438" y="4868863"/>
            <a:ext cx="4249737" cy="768350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000099"/>
                </a:solidFill>
              </a:rPr>
              <a:t>Ne može se promijeniti dejstvo operatora na standardne tipove! </a:t>
            </a:r>
          </a:p>
          <a:p>
            <a:pPr algn="ctr"/>
            <a:r>
              <a:rPr lang="sr-Latn-CS" sz="1400"/>
              <a:t>(već samo definisati za neku korisničku klasu)</a:t>
            </a:r>
            <a:endParaRPr lang="en-US" sz="140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4643438" y="5756275"/>
            <a:ext cx="4249737" cy="768350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000099"/>
                </a:solidFill>
              </a:rPr>
              <a:t>Nije moguće kreirati nove operatore, već samo preklopiti postojeće! </a:t>
            </a:r>
          </a:p>
          <a:p>
            <a:pPr algn="ctr"/>
            <a:r>
              <a:rPr lang="sr-Latn-CS" sz="1400"/>
              <a:t>(iako bi bilo veoma upotrebljivo!)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build="p" bldLvl="2"/>
      <p:bldP spid="2" grpId="0" build="p" bldLvl="2"/>
      <p:bldP spid="8" grpId="0" animBg="1"/>
      <p:bldP spid="3" grpId="0" animBg="1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>
                <a:solidFill>
                  <a:srgbClr val="000099"/>
                </a:solidFill>
              </a:rPr>
              <a:t>Implementacija operatorske funkcije</a:t>
            </a:r>
            <a:endParaRPr lang="en-US" sz="3200" smtClean="0">
              <a:solidFill>
                <a:srgbClr val="000099"/>
              </a:solidFill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79388" y="1412875"/>
            <a:ext cx="8137525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600" b="1"/>
              <a:t>Operatorska funkcija </a:t>
            </a:r>
            <a:r>
              <a:rPr lang="sr-Latn-CS" sz="1600" b="1">
                <a:solidFill>
                  <a:srgbClr val="000099"/>
                </a:solidFill>
              </a:rPr>
              <a:t>može da se implementira kao funkcija članica</a:t>
            </a:r>
            <a:r>
              <a:rPr lang="sr-Latn-CS" sz="1600" b="1"/>
              <a:t>.</a:t>
            </a:r>
          </a:p>
          <a:p>
            <a:pPr marL="342900" indent="-342900" eaLnBrk="1" hangingPunct="1">
              <a:spcBef>
                <a:spcPct val="6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600" b="1"/>
              <a:t>Ako se operatorska funkcija ne implementira kao funkcija članica, </a:t>
            </a:r>
            <a:r>
              <a:rPr lang="sr-Latn-CS" sz="1600" b="1">
                <a:solidFill>
                  <a:srgbClr val="000099"/>
                </a:solidFill>
              </a:rPr>
              <a:t>najčešća alternativa je prijateljska funkcija</a:t>
            </a:r>
            <a:r>
              <a:rPr lang="sr-Latn-CS" sz="1600" b="1"/>
              <a:t>.</a:t>
            </a:r>
          </a:p>
          <a:p>
            <a:pPr marL="342900" indent="-342900" eaLnBrk="1" hangingPunct="1">
              <a:spcBef>
                <a:spcPct val="6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600" b="1"/>
              <a:t>Operatori </a:t>
            </a:r>
            <a:r>
              <a:rPr lang="sr-Latn-CS" sz="1600" b="1">
                <a:solidFill>
                  <a:srgbClr val="990000"/>
                </a:solidFill>
              </a:rPr>
              <a:t>()</a:t>
            </a:r>
            <a:r>
              <a:rPr lang="sr-Latn-CS" sz="1600" b="1"/>
              <a:t> </a:t>
            </a:r>
            <a:r>
              <a:rPr lang="en-US" sz="1600" b="1">
                <a:solidFill>
                  <a:srgbClr val="990000"/>
                </a:solidFill>
              </a:rPr>
              <a:t>[]</a:t>
            </a:r>
            <a:r>
              <a:rPr lang="en-US" sz="1600" b="1"/>
              <a:t> </a:t>
            </a:r>
            <a:r>
              <a:rPr lang="en-US" sz="1600" b="1">
                <a:solidFill>
                  <a:srgbClr val="990000"/>
                </a:solidFill>
              </a:rPr>
              <a:t>-&gt;</a:t>
            </a:r>
            <a:r>
              <a:rPr lang="en-US" sz="1600" b="1"/>
              <a:t> i </a:t>
            </a:r>
            <a:r>
              <a:rPr lang="en-US" sz="1600" b="1">
                <a:solidFill>
                  <a:srgbClr val="990000"/>
                </a:solidFill>
              </a:rPr>
              <a:t>operatori dodjele</a:t>
            </a:r>
            <a:r>
              <a:rPr lang="en-US" sz="1600" b="1"/>
              <a:t> </a:t>
            </a:r>
            <a:r>
              <a:rPr lang="en-US" sz="1600" b="1">
                <a:solidFill>
                  <a:srgbClr val="000099"/>
                </a:solidFill>
              </a:rPr>
              <a:t>moraju biti preklopljeni funkcijama </a:t>
            </a:r>
            <a:r>
              <a:rPr lang="sr-Latn-CS" sz="1600" b="1">
                <a:solidFill>
                  <a:srgbClr val="000099"/>
                </a:solidFill>
              </a:rPr>
              <a:t>članicama.</a:t>
            </a:r>
          </a:p>
          <a:p>
            <a:pPr marL="342900" indent="-342900" eaLnBrk="1" hangingPunct="1">
              <a:spcBef>
                <a:spcPct val="6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600" b="1"/>
              <a:t>Upotreba preklopljenog operatora u izrazima je identična </a:t>
            </a:r>
            <a:r>
              <a:rPr lang="sr-Latn-CS" sz="1600"/>
              <a:t>bez obzira na način implementacije operatorske funkcije.</a:t>
            </a:r>
          </a:p>
          <a:p>
            <a:pPr marL="342900" indent="-342900" eaLnBrk="1" hangingPunct="1">
              <a:spcBef>
                <a:spcPct val="6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600" b="1"/>
              <a:t>Ako se operatorska funkcija implementira kao funkcija članica, tada prvi operand</a:t>
            </a:r>
            <a:r>
              <a:rPr lang="sr-Latn-CS" sz="1600"/>
              <a:t> (lijevi u slučaju binarnog operatora ili jedini u slučaju unarnog) </a:t>
            </a:r>
            <a:r>
              <a:rPr lang="sr-Latn-CS" sz="1600" b="1"/>
              <a:t>mora biti objekat date klase ili referenca.</a:t>
            </a:r>
          </a:p>
          <a:p>
            <a:pPr marL="342900" indent="-342900" eaLnBrk="1" hangingPunct="1">
              <a:spcBef>
                <a:spcPct val="6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600" b="1"/>
              <a:t>Ako prvi operand mora biti objekat neke druge klase ili ugrađenog tipa, tada se operatorska funkcija ne realizuje kao funkcija članica.</a:t>
            </a:r>
          </a:p>
          <a:p>
            <a:pPr marL="342900" indent="-342900" eaLnBrk="1" hangingPunct="1">
              <a:spcBef>
                <a:spcPct val="6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600"/>
              <a:t>Ako operatorska funkcija treba da pristupa privatnim članovima klase, a nije implementirana kao funkcija članica, tada ona mora da se implementira kao prijateljska funkcija</a:t>
            </a:r>
            <a:r>
              <a:rPr lang="sr-Latn-CS" sz="1600" smtClean="0"/>
              <a:t>.</a:t>
            </a:r>
            <a:endParaRPr lang="sr-Latn-C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Implementacija operatorske funkcije</a:t>
            </a:r>
            <a:endParaRPr lang="en-US" sz="320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42875" y="1268413"/>
            <a:ext cx="7358063" cy="537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sr-Latn-CS" sz="1400" b="1"/>
              <a:t>Primjer: (</a:t>
            </a:r>
            <a:r>
              <a:rPr lang="sr-Latn-CS" sz="1400" b="1">
                <a:solidFill>
                  <a:srgbClr val="000099"/>
                </a:solidFill>
              </a:rPr>
              <a:t>Implementacija pomoću funkcije članice</a:t>
            </a:r>
            <a:r>
              <a:rPr lang="sr-Latn-CS" sz="1400" b="1"/>
              <a:t>)</a:t>
            </a:r>
          </a:p>
          <a:p>
            <a:pPr marL="342900" indent="-342900">
              <a:spcBef>
                <a:spcPts val="600"/>
              </a:spcBef>
            </a:pPr>
            <a:r>
              <a:rPr lang="sr-Latn-CS" sz="1300" b="1">
                <a:latin typeface="Courier New" pitchFamily="49" charset="0"/>
              </a:rPr>
              <a:t>#include &lt;iostream&gt;</a:t>
            </a:r>
            <a:endParaRPr lang="en-US" sz="1300" b="1">
              <a:latin typeface="Courier New" pitchFamily="49" charset="0"/>
            </a:endParaRPr>
          </a:p>
          <a:p>
            <a:pPr marL="342900" indent="-342900"/>
            <a:r>
              <a:rPr lang="en-US" sz="1300" b="1">
                <a:latin typeface="Courier New" pitchFamily="49" charset="0"/>
              </a:rPr>
              <a:t>using namespace std;</a:t>
            </a:r>
            <a:endParaRPr lang="sr-Latn-CS" sz="1300" b="1">
              <a:latin typeface="Courier New" pitchFamily="49" charset="0"/>
            </a:endParaRPr>
          </a:p>
          <a:p>
            <a:pPr marL="342900" indent="-342900">
              <a:spcBef>
                <a:spcPts val="300"/>
              </a:spcBef>
            </a:pPr>
            <a:r>
              <a:rPr lang="sr-Latn-CS" sz="1300" b="1">
                <a:latin typeface="Courier New" pitchFamily="49" charset="0"/>
              </a:rPr>
              <a:t>class Razlomak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public: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  Razlomak(int b=0, int n=1) : broj(b), imen(n) {}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  </a:t>
            </a:r>
            <a:r>
              <a:rPr lang="sr-Latn-CS" sz="1300" b="1">
                <a:solidFill>
                  <a:srgbClr val="990000"/>
                </a:solidFill>
                <a:latin typeface="Courier New" pitchFamily="49" charset="0"/>
              </a:rPr>
              <a:t>Razlomak operator+</a:t>
            </a:r>
            <a:r>
              <a:rPr lang="sr-Latn-CS" sz="1300" b="1">
                <a:solidFill>
                  <a:srgbClr val="000099"/>
                </a:solidFill>
                <a:latin typeface="Courier New" pitchFamily="49" charset="0"/>
              </a:rPr>
              <a:t>(const Razlomak &amp;r)</a:t>
            </a:r>
          </a:p>
          <a:p>
            <a:pPr marL="342900" indent="-342900"/>
            <a:r>
              <a:rPr lang="sr-Latn-CS" sz="1300" b="1">
                <a:solidFill>
                  <a:srgbClr val="990000"/>
                </a:solidFill>
                <a:latin typeface="Courier New" pitchFamily="49" charset="0"/>
              </a:rPr>
              <a:t>        {</a:t>
            </a:r>
          </a:p>
          <a:p>
            <a:pPr marL="342900" indent="-342900"/>
            <a:r>
              <a:rPr lang="sr-Latn-CS" sz="1300" b="1">
                <a:solidFill>
                  <a:srgbClr val="990000"/>
                </a:solidFill>
                <a:latin typeface="Courier New" pitchFamily="49" charset="0"/>
              </a:rPr>
              <a:t>           Razlomak t;</a:t>
            </a:r>
          </a:p>
          <a:p>
            <a:pPr marL="342900" indent="-342900"/>
            <a:r>
              <a:rPr lang="sr-Latn-CS" sz="1300" b="1">
                <a:solidFill>
                  <a:srgbClr val="990000"/>
                </a:solidFill>
                <a:latin typeface="Courier New" pitchFamily="49" charset="0"/>
              </a:rPr>
              <a:t>           t.broj = r.broj * imen + r.imen * broj;</a:t>
            </a:r>
          </a:p>
          <a:p>
            <a:pPr marL="342900" indent="-342900"/>
            <a:r>
              <a:rPr lang="sr-Latn-CS" sz="1300" b="1">
                <a:solidFill>
                  <a:srgbClr val="990000"/>
                </a:solidFill>
                <a:latin typeface="Courier New" pitchFamily="49" charset="0"/>
              </a:rPr>
              <a:t>           t.imen = r.imen * imen;</a:t>
            </a:r>
          </a:p>
          <a:p>
            <a:pPr marL="342900" indent="-342900"/>
            <a:r>
              <a:rPr lang="sr-Latn-CS" sz="1300" b="1">
                <a:solidFill>
                  <a:srgbClr val="990000"/>
                </a:solidFill>
                <a:latin typeface="Courier New" pitchFamily="49" charset="0"/>
              </a:rPr>
              <a:t>           return t;</a:t>
            </a:r>
          </a:p>
          <a:p>
            <a:pPr marL="342900" indent="-342900"/>
            <a:r>
              <a:rPr lang="sr-Latn-CS" sz="1300" b="1">
                <a:solidFill>
                  <a:srgbClr val="990000"/>
                </a:solidFill>
                <a:latin typeface="Courier New" pitchFamily="49" charset="0"/>
              </a:rPr>
              <a:t>        }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  void print()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     {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        if ( broj==0 ) cout &lt;&lt; 0;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        else cout &lt;&lt; broj &lt;&lt; '/' &lt;&lt; imen;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     }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private:</a:t>
            </a:r>
            <a:r>
              <a:rPr lang="en-US" sz="1300" b="1">
                <a:latin typeface="Courier New" pitchFamily="49" charset="0"/>
              </a:rPr>
              <a:t> </a:t>
            </a:r>
            <a:r>
              <a:rPr lang="sr-Latn-CS" sz="1300" b="1">
                <a:latin typeface="Courier New" pitchFamily="49" charset="0"/>
              </a:rPr>
              <a:t>int broj, imen;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};</a:t>
            </a:r>
          </a:p>
          <a:p>
            <a:pPr marL="342900" indent="-342900"/>
            <a:r>
              <a:rPr lang="en-US" sz="1300" b="1">
                <a:latin typeface="Courier New" pitchFamily="49" charset="0"/>
              </a:rPr>
              <a:t>int </a:t>
            </a:r>
            <a:r>
              <a:rPr lang="sr-Latn-CS" sz="1300" b="1">
                <a:latin typeface="Courier New" pitchFamily="49" charset="0"/>
              </a:rPr>
              <a:t>main()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Razlomak c(1,3), d(7,8), x;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</a:t>
            </a:r>
            <a:r>
              <a:rPr lang="sr-Latn-CS" sz="1300" b="1">
                <a:solidFill>
                  <a:srgbClr val="990000"/>
                </a:solidFill>
                <a:latin typeface="Courier New" pitchFamily="49" charset="0"/>
              </a:rPr>
              <a:t>x = c + d;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c.print(); cout &lt;&lt; " + "; d.print(); cout &lt;&lt; " = "; x.print();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}</a:t>
            </a:r>
            <a:endParaRPr lang="en-US" sz="1300">
              <a:latin typeface="Courier New" pitchFamily="49" charset="0"/>
            </a:endParaRP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6084888" y="5157788"/>
            <a:ext cx="2808287" cy="779462"/>
            <a:chOff x="4040" y="3140"/>
            <a:chExt cx="1526" cy="1063"/>
          </a:xfrm>
        </p:grpSpPr>
        <p:sp>
          <p:nvSpPr>
            <p:cNvPr id="9222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9223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15" name="AutoShape 144"/>
          <p:cNvSpPr>
            <a:spLocks noChangeArrowheads="1"/>
          </p:cNvSpPr>
          <p:nvPr/>
        </p:nvSpPr>
        <p:spPr bwMode="auto">
          <a:xfrm>
            <a:off x="6259513" y="5222875"/>
            <a:ext cx="2201862" cy="304800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pl-PL" sz="1400" b="1">
                <a:solidFill>
                  <a:srgbClr val="FFFF00"/>
                </a:solidFill>
                <a:latin typeface="Courier New" pitchFamily="49" charset="0"/>
              </a:rPr>
              <a:t>1/3 + 7/8 = 29/24</a:t>
            </a:r>
            <a:endParaRPr lang="sr-Latn-CS" sz="1400" b="1">
              <a:solidFill>
                <a:srgbClr val="FFFF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10" grpId="0" uiExpand="1" build="p" bldLvl="2"/>
      <p:bldP spid="1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Implementacija operatorske funkcije</a:t>
            </a:r>
            <a:endParaRPr lang="en-US" sz="320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42875" y="1196975"/>
            <a:ext cx="7358063" cy="537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sr-Latn-CS" sz="1400" b="1"/>
              <a:t>Primjer: (</a:t>
            </a:r>
            <a:r>
              <a:rPr lang="sr-Latn-CS" sz="1400" b="1">
                <a:solidFill>
                  <a:srgbClr val="000099"/>
                </a:solidFill>
              </a:rPr>
              <a:t>Implementacija pomoću prijateljske funkcije</a:t>
            </a:r>
            <a:r>
              <a:rPr lang="sr-Latn-CS" sz="1400" b="1"/>
              <a:t>)</a:t>
            </a:r>
          </a:p>
          <a:p>
            <a:pPr marL="342900" indent="-342900">
              <a:spcBef>
                <a:spcPts val="600"/>
              </a:spcBef>
            </a:pPr>
            <a:r>
              <a:rPr lang="sr-Latn-CS" sz="1300" b="1">
                <a:latin typeface="Courier New" pitchFamily="49" charset="0"/>
              </a:rPr>
              <a:t>#include &lt;iostream&gt;</a:t>
            </a:r>
            <a:endParaRPr lang="en-US" sz="1300" b="1">
              <a:latin typeface="Courier New" pitchFamily="49" charset="0"/>
            </a:endParaRPr>
          </a:p>
          <a:p>
            <a:pPr marL="342900" indent="-342900"/>
            <a:r>
              <a:rPr lang="en-US" sz="1300" b="1">
                <a:latin typeface="Courier New" pitchFamily="49" charset="0"/>
              </a:rPr>
              <a:t>using namespace std;</a:t>
            </a:r>
            <a:endParaRPr lang="sr-Latn-CS" sz="1300" b="1">
              <a:latin typeface="Courier New" pitchFamily="49" charset="0"/>
            </a:endParaRP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class Razlomak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  </a:t>
            </a:r>
            <a:r>
              <a:rPr lang="sr-Latn-CS" sz="1300" b="1">
                <a:solidFill>
                  <a:srgbClr val="990000"/>
                </a:solidFill>
                <a:latin typeface="Courier New" pitchFamily="49" charset="0"/>
              </a:rPr>
              <a:t>friend Razlomak operator+</a:t>
            </a:r>
            <a:r>
              <a:rPr lang="sr-Latn-CS" sz="1300" b="1">
                <a:solidFill>
                  <a:srgbClr val="000099"/>
                </a:solidFill>
                <a:latin typeface="Courier New" pitchFamily="49" charset="0"/>
              </a:rPr>
              <a:t>(const Razlomak &amp;, const Razlomak &amp;)</a:t>
            </a:r>
            <a:r>
              <a:rPr lang="sr-Latn-CS" sz="1300" b="1">
                <a:solidFill>
                  <a:srgbClr val="990000"/>
                </a:solidFill>
                <a:latin typeface="Courier New" pitchFamily="49" charset="0"/>
              </a:rPr>
              <a:t>;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public: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  Razlomak(int b=0, int n=1) : broj(b), imen(n) {}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  void print()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     {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        if ( broj==0 ) cout &lt;&lt; 0;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        else cout &lt;&lt; broj &lt;&lt; '/' &lt;&lt; imen;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     }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private: int broj, imen;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};</a:t>
            </a:r>
          </a:p>
          <a:p>
            <a:pPr marL="342900" indent="-342900"/>
            <a:r>
              <a:rPr lang="sr-Latn-CS" sz="1300" b="1">
                <a:solidFill>
                  <a:srgbClr val="990000"/>
                </a:solidFill>
                <a:latin typeface="Courier New" pitchFamily="49" charset="0"/>
              </a:rPr>
              <a:t>Razlomak operator+</a:t>
            </a:r>
            <a:r>
              <a:rPr lang="sr-Latn-CS" sz="1300" b="1">
                <a:solidFill>
                  <a:srgbClr val="000099"/>
                </a:solidFill>
                <a:latin typeface="Courier New" pitchFamily="49" charset="0"/>
              </a:rPr>
              <a:t>(const Razlomak &amp;a, const Razlomak &amp;b)</a:t>
            </a:r>
          </a:p>
          <a:p>
            <a:pPr marL="342900" indent="-342900"/>
            <a:r>
              <a:rPr lang="sr-Latn-CS" sz="1300" b="1">
                <a:solidFill>
                  <a:srgbClr val="990000"/>
                </a:solidFill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sr-Latn-CS" sz="1300" b="1">
                <a:solidFill>
                  <a:srgbClr val="990000"/>
                </a:solidFill>
                <a:latin typeface="Courier New" pitchFamily="49" charset="0"/>
              </a:rPr>
              <a:t>   Razlomak t;</a:t>
            </a:r>
          </a:p>
          <a:p>
            <a:pPr marL="342900" indent="-342900"/>
            <a:r>
              <a:rPr lang="sr-Latn-CS" sz="1300" b="1">
                <a:solidFill>
                  <a:srgbClr val="990000"/>
                </a:solidFill>
                <a:latin typeface="Courier New" pitchFamily="49" charset="0"/>
              </a:rPr>
              <a:t>   t.broj = a.broj * b.imen + b.broj * a.imen;</a:t>
            </a:r>
          </a:p>
          <a:p>
            <a:pPr marL="342900" indent="-342900"/>
            <a:r>
              <a:rPr lang="sr-Latn-CS" sz="1300" b="1">
                <a:solidFill>
                  <a:srgbClr val="990000"/>
                </a:solidFill>
                <a:latin typeface="Courier New" pitchFamily="49" charset="0"/>
              </a:rPr>
              <a:t>   t.imen = a.imen * b.imen;</a:t>
            </a:r>
          </a:p>
          <a:p>
            <a:pPr marL="342900" indent="-342900"/>
            <a:r>
              <a:rPr lang="sr-Latn-CS" sz="1300" b="1">
                <a:solidFill>
                  <a:srgbClr val="990000"/>
                </a:solidFill>
                <a:latin typeface="Courier New" pitchFamily="49" charset="0"/>
              </a:rPr>
              <a:t>   return t;</a:t>
            </a:r>
          </a:p>
          <a:p>
            <a:pPr marL="342900" indent="-342900"/>
            <a:r>
              <a:rPr lang="sr-Latn-CS" sz="1300" b="1">
                <a:solidFill>
                  <a:srgbClr val="990000"/>
                </a:solidFill>
                <a:latin typeface="Courier New" pitchFamily="49" charset="0"/>
              </a:rPr>
              <a:t>}</a:t>
            </a:r>
          </a:p>
          <a:p>
            <a:pPr marL="342900" indent="-342900"/>
            <a:r>
              <a:rPr lang="en-US" sz="1300" b="1">
                <a:latin typeface="Courier New" pitchFamily="49" charset="0"/>
              </a:rPr>
              <a:t>int </a:t>
            </a:r>
            <a:r>
              <a:rPr lang="sr-Latn-CS" sz="1300" b="1">
                <a:latin typeface="Courier New" pitchFamily="49" charset="0"/>
              </a:rPr>
              <a:t>main()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Razlomak c(1,3), d(7,8), x;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x = c + d;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c.print(); cout &lt;&lt; " + "; d.print(); cout &lt;&lt; " = "; x.print();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}</a:t>
            </a:r>
            <a:endParaRPr lang="en-US" sz="1300" b="1">
              <a:latin typeface="Courier New" pitchFamily="49" charset="0"/>
            </a:endParaRP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6084888" y="1196975"/>
            <a:ext cx="2808287" cy="779463"/>
            <a:chOff x="4040" y="3140"/>
            <a:chExt cx="1526" cy="1063"/>
          </a:xfrm>
        </p:grpSpPr>
        <p:sp>
          <p:nvSpPr>
            <p:cNvPr id="10247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10248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15" name="AutoShape 144"/>
          <p:cNvSpPr>
            <a:spLocks noChangeArrowheads="1"/>
          </p:cNvSpPr>
          <p:nvPr/>
        </p:nvSpPr>
        <p:spPr bwMode="auto">
          <a:xfrm>
            <a:off x="6259513" y="1262063"/>
            <a:ext cx="2201862" cy="304800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pl-PL" sz="1400" b="1">
                <a:solidFill>
                  <a:srgbClr val="FFFF00"/>
                </a:solidFill>
                <a:latin typeface="Courier New" pitchFamily="49" charset="0"/>
              </a:rPr>
              <a:t>1/3 + 7/8 = 29/24</a:t>
            </a:r>
            <a:endParaRPr lang="sr-Latn-CS" sz="1400" b="1">
              <a:solidFill>
                <a:srgbClr val="FFFF00"/>
              </a:solidFill>
              <a:latin typeface="Courier New" pitchFamily="49" charset="0"/>
            </a:endParaRP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5724525" y="4565650"/>
            <a:ext cx="3287713" cy="1600200"/>
          </a:xfrm>
          <a:prstGeom prst="rect">
            <a:avLst/>
          </a:prstGeom>
          <a:solidFill>
            <a:srgbClr val="A0A0E0"/>
          </a:solidFill>
          <a:ln w="19050">
            <a:solidFill>
              <a:srgbClr val="99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49" charset="0"/>
              </a:rPr>
              <a:t>int </a:t>
            </a:r>
            <a:r>
              <a:rPr lang="sr-Latn-CS" sz="1400" b="1">
                <a:latin typeface="Courier New" pitchFamily="49" charset="0"/>
              </a:rPr>
              <a:t>main()</a:t>
            </a:r>
          </a:p>
          <a:p>
            <a:r>
              <a:rPr lang="sr-Latn-CS" sz="1400" b="1">
                <a:latin typeface="Courier New" pitchFamily="49" charset="0"/>
              </a:rPr>
              <a:t>{</a:t>
            </a:r>
          </a:p>
          <a:p>
            <a:r>
              <a:rPr lang="sr-Latn-CS" sz="1400" b="1">
                <a:latin typeface="Courier New" pitchFamily="49" charset="0"/>
              </a:rPr>
              <a:t>   Razlomak c(1,3), d(7,8);</a:t>
            </a:r>
          </a:p>
          <a:p>
            <a:r>
              <a:rPr lang="sr-Latn-CS" sz="1400" b="1">
                <a:latin typeface="Courier New" pitchFamily="49" charset="0"/>
              </a:rPr>
              <a:t>   c.print(); cout &lt;&lt; " + "; </a:t>
            </a:r>
          </a:p>
          <a:p>
            <a:r>
              <a:rPr lang="sr-Latn-CS" sz="1400" b="1">
                <a:latin typeface="Courier New" pitchFamily="49" charset="0"/>
              </a:rPr>
              <a:t>   d.print(); cout &lt;&lt; " = "; </a:t>
            </a:r>
          </a:p>
          <a:p>
            <a:r>
              <a:rPr lang="sr-Latn-CS" sz="1400" b="1">
                <a:solidFill>
                  <a:srgbClr val="000099"/>
                </a:solidFill>
                <a:latin typeface="Courier New" pitchFamily="49" charset="0"/>
              </a:rPr>
              <a:t>   (c+d).print();</a:t>
            </a:r>
          </a:p>
          <a:p>
            <a:r>
              <a:rPr lang="sr-Latn-CS" sz="1400" b="1">
                <a:latin typeface="Courier New" pitchFamily="49" charset="0"/>
              </a:rPr>
              <a:t>}</a:t>
            </a:r>
            <a:endParaRPr lang="en-US" sz="14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0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10" grpId="0" uiExpand="1" build="p" bldLvl="2"/>
      <p:bldP spid="15" grpId="0" build="p" autoUpdateAnimBg="0"/>
      <p:bldP spid="358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Implementacija operatorske funkcije</a:t>
            </a:r>
            <a:endParaRPr lang="en-US" sz="3200" smtClean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42875" y="1169988"/>
            <a:ext cx="5508625" cy="537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sr-Latn-CS" sz="1400" b="1"/>
              <a:t>Primjer: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sr-Latn-CS" sz="1300" b="1">
                <a:latin typeface="Courier New" pitchFamily="49" charset="0"/>
              </a:rPr>
              <a:t>#include &lt;iostream&gt;</a:t>
            </a:r>
            <a:endParaRPr lang="en-US" sz="1300" b="1">
              <a:latin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</a:rPr>
              <a:t>using namespace std;</a:t>
            </a:r>
            <a:endParaRPr lang="sr-Latn-CS" sz="1300" b="1">
              <a:latin typeface="Courier New" pitchFamily="49" charset="0"/>
            </a:endParaRP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class Razlomak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 </a:t>
            </a:r>
            <a:r>
              <a:rPr lang="sr-Latn-CS" sz="1300" b="1">
                <a:solidFill>
                  <a:srgbClr val="990000"/>
                </a:solidFill>
                <a:latin typeface="Courier New" pitchFamily="49" charset="0"/>
              </a:rPr>
              <a:t>friend Razlomak operator+(int, Razlomak);</a:t>
            </a:r>
          </a:p>
          <a:p>
            <a:pPr marL="342900" indent="-342900"/>
            <a:r>
              <a:rPr lang="sr-Latn-CS" sz="1300" b="1">
                <a:solidFill>
                  <a:srgbClr val="990000"/>
                </a:solidFill>
                <a:latin typeface="Courier New" pitchFamily="49" charset="0"/>
              </a:rPr>
              <a:t>    friend Razlomak operator+(Razlomak, int);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public: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 Razlomak(int b=0, int n=1) : broj(b), imen(n) {}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 void print()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   { 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     if ( broj==0 ) cout &lt;&lt; 0; 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     else cout &lt;&lt; broj &lt;&lt; '/' &lt;&lt; imen; 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   }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private: int broj, imen;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};</a:t>
            </a:r>
          </a:p>
          <a:p>
            <a:pPr marL="342900" indent="-342900"/>
            <a:r>
              <a:rPr lang="sr-Latn-CS" sz="1300" b="1">
                <a:solidFill>
                  <a:srgbClr val="990000"/>
                </a:solidFill>
                <a:latin typeface="Courier New" pitchFamily="49" charset="0"/>
              </a:rPr>
              <a:t>Razlomak operator+(int a, Razlomak r)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{ 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  Razlomak t; 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  t.broj = a*r.imen + r.broj; t.imen = r.imen; 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  return t; 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}</a:t>
            </a:r>
          </a:p>
          <a:p>
            <a:pPr marL="342900" indent="-342900"/>
            <a:r>
              <a:rPr lang="sr-Latn-CS" sz="1300" b="1">
                <a:solidFill>
                  <a:srgbClr val="990000"/>
                </a:solidFill>
                <a:latin typeface="Courier New" pitchFamily="49" charset="0"/>
              </a:rPr>
              <a:t>Razlomak operator+(Razlomak r, int a)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{ 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  Razlomak t; 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  t.broj = a*r.imen + r.broj; t.imen = r.imen; 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  return t; 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}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6156325" y="2924175"/>
            <a:ext cx="2808288" cy="779463"/>
            <a:chOff x="4040" y="3140"/>
            <a:chExt cx="1526" cy="1063"/>
          </a:xfrm>
        </p:grpSpPr>
        <p:sp>
          <p:nvSpPr>
            <p:cNvPr id="11272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11273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15" name="AutoShape 144"/>
          <p:cNvSpPr>
            <a:spLocks noChangeArrowheads="1"/>
          </p:cNvSpPr>
          <p:nvPr/>
        </p:nvSpPr>
        <p:spPr bwMode="auto">
          <a:xfrm>
            <a:off x="6330950" y="2989263"/>
            <a:ext cx="2201863" cy="517525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pl-PL" sz="1400" b="1">
                <a:solidFill>
                  <a:srgbClr val="FFFF00"/>
                </a:solidFill>
                <a:latin typeface="Courier New" pitchFamily="49" charset="0"/>
              </a:rPr>
              <a:t>1/3 + 2 = 7/3</a:t>
            </a:r>
          </a:p>
          <a:p>
            <a:r>
              <a:rPr lang="pl-PL" sz="1400" b="1">
                <a:solidFill>
                  <a:srgbClr val="FFFF00"/>
                </a:solidFill>
                <a:latin typeface="Courier New" pitchFamily="49" charset="0"/>
              </a:rPr>
              <a:t>2 + 1/3 = 7/3</a:t>
            </a:r>
            <a:endParaRPr lang="sr-Latn-CS" sz="1400" b="1">
              <a:solidFill>
                <a:srgbClr val="FFFF00"/>
              </a:solidFill>
              <a:latin typeface="Courier New" pitchFamily="49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356100" y="1196975"/>
            <a:ext cx="4502150" cy="768350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/>
              <a:t>Često se operatorske funkcije implementiraju kao prijateljske kako bi se omogućila </a:t>
            </a:r>
            <a:r>
              <a:rPr lang="sr-Latn-CS" sz="1400" b="1">
                <a:solidFill>
                  <a:srgbClr val="000099"/>
                </a:solidFill>
              </a:rPr>
              <a:t>KOMUTATIVNOST OPERATORA</a:t>
            </a:r>
            <a:r>
              <a:rPr lang="sr-Latn-CS" sz="1400" b="1"/>
              <a:t>!</a:t>
            </a:r>
            <a:endParaRPr lang="en-US" sz="1400" b="1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364163" y="4508500"/>
            <a:ext cx="3563937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1300" b="1">
                <a:latin typeface="Courier New" pitchFamily="49" charset="0"/>
              </a:rPr>
              <a:t>int </a:t>
            </a:r>
            <a:r>
              <a:rPr lang="sr-Latn-CS" sz="1300" b="1">
                <a:latin typeface="Courier New" pitchFamily="49" charset="0"/>
              </a:rPr>
              <a:t>main()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Razlomak r(1,3); 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int b=2;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r.print(); 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cout &lt;&lt; " + " &lt;&lt; b &lt;&lt; " = "; 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</a:t>
            </a:r>
            <a:r>
              <a:rPr lang="sr-Latn-CS" sz="1300" b="1">
                <a:solidFill>
                  <a:srgbClr val="990000"/>
                </a:solidFill>
                <a:latin typeface="Courier New" pitchFamily="49" charset="0"/>
              </a:rPr>
              <a:t>(r+b).print();</a:t>
            </a:r>
            <a:r>
              <a:rPr lang="sr-Latn-CS" sz="1300" b="1">
                <a:latin typeface="Courier New" pitchFamily="49" charset="0"/>
              </a:rPr>
              <a:t> cout &lt;&lt; endl;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cout &lt;&lt; b &lt;&lt; " + "; r.print(); 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cout &lt;&lt; " = "; </a:t>
            </a:r>
            <a:r>
              <a:rPr lang="sr-Latn-CS" sz="1300" b="1">
                <a:solidFill>
                  <a:srgbClr val="990000"/>
                </a:solidFill>
                <a:latin typeface="Courier New" pitchFamily="49" charset="0"/>
              </a:rPr>
              <a:t>(b+r).print();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0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0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8000"/>
                            </p:stCondLst>
                            <p:childTnLst>
                              <p:par>
                                <p:cTn id="1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8500"/>
                            </p:stCondLst>
                            <p:childTnLst>
                              <p:par>
                                <p:cTn id="1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10" grpId="0" uiExpand="1" build="p"/>
      <p:bldP spid="15" grpId="0" build="p" autoUpdateAnimBg="0"/>
      <p:bldP spid="9" grpId="0" animBg="1"/>
      <p:bldP spid="3" grpId="0" build="p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3159</TotalTime>
  <Words>4559</Words>
  <Application>Microsoft Office PowerPoint</Application>
  <PresentationFormat>On-screen Show (4:3)</PresentationFormat>
  <Paragraphs>832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Blends</vt:lpstr>
      <vt:lpstr>Programski jezici 1</vt:lpstr>
      <vt:lpstr>Preklapanje operatora </vt:lpstr>
      <vt:lpstr>Koncept preklapanja operatora</vt:lpstr>
      <vt:lpstr>Koncept preklapanja operatora</vt:lpstr>
      <vt:lpstr>Ograničenja kod preklapanja operatora</vt:lpstr>
      <vt:lpstr>Implementacija operatorske funkcije</vt:lpstr>
      <vt:lpstr>Implementacija operatorske funkcije</vt:lpstr>
      <vt:lpstr>Implementacija operatorske funkcije</vt:lpstr>
      <vt:lpstr>Implementacija operatorske funkcije</vt:lpstr>
      <vt:lpstr>Preklapanje unarnih operatora</vt:lpstr>
      <vt:lpstr>Preklapanje unarnih operatora</vt:lpstr>
      <vt:lpstr>Preklapanje binarnih operatora</vt:lpstr>
      <vt:lpstr>Preklapanje binarnih operatora</vt:lpstr>
      <vt:lpstr>Preklapanje operatora &lt;&lt; i &gt;&gt;</vt:lpstr>
      <vt:lpstr>Preklapanje operatora &lt;&lt; i &gt;&gt;</vt:lpstr>
      <vt:lpstr>Preklapanje operatora &lt;&lt; i &gt;&gt;</vt:lpstr>
      <vt:lpstr>Preklapanje operatora &lt;&lt; i &gt;&gt;</vt:lpstr>
      <vt:lpstr>Preklapanje operatora &lt;&lt; i &gt;&gt;</vt:lpstr>
      <vt:lpstr>Preklapanje operatora ++ i --</vt:lpstr>
      <vt:lpstr>Preklapanje operatora ++ i -- </vt:lpstr>
      <vt:lpstr>Preklapanje operatora ++ i -- </vt:lpstr>
      <vt:lpstr>Preklapanje operatora ( ) i [ ]</vt:lpstr>
      <vt:lpstr>Preklapanje operatora ( ) i [ ]</vt:lpstr>
      <vt:lpstr>Preklapanje operatora ( ) i [ ]</vt:lpstr>
      <vt:lpstr>Preklapanje operatora dodjele</vt:lpstr>
      <vt:lpstr>Preklapanje relacionih operatora</vt:lpstr>
      <vt:lpstr>Konverzije između tipova</vt:lpstr>
    </vt:vector>
  </TitlesOfParts>
  <Company>- ETH0 -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Programski jezici 1</dc:title>
  <dc:creator>PC</dc:creator>
  <cp:lastModifiedBy>Goran Banjac</cp:lastModifiedBy>
  <cp:revision>307</cp:revision>
  <dcterms:created xsi:type="dcterms:W3CDTF">2009-10-08T10:56:56Z</dcterms:created>
  <dcterms:modified xsi:type="dcterms:W3CDTF">2014-11-30T14:02:23Z</dcterms:modified>
</cp:coreProperties>
</file>