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70" r:id="rId3"/>
    <p:sldId id="271" r:id="rId4"/>
    <p:sldId id="345" r:id="rId5"/>
    <p:sldId id="346" r:id="rId6"/>
    <p:sldId id="323" r:id="rId7"/>
    <p:sldId id="322" r:id="rId8"/>
    <p:sldId id="324" r:id="rId9"/>
    <p:sldId id="347" r:id="rId10"/>
    <p:sldId id="355" r:id="rId11"/>
    <p:sldId id="350" r:id="rId12"/>
    <p:sldId id="352" r:id="rId13"/>
    <p:sldId id="351" r:id="rId14"/>
    <p:sldId id="353" r:id="rId15"/>
    <p:sldId id="354" r:id="rId16"/>
    <p:sldId id="356" r:id="rId17"/>
    <p:sldId id="362" r:id="rId18"/>
    <p:sldId id="357" r:id="rId19"/>
    <p:sldId id="358" r:id="rId20"/>
    <p:sldId id="359" r:id="rId21"/>
    <p:sldId id="361" r:id="rId22"/>
    <p:sldId id="360" r:id="rId23"/>
    <p:sldId id="363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CC"/>
    <a:srgbClr val="990000"/>
    <a:srgbClr val="A0A0E0"/>
    <a:srgbClr val="FFCC66"/>
    <a:srgbClr val="336600"/>
    <a:srgbClr val="FF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927A26-C203-4E2C-A58F-E854000518A0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C16F4FB-A88F-49B5-8FE7-945EEEF4A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8788" y="2246313"/>
            <a:ext cx="83613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7" cy="299"/>
              <a:chOff x="721" y="336"/>
              <a:chExt cx="622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1" y="336"/>
                <a:ext cx="381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2" y="1870"/>
              <a:ext cx="466" cy="299"/>
              <a:chOff x="912" y="2640"/>
              <a:chExt cx="673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49388" y="1484313"/>
            <a:ext cx="7226300" cy="14620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CFA70E-A303-4A60-9439-DD089D5A4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FA0AB-2675-467C-848B-34BCDB547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115888"/>
            <a:ext cx="2154237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313488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38DC-2254-4335-A642-08FCB51EA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0D4F5-186C-43AA-AFB7-ED1FC1991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FB16B-F258-4634-A3AB-1EFB33516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A54C6-DC60-4AD0-97A6-075FB9B5F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8569D-A9A8-4675-92D9-51A48AAC2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9FD5F-772B-4AB6-8579-72C0281D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AF9C6-1BAB-459E-9550-B1D0B7CB4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8C411-D17C-4403-84E3-85A70A4E1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8DAAE-7863-4EC4-B03A-4EBB249A5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level8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7FF8EB2-2D94-40EE-999D-665FBC9E4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3" r:id="rId2"/>
    <p:sldLayoutId id="2147483802" r:id="rId3"/>
    <p:sldLayoutId id="2147483801" r:id="rId4"/>
    <p:sldLayoutId id="2147483800" r:id="rId5"/>
    <p:sldLayoutId id="2147483799" r:id="rId6"/>
    <p:sldLayoutId id="2147483798" r:id="rId7"/>
    <p:sldLayoutId id="2147483797" r:id="rId8"/>
    <p:sldLayoutId id="2147483796" r:id="rId9"/>
    <p:sldLayoutId id="2147483795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75" y="1701800"/>
            <a:ext cx="7369175" cy="719138"/>
          </a:xfrm>
        </p:spPr>
        <p:txBody>
          <a:bodyPr/>
          <a:lstStyle/>
          <a:p>
            <a:pPr eaLnBrk="1" hangingPunct="1"/>
            <a:r>
              <a:rPr lang="en-US" sz="2000" b="1" smtClean="0"/>
              <a:t>Programski jezici 1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23850" y="260350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Elektrotehnički fakultet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Banja Luka</a:t>
            </a:r>
            <a:endParaRPr lang="en-US" sz="20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1692275" y="2276475"/>
            <a:ext cx="73691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NASLJE</a:t>
            </a:r>
            <a:r>
              <a:rPr lang="sr-Latn-CS" sz="2800" b="1">
                <a:solidFill>
                  <a:schemeClr val="tx2"/>
                </a:solidFill>
              </a:rPr>
              <a:t>ĐIVANJE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1700213" y="3284538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/>
              <a:t>1. dio – Jednostruko </a:t>
            </a:r>
            <a:r>
              <a:rPr lang="sr-Latn-CS" sz="3200"/>
              <a:t>nasljeđivanje</a:t>
            </a:r>
            <a:r>
              <a:rPr lang="en-US" sz="320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4438" y="489426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/>
              <a:t>Goran Banjac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goran.banjac@etfbl.net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264275"/>
            <a:ext cx="91090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fld id="{5C52DE00-43A3-484E-BEA2-163145E6B8D7}" type="datetime1">
              <a:rPr lang="en-US" sz="2000"/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12/10/2014</a:t>
            </a:fld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Javno (public) izvođenje klase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1214438"/>
            <a:ext cx="90011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 (Ilustracija različitih pristupa zaštićenim članovima osnovne klase)	</a:t>
            </a:r>
          </a:p>
          <a:p>
            <a:pPr marL="342900" indent="-342900">
              <a:spcBef>
                <a:spcPts val="12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Osn { protected: int i; };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Izv1 : public Osn {};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Izv2 : public Osn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friend void f(Osn*, Izv1*, Izv1, Izv2*, Izv2);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void m(Osn *po, Izv1 *pi1)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po-&gt;i = 1; greska - po je pointer na osnovnu klasu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pi1-&gt;i = 2; greska - pi1 je pointer na drugu izvedenu klasu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i = 3; // ispravno - pristup zasticenom clanu iz clanice izvedene klase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f(Osn *po, Izv1 *pi1, Izv1 i1, Izv2 *pi2, Izv2 i2)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// po-&gt;i = 1;  greska - po je pointer na osnovnu klasu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// pi1-&gt;i = 2; greska - pi1 je pointer na drugu izvedenu klasu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// i1.i = 3;   greska - i1 je objekat druge izvedene klase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pi2-&gt;i = 4; // ispravno - pi2 je pointer na izvedenu klasu, ciji je f prijatelj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i2.i = 5;   // ispravno - i2 je objekat izvedene klase, ciji je f prijatelj 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Javno (public) izvođenje klase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268413"/>
            <a:ext cx="6049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rgbClr val="000099"/>
                </a:solidFill>
              </a:rPr>
              <a:t>Suštinska priroda (semantika) javnog izvođenja</a:t>
            </a:r>
            <a:endParaRPr lang="sr-Latn-CS" sz="19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1771650"/>
            <a:ext cx="4033838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Javno izvođenje realizuje koncept nasljeđivanja (specijalizacija)!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716463" y="1700213"/>
            <a:ext cx="410527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Nasljeđivanje je relacija tipa: </a:t>
            </a:r>
            <a:r>
              <a:rPr lang="sr-Latn-CS" sz="1400" b="1">
                <a:solidFill>
                  <a:srgbClr val="000099"/>
                </a:solidFill>
              </a:rPr>
              <a:t>“je vrsta”</a:t>
            </a:r>
            <a:r>
              <a:rPr lang="sr-Latn-CS" sz="1400" b="1"/>
              <a:t> (</a:t>
            </a:r>
            <a:r>
              <a:rPr lang="sr-Latn-CS" sz="1400" i="1">
                <a:solidFill>
                  <a:srgbClr val="990000"/>
                </a:solidFill>
              </a:rPr>
              <a:t>“a kind of”</a:t>
            </a:r>
            <a:r>
              <a:rPr lang="sr-Latn-CS" sz="1400" b="1"/>
              <a:t>).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Sve što ima roditelj, ima i potomak. Obrnuto ne važi!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Sve operacije (javne funkcije članice) osnovne klase su ujedno i javne funkcije članice izvedene klase.</a:t>
            </a:r>
            <a:endParaRPr lang="sr-Latn-CS" sz="15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388" y="3573463"/>
            <a:ext cx="6049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rgbClr val="000099"/>
                </a:solidFill>
              </a:rPr>
              <a:t>Pregled prava pristupa kod javnog izvođenja</a:t>
            </a:r>
            <a:endParaRPr lang="sr-Latn-CS" sz="19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aphicFrame>
        <p:nvGraphicFramePr>
          <p:cNvPr id="26651" name="Group 27"/>
          <p:cNvGraphicFramePr>
            <a:graphicFrameLocks noGrp="1"/>
          </p:cNvGraphicFramePr>
          <p:nvPr/>
        </p:nvGraphicFramePr>
        <p:xfrm>
          <a:off x="250825" y="4125913"/>
          <a:ext cx="8642350" cy="2570599"/>
        </p:xfrm>
        <a:graphic>
          <a:graphicData uri="http://schemas.openxmlformats.org/drawingml/2006/table">
            <a:tbl>
              <a:tblPr/>
              <a:tblGrid>
                <a:gridCol w="2879725"/>
                <a:gridCol w="3025775"/>
                <a:gridCol w="2736850"/>
              </a:tblGrid>
              <a:tr h="38258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Član u osnovnoj klasi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B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public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protected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private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Ostaje public u izvedenoj klasi.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Može da mu se pristupi: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 direktno (nestatičkom)  funkcijom članicom,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 prijateljskom funkcijom,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 izvan klase.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Ostaje protected u izvedenoj klasi.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Može da mu se pristupi: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 direktno (nestatičkom)    funkcijom članicom, 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 prijateljskom funkcijom.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0" lang="sr-Latn-C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Nije vidljiv u izvedenoj klasi.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Može da mu se pristupi: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 javnom ili zaštićenom funkcijom članicom osnovne klase, 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 prijateljskom funkcijom osnovne klase.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animBg="1"/>
      <p:bldP spid="2" grpId="0" build="p" bldLvl="2"/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Javno (public) izvođenje klase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1214438"/>
            <a:ext cx="90011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 (Pristup privatnim atributima osnovne klase iz izvedene, preko prijatelja osnovne </a:t>
            </a:r>
            <a:r>
              <a:rPr lang="sr-Latn-CS" sz="1400" b="1" smtClean="0"/>
              <a:t>klase</a:t>
            </a:r>
            <a:r>
              <a:rPr lang="en-US" sz="1400" b="1" smtClean="0"/>
              <a:t>)</a:t>
            </a:r>
            <a:endParaRPr lang="sr-Latn-CS" sz="1400" b="1"/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4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Osnovna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friend void f(Osnovna &amp;);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private: int o;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public: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 &amp;getObjekat() { return *this;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void print() { cout &lt;&lt; o;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35000"/>
              </a:spcBef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f(Osnovna &amp;x) { x.o = 100; }</a:t>
            </a:r>
          </a:p>
          <a:p>
            <a:pPr marL="342900" indent="-342900">
              <a:spcBef>
                <a:spcPct val="3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Izvedena : public Osnovna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public: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void pp()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f(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Osnovna::getObjekat()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Osnovna::print();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Izvedena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izv; izv.pp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();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786438" y="5500688"/>
            <a:ext cx="3143250" cy="1136650"/>
            <a:chOff x="4040" y="3140"/>
            <a:chExt cx="1526" cy="1063"/>
          </a:xfrm>
        </p:grpSpPr>
        <p:sp>
          <p:nvSpPr>
            <p:cNvPr id="1434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434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5929313" y="5548313"/>
            <a:ext cx="2786062" cy="3365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8" grpId="0" uiExpand="1" build="p"/>
      <p:bldP spid="1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Privatno (private) izvođenje klase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925" y="1196975"/>
            <a:ext cx="4608513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Specifikator </a:t>
            </a:r>
            <a:r>
              <a:rPr lang="sr-Latn-CS" sz="1400" b="1">
                <a:solidFill>
                  <a:srgbClr val="000099"/>
                </a:solidFill>
              </a:rPr>
              <a:t>private</a:t>
            </a:r>
            <a:r>
              <a:rPr lang="sr-Latn-CS" sz="1400" b="1"/>
              <a:t> pri izvođenju klase određuje privatno izvođenje.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Osnovna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  {  ...  };</a:t>
            </a:r>
          </a:p>
          <a:p>
            <a:pPr marL="342900" indent="-342900">
              <a:spcBef>
                <a:spcPct val="10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Izvedena : 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Osnovna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  {  ...  };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76825" y="1220788"/>
            <a:ext cx="3887788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Kod privatnog izvođenja, SVI članovi naslijeđeni iz osnovne klase postaju privatni u izvedenoj klasi! 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076825" y="2081213"/>
            <a:ext cx="3887788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Ovakva osnovna klasa naziva se PRIVATNA OSNOVNA KLASA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388" y="2782888"/>
            <a:ext cx="6049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rgbClr val="000099"/>
                </a:solidFill>
              </a:rPr>
              <a:t>Suštinska priroda (semantika) privatnog izvođenja</a:t>
            </a:r>
            <a:endParaRPr lang="sr-Latn-CS" sz="19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50825" y="3213100"/>
            <a:ext cx="3384550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Privatno izvođenje NE realizuje koncept nasljeđivanja!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51275" y="3070225"/>
            <a:ext cx="52927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Privatno izvođenje je relacija:  </a:t>
            </a:r>
            <a:r>
              <a:rPr lang="sr-Latn-CS" sz="1400" b="1">
                <a:solidFill>
                  <a:srgbClr val="000099"/>
                </a:solidFill>
              </a:rPr>
              <a:t>“je dio”</a:t>
            </a:r>
            <a:r>
              <a:rPr lang="sr-Latn-CS" sz="1400" b="1"/>
              <a:t> (</a:t>
            </a:r>
            <a:r>
              <a:rPr lang="sr-Latn-CS" sz="1400" i="1">
                <a:solidFill>
                  <a:srgbClr val="990000"/>
                </a:solidFill>
              </a:rPr>
              <a:t>“a part of”</a:t>
            </a:r>
            <a:r>
              <a:rPr lang="sr-Latn-CS" sz="1400" b="1"/>
              <a:t>).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Korisniku izvedene klase nije dostupno sve ono što mu je bilo dostupno u osnovnoj klasi!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Javnim članovima osnovne klase mogu da pristupe samo funkcije članice i prijatelji izvedene klase – </a:t>
            </a:r>
            <a:r>
              <a:rPr lang="sr-Latn-CS" sz="1400" b="1">
                <a:solidFill>
                  <a:srgbClr val="000099"/>
                </a:solidFill>
              </a:rPr>
              <a:t>izvedena klasa skriva podobjekat osnovne klase!</a:t>
            </a:r>
            <a:endParaRPr lang="sr-Latn-CS" sz="15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8" y="4637400"/>
            <a:ext cx="60499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rgbClr val="000099"/>
                </a:solidFill>
              </a:rPr>
              <a:t>Pregled prava pristupa kod privatnog izvođenja</a:t>
            </a:r>
            <a:endParaRPr lang="sr-Latn-CS" sz="19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50825" y="3883025"/>
            <a:ext cx="3384550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Privatno izvođenje realizuje koncept kompozicije / agregacije!</a:t>
            </a:r>
          </a:p>
        </p:txBody>
      </p:sp>
      <p:graphicFrame>
        <p:nvGraphicFramePr>
          <p:cNvPr id="27727" name="Group 79"/>
          <p:cNvGraphicFramePr>
            <a:graphicFrameLocks noGrp="1"/>
          </p:cNvGraphicFramePr>
          <p:nvPr/>
        </p:nvGraphicFramePr>
        <p:xfrm>
          <a:off x="250825" y="5069200"/>
          <a:ext cx="8642350" cy="1695008"/>
        </p:xfrm>
        <a:graphic>
          <a:graphicData uri="http://schemas.openxmlformats.org/drawingml/2006/table">
            <a:tbl>
              <a:tblPr/>
              <a:tblGrid>
                <a:gridCol w="1728788"/>
                <a:gridCol w="1944687"/>
                <a:gridCol w="4968875"/>
              </a:tblGrid>
              <a:tr h="28416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Član u osnovnoj klasi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BA"/>
                    </a:p>
                  </a:txBody>
                  <a:tcPr/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public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protected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private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10810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Postaje private u izvedenoj klasi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Može da mu se pristupi: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 funkcijom članicom, 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 prijateljskom funkcijom.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A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Nije vidljiv u izvedenoj klasi.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Može da mu se pristupi: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 javnom ili zaštićenom funkcijom članicom osnovne klase, 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 prijateljskom funkcijom osnovne klase.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animBg="1"/>
      <p:bldP spid="2" grpId="0" animBg="1"/>
      <p:bldP spid="3" grpId="0" build="p" bldLvl="2"/>
      <p:bldP spid="5" grpId="0" animBg="1"/>
      <p:bldP spid="6" grpId="0" build="p" bldLvl="2"/>
      <p:bldP spid="7" grpId="0" build="p" bldLvl="2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Zaštićeno (protected) izvođenje klase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925" y="1336675"/>
            <a:ext cx="4608513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Specifikator </a:t>
            </a:r>
            <a:r>
              <a:rPr lang="sr-Latn-CS" sz="1400" b="1">
                <a:solidFill>
                  <a:srgbClr val="000099"/>
                </a:solidFill>
              </a:rPr>
              <a:t>protected</a:t>
            </a:r>
            <a:r>
              <a:rPr lang="sr-Latn-CS" sz="1400" b="1"/>
              <a:t> pri izvođenju klase određuje zaštićeno izvođenje.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Osnovna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  {  ...  };</a:t>
            </a:r>
          </a:p>
          <a:p>
            <a:pPr marL="342900" indent="-342900">
              <a:spcBef>
                <a:spcPct val="10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Izvedena : 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protected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Osnovna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  {  ...  };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76825" y="1360488"/>
            <a:ext cx="3887788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Kod zaštićenog izvođenja, svi javni i zaštićeni članovi naslijeđeni iz osnovne klase postaju zaštićeni u izvedenoj klasi! 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076825" y="2220913"/>
            <a:ext cx="3887788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Ovakva osnovna klasa naziva se ZAŠTIĆENA OSNOVNA KLASA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388" y="3141663"/>
            <a:ext cx="60499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rgbClr val="000099"/>
                </a:solidFill>
              </a:rPr>
              <a:t>Pregled prava pristupa kod zaštićenog izvođenja</a:t>
            </a:r>
            <a:endParaRPr lang="sr-Latn-CS" sz="19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aphicFrame>
        <p:nvGraphicFramePr>
          <p:cNvPr id="29755" name="Group 59"/>
          <p:cNvGraphicFramePr>
            <a:graphicFrameLocks noGrp="1"/>
          </p:cNvGraphicFramePr>
          <p:nvPr/>
        </p:nvGraphicFramePr>
        <p:xfrm>
          <a:off x="250825" y="3573463"/>
          <a:ext cx="8642350" cy="2016126"/>
        </p:xfrm>
        <a:graphic>
          <a:graphicData uri="http://schemas.openxmlformats.org/drawingml/2006/table">
            <a:tbl>
              <a:tblPr/>
              <a:tblGrid>
                <a:gridCol w="1944688"/>
                <a:gridCol w="1944687"/>
                <a:gridCol w="4752975"/>
              </a:tblGrid>
              <a:tr h="38258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Član u osnovnoj klasi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B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public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protected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private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1273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(P)ostaje protected u izvedenoj klasi.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Može da mu se pristupi: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 direktno (nestatičkom) funkcijom članicom, 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 prijateljskom funkcijom.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Nije vidljiv u izvedenoj klasi.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Može da mu se pristupi: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 javnom ili zaštićenom funkcijom članicom osnovne klase,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 prijateljskom funkcijom osnovne klase.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animBg="1"/>
      <p:bldP spid="2" grpId="0" animBg="1"/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Promjena prava pristupa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0" y="1196975"/>
            <a:ext cx="448056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Pravo pristupa </a:t>
            </a:r>
            <a:r>
              <a:rPr lang="sr-Latn-CS" sz="1400" b="1" smtClean="0"/>
              <a:t>naslijeđenim</a:t>
            </a:r>
            <a:r>
              <a:rPr lang="en-US" sz="1400" b="1" smtClean="0"/>
              <a:t> </a:t>
            </a:r>
            <a:r>
              <a:rPr lang="en-US" sz="1400" b="1" smtClean="0"/>
              <a:t>(za</a:t>
            </a:r>
            <a:r>
              <a:rPr lang="sr-Latn-RS" sz="1400" b="1" smtClean="0"/>
              <a:t>štićenim ili </a:t>
            </a:r>
            <a:r>
              <a:rPr lang="sr-Latn-RS" sz="1400" b="1" smtClean="0"/>
              <a:t>javnim</a:t>
            </a:r>
            <a:r>
              <a:rPr lang="sr-Latn-CS" sz="1400" b="1" smtClean="0"/>
              <a:t>) </a:t>
            </a:r>
            <a:r>
              <a:rPr lang="sr-Latn-CS" sz="1400" b="1"/>
              <a:t>članovima može da se promijeni u odnosu na način koji </a:t>
            </a:r>
            <a:r>
              <a:rPr lang="en-US" sz="1400" b="1"/>
              <a:t>je </a:t>
            </a:r>
            <a:r>
              <a:rPr lang="sr-Latn-CS" sz="1400" b="1"/>
              <a:t>definisan načinom izvođenja iz osnovne klase.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U izvedenoj klasi treba u odgovarajućoj sekciji </a:t>
            </a:r>
            <a:r>
              <a:rPr lang="sr-Latn-CS" sz="1400" b="1" smtClean="0"/>
              <a:t>navesti </a:t>
            </a:r>
            <a:r>
              <a:rPr lang="en-US" sz="1400" b="1" smtClean="0"/>
              <a:t>klju</a:t>
            </a:r>
            <a:r>
              <a:rPr lang="sr-Latn-RS" sz="1400" b="1" smtClean="0"/>
              <a:t>čnu riječ </a:t>
            </a:r>
            <a:r>
              <a:rPr lang="sr-Latn-RS" sz="1400" b="1" smtClean="0">
                <a:solidFill>
                  <a:srgbClr val="000099"/>
                </a:solidFill>
              </a:rPr>
              <a:t>using</a:t>
            </a:r>
            <a:r>
              <a:rPr lang="sr-Latn-RS" sz="1400" b="1" smtClean="0"/>
              <a:t> i </a:t>
            </a:r>
            <a:r>
              <a:rPr lang="sr-Latn-CS" sz="1400" b="1" smtClean="0"/>
              <a:t>ime </a:t>
            </a:r>
            <a:r>
              <a:rPr lang="sr-Latn-CS" sz="1400" b="1"/>
              <a:t>člana iz osnovne klase kvalifikovanog imenom klase bez navođenja tipa.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1172234"/>
            <a:ext cx="4141788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 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4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Osnovna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private:   int pri_osn;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protected: int pro_osn;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    int pub_osn;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Izvedena : private Osnovna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protected: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int pro_izv;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sr-Latn-C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O</a:t>
            </a:r>
            <a:r>
              <a:rPr lang="sr-Latn-C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snovna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::pro_osn</a:t>
            </a:r>
            <a:r>
              <a:rPr lang="sr-Latn-C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endParaRPr lang="sr-Latn-CS" sz="1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public: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int pub_izv;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sr-Latn-CS" sz="1400" b="1" smtClean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O</a:t>
            </a:r>
            <a:r>
              <a:rPr lang="sr-Latn-CS" sz="1400" b="1" smtClean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snovna</a:t>
            </a:r>
            <a:r>
              <a:rPr lang="sr-Latn-CS" sz="14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::pub_osn</a:t>
            </a:r>
            <a:r>
              <a:rPr lang="sr-Latn-CS" sz="1400" b="1" smtClean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endParaRPr lang="sr-Latn-CS" sz="1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Izvedena izv;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izv.pub_osn=100;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izv.pub_osn;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749925" y="5516563"/>
            <a:ext cx="3143250" cy="1136650"/>
            <a:chOff x="4040" y="3140"/>
            <a:chExt cx="1526" cy="1063"/>
          </a:xfrm>
        </p:grpSpPr>
        <p:sp>
          <p:nvSpPr>
            <p:cNvPr id="17416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7417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5892800" y="5564188"/>
            <a:ext cx="2786063" cy="3365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8" grpId="0" uiExpand="1" build="p"/>
      <p:bldP spid="1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Konstruktori i destruktori izvedenih klasa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925" y="1341438"/>
            <a:ext cx="489743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Objekat izvedene klase sadrži podobjekat osnovne klase, pa se p</a:t>
            </a:r>
            <a:r>
              <a:rPr lang="en-US" sz="1400" b="1"/>
              <a:t>rilikom kreiranja objekta i</a:t>
            </a:r>
            <a:r>
              <a:rPr lang="sr-Latn-CS" sz="1400" b="1"/>
              <a:t>zvedene klase, osim konstruktora izvedene klase, izvršava i konstruktor osnovne klase.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U definiciji konstruktora, u listi inicijalizatora može se navesti i inicijalizator direktne osnovne klase (argumenti konstruktora osnovne klase).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02213" y="1254345"/>
            <a:ext cx="4141787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4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3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Osn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int o;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  Osn(int x) : o(x)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{}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int get() { return o; }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3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Izv :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Osn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 int i;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Izv(int x) : i(x), Osn(x+1) {}</a:t>
            </a:r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{ 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cout &lt;&lt; 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:"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i &lt;&lt; endl;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cout &lt;&lt; 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:"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get();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Izv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x(100)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x.print();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7164388" y="5803900"/>
            <a:ext cx="1800225" cy="865188"/>
            <a:chOff x="4040" y="3140"/>
            <a:chExt cx="1526" cy="1063"/>
          </a:xfrm>
        </p:grpSpPr>
        <p:sp>
          <p:nvSpPr>
            <p:cNvPr id="18458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8459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7305675" y="5872163"/>
            <a:ext cx="1370013" cy="5810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i:100</a:t>
            </a:r>
          </a:p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o:101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14363" y="4008438"/>
            <a:ext cx="1150937" cy="647700"/>
            <a:chOff x="1112" y="3021"/>
            <a:chExt cx="725" cy="408"/>
          </a:xfrm>
        </p:grpSpPr>
        <p:sp>
          <p:nvSpPr>
            <p:cNvPr id="18455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200" b="1"/>
                <a:t>Osn</a:t>
              </a:r>
              <a:endParaRPr lang="en-US" sz="1200" b="1"/>
            </a:p>
          </p:txBody>
        </p:sp>
        <p:sp>
          <p:nvSpPr>
            <p:cNvPr id="18456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/>
                <a:t>- </a:t>
              </a:r>
              <a:r>
                <a:rPr lang="sr-Latn-CS" sz="1200" b="1"/>
                <a:t>o : int</a:t>
              </a:r>
              <a:endParaRPr lang="en-US" sz="1200" b="1"/>
            </a:p>
          </p:txBody>
        </p:sp>
        <p:sp>
          <p:nvSpPr>
            <p:cNvPr id="18457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16013" y="4657725"/>
            <a:ext cx="179387" cy="431800"/>
            <a:chOff x="5103" y="3430"/>
            <a:chExt cx="136" cy="544"/>
          </a:xfrm>
        </p:grpSpPr>
        <p:sp>
          <p:nvSpPr>
            <p:cNvPr id="18453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18454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2775" y="5089525"/>
            <a:ext cx="1150938" cy="644525"/>
            <a:chOff x="1111" y="3795"/>
            <a:chExt cx="725" cy="406"/>
          </a:xfrm>
        </p:grpSpPr>
        <p:sp>
          <p:nvSpPr>
            <p:cNvPr id="18450" name="Rectangle 14"/>
            <p:cNvSpPr>
              <a:spLocks noChangeArrowheads="1"/>
            </p:cNvSpPr>
            <p:nvPr/>
          </p:nvSpPr>
          <p:spPr bwMode="auto">
            <a:xfrm>
              <a:off x="1111" y="3795"/>
              <a:ext cx="725" cy="18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200" b="1"/>
                <a:t>Izv</a:t>
              </a:r>
              <a:endParaRPr lang="en-US" sz="1200" b="1"/>
            </a:p>
          </p:txBody>
        </p:sp>
        <p:sp>
          <p:nvSpPr>
            <p:cNvPr id="18451" name="Rectangle 15"/>
            <p:cNvSpPr>
              <a:spLocks noChangeArrowheads="1"/>
            </p:cNvSpPr>
            <p:nvPr/>
          </p:nvSpPr>
          <p:spPr bwMode="auto">
            <a:xfrm>
              <a:off x="1111" y="3977"/>
              <a:ext cx="725" cy="13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/>
                <a:t>- </a:t>
              </a:r>
              <a:r>
                <a:rPr lang="sr-Latn-CS" sz="1200" b="1"/>
                <a:t>i : int</a:t>
              </a:r>
              <a:endParaRPr lang="en-US" sz="1200" b="1"/>
            </a:p>
          </p:txBody>
        </p:sp>
        <p:sp>
          <p:nvSpPr>
            <p:cNvPr id="18452" name="Rectangle 16"/>
            <p:cNvSpPr>
              <a:spLocks noChangeArrowheads="1"/>
            </p:cNvSpPr>
            <p:nvPr/>
          </p:nvSpPr>
          <p:spPr bwMode="auto">
            <a:xfrm>
              <a:off x="1111" y="4111"/>
              <a:ext cx="725" cy="9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200" b="1"/>
            </a:p>
          </p:txBody>
        </p:sp>
      </p:grpSp>
      <p:sp>
        <p:nvSpPr>
          <p:cNvPr id="32801" name="AutoShape 33"/>
          <p:cNvSpPr>
            <a:spLocks noChangeArrowheads="1"/>
          </p:cNvSpPr>
          <p:nvPr/>
        </p:nvSpPr>
        <p:spPr bwMode="auto">
          <a:xfrm>
            <a:off x="2052638" y="472440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r-Latn-BA"/>
          </a:p>
        </p:txBody>
      </p:sp>
      <p:sp>
        <p:nvSpPr>
          <p:cNvPr id="32802" name="Rectangle 14"/>
          <p:cNvSpPr>
            <a:spLocks noChangeArrowheads="1"/>
          </p:cNvSpPr>
          <p:nvPr/>
        </p:nvSpPr>
        <p:spPr bwMode="auto">
          <a:xfrm>
            <a:off x="3348038" y="3860800"/>
            <a:ext cx="3603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/>
              <a:t>x</a:t>
            </a:r>
          </a:p>
        </p:txBody>
      </p:sp>
      <p:sp>
        <p:nvSpPr>
          <p:cNvPr id="32803" name="Rectangle 16"/>
          <p:cNvSpPr>
            <a:spLocks noChangeArrowheads="1"/>
          </p:cNvSpPr>
          <p:nvPr/>
        </p:nvSpPr>
        <p:spPr bwMode="auto">
          <a:xfrm>
            <a:off x="2771775" y="4221163"/>
            <a:ext cx="1430338" cy="1281112"/>
          </a:xfrm>
          <a:prstGeom prst="rect">
            <a:avLst/>
          </a:prstGeom>
          <a:solidFill>
            <a:srgbClr val="FF66FF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r-Latn-CS" sz="1200" b="1"/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3203575" y="5013325"/>
            <a:ext cx="792163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ourier New" pitchFamily="49" charset="0"/>
              </a:rPr>
              <a:t>100</a:t>
            </a:r>
          </a:p>
        </p:txBody>
      </p:sp>
      <p:sp>
        <p:nvSpPr>
          <p:cNvPr id="32805" name="Rectangle 14"/>
          <p:cNvSpPr>
            <a:spLocks noChangeArrowheads="1"/>
          </p:cNvSpPr>
          <p:nvPr/>
        </p:nvSpPr>
        <p:spPr bwMode="auto">
          <a:xfrm>
            <a:off x="2843213" y="5084763"/>
            <a:ext cx="3603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200" b="1"/>
              <a:t>i</a:t>
            </a:r>
          </a:p>
        </p:txBody>
      </p:sp>
      <p:sp>
        <p:nvSpPr>
          <p:cNvPr id="32806" name="Rectangle 16"/>
          <p:cNvSpPr>
            <a:spLocks noChangeArrowheads="1"/>
          </p:cNvSpPr>
          <p:nvPr/>
        </p:nvSpPr>
        <p:spPr bwMode="auto">
          <a:xfrm>
            <a:off x="2916238" y="4364038"/>
            <a:ext cx="1152525" cy="504825"/>
          </a:xfrm>
          <a:prstGeom prst="rect">
            <a:avLst/>
          </a:prstGeom>
          <a:solidFill>
            <a:srgbClr val="A0A0E0"/>
          </a:solidFill>
          <a:ln w="28575">
            <a:solidFill>
              <a:srgbClr val="99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sr-Latn-CS" sz="1200" b="1"/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3203575" y="4435475"/>
            <a:ext cx="792163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ourier New" pitchFamily="49" charset="0"/>
              </a:rPr>
              <a:t>101</a:t>
            </a:r>
          </a:p>
        </p:txBody>
      </p:sp>
      <p:sp>
        <p:nvSpPr>
          <p:cNvPr id="32808" name="Rectangle 14"/>
          <p:cNvSpPr>
            <a:spLocks noChangeArrowheads="1"/>
          </p:cNvSpPr>
          <p:nvPr/>
        </p:nvSpPr>
        <p:spPr bwMode="auto">
          <a:xfrm>
            <a:off x="2843213" y="4437063"/>
            <a:ext cx="3603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200" b="1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8" grpId="0" uiExpand="1" build="p"/>
      <p:bldP spid="12" grpId="0" build="p" autoUpdateAnimBg="0"/>
      <p:bldP spid="32801" grpId="0" animBg="1"/>
      <p:bldP spid="32802" grpId="0"/>
      <p:bldP spid="32803" grpId="0" animBg="1"/>
      <p:bldP spid="32804" grpId="0" animBg="1"/>
      <p:bldP spid="32805" grpId="0"/>
      <p:bldP spid="32806" grpId="0" animBg="1"/>
      <p:bldP spid="32807" grpId="0" animBg="1"/>
      <p:bldP spid="328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Konstruktori i destruktori izvedenih klasa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5" y="1284727"/>
            <a:ext cx="448056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4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&lt;cstring&gt;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Osoba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public: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Osoba(char *si, char *sp)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ime = new char[strlen(si)+1];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strcpy(ime,si);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prez = new char[strlen(sp)+1];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strcpy(prez,sp);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void print() const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cout &lt;&lt; "Ime i prezime: ";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cout &lt;&lt; ime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' '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prez &lt;&lt; endl;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~Osoba()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delete [] ime; delete [] prez;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private: char *ime, *prez;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449763" y="1196975"/>
            <a:ext cx="4659312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Radnik : public Osoba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public: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Radnik(char *si, char *sp, double s)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: Osoba(si,sp), sati(s) {}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double plata() { return cijena * sati;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print() </a:t>
            </a:r>
            <a:r>
              <a:rPr lang="sr-Latn-CS" sz="14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overriding f. print()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cout &lt;&lt; "Podaci o radniku: \n";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Osoba::print(); </a:t>
            </a:r>
            <a:r>
              <a:rPr lang="sr-Latn-CS" sz="14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poziv f. iz Osoba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cout &lt;&lt; "Plata: " &lt;&lt; plata() &lt;&lt; endl;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private: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double sati;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static double cijena;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 Radnik::cijena=100;</a:t>
            </a:r>
          </a:p>
          <a:p>
            <a:pPr marL="342900" indent="-342900"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Radnik r("Marko","Markovic",50);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r.print();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364163" y="5876925"/>
            <a:ext cx="3719512" cy="936625"/>
            <a:chOff x="4040" y="3140"/>
            <a:chExt cx="1526" cy="1063"/>
          </a:xfrm>
        </p:grpSpPr>
        <p:sp>
          <p:nvSpPr>
            <p:cNvPr id="19463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9464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5508625" y="5938838"/>
            <a:ext cx="3529013" cy="7302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Podaci o radniku: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Ime i prezime: Marko Markovic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Plata: 5000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8" grpId="0" uiExpand="1" build="p"/>
      <p:bldP spid="3" grpId="0" build="p"/>
      <p:bldP spid="1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Konstruktori i destruktori izvedenih klasa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341438"/>
            <a:ext cx="6337300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rgbClr val="000099"/>
                </a:solidFill>
              </a:rPr>
              <a:t>Redoslijed aktivnosti pri kreiranju objekta izvedene klase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en-US" sz="1400" b="1"/>
              <a:t>Bira se </a:t>
            </a:r>
            <a:r>
              <a:rPr lang="sr-Latn-CS" sz="1400" b="1"/>
              <a:t>(ali ne izvršava) konstruktor izvedene klase koji će se pozvati (moguće preklapanje),</a:t>
            </a:r>
          </a:p>
          <a:p>
            <a:pPr marL="342900" indent="-342900" eaLnBrk="1" hangingPunct="1"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sr-Latn-CS" sz="1400" b="1"/>
              <a:t>Poziva se konstruktor osnovne klase (koji najbolje odgovara stvarnim argumentima u inicijalizatoru) – ovim se inicijalizuje podobjekat osnovne klase unutar objekta izvedene klase.</a:t>
            </a:r>
          </a:p>
          <a:p>
            <a:pPr marL="342900" indent="-342900" eaLnBrk="1" hangingPunct="1"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sr-Latn-CS" sz="1400" b="1"/>
              <a:t>Inicijalizacija članova izvedene klase redom kojim su deklarisani u definiciji izveden</a:t>
            </a:r>
            <a:r>
              <a:rPr lang="en-US" sz="1400" b="1"/>
              <a:t>e</a:t>
            </a:r>
            <a:r>
              <a:rPr lang="sr-Latn-CS" sz="1400" b="1"/>
              <a:t> klase, bez obzira na red inicijalizatora.</a:t>
            </a:r>
          </a:p>
          <a:p>
            <a:pPr marL="342900" indent="-342900" eaLnBrk="1" hangingPunct="1"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sr-Latn-CS" sz="1400" b="1"/>
              <a:t>Izvršava se konstruktor izvedene klase.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9388" y="4005263"/>
            <a:ext cx="6337300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rgbClr val="000099"/>
                </a:solidFill>
              </a:rPr>
              <a:t>Redoslijed aktivnosti pri </a:t>
            </a:r>
            <a:r>
              <a:rPr lang="sr-Latn-CS" sz="1600" b="1">
                <a:solidFill>
                  <a:srgbClr val="000099"/>
                </a:solidFill>
              </a:rPr>
              <a:t>ukidanju</a:t>
            </a:r>
            <a:r>
              <a:rPr lang="en-US" sz="1600" b="1">
                <a:solidFill>
                  <a:srgbClr val="000099"/>
                </a:solidFill>
              </a:rPr>
              <a:t> objekta izvedene klase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sr-Latn-CS" sz="1400" b="1"/>
              <a:t>Izvršava se destruktor izvedene klase.</a:t>
            </a:r>
          </a:p>
          <a:p>
            <a:pPr marL="342900" indent="-342900" eaLnBrk="1" hangingPunct="1"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sr-Latn-CS" sz="1400" b="1"/>
              <a:t>Izvršavaju se destruktori članova obrnutim redom od redoslijeda inicijalizacije.</a:t>
            </a:r>
          </a:p>
          <a:p>
            <a:pPr marL="342900" indent="-342900" eaLnBrk="1" hangingPunct="1"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sr-Latn-CS" sz="1400" b="1"/>
              <a:t>Izvršava se destruktor osnovne klase.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Konstruktori i destruktori izvedenih klasa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1172234"/>
            <a:ext cx="57975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 (Redoslijed izvršavanja konstruktora i destruktora)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X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X() { cout &lt;&lt; "X";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~X() { cout &lt;&lt; "X";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Y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Y() { cout &lt;&lt; "Y";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~Y() { cout &lt;&lt; "Y";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Osn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Osn() { cout &lt;&lt; "O" 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~Osn() { cout &lt;&lt; "O" 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Y y;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Izv : public Osn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Izv() { cout &lt;&lt; "I" &lt;&lt; endl;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~Izv() { cout &lt;&lt; "I";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X x; Y y;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cout &lt;&lt; "Konstrukcija: "; Izv obj;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"Destrukcija: ";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39750" y="6135029"/>
            <a:ext cx="3143250" cy="695325"/>
            <a:chOff x="4040" y="3140"/>
            <a:chExt cx="1526" cy="1063"/>
          </a:xfrm>
        </p:grpSpPr>
        <p:sp>
          <p:nvSpPr>
            <p:cNvPr id="21515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1516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682625" y="6182654"/>
            <a:ext cx="2786063" cy="5810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Konstrukcija: YOXYI</a:t>
            </a:r>
          </a:p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Destrukcija: IYXOY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716463" y="1442109"/>
            <a:ext cx="4321175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X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X() { cout &lt;&lt; "X";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~X() { cout &lt;&lt; "X";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A() { cout &lt;&lt; "A";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~A() { cout &lt;&lt; "A";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B : public A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B() { cout &lt;&lt; "B";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~B() { cout &lt;&lt; "B";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 : public B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C() { cout &lt;&lt; "C\n";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~C() { cout &lt;&lt; "C";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X x;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"Konstrukcija: "; C c;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"Destrukcija: ";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5088208" y="6135029"/>
            <a:ext cx="3143250" cy="695325"/>
            <a:chOff x="4040" y="3140"/>
            <a:chExt cx="1526" cy="1063"/>
          </a:xfrm>
        </p:grpSpPr>
        <p:sp>
          <p:nvSpPr>
            <p:cNvPr id="21513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1514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5" name="AutoShape 144"/>
          <p:cNvSpPr>
            <a:spLocks noChangeArrowheads="1"/>
          </p:cNvSpPr>
          <p:nvPr/>
        </p:nvSpPr>
        <p:spPr bwMode="auto">
          <a:xfrm>
            <a:off x="5231083" y="6182654"/>
            <a:ext cx="2786063" cy="5810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Konstrukcija: ABXC</a:t>
            </a:r>
          </a:p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Destrukcija: CXBA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5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70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5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0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85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0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5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8" grpId="0" uiExpand="1" build="p"/>
      <p:bldP spid="12" grpId="0" build="p" autoUpdateAnimBg="0"/>
      <p:bldP spid="3" grpId="0" uiExpand="1" build="p"/>
      <p:bldP spid="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Jednostruko nasljeđivanje </a:t>
            </a:r>
            <a:endParaRPr lang="en-US" sz="32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9036050" cy="5445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Sadr</a:t>
            </a:r>
            <a:r>
              <a:rPr lang="sr-Latn-CS" sz="2400" b="1" smtClean="0">
                <a:solidFill>
                  <a:schemeClr val="tx2"/>
                </a:solidFill>
              </a:rPr>
              <a:t>žaj</a:t>
            </a:r>
            <a:endParaRPr lang="en-US" sz="2400" b="1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Koncept </a:t>
            </a:r>
            <a:r>
              <a:rPr lang="sr-Latn-CS" sz="2000" smtClean="0"/>
              <a:t>nasljeđivanja</a:t>
            </a:r>
            <a:r>
              <a:rPr lang="en-US" sz="2000" smtClean="0"/>
              <a:t> </a:t>
            </a:r>
            <a:r>
              <a:rPr lang="sr-Latn-CS" sz="2000" smtClean="0"/>
              <a:t>(</a:t>
            </a:r>
            <a:r>
              <a:rPr lang="sr-Latn-CS" sz="2000" i="1" smtClean="0"/>
              <a:t>inheritance</a:t>
            </a:r>
            <a:r>
              <a:rPr lang="sr-Latn-CS" sz="2000" smtClean="0"/>
              <a:t>)</a:t>
            </a:r>
            <a:endParaRPr lang="en-US" sz="2000" smtClean="0"/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Izvođenje klase </a:t>
            </a:r>
            <a:endParaRPr lang="en-US" sz="2000" smtClean="0"/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Javno (</a:t>
            </a:r>
            <a:r>
              <a:rPr lang="sr-Latn-CS" sz="2000" i="1" smtClean="0"/>
              <a:t>public</a:t>
            </a:r>
            <a:r>
              <a:rPr lang="sr-Latn-CS" sz="2000" smtClean="0"/>
              <a:t>) izvođenje klase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Privatno (</a:t>
            </a:r>
            <a:r>
              <a:rPr lang="sr-Latn-CS" sz="2000" i="1" smtClean="0"/>
              <a:t>private</a:t>
            </a:r>
            <a:r>
              <a:rPr lang="sr-Latn-CS" sz="2000" smtClean="0"/>
              <a:t>) izvođenje 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Zaštićeno (</a:t>
            </a:r>
            <a:r>
              <a:rPr lang="sr-Latn-CS" sz="2000" i="1" smtClean="0"/>
              <a:t>protected</a:t>
            </a:r>
            <a:r>
              <a:rPr lang="sr-Latn-CS" sz="2000" smtClean="0"/>
              <a:t>) izvođenje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Promjena prava pristupa</a:t>
            </a:r>
            <a:endParaRPr lang="sr-Latn-CS" sz="2000" b="1" smtClean="0">
              <a:solidFill>
                <a:srgbClr val="990000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Konstruktori i destruktori izvedenih klasa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Izvedene klase i konverzije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Konstruktori i destruktori izvedenih klasa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1152880"/>
            <a:ext cx="57245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 (Redoslijed izvršavanja konstruktora i destruktora)</a:t>
            </a:r>
          </a:p>
          <a:p>
            <a:pPr marL="342900" indent="-342900" eaLnBrk="1" hangingPunct="1">
              <a:spcBef>
                <a:spcPts val="2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Tacka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Tacka(int=0, int=0);</a:t>
            </a:r>
          </a:p>
          <a:p>
            <a:pPr marL="342900" indent="-342900">
              <a:defRPr/>
            </a:pP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~Tacka();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int x, y;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Tacka::Tacka(int a, int b)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 = a; y = b;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"K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tacke: ";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'(' &lt;&lt; x &lt;&lt; "," &lt;&lt; y &lt;&lt; ")\n";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Tacka::~Tacka()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"D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tacke: ";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"("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x &lt;&lt; "," &lt;&lt; y &lt;&lt; ")\n\n";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787900" y="1383236"/>
            <a:ext cx="4321175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Krug : public Tacka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Krug(double r=0.0,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x=0,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y=0);</a:t>
            </a:r>
            <a:endParaRPr lang="en-U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~Krug();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double r;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Krug::Krug(double rad,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a,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b) : Tacka(a,b)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r(rad)</a:t>
            </a:r>
            <a:endParaRPr lang="sr-Latn-CS" sz="13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"K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kruga: r=" &lt;&lt; r;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 s centrom: (";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x &lt;&lt; "," &lt;&lt; y &lt;&lt; ")\n\n";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Krug::~Krug()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"D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kruga: r=" &lt;&lt; r;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 s centrom: (";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x &lt;&lt; "," &lt;&lt; y &lt;&lt; ")\n";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{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Tacka p(11,22);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Krug k(5,10,10);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179388" y="5185924"/>
            <a:ext cx="4176712" cy="1646237"/>
            <a:chOff x="4040" y="3140"/>
            <a:chExt cx="1526" cy="1063"/>
          </a:xfrm>
        </p:grpSpPr>
        <p:sp>
          <p:nvSpPr>
            <p:cNvPr id="22535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2536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322263" y="5328799"/>
            <a:ext cx="3744912" cy="14351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v-SE" sz="1300" b="1">
                <a:solidFill>
                  <a:srgbClr val="FFFF00"/>
                </a:solidFill>
                <a:latin typeface="Courier New" pitchFamily="49" charset="0"/>
              </a:rPr>
              <a:t>K. tacke: (11,22)</a:t>
            </a:r>
          </a:p>
          <a:p>
            <a:r>
              <a:rPr lang="sv-SE" sz="1300" b="1">
                <a:solidFill>
                  <a:srgbClr val="FFFF00"/>
                </a:solidFill>
                <a:latin typeface="Courier New" pitchFamily="49" charset="0"/>
              </a:rPr>
              <a:t>D. tacke: (11,22)</a:t>
            </a:r>
          </a:p>
          <a:p>
            <a:endParaRPr lang="sv-SE" sz="5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sv-SE" sz="1300" b="1">
                <a:solidFill>
                  <a:srgbClr val="FFFF00"/>
                </a:solidFill>
                <a:latin typeface="Courier New" pitchFamily="49" charset="0"/>
              </a:rPr>
              <a:t>K. tacke: (10,10)</a:t>
            </a:r>
          </a:p>
          <a:p>
            <a:r>
              <a:rPr lang="sv-SE" sz="1300" b="1">
                <a:solidFill>
                  <a:srgbClr val="FFFF00"/>
                </a:solidFill>
                <a:latin typeface="Courier New" pitchFamily="49" charset="0"/>
              </a:rPr>
              <a:t>K. kruga: r=5 s centrom: (10,10)</a:t>
            </a:r>
          </a:p>
          <a:p>
            <a:endParaRPr lang="sv-SE" sz="5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sv-SE" sz="1300" b="1">
                <a:solidFill>
                  <a:srgbClr val="FFFF00"/>
                </a:solidFill>
                <a:latin typeface="Courier New" pitchFamily="49" charset="0"/>
              </a:rPr>
              <a:t>D. kruga: r=5 s centrom</a:t>
            </a:r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:</a:t>
            </a:r>
            <a:r>
              <a:rPr lang="sv-SE" sz="1300" b="1">
                <a:solidFill>
                  <a:srgbClr val="FFFF00"/>
                </a:solidFill>
                <a:latin typeface="Courier New" pitchFamily="49" charset="0"/>
              </a:rPr>
              <a:t> (10,10)</a:t>
            </a:r>
          </a:p>
          <a:p>
            <a:r>
              <a:rPr lang="sv-SE" sz="1300" b="1">
                <a:solidFill>
                  <a:srgbClr val="FFFF00"/>
                </a:solidFill>
                <a:latin typeface="Courier New" pitchFamily="49" charset="0"/>
              </a:rPr>
              <a:t>D. tacke: (10,10)</a:t>
            </a:r>
            <a:endParaRPr lang="sr-Latn-CS" sz="13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8" grpId="0" uiExpand="1" build="p"/>
      <p:bldP spid="3" grpId="0" build="p"/>
      <p:bldP spid="1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Izvedene klase i konverzije</a:t>
            </a:r>
            <a:endParaRPr lang="en-US" sz="3200" smtClean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929188" y="1196975"/>
            <a:ext cx="4106862" cy="12573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Objekat javno izvedene klase može implicitno da se konvertuje u objekat osnovne klase!!!</a:t>
            </a:r>
          </a:p>
          <a:p>
            <a:pPr algn="ctr">
              <a:spcBef>
                <a:spcPct val="30000"/>
              </a:spcBef>
            </a:pPr>
            <a:r>
              <a:rPr lang="sr-Latn-CS" sz="1400">
                <a:solidFill>
                  <a:srgbClr val="000099"/>
                </a:solidFill>
              </a:rPr>
              <a:t>(“ODBACIVANJE VIŠKA” - objekat izvedene klase u sebi sadrži objekat osnovne klase)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1358900"/>
            <a:ext cx="7237413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4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Osn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public: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Osn(int x=0) : o(x) {}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void print() { cout &lt;&lt; o &lt;&lt; endl; }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private: int o;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Izv : public Osn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public: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Izv(int x=0) : Osn(x+1), i(x) {}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private: int i;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Izv i1(10), i2(100), i3(1000);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Osn o1(i1);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o1.print();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Osn o2=i2;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o2.print();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Osn o3; o3=i3;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o3.print();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867400" y="5300663"/>
            <a:ext cx="2266950" cy="1225550"/>
            <a:chOff x="4040" y="3140"/>
            <a:chExt cx="1526" cy="1063"/>
          </a:xfrm>
        </p:grpSpPr>
        <p:sp>
          <p:nvSpPr>
            <p:cNvPr id="23561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3562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5938838" y="5372100"/>
            <a:ext cx="1370012" cy="8255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11</a:t>
            </a:r>
          </a:p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101</a:t>
            </a:r>
          </a:p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3" name="TextBox 20"/>
          <p:cNvSpPr txBox="1">
            <a:spLocks noChangeArrowheads="1"/>
          </p:cNvSpPr>
          <p:nvPr/>
        </p:nvSpPr>
        <p:spPr bwMode="auto">
          <a:xfrm>
            <a:off x="4930775" y="2781300"/>
            <a:ext cx="4105275" cy="9175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PRAVILO “ODBACIVANJE VIŠKA” VAŽI ZA:</a:t>
            </a:r>
          </a:p>
          <a:p>
            <a:pPr algn="ctr">
              <a:spcBef>
                <a:spcPct val="35000"/>
              </a:spcBef>
              <a:buFontTx/>
              <a:buChar char="•"/>
            </a:pPr>
            <a:r>
              <a:rPr lang="sr-Latn-CS" sz="1400" b="1">
                <a:solidFill>
                  <a:srgbClr val="000099"/>
                </a:solidFill>
              </a:rPr>
              <a:t> inicijalizaciju objekata osnovne klase</a:t>
            </a:r>
          </a:p>
          <a:p>
            <a:pPr algn="ctr">
              <a:spcBef>
                <a:spcPct val="35000"/>
              </a:spcBef>
              <a:buFontTx/>
              <a:buChar char="•"/>
            </a:pPr>
            <a:r>
              <a:rPr lang="sr-Latn-CS" sz="1400" b="1">
                <a:solidFill>
                  <a:srgbClr val="000099"/>
                </a:solidFill>
              </a:rPr>
              <a:t> operatore dodjele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4932363" y="3951288"/>
            <a:ext cx="4105275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Objekat privatno izvedene klase NE MOŽE da se konvertuje u objekat osnovne klase!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1" grpId="0" animBg="1"/>
      <p:bldP spid="8" grpId="0" uiExpand="1" build="p"/>
      <p:bldP spid="12" grpId="0" uiExpand="1" build="p" autoUpdateAnimBg="0"/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Izvedene klase i konverzije</a:t>
            </a:r>
            <a:endParaRPr lang="en-US" sz="3200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7950" y="2205038"/>
            <a:ext cx="4679950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Osnovna klasa je dostupna</a:t>
            </a:r>
            <a:r>
              <a:rPr lang="sr-Latn-CS" sz="1400" b="1"/>
              <a:t> (accessible) na nekom mjestu u programu, ako su na tom mjestu dostupni njeni javni članovi. </a:t>
            </a:r>
          </a:p>
          <a:p>
            <a:pPr marL="342900" indent="-342900" eaLnBrk="1" hangingPunct="1">
              <a:spcBef>
                <a:spcPct val="3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Osnovna klasa iz koje je privatno izvedena neka druga klasa nije dostupna izvan te izvedene klase (objekat izvedene klase u sebi skriva objekat osnovne klase).</a:t>
            </a:r>
          </a:p>
          <a:p>
            <a:pPr marL="342900" indent="-342900" eaLnBrk="1" hangingPunct="1">
              <a:spcBef>
                <a:spcPct val="3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Samo na mjestima gdje se zna da je klasa B izvedena iz klase A, može pokazivač na klasu B da se konvertuje u pokazivač na klasu A i da se tako pristupa objektu klase A!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003800" y="1726210"/>
            <a:ext cx="3925888" cy="4007046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sr-Latn-CS" sz="1400" b="1">
                <a:latin typeface="Courier New" pitchFamily="49" charset="0"/>
              </a:rPr>
              <a:t>#include &lt;</a:t>
            </a:r>
            <a:r>
              <a:rPr lang="sr-Latn-CS" sz="1400" b="1" smtClean="0">
                <a:latin typeface="Courier New" pitchFamily="49" charset="0"/>
              </a:rPr>
              <a:t>iostream&gt;</a:t>
            </a:r>
            <a:endParaRPr lang="en-US" sz="1400" b="1" smtClean="0">
              <a:latin typeface="Courier New" pitchFamily="49" charset="0"/>
            </a:endParaRPr>
          </a:p>
          <a:p>
            <a:pPr marL="342900" indent="-342900"/>
            <a:r>
              <a:rPr lang="en-US" sz="1400" b="1" smtClean="0">
                <a:latin typeface="Courier New" pitchFamily="49" charset="0"/>
              </a:rPr>
              <a:t>using namespace std;</a:t>
            </a:r>
            <a:endParaRPr lang="sr-Latn-CS" sz="1400" b="1"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</a:pPr>
            <a:r>
              <a:rPr lang="sr-Latn-CS" sz="1400" b="1">
                <a:latin typeface="Courier New" pitchFamily="49" charset="0"/>
              </a:rPr>
              <a:t>class Osnovna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{ public: int o; };</a:t>
            </a:r>
          </a:p>
          <a:p>
            <a:pPr marL="342900" indent="-342900">
              <a:spcBef>
                <a:spcPct val="35000"/>
              </a:spcBef>
            </a:pPr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class Izv1 : public Osnovna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 { };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class Izv2 : private Osnovna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   { };</a:t>
            </a:r>
          </a:p>
          <a:p>
            <a:pPr marL="342900" indent="-342900">
              <a:spcBef>
                <a:spcPct val="35000"/>
              </a:spcBef>
            </a:pPr>
            <a:r>
              <a:rPr lang="en-US" sz="1400" b="1" smtClean="0">
                <a:latin typeface="Courier New" pitchFamily="49" charset="0"/>
              </a:rPr>
              <a:t>int </a:t>
            </a:r>
            <a:r>
              <a:rPr lang="sr-Latn-CS" sz="1400" b="1" smtClean="0">
                <a:latin typeface="Courier New" pitchFamily="49" charset="0"/>
              </a:rPr>
              <a:t>main</a:t>
            </a:r>
            <a:r>
              <a:rPr lang="sr-Latn-CS" sz="1400" b="1"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Izv1 i1;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i1.o = 100;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Osnovna *po1 = &amp;i1;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cout &lt;&lt; po1-&gt;o;</a:t>
            </a:r>
          </a:p>
          <a:p>
            <a:pPr marL="342900" indent="-342900">
              <a:spcBef>
                <a:spcPct val="35000"/>
              </a:spcBef>
            </a:pPr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Izv2 i2;</a:t>
            </a:r>
          </a:p>
          <a:p>
            <a:pPr marL="342900" indent="-342900"/>
            <a:r>
              <a:rPr lang="sr-Latn-CS" sz="1400" b="1">
                <a:solidFill>
                  <a:schemeClr val="hlink"/>
                </a:solidFill>
                <a:latin typeface="Courier New" pitchFamily="49" charset="0"/>
              </a:rPr>
              <a:t>  // Osnovna *po2 = &amp;i2;  GRESKA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</a:t>
            </a:r>
          </a:p>
        </p:txBody>
      </p:sp>
      <p:grpSp>
        <p:nvGrpSpPr>
          <p:cNvPr id="7" name="Group 141"/>
          <p:cNvGrpSpPr>
            <a:grpSpLocks/>
          </p:cNvGrpSpPr>
          <p:nvPr/>
        </p:nvGrpSpPr>
        <p:grpSpPr bwMode="auto">
          <a:xfrm>
            <a:off x="5741988" y="5889625"/>
            <a:ext cx="2214562" cy="779463"/>
            <a:chOff x="4040" y="3140"/>
            <a:chExt cx="1526" cy="1063"/>
          </a:xfrm>
        </p:grpSpPr>
        <p:sp>
          <p:nvSpPr>
            <p:cNvPr id="2458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458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5884863" y="5954713"/>
            <a:ext cx="2000250" cy="3048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100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0825" y="1365250"/>
            <a:ext cx="4249738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Pokazivač na izvedenu klasu može da se konvertuje u pokazivač na dostupnu osnovnu klasu!!!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250825" y="4868863"/>
            <a:ext cx="4249738" cy="9810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Konverzija pokazivača iz B* u A*, gdje je B javno izvedena klasa iz klase A, predstavlja činjenicu da je svaki objekat klase B u isto vrijeme i objekat klase A!!!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50825" y="6021388"/>
            <a:ext cx="4249738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Obrnuto ne važi! Nije svaki objekat tipa A ujedno i objekat tipa B, pa implicitna konverzija A* u B* nije dozvoljena!!!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5003800" y="1196975"/>
            <a:ext cx="3889375" cy="3429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ISTA PRAVILA VAŽE I ZA REFERENCE!!!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3" grpId="0" build="p" bldLvl="2"/>
      <p:bldP spid="2" grpId="0" uiExpand="1" build="p" bldLvl="2" animBg="1"/>
      <p:bldP spid="15" grpId="0" build="p" autoUpdateAnimBg="0"/>
      <p:bldP spid="21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Izvedene klase i konverzije</a:t>
            </a:r>
            <a:endParaRPr lang="en-US" sz="320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1358900"/>
            <a:ext cx="5437188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T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friend ostream &amp;operator&lt;&lt;(ostream &amp;out, T &amp;t)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{ return out&lt;&lt;'('&lt;&lt;t.x&lt;&lt;','&lt;&lt;t.y&lt;&lt;')';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 T(int a=0,int b=0) : x(a), y(b) {}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int x, y;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 : public T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friend ostream &amp;operator&lt;&lt;(ostream &amp;out, K &amp;k)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out &lt;&lt; "Centar=("&lt;&lt;k.x&lt;&lt;","&lt;&lt;k.y&lt;&lt;")";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out &lt;&lt; " Radijus=" &lt;&lt; k.r;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 out;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public: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K(double r=0.0,int a=0,int b=0) 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: T(a,b) { setR(r);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void setR(double x) { r = (x&gt;=0)?x:0 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double povrsina() { return 3.14159*r*r;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protected: double r;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932363" y="1412875"/>
            <a:ext cx="41767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T *pt, t(30,50);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"Tacka: " &lt;&lt; t;</a:t>
            </a:r>
          </a:p>
          <a:p>
            <a:pPr marL="342900" indent="-342900">
              <a:defRPr/>
            </a:pP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K *pk, k(2.7,120,89);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"\nKrug:  " &lt;&lt; k;</a:t>
            </a:r>
          </a:p>
          <a:p>
            <a:pPr marL="342900" indent="-342900">
              <a:defRPr/>
            </a:pPr>
            <a:endParaRPr lang="sr-Latn-C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// krug preko pointera na tacku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pt = &amp;k;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"\n\nKrug (via *pt): "&lt;&lt;*pt;</a:t>
            </a:r>
          </a:p>
          <a:p>
            <a:pPr marL="342900" indent="-342900">
              <a:defRPr/>
            </a:pP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// opasna igra sa kastovanjem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pk = (K *) pt;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"\n\nKrug (via *pk):\n"&lt;&lt;*pk;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"\nPovrsina: ";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pk-&gt;povrsina() &lt;&lt; endl;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59338" y="5084763"/>
            <a:ext cx="4284662" cy="1728787"/>
            <a:chOff x="4040" y="3140"/>
            <a:chExt cx="1526" cy="1063"/>
          </a:xfrm>
        </p:grpSpPr>
        <p:sp>
          <p:nvSpPr>
            <p:cNvPr id="2560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560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5003800" y="5157788"/>
            <a:ext cx="3960813" cy="15271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Tacka: (30,50)</a:t>
            </a: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Krug:  Centar=(120,89) Radijus=2.7</a:t>
            </a:r>
          </a:p>
          <a:p>
            <a:endParaRPr lang="sr-Latn-CS" sz="8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Krug (via *pt): (120,89)</a:t>
            </a:r>
          </a:p>
          <a:p>
            <a:endParaRPr lang="sr-Latn-CS" sz="8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Krug (via *pk):</a:t>
            </a: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Centar=(120,89) Radijus=2.7</a:t>
            </a: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Povrsina: 22.9022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8" grpId="0" uiExpand="1" build="p"/>
      <p:bldP spid="3" grpId="0" build="p"/>
      <p:bldP spid="1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Koncept nasljeđivanja (</a:t>
            </a:r>
            <a:r>
              <a:rPr lang="sr-Latn-CS" sz="3200" i="1" smtClean="0">
                <a:solidFill>
                  <a:srgbClr val="990000"/>
                </a:solidFill>
              </a:rPr>
              <a:t>inheritance</a:t>
            </a:r>
            <a:r>
              <a:rPr lang="sr-Latn-CS" sz="3200" smtClean="0"/>
              <a:t>)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341438"/>
            <a:ext cx="4608512" cy="530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Nasljeđivanje je jedan od najvažnijih koncepata OO programiranja.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Nasljeđivanje</a:t>
            </a:r>
            <a:r>
              <a:rPr lang="sr-Latn-CS" sz="1400" b="1"/>
              <a:t> (</a:t>
            </a:r>
            <a:r>
              <a:rPr lang="sr-Latn-CS" sz="1400" b="1" i="1">
                <a:solidFill>
                  <a:srgbClr val="990000"/>
                </a:solidFill>
              </a:rPr>
              <a:t>inheritance</a:t>
            </a:r>
            <a:r>
              <a:rPr lang="sr-Latn-CS" sz="1400" b="1"/>
              <a:t>) omogućava da se kreira nova klasa</a:t>
            </a:r>
            <a:r>
              <a:rPr lang="sr-Latn-CS" sz="1400"/>
              <a:t> </a:t>
            </a:r>
            <a:r>
              <a:rPr lang="sr-Latn-CS" sz="1400" b="1"/>
              <a:t>na osnovu neke postojeće klase koristeći njene podatke članove i funkcije članice. </a:t>
            </a:r>
            <a:r>
              <a:rPr lang="sr-Latn-CS" sz="1400"/>
              <a:t>To omogućava da se ne piše nova klasa iznova, već </a:t>
            </a:r>
            <a:r>
              <a:rPr lang="sr-Latn-CS" sz="1400" b="1"/>
              <a:t>da se postojeća klasa specijalizuje ili prilagodi za neku specifičnu primjenu</a:t>
            </a:r>
            <a:r>
              <a:rPr lang="sr-Latn-CS" sz="1400"/>
              <a:t> (</a:t>
            </a:r>
            <a:r>
              <a:rPr lang="sr-Latn-CS" sz="1400" i="1">
                <a:solidFill>
                  <a:srgbClr val="990000"/>
                </a:solidFill>
              </a:rPr>
              <a:t>software reusability</a:t>
            </a:r>
            <a:r>
              <a:rPr lang="sr-Latn-CS" sz="1400"/>
              <a:t>).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Osnovna klasa</a:t>
            </a:r>
            <a:r>
              <a:rPr lang="sr-Latn-CS" sz="1400" b="1"/>
              <a:t> (</a:t>
            </a:r>
            <a:r>
              <a:rPr lang="sr-Latn-CS" sz="1400" b="1" i="1">
                <a:solidFill>
                  <a:srgbClr val="990000"/>
                </a:solidFill>
              </a:rPr>
              <a:t>base class</a:t>
            </a:r>
            <a:r>
              <a:rPr lang="sr-Latn-CS" sz="1400" b="1"/>
              <a:t>) – klasa na osnovu koje kreiramo novu klasu. </a:t>
            </a:r>
            <a:r>
              <a:rPr lang="sr-Latn-CS" sz="1400"/>
              <a:t>Često se naziva i</a:t>
            </a:r>
            <a:r>
              <a:rPr lang="sr-Latn-CS" sz="1400" b="1"/>
              <a:t> superklasa, roditeljska klasa, roditelj </a:t>
            </a:r>
            <a:r>
              <a:rPr lang="sr-Latn-CS" sz="1400"/>
              <a:t>itd.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Izvedena klasa</a:t>
            </a:r>
            <a:r>
              <a:rPr lang="sr-Latn-CS" sz="1400" b="1"/>
              <a:t> (</a:t>
            </a:r>
            <a:r>
              <a:rPr lang="sr-Latn-CS" sz="1400" b="1" i="1">
                <a:solidFill>
                  <a:srgbClr val="990000"/>
                </a:solidFill>
              </a:rPr>
              <a:t>derived class</a:t>
            </a:r>
            <a:r>
              <a:rPr lang="sr-Latn-CS" sz="1400" b="1"/>
              <a:t>) – klasa koju kreiramo na osnovu osnovne klase. </a:t>
            </a:r>
            <a:r>
              <a:rPr lang="sr-Latn-CS" sz="1400"/>
              <a:t>Često se naziva i</a:t>
            </a:r>
            <a:r>
              <a:rPr lang="sr-Latn-CS" sz="1400" b="1"/>
              <a:t> podklasa, potomak</a:t>
            </a:r>
            <a:r>
              <a:rPr lang="sr-Latn-CS" sz="1400"/>
              <a:t>, itd.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Jednostruko izvođenje</a:t>
            </a:r>
            <a:r>
              <a:rPr lang="sr-Latn-CS" sz="1400" b="1"/>
              <a:t> (</a:t>
            </a:r>
            <a:r>
              <a:rPr lang="sr-Latn-CS" sz="1400" b="1" i="1">
                <a:solidFill>
                  <a:srgbClr val="990000"/>
                </a:solidFill>
              </a:rPr>
              <a:t>single inheritance</a:t>
            </a:r>
            <a:r>
              <a:rPr lang="sr-Latn-CS" sz="1400" b="1"/>
              <a:t>) – izvođenje kod kojeg se klasa izvodi iz samo jedne klase.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Višestruko izvođenje</a:t>
            </a:r>
            <a:r>
              <a:rPr lang="sr-Latn-CS" sz="1400" b="1"/>
              <a:t> (</a:t>
            </a:r>
            <a:r>
              <a:rPr lang="sr-Latn-CS" sz="1400" b="1" i="1">
                <a:solidFill>
                  <a:srgbClr val="990000"/>
                </a:solidFill>
              </a:rPr>
              <a:t>multiple inheritance</a:t>
            </a:r>
            <a:r>
              <a:rPr lang="sr-Latn-CS" sz="1400" b="1"/>
              <a:t>) – izvođenje kod kojeg se klasa izvodi iz više klasa.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365750" y="2376488"/>
            <a:ext cx="15843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sz="1400" b="1"/>
              <a:t>Naziv klase</a:t>
            </a:r>
            <a:endParaRPr lang="en-US" sz="1400" b="1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365750" y="2665413"/>
            <a:ext cx="15843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sz="1400" b="1"/>
              <a:t>Podaci </a:t>
            </a:r>
            <a:r>
              <a:rPr lang="sr-Latn-CS" sz="1400" b="1" smtClean="0"/>
              <a:t>članovi</a:t>
            </a:r>
            <a:endParaRPr lang="sr-Latn-CS" sz="1400" b="1"/>
          </a:p>
          <a:p>
            <a:pPr algn="ctr">
              <a:lnSpc>
                <a:spcPct val="50000"/>
              </a:lnSpc>
            </a:pPr>
            <a:r>
              <a:rPr lang="sr-Latn-CS" sz="1400" b="1"/>
              <a:t>...</a:t>
            </a:r>
            <a:endParaRPr lang="en-US" sz="1400" b="1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5365750" y="3097213"/>
            <a:ext cx="158432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sz="1400" b="1"/>
              <a:t>Fukcije </a:t>
            </a:r>
            <a:r>
              <a:rPr lang="sr-Latn-RS" sz="1400" b="1" smtClean="0"/>
              <a:t>č</a:t>
            </a:r>
            <a:r>
              <a:rPr lang="sr-Latn-CS" sz="1400" b="1" smtClean="0"/>
              <a:t>lanice</a:t>
            </a:r>
            <a:endParaRPr lang="sr-Latn-CS" sz="1400" b="1"/>
          </a:p>
          <a:p>
            <a:pPr algn="ctr">
              <a:lnSpc>
                <a:spcPct val="50000"/>
              </a:lnSpc>
            </a:pPr>
            <a:r>
              <a:rPr lang="sr-Latn-CS" sz="1400" b="1"/>
              <a:t>...</a:t>
            </a:r>
            <a:endParaRPr lang="en-US" sz="1400" b="1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308850" y="2565400"/>
            <a:ext cx="1584325" cy="576263"/>
            <a:chOff x="3243" y="3612"/>
            <a:chExt cx="998" cy="363"/>
          </a:xfrm>
        </p:grpSpPr>
        <p:sp>
          <p:nvSpPr>
            <p:cNvPr id="4" name="Rectangle 17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Klasa</a:t>
              </a:r>
              <a:endParaRPr lang="en-US" sz="1400" b="1"/>
            </a:p>
          </p:txBody>
        </p:sp>
        <p:sp>
          <p:nvSpPr>
            <p:cNvPr id="5134" name="Rectangle 18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5135" name="Rectangle 19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988175" y="4724400"/>
            <a:ext cx="215900" cy="863600"/>
            <a:chOff x="5103" y="3430"/>
            <a:chExt cx="136" cy="544"/>
          </a:xfrm>
        </p:grpSpPr>
        <p:sp>
          <p:nvSpPr>
            <p:cNvPr id="5" name="AutoShape 20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5942013" y="1943100"/>
            <a:ext cx="229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CS" sz="1400" b="1">
                <a:solidFill>
                  <a:srgbClr val="990000"/>
                </a:solidFill>
              </a:rPr>
              <a:t>Grafički simbol za klasu</a:t>
            </a:r>
            <a:endParaRPr lang="en-US" sz="1400" b="1">
              <a:solidFill>
                <a:srgbClr val="990000"/>
              </a:solidFill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5691188" y="4076700"/>
            <a:ext cx="29130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Grafički simbol za </a:t>
            </a:r>
          </a:p>
          <a:p>
            <a:pPr algn="ctr"/>
            <a:r>
              <a:rPr lang="sr-Latn-CS" sz="1400" b="1">
                <a:solidFill>
                  <a:srgbClr val="990000"/>
                </a:solidFill>
              </a:rPr>
              <a:t>gener</a:t>
            </a:r>
            <a:r>
              <a:rPr lang="sr-Latn-CS" altLang="moh-CA" sz="1400" b="1">
                <a:solidFill>
                  <a:srgbClr val="990000"/>
                </a:solidFill>
              </a:rPr>
              <a:t>a</a:t>
            </a:r>
            <a:r>
              <a:rPr lang="sr-Latn-CS" sz="1400" b="1">
                <a:solidFill>
                  <a:srgbClr val="990000"/>
                </a:solidFill>
              </a:rPr>
              <a:t>liz</a:t>
            </a:r>
            <a:r>
              <a:rPr lang="sr-Latn-CS" altLang="te-IN" sz="1400" b="1">
                <a:solidFill>
                  <a:srgbClr val="990000"/>
                </a:solidFill>
              </a:rPr>
              <a:t>a</a:t>
            </a:r>
            <a:r>
              <a:rPr lang="sr-Latn-CS" sz="1400" b="1">
                <a:solidFill>
                  <a:srgbClr val="990000"/>
                </a:solidFill>
              </a:rPr>
              <a:t>ciju / specijalizaciju</a:t>
            </a:r>
            <a:endParaRPr lang="en-US" sz="1400" b="1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5131" grpId="0" animBg="1"/>
      <p:bldP spid="5132" grpId="0" animBg="1"/>
      <p:bldP spid="5133" grpId="0" animBg="1"/>
      <p:bldP spid="5144" grpId="0"/>
      <p:bldP spid="5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Koncept nasljeđivanja (</a:t>
            </a:r>
            <a:r>
              <a:rPr lang="sr-Latn-CS" sz="3200" i="1" smtClean="0">
                <a:solidFill>
                  <a:srgbClr val="990000"/>
                </a:solidFill>
              </a:rPr>
              <a:t>inheritance</a:t>
            </a:r>
            <a:r>
              <a:rPr lang="sr-Latn-CS" sz="3200" smtClean="0"/>
              <a:t>)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12875"/>
            <a:ext cx="87137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Hijerarhija klasa se obično prikazuje grafički (UML).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01925" y="2060575"/>
            <a:ext cx="1150938" cy="576263"/>
            <a:chOff x="3243" y="3612"/>
            <a:chExt cx="998" cy="363"/>
          </a:xfrm>
        </p:grpSpPr>
        <p:sp>
          <p:nvSpPr>
            <p:cNvPr id="6198" name="Rectangle 7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</a:t>
              </a:r>
              <a:endParaRPr lang="en-US" sz="1400" b="1"/>
            </a:p>
          </p:txBody>
        </p:sp>
        <p:sp>
          <p:nvSpPr>
            <p:cNvPr id="6199" name="Rectangle 8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6200" name="Rectangle 9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3997325" y="2060575"/>
            <a:ext cx="1079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Osnovna klasa</a:t>
            </a:r>
            <a:endParaRPr lang="en-US" sz="1400" b="1">
              <a:solidFill>
                <a:srgbClr val="990000"/>
              </a:solidFill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 rot="2464524">
            <a:off x="2628900" y="2636838"/>
            <a:ext cx="215900" cy="863600"/>
            <a:chOff x="5103" y="3430"/>
            <a:chExt cx="136" cy="544"/>
          </a:xfrm>
        </p:grpSpPr>
        <p:sp>
          <p:nvSpPr>
            <p:cNvPr id="6196" name="AutoShape 12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6197" name="Line 13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20838" y="3500438"/>
            <a:ext cx="1150937" cy="576262"/>
            <a:chOff x="3243" y="3612"/>
            <a:chExt cx="998" cy="363"/>
          </a:xfrm>
        </p:grpSpPr>
        <p:sp>
          <p:nvSpPr>
            <p:cNvPr id="6193" name="Rectangle 15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AB</a:t>
              </a:r>
              <a:endParaRPr lang="en-US" sz="1400" b="1"/>
            </a:p>
          </p:txBody>
        </p:sp>
        <p:sp>
          <p:nvSpPr>
            <p:cNvPr id="6194" name="Rectangle 16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6195" name="Rectangle 17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14363" y="2986088"/>
            <a:ext cx="1079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Izvedena klasa iz klase A</a:t>
            </a:r>
            <a:endParaRPr lang="en-US" sz="1400" b="1">
              <a:solidFill>
                <a:srgbClr val="990000"/>
              </a:solidFill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 rot="19135476" flipH="1">
            <a:off x="3709988" y="2636838"/>
            <a:ext cx="215900" cy="863600"/>
            <a:chOff x="5103" y="3430"/>
            <a:chExt cx="136" cy="544"/>
          </a:xfrm>
        </p:grpSpPr>
        <p:sp>
          <p:nvSpPr>
            <p:cNvPr id="6191" name="AutoShape 20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6192" name="Line 21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783013" y="3500438"/>
            <a:ext cx="1150937" cy="576262"/>
            <a:chOff x="3243" y="3612"/>
            <a:chExt cx="998" cy="363"/>
          </a:xfrm>
        </p:grpSpPr>
        <p:sp>
          <p:nvSpPr>
            <p:cNvPr id="6188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AC</a:t>
              </a:r>
              <a:endParaRPr lang="en-US" sz="1400" b="1"/>
            </a:p>
          </p:txBody>
        </p:sp>
        <p:sp>
          <p:nvSpPr>
            <p:cNvPr id="6189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6190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4862513" y="2986088"/>
            <a:ext cx="1079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Izvedena klasa iz klase A</a:t>
            </a:r>
            <a:endParaRPr lang="en-US" sz="1400" b="1">
              <a:solidFill>
                <a:srgbClr val="990000"/>
              </a:solidFill>
            </a:endParaRP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 rot="2464524">
            <a:off x="1547813" y="4076700"/>
            <a:ext cx="215900" cy="863600"/>
            <a:chOff x="5103" y="3430"/>
            <a:chExt cx="136" cy="544"/>
          </a:xfrm>
        </p:grpSpPr>
        <p:sp>
          <p:nvSpPr>
            <p:cNvPr id="6186" name="AutoShape 2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6187" name="Line 2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39750" y="4940300"/>
            <a:ext cx="1150938" cy="576263"/>
            <a:chOff x="3243" y="3612"/>
            <a:chExt cx="998" cy="363"/>
          </a:xfrm>
        </p:grpSpPr>
        <p:sp>
          <p:nvSpPr>
            <p:cNvPr id="6183" name="Rectangle 31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ABa</a:t>
              </a:r>
              <a:endParaRPr lang="en-US" sz="1400" b="1"/>
            </a:p>
          </p:txBody>
        </p:sp>
        <p:sp>
          <p:nvSpPr>
            <p:cNvPr id="6184" name="Rectangle 32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6185" name="Rectangle 33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19135476" flipH="1">
            <a:off x="2628900" y="4076700"/>
            <a:ext cx="215900" cy="863600"/>
            <a:chOff x="5103" y="3430"/>
            <a:chExt cx="136" cy="544"/>
          </a:xfrm>
        </p:grpSpPr>
        <p:sp>
          <p:nvSpPr>
            <p:cNvPr id="6181" name="AutoShape 35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6182" name="Line 36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701925" y="4940300"/>
            <a:ext cx="1150938" cy="576263"/>
            <a:chOff x="3243" y="3612"/>
            <a:chExt cx="998" cy="363"/>
          </a:xfrm>
        </p:grpSpPr>
        <p:sp>
          <p:nvSpPr>
            <p:cNvPr id="6178" name="Rectangle 38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ABb</a:t>
              </a:r>
              <a:endParaRPr lang="en-US" sz="1400" b="1"/>
            </a:p>
          </p:txBody>
        </p:sp>
        <p:sp>
          <p:nvSpPr>
            <p:cNvPr id="6179" name="Rectangle 39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6180" name="Rectangle 40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541338" y="5516563"/>
            <a:ext cx="11525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Izvedena klasa iz klase AB</a:t>
            </a:r>
            <a:endParaRPr lang="en-US" sz="1400" b="1">
              <a:solidFill>
                <a:srgbClr val="990000"/>
              </a:solidFill>
            </a:endParaRPr>
          </a:p>
        </p:txBody>
      </p:sp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2701925" y="5516563"/>
            <a:ext cx="11525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Izvedena klasa iz klase AB</a:t>
            </a:r>
            <a:endParaRPr lang="en-US" sz="1400" b="1">
              <a:solidFill>
                <a:srgbClr val="990000"/>
              </a:solidFill>
            </a:endParaRPr>
          </a:p>
        </p:txBody>
      </p: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6734175" y="3500438"/>
            <a:ext cx="1150938" cy="576262"/>
            <a:chOff x="3243" y="3612"/>
            <a:chExt cx="998" cy="363"/>
          </a:xfrm>
        </p:grpSpPr>
        <p:sp>
          <p:nvSpPr>
            <p:cNvPr id="6175" name="Rectangle 44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D</a:t>
              </a:r>
              <a:endParaRPr lang="en-US" sz="1400" b="1"/>
            </a:p>
          </p:txBody>
        </p:sp>
        <p:sp>
          <p:nvSpPr>
            <p:cNvPr id="6176" name="Rectangle 45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6177" name="Rectangle 46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 rot="19135476" flipH="1">
            <a:off x="5005388" y="4076700"/>
            <a:ext cx="215900" cy="863600"/>
            <a:chOff x="5103" y="3430"/>
            <a:chExt cx="136" cy="544"/>
          </a:xfrm>
        </p:grpSpPr>
        <p:sp>
          <p:nvSpPr>
            <p:cNvPr id="6173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6174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 rot="2464524">
            <a:off x="6445250" y="4076700"/>
            <a:ext cx="215900" cy="863600"/>
            <a:chOff x="5103" y="3430"/>
            <a:chExt cx="136" cy="544"/>
          </a:xfrm>
        </p:grpSpPr>
        <p:sp>
          <p:nvSpPr>
            <p:cNvPr id="6171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6172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5294313" y="4941888"/>
            <a:ext cx="1150937" cy="576262"/>
            <a:chOff x="3243" y="3612"/>
            <a:chExt cx="998" cy="363"/>
          </a:xfrm>
        </p:grpSpPr>
        <p:sp>
          <p:nvSpPr>
            <p:cNvPr id="6168" name="Rectangle 54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ACD</a:t>
              </a:r>
              <a:endParaRPr lang="en-US" sz="1400" b="1"/>
            </a:p>
          </p:txBody>
        </p:sp>
        <p:sp>
          <p:nvSpPr>
            <p:cNvPr id="6169" name="Rectangle 55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6170" name="Rectangle 56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sp>
        <p:nvSpPr>
          <p:cNvPr id="45113" name="Text Box 57"/>
          <p:cNvSpPr txBox="1">
            <a:spLocks noChangeArrowheads="1"/>
          </p:cNvSpPr>
          <p:nvPr/>
        </p:nvSpPr>
        <p:spPr bwMode="auto">
          <a:xfrm>
            <a:off x="7958138" y="3500438"/>
            <a:ext cx="11858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Osnovna klasa</a:t>
            </a:r>
            <a:endParaRPr lang="en-US" sz="1400" b="1">
              <a:solidFill>
                <a:srgbClr val="990000"/>
              </a:solidFill>
            </a:endParaRPr>
          </a:p>
        </p:txBody>
      </p:sp>
      <p:sp>
        <p:nvSpPr>
          <p:cNvPr id="45114" name="Text Box 58"/>
          <p:cNvSpPr txBox="1">
            <a:spLocks noChangeArrowheads="1"/>
          </p:cNvSpPr>
          <p:nvPr/>
        </p:nvSpPr>
        <p:spPr bwMode="auto">
          <a:xfrm>
            <a:off x="6229350" y="5219700"/>
            <a:ext cx="23034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Izvedena klasa iz </a:t>
            </a:r>
          </a:p>
          <a:p>
            <a:pPr algn="ctr"/>
            <a:r>
              <a:rPr lang="sr-Latn-CS" sz="1400" b="1">
                <a:solidFill>
                  <a:srgbClr val="990000"/>
                </a:solidFill>
              </a:rPr>
              <a:t>klase AC i klase D</a:t>
            </a:r>
          </a:p>
          <a:p>
            <a:pPr algn="ctr"/>
            <a:r>
              <a:rPr lang="sr-Latn-CS" sz="1400" b="1">
                <a:solidFill>
                  <a:srgbClr val="990000"/>
                </a:solidFill>
              </a:rPr>
              <a:t>(višestruko izvođenje)</a:t>
            </a:r>
            <a:endParaRPr lang="en-US" sz="1400" b="1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5066" grpId="0"/>
      <p:bldP spid="45074" grpId="0"/>
      <p:bldP spid="45082" grpId="0"/>
      <p:bldP spid="45097" grpId="0"/>
      <p:bldP spid="45098" grpId="0"/>
      <p:bldP spid="45113" grpId="0"/>
      <p:bldP spid="45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Koncept nasljeđivanja (</a:t>
            </a:r>
            <a:r>
              <a:rPr lang="sr-Latn-CS" sz="3200" i="1" smtClean="0">
                <a:solidFill>
                  <a:srgbClr val="990000"/>
                </a:solidFill>
              </a:rPr>
              <a:t>inheritance</a:t>
            </a:r>
            <a:r>
              <a:rPr lang="sr-Latn-CS" sz="3200" smtClean="0"/>
              <a:t>)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12875"/>
            <a:ext cx="87137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/>
              <a:t>Primjer hijerarhije klasa: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54288" y="2759075"/>
            <a:ext cx="1150937" cy="576263"/>
            <a:chOff x="3243" y="3612"/>
            <a:chExt cx="998" cy="363"/>
          </a:xfrm>
        </p:grpSpPr>
        <p:sp>
          <p:nvSpPr>
            <p:cNvPr id="7206" name="Rectangle 5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Clan</a:t>
              </a:r>
              <a:endParaRPr lang="en-US" sz="1400" b="1"/>
            </a:p>
          </p:txBody>
        </p:sp>
        <p:sp>
          <p:nvSpPr>
            <p:cNvPr id="7207" name="Rectangle 6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7208" name="Rectangle 7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 rot="2464524">
            <a:off x="2481263" y="3335338"/>
            <a:ext cx="215900" cy="863600"/>
            <a:chOff x="5103" y="3430"/>
            <a:chExt cx="136" cy="544"/>
          </a:xfrm>
        </p:grpSpPr>
        <p:sp>
          <p:nvSpPr>
            <p:cNvPr id="7204" name="AutoShape 10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7205" name="Line 11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473200" y="4198938"/>
            <a:ext cx="1150938" cy="576262"/>
            <a:chOff x="3243" y="3612"/>
            <a:chExt cx="998" cy="363"/>
          </a:xfrm>
        </p:grpSpPr>
        <p:sp>
          <p:nvSpPr>
            <p:cNvPr id="7201" name="Rectangle 1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Nastavnik</a:t>
              </a:r>
              <a:endParaRPr lang="en-US" sz="1400" b="1"/>
            </a:p>
          </p:txBody>
        </p:sp>
        <p:sp>
          <p:nvSpPr>
            <p:cNvPr id="7202" name="Rectangle 1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7203" name="Rectangle 1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 rot="19135476" flipH="1">
            <a:off x="3562350" y="3335338"/>
            <a:ext cx="215900" cy="863600"/>
            <a:chOff x="5103" y="3430"/>
            <a:chExt cx="136" cy="544"/>
          </a:xfrm>
        </p:grpSpPr>
        <p:sp>
          <p:nvSpPr>
            <p:cNvPr id="7199" name="AutoShape 1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7200" name="Line 1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3635375" y="4198938"/>
            <a:ext cx="1150938" cy="576262"/>
            <a:chOff x="3243" y="3612"/>
            <a:chExt cx="998" cy="363"/>
          </a:xfrm>
        </p:grpSpPr>
        <p:sp>
          <p:nvSpPr>
            <p:cNvPr id="7196" name="Rectangle 21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Student</a:t>
              </a:r>
              <a:endParaRPr lang="en-US" sz="1400" b="1"/>
            </a:p>
          </p:txBody>
        </p:sp>
        <p:sp>
          <p:nvSpPr>
            <p:cNvPr id="7197" name="Rectangle 22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7198" name="Rectangle 23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 rot="2464524">
            <a:off x="1400175" y="4775200"/>
            <a:ext cx="215900" cy="863600"/>
            <a:chOff x="5103" y="3430"/>
            <a:chExt cx="136" cy="544"/>
          </a:xfrm>
        </p:grpSpPr>
        <p:sp>
          <p:nvSpPr>
            <p:cNvPr id="7194" name="AutoShape 26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92113" y="5638800"/>
            <a:ext cx="1150937" cy="576263"/>
            <a:chOff x="3243" y="3612"/>
            <a:chExt cx="998" cy="363"/>
          </a:xfrm>
        </p:grpSpPr>
        <p:sp>
          <p:nvSpPr>
            <p:cNvPr id="7191" name="Rectangle 29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Profesor</a:t>
              </a:r>
              <a:endParaRPr lang="en-US" sz="1400" b="1"/>
            </a:p>
          </p:txBody>
        </p:sp>
        <p:sp>
          <p:nvSpPr>
            <p:cNvPr id="7192" name="Rectangle 30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7193" name="Rectangle 31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 rot="19135476" flipH="1">
            <a:off x="2481263" y="4775200"/>
            <a:ext cx="215900" cy="863600"/>
            <a:chOff x="5103" y="3430"/>
            <a:chExt cx="136" cy="544"/>
          </a:xfrm>
        </p:grpSpPr>
        <p:sp>
          <p:nvSpPr>
            <p:cNvPr id="7189" name="AutoShape 33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2554288" y="5638800"/>
            <a:ext cx="1150937" cy="576263"/>
            <a:chOff x="3243" y="3612"/>
            <a:chExt cx="998" cy="363"/>
          </a:xfrm>
        </p:grpSpPr>
        <p:sp>
          <p:nvSpPr>
            <p:cNvPr id="7186" name="Rectangle 36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Asistent</a:t>
              </a:r>
              <a:endParaRPr lang="en-US" sz="1400" b="1"/>
            </a:p>
          </p:txBody>
        </p:sp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219700" y="1701800"/>
            <a:ext cx="38163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Clan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 ...  };</a:t>
            </a:r>
          </a:p>
          <a:p>
            <a:pPr marL="342900" indent="-342900">
              <a:defRPr/>
            </a:pPr>
            <a:endParaRPr lang="sr-Latn-CS" sz="1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Nastavnik : 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Clan</a:t>
            </a:r>
          </a:p>
          <a:p>
            <a:pPr marL="342900" indent="-342900"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 ...  };</a:t>
            </a:r>
          </a:p>
          <a:p>
            <a:pPr marL="342900" indent="-342900"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Student : 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Clan</a:t>
            </a:r>
          </a:p>
          <a:p>
            <a:pPr marL="342900" indent="-342900"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 ...  };</a:t>
            </a:r>
          </a:p>
          <a:p>
            <a:pPr marL="342900" indent="-342900">
              <a:defRPr/>
            </a:pPr>
            <a:endParaRPr lang="sr-Latn-CS" sz="1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Profesor : public Nastavnik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 ...  };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Asistent : public Nastavnik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 ...  };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214938" y="4438650"/>
            <a:ext cx="38163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Postoje tri oblika izvođenja: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javno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privatno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private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zaštićeno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protected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342900" indent="-342900"/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Nastavnik :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Clan</a:t>
            </a:r>
          </a:p>
          <a:p>
            <a:pPr marL="342900" indent="-342900"/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 ...  };</a:t>
            </a:r>
          </a:p>
          <a:p>
            <a:pPr marL="342900" indent="-342900"/>
            <a:endParaRPr lang="sr-Latn-CS" sz="5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Student :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protected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Clan</a:t>
            </a:r>
          </a:p>
          <a:p>
            <a:pPr marL="342900" indent="-342900"/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 ...  };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0" y="4094163"/>
            <a:ext cx="1500188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300" b="1">
                <a:solidFill>
                  <a:srgbClr val="990000"/>
                </a:solidFill>
              </a:rPr>
              <a:t>Direktna osnovna klasa klase Profesor</a:t>
            </a:r>
            <a:endParaRPr lang="en-US" sz="1300" b="1">
              <a:solidFill>
                <a:srgbClr val="990000"/>
              </a:solidFill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3141663" y="2000250"/>
            <a:ext cx="150018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300" b="1">
                <a:solidFill>
                  <a:srgbClr val="990000"/>
                </a:solidFill>
              </a:rPr>
              <a:t>Direktna osnovna klasa klase Nastavnik</a:t>
            </a:r>
            <a:endParaRPr lang="en-US" sz="1300" b="1">
              <a:solidFill>
                <a:srgbClr val="990000"/>
              </a:solidFill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570038" y="2000250"/>
            <a:ext cx="150018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300" b="1">
                <a:solidFill>
                  <a:srgbClr val="990000"/>
                </a:solidFill>
              </a:rPr>
              <a:t>Indirektna osnovna klasa klase Profesor</a:t>
            </a:r>
            <a:endParaRPr lang="en-US" sz="1300" b="1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" grpId="0" uiExpand="1" build="p" bldLvl="2"/>
      <p:bldP spid="3" grpId="0" build="p" bldLvl="2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Izvođenje klase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925" y="1336675"/>
            <a:ext cx="4608513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dirty="0"/>
              <a:t>Da bi se neka klasa izvela iz postojeće klase,</a:t>
            </a:r>
            <a:r>
              <a:rPr lang="sr-Latn-CS" sz="1400" b="1" dirty="0"/>
              <a:t> nije potrebno vršiti nikakve izmjene postojeće klase.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Potrebno je da osnovna klasa bude definisana da bi se iz nje izvela druga klasa.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Osnovna</a:t>
            </a:r>
          </a:p>
          <a:p>
            <a:pPr marL="342900" indent="-342900">
              <a:defRPr/>
            </a:pPr>
            <a:r>
              <a:rPr lang="sr-Latn-C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  {  ...  };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sr-Latn-C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Izvedena : public Osnovna</a:t>
            </a:r>
          </a:p>
          <a:p>
            <a:pPr marL="342900" indent="-342900">
              <a:defRPr/>
            </a:pPr>
            <a:r>
              <a:rPr lang="sr-Latn-C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  {  ...  };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925" y="3849688"/>
            <a:ext cx="467995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Objekti izvedene klase nasljeđuju sve članove koji čine osnovnu klasu.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Izvedena klasa (može da) ima i svoje dodatne članove (koji se navode u definiciji izvedene klase).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786688" y="4857750"/>
            <a:ext cx="1150937" cy="647700"/>
            <a:chOff x="1112" y="3021"/>
            <a:chExt cx="725" cy="408"/>
          </a:xfrm>
        </p:grpSpPr>
        <p:sp>
          <p:nvSpPr>
            <p:cNvPr id="8212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200" b="1"/>
                <a:t>Osnovna</a:t>
              </a:r>
              <a:endParaRPr lang="en-US" sz="1200" b="1"/>
            </a:p>
          </p:txBody>
        </p:sp>
        <p:sp>
          <p:nvSpPr>
            <p:cNvPr id="8213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+o : int</a:t>
              </a:r>
              <a:endParaRPr lang="en-US" sz="1200" b="1"/>
            </a:p>
          </p:txBody>
        </p:sp>
        <p:sp>
          <p:nvSpPr>
            <p:cNvPr id="8214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400" b="1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8288338" y="5507038"/>
            <a:ext cx="179387" cy="431800"/>
            <a:chOff x="5103" y="3430"/>
            <a:chExt cx="136" cy="544"/>
          </a:xfrm>
        </p:grpSpPr>
        <p:sp>
          <p:nvSpPr>
            <p:cNvPr id="8210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8211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785100" y="5938838"/>
            <a:ext cx="1150938" cy="644525"/>
            <a:chOff x="1111" y="3795"/>
            <a:chExt cx="725" cy="406"/>
          </a:xfrm>
        </p:grpSpPr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1111" y="3795"/>
              <a:ext cx="725" cy="18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200" b="1"/>
                <a:t>Izvedena</a:t>
              </a:r>
              <a:endParaRPr lang="en-US" sz="1200" b="1"/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1111" y="3977"/>
              <a:ext cx="725" cy="13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+i : int</a:t>
              </a:r>
              <a:endParaRPr lang="en-US" sz="1200" b="1"/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1111" y="4111"/>
              <a:ext cx="725" cy="9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200" b="1"/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256213" y="1285875"/>
            <a:ext cx="3673475" cy="3439269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sr-Latn-CS" sz="1400" b="1">
                <a:latin typeface="Courier New" pitchFamily="49" charset="0"/>
              </a:rPr>
              <a:t>#include &lt;</a:t>
            </a:r>
            <a:r>
              <a:rPr lang="sr-Latn-CS" sz="1400" b="1" smtClean="0">
                <a:latin typeface="Courier New" pitchFamily="49" charset="0"/>
              </a:rPr>
              <a:t>iostream&gt;</a:t>
            </a:r>
          </a:p>
          <a:p>
            <a:pPr marL="342900" indent="-342900"/>
            <a:r>
              <a:rPr lang="sr-Latn-CS" sz="1400" b="1" smtClean="0">
                <a:latin typeface="Courier New" pitchFamily="49" charset="0"/>
              </a:rPr>
              <a:t>using namespace std;</a:t>
            </a:r>
            <a:endParaRPr lang="sr-Latn-CS" sz="1400" b="1"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</a:pPr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class Osnovna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 { public: int o; };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class Izvedena : public Osnovna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   { public: int i; };</a:t>
            </a:r>
          </a:p>
          <a:p>
            <a:pPr marL="342900" indent="-342900">
              <a:spcBef>
                <a:spcPct val="25000"/>
              </a:spcBef>
            </a:pPr>
            <a:r>
              <a:rPr lang="en-US" sz="1400" b="1" smtClean="0">
                <a:latin typeface="Courier New" pitchFamily="49" charset="0"/>
              </a:rPr>
              <a:t>int </a:t>
            </a:r>
            <a:r>
              <a:rPr lang="sr-Latn-CS" sz="1400" b="1" smtClean="0">
                <a:latin typeface="Courier New" pitchFamily="49" charset="0"/>
              </a:rPr>
              <a:t>main</a:t>
            </a:r>
            <a:r>
              <a:rPr lang="sr-Latn-CS" sz="1400" b="1"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Izvedena izv;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izv.o=5;  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izv.i=10;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  cout &lt;&lt; "izv.i: " &lt;&lt; izv.i;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cout &lt;&lt; endl;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cout &lt;&lt; "izv.o: " &lt;&lt; izv.o;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</a:t>
            </a:r>
          </a:p>
        </p:txBody>
      </p:sp>
      <p:grpSp>
        <p:nvGrpSpPr>
          <p:cNvPr id="7" name="Group 141"/>
          <p:cNvGrpSpPr>
            <a:grpSpLocks/>
          </p:cNvGrpSpPr>
          <p:nvPr/>
        </p:nvGrpSpPr>
        <p:grpSpPr bwMode="auto">
          <a:xfrm>
            <a:off x="5286375" y="5286375"/>
            <a:ext cx="2214563" cy="779463"/>
            <a:chOff x="4040" y="3140"/>
            <a:chExt cx="1526" cy="1063"/>
          </a:xfrm>
        </p:grpSpPr>
        <p:sp>
          <p:nvSpPr>
            <p:cNvPr id="8205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8206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5429250" y="5351463"/>
            <a:ext cx="2000250" cy="5238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izv.i: 10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izv.o: 5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85750" y="5373688"/>
            <a:ext cx="4249738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Izvedena klasa ne nasljeđuje konstruktore, destruktore i operator= !!! </a:t>
            </a: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285750" y="6016625"/>
            <a:ext cx="4249738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Prijateljstvo </a:t>
            </a:r>
          </a:p>
          <a:p>
            <a:pPr algn="ctr"/>
            <a:r>
              <a:rPr lang="sr-Latn-CS" sz="1400" b="1">
                <a:solidFill>
                  <a:srgbClr val="000099"/>
                </a:solidFill>
              </a:rPr>
              <a:t>se ne nasljeđuje !!!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3" grpId="0" build="p" bldLvl="2"/>
      <p:bldP spid="2" grpId="0" uiExpand="1" build="p" bldLvl="2" animBg="1"/>
      <p:bldP spid="15" grpId="0" uiExpand="1" build="p" autoUpdateAnimBg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Izvođenje klase</a:t>
            </a:r>
            <a:endParaRPr lang="en-US" sz="3200" smtClean="0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857750" y="1143000"/>
            <a:ext cx="4143375" cy="13843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Ako se u izvedenoj klasi deklariše član sa istim imenom kao u osnovnoj klasi, tada taj član maskira naslijeđeni član.</a:t>
            </a:r>
          </a:p>
          <a:p>
            <a:pPr algn="ctr"/>
            <a:r>
              <a:rPr lang="sr-Latn-CS" sz="1400" b="1">
                <a:solidFill>
                  <a:srgbClr val="000099"/>
                </a:solidFill>
              </a:rPr>
              <a:t>Maskiranom članu pristupa se korišćenjem operatora za razrješavanje dosega (Osnovna::clan) 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71438" y="1285875"/>
            <a:ext cx="5715000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smtClean="0"/>
              <a:t>Primjer:</a:t>
            </a:r>
            <a:endParaRPr lang="sr-Latn-CS" sz="1400" b="1" dirty="0"/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</a:t>
            </a:r>
            <a:r>
              <a:rPr lang="sr-Latn-C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iostream&gt;</a:t>
            </a:r>
            <a:endParaRPr lang="en-US" sz="1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A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public: void pisi() { cout &lt;&lt; "A"; }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B : public A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public: void pisi() { cout &lt;&lt; "B"; }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C : public B</a:t>
            </a:r>
          </a:p>
          <a:p>
            <a:pPr marL="342900" indent="-342900"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public:</a:t>
            </a:r>
          </a:p>
          <a:p>
            <a:pPr marL="342900" indent="-342900"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void pisi() { cout &lt;&lt; "C"; }</a:t>
            </a:r>
          </a:p>
          <a:p>
            <a:pPr marL="342900" indent="-342900"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void mask() { 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A::pisi(); B::pisi();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pisi(); }</a:t>
            </a:r>
          </a:p>
          <a:p>
            <a:pPr marL="342900" indent="-342900"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C c;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c.pisi(); cout &lt;&lt; endl;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c.mask(); cout &lt;&lt; endl;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c.B::pisi();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929063" y="5429250"/>
            <a:ext cx="2357437" cy="1136650"/>
            <a:chOff x="4040" y="3140"/>
            <a:chExt cx="1526" cy="1063"/>
          </a:xfrm>
        </p:grpSpPr>
        <p:sp>
          <p:nvSpPr>
            <p:cNvPr id="9235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9236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4071938" y="5476875"/>
            <a:ext cx="2000250" cy="8318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600" b="1">
                <a:solidFill>
                  <a:srgbClr val="FFFF00"/>
                </a:solidFill>
                <a:latin typeface="Courier New" pitchFamily="49" charset="0"/>
              </a:rPr>
              <a:t>C</a:t>
            </a:r>
          </a:p>
          <a:p>
            <a:r>
              <a:rPr lang="pl-PL" sz="1600" b="1">
                <a:solidFill>
                  <a:srgbClr val="FFFF00"/>
                </a:solidFill>
                <a:latin typeface="Courier New" pitchFamily="49" charset="0"/>
              </a:rPr>
              <a:t>ABC</a:t>
            </a:r>
          </a:p>
          <a:p>
            <a:r>
              <a:rPr lang="pl-PL" sz="1600" b="1">
                <a:solidFill>
                  <a:srgbClr val="FFFF00"/>
                </a:solidFill>
                <a:latin typeface="Courier New" pitchFamily="49" charset="0"/>
              </a:rPr>
              <a:t>B</a:t>
            </a:r>
            <a:endParaRPr lang="sr-Latn-CS" sz="1600" b="1">
              <a:solidFill>
                <a:srgbClr val="FFFF00"/>
              </a:solidFill>
              <a:latin typeface="Courier New" pitchFamily="49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999413" y="5275263"/>
            <a:ext cx="179387" cy="431800"/>
            <a:chOff x="5103" y="3430"/>
            <a:chExt cx="136" cy="544"/>
          </a:xfrm>
        </p:grpSpPr>
        <p:sp>
          <p:nvSpPr>
            <p:cNvPr id="9233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9234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7354888" y="5707063"/>
            <a:ext cx="1430337" cy="846137"/>
            <a:chOff x="5356231" y="4429132"/>
            <a:chExt cx="1430347" cy="846155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5356231" y="4429132"/>
              <a:ext cx="1430347" cy="27623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200" b="1"/>
                <a:t>C</a:t>
              </a:r>
              <a:endParaRPr lang="en-US" sz="1200" b="1"/>
            </a:p>
          </p:txBody>
        </p:sp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5356231" y="4656137"/>
              <a:ext cx="1430347" cy="13018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r-Latn-CS" sz="1200" b="1"/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5356231" y="4786322"/>
              <a:ext cx="1430347" cy="48896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+ pisi() : void</a:t>
              </a:r>
            </a:p>
            <a:p>
              <a:r>
                <a:rPr lang="sr-Latn-CS" sz="1200" b="1"/>
                <a:t>+ mask () : void</a:t>
              </a:r>
              <a:endParaRPr lang="en-US" sz="1200" b="1"/>
            </a:p>
          </p:txBody>
        </p:sp>
      </p:grpSp>
      <p:grpSp>
        <p:nvGrpSpPr>
          <p:cNvPr id="5" name="Group 122"/>
          <p:cNvGrpSpPr/>
          <p:nvPr/>
        </p:nvGrpSpPr>
        <p:grpSpPr>
          <a:xfrm>
            <a:off x="7356495" y="4564079"/>
            <a:ext cx="1430347" cy="703279"/>
            <a:chOff x="5357818" y="3286124"/>
            <a:chExt cx="1430347" cy="703279"/>
          </a:xfrm>
          <a:solidFill>
            <a:srgbClr val="A0A0E0"/>
          </a:solidFill>
        </p:grpSpPr>
        <p:sp>
          <p:nvSpPr>
            <p:cNvPr id="120" name="Rectangle 14"/>
            <p:cNvSpPr>
              <a:spLocks noChangeArrowheads="1"/>
            </p:cNvSpPr>
            <p:nvPr/>
          </p:nvSpPr>
          <p:spPr bwMode="auto">
            <a:xfrm>
              <a:off x="5357818" y="3286124"/>
              <a:ext cx="1430347" cy="2762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r-Latn-CS" sz="1200" b="1" dirty="0"/>
                <a:t>B</a:t>
              </a:r>
              <a:endParaRPr lang="en-US" sz="1200" b="1" dirty="0"/>
            </a:p>
          </p:txBody>
        </p:sp>
        <p:sp>
          <p:nvSpPr>
            <p:cNvPr id="121" name="Rectangle 15"/>
            <p:cNvSpPr>
              <a:spLocks noChangeArrowheads="1"/>
            </p:cNvSpPr>
            <p:nvPr/>
          </p:nvSpPr>
          <p:spPr bwMode="auto">
            <a:xfrm>
              <a:off x="5357818" y="3513129"/>
              <a:ext cx="1430347" cy="13018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200" b="1" dirty="0"/>
            </a:p>
          </p:txBody>
        </p:sp>
        <p:sp>
          <p:nvSpPr>
            <p:cNvPr id="122" name="Rectangle 16"/>
            <p:cNvSpPr>
              <a:spLocks noChangeArrowheads="1"/>
            </p:cNvSpPr>
            <p:nvPr/>
          </p:nvSpPr>
          <p:spPr bwMode="auto">
            <a:xfrm>
              <a:off x="5357818" y="3643314"/>
              <a:ext cx="1430347" cy="34608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sr-Latn-CS" sz="1200" b="1" dirty="0"/>
                <a:t>+ pisi() : void</a:t>
              </a:r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7999413" y="4132263"/>
            <a:ext cx="179387" cy="431800"/>
            <a:chOff x="5103" y="3430"/>
            <a:chExt cx="136" cy="544"/>
          </a:xfrm>
        </p:grpSpPr>
        <p:sp>
          <p:nvSpPr>
            <p:cNvPr id="9228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r-Latn-CS"/>
            </a:p>
          </p:txBody>
        </p:sp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26"/>
          <p:cNvGrpSpPr/>
          <p:nvPr/>
        </p:nvGrpSpPr>
        <p:grpSpPr>
          <a:xfrm>
            <a:off x="7356495" y="3429000"/>
            <a:ext cx="1430347" cy="703279"/>
            <a:chOff x="5357818" y="3286124"/>
            <a:chExt cx="1430347" cy="703279"/>
          </a:xfrm>
          <a:solidFill>
            <a:schemeClr val="accent2"/>
          </a:solidFill>
        </p:grpSpPr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5357818" y="3286124"/>
              <a:ext cx="1430347" cy="2762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r-Latn-CS" sz="1200" b="1" dirty="0"/>
                <a:t>A</a:t>
              </a:r>
              <a:endParaRPr lang="en-US" sz="1200" b="1" dirty="0"/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5357818" y="3513129"/>
              <a:ext cx="1430347" cy="13018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200" b="1" dirty="0"/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5357818" y="3643314"/>
              <a:ext cx="1430347" cy="34608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sr-Latn-CS" sz="1200" b="1" dirty="0"/>
                <a:t>+ pisi() : void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7" grpId="0" animBg="1"/>
      <p:bldP spid="69" grpId="0" uiExpand="1" build="p" bldLvl="5"/>
      <p:bldP spid="7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Javno (public) izvođenje klase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929188" y="1428750"/>
            <a:ext cx="4143375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Specifikator </a:t>
            </a:r>
            <a:r>
              <a:rPr lang="sr-Latn-CS" sz="1400" b="1">
                <a:solidFill>
                  <a:srgbClr val="000099"/>
                </a:solidFill>
              </a:rPr>
              <a:t>public</a:t>
            </a:r>
            <a:r>
              <a:rPr lang="sr-Latn-CS" sz="1400" b="1"/>
              <a:t> pri izvođenju klase određuje javno izvođenje klase.</a:t>
            </a:r>
            <a:endParaRPr lang="sr-Latn-CS" sz="1400"/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2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29188" y="2143125"/>
            <a:ext cx="4143375" cy="738188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Kod javnog izvođenja klase, svi javni članovi naslijeđeni iz osnovne klase ostaju javni članovi u izvedenoj klasi!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29188" y="3000375"/>
            <a:ext cx="4143375" cy="954088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Privatni članovi osnovne klase uvijek ostaju privatni članovi te klase!!!</a:t>
            </a:r>
          </a:p>
          <a:p>
            <a:pPr algn="ctr"/>
            <a:r>
              <a:rPr lang="sr-Latn-CS" sz="1400" b="1">
                <a:solidFill>
                  <a:srgbClr val="990000"/>
                </a:solidFill>
              </a:rPr>
              <a:t>Izvedene klase ne mogu da pristupe privatnim članovima osnovne klase!!!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29188" y="4048125"/>
            <a:ext cx="4143375" cy="738188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Javnim članovima osnovne klase pristupa se u izvedenoj klasi neposredno kao i sopstvenim članovima.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1169243"/>
            <a:ext cx="5500688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smtClean="0"/>
              <a:t>Primjer</a:t>
            </a:r>
            <a:r>
              <a:rPr lang="en-US" sz="1400" b="1" smtClean="0"/>
              <a:t>:</a:t>
            </a:r>
            <a:endParaRPr lang="sr-Latn-CS" sz="1400" b="1" dirty="0"/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</a:t>
            </a:r>
            <a:r>
              <a:rPr lang="sr-Latn-C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iostream&gt;</a:t>
            </a:r>
            <a:endParaRPr lang="en-US" sz="13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Osnovna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private: int priv_osn;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public:  int jav_osn;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void set(int x) { priv_osn=x;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int get() { return priv_osn;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Izvedena : public Osnovna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private: 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priv_izv;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void set(int a, int b, int c)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priv_izv = a;  jav_osn = b;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Osnovna::set(c);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void print()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cout &lt;&lt; "priv_izv: " &lt;&lt; priv_izv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cout &lt;&lt; "jav_osn:  " &lt;&lt; jav_osn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cout &lt;&lt; "priv_osn: " &lt;&lt; get()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 Izvedena izv; izv.set(5,10,15); izv.print(); }</a:t>
            </a:r>
            <a:endParaRPr lang="sr-Latn-CS" sz="13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786438" y="5500688"/>
            <a:ext cx="3143250" cy="1136650"/>
            <a:chOff x="4040" y="3140"/>
            <a:chExt cx="1526" cy="1063"/>
          </a:xfrm>
        </p:grpSpPr>
        <p:sp>
          <p:nvSpPr>
            <p:cNvPr id="1025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025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5929313" y="5548313"/>
            <a:ext cx="2786062" cy="8318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600" b="1">
                <a:solidFill>
                  <a:srgbClr val="FFFF00"/>
                </a:solidFill>
                <a:latin typeface="Courier New" pitchFamily="49" charset="0"/>
              </a:rPr>
              <a:t>priv_izv: 5</a:t>
            </a:r>
          </a:p>
          <a:p>
            <a:r>
              <a:rPr lang="pl-PL" sz="1600" b="1">
                <a:solidFill>
                  <a:srgbClr val="FFFF00"/>
                </a:solidFill>
                <a:latin typeface="Courier New" pitchFamily="49" charset="0"/>
              </a:rPr>
              <a:t>jav_osn:  10</a:t>
            </a:r>
          </a:p>
          <a:p>
            <a:r>
              <a:rPr lang="pl-PL" sz="1600" b="1">
                <a:solidFill>
                  <a:srgbClr val="FFFF00"/>
                </a:solidFill>
                <a:latin typeface="Courier New" pitchFamily="49" charset="0"/>
              </a:rPr>
              <a:t>priv_osn: 15</a:t>
            </a:r>
            <a:endParaRPr lang="sr-Latn-CS" sz="16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animBg="1"/>
      <p:bldP spid="5" grpId="0" animBg="1"/>
      <p:bldP spid="7" grpId="0" animBg="1"/>
      <p:bldP spid="8" grpId="0" uiExpand="1" build="p" bldLvl="5"/>
      <p:bldP spid="1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Javno (public) izvođenje klase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00563" y="1428750"/>
            <a:ext cx="4643437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	Često postoji potreba da se nekim članovima osnovne klase neposredno pristupi (kao da su public), a da je spolja onemogućen pristup tim članovima (kao da su private).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	</a:t>
            </a:r>
            <a:endParaRPr lang="sr-Latn-CS" sz="1400"/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2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29188" y="2500313"/>
            <a:ext cx="4143375" cy="738187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Zaštićeni (</a:t>
            </a:r>
            <a:r>
              <a:rPr lang="sr-Latn-CS" sz="1400" b="1">
                <a:solidFill>
                  <a:srgbClr val="990000"/>
                </a:solidFill>
              </a:rPr>
              <a:t>protected</a:t>
            </a:r>
            <a:r>
              <a:rPr lang="sr-Latn-CS" sz="1400" b="1">
                <a:solidFill>
                  <a:srgbClr val="000099"/>
                </a:solidFill>
              </a:rPr>
              <a:t>) članovi osnovne klase </a:t>
            </a:r>
            <a:r>
              <a:rPr lang="sr-Latn-CS" sz="1400" b="1"/>
              <a:t>dostupni su u izvedenim klasama, a skriveni za spoljne korisnike osnovne klase.</a:t>
            </a:r>
            <a:endParaRPr lang="sr-Latn-CS" sz="1400" b="1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29188" y="3357563"/>
            <a:ext cx="4143375" cy="5238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Kod javnog izvođenja, zaštićeni članovi ostaju zaštićeni i u izvedenoj klasi.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1227183"/>
            <a:ext cx="5500688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smtClean="0"/>
              <a:t>Primjer</a:t>
            </a:r>
            <a:r>
              <a:rPr lang="en-US" sz="1400" b="1" smtClean="0"/>
              <a:t>:</a:t>
            </a:r>
            <a:endParaRPr lang="sr-Latn-CS" sz="1400" b="1" dirty="0"/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</a:t>
            </a:r>
            <a:r>
              <a:rPr lang="sr-Latn-C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iostream&gt;</a:t>
            </a:r>
            <a:endParaRPr lang="en-US" sz="13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Osnovna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protected: int pro_osn;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public:    int pub_osn;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Izvedena : public Osnovna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private: int pri_izv;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public: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void set(int a, int b, int c)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pri_izv = a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; </a:t>
            </a:r>
            <a:r>
              <a:rPr lang="sr-Latn-C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pub_osn 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= b; 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pro_osn = c;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void print()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cout &lt;&lt; "pri_izv: " &lt;&lt; pri_izv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cout &lt;&lt; "pub_osn: " &lt;&lt; pub_osn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cout &lt;&lt; "pro_osn: " &lt;&lt; pro_osn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 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Izvedena izv; izv.set(5,10,15); izv.print(); 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// izv.pro_osn=100;  greska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  <a:endParaRPr lang="sr-Latn-CS" sz="13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786438" y="5500688"/>
            <a:ext cx="3143250" cy="1136650"/>
            <a:chOff x="4040" y="3140"/>
            <a:chExt cx="1526" cy="1063"/>
          </a:xfrm>
        </p:grpSpPr>
        <p:sp>
          <p:nvSpPr>
            <p:cNvPr id="11273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1274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5929313" y="5548313"/>
            <a:ext cx="2786062" cy="8318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it-IT" sz="1600" b="1">
                <a:solidFill>
                  <a:srgbClr val="FFFF00"/>
                </a:solidFill>
                <a:latin typeface="Courier New" pitchFamily="49" charset="0"/>
              </a:rPr>
              <a:t>pri_izv: 5</a:t>
            </a:r>
          </a:p>
          <a:p>
            <a:r>
              <a:rPr lang="it-IT" sz="1600" b="1">
                <a:solidFill>
                  <a:srgbClr val="FFFF00"/>
                </a:solidFill>
                <a:latin typeface="Courier New" pitchFamily="49" charset="0"/>
              </a:rPr>
              <a:t>pub_osn: 10</a:t>
            </a:r>
          </a:p>
          <a:p>
            <a:r>
              <a:rPr lang="it-IT" sz="1600" b="1">
                <a:solidFill>
                  <a:srgbClr val="FFFF00"/>
                </a:solidFill>
                <a:latin typeface="Courier New" pitchFamily="49" charset="0"/>
              </a:rPr>
              <a:t>pro_osn: 15</a:t>
            </a:r>
            <a:endParaRPr lang="sr-Latn-CS" sz="16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animBg="1"/>
      <p:bldP spid="7" grpId="0" animBg="1"/>
      <p:bldP spid="8" grpId="0" uiExpand="1" build="p"/>
      <p:bldP spid="12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4148</TotalTime>
  <Words>3759</Words>
  <Application>Microsoft Office PowerPoint</Application>
  <PresentationFormat>On-screen Show (4:3)</PresentationFormat>
  <Paragraphs>693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Blends</vt:lpstr>
      <vt:lpstr>Programski jezici 1</vt:lpstr>
      <vt:lpstr>Jednostruko nasljeđivanje </vt:lpstr>
      <vt:lpstr>Koncept nasljeđivanja (inheritance)</vt:lpstr>
      <vt:lpstr>Koncept nasljeđivanja (inheritance)</vt:lpstr>
      <vt:lpstr>Koncept nasljeđivanja (inheritance)</vt:lpstr>
      <vt:lpstr>Izvođenje klase</vt:lpstr>
      <vt:lpstr>Izvođenje klase</vt:lpstr>
      <vt:lpstr>Javno (public) izvođenje klase</vt:lpstr>
      <vt:lpstr>Javno (public) izvođenje klase</vt:lpstr>
      <vt:lpstr>Javno (public) izvođenje klase</vt:lpstr>
      <vt:lpstr>Javno (public) izvođenje klase</vt:lpstr>
      <vt:lpstr>Javno (public) izvođenje klase</vt:lpstr>
      <vt:lpstr>Privatno (private) izvođenje klase</vt:lpstr>
      <vt:lpstr>Zaštićeno (protected) izvođenje klase</vt:lpstr>
      <vt:lpstr>Promjena prava pristupa</vt:lpstr>
      <vt:lpstr>Konstruktori i destruktori izvedenih klasa</vt:lpstr>
      <vt:lpstr>Konstruktori i destruktori izvedenih klasa</vt:lpstr>
      <vt:lpstr>Konstruktori i destruktori izvedenih klasa</vt:lpstr>
      <vt:lpstr>Konstruktori i destruktori izvedenih klasa</vt:lpstr>
      <vt:lpstr>Konstruktori i destruktori izvedenih klasa</vt:lpstr>
      <vt:lpstr>Izvedene klase i konverzije</vt:lpstr>
      <vt:lpstr>Izvedene klase i konverzije</vt:lpstr>
      <vt:lpstr>Izvedene klase i konverzije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PC</dc:creator>
  <cp:lastModifiedBy>Goran</cp:lastModifiedBy>
  <cp:revision>394</cp:revision>
  <dcterms:created xsi:type="dcterms:W3CDTF">2009-10-08T10:56:56Z</dcterms:created>
  <dcterms:modified xsi:type="dcterms:W3CDTF">2014-12-10T10:56:00Z</dcterms:modified>
</cp:coreProperties>
</file>