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56" r:id="rId2"/>
    <p:sldId id="270" r:id="rId3"/>
    <p:sldId id="271" r:id="rId4"/>
    <p:sldId id="364" r:id="rId5"/>
    <p:sldId id="372" r:id="rId6"/>
    <p:sldId id="323" r:id="rId7"/>
    <p:sldId id="365" r:id="rId8"/>
    <p:sldId id="366" r:id="rId9"/>
    <p:sldId id="367" r:id="rId10"/>
    <p:sldId id="368" r:id="rId11"/>
    <p:sldId id="369" r:id="rId12"/>
    <p:sldId id="322" r:id="rId13"/>
    <p:sldId id="370" r:id="rId14"/>
    <p:sldId id="358" r:id="rId15"/>
    <p:sldId id="371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00CC"/>
    <a:srgbClr val="990000"/>
    <a:srgbClr val="A0A0E0"/>
    <a:srgbClr val="FFCC66"/>
    <a:srgbClr val="336600"/>
    <a:srgbClr val="FF99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8" autoAdjust="0"/>
    <p:restoredTop sz="94660"/>
  </p:normalViewPr>
  <p:slideViewPr>
    <p:cSldViewPr>
      <p:cViewPr varScale="1">
        <p:scale>
          <a:sx n="68" d="100"/>
          <a:sy n="68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23A5DBC-E571-453A-A21B-B5519FA6DE1F}" type="datetimeFigureOut">
              <a:rPr lang="en-US"/>
              <a:pPr>
                <a:defRPr/>
              </a:pPr>
              <a:t>12/19/2014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C3B4243-E976-4D6C-AEAE-59FE122DD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58788" y="2246313"/>
            <a:ext cx="83613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7" cy="299"/>
              <a:chOff x="721" y="336"/>
              <a:chExt cx="622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1" y="336"/>
                <a:ext cx="381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6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2" y="1870"/>
              <a:ext cx="466" cy="299"/>
              <a:chOff x="912" y="2640"/>
              <a:chExt cx="673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449388" y="1484313"/>
            <a:ext cx="7226300" cy="14620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B61E4C7-F831-4EA3-95F5-8BF2FBC23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71809-1890-4183-B534-D74D6BAFB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115888"/>
            <a:ext cx="2154237" cy="548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313488" cy="548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B6783-A1F2-4441-94AB-28255B0F9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31AB9-2198-4EB2-AD4F-62BFDF47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AAB45-369B-4167-BE57-CE862D380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62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D71B8-03E0-4651-9716-3C4E1FC1A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07D44-643C-48FC-836D-FBA0CA68A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B6B46-008E-4908-9B06-43569EF28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DF0FD-58D1-4F2E-8758-5DDEB7B82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64ECF-BB0F-4301-9009-71F213553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678DF-0E14-4A0F-BDE9-292CC39F7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ltGray">
          <a:xfrm>
            <a:off x="417513" y="29686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ltGray">
          <a:xfrm>
            <a:off x="800100" y="2968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ltGray">
          <a:xfrm>
            <a:off x="541338" y="71913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ltGray">
          <a:xfrm>
            <a:off x="911225" y="7191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127000" y="6461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gray">
          <a:xfrm>
            <a:off x="762000" y="18891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gray">
          <a:xfrm>
            <a:off x="442913" y="9794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15888"/>
            <a:ext cx="77930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843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level8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274D6A4-9163-4701-9CF2-61FBDEEC6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6875" y="1701800"/>
            <a:ext cx="7369175" cy="719138"/>
          </a:xfrm>
        </p:spPr>
        <p:txBody>
          <a:bodyPr/>
          <a:lstStyle/>
          <a:p>
            <a:pPr eaLnBrk="1" hangingPunct="1"/>
            <a:r>
              <a:rPr lang="en-US" sz="2000" b="1" smtClean="0"/>
              <a:t>Programski jezici 1</a:t>
            </a:r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323850" y="260350"/>
            <a:ext cx="640080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BA" sz="2000"/>
              <a:t>Elektrotehnički fakultet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BA" sz="2000"/>
              <a:t>Banja Luka</a:t>
            </a:r>
            <a:endParaRPr lang="en-US" sz="200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1692275" y="2276475"/>
            <a:ext cx="73691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sz="2800" b="1">
                <a:solidFill>
                  <a:schemeClr val="tx2"/>
                </a:solidFill>
              </a:rPr>
              <a:t>NASLJE</a:t>
            </a:r>
            <a:r>
              <a:rPr lang="sr-Latn-CS" sz="2800" b="1">
                <a:solidFill>
                  <a:schemeClr val="tx2"/>
                </a:solidFill>
              </a:rPr>
              <a:t>ĐIVANJE</a:t>
            </a:r>
            <a:endParaRPr lang="en-US" sz="2800" b="1">
              <a:solidFill>
                <a:schemeClr val="tx2"/>
              </a:solidFill>
            </a:endParaRPr>
          </a:p>
        </p:txBody>
      </p:sp>
      <p:sp>
        <p:nvSpPr>
          <p:cNvPr id="3080" name="Rectangle 3"/>
          <p:cNvSpPr>
            <a:spLocks noChangeArrowheads="1"/>
          </p:cNvSpPr>
          <p:nvPr/>
        </p:nvSpPr>
        <p:spPr bwMode="auto">
          <a:xfrm>
            <a:off x="1700213" y="3284538"/>
            <a:ext cx="640080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/>
              <a:t>2. dio – Vi</a:t>
            </a:r>
            <a:r>
              <a:rPr lang="sr-Latn-CS" sz="3200"/>
              <a:t>še</a:t>
            </a:r>
            <a:r>
              <a:rPr lang="en-US" sz="3200"/>
              <a:t>struko </a:t>
            </a:r>
            <a:r>
              <a:rPr lang="sr-Latn-CS" sz="3200"/>
              <a:t>nasljeđivanje</a:t>
            </a:r>
            <a:r>
              <a:rPr lang="en-US" sz="3200"/>
              <a:t>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32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84438" y="4894263"/>
            <a:ext cx="640080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/>
              <a:t>Goran Banjac</a:t>
            </a:r>
          </a:p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goran.banjac@etfbl.net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6264275"/>
            <a:ext cx="910907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fld id="{5C52DE00-43A3-484E-BEA2-163145E6B8D7}" type="datetime1">
              <a:rPr lang="en-US" sz="2000"/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t>12/19/2014</a:t>
            </a:fld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Virtuelne osnovne klase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388" y="1268413"/>
            <a:ext cx="4968875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Primjer:</a:t>
            </a:r>
          </a:p>
          <a:p>
            <a:pPr marL="342900" indent="-342900">
              <a:spcBef>
                <a:spcPct val="50000"/>
              </a:spcBef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sr-Latn-C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  <a:endParaRPr lang="en-US" sz="15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5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50000"/>
              </a:spcBef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X  { protected: int data; };</a:t>
            </a:r>
          </a:p>
          <a:p>
            <a:pPr marL="342900" indent="-342900">
              <a:spcBef>
                <a:spcPct val="50000"/>
              </a:spcBef>
            </a:pP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A : virtual public X {};</a:t>
            </a:r>
          </a:p>
          <a:p>
            <a:pPr marL="342900" indent="-342900">
              <a:spcBef>
                <a:spcPct val="50000"/>
              </a:spcBef>
            </a:pP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Y : public A, </a:t>
            </a:r>
            <a:r>
              <a:rPr lang="en-U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virtual </a:t>
            </a: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</a:t>
            </a:r>
            <a:r>
              <a:rPr lang="en-U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X</a:t>
            </a: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endParaRPr lang="en-US" sz="15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public:</a:t>
            </a:r>
            <a:r>
              <a:rPr lang="en-U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set(int x);</a:t>
            </a:r>
          </a:p>
          <a:p>
            <a:pPr marL="342900" indent="-342900"/>
            <a:r>
              <a:rPr lang="en-U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</a:t>
            </a: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void print();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50000"/>
              </a:spcBef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Y::set(int x)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data=x;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50000"/>
              </a:spcBef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Y::print()</a:t>
            </a:r>
          </a:p>
          <a:p>
            <a:pPr marL="342900" indent="-342900"/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cout &lt;&lt; data &lt;&lt; endl;</a:t>
            </a:r>
          </a:p>
          <a:p>
            <a:pPr marL="342900" indent="-342900"/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cout &lt;&lt;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::data &lt;&lt; endl;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en-US" sz="1500">
                <a:latin typeface="Courier New" pitchFamily="49" charset="0"/>
              </a:rPr>
              <a:t>  </a:t>
            </a:r>
            <a:r>
              <a:rPr lang="sr-Latn-CS" sz="1500">
                <a:latin typeface="Courier New" pitchFamily="49" charset="0"/>
              </a:rPr>
              <a:t> 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 &lt;&lt;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::data &lt;&lt; endl;</a:t>
            </a:r>
          </a:p>
          <a:p>
            <a:pPr marL="342900" indent="-342900"/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50000"/>
              </a:spcBef>
            </a:pPr>
            <a:r>
              <a:rPr lang="en-U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/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Y y;  y.set(100); y.print(); }</a:t>
            </a:r>
          </a:p>
        </p:txBody>
      </p:sp>
      <p:grpSp>
        <p:nvGrpSpPr>
          <p:cNvPr id="12" name="Group 47"/>
          <p:cNvGrpSpPr>
            <a:grpSpLocks/>
          </p:cNvGrpSpPr>
          <p:nvPr/>
        </p:nvGrpSpPr>
        <p:grpSpPr bwMode="auto">
          <a:xfrm rot="19135476" flipH="1">
            <a:off x="6659563" y="3140075"/>
            <a:ext cx="144462" cy="647700"/>
            <a:chOff x="5103" y="3430"/>
            <a:chExt cx="136" cy="544"/>
          </a:xfrm>
        </p:grpSpPr>
        <p:sp>
          <p:nvSpPr>
            <p:cNvPr id="45061" name="AutoShape 4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2" name="Line 4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013450" y="2565400"/>
            <a:ext cx="788988" cy="576263"/>
            <a:chOff x="3243" y="3612"/>
            <a:chExt cx="998" cy="363"/>
          </a:xfrm>
        </p:grpSpPr>
        <p:sp>
          <p:nvSpPr>
            <p:cNvPr id="45067" name="Rectangle 23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A</a:t>
              </a:r>
              <a:endParaRPr lang="en-US" sz="1400" b="1"/>
            </a:p>
          </p:txBody>
        </p:sp>
        <p:sp>
          <p:nvSpPr>
            <p:cNvPr id="45068" name="Rectangle 24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45069" name="Rectangle 25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 rot="2464524">
            <a:off x="6586538" y="1989138"/>
            <a:ext cx="144462" cy="647700"/>
            <a:chOff x="5103" y="3430"/>
            <a:chExt cx="136" cy="544"/>
          </a:xfrm>
        </p:grpSpPr>
        <p:sp>
          <p:nvSpPr>
            <p:cNvPr id="45075" name="AutoShape 4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Line 4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657975" y="1341438"/>
            <a:ext cx="1008063" cy="647700"/>
            <a:chOff x="1112" y="3021"/>
            <a:chExt cx="725" cy="408"/>
          </a:xfrm>
        </p:grpSpPr>
        <p:sp>
          <p:nvSpPr>
            <p:cNvPr id="45081" name="Rectangle 7"/>
            <p:cNvSpPr>
              <a:spLocks noChangeArrowheads="1"/>
            </p:cNvSpPr>
            <p:nvPr/>
          </p:nvSpPr>
          <p:spPr bwMode="auto">
            <a:xfrm>
              <a:off x="1112" y="3021"/>
              <a:ext cx="725" cy="18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X</a:t>
              </a:r>
              <a:endParaRPr lang="en-US" sz="1400" b="1"/>
            </a:p>
          </p:txBody>
        </p:sp>
        <p:sp>
          <p:nvSpPr>
            <p:cNvPr id="45082" name="Rectangle 8"/>
            <p:cNvSpPr>
              <a:spLocks noChangeArrowheads="1"/>
            </p:cNvSpPr>
            <p:nvPr/>
          </p:nvSpPr>
          <p:spPr bwMode="auto">
            <a:xfrm>
              <a:off x="1112" y="3203"/>
              <a:ext cx="725" cy="136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CS" sz="1200" b="1"/>
                <a:t>#</a:t>
              </a:r>
              <a:r>
                <a:rPr lang="en-US" sz="1200" b="1"/>
                <a:t> </a:t>
              </a:r>
              <a:r>
                <a:rPr lang="sr-Latn-CS" sz="1200" b="1"/>
                <a:t>data : int</a:t>
              </a:r>
              <a:endParaRPr lang="en-US" sz="1200" b="1"/>
            </a:p>
          </p:txBody>
        </p:sp>
        <p:sp>
          <p:nvSpPr>
            <p:cNvPr id="45083" name="Rectangle 9"/>
            <p:cNvSpPr>
              <a:spLocks noChangeArrowheads="1"/>
            </p:cNvSpPr>
            <p:nvPr/>
          </p:nvSpPr>
          <p:spPr bwMode="auto">
            <a:xfrm>
              <a:off x="1112" y="3339"/>
              <a:ext cx="725" cy="90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45084" name="Group 28"/>
          <p:cNvGrpSpPr>
            <a:grpSpLocks/>
          </p:cNvGrpSpPr>
          <p:nvPr/>
        </p:nvGrpSpPr>
        <p:grpSpPr bwMode="auto">
          <a:xfrm>
            <a:off x="6227763" y="3763963"/>
            <a:ext cx="1800225" cy="889000"/>
            <a:chOff x="3969" y="2371"/>
            <a:chExt cx="1089" cy="560"/>
          </a:xfrm>
        </p:grpSpPr>
        <p:sp>
          <p:nvSpPr>
            <p:cNvPr id="45085" name="Rectangle 16"/>
            <p:cNvSpPr>
              <a:spLocks noChangeArrowheads="1"/>
            </p:cNvSpPr>
            <p:nvPr/>
          </p:nvSpPr>
          <p:spPr bwMode="auto">
            <a:xfrm>
              <a:off x="3969" y="2614"/>
              <a:ext cx="1089" cy="31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/>
                <a:t>+set( x : int) : void</a:t>
              </a:r>
            </a:p>
            <a:p>
              <a:r>
                <a:rPr lang="sr-Latn-CS" sz="1200" b="1"/>
                <a:t>+ </a:t>
              </a:r>
              <a:r>
                <a:rPr lang="en-US" sz="1200" b="1"/>
                <a:t>print</a:t>
              </a:r>
              <a:r>
                <a:rPr lang="sr-Latn-CS" sz="1200" b="1"/>
                <a:t>() : void</a:t>
              </a:r>
              <a:endParaRPr lang="en-US" sz="1200" b="1"/>
            </a:p>
          </p:txBody>
        </p:sp>
        <p:sp>
          <p:nvSpPr>
            <p:cNvPr id="45086" name="Rectangle 15"/>
            <p:cNvSpPr>
              <a:spLocks noChangeArrowheads="1"/>
            </p:cNvSpPr>
            <p:nvPr/>
          </p:nvSpPr>
          <p:spPr bwMode="auto">
            <a:xfrm>
              <a:off x="3969" y="2499"/>
              <a:ext cx="1089" cy="11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/>
            </a:p>
          </p:txBody>
        </p:sp>
        <p:sp>
          <p:nvSpPr>
            <p:cNvPr id="45087" name="Rectangle 14"/>
            <p:cNvSpPr>
              <a:spLocks noChangeArrowheads="1"/>
            </p:cNvSpPr>
            <p:nvPr/>
          </p:nvSpPr>
          <p:spPr bwMode="auto">
            <a:xfrm>
              <a:off x="3969" y="2371"/>
              <a:ext cx="1089" cy="14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Y</a:t>
              </a:r>
            </a:p>
          </p:txBody>
        </p:sp>
      </p:grpSp>
      <p:grpSp>
        <p:nvGrpSpPr>
          <p:cNvPr id="45116" name="Group 60"/>
          <p:cNvGrpSpPr>
            <a:grpSpLocks/>
          </p:cNvGrpSpPr>
          <p:nvPr/>
        </p:nvGrpSpPr>
        <p:grpSpPr bwMode="auto">
          <a:xfrm>
            <a:off x="7091363" y="2060575"/>
            <a:ext cx="179387" cy="1655763"/>
            <a:chOff x="3923" y="1298"/>
            <a:chExt cx="113" cy="998"/>
          </a:xfrm>
        </p:grpSpPr>
        <p:sp>
          <p:nvSpPr>
            <p:cNvPr id="45100" name="AutoShape 11"/>
            <p:cNvSpPr>
              <a:spLocks noChangeArrowheads="1"/>
            </p:cNvSpPr>
            <p:nvPr/>
          </p:nvSpPr>
          <p:spPr bwMode="auto">
            <a:xfrm>
              <a:off x="3923" y="1298"/>
              <a:ext cx="113" cy="91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1" name="Line 12"/>
            <p:cNvSpPr>
              <a:spLocks noChangeShapeType="1"/>
            </p:cNvSpPr>
            <p:nvPr/>
          </p:nvSpPr>
          <p:spPr bwMode="auto">
            <a:xfrm>
              <a:off x="3980" y="1389"/>
              <a:ext cx="0" cy="9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102" name="Rectangle 14"/>
          <p:cNvSpPr>
            <a:spLocks noChangeArrowheads="1"/>
          </p:cNvSpPr>
          <p:nvPr/>
        </p:nvSpPr>
        <p:spPr bwMode="auto">
          <a:xfrm>
            <a:off x="7813675" y="5302250"/>
            <a:ext cx="3603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/>
              <a:t>y</a:t>
            </a:r>
          </a:p>
        </p:txBody>
      </p:sp>
      <p:sp>
        <p:nvSpPr>
          <p:cNvPr id="45103" name="Rectangle 16"/>
          <p:cNvSpPr>
            <a:spLocks noChangeArrowheads="1"/>
          </p:cNvSpPr>
          <p:nvPr/>
        </p:nvSpPr>
        <p:spPr bwMode="auto">
          <a:xfrm>
            <a:off x="7021513" y="5589588"/>
            <a:ext cx="1935162" cy="792162"/>
          </a:xfrm>
          <a:prstGeom prst="rect">
            <a:avLst/>
          </a:prstGeom>
          <a:solidFill>
            <a:schemeClr val="accent2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45104" name="Rectangle 16"/>
          <p:cNvSpPr>
            <a:spLocks noChangeArrowheads="1"/>
          </p:cNvSpPr>
          <p:nvPr/>
        </p:nvSpPr>
        <p:spPr bwMode="auto">
          <a:xfrm>
            <a:off x="7165975" y="5732463"/>
            <a:ext cx="1657350" cy="504825"/>
          </a:xfrm>
          <a:prstGeom prst="rect">
            <a:avLst/>
          </a:prstGeom>
          <a:solidFill>
            <a:srgbClr val="A0A0E0"/>
          </a:solidFill>
          <a:ln w="28575">
            <a:solidFill>
              <a:srgbClr val="99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956550" y="5803900"/>
            <a:ext cx="793750" cy="35877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45106" name="Rectangle 14"/>
          <p:cNvSpPr>
            <a:spLocks noChangeArrowheads="1"/>
          </p:cNvSpPr>
          <p:nvPr/>
        </p:nvSpPr>
        <p:spPr bwMode="auto">
          <a:xfrm>
            <a:off x="7451725" y="5878513"/>
            <a:ext cx="50323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200" b="1"/>
              <a:t>data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427538" y="5229225"/>
            <a:ext cx="2357437" cy="1366838"/>
            <a:chOff x="4040" y="3140"/>
            <a:chExt cx="1526" cy="1063"/>
          </a:xfrm>
        </p:grpSpPr>
        <p:sp>
          <p:nvSpPr>
            <p:cNvPr id="45111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2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AutoShape 144"/>
          <p:cNvSpPr>
            <a:spLocks noChangeArrowheads="1"/>
          </p:cNvSpPr>
          <p:nvPr/>
        </p:nvSpPr>
        <p:spPr bwMode="auto">
          <a:xfrm>
            <a:off x="4516438" y="5324475"/>
            <a:ext cx="2000250" cy="82550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1600" b="1">
                <a:solidFill>
                  <a:srgbClr val="FFFF00"/>
                </a:solidFill>
                <a:latin typeface="Courier New" pitchFamily="49" charset="0"/>
              </a:rPr>
              <a:t>100</a:t>
            </a:r>
          </a:p>
          <a:p>
            <a:r>
              <a:rPr lang="en-US" sz="1600" b="1">
                <a:solidFill>
                  <a:srgbClr val="FFFF00"/>
                </a:solidFill>
                <a:latin typeface="Courier New" pitchFamily="49" charset="0"/>
              </a:rPr>
              <a:t>100</a:t>
            </a:r>
          </a:p>
          <a:p>
            <a:r>
              <a:rPr lang="en-US" sz="1600" b="1">
                <a:solidFill>
                  <a:srgbClr val="FFFF00"/>
                </a:solidFill>
                <a:latin typeface="Courier New" pitchFamily="49" charset="0"/>
              </a:rPr>
              <a:t>100</a:t>
            </a:r>
            <a:endParaRPr lang="sr-Latn-CS" sz="16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7956550" y="5805488"/>
            <a:ext cx="792163" cy="35877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r-Latn-BA" sz="1600" b="1">
                <a:latin typeface="Courier New" pitchFamily="49" charset="0"/>
              </a:rPr>
              <a:t>1</a:t>
            </a:r>
            <a:r>
              <a:rPr lang="en-US" sz="1600" b="1">
                <a:latin typeface="Courier New" pitchFamily="49" charset="0"/>
              </a:rPr>
              <a:t>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/>
      <p:bldP spid="45102" grpId="0"/>
      <p:bldP spid="45103" grpId="0" animBg="1"/>
      <p:bldP spid="45104" grpId="0" animBg="1"/>
      <p:bldP spid="45105" grpId="0" animBg="1"/>
      <p:bldP spid="45106" grpId="0"/>
      <p:bldP spid="73" grpId="0" uiExpand="1" build="p" autoUpdateAnimBg="0"/>
      <p:bldP spid="451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Virtuelne osnovne klase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388" y="1268413"/>
            <a:ext cx="49688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Primjer</a:t>
            </a:r>
            <a:r>
              <a:rPr lang="sr-Latn-BA" sz="1500" b="1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i korektne hijerarhije klasa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:</a:t>
            </a:r>
          </a:p>
        </p:txBody>
      </p:sp>
      <p:grpSp>
        <p:nvGrpSpPr>
          <p:cNvPr id="12" name="Group 47"/>
          <p:cNvGrpSpPr>
            <a:grpSpLocks/>
          </p:cNvGrpSpPr>
          <p:nvPr/>
        </p:nvGrpSpPr>
        <p:grpSpPr bwMode="auto">
          <a:xfrm rot="19135476" flipH="1">
            <a:off x="1122363" y="3814763"/>
            <a:ext cx="144462" cy="647700"/>
            <a:chOff x="5103" y="3430"/>
            <a:chExt cx="136" cy="544"/>
          </a:xfrm>
        </p:grpSpPr>
        <p:sp>
          <p:nvSpPr>
            <p:cNvPr id="46116" name="AutoShape 4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Line 4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 rot="2464524">
            <a:off x="1843088" y="3814763"/>
            <a:ext cx="144462" cy="647700"/>
            <a:chOff x="5103" y="3430"/>
            <a:chExt cx="136" cy="544"/>
          </a:xfrm>
        </p:grpSpPr>
        <p:sp>
          <p:nvSpPr>
            <p:cNvPr id="46119" name="AutoShape 5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Line 5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50825" y="3240088"/>
            <a:ext cx="1147763" cy="576262"/>
            <a:chOff x="3243" y="3612"/>
            <a:chExt cx="998" cy="363"/>
          </a:xfrm>
        </p:grpSpPr>
        <p:sp>
          <p:nvSpPr>
            <p:cNvPr id="46122" name="Rectangle 23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BA" sz="1400" b="1"/>
                <a:t>Motocikl</a:t>
              </a:r>
              <a:endParaRPr lang="en-US" sz="1400" b="1"/>
            </a:p>
          </p:txBody>
        </p:sp>
        <p:sp>
          <p:nvSpPr>
            <p:cNvPr id="46123" name="Rectangle 24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46124" name="Rectangle 25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60538" y="3240088"/>
            <a:ext cx="1225550" cy="576262"/>
            <a:chOff x="3243" y="3612"/>
            <a:chExt cx="998" cy="363"/>
          </a:xfrm>
        </p:grpSpPr>
        <p:sp>
          <p:nvSpPr>
            <p:cNvPr id="46126" name="Rectangle 23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BA" sz="1400" b="1"/>
                <a:t>Trokolica</a:t>
              </a:r>
              <a:endParaRPr lang="en-US" sz="1400" b="1"/>
            </a:p>
          </p:txBody>
        </p:sp>
        <p:sp>
          <p:nvSpPr>
            <p:cNvPr id="46127" name="Rectangle 24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46128" name="Rectangle 25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 rot="2464524">
            <a:off x="1117600" y="2590800"/>
            <a:ext cx="144463" cy="647700"/>
            <a:chOff x="5103" y="3430"/>
            <a:chExt cx="136" cy="544"/>
          </a:xfrm>
        </p:grpSpPr>
        <p:sp>
          <p:nvSpPr>
            <p:cNvPr id="46130" name="AutoShape 4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Line 4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 rot="19135476" flipH="1">
            <a:off x="1838325" y="2590800"/>
            <a:ext cx="144463" cy="647700"/>
            <a:chOff x="5103" y="3430"/>
            <a:chExt cx="136" cy="544"/>
          </a:xfrm>
        </p:grpSpPr>
        <p:sp>
          <p:nvSpPr>
            <p:cNvPr id="46133" name="AutoShape 5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4" name="Line 5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825500" y="1943100"/>
            <a:ext cx="1512888" cy="647700"/>
            <a:chOff x="1112" y="3021"/>
            <a:chExt cx="725" cy="408"/>
          </a:xfrm>
        </p:grpSpPr>
        <p:sp>
          <p:nvSpPr>
            <p:cNvPr id="46136" name="Rectangle 7"/>
            <p:cNvSpPr>
              <a:spLocks noChangeArrowheads="1"/>
            </p:cNvSpPr>
            <p:nvPr/>
          </p:nvSpPr>
          <p:spPr bwMode="auto">
            <a:xfrm>
              <a:off x="1112" y="3021"/>
              <a:ext cx="725" cy="18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Vozilo</a:t>
              </a:r>
              <a:endParaRPr lang="en-US" sz="1400" b="1"/>
            </a:p>
          </p:txBody>
        </p:sp>
        <p:sp>
          <p:nvSpPr>
            <p:cNvPr id="46137" name="Rectangle 8"/>
            <p:cNvSpPr>
              <a:spLocks noChangeArrowheads="1"/>
            </p:cNvSpPr>
            <p:nvPr/>
          </p:nvSpPr>
          <p:spPr bwMode="auto">
            <a:xfrm>
              <a:off x="1112" y="3203"/>
              <a:ext cx="725" cy="136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CS" sz="1200" b="1"/>
                <a:t>#</a:t>
              </a:r>
              <a:r>
                <a:rPr lang="en-US" sz="1200" b="1"/>
                <a:t> </a:t>
              </a:r>
              <a:r>
                <a:rPr lang="sr-Latn-CS" sz="1200" b="1"/>
                <a:t>regBroj : string</a:t>
              </a:r>
              <a:endParaRPr lang="en-US" sz="1200" b="1"/>
            </a:p>
          </p:txBody>
        </p:sp>
        <p:sp>
          <p:nvSpPr>
            <p:cNvPr id="46138" name="Rectangle 9"/>
            <p:cNvSpPr>
              <a:spLocks noChangeArrowheads="1"/>
            </p:cNvSpPr>
            <p:nvPr/>
          </p:nvSpPr>
          <p:spPr bwMode="auto">
            <a:xfrm>
              <a:off x="1112" y="3339"/>
              <a:ext cx="725" cy="90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46143" name="Group 63"/>
          <p:cNvGrpSpPr>
            <a:grpSpLocks/>
          </p:cNvGrpSpPr>
          <p:nvPr/>
        </p:nvGrpSpPr>
        <p:grpSpPr bwMode="auto">
          <a:xfrm>
            <a:off x="465138" y="4464050"/>
            <a:ext cx="2305050" cy="549275"/>
            <a:chOff x="430" y="2750"/>
            <a:chExt cx="1452" cy="346"/>
          </a:xfrm>
        </p:grpSpPr>
        <p:sp>
          <p:nvSpPr>
            <p:cNvPr id="46140" name="Rectangle 16"/>
            <p:cNvSpPr>
              <a:spLocks noChangeArrowheads="1"/>
            </p:cNvSpPr>
            <p:nvPr/>
          </p:nvSpPr>
          <p:spPr bwMode="auto">
            <a:xfrm>
              <a:off x="430" y="3022"/>
              <a:ext cx="1452" cy="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/>
            </a:p>
          </p:txBody>
        </p:sp>
        <p:sp>
          <p:nvSpPr>
            <p:cNvPr id="46141" name="Rectangle 15"/>
            <p:cNvSpPr>
              <a:spLocks noChangeArrowheads="1"/>
            </p:cNvSpPr>
            <p:nvPr/>
          </p:nvSpPr>
          <p:spPr bwMode="auto">
            <a:xfrm>
              <a:off x="430" y="2924"/>
              <a:ext cx="1452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/>
            </a:p>
          </p:txBody>
        </p:sp>
        <p:sp>
          <p:nvSpPr>
            <p:cNvPr id="46142" name="Rectangle 14"/>
            <p:cNvSpPr>
              <a:spLocks noChangeArrowheads="1"/>
            </p:cNvSpPr>
            <p:nvPr/>
          </p:nvSpPr>
          <p:spPr bwMode="auto">
            <a:xfrm>
              <a:off x="430" y="2750"/>
              <a:ext cx="1452" cy="19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MotociklSaPrikolicom</a:t>
              </a:r>
              <a:endParaRPr lang="en-US" sz="1400" b="1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 rot="19135476" flipH="1">
            <a:off x="6813550" y="4246563"/>
            <a:ext cx="144463" cy="647700"/>
            <a:chOff x="5103" y="3430"/>
            <a:chExt cx="136" cy="544"/>
          </a:xfrm>
        </p:grpSpPr>
        <p:sp>
          <p:nvSpPr>
            <p:cNvPr id="46145" name="AutoShape 4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6" name="Line 4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50"/>
          <p:cNvGrpSpPr>
            <a:grpSpLocks/>
          </p:cNvGrpSpPr>
          <p:nvPr/>
        </p:nvGrpSpPr>
        <p:grpSpPr bwMode="auto">
          <a:xfrm rot="2464524">
            <a:off x="7534275" y="4246563"/>
            <a:ext cx="144463" cy="647700"/>
            <a:chOff x="5103" y="3430"/>
            <a:chExt cx="136" cy="544"/>
          </a:xfrm>
        </p:grpSpPr>
        <p:sp>
          <p:nvSpPr>
            <p:cNvPr id="46148" name="AutoShape 5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9" name="Line 5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74" name="Group 94"/>
          <p:cNvGrpSpPr>
            <a:grpSpLocks/>
          </p:cNvGrpSpPr>
          <p:nvPr/>
        </p:nvGrpSpPr>
        <p:grpSpPr bwMode="auto">
          <a:xfrm>
            <a:off x="5580063" y="3357563"/>
            <a:ext cx="1509712" cy="863600"/>
            <a:chOff x="3016" y="2024"/>
            <a:chExt cx="951" cy="544"/>
          </a:xfrm>
        </p:grpSpPr>
        <p:sp>
          <p:nvSpPr>
            <p:cNvPr id="46151" name="Rectangle 23"/>
            <p:cNvSpPr>
              <a:spLocks noChangeArrowheads="1"/>
            </p:cNvSpPr>
            <p:nvPr/>
          </p:nvSpPr>
          <p:spPr bwMode="auto">
            <a:xfrm>
              <a:off x="3016" y="2024"/>
              <a:ext cx="951" cy="181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BA" sz="1400" b="1"/>
                <a:t>Nastavnik</a:t>
              </a:r>
              <a:endParaRPr lang="en-US" sz="1400" b="1"/>
            </a:p>
          </p:txBody>
        </p:sp>
        <p:sp>
          <p:nvSpPr>
            <p:cNvPr id="46152" name="Rectangle 24"/>
            <p:cNvSpPr>
              <a:spLocks noChangeArrowheads="1"/>
            </p:cNvSpPr>
            <p:nvPr/>
          </p:nvSpPr>
          <p:spPr bwMode="auto">
            <a:xfrm>
              <a:off x="3016" y="2206"/>
              <a:ext cx="951" cy="27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BA" sz="1200" b="1"/>
                <a:t># predmet : string</a:t>
              </a:r>
            </a:p>
            <a:p>
              <a:r>
                <a:rPr lang="sr-Latn-BA" sz="1200" b="1"/>
                <a:t># zvanje : string</a:t>
              </a:r>
              <a:endParaRPr lang="en-US" sz="1200" b="1"/>
            </a:p>
          </p:txBody>
        </p:sp>
        <p:sp>
          <p:nvSpPr>
            <p:cNvPr id="46153" name="Rectangle 25"/>
            <p:cNvSpPr>
              <a:spLocks noChangeArrowheads="1"/>
            </p:cNvSpPr>
            <p:nvPr/>
          </p:nvSpPr>
          <p:spPr bwMode="auto">
            <a:xfrm>
              <a:off x="3016" y="2478"/>
              <a:ext cx="951" cy="90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 rot="2464524">
            <a:off x="6808788" y="2709863"/>
            <a:ext cx="144462" cy="647700"/>
            <a:chOff x="5103" y="3430"/>
            <a:chExt cx="136" cy="544"/>
          </a:xfrm>
        </p:grpSpPr>
        <p:sp>
          <p:nvSpPr>
            <p:cNvPr id="46159" name="AutoShape 4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0" name="Line 4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 rot="19135476" flipH="1">
            <a:off x="7529513" y="2709863"/>
            <a:ext cx="144462" cy="647700"/>
            <a:chOff x="5103" y="3430"/>
            <a:chExt cx="136" cy="544"/>
          </a:xfrm>
        </p:grpSpPr>
        <p:sp>
          <p:nvSpPr>
            <p:cNvPr id="46162" name="AutoShape 5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3" name="Line 5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73" name="Group 93"/>
          <p:cNvGrpSpPr>
            <a:grpSpLocks/>
          </p:cNvGrpSpPr>
          <p:nvPr/>
        </p:nvGrpSpPr>
        <p:grpSpPr bwMode="auto">
          <a:xfrm>
            <a:off x="6516688" y="1628775"/>
            <a:ext cx="1512887" cy="1081088"/>
            <a:chOff x="3606" y="935"/>
            <a:chExt cx="953" cy="681"/>
          </a:xfrm>
        </p:grpSpPr>
        <p:sp>
          <p:nvSpPr>
            <p:cNvPr id="46165" name="Rectangle 7"/>
            <p:cNvSpPr>
              <a:spLocks noChangeArrowheads="1"/>
            </p:cNvSpPr>
            <p:nvPr/>
          </p:nvSpPr>
          <p:spPr bwMode="auto">
            <a:xfrm>
              <a:off x="3606" y="935"/>
              <a:ext cx="953" cy="18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Osoba</a:t>
              </a:r>
              <a:endParaRPr lang="en-US" sz="1400" b="1"/>
            </a:p>
          </p:txBody>
        </p:sp>
        <p:sp>
          <p:nvSpPr>
            <p:cNvPr id="46166" name="Rectangle 8"/>
            <p:cNvSpPr>
              <a:spLocks noChangeArrowheads="1"/>
            </p:cNvSpPr>
            <p:nvPr/>
          </p:nvSpPr>
          <p:spPr bwMode="auto">
            <a:xfrm>
              <a:off x="3606" y="1117"/>
              <a:ext cx="953" cy="408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CS" sz="1200" b="1"/>
                <a:t>#</a:t>
              </a:r>
              <a:r>
                <a:rPr lang="en-US" sz="1200" b="1"/>
                <a:t> </a:t>
              </a:r>
              <a:r>
                <a:rPr lang="sr-Latn-CS" sz="1200" b="1"/>
                <a:t>jmb : string</a:t>
              </a:r>
            </a:p>
            <a:p>
              <a:r>
                <a:rPr lang="sr-Latn-CS" sz="1200" b="1"/>
                <a:t># ime : string</a:t>
              </a:r>
            </a:p>
            <a:p>
              <a:r>
                <a:rPr lang="sr-Latn-CS" sz="1200" b="1"/>
                <a:t># prezime : string</a:t>
              </a:r>
              <a:endParaRPr lang="en-US" sz="1200" b="1"/>
            </a:p>
          </p:txBody>
        </p:sp>
        <p:sp>
          <p:nvSpPr>
            <p:cNvPr id="46167" name="Rectangle 9"/>
            <p:cNvSpPr>
              <a:spLocks noChangeArrowheads="1"/>
            </p:cNvSpPr>
            <p:nvPr/>
          </p:nvSpPr>
          <p:spPr bwMode="auto">
            <a:xfrm>
              <a:off x="3606" y="1526"/>
              <a:ext cx="953" cy="90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46168" name="Group 88"/>
          <p:cNvGrpSpPr>
            <a:grpSpLocks/>
          </p:cNvGrpSpPr>
          <p:nvPr/>
        </p:nvGrpSpPr>
        <p:grpSpPr bwMode="auto">
          <a:xfrm>
            <a:off x="6156325" y="4895850"/>
            <a:ext cx="2305050" cy="549275"/>
            <a:chOff x="430" y="2750"/>
            <a:chExt cx="1452" cy="346"/>
          </a:xfrm>
        </p:grpSpPr>
        <p:sp>
          <p:nvSpPr>
            <p:cNvPr id="46169" name="Rectangle 16"/>
            <p:cNvSpPr>
              <a:spLocks noChangeArrowheads="1"/>
            </p:cNvSpPr>
            <p:nvPr/>
          </p:nvSpPr>
          <p:spPr bwMode="auto">
            <a:xfrm>
              <a:off x="430" y="3022"/>
              <a:ext cx="1452" cy="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/>
            </a:p>
          </p:txBody>
        </p:sp>
        <p:sp>
          <p:nvSpPr>
            <p:cNvPr id="46170" name="Rectangle 15"/>
            <p:cNvSpPr>
              <a:spLocks noChangeArrowheads="1"/>
            </p:cNvSpPr>
            <p:nvPr/>
          </p:nvSpPr>
          <p:spPr bwMode="auto">
            <a:xfrm>
              <a:off x="430" y="2924"/>
              <a:ext cx="1452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/>
            </a:p>
          </p:txBody>
        </p:sp>
        <p:sp>
          <p:nvSpPr>
            <p:cNvPr id="46171" name="Rectangle 14"/>
            <p:cNvSpPr>
              <a:spLocks noChangeArrowheads="1"/>
            </p:cNvSpPr>
            <p:nvPr/>
          </p:nvSpPr>
          <p:spPr bwMode="auto">
            <a:xfrm>
              <a:off x="430" y="2750"/>
              <a:ext cx="1452" cy="19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Demonstrator</a:t>
              </a:r>
              <a:endParaRPr lang="en-US" sz="1400" b="1"/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87450" y="5375275"/>
            <a:ext cx="756126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Osoba { ... };</a:t>
            </a:r>
          </a:p>
          <a:p>
            <a:pPr marL="342900" indent="-342900">
              <a:spcBef>
                <a:spcPct val="50000"/>
              </a:spcBef>
            </a:pP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Nastavnik : virtual public Osoba { ... };</a:t>
            </a:r>
          </a:p>
          <a:p>
            <a:pPr marL="342900" indent="-342900"/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Student : virtual public Osoba { ... };</a:t>
            </a:r>
          </a:p>
          <a:p>
            <a:pPr marL="342900" indent="-342900">
              <a:spcBef>
                <a:spcPct val="50000"/>
              </a:spcBef>
            </a:pP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Demonstrator : public Nastavnik, public Student { ... };</a:t>
            </a:r>
          </a:p>
        </p:txBody>
      </p:sp>
      <p:grpSp>
        <p:nvGrpSpPr>
          <p:cNvPr id="46175" name="Group 95"/>
          <p:cNvGrpSpPr>
            <a:grpSpLocks/>
          </p:cNvGrpSpPr>
          <p:nvPr/>
        </p:nvGrpSpPr>
        <p:grpSpPr bwMode="auto">
          <a:xfrm>
            <a:off x="7383463" y="3357563"/>
            <a:ext cx="1509712" cy="863600"/>
            <a:chOff x="3016" y="2024"/>
            <a:chExt cx="951" cy="544"/>
          </a:xfrm>
        </p:grpSpPr>
        <p:sp>
          <p:nvSpPr>
            <p:cNvPr id="46176" name="Rectangle 23"/>
            <p:cNvSpPr>
              <a:spLocks noChangeArrowheads="1"/>
            </p:cNvSpPr>
            <p:nvPr/>
          </p:nvSpPr>
          <p:spPr bwMode="auto">
            <a:xfrm>
              <a:off x="3016" y="2024"/>
              <a:ext cx="951" cy="181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Student</a:t>
              </a:r>
            </a:p>
          </p:txBody>
        </p:sp>
        <p:sp>
          <p:nvSpPr>
            <p:cNvPr id="46177" name="Rectangle 24"/>
            <p:cNvSpPr>
              <a:spLocks noChangeArrowheads="1"/>
            </p:cNvSpPr>
            <p:nvPr/>
          </p:nvSpPr>
          <p:spPr bwMode="auto">
            <a:xfrm>
              <a:off x="3016" y="2206"/>
              <a:ext cx="951" cy="272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BA" sz="1200" b="1"/>
                <a:t># </a:t>
              </a:r>
              <a:r>
                <a:rPr lang="en-US" sz="1200" b="1"/>
                <a:t>indeks</a:t>
              </a:r>
              <a:r>
                <a:rPr lang="sr-Latn-BA" sz="1200" b="1"/>
                <a:t> : string</a:t>
              </a:r>
            </a:p>
            <a:p>
              <a:r>
                <a:rPr lang="sr-Latn-BA" sz="1200" b="1"/>
                <a:t># </a:t>
              </a:r>
              <a:r>
                <a:rPr lang="en-US" sz="1200" b="1"/>
                <a:t>semestar</a:t>
              </a:r>
              <a:r>
                <a:rPr lang="sr-Latn-BA" sz="1200" b="1"/>
                <a:t> : </a:t>
              </a:r>
              <a:r>
                <a:rPr lang="en-US" sz="1200" b="1"/>
                <a:t>int</a:t>
              </a:r>
            </a:p>
          </p:txBody>
        </p:sp>
        <p:sp>
          <p:nvSpPr>
            <p:cNvPr id="46178" name="Rectangle 25"/>
            <p:cNvSpPr>
              <a:spLocks noChangeArrowheads="1"/>
            </p:cNvSpPr>
            <p:nvPr/>
          </p:nvSpPr>
          <p:spPr bwMode="auto">
            <a:xfrm>
              <a:off x="3016" y="2478"/>
              <a:ext cx="951" cy="9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059113" y="1871663"/>
            <a:ext cx="2952750" cy="981075"/>
          </a:xfrm>
          <a:prstGeom prst="rect">
            <a:avLst/>
          </a:prstGeom>
          <a:solidFill>
            <a:srgbClr val="FFCC66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Nema smisla da motocikl sa prikolicom ima dva registarska broja, niti da demonstrator ima dva JMB!!!</a:t>
            </a:r>
            <a:endParaRPr lang="sr-Latn-C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/>
      <p:bldP spid="11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I</a:t>
            </a:r>
            <a:r>
              <a:rPr lang="en-US" sz="3200" smtClean="0"/>
              <a:t>nicijali</a:t>
            </a:r>
            <a:r>
              <a:rPr lang="sr-Latn-CS" sz="3200" smtClean="0"/>
              <a:t>zacija osnovnih klasa</a:t>
            </a:r>
            <a:endParaRPr lang="en-US" sz="3200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4925" y="1224888"/>
            <a:ext cx="5473700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7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Kao i kod jednostrukog izvođenja, višestruke osnovne klase se inicijalizuju navođenjem inicijalizatora u zaglavlju konstruktora izvedene klase.</a:t>
            </a:r>
          </a:p>
          <a:p>
            <a:pPr marL="342900" indent="-342900">
              <a:spcBef>
                <a:spcPts val="1200"/>
              </a:spcBef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en-U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</a:p>
          <a:p>
            <a:pPr marL="342900" indent="-342900">
              <a:spcBef>
                <a:spcPts val="0"/>
              </a:spcBef>
            </a:pPr>
            <a:r>
              <a:rPr lang="en-U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using namespace std;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25000"/>
              </a:spcBef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A  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public: A(int x=0) : a(x) {} </a:t>
            </a:r>
          </a:p>
          <a:p>
            <a:pPr marL="342900" indent="-342900"/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protected: int a; 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class B  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en-US" sz="1500">
                <a:latin typeface="Courier New" pitchFamily="49" charset="0"/>
              </a:rPr>
              <a:t>     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public: B(int x=0) : b(x) {} </a:t>
            </a:r>
          </a:p>
          <a:p>
            <a:pPr marL="342900" indent="-342900"/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protected: int b; 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class Izvedena : public A, public B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{  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public: 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</a:t>
            </a: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Izvedena(int x=0) : A(x), B(2*x) </a:t>
            </a:r>
            <a:r>
              <a:rPr lang="en-U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{}</a:t>
            </a:r>
          </a:p>
          <a:p>
            <a:pPr marL="342900" indent="-342900"/>
            <a:r>
              <a:rPr lang="en-U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void print() { cout &lt;&lt; a &lt;&lt; endl &lt;&lt; b; }</a:t>
            </a:r>
            <a:endParaRPr lang="sr-Latn-CS" sz="15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};</a:t>
            </a:r>
            <a:endParaRPr lang="en-US" sz="15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25000"/>
              </a:spcBef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en-U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/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Izvedena x(100);  x.print(); 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867400" y="5589588"/>
            <a:ext cx="3143250" cy="1136650"/>
            <a:chOff x="4040" y="3140"/>
            <a:chExt cx="1526" cy="1063"/>
          </a:xfrm>
        </p:grpSpPr>
        <p:sp>
          <p:nvSpPr>
            <p:cNvPr id="9240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1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AutoShape 144"/>
          <p:cNvSpPr>
            <a:spLocks noChangeArrowheads="1"/>
          </p:cNvSpPr>
          <p:nvPr/>
        </p:nvSpPr>
        <p:spPr bwMode="auto">
          <a:xfrm>
            <a:off x="6010275" y="5637213"/>
            <a:ext cx="2786063" cy="58102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1600" b="1">
                <a:solidFill>
                  <a:srgbClr val="FFFF00"/>
                </a:solidFill>
                <a:latin typeface="Courier New" pitchFamily="49" charset="0"/>
              </a:rPr>
              <a:t>100</a:t>
            </a:r>
          </a:p>
          <a:p>
            <a:r>
              <a:rPr lang="en-US" sz="1600" b="1">
                <a:solidFill>
                  <a:srgbClr val="FFFF00"/>
                </a:solidFill>
                <a:latin typeface="Courier New" pitchFamily="49" charset="0"/>
              </a:rPr>
              <a:t>200</a:t>
            </a:r>
            <a:endParaRPr lang="sr-Latn-CS" sz="16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3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3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3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35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355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uiExpand="1" build="p" bldLvl="2"/>
      <p:bldP spid="1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I</a:t>
            </a:r>
            <a:r>
              <a:rPr lang="en-US" sz="3200" smtClean="0"/>
              <a:t>nicijali</a:t>
            </a:r>
            <a:r>
              <a:rPr lang="sr-Latn-CS" sz="3200" smtClean="0"/>
              <a:t>zacija osnovnih klasa</a:t>
            </a:r>
            <a:endParaRPr lang="en-US" sz="3200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388" y="1341438"/>
            <a:ext cx="8964612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7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b="1">
                <a:solidFill>
                  <a:srgbClr val="990000"/>
                </a:solidFill>
              </a:rPr>
              <a:t>Redoslijed aktivnosti pri kreiranju objekta </a:t>
            </a:r>
            <a:r>
              <a:rPr lang="sr-Latn-CS" sz="1600" b="1">
                <a:solidFill>
                  <a:srgbClr val="990000"/>
                </a:solidFill>
              </a:rPr>
              <a:t>višestruko </a:t>
            </a:r>
            <a:r>
              <a:rPr lang="en-US" sz="1600" b="1">
                <a:solidFill>
                  <a:srgbClr val="990000"/>
                </a:solidFill>
              </a:rPr>
              <a:t>izvedene klase</a:t>
            </a:r>
          </a:p>
          <a:p>
            <a:pPr marL="342900" indent="-342900" eaLnBrk="1" hangingPunct="1">
              <a:spcBef>
                <a:spcPct val="70000"/>
              </a:spcBef>
              <a:buClr>
                <a:schemeClr val="folHlink"/>
              </a:buClr>
              <a:buFont typeface="Wingdings" pitchFamily="2" charset="2"/>
              <a:buAutoNum type="arabicPeriod"/>
            </a:pPr>
            <a:r>
              <a:rPr lang="en-US" sz="1400" b="1">
                <a:solidFill>
                  <a:srgbClr val="000099"/>
                </a:solidFill>
              </a:rPr>
              <a:t>Bira se</a:t>
            </a:r>
            <a:r>
              <a:rPr lang="en-US" sz="1400" b="1"/>
              <a:t> </a:t>
            </a:r>
            <a:r>
              <a:rPr lang="sr-Latn-CS" sz="1400" b="1"/>
              <a:t>(ali ne izvršava) </a:t>
            </a:r>
            <a:r>
              <a:rPr lang="sr-Latn-CS" sz="1400" b="1">
                <a:solidFill>
                  <a:srgbClr val="000099"/>
                </a:solidFill>
              </a:rPr>
              <a:t>konstruktor izvedene klase</a:t>
            </a:r>
            <a:r>
              <a:rPr lang="sr-Latn-CS" sz="1400" b="1"/>
              <a:t> koji će se pozvati (moguće preklapanje).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AutoNum type="arabicPeriod"/>
            </a:pPr>
            <a:r>
              <a:rPr lang="sr-Latn-CS" sz="1400" b="1">
                <a:solidFill>
                  <a:srgbClr val="000099"/>
                </a:solidFill>
              </a:rPr>
              <a:t>Pozivaju se konstruktori osnovnih klasa</a:t>
            </a:r>
            <a:r>
              <a:rPr lang="sr-Latn-CS" sz="1400" b="1"/>
              <a:t> (koji najbolje odgovaraju stvarnim argumentima u inicijalizatorima) </a:t>
            </a:r>
            <a:r>
              <a:rPr lang="sr-Latn-CS" sz="1400" b="1">
                <a:solidFill>
                  <a:srgbClr val="000099"/>
                </a:solidFill>
              </a:rPr>
              <a:t>redom kojim su klase navedene u definiciji izvedene klase</a:t>
            </a:r>
            <a:r>
              <a:rPr lang="sr-Latn-CS" sz="1400" b="1"/>
              <a:t>, bez obzira na redoslijed inicijalizatora u konstruktoru izvedene klase.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AutoNum type="arabicPeriod"/>
            </a:pPr>
            <a:r>
              <a:rPr lang="sr-Latn-CS" sz="1400" b="1">
                <a:solidFill>
                  <a:srgbClr val="000099"/>
                </a:solidFill>
              </a:rPr>
              <a:t>Inicijalizacija članova izvedene klase</a:t>
            </a:r>
            <a:r>
              <a:rPr lang="sr-Latn-CS" sz="1400" b="1"/>
              <a:t> </a:t>
            </a:r>
            <a:r>
              <a:rPr lang="sr-Latn-CS" sz="1400" b="1">
                <a:solidFill>
                  <a:srgbClr val="000099"/>
                </a:solidFill>
              </a:rPr>
              <a:t>redom kojim su deklarisani u definiciji izvedene klase</a:t>
            </a:r>
            <a:r>
              <a:rPr lang="sr-Latn-CS" sz="1400" b="1"/>
              <a:t>, bez obzira na red inicijalizatora.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AutoNum type="arabicPeriod"/>
            </a:pPr>
            <a:r>
              <a:rPr lang="sr-Latn-CS" sz="1400" b="1"/>
              <a:t>Izvršava se </a:t>
            </a:r>
            <a:r>
              <a:rPr lang="sr-Latn-CS" sz="1400" b="1">
                <a:solidFill>
                  <a:srgbClr val="000099"/>
                </a:solidFill>
              </a:rPr>
              <a:t>konstruktor izvedene klase</a:t>
            </a:r>
            <a:r>
              <a:rPr lang="sr-Latn-CS" sz="1400" b="1"/>
              <a:t>.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79388" y="4005263"/>
            <a:ext cx="8713787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7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b="1">
                <a:solidFill>
                  <a:srgbClr val="990000"/>
                </a:solidFill>
              </a:rPr>
              <a:t>Redoslijed aktivnosti pri </a:t>
            </a:r>
            <a:r>
              <a:rPr lang="sr-Latn-CS" sz="1600" b="1">
                <a:solidFill>
                  <a:srgbClr val="990000"/>
                </a:solidFill>
              </a:rPr>
              <a:t>ukidanju</a:t>
            </a:r>
            <a:r>
              <a:rPr lang="en-US" sz="1600" b="1">
                <a:solidFill>
                  <a:srgbClr val="990000"/>
                </a:solidFill>
              </a:rPr>
              <a:t> objekta </a:t>
            </a:r>
            <a:r>
              <a:rPr lang="sr-Latn-CS" sz="1600" b="1">
                <a:solidFill>
                  <a:srgbClr val="990000"/>
                </a:solidFill>
              </a:rPr>
              <a:t>višestruko </a:t>
            </a:r>
            <a:r>
              <a:rPr lang="en-US" sz="1600" b="1">
                <a:solidFill>
                  <a:srgbClr val="990000"/>
                </a:solidFill>
              </a:rPr>
              <a:t>izvedene klase</a:t>
            </a:r>
          </a:p>
          <a:p>
            <a:pPr marL="342900" indent="-342900" eaLnBrk="1" hangingPunct="1">
              <a:spcBef>
                <a:spcPct val="7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sr-Latn-CS" sz="1400" b="1"/>
              <a:t>Destruktori se izvršavaju obrnutim redom u odnosu na redoslijed izvršavanja konstruktora.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5111750"/>
            <a:ext cx="4143375" cy="98107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Navođenjem inicijalizatora u konstruktoru izvedene klase </a:t>
            </a:r>
            <a:r>
              <a:rPr lang="sr-Latn-CS" sz="1400" b="1">
                <a:solidFill>
                  <a:srgbClr val="990000"/>
                </a:solidFill>
              </a:rPr>
              <a:t>mogu da se inicijalizuju samo direktne osnovne klase</a:t>
            </a:r>
            <a:r>
              <a:rPr lang="sr-Latn-CS" sz="1400" b="1">
                <a:solidFill>
                  <a:srgbClr val="000099"/>
                </a:solidFill>
              </a:rPr>
              <a:t> i članovi izvedene klase.</a:t>
            </a: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4716463" y="5111750"/>
            <a:ext cx="4143375" cy="76835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990000"/>
                </a:solidFill>
              </a:rPr>
              <a:t>Navođenjem inicijalizatora u konstruktoru izvedene klase NE MOGU da se inicijalizuju indirektne osnovne klase!!!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2" grpId="0" build="p" bldLvl="2"/>
      <p:bldP spid="7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>
                <a:solidFill>
                  <a:srgbClr val="000099"/>
                </a:solidFill>
              </a:rPr>
              <a:t>Inicijalizacija osnovnih klasa</a:t>
            </a:r>
            <a:endParaRPr lang="en-US" sz="3200" smtClean="0">
              <a:solidFill>
                <a:srgbClr val="000099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2875" y="1214438"/>
            <a:ext cx="57975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Primjer: (Redoslijed izvršavanja konstruktora i destruktora)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  <a:endParaRPr lang="en-US" sz="14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300"/>
              </a:spcBef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X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 X() { cout &lt;&lt; "X"; }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~X() { cout &lt;&lt; "X"; }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300"/>
              </a:spcBef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Y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 Y() { cout &lt;&lt; "Y"; }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~Y() { cout &lt;&lt; "Y"; }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300"/>
              </a:spcBef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B1</a:t>
            </a:r>
          </a:p>
          <a:p>
            <a:pPr marL="342900" indent="-342900"/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/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 B1() { cout &lt;&lt; "1" ; }</a:t>
            </a:r>
          </a:p>
          <a:p>
            <a:pPr marL="342900" indent="-342900"/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~B1() { cout &lt;&lt; "1" ; }</a:t>
            </a:r>
          </a:p>
          <a:p>
            <a:pPr marL="342900" indent="-342900"/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private: X x;</a:t>
            </a:r>
          </a:p>
          <a:p>
            <a:pPr marL="342900" indent="-342900"/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300"/>
              </a:spcBef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B2</a:t>
            </a:r>
          </a:p>
          <a:p>
            <a:pPr marL="342900" indent="-342900"/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/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 B2() { cout &lt;&lt; "2" ; }</a:t>
            </a:r>
          </a:p>
          <a:p>
            <a:pPr marL="342900" indent="-342900"/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~B2() { cout &lt;&lt; "2" ; }</a:t>
            </a:r>
          </a:p>
          <a:p>
            <a:pPr marL="342900" indent="-342900"/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private: Y y;</a:t>
            </a:r>
          </a:p>
          <a:p>
            <a:pPr marL="342900" indent="-342900"/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211638" y="1700213"/>
            <a:ext cx="4826000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Izv : public B1, public B2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 Izv() { cout &lt;&lt; "I" &lt;&lt; endl; }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~Izv() { cout &lt;&lt; "I"; }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private: X x; Y y;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50000"/>
              </a:spcBef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 </a:t>
            </a:r>
          </a:p>
          <a:p>
            <a:pPr marL="342900" indent="-342900"/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cout &lt;&lt; "Konstrukcija: "; Izv obj;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cout &lt;&lt; "Destrukcija: ";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003800" y="5300663"/>
            <a:ext cx="3529013" cy="1128712"/>
            <a:chOff x="4040" y="3140"/>
            <a:chExt cx="1526" cy="1063"/>
          </a:xfrm>
        </p:grpSpPr>
        <p:sp>
          <p:nvSpPr>
            <p:cNvPr id="34828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AutoShape 144"/>
          <p:cNvSpPr>
            <a:spLocks noChangeArrowheads="1"/>
          </p:cNvSpPr>
          <p:nvPr/>
        </p:nvSpPr>
        <p:spPr bwMode="auto">
          <a:xfrm>
            <a:off x="5146675" y="5368925"/>
            <a:ext cx="2786063" cy="58102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r-Latn-CS" sz="1600" b="1">
                <a:solidFill>
                  <a:srgbClr val="FFFF00"/>
                </a:solidFill>
                <a:latin typeface="Courier New" pitchFamily="49" charset="0"/>
              </a:rPr>
              <a:t>Konstrukcija: X1Y2XYI</a:t>
            </a:r>
          </a:p>
          <a:p>
            <a:r>
              <a:rPr lang="sr-Latn-CS" sz="1600" b="1">
                <a:solidFill>
                  <a:srgbClr val="FFFF00"/>
                </a:solidFill>
                <a:latin typeface="Courier New" pitchFamily="49" charset="0"/>
              </a:rPr>
              <a:t>Destrukcija: IYX2Y1X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8" grpId="0" uiExpand="1" build="p"/>
      <p:bldP spid="3" grpId="0" uiExpand="1" build="p"/>
      <p:bldP spid="1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I</a:t>
            </a:r>
            <a:r>
              <a:rPr lang="en-US" sz="3200" smtClean="0"/>
              <a:t>nicijali</a:t>
            </a:r>
            <a:r>
              <a:rPr lang="sr-Latn-CS" sz="3200" smtClean="0"/>
              <a:t>zacija virtuelnih osnovnih klasa</a:t>
            </a:r>
            <a:endParaRPr lang="en-US" sz="3200" smtClean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87900" y="1125538"/>
            <a:ext cx="4248150" cy="92392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300" b="1">
                <a:solidFill>
                  <a:srgbClr val="000099"/>
                </a:solidFill>
              </a:rPr>
              <a:t>U slučaju virtuelnih osnovnih klasa, objekat višestruko izvedene klase ima samo jedan podobjekat osnovne klase – taj   </a:t>
            </a:r>
          </a:p>
          <a:p>
            <a:pPr algn="ctr"/>
            <a:r>
              <a:rPr lang="sr-Latn-CS" sz="1300" b="1">
                <a:solidFill>
                  <a:srgbClr val="000099"/>
                </a:solidFill>
              </a:rPr>
              <a:t>PODOBJEKAT SE INICIJALIZUJE SAMO JEDNOM! </a:t>
            </a: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4787900" y="2133600"/>
            <a:ext cx="4248150" cy="52705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300" b="1">
                <a:solidFill>
                  <a:srgbClr val="000099"/>
                </a:solidFill>
              </a:rPr>
              <a:t>KONSTRUKTOR POSLJEDNJE IZVEDENE KLASE</a:t>
            </a:r>
          </a:p>
          <a:p>
            <a:pPr algn="ctr"/>
            <a:r>
              <a:rPr lang="sr-Latn-CS" sz="1300" b="1">
                <a:solidFill>
                  <a:srgbClr val="000099"/>
                </a:solidFill>
              </a:rPr>
              <a:t>inicijalizuje virtuelne osnovne klase!!!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4925" y="1268413"/>
            <a:ext cx="6265863" cy="558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Primjer:</a:t>
            </a:r>
          </a:p>
          <a:p>
            <a:pPr marL="342900" indent="-342900">
              <a:spcBef>
                <a:spcPct val="50000"/>
              </a:spcBef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  <a:endParaRPr lang="en-US" sz="14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50000"/>
              </a:spcBef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X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public: 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X(int i=0) : data(i) { cout &lt;&lt; "X"; }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protected: int data;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50000"/>
              </a:spcBef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A : 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virtual public X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public: 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A(int i=100) : X(i) { cout &lt;&lt; "A" &lt;&lt; endl; }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void print() { cout &lt;&lt; "data = " &lt;&lt; data &lt;&lt; endl; }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50000"/>
              </a:spcBef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B : 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virtual public X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public: 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B(int i=200) : X(i) { cout &lt;&lt; "B" &lt;&lt; endl; } </a:t>
            </a:r>
          </a:p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50000"/>
              </a:spcBef>
            </a:pP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C : public A, public B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public: 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C(int i=1000) : 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X(i)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{ cout &lt;&lt; "C" &lt;&lt; endl; }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50000"/>
              </a:spcBef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 { A a; a.print();   C c; c.print(); 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083300" y="4868863"/>
            <a:ext cx="2952750" cy="1873250"/>
            <a:chOff x="4040" y="3140"/>
            <a:chExt cx="1526" cy="1063"/>
          </a:xfrm>
        </p:grpSpPr>
        <p:sp>
          <p:nvSpPr>
            <p:cNvPr id="50186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7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AutoShape 144"/>
          <p:cNvSpPr>
            <a:spLocks noChangeArrowheads="1"/>
          </p:cNvSpPr>
          <p:nvPr/>
        </p:nvSpPr>
        <p:spPr bwMode="auto">
          <a:xfrm>
            <a:off x="6227763" y="5060950"/>
            <a:ext cx="2160587" cy="146367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XA</a:t>
            </a: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data = 100</a:t>
            </a: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XA</a:t>
            </a: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B</a:t>
            </a: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C</a:t>
            </a: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data = 1000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6084888" y="3087688"/>
            <a:ext cx="2951162" cy="1420812"/>
          </a:xfrm>
          <a:prstGeom prst="rect">
            <a:avLst/>
          </a:prstGeom>
          <a:solidFill>
            <a:srgbClr val="FFFF00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300" b="1">
                <a:solidFill>
                  <a:srgbClr val="000099"/>
                </a:solidFill>
              </a:rPr>
              <a:t>Prvo se kreira </a:t>
            </a:r>
            <a:r>
              <a:rPr lang="sr-Latn-CS" sz="1300" b="1">
                <a:solidFill>
                  <a:srgbClr val="000099"/>
                </a:solidFill>
              </a:rPr>
              <a:t>i inicijalizuje zajednički podobjekat X!</a:t>
            </a:r>
          </a:p>
          <a:p>
            <a:pPr algn="ctr">
              <a:spcBef>
                <a:spcPct val="50000"/>
              </a:spcBef>
            </a:pPr>
            <a:r>
              <a:rPr lang="sr-Latn-CS" sz="1300" b="1">
                <a:solidFill>
                  <a:srgbClr val="000099"/>
                </a:solidFill>
              </a:rPr>
              <a:t>Zatim se kreiraju podobjekti klase A i klase B, ali oni ne inicijalizuju zajednički podobjekat X!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7" grpId="0" animBg="1"/>
      <p:bldP spid="3" grpId="0" animBg="1"/>
      <p:bldP spid="23555" grpId="0"/>
      <p:bldP spid="12" grpId="0" uiExpand="1" build="p" autoUpdateAnimBg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sz="3200" smtClean="0"/>
              <a:t>Višestruko nasljeđivanje </a:t>
            </a:r>
            <a:endParaRPr lang="en-US" sz="32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341438"/>
            <a:ext cx="9036050" cy="5445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</a:rPr>
              <a:t>Sadr</a:t>
            </a:r>
            <a:r>
              <a:rPr lang="sr-Latn-CS" sz="2400" b="1" smtClean="0">
                <a:solidFill>
                  <a:schemeClr val="tx2"/>
                </a:solidFill>
              </a:rPr>
              <a:t>žaj</a:t>
            </a:r>
            <a:endParaRPr lang="en-US" sz="2400" b="1" smtClean="0">
              <a:solidFill>
                <a:schemeClr val="tx2"/>
              </a:solidFill>
            </a:endParaRPr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Višestruko izvođenje</a:t>
            </a:r>
            <a:r>
              <a:rPr lang="en-US" sz="2000" smtClean="0"/>
              <a:t> klasa</a:t>
            </a:r>
            <a:endParaRPr lang="sr-Latn-CS" sz="2000" smtClean="0"/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Višestruki podobjekti</a:t>
            </a:r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Virtuelne osnovne klase</a:t>
            </a:r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Inicijalizacija osnovnih klasa </a:t>
            </a:r>
            <a:endParaRPr lang="en-US" sz="2000" smtClean="0"/>
          </a:p>
          <a:p>
            <a:pPr lvl="1" eaLnBrk="1" hangingPunct="1">
              <a:spcBef>
                <a:spcPct val="35000"/>
              </a:spcBef>
            </a:pPr>
            <a:r>
              <a:rPr lang="en-US" sz="2000" smtClean="0"/>
              <a:t>Inicijalizacija virtuelnih osnovnih klasa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Vi</a:t>
            </a:r>
            <a:r>
              <a:rPr lang="sr-Latn-CS" sz="3200" smtClean="0"/>
              <a:t>šestruko izvođenje klasa</a:t>
            </a:r>
            <a:endParaRPr lang="en-US" sz="3200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7950" y="1341438"/>
            <a:ext cx="49688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>
                <a:solidFill>
                  <a:srgbClr val="000099"/>
                </a:solidFill>
              </a:rPr>
              <a:t>Višestruko izvođenje</a:t>
            </a:r>
            <a:r>
              <a:rPr lang="sr-Latn-CS" sz="1400" b="1"/>
              <a:t> (</a:t>
            </a:r>
            <a:r>
              <a:rPr lang="sr-Latn-CS" sz="1400" b="1" i="1">
                <a:solidFill>
                  <a:srgbClr val="990000"/>
                </a:solidFill>
              </a:rPr>
              <a:t>multiple inheritance</a:t>
            </a:r>
            <a:r>
              <a:rPr lang="sr-Latn-CS" sz="1400" b="1"/>
              <a:t>) – izvođenje kod kojeg se klasa izvodi iz više klasa.</a:t>
            </a: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149850" y="1412875"/>
            <a:ext cx="1150938" cy="576263"/>
            <a:chOff x="3243" y="3612"/>
            <a:chExt cx="998" cy="363"/>
          </a:xfrm>
        </p:grpSpPr>
        <p:sp>
          <p:nvSpPr>
            <p:cNvPr id="5138" name="Rectangle 23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Motocikl</a:t>
              </a:r>
              <a:endParaRPr lang="en-US" sz="1400" b="1"/>
            </a:p>
          </p:txBody>
        </p:sp>
        <p:sp>
          <p:nvSpPr>
            <p:cNvPr id="5139" name="Rectangle 24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5140" name="Rectangle 25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7812088" y="1412875"/>
            <a:ext cx="1150937" cy="576263"/>
            <a:chOff x="3243" y="3612"/>
            <a:chExt cx="998" cy="363"/>
          </a:xfrm>
        </p:grpSpPr>
        <p:sp>
          <p:nvSpPr>
            <p:cNvPr id="5142" name="Rectangle 44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Trokolica</a:t>
              </a:r>
              <a:endParaRPr lang="en-US" sz="1400" b="1"/>
            </a:p>
          </p:txBody>
        </p:sp>
        <p:sp>
          <p:nvSpPr>
            <p:cNvPr id="5143" name="Rectangle 45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5144" name="Rectangle 46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12" name="Group 47"/>
          <p:cNvGrpSpPr>
            <a:grpSpLocks/>
          </p:cNvGrpSpPr>
          <p:nvPr/>
        </p:nvGrpSpPr>
        <p:grpSpPr bwMode="auto">
          <a:xfrm rot="19135476" flipH="1">
            <a:off x="6372225" y="1917700"/>
            <a:ext cx="215900" cy="863600"/>
            <a:chOff x="5103" y="3430"/>
            <a:chExt cx="136" cy="544"/>
          </a:xfrm>
        </p:grpSpPr>
        <p:sp>
          <p:nvSpPr>
            <p:cNvPr id="5146" name="AutoShape 4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Line 4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 rot="2464524">
            <a:off x="7596188" y="1917700"/>
            <a:ext cx="215900" cy="863600"/>
            <a:chOff x="5103" y="3430"/>
            <a:chExt cx="136" cy="544"/>
          </a:xfrm>
        </p:grpSpPr>
        <p:sp>
          <p:nvSpPr>
            <p:cNvPr id="5149" name="AutoShape 5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5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5940425" y="2782888"/>
            <a:ext cx="2303463" cy="576262"/>
            <a:chOff x="3243" y="3612"/>
            <a:chExt cx="998" cy="363"/>
          </a:xfrm>
        </p:grpSpPr>
        <p:sp>
          <p:nvSpPr>
            <p:cNvPr id="5152" name="Rectangle 54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MotociklSaPrikolicom</a:t>
              </a:r>
              <a:endParaRPr lang="en-US" sz="1400" b="1"/>
            </a:p>
          </p:txBody>
        </p:sp>
        <p:sp>
          <p:nvSpPr>
            <p:cNvPr id="5153" name="Rectangle 55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5154" name="Rectangle 56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1547813" y="2420938"/>
            <a:ext cx="4032250" cy="558800"/>
          </a:xfrm>
          <a:prstGeom prst="rect">
            <a:avLst/>
          </a:prstGeom>
          <a:solidFill>
            <a:srgbClr val="FFCC66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/>
            <a:r>
              <a:rPr lang="sr-Latn-CS" sz="1400" b="1">
                <a:cs typeface="Tahoma" pitchFamily="34" charset="0"/>
              </a:rPr>
              <a:t>Motocikl sa prikolicom je</a:t>
            </a:r>
            <a:r>
              <a:rPr lang="sr-Latn-CS" sz="1400" b="1">
                <a:solidFill>
                  <a:srgbClr val="000099"/>
                </a:solidFill>
                <a:cs typeface="Tahoma" pitchFamily="34" charset="0"/>
              </a:rPr>
              <a:t> vrsta motocikla</a:t>
            </a:r>
            <a:r>
              <a:rPr lang="sr-Latn-CS" sz="1400" b="1">
                <a:cs typeface="Tahoma" pitchFamily="34" charset="0"/>
              </a:rPr>
              <a:t>.</a:t>
            </a:r>
          </a:p>
          <a:p>
            <a:pPr marL="342900" indent="-342900" algn="ctr"/>
            <a:r>
              <a:rPr lang="sr-Latn-CS" sz="1400" b="1">
                <a:cs typeface="Tahoma" pitchFamily="34" charset="0"/>
              </a:rPr>
              <a:t>Motocikl sa prikolicom je</a:t>
            </a:r>
            <a:r>
              <a:rPr lang="sr-Latn-CS" sz="1400" b="1">
                <a:solidFill>
                  <a:srgbClr val="000099"/>
                </a:solidFill>
                <a:cs typeface="Tahoma" pitchFamily="34" charset="0"/>
              </a:rPr>
              <a:t> i vrsta trokolice</a:t>
            </a:r>
            <a:r>
              <a:rPr lang="sr-Latn-CS" sz="1400" b="1">
                <a:cs typeface="Tahoma" pitchFamily="34" charset="0"/>
              </a:rPr>
              <a:t>.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85750" y="3644900"/>
            <a:ext cx="4249738" cy="55562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Višestruko izvođenje je analogno jednostrukom izvođenju.</a:t>
            </a: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4716463" y="3644900"/>
            <a:ext cx="4249737" cy="55562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Direktne osnovne klase takođe mogu da budu </a:t>
            </a:r>
            <a:r>
              <a:rPr lang="sr-Latn-CS" sz="1400" b="1">
                <a:solidFill>
                  <a:srgbClr val="990000"/>
                </a:solidFill>
              </a:rPr>
              <a:t>public</a:t>
            </a:r>
            <a:r>
              <a:rPr lang="sr-Latn-CS" sz="1400" b="1">
                <a:solidFill>
                  <a:srgbClr val="000099"/>
                </a:solidFill>
              </a:rPr>
              <a:t>, </a:t>
            </a:r>
            <a:r>
              <a:rPr lang="sr-Latn-CS" sz="1400" b="1">
                <a:solidFill>
                  <a:srgbClr val="990000"/>
                </a:solidFill>
              </a:rPr>
              <a:t>protected</a:t>
            </a:r>
            <a:r>
              <a:rPr lang="sr-Latn-CS" sz="1400" b="1">
                <a:solidFill>
                  <a:srgbClr val="000099"/>
                </a:solidFill>
              </a:rPr>
              <a:t> i </a:t>
            </a:r>
            <a:r>
              <a:rPr lang="sr-Latn-CS" sz="1400" b="1">
                <a:solidFill>
                  <a:srgbClr val="990000"/>
                </a:solidFill>
              </a:rPr>
              <a:t>private</a:t>
            </a:r>
            <a:r>
              <a:rPr lang="sr-Latn-CS" sz="1400" b="1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50825" y="4365625"/>
            <a:ext cx="864235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Opšti oblik višestrukog izvođenja: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Izvedena :</a:t>
            </a:r>
            <a:r>
              <a:rPr lang="sr-Latn-C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specifikator1</a:t>
            </a:r>
            <a:r>
              <a:rPr lang="sr-Latn-C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Osnovna1,</a:t>
            </a:r>
            <a:r>
              <a:rPr lang="sr-Latn-C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specifikator2</a:t>
            </a:r>
            <a:r>
              <a:rPr lang="sr-Latn-C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Osnovna2, ...</a:t>
            </a:r>
          </a:p>
          <a:p>
            <a:pPr marL="342900" indent="-342900"/>
            <a:r>
              <a:rPr lang="sr-Latn-C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 ...  };</a:t>
            </a:r>
            <a:endParaRPr lang="sr-Latn-CS" sz="5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5230813"/>
            <a:ext cx="8642350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Primjer: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MotociklSaPrikolicom :</a:t>
            </a:r>
            <a:r>
              <a:rPr lang="sr-Latn-C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</a:t>
            </a:r>
            <a:r>
              <a:rPr lang="sr-Latn-C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Motocikl,</a:t>
            </a:r>
            <a:r>
              <a:rPr lang="sr-Latn-C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public</a:t>
            </a:r>
            <a:r>
              <a:rPr lang="sr-Latn-C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Trokolica</a:t>
            </a:r>
          </a:p>
          <a:p>
            <a:pPr marL="342900" indent="-342900"/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{  ...  };</a:t>
            </a:r>
            <a:endParaRPr lang="sr-Latn-CS" sz="5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1476375" y="6186488"/>
            <a:ext cx="6338888" cy="55562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Za svaku osnovnu klasu treba navesti specifikator.</a:t>
            </a:r>
          </a:p>
          <a:p>
            <a:pPr algn="ctr"/>
            <a:r>
              <a:rPr lang="sr-Latn-CS" sz="1400" b="1">
                <a:solidFill>
                  <a:srgbClr val="000099"/>
                </a:solidFill>
              </a:rPr>
              <a:t>Ako se ne navede specifikator, </a:t>
            </a:r>
            <a:r>
              <a:rPr lang="sr-Latn-CS" sz="1400" b="1">
                <a:solidFill>
                  <a:srgbClr val="990000"/>
                </a:solidFill>
              </a:rPr>
              <a:t>podrazumijeva se PRIVATE!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2" grpId="0" build="p" bldLvl="2" animBg="1"/>
      <p:bldP spid="21" grpId="0" animBg="1"/>
      <p:bldP spid="22" grpId="0" animBg="1"/>
      <p:bldP spid="3" grpId="0" uiExpand="1" build="p" bldLvl="2"/>
      <p:bldP spid="4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Vi</a:t>
            </a:r>
            <a:r>
              <a:rPr lang="sr-Latn-CS" sz="3200" smtClean="0"/>
              <a:t>šestruko izvođenje klasa</a:t>
            </a:r>
            <a:endParaRPr lang="en-US" sz="3200" smtClean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142875" y="1196975"/>
            <a:ext cx="4068763" cy="530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Primjer</a:t>
            </a:r>
            <a:r>
              <a:rPr lang="en-US" sz="1400" b="1"/>
              <a:t>:</a:t>
            </a:r>
            <a:endParaRPr lang="sr-Latn-CS" sz="1400" b="1"/>
          </a:p>
          <a:p>
            <a:pPr marL="342900" indent="-342900">
              <a:spcBef>
                <a:spcPts val="600"/>
              </a:spcBef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sr-Latn-C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  <a:endParaRPr lang="en-US" sz="14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1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300"/>
              </a:spcBef>
            </a:pP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A</a:t>
            </a:r>
          </a:p>
          <a:p>
            <a:pPr marL="342900" indent="-342900"/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 protected: int a;  };</a:t>
            </a:r>
          </a:p>
          <a:p>
            <a:pPr marL="342900" indent="-342900">
              <a:spcBef>
                <a:spcPct val="50000"/>
              </a:spcBef>
            </a:pP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B</a:t>
            </a:r>
          </a:p>
          <a:p>
            <a:pPr marL="342900" indent="-342900"/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 protected: int b;  };</a:t>
            </a:r>
          </a:p>
          <a:p>
            <a:pPr marL="342900" indent="-342900">
              <a:spcBef>
                <a:spcPts val="300"/>
              </a:spcBef>
            </a:pP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C : public A, public B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public: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void set(int x, int y);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void print();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300"/>
              </a:spcBef>
            </a:pP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C::set(int x, int y)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en-U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a=x; b=y;</a:t>
            </a:r>
            <a:r>
              <a:rPr lang="en-U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50000"/>
              </a:spcBef>
            </a:pP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C::print()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en-U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 &lt;&lt; a &lt;&lt; " " &lt;&lt; b;</a:t>
            </a:r>
            <a:r>
              <a:rPr lang="en-U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ts val="600"/>
              </a:spcBef>
            </a:pPr>
            <a:r>
              <a:rPr lang="en-U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/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 c;</a:t>
            </a:r>
          </a:p>
          <a:p>
            <a:pPr marL="342900" indent="-342900"/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c.set(10,20); c.print();</a:t>
            </a:r>
          </a:p>
          <a:p>
            <a:pPr marL="342900" indent="-342900"/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12" name="Group 47"/>
          <p:cNvGrpSpPr>
            <a:grpSpLocks/>
          </p:cNvGrpSpPr>
          <p:nvPr/>
        </p:nvGrpSpPr>
        <p:grpSpPr bwMode="auto">
          <a:xfrm rot="19135476" flipH="1">
            <a:off x="5794375" y="2395538"/>
            <a:ext cx="215900" cy="863600"/>
            <a:chOff x="5103" y="3430"/>
            <a:chExt cx="136" cy="544"/>
          </a:xfrm>
        </p:grpSpPr>
        <p:sp>
          <p:nvSpPr>
            <p:cNvPr id="40990" name="AutoShape 4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1" name="Line 4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 rot="2464524">
            <a:off x="7234238" y="2395538"/>
            <a:ext cx="215900" cy="863600"/>
            <a:chOff x="5103" y="3430"/>
            <a:chExt cx="136" cy="544"/>
          </a:xfrm>
        </p:grpSpPr>
        <p:sp>
          <p:nvSpPr>
            <p:cNvPr id="40993" name="AutoShape 5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4" name="Line 5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003800" y="1820863"/>
            <a:ext cx="1150938" cy="647700"/>
            <a:chOff x="1112" y="3021"/>
            <a:chExt cx="725" cy="408"/>
          </a:xfrm>
        </p:grpSpPr>
        <p:sp>
          <p:nvSpPr>
            <p:cNvPr id="40996" name="Rectangle 7"/>
            <p:cNvSpPr>
              <a:spLocks noChangeArrowheads="1"/>
            </p:cNvSpPr>
            <p:nvPr/>
          </p:nvSpPr>
          <p:spPr bwMode="auto">
            <a:xfrm>
              <a:off x="1112" y="3021"/>
              <a:ext cx="725" cy="18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A</a:t>
              </a:r>
            </a:p>
          </p:txBody>
        </p:sp>
        <p:sp>
          <p:nvSpPr>
            <p:cNvPr id="40997" name="Rectangle 8"/>
            <p:cNvSpPr>
              <a:spLocks noChangeArrowheads="1"/>
            </p:cNvSpPr>
            <p:nvPr/>
          </p:nvSpPr>
          <p:spPr bwMode="auto">
            <a:xfrm>
              <a:off x="1112" y="3203"/>
              <a:ext cx="725" cy="136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CS" sz="1200" b="1"/>
                <a:t>#</a:t>
              </a:r>
              <a:r>
                <a:rPr lang="en-US" sz="1200" b="1"/>
                <a:t> a</a:t>
              </a:r>
              <a:r>
                <a:rPr lang="sr-Latn-CS" sz="1200" b="1"/>
                <a:t> : int</a:t>
              </a:r>
              <a:endParaRPr lang="en-US" sz="1200" b="1"/>
            </a:p>
          </p:txBody>
        </p:sp>
        <p:sp>
          <p:nvSpPr>
            <p:cNvPr id="40998" name="Rectangle 9"/>
            <p:cNvSpPr>
              <a:spLocks noChangeArrowheads="1"/>
            </p:cNvSpPr>
            <p:nvPr/>
          </p:nvSpPr>
          <p:spPr bwMode="auto">
            <a:xfrm>
              <a:off x="1112" y="3339"/>
              <a:ext cx="725" cy="90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019925" y="1820863"/>
            <a:ext cx="1150938" cy="647700"/>
            <a:chOff x="1112" y="3021"/>
            <a:chExt cx="725" cy="408"/>
          </a:xfrm>
        </p:grpSpPr>
        <p:sp>
          <p:nvSpPr>
            <p:cNvPr id="41007" name="Rectangle 7"/>
            <p:cNvSpPr>
              <a:spLocks noChangeArrowheads="1"/>
            </p:cNvSpPr>
            <p:nvPr/>
          </p:nvSpPr>
          <p:spPr bwMode="auto">
            <a:xfrm>
              <a:off x="1112" y="3021"/>
              <a:ext cx="725" cy="18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B</a:t>
              </a:r>
            </a:p>
          </p:txBody>
        </p:sp>
        <p:sp>
          <p:nvSpPr>
            <p:cNvPr id="41008" name="Rectangle 8"/>
            <p:cNvSpPr>
              <a:spLocks noChangeArrowheads="1"/>
            </p:cNvSpPr>
            <p:nvPr/>
          </p:nvSpPr>
          <p:spPr bwMode="auto">
            <a:xfrm>
              <a:off x="1112" y="3203"/>
              <a:ext cx="725" cy="136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CS" sz="1200" b="1"/>
                <a:t>#</a:t>
              </a:r>
              <a:r>
                <a:rPr lang="en-US" sz="1200" b="1"/>
                <a:t> b</a:t>
              </a:r>
              <a:r>
                <a:rPr lang="sr-Latn-CS" sz="1200" b="1"/>
                <a:t> : int</a:t>
              </a:r>
              <a:endParaRPr lang="en-US" sz="1200" b="1"/>
            </a:p>
          </p:txBody>
        </p:sp>
        <p:sp>
          <p:nvSpPr>
            <p:cNvPr id="41009" name="Rectangle 9"/>
            <p:cNvSpPr>
              <a:spLocks noChangeArrowheads="1"/>
            </p:cNvSpPr>
            <p:nvPr/>
          </p:nvSpPr>
          <p:spPr bwMode="auto">
            <a:xfrm>
              <a:off x="1112" y="3339"/>
              <a:ext cx="725" cy="90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41017" name="Group 57"/>
          <p:cNvGrpSpPr>
            <a:grpSpLocks/>
          </p:cNvGrpSpPr>
          <p:nvPr/>
        </p:nvGrpSpPr>
        <p:grpSpPr bwMode="auto">
          <a:xfrm>
            <a:off x="5507038" y="3260725"/>
            <a:ext cx="2232025" cy="889000"/>
            <a:chOff x="3969" y="2371"/>
            <a:chExt cx="1089" cy="560"/>
          </a:xfrm>
        </p:grpSpPr>
        <p:sp>
          <p:nvSpPr>
            <p:cNvPr id="41018" name="Rectangle 16"/>
            <p:cNvSpPr>
              <a:spLocks noChangeArrowheads="1"/>
            </p:cNvSpPr>
            <p:nvPr/>
          </p:nvSpPr>
          <p:spPr bwMode="auto">
            <a:xfrm>
              <a:off x="3969" y="2614"/>
              <a:ext cx="1089" cy="31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/>
                <a:t>+set( x : int, y : int) : void</a:t>
              </a:r>
            </a:p>
            <a:p>
              <a:r>
                <a:rPr lang="sr-Latn-CS" sz="1200" b="1"/>
                <a:t>+ </a:t>
              </a:r>
              <a:r>
                <a:rPr lang="en-US" sz="1200" b="1"/>
                <a:t>print</a:t>
              </a:r>
              <a:r>
                <a:rPr lang="sr-Latn-CS" sz="1200" b="1"/>
                <a:t>() : void</a:t>
              </a:r>
              <a:endParaRPr lang="en-US" sz="1200" b="1"/>
            </a:p>
          </p:txBody>
        </p:sp>
        <p:sp>
          <p:nvSpPr>
            <p:cNvPr id="41019" name="Rectangle 15"/>
            <p:cNvSpPr>
              <a:spLocks noChangeArrowheads="1"/>
            </p:cNvSpPr>
            <p:nvPr/>
          </p:nvSpPr>
          <p:spPr bwMode="auto">
            <a:xfrm>
              <a:off x="3969" y="2499"/>
              <a:ext cx="1089" cy="11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/>
            </a:p>
          </p:txBody>
        </p:sp>
        <p:sp>
          <p:nvSpPr>
            <p:cNvPr id="41020" name="Rectangle 14"/>
            <p:cNvSpPr>
              <a:spLocks noChangeArrowheads="1"/>
            </p:cNvSpPr>
            <p:nvPr/>
          </p:nvSpPr>
          <p:spPr bwMode="auto">
            <a:xfrm>
              <a:off x="3969" y="2371"/>
              <a:ext cx="1089" cy="14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C</a:t>
              </a:r>
              <a:endParaRPr lang="en-US" sz="1400" b="1"/>
            </a:p>
          </p:txBody>
        </p:sp>
      </p:grpSp>
      <p:sp>
        <p:nvSpPr>
          <p:cNvPr id="41021" name="Rectangle 14"/>
          <p:cNvSpPr>
            <a:spLocks noChangeArrowheads="1"/>
          </p:cNvSpPr>
          <p:nvPr/>
        </p:nvSpPr>
        <p:spPr bwMode="auto">
          <a:xfrm>
            <a:off x="7813675" y="4870450"/>
            <a:ext cx="3603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/>
              <a:t>c</a:t>
            </a:r>
          </a:p>
        </p:txBody>
      </p:sp>
      <p:sp>
        <p:nvSpPr>
          <p:cNvPr id="41022" name="Rectangle 16"/>
          <p:cNvSpPr>
            <a:spLocks noChangeArrowheads="1"/>
          </p:cNvSpPr>
          <p:nvPr/>
        </p:nvSpPr>
        <p:spPr bwMode="auto">
          <a:xfrm>
            <a:off x="7021513" y="5157788"/>
            <a:ext cx="1935162" cy="1368425"/>
          </a:xfrm>
          <a:prstGeom prst="rect">
            <a:avLst/>
          </a:prstGeom>
          <a:solidFill>
            <a:schemeClr val="accent2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41025" name="Rectangle 16"/>
          <p:cNvSpPr>
            <a:spLocks noChangeArrowheads="1"/>
          </p:cNvSpPr>
          <p:nvPr/>
        </p:nvSpPr>
        <p:spPr bwMode="auto">
          <a:xfrm>
            <a:off x="7165975" y="5300663"/>
            <a:ext cx="1657350" cy="504825"/>
          </a:xfrm>
          <a:prstGeom prst="rect">
            <a:avLst/>
          </a:prstGeom>
          <a:solidFill>
            <a:srgbClr val="A0A0E0"/>
          </a:solidFill>
          <a:ln w="28575">
            <a:solidFill>
              <a:srgbClr val="99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41026" name="Rectangle 66"/>
          <p:cNvSpPr>
            <a:spLocks noChangeArrowheads="1"/>
          </p:cNvSpPr>
          <p:nvPr/>
        </p:nvSpPr>
        <p:spPr bwMode="auto">
          <a:xfrm>
            <a:off x="7813675" y="5372100"/>
            <a:ext cx="936625" cy="35877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41027" name="Rectangle 14"/>
          <p:cNvSpPr>
            <a:spLocks noChangeArrowheads="1"/>
          </p:cNvSpPr>
          <p:nvPr/>
        </p:nvSpPr>
        <p:spPr bwMode="auto">
          <a:xfrm>
            <a:off x="7237413" y="5446713"/>
            <a:ext cx="50323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200" b="1"/>
              <a:t>A::a</a:t>
            </a:r>
          </a:p>
        </p:txBody>
      </p:sp>
      <p:sp>
        <p:nvSpPr>
          <p:cNvPr id="41028" name="Rectangle 16"/>
          <p:cNvSpPr>
            <a:spLocks noChangeArrowheads="1"/>
          </p:cNvSpPr>
          <p:nvPr/>
        </p:nvSpPr>
        <p:spPr bwMode="auto">
          <a:xfrm>
            <a:off x="7164388" y="5876925"/>
            <a:ext cx="1657350" cy="504825"/>
          </a:xfrm>
          <a:prstGeom prst="rect">
            <a:avLst/>
          </a:prstGeom>
          <a:solidFill>
            <a:srgbClr val="A0A0E0"/>
          </a:solidFill>
          <a:ln w="28575">
            <a:solidFill>
              <a:srgbClr val="99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41029" name="Rectangle 69"/>
          <p:cNvSpPr>
            <a:spLocks noChangeArrowheads="1"/>
          </p:cNvSpPr>
          <p:nvPr/>
        </p:nvSpPr>
        <p:spPr bwMode="auto">
          <a:xfrm>
            <a:off x="7812088" y="5948363"/>
            <a:ext cx="936625" cy="35877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41030" name="Rectangle 14"/>
          <p:cNvSpPr>
            <a:spLocks noChangeArrowheads="1"/>
          </p:cNvSpPr>
          <p:nvPr/>
        </p:nvSpPr>
        <p:spPr bwMode="auto">
          <a:xfrm>
            <a:off x="7235825" y="6022975"/>
            <a:ext cx="50323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200" b="1"/>
              <a:t>B::b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427538" y="5157788"/>
            <a:ext cx="2357437" cy="1366837"/>
            <a:chOff x="4040" y="3140"/>
            <a:chExt cx="1526" cy="1063"/>
          </a:xfrm>
        </p:grpSpPr>
        <p:sp>
          <p:nvSpPr>
            <p:cNvPr id="41032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3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AutoShape 144"/>
          <p:cNvSpPr>
            <a:spLocks noChangeArrowheads="1"/>
          </p:cNvSpPr>
          <p:nvPr/>
        </p:nvSpPr>
        <p:spPr bwMode="auto">
          <a:xfrm>
            <a:off x="4516438" y="5253038"/>
            <a:ext cx="2000250" cy="33655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1600" b="1">
                <a:solidFill>
                  <a:srgbClr val="FFFF00"/>
                </a:solidFill>
                <a:latin typeface="Courier New" pitchFamily="49" charset="0"/>
              </a:rPr>
              <a:t>10 20</a:t>
            </a:r>
            <a:endParaRPr lang="sr-Latn-CS" sz="16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41035" name="Rectangle 75"/>
          <p:cNvSpPr>
            <a:spLocks noChangeArrowheads="1"/>
          </p:cNvSpPr>
          <p:nvPr/>
        </p:nvSpPr>
        <p:spPr bwMode="auto">
          <a:xfrm>
            <a:off x="7812088" y="5373688"/>
            <a:ext cx="936625" cy="35877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latin typeface="Courier New" pitchFamily="49" charset="0"/>
              </a:rPr>
              <a:t>10</a:t>
            </a:r>
          </a:p>
        </p:txBody>
      </p:sp>
      <p:sp>
        <p:nvSpPr>
          <p:cNvPr id="41036" name="Rectangle 76"/>
          <p:cNvSpPr>
            <a:spLocks noChangeArrowheads="1"/>
          </p:cNvSpPr>
          <p:nvPr/>
        </p:nvSpPr>
        <p:spPr bwMode="auto">
          <a:xfrm>
            <a:off x="7810500" y="5949950"/>
            <a:ext cx="936625" cy="35877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latin typeface="Courier New" pitchFamily="49" charset="0"/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4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69" grpId="0" uiExpand="1" build="p" bldLvl="5"/>
      <p:bldP spid="41021" grpId="0"/>
      <p:bldP spid="41022" grpId="0" animBg="1"/>
      <p:bldP spid="41025" grpId="0" animBg="1"/>
      <p:bldP spid="41026" grpId="0" animBg="1"/>
      <p:bldP spid="41027" grpId="0"/>
      <p:bldP spid="41028" grpId="0" animBg="1"/>
      <p:bldP spid="41029" grpId="0" animBg="1"/>
      <p:bldP spid="41030" grpId="0"/>
      <p:bldP spid="73" grpId="0" build="p" autoUpdateAnimBg="0"/>
      <p:bldP spid="41035" grpId="0" animBg="1"/>
      <p:bldP spid="410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Vi</a:t>
            </a:r>
            <a:r>
              <a:rPr lang="sr-Latn-CS" sz="3200" smtClean="0"/>
              <a:t>šestruko izvođenje klasa</a:t>
            </a:r>
            <a:endParaRPr lang="en-US" sz="3200" smtClean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34925" y="1196975"/>
            <a:ext cx="4321175" cy="530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Primjer</a:t>
            </a:r>
            <a:r>
              <a:rPr lang="en-US" sz="1400" b="1"/>
              <a:t>:</a:t>
            </a:r>
            <a:endParaRPr lang="sr-Latn-CS" sz="1400" b="1"/>
          </a:p>
          <a:p>
            <a:pPr marL="342900" indent="-342900">
              <a:spcBef>
                <a:spcPts val="200"/>
              </a:spcBef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  <a:endParaRPr lang="en-US" sz="13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cstring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&gt;</a:t>
            </a:r>
            <a:endParaRPr lang="en-US" sz="13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200"/>
              </a:spcBef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Vozilo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Vozilo(char *s="")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{ 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regBr = new char[strlen(s)+1];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strcpy(regBr,s);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}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void read()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{ cout&lt;&lt;" </a:t>
            </a:r>
            <a:r>
              <a:rPr lang="en-U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Vozilo: "; cin&gt;&gt;regBr; }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protected: char *regBr;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200"/>
              </a:spcBef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Vozac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Vozac(char *s="")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{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ime = new char[strlen(s)+1];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strcpy(ime,s);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}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void read()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{ cout&lt;&lt;" </a:t>
            </a: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Vozac:  "; cin&gt;&gt;ime; }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protected: char *ime;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140200" y="1052513"/>
            <a:ext cx="500380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Voznja : public Vozilo, public Vozac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Voznja(char *v="", char *k="", int d=0)</a:t>
            </a:r>
          </a:p>
          <a:p>
            <a:pPr marL="342900" indent="-342900"/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: Vozilo(k), Vozac(v), km(d) {}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void read()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{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cout &lt;&lt; "\nUnesite podatke:\n";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Vozac::read();  Vozilo::read();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cout &lt;&lt; " </a:t>
            </a: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Distanca: "; cin &gt;&gt; km;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}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void print()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{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cout &lt;&lt; regBr &lt;&lt; "\t" &lt;&lt; ime &lt;&lt; "\t";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cout &lt;&lt; km &lt;&lt; "km\n";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}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protected: int km;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25000"/>
              </a:spcBef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Voznja v("Marko", "100-M-200", 150);</a:t>
            </a:r>
          </a:p>
          <a:p>
            <a:pPr marL="342900" indent="-342900"/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v.print(); v.read(); v.print(); 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211638" y="5373688"/>
            <a:ext cx="4824412" cy="1439862"/>
            <a:chOff x="4040" y="3140"/>
            <a:chExt cx="1526" cy="1063"/>
          </a:xfrm>
        </p:grpSpPr>
        <p:sp>
          <p:nvSpPr>
            <p:cNvPr id="51238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9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AutoShape 144"/>
          <p:cNvSpPr>
            <a:spLocks noChangeArrowheads="1"/>
          </p:cNvSpPr>
          <p:nvPr/>
        </p:nvSpPr>
        <p:spPr bwMode="auto">
          <a:xfrm>
            <a:off x="4356100" y="5445125"/>
            <a:ext cx="4067175" cy="128270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1300" b="1">
                <a:solidFill>
                  <a:srgbClr val="FFFF00"/>
                </a:solidFill>
                <a:latin typeface="Courier New" pitchFamily="49" charset="0"/>
              </a:rPr>
              <a:t>100-M-200       Marko   150km</a:t>
            </a:r>
          </a:p>
          <a:p>
            <a:r>
              <a:rPr lang="en-US" sz="1300" b="1">
                <a:solidFill>
                  <a:srgbClr val="FFFF00"/>
                </a:solidFill>
                <a:latin typeface="Courier New" pitchFamily="49" charset="0"/>
              </a:rPr>
              <a:t>Unesite podatke:</a:t>
            </a:r>
          </a:p>
          <a:p>
            <a:r>
              <a:rPr lang="en-US" sz="1300" b="1">
                <a:solidFill>
                  <a:srgbClr val="FFFF00"/>
                </a:solidFill>
                <a:latin typeface="Courier New" pitchFamily="49" charset="0"/>
              </a:rPr>
              <a:t>  Vozac:  Petronije</a:t>
            </a:r>
          </a:p>
          <a:p>
            <a:r>
              <a:rPr lang="en-US" sz="1300" b="1">
                <a:solidFill>
                  <a:srgbClr val="FFFF00"/>
                </a:solidFill>
                <a:latin typeface="Courier New" pitchFamily="49" charset="0"/>
              </a:rPr>
              <a:t>  Vozilo: 125-K-125</a:t>
            </a:r>
          </a:p>
          <a:p>
            <a:r>
              <a:rPr lang="en-US" sz="1300" b="1">
                <a:solidFill>
                  <a:srgbClr val="FFFF00"/>
                </a:solidFill>
                <a:latin typeface="Courier New" pitchFamily="49" charset="0"/>
              </a:rPr>
              <a:t>  Distanca: 125</a:t>
            </a:r>
          </a:p>
          <a:p>
            <a:r>
              <a:rPr lang="en-US" sz="1300" b="1">
                <a:solidFill>
                  <a:srgbClr val="FFFF00"/>
                </a:solidFill>
                <a:latin typeface="Courier New" pitchFamily="49" charset="0"/>
              </a:rPr>
              <a:t>125-K-125       Petronije       125km</a:t>
            </a:r>
            <a:endParaRPr lang="sr-Latn-CS" sz="13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1500"/>
                            </p:stCondLst>
                            <p:childTnLst>
                              <p:par>
                                <p:cTn id="1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3000"/>
                            </p:stCondLst>
                            <p:childTnLst>
                              <p:par>
                                <p:cTn id="1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3500"/>
                            </p:stCondLst>
                            <p:childTnLst>
                              <p:par>
                                <p:cTn id="1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4000"/>
                            </p:stCondLst>
                            <p:childTnLst>
                              <p:par>
                                <p:cTn id="2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69" grpId="0" uiExpand="1" build="p" bldLvl="5"/>
      <p:bldP spid="3" grpId="0" uiExpand="1" build="p"/>
      <p:bldP spid="73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Višestruki podobjekti</a:t>
            </a:r>
            <a:endParaRPr lang="en-US" sz="3200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4925" y="1336675"/>
            <a:ext cx="5184775" cy="331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/>
              <a:t>Neka je klasa </a:t>
            </a:r>
            <a:r>
              <a:rPr lang="sr-Latn-CS" sz="1400" b="1"/>
              <a:t>X direktna osnovna klasa za klase A i B</a:t>
            </a:r>
            <a:r>
              <a:rPr lang="sr-Latn-CS" sz="1400"/>
              <a:t>, a </a:t>
            </a:r>
            <a:r>
              <a:rPr lang="sr-Latn-CS" sz="1400" b="1"/>
              <a:t>klasa C izvedena iz klasa A i B</a:t>
            </a:r>
            <a:r>
              <a:rPr lang="sr-Latn-CS" sz="1400"/>
              <a:t>, tada je </a:t>
            </a:r>
            <a:r>
              <a:rPr lang="sr-Latn-CS" sz="1400" b="1">
                <a:solidFill>
                  <a:srgbClr val="000099"/>
                </a:solidFill>
              </a:rPr>
              <a:t>klasa X višestruka indirektna osnovna klasa klase C</a:t>
            </a:r>
            <a:r>
              <a:rPr lang="sr-Latn-CS" sz="1400" b="1"/>
              <a:t>.</a:t>
            </a:r>
          </a:p>
          <a:p>
            <a:pPr marL="342900" indent="-342900" eaLnBrk="1" hangingPunct="1">
              <a:spcBef>
                <a:spcPct val="7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class X 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{ protected: int data; };</a:t>
            </a:r>
          </a:p>
          <a:p>
            <a:pPr marL="342900" indent="-342900">
              <a:spcBef>
                <a:spcPct val="70000"/>
              </a:spcBef>
            </a:pP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class A : public X { };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class B : public X { };</a:t>
            </a:r>
          </a:p>
          <a:p>
            <a:pPr marL="342900" indent="-342900">
              <a:spcBef>
                <a:spcPct val="25000"/>
              </a:spcBef>
            </a:pPr>
            <a:r>
              <a:rPr lang="sr-Latn-CS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C : public A, public B </a:t>
            </a:r>
          </a:p>
          <a:p>
            <a:pPr marL="342900" indent="-342900"/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{ </a:t>
            </a:r>
          </a:p>
          <a:p>
            <a:pPr marL="342900" indent="-342900"/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   public: </a:t>
            </a:r>
          </a:p>
          <a:p>
            <a:pPr marL="342900" indent="-342900"/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void </a:t>
            </a:r>
            <a:r>
              <a:rPr lang="en-U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set</a:t>
            </a: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</a:t>
            </a:r>
            <a:r>
              <a:rPr lang="en-U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x, int y</a:t>
            </a: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  <a:r>
              <a:rPr lang="en-U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endParaRPr lang="en-US" sz="1500" b="1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en-U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void print();</a:t>
            </a:r>
            <a:endParaRPr lang="sr-Latn-CS" sz="1500" b="1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};</a:t>
            </a:r>
          </a:p>
          <a:p>
            <a:pPr marL="342900" indent="-342900">
              <a:spcBef>
                <a:spcPct val="25000"/>
              </a:spcBef>
            </a:pPr>
            <a:endParaRPr lang="sr-Latn-CS" sz="15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25000"/>
              </a:spcBef>
            </a:pPr>
            <a:endParaRPr lang="sr-Latn-CS" sz="15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grpSp>
        <p:nvGrpSpPr>
          <p:cNvPr id="12" name="Group 47"/>
          <p:cNvGrpSpPr>
            <a:grpSpLocks/>
          </p:cNvGrpSpPr>
          <p:nvPr/>
        </p:nvGrpSpPr>
        <p:grpSpPr bwMode="auto">
          <a:xfrm rot="19135476" flipH="1">
            <a:off x="6299200" y="2854325"/>
            <a:ext cx="215900" cy="863600"/>
            <a:chOff x="5103" y="3430"/>
            <a:chExt cx="136" cy="544"/>
          </a:xfrm>
        </p:grpSpPr>
        <p:sp>
          <p:nvSpPr>
            <p:cNvPr id="8225" name="AutoShape 4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6" name="Line 4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 rot="2464524">
            <a:off x="7739063" y="2854325"/>
            <a:ext cx="215900" cy="863600"/>
            <a:chOff x="5103" y="3430"/>
            <a:chExt cx="136" cy="544"/>
          </a:xfrm>
        </p:grpSpPr>
        <p:sp>
          <p:nvSpPr>
            <p:cNvPr id="8228" name="AutoShape 5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Line 5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580063" y="1125538"/>
            <a:ext cx="1150937" cy="647700"/>
            <a:chOff x="1112" y="3021"/>
            <a:chExt cx="725" cy="408"/>
          </a:xfrm>
        </p:grpSpPr>
        <p:sp>
          <p:nvSpPr>
            <p:cNvPr id="8236" name="Rectangle 7"/>
            <p:cNvSpPr>
              <a:spLocks noChangeArrowheads="1"/>
            </p:cNvSpPr>
            <p:nvPr/>
          </p:nvSpPr>
          <p:spPr bwMode="auto">
            <a:xfrm>
              <a:off x="1112" y="3021"/>
              <a:ext cx="725" cy="18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X</a:t>
              </a:r>
              <a:endParaRPr lang="en-US" sz="1400" b="1"/>
            </a:p>
          </p:txBody>
        </p:sp>
        <p:sp>
          <p:nvSpPr>
            <p:cNvPr id="8237" name="Rectangle 8"/>
            <p:cNvSpPr>
              <a:spLocks noChangeArrowheads="1"/>
            </p:cNvSpPr>
            <p:nvPr/>
          </p:nvSpPr>
          <p:spPr bwMode="auto">
            <a:xfrm>
              <a:off x="1112" y="3203"/>
              <a:ext cx="725" cy="136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CS" sz="1200" b="1"/>
                <a:t>#</a:t>
              </a:r>
              <a:r>
                <a:rPr lang="en-US" sz="1200" b="1"/>
                <a:t> </a:t>
              </a:r>
              <a:r>
                <a:rPr lang="sr-Latn-CS" sz="1200" b="1"/>
                <a:t>data : int</a:t>
              </a:r>
              <a:endParaRPr lang="en-US" sz="1200" b="1"/>
            </a:p>
          </p:txBody>
        </p:sp>
        <p:sp>
          <p:nvSpPr>
            <p:cNvPr id="8238" name="Rectangle 9"/>
            <p:cNvSpPr>
              <a:spLocks noChangeArrowheads="1"/>
            </p:cNvSpPr>
            <p:nvPr/>
          </p:nvSpPr>
          <p:spPr bwMode="auto">
            <a:xfrm>
              <a:off x="1112" y="3339"/>
              <a:ext cx="725" cy="90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581650" y="2349500"/>
            <a:ext cx="1150938" cy="576263"/>
            <a:chOff x="3243" y="3612"/>
            <a:chExt cx="998" cy="363"/>
          </a:xfrm>
        </p:grpSpPr>
        <p:sp>
          <p:nvSpPr>
            <p:cNvPr id="8240" name="Rectangle 23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A</a:t>
              </a:r>
              <a:endParaRPr lang="en-US" sz="1400" b="1"/>
            </a:p>
          </p:txBody>
        </p:sp>
        <p:sp>
          <p:nvSpPr>
            <p:cNvPr id="8241" name="Rectangle 24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8242" name="Rectangle 25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84888" y="1846263"/>
            <a:ext cx="179387" cy="431800"/>
            <a:chOff x="5103" y="3430"/>
            <a:chExt cx="136" cy="544"/>
          </a:xfrm>
        </p:grpSpPr>
        <p:sp>
          <p:nvSpPr>
            <p:cNvPr id="8244" name="AutoShape 1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5" name="Line 1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596188" y="1125538"/>
            <a:ext cx="1150937" cy="647700"/>
            <a:chOff x="1112" y="3021"/>
            <a:chExt cx="725" cy="408"/>
          </a:xfrm>
        </p:grpSpPr>
        <p:sp>
          <p:nvSpPr>
            <p:cNvPr id="8247" name="Rectangle 7"/>
            <p:cNvSpPr>
              <a:spLocks noChangeArrowheads="1"/>
            </p:cNvSpPr>
            <p:nvPr/>
          </p:nvSpPr>
          <p:spPr bwMode="auto">
            <a:xfrm>
              <a:off x="1112" y="3021"/>
              <a:ext cx="725" cy="18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X</a:t>
              </a:r>
              <a:endParaRPr lang="en-US" sz="1400" b="1"/>
            </a:p>
          </p:txBody>
        </p:sp>
        <p:sp>
          <p:nvSpPr>
            <p:cNvPr id="8248" name="Rectangle 8"/>
            <p:cNvSpPr>
              <a:spLocks noChangeArrowheads="1"/>
            </p:cNvSpPr>
            <p:nvPr/>
          </p:nvSpPr>
          <p:spPr bwMode="auto">
            <a:xfrm>
              <a:off x="1112" y="3203"/>
              <a:ext cx="725" cy="136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CS" sz="1200" b="1"/>
                <a:t>#</a:t>
              </a:r>
              <a:r>
                <a:rPr lang="en-US" sz="1200" b="1"/>
                <a:t> </a:t>
              </a:r>
              <a:r>
                <a:rPr lang="sr-Latn-CS" sz="1200" b="1"/>
                <a:t>data : int</a:t>
              </a:r>
              <a:endParaRPr lang="en-US" sz="1200" b="1"/>
            </a:p>
          </p:txBody>
        </p:sp>
        <p:sp>
          <p:nvSpPr>
            <p:cNvPr id="8249" name="Rectangle 9"/>
            <p:cNvSpPr>
              <a:spLocks noChangeArrowheads="1"/>
            </p:cNvSpPr>
            <p:nvPr/>
          </p:nvSpPr>
          <p:spPr bwMode="auto">
            <a:xfrm>
              <a:off x="1112" y="3339"/>
              <a:ext cx="725" cy="90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7597775" y="2349500"/>
            <a:ext cx="1150938" cy="576263"/>
            <a:chOff x="3243" y="3612"/>
            <a:chExt cx="998" cy="363"/>
          </a:xfrm>
        </p:grpSpPr>
        <p:sp>
          <p:nvSpPr>
            <p:cNvPr id="8251" name="Rectangle 23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B</a:t>
              </a:r>
              <a:endParaRPr lang="en-US" sz="1400" b="1"/>
            </a:p>
          </p:txBody>
        </p:sp>
        <p:sp>
          <p:nvSpPr>
            <p:cNvPr id="8252" name="Rectangle 24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8253" name="Rectangle 25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8101013" y="1846263"/>
            <a:ext cx="179387" cy="431800"/>
            <a:chOff x="5103" y="3430"/>
            <a:chExt cx="136" cy="544"/>
          </a:xfrm>
        </p:grpSpPr>
        <p:sp>
          <p:nvSpPr>
            <p:cNvPr id="8255" name="AutoShape 1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6" name="Line 1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500563" y="5164138"/>
            <a:ext cx="4535487" cy="555625"/>
          </a:xfrm>
          <a:prstGeom prst="rect">
            <a:avLst/>
          </a:prstGeom>
          <a:solidFill>
            <a:srgbClr val="FFCC66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Objek</a:t>
            </a:r>
            <a:r>
              <a:rPr lang="sr-Latn-CS" sz="1400" b="1"/>
              <a:t>a</a:t>
            </a:r>
            <a:r>
              <a:rPr lang="en-US" sz="1400" b="1"/>
              <a:t>t klase C ima </a:t>
            </a:r>
            <a:r>
              <a:rPr lang="en-US" sz="1400" b="1">
                <a:solidFill>
                  <a:srgbClr val="000099"/>
                </a:solidFill>
              </a:rPr>
              <a:t>dva </a:t>
            </a:r>
            <a:r>
              <a:rPr lang="sr-Latn-CS" sz="1400" b="1">
                <a:solidFill>
                  <a:srgbClr val="000099"/>
                </a:solidFill>
              </a:rPr>
              <a:t>č</a:t>
            </a:r>
            <a:r>
              <a:rPr lang="en-US" sz="1400" b="1">
                <a:solidFill>
                  <a:srgbClr val="000099"/>
                </a:solidFill>
              </a:rPr>
              <a:t>lana</a:t>
            </a:r>
            <a:r>
              <a:rPr lang="en-US" sz="1400" b="1"/>
              <a:t> </a:t>
            </a:r>
            <a:r>
              <a:rPr lang="sr-Latn-CS" sz="1400" b="1"/>
              <a:t>sa imenom </a:t>
            </a:r>
            <a:r>
              <a:rPr lang="sr-Latn-CS" sz="1400" b="1">
                <a:solidFill>
                  <a:srgbClr val="000099"/>
                </a:solidFill>
              </a:rPr>
              <a:t>data</a:t>
            </a:r>
            <a:r>
              <a:rPr lang="sr-Latn-CS" sz="1400" b="1"/>
              <a:t>. </a:t>
            </a:r>
            <a:r>
              <a:rPr lang="sr-Latn-CS" sz="1400"/>
              <a:t>(jedan naslijeđen iz A, drugi nas</a:t>
            </a:r>
            <a:r>
              <a:rPr lang="en-US" sz="1400"/>
              <a:t>l</a:t>
            </a:r>
            <a:r>
              <a:rPr lang="sr-Latn-CS" sz="1400"/>
              <a:t>ijeđen iz B).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500563" y="5846763"/>
            <a:ext cx="4535487" cy="82232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Pristup ovim (višestrukim) članovima mora da se vrši preko operatora za razrješenje dosega!</a:t>
            </a:r>
          </a:p>
          <a:p>
            <a:pPr algn="ctr">
              <a:spcBef>
                <a:spcPct val="25000"/>
              </a:spcBef>
            </a:pPr>
            <a:r>
              <a:rPr lang="sr-Latn-CS" sz="1400" b="1">
                <a:solidFill>
                  <a:srgbClr val="000099"/>
                </a:solidFill>
              </a:rPr>
              <a:t>Obavezno referenciranje </a:t>
            </a:r>
            <a:r>
              <a:rPr lang="sr-Latn-CS" sz="1400" b="1">
                <a:solidFill>
                  <a:srgbClr val="990000"/>
                </a:solidFill>
              </a:rPr>
              <a:t>A::data</a:t>
            </a:r>
            <a:r>
              <a:rPr lang="sr-Latn-CS" sz="1400" b="1">
                <a:solidFill>
                  <a:srgbClr val="000099"/>
                </a:solidFill>
              </a:rPr>
              <a:t> i </a:t>
            </a:r>
            <a:r>
              <a:rPr lang="sr-Latn-CS" sz="1400" b="1">
                <a:solidFill>
                  <a:srgbClr val="990000"/>
                </a:solidFill>
              </a:rPr>
              <a:t>B::data</a:t>
            </a:r>
            <a:r>
              <a:rPr lang="sr-Latn-CS" sz="1400" b="1">
                <a:solidFill>
                  <a:srgbClr val="000099"/>
                </a:solidFill>
              </a:rPr>
              <a:t>!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4925" y="4868863"/>
            <a:ext cx="3960813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5000"/>
              </a:spcBef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void C::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set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x, int y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 </a:t>
            </a:r>
          </a:p>
          <a:p>
            <a:pPr marL="342900" indent="-342900"/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</a:t>
            </a:r>
            <a:r>
              <a:rPr lang="en-U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A::data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=x;  </a:t>
            </a:r>
            <a:r>
              <a:rPr lang="en-U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B::data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=y; }</a:t>
            </a:r>
          </a:p>
          <a:p>
            <a:pPr marL="342900" indent="-342900">
              <a:spcBef>
                <a:spcPct val="70000"/>
              </a:spcBef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C::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print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 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/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{ </a:t>
            </a:r>
          </a:p>
          <a:p>
            <a:pPr marL="342900" indent="-342900"/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cout &lt;&lt; </a:t>
            </a:r>
            <a:r>
              <a:rPr lang="en-U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A::data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&lt;&lt; endl;</a:t>
            </a:r>
          </a:p>
          <a:p>
            <a:pPr marL="342900" indent="-342900"/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cout &lt;&lt; </a:t>
            </a:r>
            <a:r>
              <a:rPr lang="en-U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B::data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</a:t>
            </a:r>
          </a:p>
          <a:p>
            <a:pPr marL="342900" indent="-342900"/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}</a:t>
            </a:r>
            <a:endParaRPr lang="sr-Latn-CS" sz="15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grpSp>
        <p:nvGrpSpPr>
          <p:cNvPr id="8268" name="Group 76"/>
          <p:cNvGrpSpPr>
            <a:grpSpLocks/>
          </p:cNvGrpSpPr>
          <p:nvPr/>
        </p:nvGrpSpPr>
        <p:grpSpPr bwMode="auto">
          <a:xfrm>
            <a:off x="6011863" y="3763963"/>
            <a:ext cx="2232025" cy="889000"/>
            <a:chOff x="3969" y="2371"/>
            <a:chExt cx="1089" cy="560"/>
          </a:xfrm>
        </p:grpSpPr>
        <p:sp>
          <p:nvSpPr>
            <p:cNvPr id="8261" name="Rectangle 16"/>
            <p:cNvSpPr>
              <a:spLocks noChangeArrowheads="1"/>
            </p:cNvSpPr>
            <p:nvPr/>
          </p:nvSpPr>
          <p:spPr bwMode="auto">
            <a:xfrm>
              <a:off x="3969" y="2614"/>
              <a:ext cx="1089" cy="31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/>
                <a:t>+set( x : int, y : int) : void</a:t>
              </a:r>
            </a:p>
            <a:p>
              <a:r>
                <a:rPr lang="sr-Latn-CS" sz="1200" b="1"/>
                <a:t>+ </a:t>
              </a:r>
              <a:r>
                <a:rPr lang="en-US" sz="1200" b="1"/>
                <a:t>print</a:t>
              </a:r>
              <a:r>
                <a:rPr lang="sr-Latn-CS" sz="1200" b="1"/>
                <a:t>() : void</a:t>
              </a:r>
              <a:endParaRPr lang="en-US" sz="1200" b="1"/>
            </a:p>
          </p:txBody>
        </p:sp>
        <p:sp>
          <p:nvSpPr>
            <p:cNvPr id="8260" name="Rectangle 15"/>
            <p:cNvSpPr>
              <a:spLocks noChangeArrowheads="1"/>
            </p:cNvSpPr>
            <p:nvPr/>
          </p:nvSpPr>
          <p:spPr bwMode="auto">
            <a:xfrm>
              <a:off x="3969" y="2499"/>
              <a:ext cx="1089" cy="11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/>
            </a:p>
          </p:txBody>
        </p:sp>
        <p:sp>
          <p:nvSpPr>
            <p:cNvPr id="8259" name="Rectangle 14"/>
            <p:cNvSpPr>
              <a:spLocks noChangeArrowheads="1"/>
            </p:cNvSpPr>
            <p:nvPr/>
          </p:nvSpPr>
          <p:spPr bwMode="auto">
            <a:xfrm>
              <a:off x="3969" y="2371"/>
              <a:ext cx="1089" cy="14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C</a:t>
              </a:r>
              <a:endParaRPr lang="en-US" sz="1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uiExpand="1" build="p" bldLvl="2"/>
      <p:bldP spid="21" grpId="0" animBg="1"/>
      <p:bldP spid="67" grpId="0" animBg="1"/>
      <p:bldP spid="8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Virtuelne osnovne klase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4925" y="1336675"/>
            <a:ext cx="5184775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400" b="1"/>
              <a:t>Da bi se prilikom </a:t>
            </a:r>
            <a:r>
              <a:rPr lang="sr-Latn-CS" sz="1400" b="1"/>
              <a:t>višestrukog izvođenja iz jedne indirektne osnovne klase eliminisao problem višestrukog podobjekta u objektu višestruko izvedene klase, koriste se </a:t>
            </a:r>
            <a:r>
              <a:rPr lang="sr-Latn-CS" sz="1400" b="1">
                <a:solidFill>
                  <a:srgbClr val="000099"/>
                </a:solidFill>
              </a:rPr>
              <a:t>virtuelne klase</a:t>
            </a:r>
            <a:r>
              <a:rPr lang="sr-Latn-CS" sz="1400" b="1"/>
              <a:t>.</a:t>
            </a:r>
            <a:endParaRPr lang="sr-Latn-CS" sz="15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grpSp>
        <p:nvGrpSpPr>
          <p:cNvPr id="12" name="Group 47"/>
          <p:cNvGrpSpPr>
            <a:grpSpLocks/>
          </p:cNvGrpSpPr>
          <p:nvPr/>
        </p:nvGrpSpPr>
        <p:grpSpPr bwMode="auto">
          <a:xfrm rot="19135476" flipH="1">
            <a:off x="1627188" y="4076700"/>
            <a:ext cx="144462" cy="647700"/>
            <a:chOff x="5103" y="3430"/>
            <a:chExt cx="136" cy="544"/>
          </a:xfrm>
        </p:grpSpPr>
        <p:sp>
          <p:nvSpPr>
            <p:cNvPr id="41989" name="AutoShape 4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Line 4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 rot="2464524">
            <a:off x="2347913" y="4076700"/>
            <a:ext cx="144462" cy="647700"/>
            <a:chOff x="5103" y="3430"/>
            <a:chExt cx="136" cy="544"/>
          </a:xfrm>
        </p:grpSpPr>
        <p:sp>
          <p:nvSpPr>
            <p:cNvPr id="41992" name="AutoShape 5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Line 5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042988" y="3573463"/>
            <a:ext cx="788987" cy="576262"/>
            <a:chOff x="3243" y="3612"/>
            <a:chExt cx="998" cy="363"/>
          </a:xfrm>
        </p:grpSpPr>
        <p:sp>
          <p:nvSpPr>
            <p:cNvPr id="41999" name="Rectangle 23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A</a:t>
              </a:r>
              <a:endParaRPr lang="en-US" sz="1400" b="1"/>
            </a:p>
          </p:txBody>
        </p:sp>
        <p:sp>
          <p:nvSpPr>
            <p:cNvPr id="42000" name="Rectangle 24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42001" name="Rectangle 25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368425" y="3097213"/>
            <a:ext cx="179388" cy="431800"/>
            <a:chOff x="5103" y="3430"/>
            <a:chExt cx="136" cy="544"/>
          </a:xfrm>
        </p:grpSpPr>
        <p:sp>
          <p:nvSpPr>
            <p:cNvPr id="42003" name="AutoShape 1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Line 1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268538" y="3573463"/>
            <a:ext cx="790575" cy="576262"/>
            <a:chOff x="3243" y="3612"/>
            <a:chExt cx="998" cy="363"/>
          </a:xfrm>
        </p:grpSpPr>
        <p:sp>
          <p:nvSpPr>
            <p:cNvPr id="42010" name="Rectangle 23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B</a:t>
              </a:r>
              <a:endParaRPr lang="en-US" sz="1400" b="1"/>
            </a:p>
          </p:txBody>
        </p:sp>
        <p:sp>
          <p:nvSpPr>
            <p:cNvPr id="42011" name="Rectangle 24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42012" name="Rectangle 25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2555875" y="3097213"/>
            <a:ext cx="179388" cy="431800"/>
            <a:chOff x="5103" y="3430"/>
            <a:chExt cx="136" cy="544"/>
          </a:xfrm>
        </p:grpSpPr>
        <p:sp>
          <p:nvSpPr>
            <p:cNvPr id="42014" name="AutoShape 1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Line 1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95288" y="5761038"/>
            <a:ext cx="3240087" cy="768350"/>
          </a:xfrm>
          <a:prstGeom prst="rect">
            <a:avLst/>
          </a:prstGeom>
          <a:solidFill>
            <a:srgbClr val="FFCC66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/>
              <a:t>“Obično” višestruko izvođenje</a:t>
            </a:r>
          </a:p>
          <a:p>
            <a:pPr algn="ctr"/>
            <a:r>
              <a:rPr lang="sr-Latn-CS" sz="1400"/>
              <a:t>(objekat klase C sadrži dva podobjekta klase X)</a:t>
            </a:r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 rot="19135476" flipH="1">
            <a:off x="5805488" y="4076700"/>
            <a:ext cx="144462" cy="647700"/>
            <a:chOff x="5103" y="3430"/>
            <a:chExt cx="136" cy="544"/>
          </a:xfrm>
        </p:grpSpPr>
        <p:sp>
          <p:nvSpPr>
            <p:cNvPr id="42028" name="AutoShape 4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9" name="Line 4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50"/>
          <p:cNvGrpSpPr>
            <a:grpSpLocks/>
          </p:cNvGrpSpPr>
          <p:nvPr/>
        </p:nvGrpSpPr>
        <p:grpSpPr bwMode="auto">
          <a:xfrm rot="2464524">
            <a:off x="6526213" y="4076700"/>
            <a:ext cx="144462" cy="647700"/>
            <a:chOff x="5103" y="3430"/>
            <a:chExt cx="136" cy="544"/>
          </a:xfrm>
        </p:grpSpPr>
        <p:sp>
          <p:nvSpPr>
            <p:cNvPr id="42031" name="AutoShape 5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2" name="Line 5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5295900" y="3573463"/>
            <a:ext cx="788988" cy="576262"/>
            <a:chOff x="3243" y="3612"/>
            <a:chExt cx="998" cy="363"/>
          </a:xfrm>
        </p:grpSpPr>
        <p:sp>
          <p:nvSpPr>
            <p:cNvPr id="42038" name="Rectangle 23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A</a:t>
              </a:r>
              <a:endParaRPr lang="en-US" sz="1400" b="1"/>
            </a:p>
          </p:txBody>
        </p:sp>
        <p:sp>
          <p:nvSpPr>
            <p:cNvPr id="42039" name="Rectangle 24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42040" name="Rectangle 25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6446838" y="3573463"/>
            <a:ext cx="790575" cy="576262"/>
            <a:chOff x="3243" y="3612"/>
            <a:chExt cx="998" cy="363"/>
          </a:xfrm>
        </p:grpSpPr>
        <p:sp>
          <p:nvSpPr>
            <p:cNvPr id="42049" name="Rectangle 23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B</a:t>
              </a:r>
              <a:endParaRPr lang="en-US" sz="1400" b="1"/>
            </a:p>
          </p:txBody>
        </p:sp>
        <p:sp>
          <p:nvSpPr>
            <p:cNvPr id="42050" name="Rectangle 24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42051" name="Rectangle 25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 rot="2464524">
            <a:off x="5803900" y="2997200"/>
            <a:ext cx="144463" cy="647700"/>
            <a:chOff x="5103" y="3430"/>
            <a:chExt cx="136" cy="544"/>
          </a:xfrm>
        </p:grpSpPr>
        <p:sp>
          <p:nvSpPr>
            <p:cNvPr id="42060" name="AutoShape 4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1" name="Line 4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50"/>
          <p:cNvGrpSpPr>
            <a:grpSpLocks/>
          </p:cNvGrpSpPr>
          <p:nvPr/>
        </p:nvGrpSpPr>
        <p:grpSpPr bwMode="auto">
          <a:xfrm rot="19135476" flipH="1">
            <a:off x="6524625" y="2997200"/>
            <a:ext cx="144463" cy="647700"/>
            <a:chOff x="5103" y="3430"/>
            <a:chExt cx="136" cy="544"/>
          </a:xfrm>
        </p:grpSpPr>
        <p:sp>
          <p:nvSpPr>
            <p:cNvPr id="42063" name="AutoShape 5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4" name="Line 5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65" name="AutoShape 81"/>
          <p:cNvSpPr>
            <a:spLocks noChangeArrowheads="1"/>
          </p:cNvSpPr>
          <p:nvPr/>
        </p:nvSpPr>
        <p:spPr bwMode="auto">
          <a:xfrm>
            <a:off x="4068763" y="3787775"/>
            <a:ext cx="287337" cy="215900"/>
          </a:xfrm>
          <a:prstGeom prst="rightArrow">
            <a:avLst>
              <a:gd name="adj1" fmla="val 50000"/>
              <a:gd name="adj2" fmla="val 33272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20"/>
          <p:cNvSpPr txBox="1">
            <a:spLocks noChangeArrowheads="1"/>
          </p:cNvSpPr>
          <p:nvPr/>
        </p:nvSpPr>
        <p:spPr bwMode="auto">
          <a:xfrm>
            <a:off x="4716463" y="5761038"/>
            <a:ext cx="3168650" cy="768350"/>
          </a:xfrm>
          <a:prstGeom prst="rect">
            <a:avLst/>
          </a:prstGeom>
          <a:solidFill>
            <a:srgbClr val="FFCC66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/>
              <a:t>“Virtuelno” višestruko izvođenje</a:t>
            </a:r>
          </a:p>
          <a:p>
            <a:pPr algn="ctr"/>
            <a:r>
              <a:rPr lang="sr-Latn-CS" sz="1400"/>
              <a:t>(objekat klase C sadrži jedan podobjekat klase X)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971550" y="2420938"/>
            <a:ext cx="1006475" cy="647700"/>
            <a:chOff x="1112" y="3021"/>
            <a:chExt cx="725" cy="408"/>
          </a:xfrm>
        </p:grpSpPr>
        <p:sp>
          <p:nvSpPr>
            <p:cNvPr id="42080" name="Rectangle 7"/>
            <p:cNvSpPr>
              <a:spLocks noChangeArrowheads="1"/>
            </p:cNvSpPr>
            <p:nvPr/>
          </p:nvSpPr>
          <p:spPr bwMode="auto">
            <a:xfrm>
              <a:off x="1112" y="3021"/>
              <a:ext cx="725" cy="18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X</a:t>
              </a:r>
              <a:endParaRPr lang="en-US" sz="1400" b="1"/>
            </a:p>
          </p:txBody>
        </p:sp>
        <p:sp>
          <p:nvSpPr>
            <p:cNvPr id="42081" name="Rectangle 8"/>
            <p:cNvSpPr>
              <a:spLocks noChangeArrowheads="1"/>
            </p:cNvSpPr>
            <p:nvPr/>
          </p:nvSpPr>
          <p:spPr bwMode="auto">
            <a:xfrm>
              <a:off x="1112" y="3203"/>
              <a:ext cx="725" cy="136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CS" sz="1200" b="1"/>
                <a:t>#</a:t>
              </a:r>
              <a:r>
                <a:rPr lang="en-US" sz="1200" b="1"/>
                <a:t> </a:t>
              </a:r>
              <a:r>
                <a:rPr lang="sr-Latn-CS" sz="1200" b="1"/>
                <a:t>data : int</a:t>
              </a:r>
              <a:endParaRPr lang="en-US" sz="1200" b="1"/>
            </a:p>
          </p:txBody>
        </p:sp>
        <p:sp>
          <p:nvSpPr>
            <p:cNvPr id="42082" name="Rectangle 9"/>
            <p:cNvSpPr>
              <a:spLocks noChangeArrowheads="1"/>
            </p:cNvSpPr>
            <p:nvPr/>
          </p:nvSpPr>
          <p:spPr bwMode="auto">
            <a:xfrm>
              <a:off x="1112" y="3339"/>
              <a:ext cx="725" cy="90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2124075" y="2420938"/>
            <a:ext cx="1008063" cy="647700"/>
            <a:chOff x="1112" y="3021"/>
            <a:chExt cx="725" cy="408"/>
          </a:xfrm>
        </p:grpSpPr>
        <p:sp>
          <p:nvSpPr>
            <p:cNvPr id="42084" name="Rectangle 7"/>
            <p:cNvSpPr>
              <a:spLocks noChangeArrowheads="1"/>
            </p:cNvSpPr>
            <p:nvPr/>
          </p:nvSpPr>
          <p:spPr bwMode="auto">
            <a:xfrm>
              <a:off x="1112" y="3021"/>
              <a:ext cx="725" cy="18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X</a:t>
              </a:r>
              <a:endParaRPr lang="en-US" sz="1400" b="1"/>
            </a:p>
          </p:txBody>
        </p:sp>
        <p:sp>
          <p:nvSpPr>
            <p:cNvPr id="42085" name="Rectangle 8"/>
            <p:cNvSpPr>
              <a:spLocks noChangeArrowheads="1"/>
            </p:cNvSpPr>
            <p:nvPr/>
          </p:nvSpPr>
          <p:spPr bwMode="auto">
            <a:xfrm>
              <a:off x="1112" y="3203"/>
              <a:ext cx="725" cy="136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CS" sz="1200" b="1"/>
                <a:t>#</a:t>
              </a:r>
              <a:r>
                <a:rPr lang="en-US" sz="1200" b="1"/>
                <a:t> </a:t>
              </a:r>
              <a:r>
                <a:rPr lang="sr-Latn-CS" sz="1200" b="1"/>
                <a:t>data : int</a:t>
              </a:r>
              <a:endParaRPr lang="en-US" sz="1200" b="1"/>
            </a:p>
          </p:txBody>
        </p:sp>
        <p:sp>
          <p:nvSpPr>
            <p:cNvPr id="42086" name="Rectangle 9"/>
            <p:cNvSpPr>
              <a:spLocks noChangeArrowheads="1"/>
            </p:cNvSpPr>
            <p:nvPr/>
          </p:nvSpPr>
          <p:spPr bwMode="auto">
            <a:xfrm>
              <a:off x="1112" y="3339"/>
              <a:ext cx="725" cy="90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5726113" y="2420938"/>
            <a:ext cx="1008062" cy="647700"/>
            <a:chOff x="1112" y="3021"/>
            <a:chExt cx="725" cy="408"/>
          </a:xfrm>
        </p:grpSpPr>
        <p:sp>
          <p:nvSpPr>
            <p:cNvPr id="42088" name="Rectangle 7"/>
            <p:cNvSpPr>
              <a:spLocks noChangeArrowheads="1"/>
            </p:cNvSpPr>
            <p:nvPr/>
          </p:nvSpPr>
          <p:spPr bwMode="auto">
            <a:xfrm>
              <a:off x="1112" y="3021"/>
              <a:ext cx="725" cy="18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X</a:t>
              </a:r>
              <a:endParaRPr lang="en-US" sz="1400" b="1"/>
            </a:p>
          </p:txBody>
        </p:sp>
        <p:sp>
          <p:nvSpPr>
            <p:cNvPr id="42089" name="Rectangle 8"/>
            <p:cNvSpPr>
              <a:spLocks noChangeArrowheads="1"/>
            </p:cNvSpPr>
            <p:nvPr/>
          </p:nvSpPr>
          <p:spPr bwMode="auto">
            <a:xfrm>
              <a:off x="1112" y="3203"/>
              <a:ext cx="725" cy="136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CS" sz="1200" b="1"/>
                <a:t>#</a:t>
              </a:r>
              <a:r>
                <a:rPr lang="en-US" sz="1200" b="1"/>
                <a:t> </a:t>
              </a:r>
              <a:r>
                <a:rPr lang="sr-Latn-CS" sz="1200" b="1"/>
                <a:t>data : int</a:t>
              </a:r>
              <a:endParaRPr lang="en-US" sz="1200" b="1"/>
            </a:p>
          </p:txBody>
        </p:sp>
        <p:sp>
          <p:nvSpPr>
            <p:cNvPr id="42090" name="Rectangle 9"/>
            <p:cNvSpPr>
              <a:spLocks noChangeArrowheads="1"/>
            </p:cNvSpPr>
            <p:nvPr/>
          </p:nvSpPr>
          <p:spPr bwMode="auto">
            <a:xfrm>
              <a:off x="1112" y="3339"/>
              <a:ext cx="725" cy="90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5508625" y="1196975"/>
            <a:ext cx="3313113" cy="98107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000099"/>
                </a:solidFill>
              </a:rPr>
              <a:t>Svaki </a:t>
            </a:r>
            <a:r>
              <a:rPr lang="sr-Latn-CS" sz="1400" b="1">
                <a:solidFill>
                  <a:srgbClr val="000099"/>
                </a:solidFill>
              </a:rPr>
              <a:t>objekat klase C sadrži </a:t>
            </a:r>
            <a:r>
              <a:rPr lang="en-US" sz="1400" b="1">
                <a:solidFill>
                  <a:srgbClr val="000099"/>
                </a:solidFill>
              </a:rPr>
              <a:t>samo </a:t>
            </a:r>
            <a:r>
              <a:rPr lang="sr-Latn-CS" sz="1400" b="1">
                <a:solidFill>
                  <a:srgbClr val="000099"/>
                </a:solidFill>
              </a:rPr>
              <a:t>jedan podobjekat klase X</a:t>
            </a:r>
            <a:r>
              <a:rPr lang="en-US" sz="1400" b="1">
                <a:solidFill>
                  <a:srgbClr val="000099"/>
                </a:solidFill>
              </a:rPr>
              <a:t>, kojeg dijele podobjekat klase A i podobjekat klase B</a:t>
            </a:r>
            <a:r>
              <a:rPr lang="sr-Latn-CS" sz="1400" b="1">
                <a:solidFill>
                  <a:srgbClr val="000099"/>
                </a:solidFill>
              </a:rPr>
              <a:t>)</a:t>
            </a:r>
          </a:p>
        </p:txBody>
      </p:sp>
      <p:grpSp>
        <p:nvGrpSpPr>
          <p:cNvPr id="42092" name="Group 108"/>
          <p:cNvGrpSpPr>
            <a:grpSpLocks/>
          </p:cNvGrpSpPr>
          <p:nvPr/>
        </p:nvGrpSpPr>
        <p:grpSpPr bwMode="auto">
          <a:xfrm>
            <a:off x="971550" y="4700588"/>
            <a:ext cx="2087563" cy="889000"/>
            <a:chOff x="3969" y="2371"/>
            <a:chExt cx="1089" cy="560"/>
          </a:xfrm>
        </p:grpSpPr>
        <p:sp>
          <p:nvSpPr>
            <p:cNvPr id="42093" name="Rectangle 16"/>
            <p:cNvSpPr>
              <a:spLocks noChangeArrowheads="1"/>
            </p:cNvSpPr>
            <p:nvPr/>
          </p:nvSpPr>
          <p:spPr bwMode="auto">
            <a:xfrm>
              <a:off x="3969" y="2614"/>
              <a:ext cx="1089" cy="31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/>
                <a:t>+set( x : int, y : int) : void</a:t>
              </a:r>
            </a:p>
            <a:p>
              <a:r>
                <a:rPr lang="sr-Latn-CS" sz="1200" b="1"/>
                <a:t>+ </a:t>
              </a:r>
              <a:r>
                <a:rPr lang="en-US" sz="1200" b="1"/>
                <a:t>print</a:t>
              </a:r>
              <a:r>
                <a:rPr lang="sr-Latn-CS" sz="1200" b="1"/>
                <a:t>() : void</a:t>
              </a:r>
              <a:endParaRPr lang="en-US" sz="1200" b="1"/>
            </a:p>
          </p:txBody>
        </p:sp>
        <p:sp>
          <p:nvSpPr>
            <p:cNvPr id="42094" name="Rectangle 15"/>
            <p:cNvSpPr>
              <a:spLocks noChangeArrowheads="1"/>
            </p:cNvSpPr>
            <p:nvPr/>
          </p:nvSpPr>
          <p:spPr bwMode="auto">
            <a:xfrm>
              <a:off x="3969" y="2499"/>
              <a:ext cx="1089" cy="11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/>
            </a:p>
          </p:txBody>
        </p:sp>
        <p:sp>
          <p:nvSpPr>
            <p:cNvPr id="42095" name="Rectangle 14"/>
            <p:cNvSpPr>
              <a:spLocks noChangeArrowheads="1"/>
            </p:cNvSpPr>
            <p:nvPr/>
          </p:nvSpPr>
          <p:spPr bwMode="auto">
            <a:xfrm>
              <a:off x="3969" y="2371"/>
              <a:ext cx="1089" cy="14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C</a:t>
              </a:r>
              <a:endParaRPr lang="en-US" sz="1400" b="1"/>
            </a:p>
          </p:txBody>
        </p:sp>
      </p:grpSp>
      <p:grpSp>
        <p:nvGrpSpPr>
          <p:cNvPr id="42096" name="Group 112"/>
          <p:cNvGrpSpPr>
            <a:grpSpLocks/>
          </p:cNvGrpSpPr>
          <p:nvPr/>
        </p:nvGrpSpPr>
        <p:grpSpPr bwMode="auto">
          <a:xfrm>
            <a:off x="5365750" y="4700588"/>
            <a:ext cx="1800225" cy="889000"/>
            <a:chOff x="3969" y="2371"/>
            <a:chExt cx="1089" cy="560"/>
          </a:xfrm>
        </p:grpSpPr>
        <p:sp>
          <p:nvSpPr>
            <p:cNvPr id="42097" name="Rectangle 16"/>
            <p:cNvSpPr>
              <a:spLocks noChangeArrowheads="1"/>
            </p:cNvSpPr>
            <p:nvPr/>
          </p:nvSpPr>
          <p:spPr bwMode="auto">
            <a:xfrm>
              <a:off x="3969" y="2614"/>
              <a:ext cx="1089" cy="31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/>
                <a:t>+set( x : int) : void</a:t>
              </a:r>
            </a:p>
            <a:p>
              <a:r>
                <a:rPr lang="sr-Latn-CS" sz="1200" b="1"/>
                <a:t>+ </a:t>
              </a:r>
              <a:r>
                <a:rPr lang="en-US" sz="1200" b="1"/>
                <a:t>print</a:t>
              </a:r>
              <a:r>
                <a:rPr lang="sr-Latn-CS" sz="1200" b="1"/>
                <a:t>() : void</a:t>
              </a:r>
              <a:endParaRPr lang="en-US" sz="1200" b="1"/>
            </a:p>
          </p:txBody>
        </p:sp>
        <p:sp>
          <p:nvSpPr>
            <p:cNvPr id="42098" name="Rectangle 15"/>
            <p:cNvSpPr>
              <a:spLocks noChangeArrowheads="1"/>
            </p:cNvSpPr>
            <p:nvPr/>
          </p:nvSpPr>
          <p:spPr bwMode="auto">
            <a:xfrm>
              <a:off x="3969" y="2499"/>
              <a:ext cx="1089" cy="11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/>
            </a:p>
          </p:txBody>
        </p:sp>
        <p:sp>
          <p:nvSpPr>
            <p:cNvPr id="42099" name="Rectangle 14"/>
            <p:cNvSpPr>
              <a:spLocks noChangeArrowheads="1"/>
            </p:cNvSpPr>
            <p:nvPr/>
          </p:nvSpPr>
          <p:spPr bwMode="auto">
            <a:xfrm>
              <a:off x="3969" y="2371"/>
              <a:ext cx="1089" cy="14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C</a:t>
              </a:r>
              <a:endParaRPr lang="en-US" sz="1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21" grpId="0" animBg="1"/>
      <p:bldP spid="42065" grpId="0" animBg="1"/>
      <p:bldP spid="15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Virtuelne osnovne klase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388" y="1268413"/>
            <a:ext cx="4968875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Primjer:</a:t>
            </a:r>
          </a:p>
          <a:p>
            <a:pPr marL="342900" indent="-342900">
              <a:spcBef>
                <a:spcPct val="50000"/>
              </a:spcBef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sr-Latn-C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  <a:endParaRPr lang="en-US" sz="15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5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50000"/>
              </a:spcBef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X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{ protected: int data; };</a:t>
            </a:r>
          </a:p>
          <a:p>
            <a:pPr marL="342900" indent="-342900">
              <a:spcBef>
                <a:spcPct val="50000"/>
              </a:spcBef>
            </a:pP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A : </a:t>
            </a:r>
            <a:r>
              <a:rPr lang="sr-Latn-CS" sz="15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virtual</a:t>
            </a: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public X {};</a:t>
            </a:r>
          </a:p>
          <a:p>
            <a:pPr marL="342900" indent="-342900"/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B : </a:t>
            </a:r>
            <a:r>
              <a:rPr lang="sr-Latn-CS" sz="15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virtual</a:t>
            </a: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public X {};</a:t>
            </a:r>
          </a:p>
          <a:p>
            <a:pPr marL="342900" indent="-342900">
              <a:spcBef>
                <a:spcPct val="50000"/>
              </a:spcBef>
            </a:pP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C : public A, public B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public: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void set(int x)</a:t>
            </a:r>
            <a:r>
              <a:rPr lang="en-U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data=x; }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void print();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50000"/>
              </a:spcBef>
            </a:pP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C::print()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cout &lt;&lt; </a:t>
            </a: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data</a:t>
            </a: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&lt;&lt; endl;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cout &lt;&lt; </a:t>
            </a: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A::data</a:t>
            </a: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&lt;&lt; endl;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cout &lt;&lt; </a:t>
            </a: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B::data</a:t>
            </a:r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&lt;&lt; endl;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50000"/>
              </a:spcBef>
            </a:pPr>
            <a:r>
              <a:rPr lang="en-U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/>
            <a:r>
              <a:rPr lang="sr-Latn-C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en-U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 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c;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c.set(100);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c.print</a:t>
            </a:r>
            <a:r>
              <a:rPr lang="sr-Latn-C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();</a:t>
            </a:r>
            <a:r>
              <a:rPr lang="en-U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sr-Latn-CS" sz="15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3077" name="Rectangle 14"/>
          <p:cNvSpPr>
            <a:spLocks noChangeArrowheads="1"/>
          </p:cNvSpPr>
          <p:nvPr/>
        </p:nvSpPr>
        <p:spPr bwMode="auto">
          <a:xfrm>
            <a:off x="7740650" y="5376863"/>
            <a:ext cx="36036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/>
              <a:t>c</a:t>
            </a:r>
          </a:p>
        </p:txBody>
      </p:sp>
      <p:sp>
        <p:nvSpPr>
          <p:cNvPr id="43078" name="Rectangle 16"/>
          <p:cNvSpPr>
            <a:spLocks noChangeArrowheads="1"/>
          </p:cNvSpPr>
          <p:nvPr/>
        </p:nvSpPr>
        <p:spPr bwMode="auto">
          <a:xfrm>
            <a:off x="6948488" y="5664200"/>
            <a:ext cx="1935162" cy="792163"/>
          </a:xfrm>
          <a:prstGeom prst="rect">
            <a:avLst/>
          </a:prstGeom>
          <a:solidFill>
            <a:schemeClr val="accent2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43079" name="Rectangle 16"/>
          <p:cNvSpPr>
            <a:spLocks noChangeArrowheads="1"/>
          </p:cNvSpPr>
          <p:nvPr/>
        </p:nvSpPr>
        <p:spPr bwMode="auto">
          <a:xfrm>
            <a:off x="7092950" y="5807075"/>
            <a:ext cx="1657350" cy="504825"/>
          </a:xfrm>
          <a:prstGeom prst="rect">
            <a:avLst/>
          </a:prstGeom>
          <a:solidFill>
            <a:srgbClr val="A0A0E0"/>
          </a:solidFill>
          <a:ln w="28575">
            <a:solidFill>
              <a:srgbClr val="99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43080" name="Rectangle 72"/>
          <p:cNvSpPr>
            <a:spLocks noChangeArrowheads="1"/>
          </p:cNvSpPr>
          <p:nvPr/>
        </p:nvSpPr>
        <p:spPr bwMode="auto">
          <a:xfrm>
            <a:off x="7740650" y="5878513"/>
            <a:ext cx="936625" cy="35877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43081" name="Rectangle 14"/>
          <p:cNvSpPr>
            <a:spLocks noChangeArrowheads="1"/>
          </p:cNvSpPr>
          <p:nvPr/>
        </p:nvSpPr>
        <p:spPr bwMode="auto">
          <a:xfrm>
            <a:off x="7164388" y="5953125"/>
            <a:ext cx="5032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200" b="1"/>
              <a:t>data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427538" y="5157788"/>
            <a:ext cx="2357437" cy="1366837"/>
            <a:chOff x="4040" y="3140"/>
            <a:chExt cx="1526" cy="1063"/>
          </a:xfrm>
        </p:grpSpPr>
        <p:sp>
          <p:nvSpPr>
            <p:cNvPr id="43086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7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AutoShape 144"/>
          <p:cNvSpPr>
            <a:spLocks noChangeArrowheads="1"/>
          </p:cNvSpPr>
          <p:nvPr/>
        </p:nvSpPr>
        <p:spPr bwMode="auto">
          <a:xfrm>
            <a:off x="4516438" y="5253038"/>
            <a:ext cx="2000250" cy="82550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1600" b="1">
                <a:solidFill>
                  <a:srgbClr val="FFFF00"/>
                </a:solidFill>
                <a:latin typeface="Courier New" pitchFamily="49" charset="0"/>
              </a:rPr>
              <a:t>100</a:t>
            </a:r>
          </a:p>
          <a:p>
            <a:r>
              <a:rPr lang="en-US" sz="1600" b="1">
                <a:solidFill>
                  <a:srgbClr val="FFFF00"/>
                </a:solidFill>
                <a:latin typeface="Courier New" pitchFamily="49" charset="0"/>
              </a:rPr>
              <a:t>100</a:t>
            </a:r>
          </a:p>
          <a:p>
            <a:r>
              <a:rPr lang="en-US" sz="1600" b="1">
                <a:solidFill>
                  <a:srgbClr val="FFFF00"/>
                </a:solidFill>
                <a:latin typeface="Courier New" pitchFamily="49" charset="0"/>
              </a:rPr>
              <a:t>100</a:t>
            </a:r>
            <a:endParaRPr lang="sr-Latn-CS" sz="16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43089" name="Rectangle 81"/>
          <p:cNvSpPr>
            <a:spLocks noChangeArrowheads="1"/>
          </p:cNvSpPr>
          <p:nvPr/>
        </p:nvSpPr>
        <p:spPr bwMode="auto">
          <a:xfrm>
            <a:off x="7739063" y="5880100"/>
            <a:ext cx="936625" cy="35877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>
                <a:latin typeface="Courier New" pitchFamily="49" charset="0"/>
              </a:rPr>
              <a:t>100</a:t>
            </a:r>
          </a:p>
        </p:txBody>
      </p:sp>
      <p:grpSp>
        <p:nvGrpSpPr>
          <p:cNvPr id="12" name="Group 47"/>
          <p:cNvGrpSpPr>
            <a:grpSpLocks/>
          </p:cNvGrpSpPr>
          <p:nvPr/>
        </p:nvGrpSpPr>
        <p:grpSpPr bwMode="auto">
          <a:xfrm rot="19135476" flipH="1">
            <a:off x="6235700" y="3140075"/>
            <a:ext cx="144463" cy="647700"/>
            <a:chOff x="5103" y="3430"/>
            <a:chExt cx="136" cy="544"/>
          </a:xfrm>
        </p:grpSpPr>
        <p:sp>
          <p:nvSpPr>
            <p:cNvPr id="43092" name="AutoShape 4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3" name="Line 4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 rot="2464524">
            <a:off x="6956425" y="3140075"/>
            <a:ext cx="144463" cy="647700"/>
            <a:chOff x="5103" y="3430"/>
            <a:chExt cx="136" cy="544"/>
          </a:xfrm>
        </p:grpSpPr>
        <p:sp>
          <p:nvSpPr>
            <p:cNvPr id="43095" name="AutoShape 5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96" name="Line 5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726113" y="2636838"/>
            <a:ext cx="788987" cy="576262"/>
            <a:chOff x="3243" y="3612"/>
            <a:chExt cx="998" cy="363"/>
          </a:xfrm>
        </p:grpSpPr>
        <p:sp>
          <p:nvSpPr>
            <p:cNvPr id="43098" name="Rectangle 23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A</a:t>
              </a:r>
              <a:endParaRPr lang="en-US" sz="1400" b="1"/>
            </a:p>
          </p:txBody>
        </p:sp>
        <p:sp>
          <p:nvSpPr>
            <p:cNvPr id="43099" name="Rectangle 24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43100" name="Rectangle 25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877050" y="2636838"/>
            <a:ext cx="790575" cy="576262"/>
            <a:chOff x="3243" y="3612"/>
            <a:chExt cx="998" cy="363"/>
          </a:xfrm>
        </p:grpSpPr>
        <p:sp>
          <p:nvSpPr>
            <p:cNvPr id="43102" name="Rectangle 23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B</a:t>
              </a:r>
              <a:endParaRPr lang="en-US" sz="1400" b="1"/>
            </a:p>
          </p:txBody>
        </p:sp>
        <p:sp>
          <p:nvSpPr>
            <p:cNvPr id="43103" name="Rectangle 24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43104" name="Rectangle 25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 rot="2464524">
            <a:off x="6234113" y="2060575"/>
            <a:ext cx="144462" cy="647700"/>
            <a:chOff x="5103" y="3430"/>
            <a:chExt cx="136" cy="544"/>
          </a:xfrm>
        </p:grpSpPr>
        <p:sp>
          <p:nvSpPr>
            <p:cNvPr id="43106" name="AutoShape 4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07" name="Line 4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 rot="19135476" flipH="1">
            <a:off x="6954838" y="2060575"/>
            <a:ext cx="144462" cy="647700"/>
            <a:chOff x="5103" y="3430"/>
            <a:chExt cx="136" cy="544"/>
          </a:xfrm>
        </p:grpSpPr>
        <p:sp>
          <p:nvSpPr>
            <p:cNvPr id="43109" name="AutoShape 5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0" name="Line 5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156325" y="1484313"/>
            <a:ext cx="1008063" cy="647700"/>
            <a:chOff x="1112" y="3021"/>
            <a:chExt cx="725" cy="408"/>
          </a:xfrm>
        </p:grpSpPr>
        <p:sp>
          <p:nvSpPr>
            <p:cNvPr id="43112" name="Rectangle 7"/>
            <p:cNvSpPr>
              <a:spLocks noChangeArrowheads="1"/>
            </p:cNvSpPr>
            <p:nvPr/>
          </p:nvSpPr>
          <p:spPr bwMode="auto">
            <a:xfrm>
              <a:off x="1112" y="3021"/>
              <a:ext cx="725" cy="18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X</a:t>
              </a:r>
              <a:endParaRPr lang="en-US" sz="1400" b="1"/>
            </a:p>
          </p:txBody>
        </p:sp>
        <p:sp>
          <p:nvSpPr>
            <p:cNvPr id="43113" name="Rectangle 8"/>
            <p:cNvSpPr>
              <a:spLocks noChangeArrowheads="1"/>
            </p:cNvSpPr>
            <p:nvPr/>
          </p:nvSpPr>
          <p:spPr bwMode="auto">
            <a:xfrm>
              <a:off x="1112" y="3203"/>
              <a:ext cx="725" cy="136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CS" sz="1200" b="1"/>
                <a:t>#</a:t>
              </a:r>
              <a:r>
                <a:rPr lang="en-US" sz="1200" b="1"/>
                <a:t> </a:t>
              </a:r>
              <a:r>
                <a:rPr lang="sr-Latn-CS" sz="1200" b="1"/>
                <a:t>data : int</a:t>
              </a:r>
              <a:endParaRPr lang="en-US" sz="1200" b="1"/>
            </a:p>
          </p:txBody>
        </p:sp>
        <p:sp>
          <p:nvSpPr>
            <p:cNvPr id="43114" name="Rectangle 9"/>
            <p:cNvSpPr>
              <a:spLocks noChangeArrowheads="1"/>
            </p:cNvSpPr>
            <p:nvPr/>
          </p:nvSpPr>
          <p:spPr bwMode="auto">
            <a:xfrm>
              <a:off x="1112" y="3339"/>
              <a:ext cx="725" cy="90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43115" name="Group 107"/>
          <p:cNvGrpSpPr>
            <a:grpSpLocks/>
          </p:cNvGrpSpPr>
          <p:nvPr/>
        </p:nvGrpSpPr>
        <p:grpSpPr bwMode="auto">
          <a:xfrm>
            <a:off x="5795963" y="3763963"/>
            <a:ext cx="1800225" cy="889000"/>
            <a:chOff x="3969" y="2371"/>
            <a:chExt cx="1089" cy="560"/>
          </a:xfrm>
        </p:grpSpPr>
        <p:sp>
          <p:nvSpPr>
            <p:cNvPr id="43116" name="Rectangle 16"/>
            <p:cNvSpPr>
              <a:spLocks noChangeArrowheads="1"/>
            </p:cNvSpPr>
            <p:nvPr/>
          </p:nvSpPr>
          <p:spPr bwMode="auto">
            <a:xfrm>
              <a:off x="3969" y="2614"/>
              <a:ext cx="1089" cy="31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/>
                <a:t>+set( x : int) : void</a:t>
              </a:r>
            </a:p>
            <a:p>
              <a:r>
                <a:rPr lang="sr-Latn-CS" sz="1200" b="1"/>
                <a:t>+ </a:t>
              </a:r>
              <a:r>
                <a:rPr lang="en-US" sz="1200" b="1"/>
                <a:t>print</a:t>
              </a:r>
              <a:r>
                <a:rPr lang="sr-Latn-CS" sz="1200" b="1"/>
                <a:t>() : void</a:t>
              </a:r>
              <a:endParaRPr lang="en-US" sz="1200" b="1"/>
            </a:p>
          </p:txBody>
        </p:sp>
        <p:sp>
          <p:nvSpPr>
            <p:cNvPr id="43117" name="Rectangle 15"/>
            <p:cNvSpPr>
              <a:spLocks noChangeArrowheads="1"/>
            </p:cNvSpPr>
            <p:nvPr/>
          </p:nvSpPr>
          <p:spPr bwMode="auto">
            <a:xfrm>
              <a:off x="3969" y="2499"/>
              <a:ext cx="1089" cy="11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/>
            </a:p>
          </p:txBody>
        </p:sp>
        <p:sp>
          <p:nvSpPr>
            <p:cNvPr id="43118" name="Rectangle 14"/>
            <p:cNvSpPr>
              <a:spLocks noChangeArrowheads="1"/>
            </p:cNvSpPr>
            <p:nvPr/>
          </p:nvSpPr>
          <p:spPr bwMode="auto">
            <a:xfrm>
              <a:off x="3969" y="2371"/>
              <a:ext cx="1089" cy="14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C</a:t>
              </a:r>
              <a:endParaRPr lang="en-US" sz="1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/>
      <p:bldP spid="43077" grpId="0"/>
      <p:bldP spid="43078" grpId="0" animBg="1"/>
      <p:bldP spid="43079" grpId="0" animBg="1"/>
      <p:bldP spid="43080" grpId="0" animBg="1"/>
      <p:bldP spid="43081" grpId="0"/>
      <p:bldP spid="73" grpId="0" uiExpand="1" build="p" autoUpdateAnimBg="0"/>
      <p:bldP spid="430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Virtuelne osnovne klase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388" y="1268413"/>
            <a:ext cx="4968875" cy="558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Primjer:</a:t>
            </a:r>
          </a:p>
          <a:p>
            <a:pPr marL="342900" indent="-342900">
              <a:spcBef>
                <a:spcPts val="600"/>
              </a:spcBef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sr-Latn-C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  <a:endParaRPr lang="en-US" sz="15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en-U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5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50000"/>
              </a:spcBef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X  { protected: int data; };</a:t>
            </a:r>
          </a:p>
          <a:p>
            <a:pPr marL="342900" indent="-342900">
              <a:spcBef>
                <a:spcPct val="50000"/>
              </a:spcBef>
            </a:pP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A : virtual public X {};</a:t>
            </a:r>
          </a:p>
          <a:p>
            <a:pPr marL="342900" indent="-342900"/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B : virtual public X {};</a:t>
            </a:r>
          </a:p>
          <a:p>
            <a:pPr marL="342900" indent="-342900"/>
            <a:r>
              <a:rPr lang="sr-Latn-CS" sz="15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C : public X {};</a:t>
            </a:r>
          </a:p>
          <a:p>
            <a:pPr marL="342900" indent="-342900">
              <a:spcBef>
                <a:spcPct val="50000"/>
              </a:spcBef>
            </a:pP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Y : public A, public B, public C</a:t>
            </a:r>
          </a:p>
          <a:p>
            <a:pPr marL="342900" indent="-342900"/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public:</a:t>
            </a:r>
            <a:r>
              <a:rPr lang="en-U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set(int x);</a:t>
            </a:r>
          </a:p>
          <a:p>
            <a:pPr marL="342900" indent="-342900"/>
            <a:r>
              <a:rPr lang="en-U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</a:t>
            </a:r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void print();</a:t>
            </a:r>
          </a:p>
          <a:p>
            <a:pPr marL="342900" indent="-342900"/>
            <a:r>
              <a:rPr lang="sr-Latn-CS" sz="15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50000"/>
              </a:spcBef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Y::set(int x)</a:t>
            </a:r>
          </a:p>
          <a:p>
            <a:pPr marL="342900" indent="-342900"/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C::data=5*x;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A::data=10*x;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50000"/>
              </a:spcBef>
            </a:pP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Y::print()</a:t>
            </a:r>
          </a:p>
          <a:p>
            <a:pPr marL="342900" indent="-342900"/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cout &lt;&lt; C::data &lt;&lt; endl;</a:t>
            </a:r>
          </a:p>
          <a:p>
            <a:pPr marL="342900" indent="-342900"/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cout &lt;&lt; B::data &lt;&lt; endl;</a:t>
            </a:r>
          </a:p>
          <a:p>
            <a:pPr marL="342900" indent="-342900"/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50000"/>
              </a:spcBef>
            </a:pPr>
            <a:r>
              <a:rPr lang="en-U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5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/>
            <a:r>
              <a:rPr lang="sr-Latn-C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Y y;  y.set(100); y.print(); }</a:t>
            </a:r>
          </a:p>
        </p:txBody>
      </p:sp>
      <p:grpSp>
        <p:nvGrpSpPr>
          <p:cNvPr id="12" name="Group 47"/>
          <p:cNvGrpSpPr>
            <a:grpSpLocks/>
          </p:cNvGrpSpPr>
          <p:nvPr/>
        </p:nvGrpSpPr>
        <p:grpSpPr bwMode="auto">
          <a:xfrm rot="19135476" flipH="1">
            <a:off x="6083300" y="3140075"/>
            <a:ext cx="144463" cy="647700"/>
            <a:chOff x="5103" y="3430"/>
            <a:chExt cx="136" cy="544"/>
          </a:xfrm>
        </p:grpSpPr>
        <p:sp>
          <p:nvSpPr>
            <p:cNvPr id="44047" name="AutoShape 4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8" name="Line 4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50"/>
          <p:cNvGrpSpPr>
            <a:grpSpLocks/>
          </p:cNvGrpSpPr>
          <p:nvPr/>
        </p:nvGrpSpPr>
        <p:grpSpPr bwMode="auto">
          <a:xfrm rot="2464524">
            <a:off x="7740650" y="3140075"/>
            <a:ext cx="144463" cy="647700"/>
            <a:chOff x="5103" y="3430"/>
            <a:chExt cx="136" cy="544"/>
          </a:xfrm>
        </p:grpSpPr>
        <p:sp>
          <p:nvSpPr>
            <p:cNvPr id="44050" name="AutoShape 5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1" name="Line 5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292725" y="2565400"/>
            <a:ext cx="788988" cy="576263"/>
            <a:chOff x="3243" y="3612"/>
            <a:chExt cx="998" cy="363"/>
          </a:xfrm>
        </p:grpSpPr>
        <p:sp>
          <p:nvSpPr>
            <p:cNvPr id="44053" name="Rectangle 23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A</a:t>
              </a:r>
              <a:endParaRPr lang="en-US" sz="1400" b="1"/>
            </a:p>
          </p:txBody>
        </p:sp>
        <p:sp>
          <p:nvSpPr>
            <p:cNvPr id="44054" name="Rectangle 24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44055" name="Rectangle 25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443663" y="2565400"/>
            <a:ext cx="790575" cy="576263"/>
            <a:chOff x="3243" y="3612"/>
            <a:chExt cx="998" cy="363"/>
          </a:xfrm>
        </p:grpSpPr>
        <p:sp>
          <p:nvSpPr>
            <p:cNvPr id="44057" name="Rectangle 23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B</a:t>
              </a:r>
              <a:endParaRPr lang="en-US" sz="1400" b="1"/>
            </a:p>
          </p:txBody>
        </p:sp>
        <p:sp>
          <p:nvSpPr>
            <p:cNvPr id="44058" name="Rectangle 24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44059" name="Rectangle 25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 rot="2464524">
            <a:off x="5800725" y="1941513"/>
            <a:ext cx="144463" cy="647700"/>
            <a:chOff x="5103" y="3430"/>
            <a:chExt cx="136" cy="544"/>
          </a:xfrm>
        </p:grpSpPr>
        <p:sp>
          <p:nvSpPr>
            <p:cNvPr id="44061" name="AutoShape 48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2" name="Line 49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 rot="19135476" flipH="1">
            <a:off x="6521450" y="1941513"/>
            <a:ext cx="144463" cy="647700"/>
            <a:chOff x="5103" y="3430"/>
            <a:chExt cx="136" cy="544"/>
          </a:xfrm>
        </p:grpSpPr>
        <p:sp>
          <p:nvSpPr>
            <p:cNvPr id="44064" name="AutoShape 5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5" name="Line 5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722938" y="1341438"/>
            <a:ext cx="1008062" cy="647700"/>
            <a:chOff x="1112" y="3021"/>
            <a:chExt cx="725" cy="408"/>
          </a:xfrm>
        </p:grpSpPr>
        <p:sp>
          <p:nvSpPr>
            <p:cNvPr id="44067" name="Rectangle 7"/>
            <p:cNvSpPr>
              <a:spLocks noChangeArrowheads="1"/>
            </p:cNvSpPr>
            <p:nvPr/>
          </p:nvSpPr>
          <p:spPr bwMode="auto">
            <a:xfrm>
              <a:off x="1112" y="3021"/>
              <a:ext cx="725" cy="18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X</a:t>
              </a:r>
              <a:endParaRPr lang="en-US" sz="1400" b="1"/>
            </a:p>
          </p:txBody>
        </p:sp>
        <p:sp>
          <p:nvSpPr>
            <p:cNvPr id="44068" name="Rectangle 8"/>
            <p:cNvSpPr>
              <a:spLocks noChangeArrowheads="1"/>
            </p:cNvSpPr>
            <p:nvPr/>
          </p:nvSpPr>
          <p:spPr bwMode="auto">
            <a:xfrm>
              <a:off x="1112" y="3203"/>
              <a:ext cx="725" cy="136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CS" sz="1200" b="1"/>
                <a:t>#</a:t>
              </a:r>
              <a:r>
                <a:rPr lang="en-US" sz="1200" b="1"/>
                <a:t> </a:t>
              </a:r>
              <a:r>
                <a:rPr lang="sr-Latn-CS" sz="1200" b="1"/>
                <a:t>data : int</a:t>
              </a:r>
              <a:endParaRPr lang="en-US" sz="1200" b="1"/>
            </a:p>
          </p:txBody>
        </p:sp>
        <p:sp>
          <p:nvSpPr>
            <p:cNvPr id="44069" name="Rectangle 9"/>
            <p:cNvSpPr>
              <a:spLocks noChangeArrowheads="1"/>
            </p:cNvSpPr>
            <p:nvPr/>
          </p:nvSpPr>
          <p:spPr bwMode="auto">
            <a:xfrm>
              <a:off x="1112" y="3339"/>
              <a:ext cx="725" cy="90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44070" name="Group 38"/>
          <p:cNvGrpSpPr>
            <a:grpSpLocks/>
          </p:cNvGrpSpPr>
          <p:nvPr/>
        </p:nvGrpSpPr>
        <p:grpSpPr bwMode="auto">
          <a:xfrm>
            <a:off x="6084888" y="3763963"/>
            <a:ext cx="1800225" cy="889000"/>
            <a:chOff x="3969" y="2371"/>
            <a:chExt cx="1089" cy="560"/>
          </a:xfrm>
        </p:grpSpPr>
        <p:sp>
          <p:nvSpPr>
            <p:cNvPr id="44071" name="Rectangle 16"/>
            <p:cNvSpPr>
              <a:spLocks noChangeArrowheads="1"/>
            </p:cNvSpPr>
            <p:nvPr/>
          </p:nvSpPr>
          <p:spPr bwMode="auto">
            <a:xfrm>
              <a:off x="3969" y="2614"/>
              <a:ext cx="1089" cy="31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200" b="1"/>
                <a:t>+set( x : int) : void</a:t>
              </a:r>
            </a:p>
            <a:p>
              <a:r>
                <a:rPr lang="sr-Latn-CS" sz="1200" b="1"/>
                <a:t>+ </a:t>
              </a:r>
              <a:r>
                <a:rPr lang="en-US" sz="1200" b="1"/>
                <a:t>print</a:t>
              </a:r>
              <a:r>
                <a:rPr lang="sr-Latn-CS" sz="1200" b="1"/>
                <a:t>() : void</a:t>
              </a:r>
              <a:endParaRPr lang="en-US" sz="1200" b="1"/>
            </a:p>
          </p:txBody>
        </p:sp>
        <p:sp>
          <p:nvSpPr>
            <p:cNvPr id="44072" name="Rectangle 15"/>
            <p:cNvSpPr>
              <a:spLocks noChangeArrowheads="1"/>
            </p:cNvSpPr>
            <p:nvPr/>
          </p:nvSpPr>
          <p:spPr bwMode="auto">
            <a:xfrm>
              <a:off x="3969" y="2499"/>
              <a:ext cx="1089" cy="11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b="1"/>
            </a:p>
          </p:txBody>
        </p:sp>
        <p:sp>
          <p:nvSpPr>
            <p:cNvPr id="44073" name="Rectangle 14"/>
            <p:cNvSpPr>
              <a:spLocks noChangeArrowheads="1"/>
            </p:cNvSpPr>
            <p:nvPr/>
          </p:nvSpPr>
          <p:spPr bwMode="auto">
            <a:xfrm>
              <a:off x="3969" y="2371"/>
              <a:ext cx="1089" cy="14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Y</a:t>
              </a: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7885113" y="2565400"/>
            <a:ext cx="790575" cy="576263"/>
            <a:chOff x="3243" y="3612"/>
            <a:chExt cx="998" cy="363"/>
          </a:xfrm>
        </p:grpSpPr>
        <p:sp>
          <p:nvSpPr>
            <p:cNvPr id="44075" name="Rectangle 23"/>
            <p:cNvSpPr>
              <a:spLocks noChangeArrowheads="1"/>
            </p:cNvSpPr>
            <p:nvPr/>
          </p:nvSpPr>
          <p:spPr bwMode="auto">
            <a:xfrm>
              <a:off x="3243" y="3612"/>
              <a:ext cx="998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/>
                <a:t>C</a:t>
              </a:r>
            </a:p>
          </p:txBody>
        </p:sp>
        <p:sp>
          <p:nvSpPr>
            <p:cNvPr id="44076" name="Rectangle 24"/>
            <p:cNvSpPr>
              <a:spLocks noChangeArrowheads="1"/>
            </p:cNvSpPr>
            <p:nvPr/>
          </p:nvSpPr>
          <p:spPr bwMode="auto">
            <a:xfrm>
              <a:off x="3243" y="3794"/>
              <a:ext cx="998" cy="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  <p:sp>
          <p:nvSpPr>
            <p:cNvPr id="44077" name="Rectangle 25"/>
            <p:cNvSpPr>
              <a:spLocks noChangeArrowheads="1"/>
            </p:cNvSpPr>
            <p:nvPr/>
          </p:nvSpPr>
          <p:spPr bwMode="auto">
            <a:xfrm>
              <a:off x="3243" y="3885"/>
              <a:ext cx="998" cy="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7740650" y="1341438"/>
            <a:ext cx="1008063" cy="647700"/>
            <a:chOff x="1112" y="3021"/>
            <a:chExt cx="725" cy="408"/>
          </a:xfrm>
        </p:grpSpPr>
        <p:sp>
          <p:nvSpPr>
            <p:cNvPr id="44079" name="Rectangle 7"/>
            <p:cNvSpPr>
              <a:spLocks noChangeArrowheads="1"/>
            </p:cNvSpPr>
            <p:nvPr/>
          </p:nvSpPr>
          <p:spPr bwMode="auto">
            <a:xfrm>
              <a:off x="1112" y="3021"/>
              <a:ext cx="725" cy="181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r-Latn-CS" sz="1400" b="1"/>
                <a:t>X</a:t>
              </a:r>
              <a:endParaRPr lang="en-US" sz="1400" b="1"/>
            </a:p>
          </p:txBody>
        </p:sp>
        <p:sp>
          <p:nvSpPr>
            <p:cNvPr id="44080" name="Rectangle 8"/>
            <p:cNvSpPr>
              <a:spLocks noChangeArrowheads="1"/>
            </p:cNvSpPr>
            <p:nvPr/>
          </p:nvSpPr>
          <p:spPr bwMode="auto">
            <a:xfrm>
              <a:off x="1112" y="3203"/>
              <a:ext cx="725" cy="136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sr-Latn-CS" sz="1200" b="1"/>
                <a:t>#</a:t>
              </a:r>
              <a:r>
                <a:rPr lang="en-US" sz="1200" b="1"/>
                <a:t> </a:t>
              </a:r>
              <a:r>
                <a:rPr lang="sr-Latn-CS" sz="1200" b="1"/>
                <a:t>data : int</a:t>
              </a:r>
              <a:endParaRPr lang="en-US" sz="1200" b="1"/>
            </a:p>
          </p:txBody>
        </p:sp>
        <p:sp>
          <p:nvSpPr>
            <p:cNvPr id="44081" name="Rectangle 9"/>
            <p:cNvSpPr>
              <a:spLocks noChangeArrowheads="1"/>
            </p:cNvSpPr>
            <p:nvPr/>
          </p:nvSpPr>
          <p:spPr bwMode="auto">
            <a:xfrm>
              <a:off x="1112" y="3339"/>
              <a:ext cx="725" cy="90"/>
            </a:xfrm>
            <a:prstGeom prst="rect">
              <a:avLst/>
            </a:prstGeom>
            <a:solidFill>
              <a:srgbClr val="A0A0E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400" b="1"/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8208963" y="2060575"/>
            <a:ext cx="179387" cy="431800"/>
            <a:chOff x="5103" y="3430"/>
            <a:chExt cx="136" cy="544"/>
          </a:xfrm>
        </p:grpSpPr>
        <p:sp>
          <p:nvSpPr>
            <p:cNvPr id="44083" name="AutoShape 1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4" name="Line 1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69100" y="3213100"/>
            <a:ext cx="179388" cy="431800"/>
            <a:chOff x="5103" y="3430"/>
            <a:chExt cx="136" cy="544"/>
          </a:xfrm>
        </p:grpSpPr>
        <p:sp>
          <p:nvSpPr>
            <p:cNvPr id="44086" name="AutoShape 11"/>
            <p:cNvSpPr>
              <a:spLocks noChangeArrowheads="1"/>
            </p:cNvSpPr>
            <p:nvPr/>
          </p:nvSpPr>
          <p:spPr bwMode="auto">
            <a:xfrm>
              <a:off x="5103" y="3430"/>
              <a:ext cx="136" cy="18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7" name="Line 12"/>
            <p:cNvSpPr>
              <a:spLocks noChangeShapeType="1"/>
            </p:cNvSpPr>
            <p:nvPr/>
          </p:nvSpPr>
          <p:spPr bwMode="auto">
            <a:xfrm>
              <a:off x="5171" y="3612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88" name="Rectangle 14"/>
          <p:cNvSpPr>
            <a:spLocks noChangeArrowheads="1"/>
          </p:cNvSpPr>
          <p:nvPr/>
        </p:nvSpPr>
        <p:spPr bwMode="auto">
          <a:xfrm>
            <a:off x="7813675" y="4941888"/>
            <a:ext cx="36036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/>
              <a:t>y</a:t>
            </a:r>
          </a:p>
        </p:txBody>
      </p:sp>
      <p:sp>
        <p:nvSpPr>
          <p:cNvPr id="44089" name="Rectangle 16"/>
          <p:cNvSpPr>
            <a:spLocks noChangeArrowheads="1"/>
          </p:cNvSpPr>
          <p:nvPr/>
        </p:nvSpPr>
        <p:spPr bwMode="auto">
          <a:xfrm>
            <a:off x="7021513" y="5229225"/>
            <a:ext cx="1935162" cy="1368425"/>
          </a:xfrm>
          <a:prstGeom prst="rect">
            <a:avLst/>
          </a:prstGeom>
          <a:solidFill>
            <a:schemeClr val="accent2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44090" name="Rectangle 16"/>
          <p:cNvSpPr>
            <a:spLocks noChangeArrowheads="1"/>
          </p:cNvSpPr>
          <p:nvPr/>
        </p:nvSpPr>
        <p:spPr bwMode="auto">
          <a:xfrm>
            <a:off x="7165975" y="5372100"/>
            <a:ext cx="1657350" cy="504825"/>
          </a:xfrm>
          <a:prstGeom prst="rect">
            <a:avLst/>
          </a:prstGeom>
          <a:solidFill>
            <a:srgbClr val="A0A0E0"/>
          </a:solidFill>
          <a:ln w="28575">
            <a:solidFill>
              <a:srgbClr val="99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44091" name="Rectangle 59"/>
          <p:cNvSpPr>
            <a:spLocks noChangeArrowheads="1"/>
          </p:cNvSpPr>
          <p:nvPr/>
        </p:nvSpPr>
        <p:spPr bwMode="auto">
          <a:xfrm>
            <a:off x="7956550" y="5443538"/>
            <a:ext cx="793750" cy="35877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44092" name="Rectangle 14"/>
          <p:cNvSpPr>
            <a:spLocks noChangeArrowheads="1"/>
          </p:cNvSpPr>
          <p:nvPr/>
        </p:nvSpPr>
        <p:spPr bwMode="auto">
          <a:xfrm>
            <a:off x="7451725" y="5518150"/>
            <a:ext cx="50323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200" b="1"/>
              <a:t>A::data</a:t>
            </a:r>
          </a:p>
          <a:p>
            <a:pPr algn="r"/>
            <a:r>
              <a:rPr lang="en-US" sz="1200" b="1"/>
              <a:t>B::data</a:t>
            </a:r>
          </a:p>
        </p:txBody>
      </p:sp>
      <p:sp>
        <p:nvSpPr>
          <p:cNvPr id="44093" name="Rectangle 16"/>
          <p:cNvSpPr>
            <a:spLocks noChangeArrowheads="1"/>
          </p:cNvSpPr>
          <p:nvPr/>
        </p:nvSpPr>
        <p:spPr bwMode="auto">
          <a:xfrm>
            <a:off x="7164388" y="5948363"/>
            <a:ext cx="1657350" cy="504825"/>
          </a:xfrm>
          <a:prstGeom prst="rect">
            <a:avLst/>
          </a:prstGeom>
          <a:solidFill>
            <a:srgbClr val="A0A0E0"/>
          </a:solidFill>
          <a:ln w="28575">
            <a:solidFill>
              <a:srgbClr val="99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7956550" y="6019800"/>
            <a:ext cx="792163" cy="35877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600" b="1">
              <a:latin typeface="Courier New" pitchFamily="49" charset="0"/>
            </a:endParaRPr>
          </a:p>
        </p:txBody>
      </p:sp>
      <p:sp>
        <p:nvSpPr>
          <p:cNvPr id="44095" name="Rectangle 14"/>
          <p:cNvSpPr>
            <a:spLocks noChangeArrowheads="1"/>
          </p:cNvSpPr>
          <p:nvPr/>
        </p:nvSpPr>
        <p:spPr bwMode="auto">
          <a:xfrm>
            <a:off x="7451725" y="6094413"/>
            <a:ext cx="50323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200" b="1"/>
              <a:t>C::data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427538" y="5229225"/>
            <a:ext cx="2357437" cy="1366838"/>
            <a:chOff x="4040" y="3140"/>
            <a:chExt cx="1526" cy="1063"/>
          </a:xfrm>
        </p:grpSpPr>
        <p:sp>
          <p:nvSpPr>
            <p:cNvPr id="44097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8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AutoShape 144"/>
          <p:cNvSpPr>
            <a:spLocks noChangeArrowheads="1"/>
          </p:cNvSpPr>
          <p:nvPr/>
        </p:nvSpPr>
        <p:spPr bwMode="auto">
          <a:xfrm>
            <a:off x="4516438" y="5324475"/>
            <a:ext cx="2000250" cy="58102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1600" b="1">
                <a:solidFill>
                  <a:srgbClr val="FFFF00"/>
                </a:solidFill>
                <a:latin typeface="Courier New" pitchFamily="49" charset="0"/>
              </a:rPr>
              <a:t>500</a:t>
            </a:r>
          </a:p>
          <a:p>
            <a:r>
              <a:rPr lang="en-US" sz="1600" b="1">
                <a:solidFill>
                  <a:srgbClr val="FFFF00"/>
                </a:solidFill>
                <a:latin typeface="Courier New" pitchFamily="49" charset="0"/>
              </a:rPr>
              <a:t>1000</a:t>
            </a:r>
            <a:endParaRPr lang="sr-Latn-CS" sz="16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44100" name="Rectangle 68"/>
          <p:cNvSpPr>
            <a:spLocks noChangeArrowheads="1"/>
          </p:cNvSpPr>
          <p:nvPr/>
        </p:nvSpPr>
        <p:spPr bwMode="auto">
          <a:xfrm>
            <a:off x="7956550" y="5445125"/>
            <a:ext cx="792163" cy="35877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smtClean="0">
                <a:latin typeface="Courier New" pitchFamily="49" charset="0"/>
              </a:rPr>
              <a:t>1000</a:t>
            </a:r>
            <a:endParaRPr lang="en-US" sz="1600" b="1">
              <a:latin typeface="Courier New" pitchFamily="49" charset="0"/>
            </a:endParaRPr>
          </a:p>
        </p:txBody>
      </p:sp>
      <p:sp>
        <p:nvSpPr>
          <p:cNvPr id="44101" name="Rectangle 69"/>
          <p:cNvSpPr>
            <a:spLocks noChangeArrowheads="1"/>
          </p:cNvSpPr>
          <p:nvPr/>
        </p:nvSpPr>
        <p:spPr bwMode="auto">
          <a:xfrm>
            <a:off x="7956550" y="6021388"/>
            <a:ext cx="790575" cy="35877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b="1" smtClean="0">
                <a:latin typeface="Courier New" pitchFamily="49" charset="0"/>
              </a:rPr>
              <a:t>500</a:t>
            </a:r>
            <a:endParaRPr lang="en-US" sz="16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/>
      <p:bldP spid="44088" grpId="0"/>
      <p:bldP spid="44089" grpId="0" animBg="1"/>
      <p:bldP spid="44090" grpId="0" animBg="1"/>
      <p:bldP spid="44091" grpId="0" animBg="1"/>
      <p:bldP spid="44092" grpId="0"/>
      <p:bldP spid="44093" grpId="0" animBg="1"/>
      <p:bldP spid="44094" grpId="0" animBg="1"/>
      <p:bldP spid="44095" grpId="0"/>
      <p:bldP spid="73" grpId="0" uiExpand="1" build="p" autoUpdateAnimBg="0"/>
      <p:bldP spid="44100" grpId="0" animBg="1"/>
      <p:bldP spid="44101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4723</TotalTime>
  <Words>1963</Words>
  <Application>Microsoft Office PowerPoint</Application>
  <PresentationFormat>On-screen Show (4:3)</PresentationFormat>
  <Paragraphs>415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Blends</vt:lpstr>
      <vt:lpstr>Programski jezici 1</vt:lpstr>
      <vt:lpstr>Višestruko nasljeđivanje </vt:lpstr>
      <vt:lpstr>Višestruko izvođenje klasa</vt:lpstr>
      <vt:lpstr>Višestruko izvođenje klasa</vt:lpstr>
      <vt:lpstr>Višestruko izvođenje klasa</vt:lpstr>
      <vt:lpstr>Višestruki podobjekti</vt:lpstr>
      <vt:lpstr>Virtuelne osnovne klase</vt:lpstr>
      <vt:lpstr>Virtuelne osnovne klase</vt:lpstr>
      <vt:lpstr>Virtuelne osnovne klase</vt:lpstr>
      <vt:lpstr>Virtuelne osnovne klase</vt:lpstr>
      <vt:lpstr>Virtuelne osnovne klase</vt:lpstr>
      <vt:lpstr>Inicijalizacija osnovnih klasa</vt:lpstr>
      <vt:lpstr>Inicijalizacija osnovnih klasa</vt:lpstr>
      <vt:lpstr>Inicijalizacija osnovnih klasa</vt:lpstr>
      <vt:lpstr>Inicijalizacija virtuelnih osnovnih klasa</vt:lpstr>
    </vt:vector>
  </TitlesOfParts>
  <Company>- ETH0 -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Programski jezici 1</dc:title>
  <dc:creator>PC</dc:creator>
  <cp:lastModifiedBy>Goran</cp:lastModifiedBy>
  <cp:revision>399</cp:revision>
  <dcterms:created xsi:type="dcterms:W3CDTF">2009-10-08T10:56:56Z</dcterms:created>
  <dcterms:modified xsi:type="dcterms:W3CDTF">2014-12-19T13:23:41Z</dcterms:modified>
</cp:coreProperties>
</file>