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70" r:id="rId3"/>
    <p:sldId id="373" r:id="rId4"/>
    <p:sldId id="374" r:id="rId5"/>
    <p:sldId id="379" r:id="rId6"/>
    <p:sldId id="378" r:id="rId7"/>
    <p:sldId id="376" r:id="rId8"/>
    <p:sldId id="377" r:id="rId9"/>
    <p:sldId id="381" r:id="rId10"/>
    <p:sldId id="382" r:id="rId11"/>
    <p:sldId id="271" r:id="rId12"/>
    <p:sldId id="323" r:id="rId13"/>
    <p:sldId id="380" r:id="rId14"/>
    <p:sldId id="383" r:id="rId15"/>
    <p:sldId id="365" r:id="rId16"/>
    <p:sldId id="38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CC"/>
    <a:srgbClr val="990000"/>
    <a:srgbClr val="A0A0E0"/>
    <a:srgbClr val="FFCC66"/>
    <a:srgbClr val="FFFF00"/>
    <a:srgbClr val="99FF99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03A74F4-41C8-4452-B5D4-C8B4F25416EB}" type="datetimeFigureOut">
              <a:rPr lang="en-US"/>
              <a:pPr>
                <a:defRPr/>
              </a:pPr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C429C6-86BE-40DC-9D09-09C6A4F0B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1EA53E4-1F85-4E9A-A293-B9F7B0B0B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68F3-D790-4775-B914-2DE3C4904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D2081-588A-45CA-A4A7-ED253AD1B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625CC-667A-4305-AEC2-EA8A08924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C0F07-3045-4324-AB10-B84F5EA6F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CF13A-54CB-4325-9635-8BEFD56A6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DF3E-201E-4A47-81E9-8C9DBDE66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EE7B7-78E8-4A19-A405-78FAFDCB4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3AEE0-6648-4BAA-BFB7-D506F647D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E62DE-D5B2-4DE0-8C64-F36BB0044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11FB2-C768-46E3-98D4-BA926823F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BC27605-06B0-47B3-8652-B277F7600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1" r:id="rId2"/>
    <p:sldLayoutId id="2147483790" r:id="rId3"/>
    <p:sldLayoutId id="2147483789" r:id="rId4"/>
    <p:sldLayoutId id="2147483788" r:id="rId5"/>
    <p:sldLayoutId id="2147483787" r:id="rId6"/>
    <p:sldLayoutId id="2147483786" r:id="rId7"/>
    <p:sldLayoutId id="2147483785" r:id="rId8"/>
    <p:sldLayoutId id="2147483784" r:id="rId9"/>
    <p:sldLayoutId id="2147483783" r:id="rId10"/>
    <p:sldLayoutId id="214748378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POLIMORFIZAM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5C52DE00-43A3-484E-BEA2-163145E6B8D7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12/19/2014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26635"/>
            <a:ext cx="7993063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&lt;cmath&gt;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ts val="2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Real</a:t>
            </a:r>
            <a:endParaRPr lang="sr-Latn-C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friend ostream&amp; operator&lt;&lt;(ostream &amp;, const Real &amp;);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Real(double x=0) : re(x) {}</a:t>
            </a:r>
          </a:p>
          <a:p>
            <a:pPr marL="342900" indent="-342900"/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virtual void print(ostream &amp;out) const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out &lt;&lt; re; }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3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double operator!() const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return re&gt;=0 ? re : -re; }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 double re;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ostream&amp; operator&lt;&lt;(ostream &amp;out, const Real &amp;r)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r.print(out);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return out; }</a:t>
            </a:r>
          </a:p>
          <a:p>
            <a:pPr marL="342900" indent="-342900">
              <a:spcBef>
                <a:spcPts val="2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Complex : public Real</a:t>
            </a:r>
            <a:endParaRPr lang="sr-Latn-C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Complex(double x=0, double y=0) : Real(x), im(y) {}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3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operator!()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const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return sqrt(re*re+im*im); }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print(ostream &amp;out) const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out &lt;&lt; re;  if(im&gt;0) out &lt;&lt; "+";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if (im!=0) { if (im!=1) out &lt;&lt; im ; out &lt;&lt; "j"; }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 double im;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sr-Latn-C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Real r(-2.0); Complex c(3.0,-4.0);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Real *pr=&amp;r;  cout &lt;&lt; "|" &lt;&lt; *pr &lt;&lt; "| = " &lt;&lt; (!(*pr)) &lt;&lt; endl;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Real *pc=&amp;c;  cout &lt;&lt; "|" &lt;&lt; *pc &lt;&lt; "| = " &lt;&lt; (!(*pc)) &lt;&lt; endl;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588125" y="4365625"/>
            <a:ext cx="2357438" cy="1366838"/>
            <a:chOff x="4040" y="3140"/>
            <a:chExt cx="1526" cy="1063"/>
          </a:xfrm>
        </p:grpSpPr>
        <p:sp>
          <p:nvSpPr>
            <p:cNvPr id="6451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1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6677025" y="4460875"/>
            <a:ext cx="2000250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600" b="1">
                <a:solidFill>
                  <a:srgbClr val="FFFF00"/>
                </a:solidFill>
                <a:latin typeface="Courier New" pitchFamily="49" charset="0"/>
              </a:rPr>
              <a:t>|-2| = 2</a:t>
            </a:r>
          </a:p>
          <a:p>
            <a:r>
              <a:rPr lang="pt-BR" sz="1600" b="1">
                <a:solidFill>
                  <a:srgbClr val="FFFF00"/>
                </a:solidFill>
                <a:latin typeface="Courier New" pitchFamily="49" charset="0"/>
              </a:rPr>
              <a:t>|3-4j| = 5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43438" y="1125538"/>
            <a:ext cx="4321175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I operatorske funkcije </a:t>
            </a:r>
            <a:r>
              <a:rPr lang="sr-Latn-CS" sz="1400" b="1">
                <a:solidFill>
                  <a:srgbClr val="000099"/>
                </a:solidFill>
              </a:rPr>
              <a:t>članice mogu da budu virtuelne.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/>
      <p:bldP spid="73" grpId="0" build="p" autoUpdateAnimBg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3" name="AutoShape 123"/>
          <p:cNvSpPr>
            <a:spLocks noChangeArrowheads="1"/>
          </p:cNvSpPr>
          <p:nvPr/>
        </p:nvSpPr>
        <p:spPr bwMode="auto">
          <a:xfrm>
            <a:off x="1187450" y="2708275"/>
            <a:ext cx="6840538" cy="1800225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  <a:p>
            <a:pPr algn="ctr"/>
            <a:endParaRPr lang="sr-Latn-CS"/>
          </a:p>
          <a:p>
            <a:pPr algn="ctr"/>
            <a:endParaRPr lang="sr-Latn-CS"/>
          </a:p>
          <a:p>
            <a:pPr algn="ctr">
              <a:spcBef>
                <a:spcPct val="75000"/>
              </a:spcBef>
            </a:pPr>
            <a:r>
              <a:rPr lang="sr-Latn-CS" sz="1400" b="1">
                <a:solidFill>
                  <a:srgbClr val="990000"/>
                </a:solidFill>
              </a:rPr>
              <a:t>APSTRAKTNE KLASE</a:t>
            </a:r>
            <a:endParaRPr lang="en-US" sz="1400" b="1">
              <a:solidFill>
                <a:srgbClr val="990000"/>
              </a:solidFill>
            </a:endParaRPr>
          </a:p>
        </p:txBody>
      </p:sp>
      <p:sp>
        <p:nvSpPr>
          <p:cNvPr id="5191" name="AutoShape 71"/>
          <p:cNvSpPr>
            <a:spLocks noChangeArrowheads="1"/>
          </p:cNvSpPr>
          <p:nvPr/>
        </p:nvSpPr>
        <p:spPr bwMode="auto">
          <a:xfrm>
            <a:off x="165100" y="4868863"/>
            <a:ext cx="8858250" cy="11525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sr-Latn-CS"/>
          </a:p>
          <a:p>
            <a:pPr algn="ctr"/>
            <a:endParaRPr lang="sr-Latn-CS"/>
          </a:p>
          <a:p>
            <a:pPr algn="ctr">
              <a:spcBef>
                <a:spcPct val="75000"/>
              </a:spcBef>
            </a:pPr>
            <a:r>
              <a:rPr lang="sr-Latn-CS" sz="1400" b="1">
                <a:solidFill>
                  <a:srgbClr val="990000"/>
                </a:solidFill>
              </a:rPr>
              <a:t>KONKRETNE KLASE</a:t>
            </a:r>
            <a:endParaRPr lang="en-US" sz="1400" b="1">
              <a:solidFill>
                <a:srgbClr val="99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Apstraktne klase</a:t>
            </a:r>
            <a:endParaRPr lang="en-US" sz="3200" smtClean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388" y="1339850"/>
            <a:ext cx="4176712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APSTRAKTNA KLASA = klasa za koju ne mogu da se instanciraju konkretni objekti!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14875" y="1341438"/>
            <a:ext cx="424973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Apstraktne klase služe za generalizaciju (uopštavanje).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Predstavljaju osnovne klase iz kojih se izvode specijalizovane konkretne klase za koje se instanciraju konkretni objekti.</a:t>
            </a:r>
            <a:endParaRPr lang="en-US" sz="1400" b="1"/>
          </a:p>
        </p:txBody>
      </p:sp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179388" y="1987550"/>
            <a:ext cx="4176712" cy="555625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KONKRETNA KLASA = klasa za koju mogu da se instanciraju konkretni objekti!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2464524">
            <a:off x="1533525" y="4362450"/>
            <a:ext cx="144463" cy="647700"/>
            <a:chOff x="5103" y="3430"/>
            <a:chExt cx="136" cy="544"/>
          </a:xfrm>
        </p:grpSpPr>
        <p:sp>
          <p:nvSpPr>
            <p:cNvPr id="5167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19135476" flipH="1">
            <a:off x="3116263" y="4362450"/>
            <a:ext cx="144462" cy="647700"/>
            <a:chOff x="5103" y="3430"/>
            <a:chExt cx="136" cy="544"/>
          </a:xfrm>
        </p:grpSpPr>
        <p:sp>
          <p:nvSpPr>
            <p:cNvPr id="5170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94" name="Group 74"/>
          <p:cNvGrpSpPr>
            <a:grpSpLocks/>
          </p:cNvGrpSpPr>
          <p:nvPr/>
        </p:nvGrpSpPr>
        <p:grpSpPr bwMode="auto">
          <a:xfrm>
            <a:off x="1604963" y="3787775"/>
            <a:ext cx="1511300" cy="577850"/>
            <a:chOff x="1338" y="2295"/>
            <a:chExt cx="952" cy="364"/>
          </a:xfrm>
        </p:grpSpPr>
        <p:sp>
          <p:nvSpPr>
            <p:cNvPr id="5173" name="Rectangle 7"/>
            <p:cNvSpPr>
              <a:spLocks noChangeArrowheads="1"/>
            </p:cNvSpPr>
            <p:nvPr/>
          </p:nvSpPr>
          <p:spPr bwMode="auto">
            <a:xfrm>
              <a:off x="1338" y="2295"/>
              <a:ext cx="952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Lik_2D</a:t>
              </a:r>
              <a:endParaRPr lang="en-US" sz="1400" b="1"/>
            </a:p>
          </p:txBody>
        </p:sp>
        <p:sp>
          <p:nvSpPr>
            <p:cNvPr id="5174" name="Rectangle 8"/>
            <p:cNvSpPr>
              <a:spLocks noChangeArrowheads="1"/>
            </p:cNvSpPr>
            <p:nvPr/>
          </p:nvSpPr>
          <p:spPr bwMode="auto">
            <a:xfrm>
              <a:off x="1338" y="2568"/>
              <a:ext cx="952" cy="9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175" name="Rectangle 9"/>
            <p:cNvSpPr>
              <a:spLocks noChangeArrowheads="1"/>
            </p:cNvSpPr>
            <p:nvPr/>
          </p:nvSpPr>
          <p:spPr bwMode="auto">
            <a:xfrm>
              <a:off x="1338" y="2477"/>
              <a:ext cx="952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195" name="Group 75"/>
          <p:cNvGrpSpPr>
            <a:grpSpLocks/>
          </p:cNvGrpSpPr>
          <p:nvPr/>
        </p:nvGrpSpPr>
        <p:grpSpPr bwMode="auto">
          <a:xfrm>
            <a:off x="238125" y="5011738"/>
            <a:ext cx="1368425" cy="577850"/>
            <a:chOff x="477" y="3157"/>
            <a:chExt cx="862" cy="364"/>
          </a:xfrm>
        </p:grpSpPr>
        <p:sp>
          <p:nvSpPr>
            <p:cNvPr id="5177" name="Rectangle 7"/>
            <p:cNvSpPr>
              <a:spLocks noChangeArrowheads="1"/>
            </p:cNvSpPr>
            <p:nvPr/>
          </p:nvSpPr>
          <p:spPr bwMode="auto">
            <a:xfrm>
              <a:off x="477" y="3157"/>
              <a:ext cx="86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Krug</a:t>
              </a:r>
              <a:endParaRPr lang="en-US" sz="1400" b="1"/>
            </a:p>
          </p:txBody>
        </p:sp>
        <p:sp>
          <p:nvSpPr>
            <p:cNvPr id="5178" name="Rectangle 8"/>
            <p:cNvSpPr>
              <a:spLocks noChangeArrowheads="1"/>
            </p:cNvSpPr>
            <p:nvPr/>
          </p:nvSpPr>
          <p:spPr bwMode="auto">
            <a:xfrm>
              <a:off x="477" y="3430"/>
              <a:ext cx="862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179" name="Rectangle 9"/>
            <p:cNvSpPr>
              <a:spLocks noChangeArrowheads="1"/>
            </p:cNvSpPr>
            <p:nvPr/>
          </p:nvSpPr>
          <p:spPr bwMode="auto">
            <a:xfrm>
              <a:off x="477" y="3339"/>
              <a:ext cx="862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289175" y="4468813"/>
            <a:ext cx="179388" cy="431800"/>
            <a:chOff x="5103" y="3430"/>
            <a:chExt cx="136" cy="544"/>
          </a:xfrm>
        </p:grpSpPr>
        <p:sp>
          <p:nvSpPr>
            <p:cNvPr id="5189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323850" y="6186488"/>
            <a:ext cx="8640763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Hijerarhijska organizacija klasa ne zahtijeva da neke klase budu apstraktne, </a:t>
            </a:r>
          </a:p>
          <a:p>
            <a:pPr algn="ctr"/>
            <a:r>
              <a:rPr lang="sr-Latn-CS" sz="1400" b="1">
                <a:solidFill>
                  <a:srgbClr val="000099"/>
                </a:solidFill>
              </a:rPr>
              <a:t>ali se najčešće u praksi osnovne klase realizuju kao apstraktne.</a:t>
            </a:r>
          </a:p>
        </p:txBody>
      </p:sp>
      <p:grpSp>
        <p:nvGrpSpPr>
          <p:cNvPr id="5196" name="Group 76"/>
          <p:cNvGrpSpPr>
            <a:grpSpLocks/>
          </p:cNvGrpSpPr>
          <p:nvPr/>
        </p:nvGrpSpPr>
        <p:grpSpPr bwMode="auto">
          <a:xfrm>
            <a:off x="1676400" y="5013325"/>
            <a:ext cx="1368425" cy="577850"/>
            <a:chOff x="477" y="3157"/>
            <a:chExt cx="862" cy="364"/>
          </a:xfrm>
        </p:grpSpPr>
        <p:sp>
          <p:nvSpPr>
            <p:cNvPr id="5197" name="Rectangle 7"/>
            <p:cNvSpPr>
              <a:spLocks noChangeArrowheads="1"/>
            </p:cNvSpPr>
            <p:nvPr/>
          </p:nvSpPr>
          <p:spPr bwMode="auto">
            <a:xfrm>
              <a:off x="477" y="3157"/>
              <a:ext cx="86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Trougao</a:t>
              </a:r>
              <a:endParaRPr lang="en-US" sz="1400" b="1"/>
            </a:p>
          </p:txBody>
        </p:sp>
        <p:sp>
          <p:nvSpPr>
            <p:cNvPr id="5198" name="Rectangle 8"/>
            <p:cNvSpPr>
              <a:spLocks noChangeArrowheads="1"/>
            </p:cNvSpPr>
            <p:nvPr/>
          </p:nvSpPr>
          <p:spPr bwMode="auto">
            <a:xfrm>
              <a:off x="477" y="3430"/>
              <a:ext cx="862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199" name="Rectangle 9"/>
            <p:cNvSpPr>
              <a:spLocks noChangeArrowheads="1"/>
            </p:cNvSpPr>
            <p:nvPr/>
          </p:nvSpPr>
          <p:spPr bwMode="auto">
            <a:xfrm>
              <a:off x="477" y="3339"/>
              <a:ext cx="862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00" name="Group 80"/>
          <p:cNvGrpSpPr>
            <a:grpSpLocks/>
          </p:cNvGrpSpPr>
          <p:nvPr/>
        </p:nvGrpSpPr>
        <p:grpSpPr bwMode="auto">
          <a:xfrm>
            <a:off x="3114675" y="5014913"/>
            <a:ext cx="1368425" cy="577850"/>
            <a:chOff x="477" y="3157"/>
            <a:chExt cx="862" cy="364"/>
          </a:xfrm>
        </p:grpSpPr>
        <p:sp>
          <p:nvSpPr>
            <p:cNvPr id="5201" name="Rectangle 7"/>
            <p:cNvSpPr>
              <a:spLocks noChangeArrowheads="1"/>
            </p:cNvSpPr>
            <p:nvPr/>
          </p:nvSpPr>
          <p:spPr bwMode="auto">
            <a:xfrm>
              <a:off x="477" y="3157"/>
              <a:ext cx="862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Pravougaonik</a:t>
              </a:r>
              <a:endParaRPr lang="en-US" sz="1400" b="1"/>
            </a:p>
          </p:txBody>
        </p:sp>
        <p:sp>
          <p:nvSpPr>
            <p:cNvPr id="5202" name="Rectangle 8"/>
            <p:cNvSpPr>
              <a:spLocks noChangeArrowheads="1"/>
            </p:cNvSpPr>
            <p:nvPr/>
          </p:nvSpPr>
          <p:spPr bwMode="auto">
            <a:xfrm>
              <a:off x="477" y="3430"/>
              <a:ext cx="862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203" name="Rectangle 9"/>
            <p:cNvSpPr>
              <a:spLocks noChangeArrowheads="1"/>
            </p:cNvSpPr>
            <p:nvPr/>
          </p:nvSpPr>
          <p:spPr bwMode="auto">
            <a:xfrm>
              <a:off x="477" y="3339"/>
              <a:ext cx="862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05" name="Group 85"/>
          <p:cNvGrpSpPr>
            <a:grpSpLocks/>
          </p:cNvGrpSpPr>
          <p:nvPr/>
        </p:nvGrpSpPr>
        <p:grpSpPr bwMode="auto">
          <a:xfrm>
            <a:off x="4716463" y="5011738"/>
            <a:ext cx="1368425" cy="577850"/>
            <a:chOff x="477" y="3157"/>
            <a:chExt cx="862" cy="364"/>
          </a:xfrm>
        </p:grpSpPr>
        <p:sp>
          <p:nvSpPr>
            <p:cNvPr id="5206" name="Rectangle 7"/>
            <p:cNvSpPr>
              <a:spLocks noChangeArrowheads="1"/>
            </p:cNvSpPr>
            <p:nvPr/>
          </p:nvSpPr>
          <p:spPr bwMode="auto">
            <a:xfrm>
              <a:off x="477" y="3157"/>
              <a:ext cx="862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Kugla</a:t>
              </a:r>
              <a:endParaRPr lang="en-US" sz="1400" b="1"/>
            </a:p>
          </p:txBody>
        </p:sp>
        <p:sp>
          <p:nvSpPr>
            <p:cNvPr id="5207" name="Rectangle 8"/>
            <p:cNvSpPr>
              <a:spLocks noChangeArrowheads="1"/>
            </p:cNvSpPr>
            <p:nvPr/>
          </p:nvSpPr>
          <p:spPr bwMode="auto">
            <a:xfrm>
              <a:off x="477" y="3430"/>
              <a:ext cx="862" cy="9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208" name="Rectangle 9"/>
            <p:cNvSpPr>
              <a:spLocks noChangeArrowheads="1"/>
            </p:cNvSpPr>
            <p:nvPr/>
          </p:nvSpPr>
          <p:spPr bwMode="auto">
            <a:xfrm>
              <a:off x="477" y="3339"/>
              <a:ext cx="862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09" name="Group 89"/>
          <p:cNvGrpSpPr>
            <a:grpSpLocks/>
          </p:cNvGrpSpPr>
          <p:nvPr/>
        </p:nvGrpSpPr>
        <p:grpSpPr bwMode="auto">
          <a:xfrm>
            <a:off x="6154738" y="5013325"/>
            <a:ext cx="1368425" cy="577850"/>
            <a:chOff x="477" y="3157"/>
            <a:chExt cx="862" cy="364"/>
          </a:xfrm>
        </p:grpSpPr>
        <p:sp>
          <p:nvSpPr>
            <p:cNvPr id="5210" name="Rectangle 7"/>
            <p:cNvSpPr>
              <a:spLocks noChangeArrowheads="1"/>
            </p:cNvSpPr>
            <p:nvPr/>
          </p:nvSpPr>
          <p:spPr bwMode="auto">
            <a:xfrm>
              <a:off x="477" y="3157"/>
              <a:ext cx="862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Kocka</a:t>
              </a:r>
              <a:endParaRPr lang="en-US" sz="1400" b="1"/>
            </a:p>
          </p:txBody>
        </p:sp>
        <p:sp>
          <p:nvSpPr>
            <p:cNvPr id="5211" name="Rectangle 8"/>
            <p:cNvSpPr>
              <a:spLocks noChangeArrowheads="1"/>
            </p:cNvSpPr>
            <p:nvPr/>
          </p:nvSpPr>
          <p:spPr bwMode="auto">
            <a:xfrm>
              <a:off x="477" y="3430"/>
              <a:ext cx="862" cy="9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212" name="Rectangle 9"/>
            <p:cNvSpPr>
              <a:spLocks noChangeArrowheads="1"/>
            </p:cNvSpPr>
            <p:nvPr/>
          </p:nvSpPr>
          <p:spPr bwMode="auto">
            <a:xfrm>
              <a:off x="477" y="3339"/>
              <a:ext cx="862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13" name="Group 93"/>
          <p:cNvGrpSpPr>
            <a:grpSpLocks/>
          </p:cNvGrpSpPr>
          <p:nvPr/>
        </p:nvGrpSpPr>
        <p:grpSpPr bwMode="auto">
          <a:xfrm>
            <a:off x="7593013" y="5014913"/>
            <a:ext cx="1368425" cy="577850"/>
            <a:chOff x="477" y="3157"/>
            <a:chExt cx="862" cy="364"/>
          </a:xfrm>
        </p:grpSpPr>
        <p:sp>
          <p:nvSpPr>
            <p:cNvPr id="5214" name="Rectangle 7"/>
            <p:cNvSpPr>
              <a:spLocks noChangeArrowheads="1"/>
            </p:cNvSpPr>
            <p:nvPr/>
          </p:nvSpPr>
          <p:spPr bwMode="auto">
            <a:xfrm>
              <a:off x="477" y="3157"/>
              <a:ext cx="862" cy="18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Valjak</a:t>
              </a:r>
              <a:endParaRPr lang="en-US" sz="1400" b="1"/>
            </a:p>
          </p:txBody>
        </p:sp>
        <p:sp>
          <p:nvSpPr>
            <p:cNvPr id="5215" name="Rectangle 8"/>
            <p:cNvSpPr>
              <a:spLocks noChangeArrowheads="1"/>
            </p:cNvSpPr>
            <p:nvPr/>
          </p:nvSpPr>
          <p:spPr bwMode="auto">
            <a:xfrm>
              <a:off x="477" y="3430"/>
              <a:ext cx="862" cy="91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216" name="Rectangle 9"/>
            <p:cNvSpPr>
              <a:spLocks noChangeArrowheads="1"/>
            </p:cNvSpPr>
            <p:nvPr/>
          </p:nvSpPr>
          <p:spPr bwMode="auto">
            <a:xfrm>
              <a:off x="477" y="3339"/>
              <a:ext cx="862" cy="90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 rot="2464524">
            <a:off x="6013450" y="4362450"/>
            <a:ext cx="144463" cy="647700"/>
            <a:chOff x="5103" y="3430"/>
            <a:chExt cx="136" cy="544"/>
          </a:xfrm>
        </p:grpSpPr>
        <p:sp>
          <p:nvSpPr>
            <p:cNvPr id="5218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 rot="19135476" flipH="1">
            <a:off x="7596188" y="4362450"/>
            <a:ext cx="144462" cy="647700"/>
            <a:chOff x="5103" y="3430"/>
            <a:chExt cx="136" cy="544"/>
          </a:xfrm>
        </p:grpSpPr>
        <p:sp>
          <p:nvSpPr>
            <p:cNvPr id="5221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" name="Group 103"/>
          <p:cNvGrpSpPr>
            <a:grpSpLocks/>
          </p:cNvGrpSpPr>
          <p:nvPr/>
        </p:nvGrpSpPr>
        <p:grpSpPr bwMode="auto">
          <a:xfrm>
            <a:off x="6084888" y="3787775"/>
            <a:ext cx="1511300" cy="577850"/>
            <a:chOff x="1338" y="2295"/>
            <a:chExt cx="952" cy="364"/>
          </a:xfrm>
        </p:grpSpPr>
        <p:sp>
          <p:nvSpPr>
            <p:cNvPr id="5224" name="Rectangle 7"/>
            <p:cNvSpPr>
              <a:spLocks noChangeArrowheads="1"/>
            </p:cNvSpPr>
            <p:nvPr/>
          </p:nvSpPr>
          <p:spPr bwMode="auto">
            <a:xfrm>
              <a:off x="1338" y="2295"/>
              <a:ext cx="952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Lik_3D</a:t>
              </a:r>
              <a:endParaRPr lang="en-US" sz="1400" b="1"/>
            </a:p>
          </p:txBody>
        </p:sp>
        <p:sp>
          <p:nvSpPr>
            <p:cNvPr id="5225" name="Rectangle 8"/>
            <p:cNvSpPr>
              <a:spLocks noChangeArrowheads="1"/>
            </p:cNvSpPr>
            <p:nvPr/>
          </p:nvSpPr>
          <p:spPr bwMode="auto">
            <a:xfrm>
              <a:off x="1338" y="2568"/>
              <a:ext cx="952" cy="9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226" name="Rectangle 9"/>
            <p:cNvSpPr>
              <a:spLocks noChangeArrowheads="1"/>
            </p:cNvSpPr>
            <p:nvPr/>
          </p:nvSpPr>
          <p:spPr bwMode="auto">
            <a:xfrm>
              <a:off x="1338" y="2477"/>
              <a:ext cx="952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6769100" y="4468813"/>
            <a:ext cx="179388" cy="431800"/>
            <a:chOff x="5103" y="3430"/>
            <a:chExt cx="136" cy="544"/>
          </a:xfrm>
        </p:grpSpPr>
        <p:sp>
          <p:nvSpPr>
            <p:cNvPr id="5228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0" name="Group 110"/>
          <p:cNvGrpSpPr>
            <a:grpSpLocks/>
          </p:cNvGrpSpPr>
          <p:nvPr/>
        </p:nvGrpSpPr>
        <p:grpSpPr bwMode="auto">
          <a:xfrm>
            <a:off x="3852863" y="2851150"/>
            <a:ext cx="1511300" cy="577850"/>
            <a:chOff x="1338" y="2295"/>
            <a:chExt cx="952" cy="364"/>
          </a:xfrm>
        </p:grpSpPr>
        <p:sp>
          <p:nvSpPr>
            <p:cNvPr id="5231" name="Rectangle 7"/>
            <p:cNvSpPr>
              <a:spLocks noChangeArrowheads="1"/>
            </p:cNvSpPr>
            <p:nvPr/>
          </p:nvSpPr>
          <p:spPr bwMode="auto">
            <a:xfrm>
              <a:off x="1338" y="2295"/>
              <a:ext cx="952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Lik</a:t>
              </a:r>
              <a:endParaRPr lang="en-US" sz="1400" b="1"/>
            </a:p>
          </p:txBody>
        </p:sp>
        <p:sp>
          <p:nvSpPr>
            <p:cNvPr id="5232" name="Rectangle 8"/>
            <p:cNvSpPr>
              <a:spLocks noChangeArrowheads="1"/>
            </p:cNvSpPr>
            <p:nvPr/>
          </p:nvSpPr>
          <p:spPr bwMode="auto">
            <a:xfrm>
              <a:off x="1338" y="2568"/>
              <a:ext cx="952" cy="9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5233" name="Rectangle 9"/>
            <p:cNvSpPr>
              <a:spLocks noChangeArrowheads="1"/>
            </p:cNvSpPr>
            <p:nvPr/>
          </p:nvSpPr>
          <p:spPr bwMode="auto">
            <a:xfrm>
              <a:off x="1338" y="2477"/>
              <a:ext cx="952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 rot="3963240">
            <a:off x="3455193" y="3320257"/>
            <a:ext cx="144463" cy="647700"/>
            <a:chOff x="5103" y="3430"/>
            <a:chExt cx="136" cy="544"/>
          </a:xfrm>
        </p:grpSpPr>
        <p:sp>
          <p:nvSpPr>
            <p:cNvPr id="5235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/>
            </a:p>
          </p:txBody>
        </p:sp>
        <p:sp>
          <p:nvSpPr>
            <p:cNvPr id="5236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 rot="17636760" flipH="1">
            <a:off x="5615781" y="3320257"/>
            <a:ext cx="144463" cy="647700"/>
            <a:chOff x="5103" y="3430"/>
            <a:chExt cx="136" cy="544"/>
          </a:xfrm>
        </p:grpSpPr>
        <p:sp>
          <p:nvSpPr>
            <p:cNvPr id="5241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242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" grpId="0" animBg="1"/>
      <p:bldP spid="5191" grpId="0" animBg="1"/>
      <p:bldP spid="23554" grpId="0"/>
      <p:bldP spid="21" grpId="0" animBg="1"/>
      <p:bldP spid="23556" grpId="0" uiExpand="1" build="p" bldLvl="2"/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Apstraktne klase</a:t>
            </a:r>
            <a:endParaRPr lang="en-US" sz="3200" smtClean="0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787900" y="1268413"/>
            <a:ext cx="4175125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Klasa je apstraktna, ako je jedna ili više njenih virtuelnih funkcija članica </a:t>
            </a:r>
          </a:p>
          <a:p>
            <a:pPr algn="ctr"/>
            <a:r>
              <a:rPr lang="sr-Latn-CS" sz="1400" b="1">
                <a:solidFill>
                  <a:srgbClr val="990000"/>
                </a:solidFill>
              </a:rPr>
              <a:t>ČISTA VIRTUELNA FUNKCIJA</a:t>
            </a:r>
            <a:r>
              <a:rPr lang="sr-Latn-CS" sz="1400" b="1">
                <a:solidFill>
                  <a:srgbClr val="000099"/>
                </a:solidFill>
              </a:rPr>
              <a:t>!</a:t>
            </a:r>
          </a:p>
        </p:txBody>
      </p:sp>
      <p:sp>
        <p:nvSpPr>
          <p:cNvPr id="3" name="TextBox 66"/>
          <p:cNvSpPr txBox="1">
            <a:spLocks noChangeArrowheads="1"/>
          </p:cNvSpPr>
          <p:nvPr/>
        </p:nvSpPr>
        <p:spPr bwMode="auto">
          <a:xfrm>
            <a:off x="4787900" y="2155825"/>
            <a:ext cx="4175125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ČISTA VIRTUELNA FUNKCIJA</a:t>
            </a:r>
            <a:r>
              <a:rPr lang="sr-Latn-CS" sz="1400" b="1">
                <a:solidFill>
                  <a:srgbClr val="000099"/>
                </a:solidFill>
              </a:rPr>
              <a:t> u deklaraciji sadrži inicijalizator =0 i nema definiciju!  </a:t>
            </a:r>
          </a:p>
        </p:txBody>
      </p:sp>
      <p:sp>
        <p:nvSpPr>
          <p:cNvPr id="4" name="TextBox 66"/>
          <p:cNvSpPr txBox="1">
            <a:spLocks noChangeArrowheads="1"/>
          </p:cNvSpPr>
          <p:nvPr/>
        </p:nvSpPr>
        <p:spPr bwMode="auto">
          <a:xfrm>
            <a:off x="4787900" y="2852738"/>
            <a:ext cx="4175125" cy="9810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Ako se u izvedenoj klasa ne navede definicija naslijeđene čiste virtuelne funkcije, ona ostaje čista virtuelna funkcija, a izvedena klasa takođe ostaje apstraktna!  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61214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4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Lik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print()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 0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4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Lik2D :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 Lik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obim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 0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en-U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4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vadrat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 Lik2D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vadrat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(double x) :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"Kvadrat"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endl; 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obim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sr-Latn-C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obim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4*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&lt;&lt; endl; 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 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4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vadrat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k(10);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Lik *p1 = &amp;k; p1-&gt;print();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Lik2D *p2 = &amp;k; p2-&gt;obim();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607175" y="5375275"/>
            <a:ext cx="2357438" cy="1366838"/>
            <a:chOff x="4040" y="3140"/>
            <a:chExt cx="1526" cy="1063"/>
          </a:xfrm>
        </p:grpSpPr>
        <p:sp>
          <p:nvSpPr>
            <p:cNvPr id="827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6696075" y="5470525"/>
            <a:ext cx="2000250" cy="5492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Kvadrat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obim: 40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7" grpId="0" animBg="1"/>
      <p:bldP spid="3" grpId="0" animBg="1"/>
      <p:bldP spid="4" grpId="0" animBg="1"/>
      <p:bldP spid="69" grpId="0" uiExpand="1" build="p" bldLvl="5"/>
      <p:bldP spid="7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Apstraktne klase</a:t>
            </a:r>
            <a:endParaRPr lang="en-US" sz="320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4" y="1154771"/>
            <a:ext cx="493776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&lt;cstring&gt;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200"/>
              </a:spcBef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Radnik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Radnik(const char *s)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ime=new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char[strlen(s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)+1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strcpy(ime,s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~Radnik() { delete [] ime; 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double zarada() = 0;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void print() = 0;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char *ime;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Direktor : public Radnik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Direktor(char *s, double d)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Radnik(s), plata(d) {}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zarada() { return plata; }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print()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"Direktor: " &lt;&lt; ime;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  plata: " &lt;&lt; zarada()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double plata;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786313" y="1154771"/>
            <a:ext cx="435768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Prodavac : public Radnik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public: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Prodavac(char *s, int h, double c)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: Radnik(s), sati(h), cijena(c) {}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double zarada() { return sati*cijena; 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print()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"Prodavac: " &lt;&lt; ime;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"  plata: " &lt;&lt; zarada()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protected: double cijena; int sati;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Direktor d("Marko Markovic",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3000);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Prodavac p("Janko Jankovic", 180,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10);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Radnik *r;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r=&amp;d; r-&gt;print();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r=&amp;p; r-&gt;print();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87900" y="5805488"/>
            <a:ext cx="4302125" cy="1006475"/>
            <a:chOff x="4040" y="3140"/>
            <a:chExt cx="1526" cy="1063"/>
          </a:xfrm>
        </p:grpSpPr>
        <p:sp>
          <p:nvSpPr>
            <p:cNvPr id="5940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932363" y="5864225"/>
            <a:ext cx="4032250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Direktor: Marko Markovic  plata: 3000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Prodavac: Janko Jankovic  plata: 1800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3" grpId="0" uiExpand="1" build="p" bldLvl="5"/>
      <p:bldP spid="7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Virtuelni</a:t>
            </a:r>
            <a:r>
              <a:rPr lang="sr-Latn-CS" sz="3200" smtClean="0"/>
              <a:t> </a:t>
            </a:r>
            <a:r>
              <a:rPr lang="en-US" sz="3200" smtClean="0"/>
              <a:t>d</a:t>
            </a:r>
            <a:r>
              <a:rPr lang="sr-Latn-CS" sz="3200" smtClean="0"/>
              <a:t>e</a:t>
            </a:r>
            <a:r>
              <a:rPr lang="en-US" sz="3200" smtClean="0"/>
              <a:t>struktor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25" y="1270000"/>
            <a:ext cx="3889375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/>
              <a:t>Destruktor je specijalna funkcija </a:t>
            </a:r>
            <a:r>
              <a:rPr lang="sr-Latn-CS" sz="1400"/>
              <a:t>članica, koja “živi” objekat pretvara u niz beznačajnih bajtova u memoriji.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Destruktor može, kao i ostale funkcije članice, da se pozove za neki konkretan objekat. Zato i </a:t>
            </a:r>
            <a:r>
              <a:rPr lang="sr-Latn-CS" sz="1400" b="1">
                <a:solidFill>
                  <a:srgbClr val="000099"/>
                </a:solidFill>
              </a:rPr>
              <a:t>destruktor može da bude virtuelan.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Virtuelni mehanizam obezbjeđuje da se pozove odgovarajući destruktor (destruktor osnovne ili destruktor izvedene klase) kada se objektu pristupa posredno preko pokazivača ili reference.</a:t>
            </a:r>
            <a:endParaRPr lang="en-US" sz="1400" b="1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4195763" y="1341438"/>
            <a:ext cx="4840287" cy="5411054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</a:rPr>
              <a:t>#include &lt;</a:t>
            </a:r>
            <a:r>
              <a:rPr lang="en-US" sz="1400" b="1" smtClean="0"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latin typeface="Courier New" pitchFamily="49" charset="0"/>
              </a:rPr>
              <a:t>using namespace std;</a:t>
            </a:r>
            <a:endParaRPr lang="en-US" sz="14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</a:rPr>
              <a:t>class Osnovna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  <a:r>
              <a:rPr lang="en-US" sz="1400" b="1"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</a:t>
            </a:r>
            <a:r>
              <a:rPr lang="sr-Latn-CS" sz="1400" b="1">
                <a:latin typeface="Courier New" pitchFamily="49" charset="0"/>
              </a:rPr>
              <a:t>public: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Osnovna() </a:t>
            </a:r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  { cout &lt;&lt; </a:t>
            </a:r>
            <a:r>
              <a:rPr lang="en-US" sz="1400" b="1" smtClean="0">
                <a:latin typeface="Courier New" pitchFamily="49" charset="0"/>
              </a:rPr>
              <a:t>"K-Osn" </a:t>
            </a:r>
            <a:r>
              <a:rPr lang="en-US" sz="1400" b="1">
                <a:latin typeface="Courier New" pitchFamily="49" charset="0"/>
              </a:rPr>
              <a:t>&lt;&lt; endl; }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virtual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~Osnovna() 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     { cout &lt;&lt;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</a:rPr>
              <a:t>"D-Osn"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&lt;&lt; endl;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400" b="1">
                <a:latin typeface="Courier New" pitchFamily="49" charset="0"/>
              </a:rPr>
              <a:t>class </a:t>
            </a:r>
            <a:r>
              <a:rPr lang="en-US" sz="1400" b="1">
                <a:latin typeface="Courier New" pitchFamily="49" charset="0"/>
              </a:rPr>
              <a:t>Izvedena</a:t>
            </a:r>
            <a:r>
              <a:rPr lang="sr-Latn-CS" sz="1400" b="1">
                <a:latin typeface="Courier New" pitchFamily="49" charset="0"/>
              </a:rPr>
              <a:t> : public </a:t>
            </a:r>
            <a:r>
              <a:rPr lang="en-US" sz="1400" b="1">
                <a:latin typeface="Courier New" pitchFamily="49" charset="0"/>
              </a:rPr>
              <a:t>Osnovna</a:t>
            </a:r>
            <a:endParaRPr lang="sr-Latn-CS" sz="1400" b="1"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public:</a:t>
            </a:r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Izvedena</a:t>
            </a:r>
            <a:r>
              <a:rPr lang="sr-Latn-CS" sz="1400" b="1">
                <a:latin typeface="Courier New" pitchFamily="49" charset="0"/>
              </a:rPr>
              <a:t>() </a:t>
            </a:r>
            <a:r>
              <a:rPr lang="en-US" sz="1400" b="1">
                <a:latin typeface="Courier New" pitchFamily="49" charset="0"/>
              </a:rPr>
              <a:t> { cout &lt;&lt; </a:t>
            </a:r>
            <a:r>
              <a:rPr lang="en-US" sz="1400" b="1" smtClean="0">
                <a:latin typeface="Courier New" pitchFamily="49" charset="0"/>
              </a:rPr>
              <a:t>"K-Izv" </a:t>
            </a:r>
            <a:r>
              <a:rPr lang="en-US" sz="1400" b="1">
                <a:latin typeface="Courier New" pitchFamily="49" charset="0"/>
              </a:rPr>
              <a:t>&lt;&lt; endl; }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~Izvedena() { cout &lt;&lt; </a:t>
            </a:r>
            <a:r>
              <a:rPr lang="en-US" sz="1400" b="1" smtClean="0">
                <a:solidFill>
                  <a:srgbClr val="990000"/>
                </a:solidFill>
                <a:latin typeface="Courier New" pitchFamily="49" charset="0"/>
              </a:rPr>
              <a:t>"D-Izv"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&lt;&lt; endl;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void brisanje(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</a:rPr>
              <a:t>Osnovna *po</a:t>
            </a:r>
            <a:r>
              <a:rPr lang="en-US" sz="1400" b="1">
                <a:latin typeface="Courier New" pitchFamily="49" charset="0"/>
              </a:rPr>
              <a:t>) {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</a:rPr>
              <a:t>delete po;</a:t>
            </a:r>
            <a:r>
              <a:rPr lang="en-US" sz="1400" b="1">
                <a:latin typeface="Courier New" pitchFamily="49" charset="0"/>
              </a:rPr>
              <a:t> }</a:t>
            </a:r>
            <a:endParaRPr lang="sr-Latn-CS" sz="1400" b="1"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sz="1400" b="1" smtClean="0">
                <a:latin typeface="Courier New" pitchFamily="49" charset="0"/>
              </a:rPr>
              <a:t>int </a:t>
            </a:r>
            <a:r>
              <a:rPr lang="sr-Latn-CS" sz="1400" b="1" smtClean="0">
                <a:latin typeface="Courier New" pitchFamily="49" charset="0"/>
              </a:rPr>
              <a:t>main</a:t>
            </a:r>
            <a:r>
              <a:rPr lang="sr-Latn-CS" sz="1400" b="1"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</a:t>
            </a:r>
            <a:r>
              <a:rPr lang="en-US" sz="1400" b="1">
                <a:latin typeface="Courier New" pitchFamily="49" charset="0"/>
              </a:rPr>
              <a:t>Osnovna *p1 = new Osnovna; brisanje(p1); 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cout &lt;&lt; endl;</a:t>
            </a:r>
            <a:endParaRPr lang="sr-Latn-C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Osnovna *p2 = new Izvedena; brisanje(p2);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900113" y="4868863"/>
            <a:ext cx="2357437" cy="1800225"/>
            <a:chOff x="4040" y="3140"/>
            <a:chExt cx="1526" cy="1063"/>
          </a:xfrm>
        </p:grpSpPr>
        <p:sp>
          <p:nvSpPr>
            <p:cNvPr id="6560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0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989013" y="4943475"/>
            <a:ext cx="2000250" cy="15811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K-Osn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D-Osn</a:t>
            </a:r>
          </a:p>
          <a:p>
            <a:endParaRPr lang="nl-NL" sz="14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K-Osn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K-Izv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D-Izv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D-Osn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uiExpand="1" build="p" bldLvl="2"/>
      <p:bldP spid="69" grpId="0" uiExpand="1" build="p" bldLvl="5" animBg="1"/>
      <p:bldP spid="7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Nizovi i naslje</a:t>
            </a:r>
            <a:r>
              <a:rPr lang="sr-Latn-CS" sz="3200" smtClean="0"/>
              <a:t>đivanje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268413"/>
            <a:ext cx="47529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Objekat izvedene klase jeste jedna vrsta osnovne klase, ali kolekcija objekata izvedene klase ne predstavlja jednu vrstu kolekcije objekata osnovne klase. 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02213" y="1079500"/>
            <a:ext cx="3962400" cy="9810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Da bi se koristio polimorfizam na kolekciji objekata osnovne klase, </a:t>
            </a:r>
            <a:r>
              <a:rPr lang="sr-Latn-CS" sz="1400" b="1">
                <a:solidFill>
                  <a:srgbClr val="990000"/>
                </a:solidFill>
              </a:rPr>
              <a:t>treba koristiti kolekciju pointera na objekte osnovne klase</a:t>
            </a:r>
            <a:r>
              <a:rPr lang="sr-Latn-CS" sz="1400" b="1">
                <a:solidFill>
                  <a:srgbClr val="000099"/>
                </a:solidFill>
              </a:rPr>
              <a:t>, a ne kolekciju objekata!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2147617"/>
            <a:ext cx="4537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 (Ispravna upotreba niza)</a:t>
            </a:r>
            <a:endParaRPr lang="en-U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15000"/>
              </a:spcBef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Osnovna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en-U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"O";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public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Izvedena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{ i = b++; }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i &lt;&lt;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";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static int b;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int i;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Izvedena::b=100; </a:t>
            </a:r>
          </a:p>
          <a:p>
            <a:pPr marL="342900" indent="-342900">
              <a:spcBef>
                <a:spcPct val="150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Izvedena x[5];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 *niz[5];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for (int i=0; i&lt;5; i++)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niz[i]=&amp;x[i];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for (int j=0; j&lt;5; j++) niz[j]-&gt;print();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827088" y="6192838"/>
            <a:ext cx="3240087" cy="549275"/>
            <a:chOff x="4040" y="3140"/>
            <a:chExt cx="1526" cy="1063"/>
          </a:xfrm>
        </p:grpSpPr>
        <p:sp>
          <p:nvSpPr>
            <p:cNvPr id="4210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898525" y="6203950"/>
            <a:ext cx="3097213" cy="3206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100 101 102 103 104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43438" y="2147617"/>
            <a:ext cx="4500562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 (</a:t>
            </a:r>
            <a:r>
              <a:rPr lang="en-U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Nei</a:t>
            </a: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spravna upotreba niza)</a:t>
            </a:r>
            <a:endParaRPr lang="en-US" sz="1300" b="1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Osnovna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en-U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"O";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public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Izvedena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{ i = b++; }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i &lt;&lt;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 ";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static int b;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int i;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Izvedena::b=100; </a:t>
            </a: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Izvedena x[5];  </a:t>
            </a:r>
            <a:r>
              <a:rPr lang="en-U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 niz[5];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for (int i=0; i&lt;5; i++) </a:t>
            </a:r>
            <a:r>
              <a:rPr lang="en-US" sz="13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niz[i]=x[i];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for (int j=0; j&lt;5; j++) niz[j].print();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219700" y="6192838"/>
            <a:ext cx="3240088" cy="549275"/>
            <a:chOff x="4040" y="3140"/>
            <a:chExt cx="1526" cy="1063"/>
          </a:xfrm>
        </p:grpSpPr>
        <p:sp>
          <p:nvSpPr>
            <p:cNvPr id="4210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144"/>
          <p:cNvSpPr>
            <a:spLocks noChangeArrowheads="1"/>
          </p:cNvSpPr>
          <p:nvPr/>
        </p:nvSpPr>
        <p:spPr bwMode="auto">
          <a:xfrm>
            <a:off x="5291138" y="6203950"/>
            <a:ext cx="3097212" cy="3206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OOOOO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9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9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1" grpId="0" animBg="1"/>
      <p:bldP spid="69" grpId="0" uiExpand="1" build="p" bldLvl="5"/>
      <p:bldP spid="73" grpId="0" build="p" autoUpdateAnimBg="0"/>
      <p:bldP spid="3" grpId="0" uiExpand="1" build="p"/>
      <p:bldP spid="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Nizovi i naslje</a:t>
            </a:r>
            <a:r>
              <a:rPr lang="sr-Latn-CS" sz="3200" smtClean="0"/>
              <a:t>đivanje</a:t>
            </a:r>
            <a:endParaRPr lang="en-US" sz="320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68839"/>
            <a:ext cx="4752975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&lt;cstring&gt;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Radnik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Radnik(const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 *s)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ime=new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 [strlen(s)+1];</a:t>
            </a:r>
            <a:endParaRPr lang="en-U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strcpy(ime,s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~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Radnik() { delete [] ime; 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zarada() = 0;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print() = 0;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char *ime;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Direktor : public Radnik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Direktor(char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*s, double d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 Radnik(s), plata(d) {}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zarada() { return plata; }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print()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"Direktor: " &lt;&lt; ime;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"  plata: " &lt;&lt; zarada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endl;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double plata;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485923" y="1168839"/>
            <a:ext cx="4617720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Prodavac : public Radnik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public: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Prodavac(char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*s, int h, double c)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Radnik(s), sati(h), cijena(c) {}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zarada() { return sati*cijena; }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print()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cout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"Prodavac: " &lt;&lt; ime;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cout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"  plata: " &lt;&lt; zarada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endl;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protected: double cijena; int sati;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 c, ime[101]; int s; double d;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Radnik *r[3];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for (int i=0; i&lt;3; i++)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"Radnik D/P? "; cin &gt;&gt; c;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if (c=='D') { cin &gt;&gt; ime &gt;&gt; d;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 = new Direktor(ime, d);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cin &gt;&gt; ime &gt;&gt; s &gt;&gt; d;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 = new Prodavac(ime, s, d);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</a:p>
          <a:p>
            <a:pPr marL="342900" indent="-342900"/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for (int i=0; i&lt;3; i++)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</a:t>
            </a:r>
            <a:r>
              <a:rPr lang="sr-Latn-C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r[i]-&gt;print();</a:t>
            </a:r>
            <a:r>
              <a:rPr lang="en-US" sz="13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delete r[i]; 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6016" y="4149080"/>
            <a:ext cx="4302125" cy="2592288"/>
            <a:chOff x="4716016" y="5445225"/>
            <a:chExt cx="4302125" cy="2592288"/>
          </a:xfrm>
        </p:grpSpPr>
        <p:sp>
          <p:nvSpPr>
            <p:cNvPr id="66578" name="Rectangle 142"/>
            <p:cNvSpPr>
              <a:spLocks noChangeArrowheads="1"/>
            </p:cNvSpPr>
            <p:nvPr/>
          </p:nvSpPr>
          <p:spPr bwMode="auto">
            <a:xfrm>
              <a:off x="4716016" y="5445225"/>
              <a:ext cx="4302125" cy="2592288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Rectangle 143"/>
            <p:cNvSpPr>
              <a:spLocks noChangeArrowheads="1"/>
            </p:cNvSpPr>
            <p:nvPr/>
          </p:nvSpPr>
          <p:spPr bwMode="auto">
            <a:xfrm>
              <a:off x="4786496" y="5517232"/>
              <a:ext cx="4158345" cy="2448272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860479" y="4235601"/>
            <a:ext cx="4032250" cy="20313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Radnik D/P? D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Marko 3000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Radnik D/P? P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Janko 180 10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Radnik D/P? D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Petar 2500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Direktor: Marko  plata: 3000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Prodavac: Janko  plata: 1800</a:t>
            </a:r>
          </a:p>
          <a:p>
            <a:r>
              <a:rPr lang="nl-NL" sz="1400" b="1" smtClean="0">
                <a:solidFill>
                  <a:srgbClr val="FFFF00"/>
                </a:solidFill>
                <a:latin typeface="Courier New" pitchFamily="49" charset="0"/>
              </a:rPr>
              <a:t>Direktor: Petar  plata: 2500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5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6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3" grpId="0" uiExpand="1" build="p" bldLvl="5"/>
      <p:bldP spid="7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Polimorfizam</a:t>
            </a:r>
            <a:r>
              <a:rPr lang="sr-Latn-CS" sz="3200" smtClean="0"/>
              <a:t> 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9036050" cy="544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en-US" sz="2000" smtClean="0"/>
              <a:t>Koncept i realizacija polimorfi</a:t>
            </a:r>
            <a:r>
              <a:rPr lang="sr-Latn-CS" sz="2000" smtClean="0"/>
              <a:t>zma</a:t>
            </a:r>
            <a:r>
              <a:rPr lang="en-US" sz="2000" smtClean="0"/>
              <a:t> u C++</a:t>
            </a:r>
            <a:endParaRPr lang="sr-Latn-C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Apstraktne klase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Virtuelni destruktor </a:t>
            </a:r>
            <a:endParaRPr lang="en-U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Nizovi i nasljeđivanje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</a:t>
            </a:r>
            <a:r>
              <a:rPr lang="en-US" sz="3200" smtClean="0"/>
              <a:t>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16463" y="1125538"/>
            <a:ext cx="4249737" cy="9810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Polimorfi</a:t>
            </a:r>
            <a:r>
              <a:rPr lang="sr-Latn-CS" sz="1400" b="1">
                <a:solidFill>
                  <a:srgbClr val="000099"/>
                </a:solidFill>
              </a:rPr>
              <a:t>zam je svojstvo objekta izvedene klase da izvršava operaciju na način svojstven izvedenoj klasi, iako mu se pristupa kao objektu osnovne klase.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2464524">
            <a:off x="4138613" y="3140075"/>
            <a:ext cx="144462" cy="647700"/>
            <a:chOff x="5103" y="3430"/>
            <a:chExt cx="136" cy="544"/>
          </a:xfrm>
        </p:grpSpPr>
        <p:sp>
          <p:nvSpPr>
            <p:cNvPr id="52242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3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19135476" flipH="1">
            <a:off x="6083300" y="3140075"/>
            <a:ext cx="144463" cy="647700"/>
            <a:chOff x="5103" y="3430"/>
            <a:chExt cx="136" cy="544"/>
          </a:xfrm>
        </p:grpSpPr>
        <p:sp>
          <p:nvSpPr>
            <p:cNvPr id="52245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51" name="Group 27"/>
          <p:cNvGrpSpPr>
            <a:grpSpLocks/>
          </p:cNvGrpSpPr>
          <p:nvPr/>
        </p:nvGrpSpPr>
        <p:grpSpPr bwMode="auto">
          <a:xfrm>
            <a:off x="4427538" y="2492375"/>
            <a:ext cx="1511300" cy="720725"/>
            <a:chOff x="3878" y="935"/>
            <a:chExt cx="635" cy="454"/>
          </a:xfrm>
        </p:grpSpPr>
        <p:sp>
          <p:nvSpPr>
            <p:cNvPr id="52248" name="Rectangle 7"/>
            <p:cNvSpPr>
              <a:spLocks noChangeArrowheads="1"/>
            </p:cNvSpPr>
            <p:nvPr/>
          </p:nvSpPr>
          <p:spPr bwMode="auto">
            <a:xfrm>
              <a:off x="3878" y="935"/>
              <a:ext cx="63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Lik</a:t>
              </a:r>
              <a:endParaRPr lang="en-US" sz="1400" b="1"/>
            </a:p>
          </p:txBody>
        </p:sp>
        <p:sp>
          <p:nvSpPr>
            <p:cNvPr id="52249" name="Rectangle 8"/>
            <p:cNvSpPr>
              <a:spLocks noChangeArrowheads="1"/>
            </p:cNvSpPr>
            <p:nvPr/>
          </p:nvSpPr>
          <p:spPr bwMode="auto">
            <a:xfrm>
              <a:off x="3878" y="1208"/>
              <a:ext cx="63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crtaj() : void</a:t>
              </a:r>
              <a:endParaRPr lang="en-US" sz="1200" b="1"/>
            </a:p>
          </p:txBody>
        </p:sp>
        <p:sp>
          <p:nvSpPr>
            <p:cNvPr id="52250" name="Rectangle 9"/>
            <p:cNvSpPr>
              <a:spLocks noChangeArrowheads="1"/>
            </p:cNvSpPr>
            <p:nvPr/>
          </p:nvSpPr>
          <p:spPr bwMode="auto">
            <a:xfrm>
              <a:off x="3878" y="1117"/>
              <a:ext cx="63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252" name="Group 28"/>
          <p:cNvGrpSpPr>
            <a:grpSpLocks/>
          </p:cNvGrpSpPr>
          <p:nvPr/>
        </p:nvGrpSpPr>
        <p:grpSpPr bwMode="auto">
          <a:xfrm>
            <a:off x="2627313" y="3716338"/>
            <a:ext cx="1368425" cy="720725"/>
            <a:chOff x="3878" y="935"/>
            <a:chExt cx="635" cy="454"/>
          </a:xfrm>
        </p:grpSpPr>
        <p:sp>
          <p:nvSpPr>
            <p:cNvPr id="52253" name="Rectangle 7"/>
            <p:cNvSpPr>
              <a:spLocks noChangeArrowheads="1"/>
            </p:cNvSpPr>
            <p:nvPr/>
          </p:nvSpPr>
          <p:spPr bwMode="auto">
            <a:xfrm>
              <a:off x="3878" y="935"/>
              <a:ext cx="635" cy="18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Krug</a:t>
              </a:r>
              <a:endParaRPr lang="en-US" sz="1400" b="1"/>
            </a:p>
          </p:txBody>
        </p:sp>
        <p:sp>
          <p:nvSpPr>
            <p:cNvPr id="52254" name="Rectangle 8"/>
            <p:cNvSpPr>
              <a:spLocks noChangeArrowheads="1"/>
            </p:cNvSpPr>
            <p:nvPr/>
          </p:nvSpPr>
          <p:spPr bwMode="auto">
            <a:xfrm>
              <a:off x="3878" y="1208"/>
              <a:ext cx="635" cy="181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crtaj() : void</a:t>
              </a:r>
              <a:endParaRPr lang="en-US" sz="1200" b="1"/>
            </a:p>
          </p:txBody>
        </p:sp>
        <p:sp>
          <p:nvSpPr>
            <p:cNvPr id="52255" name="Rectangle 9"/>
            <p:cNvSpPr>
              <a:spLocks noChangeArrowheads="1"/>
            </p:cNvSpPr>
            <p:nvPr/>
          </p:nvSpPr>
          <p:spPr bwMode="auto">
            <a:xfrm>
              <a:off x="3878" y="1117"/>
              <a:ext cx="635" cy="90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256" name="Group 32"/>
          <p:cNvGrpSpPr>
            <a:grpSpLocks/>
          </p:cNvGrpSpPr>
          <p:nvPr/>
        </p:nvGrpSpPr>
        <p:grpSpPr bwMode="auto">
          <a:xfrm>
            <a:off x="6372225" y="3716338"/>
            <a:ext cx="1366838" cy="720725"/>
            <a:chOff x="3878" y="935"/>
            <a:chExt cx="635" cy="454"/>
          </a:xfrm>
        </p:grpSpPr>
        <p:sp>
          <p:nvSpPr>
            <p:cNvPr id="52257" name="Rectangle 7"/>
            <p:cNvSpPr>
              <a:spLocks noChangeArrowheads="1"/>
            </p:cNvSpPr>
            <p:nvPr/>
          </p:nvSpPr>
          <p:spPr bwMode="auto">
            <a:xfrm>
              <a:off x="3878" y="935"/>
              <a:ext cx="635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Pravougaonik</a:t>
              </a:r>
              <a:endParaRPr lang="en-US" sz="1400" b="1"/>
            </a:p>
          </p:txBody>
        </p:sp>
        <p:sp>
          <p:nvSpPr>
            <p:cNvPr id="52258" name="Rectangle 8"/>
            <p:cNvSpPr>
              <a:spLocks noChangeArrowheads="1"/>
            </p:cNvSpPr>
            <p:nvPr/>
          </p:nvSpPr>
          <p:spPr bwMode="auto">
            <a:xfrm>
              <a:off x="3878" y="1208"/>
              <a:ext cx="635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crtaj() : void</a:t>
              </a:r>
              <a:endParaRPr lang="en-US" sz="1200" b="1"/>
            </a:p>
          </p:txBody>
        </p:sp>
        <p:sp>
          <p:nvSpPr>
            <p:cNvPr id="52259" name="Rectangle 9"/>
            <p:cNvSpPr>
              <a:spLocks noChangeArrowheads="1"/>
            </p:cNvSpPr>
            <p:nvPr/>
          </p:nvSpPr>
          <p:spPr bwMode="auto">
            <a:xfrm>
              <a:off x="3878" y="1117"/>
              <a:ext cx="635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2260" name="Group 36"/>
          <p:cNvGrpSpPr>
            <a:grpSpLocks/>
          </p:cNvGrpSpPr>
          <p:nvPr/>
        </p:nvGrpSpPr>
        <p:grpSpPr bwMode="auto">
          <a:xfrm>
            <a:off x="4500563" y="3716338"/>
            <a:ext cx="1368425" cy="720725"/>
            <a:chOff x="3878" y="935"/>
            <a:chExt cx="635" cy="454"/>
          </a:xfrm>
        </p:grpSpPr>
        <p:sp>
          <p:nvSpPr>
            <p:cNvPr id="52261" name="Rectangle 7"/>
            <p:cNvSpPr>
              <a:spLocks noChangeArrowheads="1"/>
            </p:cNvSpPr>
            <p:nvPr/>
          </p:nvSpPr>
          <p:spPr bwMode="auto">
            <a:xfrm>
              <a:off x="3878" y="935"/>
              <a:ext cx="635" cy="18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Trougao</a:t>
              </a:r>
              <a:endParaRPr lang="en-US" sz="1400" b="1"/>
            </a:p>
          </p:txBody>
        </p:sp>
        <p:sp>
          <p:nvSpPr>
            <p:cNvPr id="52262" name="Rectangle 8"/>
            <p:cNvSpPr>
              <a:spLocks noChangeArrowheads="1"/>
            </p:cNvSpPr>
            <p:nvPr/>
          </p:nvSpPr>
          <p:spPr bwMode="auto">
            <a:xfrm>
              <a:off x="3878" y="1208"/>
              <a:ext cx="635" cy="18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crtaj() : void</a:t>
              </a:r>
              <a:endParaRPr lang="en-US" sz="1200" b="1"/>
            </a:p>
          </p:txBody>
        </p:sp>
        <p:sp>
          <p:nvSpPr>
            <p:cNvPr id="52263" name="Rectangle 9"/>
            <p:cNvSpPr>
              <a:spLocks noChangeArrowheads="1"/>
            </p:cNvSpPr>
            <p:nvPr/>
          </p:nvSpPr>
          <p:spPr bwMode="auto">
            <a:xfrm>
              <a:off x="3878" y="1117"/>
              <a:ext cx="635" cy="9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076825" y="3246438"/>
            <a:ext cx="179388" cy="431800"/>
            <a:chOff x="5103" y="3430"/>
            <a:chExt cx="136" cy="544"/>
          </a:xfrm>
        </p:grpSpPr>
        <p:sp>
          <p:nvSpPr>
            <p:cNvPr id="52265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6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554288" y="4510088"/>
            <a:ext cx="15128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Krug k;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Lik *l=&amp;k;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l-&gt;crtaj();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498975" y="4510088"/>
            <a:ext cx="1512888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Trougao t;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Lik *l=&amp;t;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l-&gt;crtaj();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299200" y="4510088"/>
            <a:ext cx="20875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Pravougaonik p;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Lik *l=&amp;p;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l-&gt;crtaj();</a:t>
            </a:r>
          </a:p>
        </p:txBody>
      </p:sp>
      <p:sp>
        <p:nvSpPr>
          <p:cNvPr id="52270" name="AutoShape 46"/>
          <p:cNvSpPr>
            <a:spLocks noChangeArrowheads="1"/>
          </p:cNvSpPr>
          <p:nvPr/>
        </p:nvSpPr>
        <p:spPr bwMode="auto">
          <a:xfrm rot="10603989">
            <a:off x="1692275" y="5656263"/>
            <a:ext cx="1584325" cy="792162"/>
          </a:xfrm>
          <a:prstGeom prst="cloudCallout">
            <a:avLst>
              <a:gd name="adj1" fmla="val -34824"/>
              <a:gd name="adj2" fmla="val 71977"/>
            </a:avLst>
          </a:prstGeom>
          <a:solidFill>
            <a:srgbClr val="FFFF99"/>
          </a:solidFill>
          <a:ln w="28575">
            <a:solidFill>
              <a:srgbClr val="33CCCC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algn="ctr"/>
            <a:endParaRPr lang="en-US"/>
          </a:p>
        </p:txBody>
      </p:sp>
      <p:sp>
        <p:nvSpPr>
          <p:cNvPr id="52271" name="Oval 47"/>
          <p:cNvSpPr>
            <a:spLocks noChangeArrowheads="1"/>
          </p:cNvSpPr>
          <p:nvPr/>
        </p:nvSpPr>
        <p:spPr bwMode="auto">
          <a:xfrm>
            <a:off x="2266950" y="5805488"/>
            <a:ext cx="431800" cy="431800"/>
          </a:xfrm>
          <a:prstGeom prst="ellips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AutoShape 48"/>
          <p:cNvSpPr>
            <a:spLocks noChangeArrowheads="1"/>
          </p:cNvSpPr>
          <p:nvPr/>
        </p:nvSpPr>
        <p:spPr bwMode="auto">
          <a:xfrm rot="10603989">
            <a:off x="4283075" y="5732463"/>
            <a:ext cx="1584325" cy="792162"/>
          </a:xfrm>
          <a:prstGeom prst="cloudCallout">
            <a:avLst>
              <a:gd name="adj1" fmla="val -97"/>
              <a:gd name="adj2" fmla="val 80787"/>
            </a:avLst>
          </a:prstGeom>
          <a:solidFill>
            <a:srgbClr val="FFFF99"/>
          </a:solidFill>
          <a:ln w="28575">
            <a:solidFill>
              <a:srgbClr val="33CCCC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algn="ctr"/>
            <a:endParaRPr lang="en-US"/>
          </a:p>
        </p:txBody>
      </p:sp>
      <p:sp>
        <p:nvSpPr>
          <p:cNvPr id="52273" name="AutoShape 49"/>
          <p:cNvSpPr>
            <a:spLocks noChangeArrowheads="1"/>
          </p:cNvSpPr>
          <p:nvPr/>
        </p:nvSpPr>
        <p:spPr bwMode="auto">
          <a:xfrm>
            <a:off x="4859338" y="5876925"/>
            <a:ext cx="576262" cy="43180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AutoShape 50"/>
          <p:cNvSpPr>
            <a:spLocks noChangeArrowheads="1"/>
          </p:cNvSpPr>
          <p:nvPr/>
        </p:nvSpPr>
        <p:spPr bwMode="auto">
          <a:xfrm rot="10996011" flipH="1">
            <a:off x="7091363" y="5661025"/>
            <a:ext cx="1584325" cy="792163"/>
          </a:xfrm>
          <a:prstGeom prst="cloudCallout">
            <a:avLst>
              <a:gd name="adj1" fmla="val -43926"/>
              <a:gd name="adj2" fmla="val 71458"/>
            </a:avLst>
          </a:prstGeom>
          <a:solidFill>
            <a:srgbClr val="FFFF99"/>
          </a:solidFill>
          <a:ln w="28575">
            <a:solidFill>
              <a:srgbClr val="33CCCC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algn="ctr"/>
            <a:endParaRPr 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7596188" y="5876925"/>
            <a:ext cx="576262" cy="360363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323850" y="1484313"/>
            <a:ext cx="3240088" cy="1193800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U toku izvršavanja programa, dinamički se odlučuje o kojem konkretnom objektu se radi i poziva se odgovarajuća funkcija crtaj()!!!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1" grpId="0" animBg="1"/>
      <p:bldP spid="23555" grpId="0"/>
      <p:bldP spid="2" grpId="0"/>
      <p:bldP spid="3" grpId="0"/>
      <p:bldP spid="52270" grpId="0" animBg="1"/>
      <p:bldP spid="52271" grpId="0" animBg="1"/>
      <p:bldP spid="52272" grpId="0" animBg="1"/>
      <p:bldP spid="52273" grpId="0" animBg="1"/>
      <p:bldP spid="52274" grpId="0" animBg="1"/>
      <p:bldP spid="5227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79388" y="1412875"/>
            <a:ext cx="4321175" cy="11938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Da bi se omogućio polimorfizam, odgovarajuća funkcija članica u osnovnoj klasi mora da se deklariše kao </a:t>
            </a:r>
            <a:r>
              <a:rPr lang="sr-Latn-CS" sz="1400" b="1">
                <a:solidFill>
                  <a:srgbClr val="990000"/>
                </a:solidFill>
              </a:rPr>
              <a:t>VIRTUELNA</a:t>
            </a:r>
            <a:r>
              <a:rPr lang="sr-Latn-CS" sz="1400" b="1">
                <a:solidFill>
                  <a:srgbClr val="000099"/>
                </a:solidFill>
              </a:rPr>
              <a:t>, a zatim da se u izvedenim klasama redefiniše (</a:t>
            </a:r>
            <a:r>
              <a:rPr lang="sr-Latn-CS" sz="1400" b="1">
                <a:solidFill>
                  <a:srgbClr val="990000"/>
                </a:solidFill>
              </a:rPr>
              <a:t>override</a:t>
            </a:r>
            <a:r>
              <a:rPr lang="sr-Latn-CS" sz="1400" b="1">
                <a:solidFill>
                  <a:srgbClr val="000099"/>
                </a:solidFill>
              </a:rPr>
              <a:t>)!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106363" y="2805113"/>
            <a:ext cx="4752975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150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Lik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 </a:t>
            </a:r>
            <a:endParaRPr lang="en-U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"Lik";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Krug : public Lik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342900" indent="-342900"/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print()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"Krug";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vadrat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public Lik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342900" indent="-342900"/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print()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"Kvadrat";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2" name="TextBox 20"/>
          <p:cNvSpPr txBox="1">
            <a:spLocks noChangeArrowheads="1"/>
          </p:cNvSpPr>
          <p:nvPr/>
        </p:nvSpPr>
        <p:spPr bwMode="auto">
          <a:xfrm>
            <a:off x="4932363" y="1412875"/>
            <a:ext cx="4032250" cy="1193800"/>
          </a:xfrm>
          <a:prstGeom prst="rect">
            <a:avLst/>
          </a:prstGeom>
          <a:solidFill>
            <a:srgbClr val="FFCC66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Iako </a:t>
            </a:r>
            <a:r>
              <a:rPr lang="sr-Latn-CS" sz="1400" b="1">
                <a:solidFill>
                  <a:srgbClr val="990000"/>
                </a:solidFill>
              </a:rPr>
              <a:t>virtuelna funkcija članica naslijeđena iz osnovne klase ostaje virtuelna i u izvedenim klasama</a:t>
            </a:r>
            <a:r>
              <a:rPr lang="sr-Latn-CS" sz="1400" b="1">
                <a:solidFill>
                  <a:srgbClr val="000099"/>
                </a:solidFill>
              </a:rPr>
              <a:t>, često programeri eksplicitno stavljaju virtual i u izvedenim klasama.</a:t>
            </a:r>
          </a:p>
        </p:txBody>
      </p:sp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4932363" y="2811463"/>
            <a:ext cx="4032250" cy="768350"/>
          </a:xfrm>
          <a:prstGeom prst="rect">
            <a:avLst/>
          </a:prstGeom>
          <a:solidFill>
            <a:srgbClr val="99FF33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Ako izvedena klasa ne redefiniše funkciju članicu iz osnovne klase, ona nasljeđuje definiciju te funkcije iz osnovne klase!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4932363" y="4076700"/>
            <a:ext cx="4032250" cy="768350"/>
          </a:xfrm>
          <a:prstGeom prst="rect">
            <a:avLst/>
          </a:prstGeom>
          <a:solidFill>
            <a:srgbClr val="99FF33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Redefinisane funkcije članice moraju imati isti prototip</a:t>
            </a:r>
            <a:r>
              <a:rPr lang="sr-Latn-CS" sz="1400" b="1">
                <a:solidFill>
                  <a:srgbClr val="000099"/>
                </a:solidFill>
              </a:rPr>
              <a:t> (vraćaju isti tip i imaju iste argumente)!!!</a:t>
            </a: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4932363" y="4941888"/>
            <a:ext cx="4032250" cy="768350"/>
          </a:xfrm>
          <a:prstGeom prst="rect">
            <a:avLst/>
          </a:prstGeom>
          <a:solidFill>
            <a:srgbClr val="99FF33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Ako se prototipovi  razlikuju, nemamo redefiniciju funkcije, već maskiranu funkciju!!!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932363" y="6113463"/>
            <a:ext cx="4032250" cy="555625"/>
          </a:xfrm>
          <a:prstGeom prst="rect">
            <a:avLst/>
          </a:prstGeom>
          <a:solidFill>
            <a:srgbClr val="99FF33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SAMO</a:t>
            </a:r>
            <a:r>
              <a:rPr lang="sr-Latn-CS" sz="1400" b="1">
                <a:solidFill>
                  <a:srgbClr val="000099"/>
                </a:solidFill>
              </a:rPr>
              <a:t> </a:t>
            </a:r>
            <a:r>
              <a:rPr lang="sr-Latn-CS" sz="1400" b="1">
                <a:solidFill>
                  <a:srgbClr val="990000"/>
                </a:solidFill>
              </a:rPr>
              <a:t>NESTATIČKE FUNKCIJE ČLANICE</a:t>
            </a:r>
            <a:r>
              <a:rPr lang="sr-Latn-CS" sz="1400" b="1">
                <a:solidFill>
                  <a:srgbClr val="000099"/>
                </a:solidFill>
              </a:rPr>
              <a:t> MOGU DA BUDU VIRTUELNE!!!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1" grpId="0" animBg="1"/>
      <p:bldP spid="69" grpId="0" build="p" bldLvl="5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54771"/>
            <a:ext cx="547370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#define PI 3.14159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Lik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 </a:t>
            </a:r>
            <a:endParaRPr lang="en-U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povrsina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</a:t>
            </a:r>
            <a:r>
              <a:rPr lang="sr-Latn-C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Lik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";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Krug : public Lik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Krug(double x) : r(x)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{}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povrsina()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"Krug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P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="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r*r*PI &lt;&lt; endl; 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r;  </a:t>
            </a:r>
            <a:endParaRPr lang="en-U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vadrat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: public Lik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vadrat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(double x) :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(x)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{}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povrsina()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cout &lt;&lt; 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"Kvadrat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P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="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a*a &lt;&lt; endl; }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 </a:t>
            </a:r>
            <a:endParaRPr lang="en-U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45138" y="3503613"/>
            <a:ext cx="349091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50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Krug a(10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 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Lik *p1=&amp;a; p1-&gt;povrsina(); 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Kvadrat b(10);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Lik *p2=&amp;b; p2-&gt;povrsina();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102350" y="5375275"/>
            <a:ext cx="2357438" cy="1366838"/>
            <a:chOff x="4040" y="3140"/>
            <a:chExt cx="1526" cy="1063"/>
          </a:xfrm>
        </p:grpSpPr>
        <p:sp>
          <p:nvSpPr>
            <p:cNvPr id="5837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6191250" y="5470525"/>
            <a:ext cx="2000250" cy="5492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Krug, P=314.159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Kvadrat, P=100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43438" y="1125538"/>
            <a:ext cx="4321175" cy="119380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Da bi se omogućio polimorfizam, odgovarajuća funkcija članica u osnovnoj klasi mora da se deklariše kao </a:t>
            </a:r>
            <a:r>
              <a:rPr lang="sr-Latn-CS" sz="1400" b="1">
                <a:solidFill>
                  <a:srgbClr val="990000"/>
                </a:solidFill>
              </a:rPr>
              <a:t>VIRTUELNA</a:t>
            </a:r>
            <a:r>
              <a:rPr lang="sr-Latn-CS" sz="1400" b="1">
                <a:solidFill>
                  <a:srgbClr val="000099"/>
                </a:solidFill>
              </a:rPr>
              <a:t>, a zatim da se u izvedenim klasama redefiniše (</a:t>
            </a:r>
            <a:r>
              <a:rPr lang="sr-Latn-CS" sz="1400" b="1">
                <a:solidFill>
                  <a:srgbClr val="990000"/>
                </a:solidFill>
              </a:rPr>
              <a:t>override</a:t>
            </a:r>
            <a:r>
              <a:rPr lang="sr-Latn-CS" sz="1400" b="1">
                <a:solidFill>
                  <a:srgbClr val="000099"/>
                </a:solidFill>
              </a:rPr>
              <a:t>)!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4643438" y="2444750"/>
            <a:ext cx="4321175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Polimorfizam se aktivira ako se objektu izvedene klase pristupa preko pointera na osnovnu klasu!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3" grpId="0" build="p" bldLvl="5"/>
      <p:bldP spid="73" grpId="0" build="p" autoUpdateAnimBg="0"/>
      <p:bldP spid="21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6513" y="4724400"/>
            <a:ext cx="45354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chemeClr val="tx2"/>
                </a:solidFill>
              </a:rPr>
              <a:t>Statičko vezivanje </a:t>
            </a:r>
            <a:r>
              <a:rPr lang="sr-Latn-CS">
                <a:solidFill>
                  <a:srgbClr val="990000"/>
                </a:solidFill>
              </a:rPr>
              <a:t>(static binding)</a:t>
            </a:r>
            <a:endParaRPr lang="en-US">
              <a:solidFill>
                <a:srgbClr val="990000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Ako se ne koristi pointer, već se funkcija poziva za konkretan objekat </a:t>
            </a:r>
            <a:r>
              <a:rPr lang="sr-Latn-CS" sz="1400" b="1"/>
              <a:t>b.f()</a:t>
            </a:r>
            <a:r>
              <a:rPr lang="sr-Latn-CS" sz="1400"/>
              <a:t>, tada se statički određuje (tokom prevođenja programa) da se izvršava </a:t>
            </a:r>
            <a:r>
              <a:rPr lang="sr-Latn-CS" sz="1400" b="1"/>
              <a:t>B::f()</a:t>
            </a:r>
            <a:r>
              <a:rPr lang="sr-Latn-CS" sz="1400"/>
              <a:t> – zato se ovo naziva </a:t>
            </a:r>
            <a:r>
              <a:rPr lang="sr-Latn-CS" sz="1400" b="1">
                <a:solidFill>
                  <a:srgbClr val="000099"/>
                </a:solidFill>
              </a:rPr>
              <a:t>statičko vezivanje</a:t>
            </a:r>
            <a:r>
              <a:rPr lang="sr-Latn-CS" sz="1400"/>
              <a:t>.</a:t>
            </a:r>
            <a:endParaRPr lang="en-US" sz="1400" b="1"/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40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25" y="1341438"/>
            <a:ext cx="45370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chemeClr val="tx2"/>
                </a:solidFill>
              </a:rPr>
              <a:t>Dinamičko vezivanje </a:t>
            </a:r>
            <a:r>
              <a:rPr lang="sr-Latn-CS">
                <a:solidFill>
                  <a:srgbClr val="990000"/>
                </a:solidFill>
              </a:rPr>
              <a:t>(dynamic binding)</a:t>
            </a:r>
            <a:endParaRPr lang="en-US">
              <a:solidFill>
                <a:srgbClr val="990000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Neka je u osnovnoj klasi (</a:t>
            </a:r>
            <a:r>
              <a:rPr lang="sr-Latn-CS" sz="1400" b="1"/>
              <a:t>A</a:t>
            </a:r>
            <a:r>
              <a:rPr lang="sr-Latn-CS" sz="1400"/>
              <a:t>) funkcija </a:t>
            </a:r>
            <a:r>
              <a:rPr lang="sr-Latn-CS" sz="1400" b="1"/>
              <a:t>f()</a:t>
            </a:r>
            <a:r>
              <a:rPr lang="sr-Latn-CS" sz="1400"/>
              <a:t> definisana kao virtuelna, a zatim redefinisana u izvedenoj klasi (</a:t>
            </a:r>
            <a:r>
              <a:rPr lang="sr-Latn-CS" sz="1400" b="1"/>
              <a:t>B</a:t>
            </a:r>
            <a:r>
              <a:rPr lang="sr-Latn-CS" sz="1400"/>
              <a:t>). </a:t>
            </a:r>
            <a:endParaRPr lang="en-US" sz="1400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Ako u programu koristimo pointer na osnovnu klasu (</a:t>
            </a:r>
            <a:r>
              <a:rPr lang="sr-Latn-CS" sz="1400" b="1"/>
              <a:t>pA</a:t>
            </a:r>
            <a:r>
              <a:rPr lang="sr-Latn-CS" sz="1400"/>
              <a:t>), kojim pokazujemo na objekat (</a:t>
            </a:r>
            <a:r>
              <a:rPr lang="sr-Latn-CS" sz="1400" b="1"/>
              <a:t>b</a:t>
            </a:r>
            <a:r>
              <a:rPr lang="sr-Latn-CS" sz="1400"/>
              <a:t>) izvedene klase (</a:t>
            </a:r>
            <a:r>
              <a:rPr lang="sr-Latn-CS" sz="1400" b="1"/>
              <a:t>pA=&amp;b</a:t>
            </a:r>
            <a:r>
              <a:rPr lang="sr-Latn-CS" sz="1400"/>
              <a:t>), tada izraz </a:t>
            </a:r>
            <a:r>
              <a:rPr lang="sr-Latn-CS" sz="1400" b="1"/>
              <a:t>pA-&gt;f()</a:t>
            </a:r>
            <a:r>
              <a:rPr lang="sr-Latn-CS" sz="1400"/>
              <a:t> predstavlja poziv funkcije </a:t>
            </a:r>
            <a:r>
              <a:rPr lang="sr-Latn-CS" sz="1400" b="1"/>
              <a:t>B::f()</a:t>
            </a:r>
            <a:r>
              <a:rPr lang="sr-Latn-CS" sz="1400"/>
              <a:t>, a ne A::f(). </a:t>
            </a:r>
            <a:endParaRPr lang="en-US" sz="1400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Program dinamički (u toku izvršavanja) određuje koja funkcija </a:t>
            </a:r>
            <a:r>
              <a:rPr lang="sr-Latn-CS" sz="1400" b="1"/>
              <a:t>f() </a:t>
            </a:r>
            <a:r>
              <a:rPr lang="sr-Latn-CS" sz="1400"/>
              <a:t>treba da se izvrši – zato se ovo naziva </a:t>
            </a:r>
            <a:r>
              <a:rPr lang="sr-Latn-CS" sz="1400" b="1">
                <a:solidFill>
                  <a:srgbClr val="000099"/>
                </a:solidFill>
              </a:rPr>
              <a:t>dinamičko vezivanje</a:t>
            </a:r>
            <a:r>
              <a:rPr lang="sr-Latn-CS" sz="1400"/>
              <a:t>.</a:t>
            </a:r>
            <a:endParaRPr lang="en-US" sz="1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27875" y="1268413"/>
            <a:ext cx="1958975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  </a:t>
            </a:r>
            <a:r>
              <a:rPr lang="sr-Latn-C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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 i;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 *po=&amp;i;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po-&gt;f();</a:t>
            </a:r>
          </a:p>
        </p:txBody>
      </p: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4716463" y="3571875"/>
            <a:ext cx="1727200" cy="936625"/>
            <a:chOff x="3108" y="890"/>
            <a:chExt cx="1088" cy="590"/>
          </a:xfrm>
        </p:grpSpPr>
        <p:sp>
          <p:nvSpPr>
            <p:cNvPr id="57357" name="Rectangle 7"/>
            <p:cNvSpPr>
              <a:spLocks noChangeArrowheads="1"/>
            </p:cNvSpPr>
            <p:nvPr/>
          </p:nvSpPr>
          <p:spPr bwMode="auto">
            <a:xfrm>
              <a:off x="3108" y="890"/>
              <a:ext cx="1088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Osnovna</a:t>
              </a:r>
              <a:endParaRPr lang="en-US" sz="1400" b="1"/>
            </a:p>
          </p:txBody>
        </p:sp>
        <p:sp>
          <p:nvSpPr>
            <p:cNvPr id="57358" name="Rectangle 8"/>
            <p:cNvSpPr>
              <a:spLocks noChangeArrowheads="1"/>
            </p:cNvSpPr>
            <p:nvPr/>
          </p:nvSpPr>
          <p:spPr bwMode="auto">
            <a:xfrm>
              <a:off x="3108" y="1163"/>
              <a:ext cx="1088" cy="317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f() : virtual void</a:t>
              </a:r>
            </a:p>
            <a:p>
              <a:r>
                <a:rPr lang="sr-Latn-CS" sz="1200" b="1"/>
                <a:t>+ g() : void</a:t>
              </a:r>
              <a:endParaRPr lang="en-US" sz="1200" b="1"/>
            </a:p>
          </p:txBody>
        </p:sp>
        <p:sp>
          <p:nvSpPr>
            <p:cNvPr id="57359" name="Rectangle 9"/>
            <p:cNvSpPr>
              <a:spLocks noChangeArrowheads="1"/>
            </p:cNvSpPr>
            <p:nvPr/>
          </p:nvSpPr>
          <p:spPr bwMode="auto">
            <a:xfrm>
              <a:off x="3108" y="1072"/>
              <a:ext cx="1088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7368" name="Group 24"/>
          <p:cNvGrpSpPr>
            <a:grpSpLocks/>
          </p:cNvGrpSpPr>
          <p:nvPr/>
        </p:nvGrpSpPr>
        <p:grpSpPr bwMode="auto">
          <a:xfrm>
            <a:off x="7235825" y="3571875"/>
            <a:ext cx="1584325" cy="935038"/>
            <a:chOff x="3107" y="1797"/>
            <a:chExt cx="1089" cy="589"/>
          </a:xfrm>
        </p:grpSpPr>
        <p:sp>
          <p:nvSpPr>
            <p:cNvPr id="57361" name="Rectangle 7"/>
            <p:cNvSpPr>
              <a:spLocks noChangeArrowheads="1"/>
            </p:cNvSpPr>
            <p:nvPr/>
          </p:nvSpPr>
          <p:spPr bwMode="auto">
            <a:xfrm>
              <a:off x="3107" y="1797"/>
              <a:ext cx="1089" cy="18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Izvedena</a:t>
              </a:r>
              <a:endParaRPr lang="en-US" sz="1400" b="1"/>
            </a:p>
          </p:txBody>
        </p:sp>
        <p:sp>
          <p:nvSpPr>
            <p:cNvPr id="57362" name="Rectangle 8"/>
            <p:cNvSpPr>
              <a:spLocks noChangeArrowheads="1"/>
            </p:cNvSpPr>
            <p:nvPr/>
          </p:nvSpPr>
          <p:spPr bwMode="auto">
            <a:xfrm>
              <a:off x="3107" y="2069"/>
              <a:ext cx="1089" cy="31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+ f() : void</a:t>
              </a:r>
            </a:p>
            <a:p>
              <a:r>
                <a:rPr lang="sr-Latn-CS" sz="1200" b="1"/>
                <a:t>+ g() : void</a:t>
              </a:r>
              <a:endParaRPr lang="en-US" sz="1200" b="1"/>
            </a:p>
          </p:txBody>
        </p:sp>
        <p:sp>
          <p:nvSpPr>
            <p:cNvPr id="57363" name="Rectangle 9"/>
            <p:cNvSpPr>
              <a:spLocks noChangeArrowheads="1"/>
            </p:cNvSpPr>
            <p:nvPr/>
          </p:nvSpPr>
          <p:spPr bwMode="auto">
            <a:xfrm>
              <a:off x="3107" y="1979"/>
              <a:ext cx="1089" cy="9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 rot="-5400000">
            <a:off x="6785769" y="3806032"/>
            <a:ext cx="179387" cy="431800"/>
            <a:chOff x="5103" y="3430"/>
            <a:chExt cx="136" cy="544"/>
          </a:xfrm>
        </p:grpSpPr>
        <p:sp>
          <p:nvSpPr>
            <p:cNvPr id="57365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7366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197725" y="2636838"/>
            <a:ext cx="1657350" cy="342900"/>
          </a:xfrm>
          <a:prstGeom prst="rect">
            <a:avLst/>
          </a:prstGeom>
          <a:solidFill>
            <a:srgbClr val="FFCC66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Izvedena::f()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716463" y="4886325"/>
            <a:ext cx="2016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  </a:t>
            </a:r>
            <a:r>
              <a:rPr lang="sr-Latn-C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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 i;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 o=i;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o.f();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4786313" y="6254750"/>
            <a:ext cx="1657350" cy="342900"/>
          </a:xfrm>
          <a:prstGeom prst="rect">
            <a:avLst/>
          </a:prstGeom>
          <a:solidFill>
            <a:srgbClr val="A0A0E0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Osnovna::f()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64388" y="4886325"/>
            <a:ext cx="17287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  </a:t>
            </a:r>
            <a:r>
              <a:rPr lang="sr-Latn-C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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 i;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i.f();</a:t>
            </a: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7234238" y="6038850"/>
            <a:ext cx="1657350" cy="342900"/>
          </a:xfrm>
          <a:prstGeom prst="rect">
            <a:avLst/>
          </a:prstGeom>
          <a:solidFill>
            <a:srgbClr val="FFCC66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Izvedena::f()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716463" y="1285875"/>
            <a:ext cx="2016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  </a:t>
            </a:r>
            <a:r>
              <a:rPr lang="sr-Latn-C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sym typeface="Wingdings" pitchFamily="2" charset="2"/>
              </a:rPr>
              <a:t>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 i;  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 *po=&amp;i;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po-&gt;g();</a:t>
            </a: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4786313" y="2654300"/>
            <a:ext cx="1657350" cy="342900"/>
          </a:xfrm>
          <a:prstGeom prst="rect">
            <a:avLst/>
          </a:prstGeom>
          <a:solidFill>
            <a:srgbClr val="A0A0E0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Osnovna::g()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uiExpand="1" build="p" bldLvl="2"/>
      <p:bldP spid="23556" grpId="0" uiExpand="1" build="p" bldLvl="2"/>
      <p:bldP spid="2" grpId="0"/>
      <p:bldP spid="21" grpId="0" animBg="1"/>
      <p:bldP spid="3" grpId="0"/>
      <p:bldP spid="4" grpId="0" animBg="1"/>
      <p:bldP spid="5" grpId="0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563938" y="1125538"/>
            <a:ext cx="5400675" cy="342900"/>
          </a:xfrm>
          <a:prstGeom prst="rect">
            <a:avLst/>
          </a:prstGeom>
          <a:solidFill>
            <a:srgbClr val="99FF33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Redefinisane funkcije članice moraju imati isti prototip !!!</a:t>
            </a:r>
          </a:p>
        </p:txBody>
      </p:sp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3563938" y="1557338"/>
            <a:ext cx="5400675" cy="555625"/>
          </a:xfrm>
          <a:prstGeom prst="rect">
            <a:avLst/>
          </a:prstGeom>
          <a:solidFill>
            <a:srgbClr val="99FF33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Ako se prototipovi  razlikuju, nemamo redefiniciju funkcije, već maskiranu funkciju !!!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676910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2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Lik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void p1() { cout &lt;&lt; "Lik"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void p2(int x=0) { cout &lt;&lt; x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p3() { cout &lt;&lt; "Lik" &lt;&lt; endl;  }</a:t>
            </a:r>
          </a:p>
          <a:p>
            <a:pPr marL="342900" indent="-342900"/>
            <a:r>
              <a:rPr lang="en-US" sz="14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p4() { p3(); }</a:t>
            </a:r>
          </a:p>
          <a:p>
            <a:pPr marL="342900" indent="-342900"/>
            <a:r>
              <a:rPr lang="en-US" sz="14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p5()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p1();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Krug : public Lik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Krug(double x) : r(x) {}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p1() { cout &lt;&lt; "Krug"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p2() { cout &lt;&lt; r &lt;&lt; endl; 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p3() { cout &lt;&lt; "Krug" &lt;&lt; endl; 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double r;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Krug a(10);  Lik *pa=&amp;a; 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pa-&gt;p1(); pa-&gt;p2(); pa-&gt;p3(); pa-&gt;p4(); pa-&gt;p5();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389688" y="3500438"/>
            <a:ext cx="2646362" cy="1628775"/>
            <a:chOff x="4040" y="3140"/>
            <a:chExt cx="1526" cy="1063"/>
          </a:xfrm>
        </p:grpSpPr>
        <p:sp>
          <p:nvSpPr>
            <p:cNvPr id="5531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6478588" y="3595688"/>
            <a:ext cx="2000250" cy="12350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Krug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0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Lik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r-Latn-CS" sz="1500" b="1">
                <a:solidFill>
                  <a:srgbClr val="FFFF00"/>
                </a:solidFill>
                <a:latin typeface="Courier New" pitchFamily="49" charset="0"/>
              </a:rPr>
              <a:t>Lik</a:t>
            </a:r>
            <a:endParaRPr lang="en-US" sz="1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Krug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55313" name="AutoShape 17"/>
          <p:cNvSpPr>
            <a:spLocks noChangeArrowheads="1"/>
          </p:cNvSpPr>
          <p:nvPr/>
        </p:nvSpPr>
        <p:spPr bwMode="auto">
          <a:xfrm rot="10800000">
            <a:off x="3924300" y="3357563"/>
            <a:ext cx="2087563" cy="792162"/>
          </a:xfrm>
          <a:prstGeom prst="cloudCallout">
            <a:avLst>
              <a:gd name="adj1" fmla="val -61792"/>
              <a:gd name="adj2" fmla="val -79861"/>
            </a:avLst>
          </a:prstGeom>
          <a:solidFill>
            <a:srgbClr val="FFFF99"/>
          </a:solidFill>
          <a:ln w="28575">
            <a:solidFill>
              <a:srgbClr val="33CCCC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sr-Latn-CS" sz="1400" b="1"/>
              <a:t>p3() nije virtuelna!!!</a:t>
            </a:r>
            <a:endParaRPr lang="en-US" sz="1400" b="1"/>
          </a:p>
        </p:txBody>
      </p:sp>
      <p:sp>
        <p:nvSpPr>
          <p:cNvPr id="55314" name="AutoShape 18"/>
          <p:cNvSpPr>
            <a:spLocks noChangeArrowheads="1"/>
          </p:cNvSpPr>
          <p:nvPr/>
        </p:nvSpPr>
        <p:spPr bwMode="auto">
          <a:xfrm rot="10800000">
            <a:off x="6300788" y="5373688"/>
            <a:ext cx="2087562" cy="792162"/>
          </a:xfrm>
          <a:prstGeom prst="cloudCallout">
            <a:avLst>
              <a:gd name="adj1" fmla="val 29315"/>
              <a:gd name="adj2" fmla="val 118134"/>
            </a:avLst>
          </a:prstGeom>
          <a:solidFill>
            <a:srgbClr val="FFFF99"/>
          </a:solidFill>
          <a:ln w="28575">
            <a:solidFill>
              <a:srgbClr val="33CCCC"/>
            </a:solidFill>
            <a:round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sr-Latn-CS" sz="1400" b="1"/>
              <a:t>p1() jeste virtuelna!!!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1" grpId="0" animBg="1"/>
      <p:bldP spid="3" grpId="0" animBg="1"/>
      <p:bldP spid="69" grpId="0" uiExpand="1" build="p" bldLvl="5"/>
      <p:bldP spid="73" grpId="0" build="p" autoUpdateAnimBg="0"/>
      <p:bldP spid="55313" grpId="0" animBg="1"/>
      <p:bldP spid="553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547370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Lik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void p1()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cout &lt;&lt; "Lik "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p2() { p1();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p3() { Lik::p1();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void p4()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p1();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Krug : public Lik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Krug(double x) : r(x) {}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p1()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cout &lt;&lt; "Krug " 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p4()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p1(); cout &lt;&lt; "je "; Lik::p1();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double r;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Krug a(10);  Lik *pa=&amp;a;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pa-&gt;p1(); pa-&gt;p2(); pa-&gt;p3(); pa-&gt;p4();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246813" y="2422525"/>
            <a:ext cx="2357437" cy="1366838"/>
            <a:chOff x="4040" y="3140"/>
            <a:chExt cx="1526" cy="1063"/>
          </a:xfrm>
        </p:grpSpPr>
        <p:sp>
          <p:nvSpPr>
            <p:cNvPr id="5632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6335713" y="2517775"/>
            <a:ext cx="2000250" cy="5492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Krug Krug Lik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Krug je Lik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43438" y="1125538"/>
            <a:ext cx="4321175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Eksplicitni poziv </a:t>
            </a:r>
            <a:r>
              <a:rPr lang="sr-Latn-CS" sz="1400" b="1">
                <a:solidFill>
                  <a:srgbClr val="990000"/>
                </a:solidFill>
              </a:rPr>
              <a:t>Klasa::funkcija() </a:t>
            </a:r>
            <a:r>
              <a:rPr lang="sr-Latn-CS" sz="1400" b="1">
                <a:solidFill>
                  <a:srgbClr val="000099"/>
                </a:solidFill>
              </a:rPr>
              <a:t>ne aktivira polimorfizam!</a:t>
            </a:r>
          </a:p>
        </p:txBody>
      </p:sp>
      <p:sp>
        <p:nvSpPr>
          <p:cNvPr id="3" name="TextBox 20"/>
          <p:cNvSpPr txBox="1">
            <a:spLocks noChangeArrowheads="1"/>
          </p:cNvSpPr>
          <p:nvPr/>
        </p:nvSpPr>
        <p:spPr bwMode="auto">
          <a:xfrm>
            <a:off x="5219700" y="5122863"/>
            <a:ext cx="3816350" cy="1619250"/>
          </a:xfrm>
          <a:prstGeom prst="rect">
            <a:avLst/>
          </a:prstGeom>
          <a:solidFill>
            <a:srgbClr val="FFCC66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Iz redefinisane funkcije se eksplicitno poziva virtuelna funkcija definisana u osnovnoj klasi u situacijama kad redefinisana funkcija treba da ima istu funkcionalnost kao i virtuelna funkcija te neku dodatnu funkcionalnost specifičnu za izvedenu klasu.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73" grpId="0" build="p" autoUpdateAnimBg="0"/>
      <p:bldP spid="2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Koncept i realizacija </a:t>
            </a:r>
            <a:r>
              <a:rPr lang="sr-Latn-CS" sz="3200" smtClean="0"/>
              <a:t>polimorfizma</a:t>
            </a:r>
            <a:r>
              <a:rPr lang="en-US" sz="3200" smtClean="0"/>
              <a:t> u C++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68839"/>
            <a:ext cx="547370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 eaLnBrk="1" hangingPunct="1">
              <a:spcBef>
                <a:spcPts val="200"/>
              </a:spcBef>
              <a:buClr>
                <a:schemeClr val="folHlink"/>
              </a:buClr>
              <a:buSzPct val="60000"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2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virtual void print(</a:t>
            </a:r>
            <a:r>
              <a:rPr lang="en-U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a=10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 cout &lt;&lt; "A: " &lt;&lt; a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 : public A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</a:t>
            </a:r>
            <a:r>
              <a:rPr lang="en-U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a=20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 cout &lt;&lt; "B: " &lt;&lt; a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A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400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</a:t>
            </a:r>
            <a:r>
              <a:rPr lang="en-US" sz="1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c=30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 cout &lt;&lt; "C: " &lt;&lt; c &lt;&lt; endl; }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B b; A *pb=&amp;b; pb-&gt;print();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 c; A *pc=&amp;c; pc-&gt;print();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588125" y="5229225"/>
            <a:ext cx="2357438" cy="1366838"/>
            <a:chOff x="4040" y="3140"/>
            <a:chExt cx="1526" cy="1063"/>
          </a:xfrm>
        </p:grpSpPr>
        <p:sp>
          <p:nvSpPr>
            <p:cNvPr id="6042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2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6677025" y="5324475"/>
            <a:ext cx="2000250" cy="5492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B: 10</a:t>
            </a:r>
          </a:p>
          <a:p>
            <a:r>
              <a:rPr lang="nl-NL" sz="1500" b="1">
                <a:solidFill>
                  <a:srgbClr val="FFFF00"/>
                </a:solidFill>
                <a:latin typeface="Courier New" pitchFamily="49" charset="0"/>
              </a:rPr>
              <a:t>C: 10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87900" y="1341438"/>
            <a:ext cx="4105275" cy="1406525"/>
          </a:xfrm>
          <a:prstGeom prst="rect">
            <a:avLst/>
          </a:prstGeom>
          <a:solidFill>
            <a:srgbClr val="FFCC66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Redefinicijom funkcije u izvedenoj klasi ne mogu se promijeniti podrazmijevane vrijednosti argumenata navedene u deklaraciji virtuelne funkcije u osnovnoj klasi - </a:t>
            </a:r>
            <a:r>
              <a:rPr lang="sr-Latn-CS" sz="1400" b="1">
                <a:solidFill>
                  <a:srgbClr val="990000"/>
                </a:solidFill>
              </a:rPr>
              <a:t>podrazumijeva se vrijednost navedena u osnovnoj klasi.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73" grpId="0" build="p" autoUpdateAnimBg="0"/>
      <p:bldP spid="2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5972</TotalTime>
  <Words>3115</Words>
  <Application>Microsoft Office PowerPoint</Application>
  <PresentationFormat>On-screen Show (4:3)</PresentationFormat>
  <Paragraphs>504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Blends</vt:lpstr>
      <vt:lpstr>Programski jezici 1</vt:lpstr>
      <vt:lpstr>Polimorfizam </vt:lpstr>
      <vt:lpstr>Koncept i realizacija polimorfizma u C++</vt:lpstr>
      <vt:lpstr>Koncept i realizacija polimorfizma u C++</vt:lpstr>
      <vt:lpstr>Koncept i realizacija polimorfizma u C++</vt:lpstr>
      <vt:lpstr>Koncept i realizacija polimorfizma u C++</vt:lpstr>
      <vt:lpstr>Koncept i realizacija polimorfizma u C++</vt:lpstr>
      <vt:lpstr>Koncept i realizacija polimorfizma u C++</vt:lpstr>
      <vt:lpstr>Koncept i realizacija polimorfizma u C++</vt:lpstr>
      <vt:lpstr>Koncept i realizacija polimorfizma u C++</vt:lpstr>
      <vt:lpstr>Apstraktne klase</vt:lpstr>
      <vt:lpstr>Apstraktne klase</vt:lpstr>
      <vt:lpstr>Apstraktne klase</vt:lpstr>
      <vt:lpstr>Virtuelni destruktor</vt:lpstr>
      <vt:lpstr>Nizovi i nasljeđivanje</vt:lpstr>
      <vt:lpstr>Nizovi i nasljeđivanje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467</cp:revision>
  <dcterms:created xsi:type="dcterms:W3CDTF">2009-10-08T10:56:56Z</dcterms:created>
  <dcterms:modified xsi:type="dcterms:W3CDTF">2014-12-19T13:29:00Z</dcterms:modified>
</cp:coreProperties>
</file>