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2"/>
  </p:notesMasterIdLst>
  <p:sldIdLst>
    <p:sldId id="256" r:id="rId2"/>
    <p:sldId id="270" r:id="rId3"/>
    <p:sldId id="373" r:id="rId4"/>
    <p:sldId id="385" r:id="rId5"/>
    <p:sldId id="409" r:id="rId6"/>
    <p:sldId id="424" r:id="rId7"/>
    <p:sldId id="410" r:id="rId8"/>
    <p:sldId id="411" r:id="rId9"/>
    <p:sldId id="412" r:id="rId10"/>
    <p:sldId id="413" r:id="rId11"/>
    <p:sldId id="414" r:id="rId12"/>
    <p:sldId id="415" r:id="rId13"/>
    <p:sldId id="417" r:id="rId14"/>
    <p:sldId id="418" r:id="rId15"/>
    <p:sldId id="419" r:id="rId16"/>
    <p:sldId id="420" r:id="rId17"/>
    <p:sldId id="423" r:id="rId18"/>
    <p:sldId id="422" r:id="rId19"/>
    <p:sldId id="416" r:id="rId20"/>
    <p:sldId id="421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000099"/>
    <a:srgbClr val="FFFF00"/>
    <a:srgbClr val="FFCCFF"/>
    <a:srgbClr val="99FF66"/>
    <a:srgbClr val="99CCFF"/>
    <a:srgbClr val="66FF33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5" autoAdjust="0"/>
    <p:restoredTop sz="94627" autoAdjust="0"/>
  </p:normalViewPr>
  <p:slideViewPr>
    <p:cSldViewPr>
      <p:cViewPr varScale="1">
        <p:scale>
          <a:sx n="69" d="100"/>
          <a:sy n="69" d="100"/>
        </p:scale>
        <p:origin x="-137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D42313B-A98E-439E-B378-19C8C8522EA4}" type="datetimeFigureOut">
              <a:rPr lang="en-US"/>
              <a:pPr>
                <a:defRPr/>
              </a:pPr>
              <a:t>12/16/2014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96C804F-69C1-4CBF-807A-2FEAC36C0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8788" y="2246313"/>
            <a:ext cx="8361362" cy="1052512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7" cy="299"/>
              <a:chOff x="721" y="336"/>
              <a:chExt cx="622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1" y="336"/>
                <a:ext cx="381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6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2" y="1870"/>
              <a:ext cx="466" cy="299"/>
              <a:chOff x="912" y="2640"/>
              <a:chExt cx="673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449388" y="1484313"/>
            <a:ext cx="7226300" cy="14620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995D1BF-5451-4B14-946B-6EBE48889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EDBE45-64CD-42AD-9BAB-5F75995C2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115888"/>
            <a:ext cx="2154237" cy="5483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3850" y="115888"/>
            <a:ext cx="6313488" cy="5483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9BCC5C-7FAB-4CF4-9C32-2FB937B67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74181-6CE4-451A-B394-ABE046DE74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45BF9-3213-4197-86BD-55E7C8B758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6250" y="14843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C7CB52-0C31-4AA3-A8F9-AEE6A001B0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786D99-531F-4FD8-99C8-04D605D5E8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3F1E65-4BFB-4985-8D01-C9F15ECF06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D134C-1E14-4716-8363-4C3BA9EA7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EA792-EF4F-42E7-AE0C-61C729DE10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A97E93-A85F-4B84-9198-21849C92A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ltGray">
          <a:xfrm>
            <a:off x="417513" y="296863"/>
            <a:ext cx="438150" cy="47466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ltGray">
          <a:xfrm>
            <a:off x="800100" y="296863"/>
            <a:ext cx="328613" cy="474662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ltGray">
          <a:xfrm>
            <a:off x="541338" y="719138"/>
            <a:ext cx="422275" cy="474662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ltGray">
          <a:xfrm>
            <a:off x="911225" y="719138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ltGray">
          <a:xfrm>
            <a:off x="127000" y="6461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gray">
          <a:xfrm>
            <a:off x="762000" y="188913"/>
            <a:ext cx="31750" cy="1052512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gray">
          <a:xfrm>
            <a:off x="442913" y="9794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115888"/>
            <a:ext cx="7793037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4843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level8</a:t>
            </a:r>
          </a:p>
        </p:txBody>
      </p:sp>
      <p:sp>
        <p:nvSpPr>
          <p:cNvPr id="1025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3B8B82E-AB59-4A24-9C9D-E440FFA5D5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78" r:id="rId2"/>
    <p:sldLayoutId id="2147484179" r:id="rId3"/>
    <p:sldLayoutId id="2147484180" r:id="rId4"/>
    <p:sldLayoutId id="2147484181" r:id="rId5"/>
    <p:sldLayoutId id="2147484182" r:id="rId6"/>
    <p:sldLayoutId id="2147484183" r:id="rId7"/>
    <p:sldLayoutId id="2147484184" r:id="rId8"/>
    <p:sldLayoutId id="2147484185" r:id="rId9"/>
    <p:sldLayoutId id="2147484186" r:id="rId10"/>
    <p:sldLayoutId id="2147484187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66875" y="1701800"/>
            <a:ext cx="7369175" cy="719138"/>
          </a:xfrm>
        </p:spPr>
        <p:txBody>
          <a:bodyPr/>
          <a:lstStyle/>
          <a:p>
            <a:pPr eaLnBrk="1" hangingPunct="1"/>
            <a:r>
              <a:rPr lang="en-US" sz="2000" b="1" smtClean="0"/>
              <a:t>Programski jezici 1</a:t>
            </a:r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2484438" y="4894263"/>
            <a:ext cx="6400800" cy="7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/>
              <a:t>Goran Banjac</a:t>
            </a:r>
          </a:p>
          <a:p>
            <a:pPr algn="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goran.banjac@etfbl.net</a:t>
            </a:r>
          </a:p>
        </p:txBody>
      </p:sp>
      <p:sp>
        <p:nvSpPr>
          <p:cNvPr id="3076" name="Rectangle 8"/>
          <p:cNvSpPr>
            <a:spLocks noChangeArrowheads="1"/>
          </p:cNvSpPr>
          <p:nvPr/>
        </p:nvSpPr>
        <p:spPr bwMode="auto">
          <a:xfrm>
            <a:off x="323850" y="260350"/>
            <a:ext cx="6400800" cy="766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Elektrotehnički fakultet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BA" sz="2000"/>
              <a:t>Banja Luka</a:t>
            </a:r>
            <a:endParaRPr lang="en-US" sz="2000"/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sz="2000"/>
          </a:p>
        </p:txBody>
      </p:sp>
      <p:sp>
        <p:nvSpPr>
          <p:cNvPr id="3077" name="Rectangle 9"/>
          <p:cNvSpPr>
            <a:spLocks noChangeArrowheads="1"/>
          </p:cNvSpPr>
          <p:nvPr/>
        </p:nvSpPr>
        <p:spPr bwMode="auto">
          <a:xfrm>
            <a:off x="0" y="6264275"/>
            <a:ext cx="91090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fld id="{5CB30E0E-5548-4B22-A9DF-CC0FC845D6AC}" type="datetime1">
              <a:rPr lang="en-US" sz="2000"/>
              <a:pPr algn="ctr"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t>12/16/2014</a:t>
            </a:fld>
            <a:endParaRPr lang="en-US" sz="2000"/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1692275" y="2276475"/>
            <a:ext cx="7369175" cy="719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/>
            <a:r>
              <a:rPr lang="en-US" sz="2800" b="1">
                <a:solidFill>
                  <a:schemeClr val="tx2"/>
                </a:solidFill>
              </a:rPr>
              <a:t>TOKOVI (Streams)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U/I manipulatori</a:t>
            </a:r>
            <a:endParaRPr lang="en-US" sz="3200" smtClean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2875" y="1252538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rgbClr val="800000"/>
                </a:solidFill>
              </a:rPr>
              <a:t>Manipulatori za definisanje širine ispisa:  </a:t>
            </a:r>
            <a:r>
              <a:rPr lang="sr-Latn-CS" b="1">
                <a:solidFill>
                  <a:srgbClr val="000099"/>
                </a:solidFill>
              </a:rPr>
              <a:t>width(), setw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42875" y="1857375"/>
            <a:ext cx="4786313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5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5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  for (i=1; i&lt;5;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5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cout.width(i);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    cout &lt;&lt; i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  cout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  for (i=1; i&lt;5;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    cout &lt;&lt; </a:t>
            </a:r>
            <a:r>
              <a:rPr lang="en-US" sz="15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setw(i)</a:t>
            </a:r>
            <a:r>
              <a:rPr lang="en-US" sz="1500" b="1">
                <a:latin typeface="Courier New" pitchFamily="49" charset="0"/>
                <a:cs typeface="Courier New" pitchFamily="49" charset="0"/>
              </a:rPr>
              <a:t> &lt;&lt; i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5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072063" y="2786063"/>
            <a:ext cx="3714750" cy="3357562"/>
            <a:chOff x="5072066" y="2786058"/>
            <a:chExt cx="3714776" cy="3357586"/>
          </a:xfrm>
        </p:grpSpPr>
        <p:sp>
          <p:nvSpPr>
            <p:cNvPr id="12295" name="Rectangle 142"/>
            <p:cNvSpPr>
              <a:spLocks noChangeArrowheads="1"/>
            </p:cNvSpPr>
            <p:nvPr/>
          </p:nvSpPr>
          <p:spPr bwMode="auto">
            <a:xfrm>
              <a:off x="5072066" y="2786058"/>
              <a:ext cx="3714776" cy="3357586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2296" name="Rectangle 143"/>
            <p:cNvSpPr>
              <a:spLocks noChangeArrowheads="1"/>
            </p:cNvSpPr>
            <p:nvPr/>
          </p:nvSpPr>
          <p:spPr bwMode="auto">
            <a:xfrm>
              <a:off x="5132924" y="2939619"/>
              <a:ext cx="3590626" cy="3061149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7" name="AutoShape 144"/>
          <p:cNvSpPr>
            <a:spLocks noChangeArrowheads="1"/>
          </p:cNvSpPr>
          <p:nvPr/>
        </p:nvSpPr>
        <p:spPr bwMode="auto">
          <a:xfrm>
            <a:off x="5208588" y="2928938"/>
            <a:ext cx="2863850" cy="2170112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2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 3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  4</a:t>
            </a:r>
          </a:p>
          <a:p>
            <a:endParaRPr lang="en-US" sz="15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2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 3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  4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" grpId="0" build="p" bldLvl="2"/>
      <p:bldP spid="23" grpId="0" build="p" bldLvl="5"/>
      <p:bldP spid="27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U/I manipulatori</a:t>
            </a:r>
            <a:endParaRPr lang="en-US" sz="3200" smtClean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2875" y="1243013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rgbClr val="800000"/>
                </a:solidFill>
              </a:rPr>
              <a:t>Manipulatori za poravnavanje ispisa:  </a:t>
            </a:r>
            <a:r>
              <a:rPr lang="sr-Latn-CS" b="1">
                <a:solidFill>
                  <a:srgbClr val="000099"/>
                </a:solidFill>
              </a:rPr>
              <a:t>left, right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42875" y="1570038"/>
            <a:ext cx="5076825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const char *i[] = { "Marko", "Nikola" 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const char *p[] = { "Markovic", "Nikolic" };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"Rb. Prezime    Ime"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"--- ---------- ----------\n";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for (int j=0; j&lt;2; j++)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setw(2)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&lt;&lt; j+1;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".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setw(10)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&lt;&lt; p[j];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setw(10)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&lt;&lt; i[j];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"--- ---------- ----------\n";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214938" y="2786063"/>
            <a:ext cx="3714750" cy="3357562"/>
            <a:chOff x="5072066" y="2786058"/>
            <a:chExt cx="3714776" cy="3357586"/>
          </a:xfrm>
        </p:grpSpPr>
        <p:sp>
          <p:nvSpPr>
            <p:cNvPr id="13319" name="Rectangle 142"/>
            <p:cNvSpPr>
              <a:spLocks noChangeArrowheads="1"/>
            </p:cNvSpPr>
            <p:nvPr/>
          </p:nvSpPr>
          <p:spPr bwMode="auto">
            <a:xfrm>
              <a:off x="5072066" y="2786058"/>
              <a:ext cx="3714776" cy="3357586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3320" name="Rectangle 143"/>
            <p:cNvSpPr>
              <a:spLocks noChangeArrowheads="1"/>
            </p:cNvSpPr>
            <p:nvPr/>
          </p:nvSpPr>
          <p:spPr bwMode="auto">
            <a:xfrm>
              <a:off x="5132924" y="2939619"/>
              <a:ext cx="3590626" cy="3061149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7" name="AutoShape 144"/>
          <p:cNvSpPr>
            <a:spLocks noChangeArrowheads="1"/>
          </p:cNvSpPr>
          <p:nvPr/>
        </p:nvSpPr>
        <p:spPr bwMode="auto">
          <a:xfrm>
            <a:off x="5351463" y="2928938"/>
            <a:ext cx="2863850" cy="12461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Rb. Prezime    Ime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--- ---------- ----------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 1. Markovic   Marko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 2. Nikolic    Nikola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--- ---------- ----------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" grpId="0" build="p" bldLvl="2"/>
      <p:bldP spid="23" grpId="0" build="p" bldLvl="5"/>
      <p:bldP spid="27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U/I manipulatori</a:t>
            </a:r>
            <a:endParaRPr lang="en-US" sz="3200" smtClean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2875" y="1235075"/>
            <a:ext cx="871537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rgbClr val="800000"/>
                </a:solidFill>
              </a:rPr>
              <a:t>Manipulatori za po</a:t>
            </a:r>
            <a:r>
              <a:rPr lang="en-US" b="1">
                <a:solidFill>
                  <a:srgbClr val="800000"/>
                </a:solidFill>
              </a:rPr>
              <a:t>punjavanje</a:t>
            </a:r>
            <a:r>
              <a:rPr lang="sr-Latn-CS" b="1">
                <a:solidFill>
                  <a:srgbClr val="800000"/>
                </a:solidFill>
              </a:rPr>
              <a:t> ispisa:  </a:t>
            </a:r>
            <a:r>
              <a:rPr lang="en-US" b="1">
                <a:solidFill>
                  <a:srgbClr val="000099"/>
                </a:solidFill>
              </a:rPr>
              <a:t>fill</a:t>
            </a:r>
            <a:r>
              <a:rPr lang="sr-Latn-BA" b="1">
                <a:solidFill>
                  <a:srgbClr val="000099"/>
                </a:solidFill>
              </a:rPr>
              <a:t>()</a:t>
            </a:r>
            <a:r>
              <a:rPr lang="sr-Latn-CS" b="1">
                <a:solidFill>
                  <a:srgbClr val="000099"/>
                </a:solidFill>
              </a:rPr>
              <a:t>, </a:t>
            </a:r>
            <a:r>
              <a:rPr lang="en-US" b="1">
                <a:solidFill>
                  <a:srgbClr val="000099"/>
                </a:solidFill>
              </a:rPr>
              <a:t>setfill</a:t>
            </a:r>
            <a:endParaRPr lang="sr-Latn-CS" b="1">
              <a:solidFill>
                <a:srgbClr val="000099"/>
              </a:solidFill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42875" y="1392238"/>
            <a:ext cx="4929188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for (int i=1; i&lt;5;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cout.width(i);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i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for (int i=1; i&lt;5;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setw(i); cout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setfill('x');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i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for (int i=1; i&lt;5;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cout.width(i);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cout.fill('0');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left &lt;&lt; i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214938" y="2786063"/>
            <a:ext cx="3714750" cy="3643312"/>
            <a:chOff x="5072066" y="2786058"/>
            <a:chExt cx="3714776" cy="3357586"/>
          </a:xfrm>
        </p:grpSpPr>
        <p:sp>
          <p:nvSpPr>
            <p:cNvPr id="14343" name="Rectangle 142"/>
            <p:cNvSpPr>
              <a:spLocks noChangeArrowheads="1"/>
            </p:cNvSpPr>
            <p:nvPr/>
          </p:nvSpPr>
          <p:spPr bwMode="auto">
            <a:xfrm>
              <a:off x="5072066" y="2786058"/>
              <a:ext cx="3714776" cy="3357586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4344" name="Rectangle 143"/>
            <p:cNvSpPr>
              <a:spLocks noChangeArrowheads="1"/>
            </p:cNvSpPr>
            <p:nvPr/>
          </p:nvSpPr>
          <p:spPr bwMode="auto">
            <a:xfrm>
              <a:off x="5132924" y="2939619"/>
              <a:ext cx="3590626" cy="3061149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7" name="AutoShape 144"/>
          <p:cNvSpPr>
            <a:spLocks noChangeArrowheads="1"/>
          </p:cNvSpPr>
          <p:nvPr/>
        </p:nvSpPr>
        <p:spPr bwMode="auto">
          <a:xfrm>
            <a:off x="5351463" y="2928938"/>
            <a:ext cx="2863850" cy="317023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02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003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0004</a:t>
            </a:r>
          </a:p>
          <a:p>
            <a:endParaRPr lang="pl-PL" sz="10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x2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xx3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xxx4</a:t>
            </a:r>
          </a:p>
          <a:p>
            <a:endParaRPr lang="pl-PL" sz="10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20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300</a:t>
            </a:r>
          </a:p>
          <a:p>
            <a:r>
              <a:rPr lang="pl-PL" sz="1500" b="1">
                <a:solidFill>
                  <a:srgbClr val="FFFF00"/>
                </a:solidFill>
                <a:latin typeface="Courier New" pitchFamily="49" charset="0"/>
              </a:rPr>
              <a:t>4000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5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5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95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3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8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" grpId="0" build="p" bldLvl="2"/>
      <p:bldP spid="23" grpId="0" build="p" bldLvl="5"/>
      <p:bldP spid="2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Rad sa fajlovima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925" y="1176338"/>
            <a:ext cx="4822825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C++ i fajlove vidi kao tokove. 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Manipulacija fajlovima temelji se na klasama: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ifstream</a:t>
            </a:r>
            <a:r>
              <a:rPr lang="sr-Latn-CS" sz="1400" b="1"/>
              <a:t> – ulaz podataka iz fajlova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ofstream </a:t>
            </a:r>
            <a:r>
              <a:rPr lang="sr-Latn-CS" sz="1400" b="1"/>
              <a:t>– izlaz podataka u fajlove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fstream </a:t>
            </a:r>
            <a:r>
              <a:rPr lang="sr-Latn-CS" sz="1400" b="1"/>
              <a:t>– ulaz i izlaz podataka</a:t>
            </a:r>
          </a:p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Fajlovi se otvaraju kreiranjem objekta klase ifstream/ofstream/fstream.</a:t>
            </a: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42875" y="3119438"/>
            <a:ext cx="5643563" cy="321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Primer</a:t>
            </a:r>
            <a:r>
              <a:rPr lang="sr-Latn-BA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 Otvaranje i upis u datoteku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ofstream dat("fajl.txt");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if (!dat)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cout &lt;&lt; "Greska u otvaranju!";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 &lt;&lt; "ETF" &lt;&lt; endl;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 &lt;&lt; "Banja Luka" &lt;&lt; endl;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dat.close();</a:t>
            </a:r>
            <a:endParaRPr lang="sr-Latn-BA" sz="14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536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64163" y="4005263"/>
            <a:ext cx="3286125" cy="160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7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5"/>
      <p:bldP spid="23" grpId="0" build="p" bldLvl="5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Rad sa fajlovima</a:t>
            </a:r>
            <a:endParaRPr lang="en-US" sz="320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42875" y="1285875"/>
            <a:ext cx="4357688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Primer</a:t>
            </a:r>
            <a:r>
              <a:rPr lang="sr-Latn-BA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 Upis preko postojećeg sadržaja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ofstream dat("fajl.txt", </a:t>
            </a:r>
            <a:r>
              <a:rPr lang="sr-Latn-BA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ios::out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if (!dat)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cout &lt;&lt; "Greska u otvaranju!";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 &lt;&lt; "Novi tekst" &lt;&lt; endl;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dat.close();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563" y="1285875"/>
            <a:ext cx="4357687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Primer</a:t>
            </a:r>
            <a:r>
              <a:rPr lang="sr-Latn-BA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 Dodavanje novog sadržaja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ofstream dat("fajl.txt", </a:t>
            </a:r>
            <a:r>
              <a:rPr lang="sr-Latn-BA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ios::app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if (!dat)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cout &lt;&lt; "Greska u otvaranju!";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 &lt;&lt; "Dodatak" &lt;&lt; endl;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dat.close();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81125" y="6075363"/>
            <a:ext cx="6286500" cy="738187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Datoteka se podrazumevano (ako se izostavi način otvaranja) otvara u režimu koji ne dodaje novi sadržaj, </a:t>
            </a:r>
          </a:p>
          <a:p>
            <a:pPr algn="ctr"/>
            <a:r>
              <a:rPr lang="sr-Latn-BA" sz="1400" b="1">
                <a:solidFill>
                  <a:srgbClr val="000099"/>
                </a:solidFill>
              </a:rPr>
              <a:t>već se upisuje novi sadržaj pri čemu se prethodni sadržaj gubi.</a:t>
            </a:r>
            <a:endParaRPr lang="en-US" sz="1400" b="1">
              <a:solidFill>
                <a:srgbClr val="800000"/>
              </a:solidFill>
            </a:endParaRPr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4340225"/>
            <a:ext cx="3286125" cy="160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39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340225"/>
            <a:ext cx="3286125" cy="160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5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30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35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45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6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6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" grpId="0" build="p" bldLvl="5"/>
      <p:bldP spid="7" grpId="0" build="p" bldLvl="5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Rad sa fajlovima</a:t>
            </a:r>
            <a:endParaRPr lang="en-US" sz="320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0" y="1241425"/>
            <a:ext cx="5572125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Primer</a:t>
            </a:r>
            <a:r>
              <a:rPr lang="sr-Latn-BA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 Formatirani upis u datoteku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#include &lt;cstring&gt;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BA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class Student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Student(const char *s, double d)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if (s != 0)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strcpy(ime,s);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else ime[0] = 0;</a:t>
            </a:r>
            <a:endParaRPr lang="sr-Latn-BA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prosek = d;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void print(ofstream &amp;dat)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dat &lt;&lt; setw(15) &lt;&lt; 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dat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&lt;&lt; ime &lt;&lt; " 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 dat &lt;&lt; setw(6) &lt;&lt; setprecision(2);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 dat &lt;&lt; 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&lt;&lt; right &lt;&lt; prosek;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rivate: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char ime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[16]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double prosek;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294188" y="957263"/>
            <a:ext cx="4849812" cy="407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vector&lt;Student&gt; s;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s.push_back(Student("Pero Peric", 10));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s.push_back(Student("Nik Nikic", 9.25));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s.push_back(Student("Jan Jankovic", 7));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ofstream dat;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dat.open("ispit.txt", ios::out);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if (dat)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dat &lt;&lt; "Rb. Ime             Prosek\n";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  dat &lt;&lt; "--- --------------- ------\n";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  for (int j=0; j&lt;2; j++)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  {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dat &lt;&lt; setw(2) &lt;&lt; right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&lt;&lt; j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+1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 &lt;&lt; ". ";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 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s[j].print(dat);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 dat &lt;&lt; endl; }</a:t>
            </a:r>
            <a:endParaRPr lang="sr-Latn-BA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dat.close();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dat.open("ispit.txt", ios::app);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if (dat)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 {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dat &lt;&lt; "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 3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. "; s[2].print(dat);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       dat.close(); 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}</a:t>
            </a:r>
            <a:endParaRPr lang="sr-Latn-BA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5101200"/>
            <a:ext cx="3286125" cy="160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41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70550" y="4969438"/>
            <a:ext cx="3286125" cy="1609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4127500" y="4251325"/>
            <a:ext cx="431800" cy="287338"/>
          </a:xfrm>
          <a:prstGeom prst="rightArrow">
            <a:avLst>
              <a:gd name="adj1" fmla="val 50000"/>
              <a:gd name="adj2" fmla="val 500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0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0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75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80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8500"/>
                            </p:stCondLst>
                            <p:childTnLst>
                              <p:par>
                                <p:cTn id="1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9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9000"/>
                            </p:stCondLst>
                            <p:childTnLst>
                              <p:par>
                                <p:cTn id="1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9500"/>
                            </p:stCondLst>
                            <p:childTnLst>
                              <p:par>
                                <p:cTn id="1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1" dur="500"/>
                                        <p:tgtEl>
                                          <p:spTgt spid="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500"/>
                            </p:stCondLst>
                            <p:childTnLst>
                              <p:par>
                                <p:cTn id="2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500"/>
                                        <p:tgtEl>
                                          <p:spTgt spid="7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6" presetClass="emph" presetSubtype="0" repeatCount="indefinite" fill="hold" grpId="1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1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4" dur="indefinite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" grpId="0" build="p" bldLvl="5"/>
      <p:bldP spid="7" grpId="0" build="p" bldLvl="5"/>
      <p:bldP spid="9" grpId="0" animBg="1"/>
      <p:bldP spid="9" grpId="1" animBg="1"/>
      <p:bldP spid="9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Rad sa fajlovima</a:t>
            </a:r>
            <a:endParaRPr lang="en-US" sz="320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152400" y="1138238"/>
            <a:ext cx="4143375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Primer</a:t>
            </a:r>
            <a:r>
              <a:rPr lang="sr-Latn-BA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 Čitanje iz datoteke znak po znak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&lt;fstream&gt;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BA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main 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char naziv[255];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"Naziv datoteke: 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cin &gt;&gt; naziv;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ifstream ulaz(naziv);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if (ulaz)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while (</a:t>
            </a:r>
            <a:r>
              <a:rPr lang="sr-Latn-BA" sz="13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!ulaz.eof()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  { char c = ulaz.get();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    if (</a:t>
            </a:r>
            <a:r>
              <a:rPr lang="en-US" sz="13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ulaz.good()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c;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"Nema te datoteke!";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ulaz.close();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00063" y="4954588"/>
            <a:ext cx="3857625" cy="1857375"/>
            <a:chOff x="4040" y="3140"/>
            <a:chExt cx="1526" cy="1063"/>
          </a:xfrm>
        </p:grpSpPr>
        <p:sp>
          <p:nvSpPr>
            <p:cNvPr id="18443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8444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1" name="AutoShape 144"/>
          <p:cNvSpPr>
            <a:spLocks noChangeArrowheads="1"/>
          </p:cNvSpPr>
          <p:nvPr/>
        </p:nvSpPr>
        <p:spPr bwMode="auto">
          <a:xfrm>
            <a:off x="642938" y="5048250"/>
            <a:ext cx="3929062" cy="1477963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Naziv datoteke: ispit.txt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Rb. Ime             Prosek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--- --------------- ------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1. Pero Peric       10.00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2. Nik Nikic         9.25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3. Jan Jankovic      7.00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24400" y="1138238"/>
            <a:ext cx="4419600" cy="335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Primer</a:t>
            </a:r>
            <a:r>
              <a:rPr lang="sr-Latn-BA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 Čitanje stringova iz datoteke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&lt;fstream&gt;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BA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main 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char naziv[255], tekst[255];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"Naziv datoteke: 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cin &gt;&gt; naziv;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ifstream ulaz(naziv, </a:t>
            </a:r>
            <a:r>
              <a:rPr lang="sr-Latn-BA" sz="13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ios::in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if (ulaz)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 while ( </a:t>
            </a:r>
            <a:r>
              <a:rPr lang="sr-Latn-BA" sz="13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ulaz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 {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ulaz.getline(tekst,255,'\n');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if ( </a:t>
            </a:r>
            <a:r>
              <a:rPr lang="en-US" sz="13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ulaz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)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tekst &lt;&lt; endl;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else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"Nema te datoteke!";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ulaz.close();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5094288" y="4954588"/>
            <a:ext cx="3857625" cy="1857375"/>
            <a:chOff x="4040" y="3140"/>
            <a:chExt cx="1526" cy="1063"/>
          </a:xfrm>
        </p:grpSpPr>
        <p:sp>
          <p:nvSpPr>
            <p:cNvPr id="18441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8442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6" name="AutoShape 144"/>
          <p:cNvSpPr>
            <a:spLocks noChangeArrowheads="1"/>
          </p:cNvSpPr>
          <p:nvPr/>
        </p:nvSpPr>
        <p:spPr bwMode="auto">
          <a:xfrm>
            <a:off x="5237163" y="5048250"/>
            <a:ext cx="3929062" cy="1477963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Naziv datoteke: ispit.txt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Rb. Ime             Prosek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--- --------------- ------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1. Pero Peric       10.00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2. Nik Nikic         9.25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3. Jan Jankovic      7.00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4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6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6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7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75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850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900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3" dur="5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" grpId="0" build="p" bldLvl="5"/>
      <p:bldP spid="11" grpId="0" build="p" autoUpdateAnimBg="0"/>
      <p:bldP spid="12" grpId="0" build="p" bldLvl="5"/>
      <p:bldP spid="16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BA" sz="3200" smtClean="0"/>
              <a:t>Rad sa fajlovima</a:t>
            </a:r>
            <a:endParaRPr lang="en-US" sz="320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1196975"/>
            <a:ext cx="4322763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Primer</a:t>
            </a:r>
            <a:r>
              <a:rPr lang="sr-Latn-BA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 Manipulacija binarnim fajlom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</a:rPr>
              <a:t>#include &lt;iostream&gt;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&lt;fstream&gt;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BA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char ime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n[20], ime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ut[20]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c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"Naziv originala: 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cin &gt;&gt; ime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n;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"Naziv kopije: 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cin &gt;&gt; ime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ut;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ifstream in(ime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n, 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ios::binary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ofstream out(ime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ut, 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ios::binary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if(in.is_open() &amp;&amp; out.is_open())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while(</a:t>
            </a:r>
            <a:r>
              <a:rPr lang="en-U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in.get(c)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3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out.put(</a:t>
            </a:r>
            <a:r>
              <a:rPr lang="en-US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</a:t>
            </a:r>
            <a:r>
              <a:rPr lang="sr-Latn-BA" sz="13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in.close();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out.close();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return 0;</a:t>
            </a:r>
            <a:endParaRPr lang="sr-Latn-BA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41325" y="5526088"/>
            <a:ext cx="3357563" cy="1214437"/>
            <a:chOff x="4040" y="3140"/>
            <a:chExt cx="1526" cy="1063"/>
          </a:xfrm>
        </p:grpSpPr>
        <p:sp>
          <p:nvSpPr>
            <p:cNvPr id="19464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9465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0" name="AutoShape 144"/>
          <p:cNvSpPr>
            <a:spLocks noChangeArrowheads="1"/>
          </p:cNvSpPr>
          <p:nvPr/>
        </p:nvSpPr>
        <p:spPr bwMode="auto">
          <a:xfrm>
            <a:off x="584200" y="5619750"/>
            <a:ext cx="2863850" cy="554038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Naziv originala: ETF.png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Naziv kopije: kopija.png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pic>
        <p:nvPicPr>
          <p:cNvPr id="19467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63975" y="1924050"/>
            <a:ext cx="5172075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468" name="Picture 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4450" y="3789363"/>
            <a:ext cx="5181600" cy="1504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9" grpId="0" build="p" bldLvl="5"/>
      <p:bldP spid="10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Rad sa fajlovima</a:t>
            </a:r>
            <a:endParaRPr lang="en-US" sz="3200" smtClean="0"/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 bwMode="auto">
          <a:xfrm>
            <a:off x="0" y="1138238"/>
            <a:ext cx="3059113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Primer</a:t>
            </a:r>
            <a:r>
              <a:rPr lang="sr-Latn-BA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 Upis i čitanje blokova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ts val="40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&lt;iostream&gt;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#include &lt;fstream&gt;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40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class Student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void read()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"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\nPodaci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:\n";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"  Ime: ";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cin &gt;&gt; ime;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"  Prosek: 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cin &gt;&gt; pros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ek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void print()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cout &lt;&lt; setw(10) &lt;&lt; left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RS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&lt;&lt; ime &lt;&lt;" "&lt;&lt; setw(6)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&lt;&lt; setprecision(2)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   &lt;&lt; right &lt;&lt; fixed 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    &lt;&lt; pros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ek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&lt;&lt; endl;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  char ime[10];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 d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ouble pros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ek</a:t>
            </a: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300" b="1" dirty="0">
                <a:latin typeface="Courier New" pitchFamily="49" charset="0"/>
                <a:cs typeface="Courier New" pitchFamily="49" charset="0"/>
              </a:rPr>
              <a:t>};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771775" y="1544638"/>
            <a:ext cx="3529013" cy="5124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Student s;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char odg;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int size = sizeof(s);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ofstream out("studenti.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da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t"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ios::binary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do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{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s.read();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out.write((char*)&amp;s,size);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  cout &lt;&lt; "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\nStudent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[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D/N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]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  cin &gt;&gt; odg;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}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while (odg=='D'||odg=='d');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out.close();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cout &lt;&lt; "\n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D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atotek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a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:\n";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ifstream in("studenti.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da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t"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ios::binary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if(in.is_open())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{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while(</a:t>
            </a:r>
            <a:r>
              <a:rPr lang="sr-Latn-BA" sz="13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in.read((char*)&amp;s,size)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300" b="1">
                <a:latin typeface="Courier New" pitchFamily="49" charset="0"/>
                <a:cs typeface="Courier New" pitchFamily="49" charset="0"/>
              </a:rPr>
              <a:t>      </a:t>
            </a:r>
            <a:endParaRPr lang="sr-Latn-BA" sz="1300" b="1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 </a:t>
            </a:r>
            <a:r>
              <a:rPr lang="sr-Latn-BA" sz="1300" b="1">
                <a:latin typeface="Courier New" pitchFamily="49" charset="0"/>
                <a:cs typeface="Courier New" pitchFamily="49" charset="0"/>
              </a:rPr>
              <a:t>s.print();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  in.close();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return 0;</a:t>
            </a:r>
            <a:endParaRPr lang="sr-Latn-BA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3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311900" y="2957513"/>
            <a:ext cx="2714625" cy="3784600"/>
            <a:chOff x="6500827" y="1571612"/>
            <a:chExt cx="2500330" cy="4071966"/>
          </a:xfrm>
        </p:grpSpPr>
        <p:sp>
          <p:nvSpPr>
            <p:cNvPr id="20490" name="Rectangle 142"/>
            <p:cNvSpPr>
              <a:spLocks noChangeArrowheads="1"/>
            </p:cNvSpPr>
            <p:nvPr/>
          </p:nvSpPr>
          <p:spPr bwMode="auto">
            <a:xfrm>
              <a:off x="6500827" y="1571612"/>
              <a:ext cx="2500330" cy="4071966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20491" name="Rectangle 143"/>
            <p:cNvSpPr>
              <a:spLocks noChangeArrowheads="1"/>
            </p:cNvSpPr>
            <p:nvPr/>
          </p:nvSpPr>
          <p:spPr bwMode="auto">
            <a:xfrm>
              <a:off x="6584389" y="1643050"/>
              <a:ext cx="2345329" cy="3929090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7" name="AutoShape 144"/>
          <p:cNvSpPr>
            <a:spLocks noChangeArrowheads="1"/>
          </p:cNvSpPr>
          <p:nvPr/>
        </p:nvSpPr>
        <p:spPr bwMode="auto">
          <a:xfrm>
            <a:off x="6454775" y="2979738"/>
            <a:ext cx="2143125" cy="36322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endParaRPr lang="en-US" sz="10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Podaci: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 Ime: Marko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 Prosek: 9.5</a:t>
            </a:r>
          </a:p>
          <a:p>
            <a:endParaRPr lang="en-US" sz="10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Student [D/N]? D</a:t>
            </a:r>
          </a:p>
          <a:p>
            <a:endParaRPr lang="en-US" sz="10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Podaci: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 Ime: Pero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  Prosek: 10</a:t>
            </a:r>
          </a:p>
          <a:p>
            <a:endParaRPr lang="en-US" sz="10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Student [D/N]? N</a:t>
            </a:r>
          </a:p>
          <a:p>
            <a:endParaRPr lang="en-US" sz="10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Datoteka: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Marko        9.50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Pero        10.00</a:t>
            </a:r>
          </a:p>
          <a:p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406900" y="971550"/>
            <a:ext cx="4714875" cy="100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istream&amp;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read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 char* s, streamsize n );</a:t>
            </a:r>
            <a:endParaRPr lang="en-U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RS" sz="1400" b="1" dirty="0"/>
              <a:t>     Čita blok podataka dužine </a:t>
            </a:r>
            <a:r>
              <a:rPr lang="sr-Latn-RS" sz="1400" b="1" i="1" dirty="0"/>
              <a:t>n</a:t>
            </a:r>
            <a:r>
              <a:rPr lang="sr-Latn-RS" sz="1400" b="1" dirty="0"/>
              <a:t> i smešta ga u niz </a:t>
            </a:r>
            <a:r>
              <a:rPr lang="sr-Latn-RS" sz="1400" b="1" i="1" dirty="0"/>
              <a:t>s</a:t>
            </a:r>
            <a:endParaRPr lang="sr-Latn-BA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stream&amp;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write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 char* s, streamsize n );</a:t>
            </a:r>
            <a:endParaRPr lang="sr-Latn-R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R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Courier New" pitchFamily="49" charset="0"/>
              </a:rPr>
              <a:t>     </a:t>
            </a:r>
            <a:r>
              <a:rPr lang="sr-Latn-RS" sz="1400" b="1" dirty="0"/>
              <a:t>Piše blok podataka </a:t>
            </a:r>
            <a:r>
              <a:rPr lang="sr-Latn-RS" sz="1400" b="1" i="1" dirty="0"/>
              <a:t>s  </a:t>
            </a:r>
            <a:r>
              <a:rPr lang="sr-Latn-RS" sz="1400" b="1" dirty="0"/>
              <a:t>dužine </a:t>
            </a:r>
            <a:r>
              <a:rPr lang="sr-Latn-RS" sz="1400" b="1" i="1" dirty="0"/>
              <a:t>n</a:t>
            </a:r>
            <a:endParaRPr lang="sr-Latn-BA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1863" y="1989138"/>
            <a:ext cx="3060700" cy="23717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3" name="Right Arrow 12"/>
          <p:cNvSpPr>
            <a:spLocks noChangeArrowheads="1"/>
          </p:cNvSpPr>
          <p:nvPr/>
        </p:nvSpPr>
        <p:spPr bwMode="auto">
          <a:xfrm>
            <a:off x="2593975" y="4451350"/>
            <a:ext cx="431800" cy="287338"/>
          </a:xfrm>
          <a:prstGeom prst="rightArrow">
            <a:avLst>
              <a:gd name="adj1" fmla="val 50000"/>
              <a:gd name="adj2" fmla="val 50092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0"/>
                            </p:stCondLst>
                            <p:childTnLst>
                              <p:par>
                                <p:cTn id="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5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7000"/>
                            </p:stCondLst>
                            <p:childTnLst>
                              <p:par>
                                <p:cTn id="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5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0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1000"/>
                            </p:stCondLst>
                            <p:childTnLst>
                              <p:par>
                                <p:cTn id="1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0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2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35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2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2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4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60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6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7000"/>
                            </p:stCondLst>
                            <p:childTnLst>
                              <p:par>
                                <p:cTn id="1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80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85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9000"/>
                            </p:stCondLst>
                            <p:childTnLst>
                              <p:par>
                                <p:cTn id="2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9500"/>
                            </p:stCondLst>
                            <p:childTnLst>
                              <p:par>
                                <p:cTn id="2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1000"/>
                            </p:stCondLst>
                            <p:childTnLst>
                              <p:par>
                                <p:cTn id="2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12000"/>
                            </p:stCondLst>
                            <p:childTnLst>
                              <p:par>
                                <p:cTn id="2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2500"/>
                            </p:stCondLst>
                            <p:childTnLst>
                              <p:par>
                                <p:cTn id="2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7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2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7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500"/>
                            </p:stCondLst>
                            <p:childTnLst>
                              <p:par>
                                <p:cTn id="297" presetID="26" presetClass="emph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98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4" dur="500"/>
                                        <p:tgtEl>
                                          <p:spTgt spid="1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1000"/>
                            </p:stCondLst>
                            <p:childTnLst>
                              <p:par>
                                <p:cTn id="31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8" dur="500"/>
                                        <p:tgtEl>
                                          <p:spTgt spid="1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" grpId="0" build="p" bldLvl="5"/>
      <p:bldP spid="12" grpId="0" build="p" bldLvl="5"/>
      <p:bldP spid="17" grpId="0" build="p" autoUpdateAnimBg="0"/>
      <p:bldP spid="10" grpId="0" build="p" bldLvl="2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BA" sz="3200" smtClean="0"/>
              <a:t>Rad sa fajlovima</a:t>
            </a:r>
            <a:endParaRPr lang="en-US" sz="3200" smtClean="0"/>
          </a:p>
        </p:txBody>
      </p:sp>
      <p:sp>
        <p:nvSpPr>
          <p:cNvPr id="69" name="Rectangle 3"/>
          <p:cNvSpPr txBox="1">
            <a:spLocks noChangeArrowheads="1"/>
          </p:cNvSpPr>
          <p:nvPr/>
        </p:nvSpPr>
        <p:spPr bwMode="auto">
          <a:xfrm>
            <a:off x="34925" y="1196975"/>
            <a:ext cx="4465638" cy="423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Primer</a:t>
            </a:r>
            <a:r>
              <a:rPr lang="sr-Latn-BA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 Štampanje na štampač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main 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c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har EOP = 0x0c; // nova stranica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ofstream print;</a:t>
            </a:r>
            <a:endParaRPr lang="en-US" sz="14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print.open("LPT1");</a:t>
            </a:r>
            <a:endParaRPr lang="en-US" sz="14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if( print 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print &lt;&lt;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"Tekst na stampacu...";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print &lt;&lt; E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OP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print.close();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else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cout &lt;&lt; "Greska!\n";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428625" y="5597525"/>
            <a:ext cx="3143250" cy="10699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Alternativ</a:t>
            </a:r>
            <a:r>
              <a:rPr lang="en-US" sz="1400" b="1">
                <a:solidFill>
                  <a:srgbClr val="000099"/>
                </a:solidFill>
              </a:rPr>
              <a:t>e</a:t>
            </a:r>
            <a:r>
              <a:rPr lang="sr-Latn-BA" sz="1400" b="1">
                <a:solidFill>
                  <a:srgbClr val="000099"/>
                </a:solidFill>
              </a:rPr>
              <a:t>: </a:t>
            </a:r>
          </a:p>
          <a:p>
            <a:pPr algn="ctr">
              <a:spcBef>
                <a:spcPts val="300"/>
              </a:spcBef>
            </a:pPr>
            <a:r>
              <a:rPr lang="en-US" sz="1400" b="1">
                <a:solidFill>
                  <a:srgbClr val="800000"/>
                </a:solidFill>
              </a:rPr>
              <a:t>ofstream print("lpt1")</a:t>
            </a:r>
          </a:p>
          <a:p>
            <a:pPr algn="ctr">
              <a:spcBef>
                <a:spcPts val="300"/>
              </a:spcBef>
            </a:pPr>
            <a:r>
              <a:rPr lang="en-US" sz="1400" b="1">
                <a:solidFill>
                  <a:srgbClr val="800000"/>
                </a:solidFill>
              </a:rPr>
              <a:t>ofstream print("lpt1:")</a:t>
            </a:r>
          </a:p>
          <a:p>
            <a:pPr algn="ctr">
              <a:spcBef>
                <a:spcPts val="300"/>
              </a:spcBef>
            </a:pPr>
            <a:r>
              <a:rPr lang="en-US" sz="1400" b="1">
                <a:solidFill>
                  <a:srgbClr val="800000"/>
                </a:solidFill>
              </a:rPr>
              <a:t>ofstream print("prn")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678363" y="1171575"/>
            <a:ext cx="4465637" cy="544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Primer</a:t>
            </a:r>
            <a:r>
              <a:rPr lang="sr-Latn-BA" sz="1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ahoma" pitchFamily="34" charset="0"/>
              </a:rPr>
              <a:t>: Štampanje fajla sa diska na štampač</a:t>
            </a:r>
            <a:endParaRPr lang="en-US" sz="1400" b="1" dirty="0">
              <a:effectLst>
                <a:outerShdw blurRad="38100" dist="38100" dir="2700000" algn="tl">
                  <a:srgbClr val="C0C0C0"/>
                </a:outerShdw>
              </a:effectLst>
              <a:cs typeface="Tahoma" pitchFamily="34" charset="0"/>
            </a:endParaRP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#include &lt;fstream&gt;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main ()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char naziv[255]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, c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cout &lt;&lt; "Naziv datoteke: 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cin &gt;&gt; naziv;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ifstream ulaz(naziv, ios::in);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if (ulaz)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{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ofstream print ("lpt1:");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if( print 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while (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ulaz.get(c)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print &lt;&lt;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  print.close();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else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cout &lt;&lt; "Greska!\n";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cout &lt;&lt; "Nema datoteke na disku!";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6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3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45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5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0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65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70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80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85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90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9500"/>
                            </p:stCondLst>
                            <p:childTnLst>
                              <p:par>
                                <p:cTn id="1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1500"/>
                            </p:stCondLst>
                            <p:childTnLst>
                              <p:par>
                                <p:cTn id="1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12000"/>
                            </p:stCondLst>
                            <p:childTnLst>
                              <p:par>
                                <p:cTn id="1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2500"/>
                            </p:stCondLst>
                            <p:childTnLst>
                              <p:par>
                                <p:cTn id="1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69" grpId="0" build="p" bldLvl="5"/>
      <p:bldP spid="8" grpId="0" animBg="1"/>
      <p:bldP spid="11" grpId="0" build="p" bldLvl="5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Tokovi </a:t>
            </a:r>
            <a:r>
              <a:rPr lang="sr-Latn-CS" sz="3200" smtClean="0"/>
              <a:t> </a:t>
            </a:r>
            <a:endParaRPr lang="en-US" sz="320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341438"/>
            <a:ext cx="9036050" cy="54451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b="1" smtClean="0">
                <a:solidFill>
                  <a:schemeClr val="tx2"/>
                </a:solidFill>
              </a:rPr>
              <a:t>Sadr</a:t>
            </a:r>
            <a:r>
              <a:rPr lang="sr-Latn-CS" sz="2400" b="1" smtClean="0">
                <a:solidFill>
                  <a:schemeClr val="tx2"/>
                </a:solidFill>
              </a:rPr>
              <a:t>žaj</a:t>
            </a:r>
            <a:endParaRPr lang="en-US" sz="2400" b="1" smtClean="0">
              <a:solidFill>
                <a:schemeClr val="tx2"/>
              </a:solidFill>
            </a:endParaRP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Koncept </a:t>
            </a:r>
            <a:r>
              <a:rPr lang="en-US" sz="2000" smtClean="0"/>
              <a:t>tokova</a:t>
            </a:r>
            <a:endParaRPr lang="sr-Latn-CS" sz="2000" smtClean="0"/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Funkcije za standardni U/I</a:t>
            </a:r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U/I manipulatori</a:t>
            </a:r>
            <a:endParaRPr lang="en-US" sz="2000" smtClean="0"/>
          </a:p>
          <a:p>
            <a:pPr lvl="1" eaLnBrk="1" hangingPunct="1">
              <a:spcBef>
                <a:spcPct val="35000"/>
              </a:spcBef>
            </a:pPr>
            <a:r>
              <a:rPr lang="sr-Latn-CS" sz="2000" smtClean="0"/>
              <a:t>Rad sa fajlovima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1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en-US" sz="3200" smtClean="0"/>
              <a:t>Rad sa fajlovima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4925" y="1270000"/>
            <a:ext cx="482282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b="1">
                <a:solidFill>
                  <a:srgbClr val="800000"/>
                </a:solidFill>
              </a:rPr>
              <a:t>Pozicioniranje u datoteci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4925" y="1625600"/>
            <a:ext cx="9109075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BA" b="1" dirty="0">
                <a:solidFill>
                  <a:srgbClr val="000099"/>
                </a:solidFill>
              </a:rPr>
              <a:t>seekg</a:t>
            </a:r>
            <a:r>
              <a:rPr lang="sr-Latn-CS" b="1" dirty="0">
                <a:solidFill>
                  <a:srgbClr val="000099"/>
                </a:solidFill>
              </a:rPr>
              <a:t>() – </a:t>
            </a:r>
            <a:r>
              <a:rPr lang="sr-Latn-BA" sz="1600" b="1" dirty="0"/>
              <a:t>pozicioniranje u fajlu za čitanje</a:t>
            </a:r>
            <a:endParaRPr lang="sr-Latn-CS" sz="1600" b="1" dirty="0"/>
          </a:p>
          <a:p>
            <a:pPr marL="342900" indent="-342900" eaLnBrk="1" hangingPunct="1">
              <a:spcBef>
                <a:spcPts val="18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	Prototip: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streampos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pos ); </a:t>
            </a:r>
            <a:endParaRPr lang="sr-Latn-BA" sz="14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seekg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( </a:t>
            </a:r>
            <a:r>
              <a:rPr lang="en-US" sz="1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streamoff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off, </a:t>
            </a:r>
            <a:r>
              <a:rPr lang="en-US" sz="1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ios_base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400" b="1" dirty="0" err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seekdir</a:t>
            </a:r>
            <a:r>
              <a:rPr lang="en-US" sz="1400" b="1" dirty="0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 dir );</a:t>
            </a:r>
            <a:endParaRPr lang="sr-Latn-BA" sz="1400" b="1" dirty="0">
              <a:solidFill>
                <a:srgbClr val="000099"/>
              </a:solidFill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18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	Primer: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seekg(0) – pozicioniranje na početak fajla za čitanje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seekg(5) – pomeranje za 5 bajtova u odnosu na početak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seekg(5, ios::beg) – pomeranje za 5 bajtova u odnosu na početak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seekg(1, ios::cur) – pomeranje za 1 bajt prema kraju u odnosu na trenutnu poz.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seekg(-1, ios::cur) – pomeranje za 1 bajt prema početku u odnosu na tren. poz.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latin typeface="Courier New" pitchFamily="49" charset="0"/>
                <a:cs typeface="Courier New" pitchFamily="49" charset="0"/>
              </a:rPr>
              <a:t>    seekg(0, ios::end) – pozicioniranje na kraj</a:t>
            </a:r>
            <a:endParaRPr lang="sr-Latn-BA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endParaRPr lang="sr-Latn-BA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34925" y="4983163"/>
            <a:ext cx="9109075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BA" b="1">
                <a:solidFill>
                  <a:srgbClr val="000099"/>
                </a:solidFill>
              </a:rPr>
              <a:t>seekp</a:t>
            </a:r>
            <a:r>
              <a:rPr lang="sr-Latn-CS" b="1">
                <a:solidFill>
                  <a:srgbClr val="000099"/>
                </a:solidFill>
              </a:rPr>
              <a:t>() – </a:t>
            </a:r>
            <a:r>
              <a:rPr lang="sr-Latn-BA" sz="1600" b="1"/>
              <a:t>pozicioniranje u fajlu za pisanje – </a:t>
            </a:r>
            <a:r>
              <a:rPr lang="sr-Latn-BA" sz="1600" b="1">
                <a:solidFill>
                  <a:srgbClr val="800000"/>
                </a:solidFill>
              </a:rPr>
              <a:t>analogno seekg()</a:t>
            </a:r>
            <a:endParaRPr lang="sr-Latn-CS" sz="1600" b="1">
              <a:solidFill>
                <a:srgbClr val="800000"/>
              </a:solidFill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4925" y="5554663"/>
            <a:ext cx="91090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BA" b="1">
                <a:solidFill>
                  <a:srgbClr val="000099"/>
                </a:solidFill>
              </a:rPr>
              <a:t>tellg</a:t>
            </a:r>
            <a:r>
              <a:rPr lang="sr-Latn-CS" b="1">
                <a:solidFill>
                  <a:srgbClr val="000099"/>
                </a:solidFill>
              </a:rPr>
              <a:t>() – </a:t>
            </a:r>
            <a:r>
              <a:rPr lang="sr-Latn-BA" sz="1600" b="1"/>
              <a:t>očitavanje trenutne pozicije u fajlu za čitanje (broj bajtova u odnosu na poč.)</a:t>
            </a:r>
            <a:endParaRPr lang="sr-Latn-CS" sz="1600" b="1">
              <a:solidFill>
                <a:srgbClr val="800000"/>
              </a:solidFill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4925" y="5911850"/>
            <a:ext cx="91090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</a:pPr>
            <a:r>
              <a:rPr lang="sr-Latn-BA" b="1">
                <a:solidFill>
                  <a:srgbClr val="000099"/>
                </a:solidFill>
              </a:rPr>
              <a:t>tellp</a:t>
            </a:r>
            <a:r>
              <a:rPr lang="sr-Latn-CS" b="1">
                <a:solidFill>
                  <a:srgbClr val="000099"/>
                </a:solidFill>
              </a:rPr>
              <a:t>() – </a:t>
            </a:r>
            <a:r>
              <a:rPr lang="sr-Latn-BA" sz="1600" b="1"/>
              <a:t>očitavanje trenutne pozicije u fajlu za pisanje – </a:t>
            </a:r>
            <a:r>
              <a:rPr lang="sr-Latn-BA" sz="1600" b="1">
                <a:solidFill>
                  <a:srgbClr val="800000"/>
                </a:solidFill>
              </a:rPr>
              <a:t>analogno tellg()</a:t>
            </a:r>
            <a:endParaRPr lang="sr-Latn-CS" sz="1600" b="1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8" grpId="0" build="p" bldLvl="5"/>
      <p:bldP spid="9" grpId="0" build="p" bldLvl="2"/>
      <p:bldP spid="10" grpId="0" build="p" bldLvl="2"/>
      <p:bldP spid="11" grpId="0" build="p" bldLvl="2"/>
      <p:bldP spid="12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Koncept tokova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34925" y="1270000"/>
            <a:ext cx="4537075" cy="208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Sav ulaz/izlaz podataka u C++ predstavlja </a:t>
            </a:r>
            <a:r>
              <a:rPr lang="sr-Latn-CS" sz="1400" b="1">
                <a:solidFill>
                  <a:srgbClr val="000099"/>
                </a:solidFill>
              </a:rPr>
              <a:t>tok</a:t>
            </a:r>
            <a:r>
              <a:rPr lang="sr-Latn-CS" sz="1400" b="1"/>
              <a:t> (stream) – </a:t>
            </a:r>
            <a:r>
              <a:rPr lang="sr-Latn-CS" sz="1400" b="1">
                <a:solidFill>
                  <a:srgbClr val="000099"/>
                </a:solidFill>
              </a:rPr>
              <a:t>dugi niz bajtova</a:t>
            </a:r>
            <a:r>
              <a:rPr lang="sr-Latn-CS" sz="1400" b="1"/>
              <a:t>. 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/>
              <a:t>Tokovi se koriste bez obzira na vrstu ili prirodu periferala (monitor, disk, štampač, ...).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Postoje dva nivoa koriš</a:t>
            </a:r>
            <a:r>
              <a:rPr lang="en-US" sz="1400" b="1"/>
              <a:t>t</a:t>
            </a:r>
            <a:r>
              <a:rPr lang="sr-Latn-CS" sz="1400" b="1"/>
              <a:t>enja U/I tokova:</a:t>
            </a:r>
          </a:p>
          <a:p>
            <a:pPr marL="742950" lvl="1" indent="-28575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low level</a:t>
            </a:r>
            <a:r>
              <a:rPr lang="sr-Latn-CS" sz="1400" b="1"/>
              <a:t> – neformatirani U/I</a:t>
            </a:r>
          </a:p>
          <a:p>
            <a:pPr marL="742950" lvl="1" indent="-28575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high level</a:t>
            </a:r>
            <a:r>
              <a:rPr lang="sr-Latn-CS" sz="1400" b="1"/>
              <a:t> – formatirani U/I</a:t>
            </a:r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34925" y="3357563"/>
            <a:ext cx="446563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800000"/>
                </a:solidFill>
              </a:rPr>
              <a:t>Manipulacija standardnim U/I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Biblioteka </a:t>
            </a:r>
            <a:r>
              <a:rPr lang="sr-Latn-CS" sz="1400" b="1">
                <a:solidFill>
                  <a:srgbClr val="000099"/>
                </a:solidFill>
              </a:rPr>
              <a:t>iostream</a:t>
            </a:r>
            <a:r>
              <a:rPr lang="sr-Latn-CS" sz="1400" b="1"/>
              <a:t> sadrži klase za U/I manipulaciju: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klasa </a:t>
            </a:r>
            <a:r>
              <a:rPr lang="sr-Latn-CS" sz="1400" b="1">
                <a:solidFill>
                  <a:srgbClr val="000099"/>
                </a:solidFill>
              </a:rPr>
              <a:t>istream </a:t>
            </a:r>
            <a:r>
              <a:rPr lang="sr-Latn-CS" sz="1400" b="1"/>
              <a:t>podržava ulazne operacije nad tokovima.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klasa </a:t>
            </a:r>
            <a:r>
              <a:rPr lang="sr-Latn-CS" sz="1400" b="1">
                <a:solidFill>
                  <a:srgbClr val="000099"/>
                </a:solidFill>
              </a:rPr>
              <a:t>ostream </a:t>
            </a:r>
            <a:r>
              <a:rPr lang="sr-Latn-CS" sz="1400" b="1"/>
              <a:t>podržava izlazne operacije nad tokovima.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5157788"/>
            <a:ext cx="4465638" cy="164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Standardni objekti U/I tokova:</a:t>
            </a:r>
          </a:p>
          <a:p>
            <a:pPr marL="742950" lvl="1" indent="-28575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300" b="1">
                <a:solidFill>
                  <a:srgbClr val="000099"/>
                </a:solidFill>
              </a:rPr>
              <a:t>cin</a:t>
            </a:r>
            <a:r>
              <a:rPr lang="sr-Latn-CS" sz="1300" b="1"/>
              <a:t> – objekat klase </a:t>
            </a:r>
            <a:r>
              <a:rPr lang="sr-Latn-CS" sz="1300" b="1">
                <a:solidFill>
                  <a:srgbClr val="000099"/>
                </a:solidFill>
              </a:rPr>
              <a:t>istream</a:t>
            </a:r>
            <a:r>
              <a:rPr lang="sr-Latn-CS" sz="1300" b="1"/>
              <a:t>, omogućava učitavanje podataka sa standardnog ulaza (tastatura).</a:t>
            </a:r>
          </a:p>
          <a:p>
            <a:pPr marL="742950" lvl="1" indent="-285750" eaLnBrk="1" hangingPunct="1">
              <a:spcBef>
                <a:spcPct val="25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300" b="1">
                <a:solidFill>
                  <a:srgbClr val="000099"/>
                </a:solidFill>
              </a:rPr>
              <a:t>cout</a:t>
            </a:r>
            <a:r>
              <a:rPr lang="sr-Latn-CS" sz="1300" b="1"/>
              <a:t> – objekat klase </a:t>
            </a:r>
            <a:r>
              <a:rPr lang="sr-Latn-CS" sz="1300" b="1">
                <a:solidFill>
                  <a:srgbClr val="000099"/>
                </a:solidFill>
              </a:rPr>
              <a:t>ostream</a:t>
            </a:r>
            <a:r>
              <a:rPr lang="sr-Latn-CS" sz="1300" b="1"/>
              <a:t>, omogućava ispisivanje podataka na standardni izlaz (monitor).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749800" y="4214813"/>
            <a:ext cx="4286250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sz="1600" b="1">
                <a:solidFill>
                  <a:srgbClr val="800000"/>
                </a:solidFill>
              </a:rPr>
              <a:t>Manipulacija fajlovima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Biblioteka </a:t>
            </a:r>
            <a:r>
              <a:rPr lang="sr-Latn-CS" sz="1400" b="1">
                <a:solidFill>
                  <a:srgbClr val="000099"/>
                </a:solidFill>
              </a:rPr>
              <a:t>fstream</a:t>
            </a:r>
            <a:r>
              <a:rPr lang="sr-Latn-CS" sz="1400" b="1"/>
              <a:t> sadrži klase za  manipulaciju fajlovima: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ifstream</a:t>
            </a:r>
            <a:r>
              <a:rPr lang="sr-Latn-CS" sz="1400" b="1"/>
              <a:t> – ulaz podataka iz fajlova;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ofstream </a:t>
            </a:r>
            <a:r>
              <a:rPr lang="sr-Latn-CS" sz="1400" b="1"/>
              <a:t>– izlaz podataka u fajlove;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fstream </a:t>
            </a:r>
            <a:r>
              <a:rPr lang="sr-Latn-CS" sz="1400" b="1"/>
              <a:t>– ulaz i izlaz podataka.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/>
              <a:t>Omogućena je manipulacija: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tekstualnim (ASCII) </a:t>
            </a:r>
            <a:r>
              <a:rPr lang="sr-Latn-CS" sz="1400" b="1"/>
              <a:t>fajlovima;</a:t>
            </a:r>
          </a:p>
          <a:p>
            <a:pPr marL="800100" lvl="1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sr-Latn-CS" sz="1400" b="1">
                <a:solidFill>
                  <a:srgbClr val="000099"/>
                </a:solidFill>
              </a:rPr>
              <a:t>binarnim </a:t>
            </a:r>
            <a:r>
              <a:rPr lang="sr-Latn-CS" sz="1400" b="1" smtClean="0"/>
              <a:t>fajlovima</a:t>
            </a:r>
            <a:endParaRPr lang="sr-Latn-CS" sz="1400" b="1"/>
          </a:p>
        </p:txBody>
      </p:sp>
      <p:sp>
        <p:nvSpPr>
          <p:cNvPr id="5164" name="Rectangle 44"/>
          <p:cNvSpPr>
            <a:spLocks noChangeArrowheads="1"/>
          </p:cNvSpPr>
          <p:nvPr/>
        </p:nvSpPr>
        <p:spPr bwMode="auto">
          <a:xfrm>
            <a:off x="6227763" y="1214438"/>
            <a:ext cx="107950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sz="1400" b="1"/>
              <a:t>ios</a:t>
            </a:r>
            <a:endParaRPr lang="en-US" sz="1400" b="1"/>
          </a:p>
        </p:txBody>
      </p:sp>
      <p:sp>
        <p:nvSpPr>
          <p:cNvPr id="5165" name="Rectangle 45"/>
          <p:cNvSpPr>
            <a:spLocks noChangeArrowheads="1"/>
          </p:cNvSpPr>
          <p:nvPr/>
        </p:nvSpPr>
        <p:spPr bwMode="auto">
          <a:xfrm>
            <a:off x="5435600" y="1933575"/>
            <a:ext cx="107950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sz="1400" b="1"/>
              <a:t>istream</a:t>
            </a:r>
            <a:endParaRPr lang="en-US" sz="1400" b="1"/>
          </a:p>
        </p:txBody>
      </p:sp>
      <p:sp>
        <p:nvSpPr>
          <p:cNvPr id="5166" name="Rectangle 46"/>
          <p:cNvSpPr>
            <a:spLocks noChangeArrowheads="1"/>
          </p:cNvSpPr>
          <p:nvPr/>
        </p:nvSpPr>
        <p:spPr bwMode="auto">
          <a:xfrm>
            <a:off x="6948488" y="1933575"/>
            <a:ext cx="107950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sz="1400" b="1"/>
              <a:t>ostream</a:t>
            </a:r>
            <a:endParaRPr lang="en-US" sz="1400" b="1"/>
          </a:p>
        </p:txBody>
      </p:sp>
      <p:sp>
        <p:nvSpPr>
          <p:cNvPr id="5167" name="Rectangle 47"/>
          <p:cNvSpPr>
            <a:spLocks noChangeArrowheads="1"/>
          </p:cNvSpPr>
          <p:nvPr/>
        </p:nvSpPr>
        <p:spPr bwMode="auto">
          <a:xfrm>
            <a:off x="6227763" y="2652713"/>
            <a:ext cx="1079500" cy="28892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sz="1400" b="1"/>
              <a:t>iostream</a:t>
            </a:r>
            <a:endParaRPr lang="en-US" sz="1400" b="1"/>
          </a:p>
        </p:txBody>
      </p:sp>
      <p:sp>
        <p:nvSpPr>
          <p:cNvPr id="5168" name="Line 48"/>
          <p:cNvSpPr>
            <a:spLocks noChangeShapeType="1"/>
          </p:cNvSpPr>
          <p:nvPr/>
        </p:nvSpPr>
        <p:spPr bwMode="auto">
          <a:xfrm flipV="1">
            <a:off x="6011863" y="1501775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9" name="Line 49"/>
          <p:cNvSpPr>
            <a:spLocks noChangeShapeType="1"/>
          </p:cNvSpPr>
          <p:nvPr/>
        </p:nvSpPr>
        <p:spPr bwMode="auto">
          <a:xfrm flipH="1" flipV="1">
            <a:off x="6875463" y="1501775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0" name="Line 50"/>
          <p:cNvSpPr>
            <a:spLocks noChangeShapeType="1"/>
          </p:cNvSpPr>
          <p:nvPr/>
        </p:nvSpPr>
        <p:spPr bwMode="auto">
          <a:xfrm>
            <a:off x="6011863" y="222250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1" name="Line 51"/>
          <p:cNvSpPr>
            <a:spLocks noChangeShapeType="1"/>
          </p:cNvSpPr>
          <p:nvPr/>
        </p:nvSpPr>
        <p:spPr bwMode="auto">
          <a:xfrm flipH="1">
            <a:off x="6875463" y="2222500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2" name="Rectangle 52"/>
          <p:cNvSpPr>
            <a:spLocks noChangeArrowheads="1"/>
          </p:cNvSpPr>
          <p:nvPr/>
        </p:nvSpPr>
        <p:spPr bwMode="auto">
          <a:xfrm>
            <a:off x="4787900" y="2652713"/>
            <a:ext cx="1079500" cy="2889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sz="1400" b="1"/>
              <a:t>ifstream</a:t>
            </a:r>
            <a:endParaRPr lang="en-US" sz="1400" b="1"/>
          </a:p>
        </p:txBody>
      </p:sp>
      <p:sp>
        <p:nvSpPr>
          <p:cNvPr id="5173" name="Rectangle 53"/>
          <p:cNvSpPr>
            <a:spLocks noChangeArrowheads="1"/>
          </p:cNvSpPr>
          <p:nvPr/>
        </p:nvSpPr>
        <p:spPr bwMode="auto">
          <a:xfrm>
            <a:off x="7667625" y="2652713"/>
            <a:ext cx="1079500" cy="2889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sz="1400" b="1"/>
              <a:t>ofstream</a:t>
            </a:r>
            <a:endParaRPr lang="en-US" sz="1400" b="1"/>
          </a:p>
        </p:txBody>
      </p:sp>
      <p:sp>
        <p:nvSpPr>
          <p:cNvPr id="5174" name="Line 54"/>
          <p:cNvSpPr>
            <a:spLocks noChangeShapeType="1"/>
          </p:cNvSpPr>
          <p:nvPr/>
        </p:nvSpPr>
        <p:spPr bwMode="auto">
          <a:xfrm flipV="1">
            <a:off x="5364163" y="2220913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5" name="Line 55"/>
          <p:cNvSpPr>
            <a:spLocks noChangeShapeType="1"/>
          </p:cNvSpPr>
          <p:nvPr/>
        </p:nvSpPr>
        <p:spPr bwMode="auto">
          <a:xfrm flipH="1" flipV="1">
            <a:off x="7596188" y="2220913"/>
            <a:ext cx="576262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55"/>
          <p:cNvSpPr>
            <a:spLocks noChangeShapeType="1"/>
          </p:cNvSpPr>
          <p:nvPr/>
        </p:nvSpPr>
        <p:spPr bwMode="auto">
          <a:xfrm flipH="1" flipV="1">
            <a:off x="6786563" y="2944813"/>
            <a:ext cx="0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53"/>
          <p:cNvSpPr>
            <a:spLocks noChangeArrowheads="1"/>
          </p:cNvSpPr>
          <p:nvPr/>
        </p:nvSpPr>
        <p:spPr bwMode="auto">
          <a:xfrm>
            <a:off x="6215063" y="3373438"/>
            <a:ext cx="1079500" cy="288925"/>
          </a:xfrm>
          <a:prstGeom prst="rect">
            <a:avLst/>
          </a:prstGeom>
          <a:solidFill>
            <a:srgbClr val="FF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sr-Latn-CS" sz="1400" b="1"/>
              <a:t>fstream</a:t>
            </a:r>
            <a:endParaRPr lang="en-US" sz="1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5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3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5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0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2"/>
      <p:bldP spid="2" grpId="0" build="p" bldLvl="2"/>
      <p:bldP spid="3" grpId="0" build="p" bldLvl="2"/>
      <p:bldP spid="4" grpId="0" build="p" bldLvl="2"/>
      <p:bldP spid="5164" grpId="0" animBg="1"/>
      <p:bldP spid="5165" grpId="0" animBg="1"/>
      <p:bldP spid="5166" grpId="0" animBg="1"/>
      <p:bldP spid="5167" grpId="0" animBg="1"/>
      <p:bldP spid="5168" grpId="0" animBg="1"/>
      <p:bldP spid="5169" grpId="0" animBg="1"/>
      <p:bldP spid="5170" grpId="0" animBg="1"/>
      <p:bldP spid="5171" grpId="0" animBg="1"/>
      <p:bldP spid="5172" grpId="0" animBg="1"/>
      <p:bldP spid="5173" grpId="0" animBg="1"/>
      <p:bldP spid="5174" grpId="0" animBg="1"/>
      <p:bldP spid="5175" grpId="0" animBg="1"/>
      <p:bldP spid="20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5032375" y="5432425"/>
            <a:ext cx="2952750" cy="1308100"/>
            <a:chOff x="4040" y="3219"/>
            <a:chExt cx="1526" cy="1063"/>
          </a:xfrm>
        </p:grpSpPr>
        <p:sp>
          <p:nvSpPr>
            <p:cNvPr id="6155" name="Rectangle 142"/>
            <p:cNvSpPr>
              <a:spLocks noChangeArrowheads="1"/>
            </p:cNvSpPr>
            <p:nvPr/>
          </p:nvSpPr>
          <p:spPr bwMode="auto">
            <a:xfrm>
              <a:off x="4040" y="3219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6156" name="Rectangle 143"/>
            <p:cNvSpPr>
              <a:spLocks noChangeArrowheads="1"/>
            </p:cNvSpPr>
            <p:nvPr/>
          </p:nvSpPr>
          <p:spPr bwMode="auto">
            <a:xfrm>
              <a:off x="4065" y="3294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 sz="1500" b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Funkcije za standardni U/I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06363" y="1196975"/>
            <a:ext cx="3394075" cy="394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b="1" dirty="0">
                <a:solidFill>
                  <a:srgbClr val="000099"/>
                </a:solidFill>
              </a:rPr>
              <a:t>put() – </a:t>
            </a:r>
            <a:r>
              <a:rPr lang="sr-Latn-CS" sz="1600" b="1" dirty="0"/>
              <a:t>ispisuje znak</a:t>
            </a:r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Prototip: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ostream&amp; put ( char );</a:t>
            </a:r>
            <a:endParaRPr lang="sr-Latn-C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Primer: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C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main ()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cout.put('A');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cout.put('\n');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cout.put('B').put('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\n'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(int i=48; i&lt;58; i++)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cout.put(i);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412750" y="5434013"/>
            <a:ext cx="2952750" cy="1308100"/>
            <a:chOff x="4040" y="3140"/>
            <a:chExt cx="1526" cy="1063"/>
          </a:xfrm>
        </p:grpSpPr>
        <p:sp>
          <p:nvSpPr>
            <p:cNvPr id="6153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6154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7" name="AutoShape 144"/>
          <p:cNvSpPr>
            <a:spLocks noChangeArrowheads="1"/>
          </p:cNvSpPr>
          <p:nvPr/>
        </p:nvSpPr>
        <p:spPr bwMode="auto">
          <a:xfrm>
            <a:off x="555625" y="5527675"/>
            <a:ext cx="2863850" cy="7842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A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B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0123456789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4643438" y="1196975"/>
            <a:ext cx="4500562" cy="40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b="1" dirty="0">
                <a:solidFill>
                  <a:srgbClr val="000099"/>
                </a:solidFill>
              </a:rPr>
              <a:t>get() – </a:t>
            </a:r>
            <a:r>
              <a:rPr lang="sr-Latn-CS" sz="1600" b="1" dirty="0"/>
              <a:t>čita znak</a:t>
            </a:r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Prototip: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get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();</a:t>
            </a:r>
            <a:endParaRPr lang="en-U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istream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&amp; get( char&amp; );</a:t>
            </a:r>
            <a:endParaRPr lang="sr-Latn-C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Primer:</a:t>
            </a:r>
          </a:p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using namespace std;</a:t>
            </a:r>
            <a:endParaRPr lang="sr-Latn-CS" sz="1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main ()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char c1, c2;</a:t>
            </a: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cin.get(c1).get(c2);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cout.put(c1).put(c2).put(' ');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i=cin.get();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 &lt;&lt; i &lt;&lt; endl;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</a:t>
            </a: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cout &lt;&lt; "KRAJ";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spcBef>
                <a:spcPts val="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AutoShape 144"/>
          <p:cNvSpPr>
            <a:spLocks noChangeArrowheads="1"/>
          </p:cNvSpPr>
          <p:nvPr/>
        </p:nvSpPr>
        <p:spPr bwMode="auto">
          <a:xfrm>
            <a:off x="5164138" y="5516563"/>
            <a:ext cx="2863850" cy="78422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ABC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AB 67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KRAJ</a:t>
            </a:r>
            <a:endParaRPr lang="sr-Latn-CS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5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5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55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0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5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000"/>
                            </p:stCondLst>
                            <p:childTnLst>
                              <p:par>
                                <p:cTn id="1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500"/>
                            </p:stCondLst>
                            <p:childTnLst>
                              <p:par>
                                <p:cTn id="1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4500"/>
                            </p:stCondLst>
                            <p:childTnLst>
                              <p:par>
                                <p:cTn id="1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1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500"/>
                            </p:stCondLst>
                            <p:childTnLst>
                              <p:par>
                                <p:cTn id="1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6000"/>
                            </p:stCondLst>
                            <p:childTnLst>
                              <p:par>
                                <p:cTn id="1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1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2"/>
      <p:bldP spid="17" grpId="0" build="p" autoUpdateAnimBg="0"/>
      <p:bldP spid="18" grpId="0" build="p" bldLvl="5"/>
      <p:bldP spid="12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Funkcije za standardni U/I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1438" y="1168400"/>
            <a:ext cx="75374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b="1" dirty="0" err="1">
                <a:solidFill>
                  <a:srgbClr val="000099"/>
                </a:solidFill>
              </a:rPr>
              <a:t>getline</a:t>
            </a:r>
            <a:r>
              <a:rPr lang="sr-Latn-CS" b="1" dirty="0">
                <a:solidFill>
                  <a:srgbClr val="000099"/>
                </a:solidFill>
              </a:rPr>
              <a:t>() – </a:t>
            </a:r>
            <a:r>
              <a:rPr lang="sr-Latn-BA" sz="1600" b="1" dirty="0"/>
              <a:t>čita string</a:t>
            </a:r>
            <a:endParaRPr lang="sr-Latn-CS" sz="1600" b="1" dirty="0"/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Prototip: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istream&amp; getline ( char* s, streamsize n);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istream&amp; getline ( char* s, streamsize n, char delimiter);</a:t>
            </a:r>
            <a:endParaRPr lang="sr-Latn-C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22275" y="5434013"/>
            <a:ext cx="2952750" cy="1308100"/>
            <a:chOff x="4040" y="3140"/>
            <a:chExt cx="1526" cy="1063"/>
          </a:xfrm>
        </p:grpSpPr>
        <p:sp>
          <p:nvSpPr>
            <p:cNvPr id="7181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7182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7" name="AutoShape 144"/>
          <p:cNvSpPr>
            <a:spLocks noChangeArrowheads="1"/>
          </p:cNvSpPr>
          <p:nvPr/>
        </p:nvSpPr>
        <p:spPr bwMode="auto">
          <a:xfrm>
            <a:off x="565150" y="5527675"/>
            <a:ext cx="2863850" cy="1138238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BL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BL</a:t>
            </a:r>
          </a:p>
          <a:p>
            <a:endParaRPr lang="sv-SE" sz="8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Banja Luka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Banja Luk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86188" y="1077913"/>
            <a:ext cx="5143500" cy="738187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CS" sz="1400" b="1">
                <a:solidFill>
                  <a:srgbClr val="000099"/>
                </a:solidFill>
              </a:rPr>
              <a:t>Učitava niz znakova sa ulaza i smešta ih u string s.</a:t>
            </a:r>
            <a:endParaRPr lang="en-US" sz="1400" b="1">
              <a:solidFill>
                <a:srgbClr val="000099"/>
              </a:solidFill>
            </a:endParaRPr>
          </a:p>
          <a:p>
            <a:pPr algn="ctr"/>
            <a:r>
              <a:rPr lang="en-US" sz="1400" b="1">
                <a:solidFill>
                  <a:srgbClr val="000099"/>
                </a:solidFill>
              </a:rPr>
              <a:t>U</a:t>
            </a:r>
            <a:r>
              <a:rPr lang="sr-Latn-BA" sz="1400" b="1">
                <a:solidFill>
                  <a:srgbClr val="000099"/>
                </a:solidFill>
              </a:rPr>
              <a:t>č</a:t>
            </a:r>
            <a:r>
              <a:rPr lang="en-US" sz="1400" b="1">
                <a:solidFill>
                  <a:srgbClr val="000099"/>
                </a:solidFill>
              </a:rPr>
              <a:t>itavanje se </a:t>
            </a:r>
            <a:r>
              <a:rPr lang="sr-Latn-BA" sz="1400" b="1">
                <a:solidFill>
                  <a:srgbClr val="000099"/>
                </a:solidFill>
              </a:rPr>
              <a:t>prekida ako se dođe do </a:t>
            </a:r>
            <a:r>
              <a:rPr lang="sr-Latn-CS" sz="1400" b="1">
                <a:solidFill>
                  <a:srgbClr val="000099"/>
                </a:solidFill>
              </a:rPr>
              <a:t>'</a:t>
            </a:r>
            <a:r>
              <a:rPr lang="en-US" sz="1400" b="1">
                <a:solidFill>
                  <a:srgbClr val="000099"/>
                </a:solidFill>
              </a:rPr>
              <a:t>\n' ili delimitera</a:t>
            </a:r>
            <a:r>
              <a:rPr lang="sr-Latn-BA" sz="1400" b="1">
                <a:solidFill>
                  <a:srgbClr val="000099"/>
                </a:solidFill>
              </a:rPr>
              <a:t>.</a:t>
            </a:r>
            <a:endParaRPr lang="sr-Latn-CS" sz="1400" b="1">
              <a:solidFill>
                <a:srgbClr val="000099"/>
              </a:solidFill>
            </a:endParaRPr>
          </a:p>
          <a:p>
            <a:pPr algn="ctr"/>
            <a:r>
              <a:rPr lang="sr-Latn-CS" sz="1400" b="1">
                <a:solidFill>
                  <a:srgbClr val="000099"/>
                </a:solidFill>
              </a:rPr>
              <a:t>Učitava se maksimalno n-1 znakova</a:t>
            </a:r>
            <a:r>
              <a:rPr lang="sr-Latn-BA" sz="1400" b="1">
                <a:solidFill>
                  <a:srgbClr val="000099"/>
                </a:solidFill>
              </a:rPr>
              <a:t>.</a:t>
            </a:r>
            <a:endParaRPr lang="sr-Latn-CS" sz="1400" b="1">
              <a:solidFill>
                <a:srgbClr val="000099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1438" y="2266950"/>
            <a:ext cx="34290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</a:t>
            </a:r>
            <a:r>
              <a:rPr lang="en-US" sz="1400" b="1"/>
              <a:t> 1</a:t>
            </a:r>
            <a:r>
              <a:rPr lang="sr-Latn-CS" sz="1400" b="1"/>
              <a:t>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const int LEN = 10;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main 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char niz[10];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for (int i=1; i&lt;3;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cout &lt;&lt; "?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cin.getline(niz, LEN);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cout &lt;&lt; niz &lt;&lt; "\n\n";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3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143375" y="2266950"/>
            <a:ext cx="414337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</a:t>
            </a:r>
            <a:r>
              <a:rPr lang="en-US" sz="1400" b="1"/>
              <a:t> 2</a:t>
            </a:r>
            <a:r>
              <a:rPr lang="sr-Latn-CS" sz="1400" b="1"/>
              <a:t>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const int LEN = 5;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main 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char niz[10];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for (int i=1; i&lt;5;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cout &lt;&lt; "?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cin.getline(niz, LEN, '.');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cout &lt;&lt; niz &lt;&lt; "\n";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3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4637088" y="5286375"/>
            <a:ext cx="3435350" cy="1500188"/>
            <a:chOff x="4040" y="3140"/>
            <a:chExt cx="1526" cy="1063"/>
          </a:xfrm>
        </p:grpSpPr>
        <p:sp>
          <p:nvSpPr>
            <p:cNvPr id="7179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7180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4" name="AutoShape 144"/>
          <p:cNvSpPr>
            <a:spLocks noChangeArrowheads="1"/>
          </p:cNvSpPr>
          <p:nvPr/>
        </p:nvSpPr>
        <p:spPr bwMode="auto">
          <a:xfrm>
            <a:off x="4779963" y="5380038"/>
            <a:ext cx="3221037" cy="12461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22.01.2010. Banja Luka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22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01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2010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 Ban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500"/>
                            </p:stCondLst>
                            <p:childTnLst>
                              <p:par>
                                <p:cTn id="1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4000"/>
                            </p:stCondLst>
                            <p:childTnLst>
                              <p:par>
                                <p:cTn id="1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0"/>
                            </p:stCondLst>
                            <p:childTnLst>
                              <p:par>
                                <p:cTn id="15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500"/>
                            </p:stCondLst>
                            <p:childTnLst>
                              <p:par>
                                <p:cTn id="1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6000"/>
                            </p:stCondLst>
                            <p:childTnLst>
                              <p:par>
                                <p:cTn id="1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65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0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2"/>
      <p:bldP spid="17" grpId="0" build="p" autoUpdateAnimBg="0"/>
      <p:bldP spid="12" grpId="0" animBg="1"/>
      <p:bldP spid="13" grpId="0" build="p" bldLvl="5"/>
      <p:bldP spid="14" grpId="0" build="p" bldLvl="5"/>
      <p:bldP spid="24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Funkcije za standardni U/I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1438" y="1168400"/>
            <a:ext cx="75374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b="1" dirty="0" err="1">
                <a:solidFill>
                  <a:srgbClr val="000099"/>
                </a:solidFill>
              </a:rPr>
              <a:t>getline</a:t>
            </a:r>
            <a:r>
              <a:rPr lang="sr-Latn-CS" b="1" dirty="0">
                <a:solidFill>
                  <a:srgbClr val="000099"/>
                </a:solidFill>
              </a:rPr>
              <a:t>() – </a:t>
            </a:r>
            <a:r>
              <a:rPr lang="sr-Latn-BA" sz="1600" b="1" dirty="0"/>
              <a:t>čita string</a:t>
            </a:r>
            <a:endParaRPr lang="sr-Latn-CS" sz="1600" b="1" dirty="0"/>
          </a:p>
          <a:p>
            <a:pPr marL="342900" indent="-342900" eaLnBrk="1" hangingPunct="1">
              <a:spcBef>
                <a:spcPts val="9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Prototip: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istream&amp; getline (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istream&amp; is, string&amp; s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istream&amp; getline (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istream&amp; is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string&amp; s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, char delimiter);</a:t>
            </a:r>
            <a:endParaRPr lang="sr-Latn-CS" sz="1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22275" y="5434013"/>
            <a:ext cx="2952750" cy="1308100"/>
            <a:chOff x="4040" y="3140"/>
            <a:chExt cx="1526" cy="1063"/>
          </a:xfrm>
        </p:grpSpPr>
        <p:sp>
          <p:nvSpPr>
            <p:cNvPr id="8204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8205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7" name="AutoShape 144"/>
          <p:cNvSpPr>
            <a:spLocks noChangeArrowheads="1"/>
          </p:cNvSpPr>
          <p:nvPr/>
        </p:nvSpPr>
        <p:spPr bwMode="auto">
          <a:xfrm>
            <a:off x="565150" y="5527675"/>
            <a:ext cx="2863850" cy="1138238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BL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BL</a:t>
            </a:r>
          </a:p>
          <a:p>
            <a:endParaRPr lang="sv-SE" sz="8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Banja Luka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Banja Luka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1438" y="2266950"/>
            <a:ext cx="3429000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</a:t>
            </a:r>
            <a:r>
              <a:rPr lang="en-US" sz="1400" b="1"/>
              <a:t> 1</a:t>
            </a:r>
            <a:r>
              <a:rPr lang="sr-Latn-CS" sz="1400" b="1"/>
              <a:t>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main 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string str;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for (int i=1; i&lt;3;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cout &lt;&lt; "?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getline(cin, str);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cout &lt;&lt; str &lt;&lt; "\n\n";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3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4143375" y="2266950"/>
            <a:ext cx="414337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</a:t>
            </a:r>
            <a:r>
              <a:rPr lang="en-US" sz="1400" b="1"/>
              <a:t> 2</a:t>
            </a:r>
            <a:r>
              <a:rPr lang="sr-Latn-CS" sz="1400" b="1"/>
              <a:t>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3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3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int main 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string str;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for (int i=1; i&lt;5;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cout &lt;&lt; "?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getline(cin, str, '.');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  cout &lt;&lt; str &lt;&lt; "\n";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3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3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4637088" y="5286375"/>
            <a:ext cx="3435350" cy="1500188"/>
            <a:chOff x="4040" y="3140"/>
            <a:chExt cx="1526" cy="1063"/>
          </a:xfrm>
        </p:grpSpPr>
        <p:sp>
          <p:nvSpPr>
            <p:cNvPr id="8202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8203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4" name="AutoShape 144"/>
          <p:cNvSpPr>
            <a:spLocks noChangeArrowheads="1"/>
          </p:cNvSpPr>
          <p:nvPr/>
        </p:nvSpPr>
        <p:spPr bwMode="auto">
          <a:xfrm>
            <a:off x="4779963" y="5380038"/>
            <a:ext cx="3221037" cy="124618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22.01.2010. Banja Luka.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22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01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2010</a:t>
            </a:r>
          </a:p>
          <a:p>
            <a:r>
              <a:rPr lang="sv-SE" sz="1500" b="1">
                <a:solidFill>
                  <a:srgbClr val="FFFF00"/>
                </a:solidFill>
                <a:latin typeface="Courier New" pitchFamily="49" charset="0"/>
              </a:rPr>
              <a:t>?  Banja Luka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0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500"/>
                            </p:stCondLst>
                            <p:childTnLst>
                              <p:par>
                                <p:cTn id="1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0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500"/>
                            </p:stCondLst>
                            <p:childTnLst>
                              <p:par>
                                <p:cTn id="1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0"/>
                            </p:stCondLst>
                            <p:childTnLst>
                              <p:par>
                                <p:cTn id="1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500"/>
                            </p:stCondLst>
                            <p:childTnLst>
                              <p:par>
                                <p:cTn id="1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60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6500"/>
                            </p:stCondLst>
                            <p:childTnLst>
                              <p:par>
                                <p:cTn id="1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4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4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2"/>
      <p:bldP spid="17" grpId="0" build="p" autoUpdateAnimBg="0"/>
      <p:bldP spid="13" grpId="0" build="p" bldLvl="5"/>
      <p:bldP spid="14" grpId="0" build="p" bldLvl="5"/>
      <p:bldP spid="24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Funkcije za standardni U/I</a:t>
            </a:r>
            <a:endParaRPr lang="en-US" sz="3200" smtClean="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71438" y="1268413"/>
            <a:ext cx="7537450" cy="137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50000"/>
              </a:spcBef>
              <a:buClr>
                <a:schemeClr val="folHlink"/>
              </a:buClr>
              <a:buSzPct val="60000"/>
              <a:defRPr/>
            </a:pPr>
            <a:r>
              <a:rPr lang="en-US" b="1" dirty="0">
                <a:solidFill>
                  <a:srgbClr val="000099"/>
                </a:solidFill>
              </a:rPr>
              <a:t>ignore</a:t>
            </a:r>
            <a:r>
              <a:rPr lang="sr-Latn-CS" b="1" dirty="0">
                <a:solidFill>
                  <a:srgbClr val="000099"/>
                </a:solidFill>
              </a:rPr>
              <a:t>() – </a:t>
            </a:r>
            <a:r>
              <a:rPr lang="sr-Latn-BA" sz="1600" b="1" dirty="0"/>
              <a:t>ignoriše znakove</a:t>
            </a:r>
            <a:endParaRPr lang="sr-Latn-CS" sz="1600" b="1" dirty="0"/>
          </a:p>
          <a:p>
            <a:pPr marL="342900" indent="-342900" eaLnBrk="1" hangingPunct="1">
              <a:spcBef>
                <a:spcPts val="1800"/>
              </a:spcBef>
              <a:buClr>
                <a:schemeClr val="folHlink"/>
              </a:buClr>
              <a:buSzPct val="60000"/>
              <a:defRPr/>
            </a:pPr>
            <a:r>
              <a:rPr lang="sr-Latn-CS" sz="1400" b="1" dirty="0"/>
              <a:t>Prototip:</a:t>
            </a:r>
          </a:p>
          <a:p>
            <a:pPr marL="342900" indent="-342900" eaLnBrk="1" hangingPunct="1">
              <a:spcBef>
                <a:spcPts val="300"/>
              </a:spcBef>
              <a:buClr>
                <a:schemeClr val="folHlink"/>
              </a:buClr>
              <a:buSzPct val="60000"/>
              <a:defRPr/>
            </a:pPr>
            <a:r>
              <a:rPr lang="en-US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sr-Latn-BA" sz="14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istream&amp; ignore ( streamsize n=1, int delimiter=EOF);</a:t>
            </a:r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4786313" y="5286375"/>
            <a:ext cx="3929062" cy="1308100"/>
            <a:chOff x="4040" y="3140"/>
            <a:chExt cx="1526" cy="1063"/>
          </a:xfrm>
        </p:grpSpPr>
        <p:sp>
          <p:nvSpPr>
            <p:cNvPr id="9224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9225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17" name="AutoShape 144"/>
          <p:cNvSpPr>
            <a:spLocks noChangeArrowheads="1"/>
          </p:cNvSpPr>
          <p:nvPr/>
        </p:nvSpPr>
        <p:spPr bwMode="auto">
          <a:xfrm>
            <a:off x="4929188" y="5380038"/>
            <a:ext cx="3571875" cy="554037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it-IT" sz="1500" b="1">
                <a:solidFill>
                  <a:srgbClr val="FFFF00"/>
                </a:solidFill>
                <a:latin typeface="Courier New" pitchFamily="49" charset="0"/>
              </a:rPr>
              <a:t>Ime i prezime: Ana Ivanovic</a:t>
            </a:r>
          </a:p>
          <a:p>
            <a:r>
              <a:rPr lang="it-IT" sz="1500" b="1">
                <a:solidFill>
                  <a:srgbClr val="FFFF00"/>
                </a:solidFill>
                <a:latin typeface="Courier New" pitchFamily="49" charset="0"/>
              </a:rPr>
              <a:t>Inicjali su: A.I.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786188" y="1214438"/>
            <a:ext cx="5143500" cy="5238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99"/>
                </a:solidFill>
              </a:rPr>
              <a:t>Ignori</a:t>
            </a:r>
            <a:r>
              <a:rPr lang="sr-Latn-BA" sz="1400" b="1">
                <a:solidFill>
                  <a:srgbClr val="000099"/>
                </a:solidFill>
              </a:rPr>
              <a:t>še znakove sa ulaza:  ili prvih n znakova, </a:t>
            </a:r>
          </a:p>
          <a:p>
            <a:pPr algn="ctr"/>
            <a:r>
              <a:rPr lang="sr-Latn-BA" sz="1400" b="1">
                <a:solidFill>
                  <a:srgbClr val="000099"/>
                </a:solidFill>
              </a:rPr>
              <a:t>ili sve znakove do delimitera (uključujući i delimiter). </a:t>
            </a:r>
            <a:endParaRPr lang="sr-Latn-CS" sz="1400" b="1">
              <a:solidFill>
                <a:srgbClr val="000099"/>
              </a:solidFill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1438" y="2714625"/>
            <a:ext cx="3857625" cy="307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 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char i, p;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"Ime i prezime: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i=cin.get();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cin.ignore(1000, ' ');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p=cin.get();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"Inic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jali su: ";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i &lt;&lt; '.' &lt;&lt; p &lt;&lt; '.';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6" grpId="0" build="p" bldLvl="2"/>
      <p:bldP spid="17" grpId="0" build="p" autoUpdateAnimBg="0"/>
      <p:bldP spid="12" grpId="0" animBg="1"/>
      <p:bldP spid="13" grpId="0" build="p" bldLvl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42875" y="1628775"/>
            <a:ext cx="4786313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 1: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int a, b;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"a="; cin &gt;&gt; a;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"b="; cin &gt;&gt; b;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"\noct: "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oct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a &lt;&lt; "+" &lt;&lt; b &lt;&lt; "=" &lt;&lt; a+b;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"\ndec: "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dec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a &lt;&lt; "+" &lt;&lt; b &lt;&lt; "=" &lt;&lt; a+b;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"\nhex: "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hex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a &lt;&lt; "+" &lt;&lt; b &lt;&lt; "=" &lt;&lt; a+b;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U/I manipulatori</a:t>
            </a:r>
            <a:endParaRPr lang="en-US" sz="3200" smtClean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142875" y="1374775"/>
            <a:ext cx="8643938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rgbClr val="800000"/>
                </a:solidFill>
              </a:rPr>
              <a:t>Manipulatori za konverzije brojnih sistema: </a:t>
            </a:r>
            <a:r>
              <a:rPr lang="sr-Latn-CS" b="1">
                <a:solidFill>
                  <a:srgbClr val="000099"/>
                </a:solidFill>
              </a:rPr>
              <a:t>hex, oct, dec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500313" y="1049338"/>
            <a:ext cx="3929062" cy="307975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sr-Latn-BA" sz="1400" b="1">
                <a:solidFill>
                  <a:srgbClr val="000099"/>
                </a:solidFill>
              </a:rPr>
              <a:t>Manipulatori su definisani u </a:t>
            </a:r>
            <a:r>
              <a:rPr lang="en-US" sz="1400" b="1">
                <a:solidFill>
                  <a:srgbClr val="800000"/>
                </a:solidFill>
              </a:rPr>
              <a:t>&lt;i</a:t>
            </a:r>
            <a:r>
              <a:rPr lang="sr-Latn-BA" sz="1400" b="1">
                <a:solidFill>
                  <a:srgbClr val="800000"/>
                </a:solidFill>
              </a:rPr>
              <a:t>omanip</a:t>
            </a:r>
            <a:r>
              <a:rPr lang="en-US" sz="1400" b="1">
                <a:solidFill>
                  <a:srgbClr val="800000"/>
                </a:solidFill>
              </a:rPr>
              <a:t>&gt;</a:t>
            </a:r>
            <a:endParaRPr lang="sr-Latn-CS" sz="1400" b="1">
              <a:solidFill>
                <a:srgbClr val="800000"/>
              </a:solidFill>
            </a:endParaRPr>
          </a:p>
        </p:txBody>
      </p:sp>
      <p:grpSp>
        <p:nvGrpSpPr>
          <p:cNvPr id="3" name="Group 141"/>
          <p:cNvGrpSpPr>
            <a:grpSpLocks/>
          </p:cNvGrpSpPr>
          <p:nvPr/>
        </p:nvGrpSpPr>
        <p:grpSpPr bwMode="auto">
          <a:xfrm>
            <a:off x="928688" y="5286375"/>
            <a:ext cx="3357562" cy="1500188"/>
            <a:chOff x="4040" y="3140"/>
            <a:chExt cx="1526" cy="1063"/>
          </a:xfrm>
        </p:grpSpPr>
        <p:sp>
          <p:nvSpPr>
            <p:cNvPr id="10253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0254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7" name="AutoShape 144"/>
          <p:cNvSpPr>
            <a:spLocks noChangeArrowheads="1"/>
          </p:cNvSpPr>
          <p:nvPr/>
        </p:nvSpPr>
        <p:spPr bwMode="auto">
          <a:xfrm>
            <a:off x="1071563" y="5380038"/>
            <a:ext cx="2863850" cy="1323975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a=17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b=23</a:t>
            </a:r>
          </a:p>
          <a:p>
            <a:endParaRPr lang="en-US" sz="5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oct: 21+27=50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dec: 17+23=40</a:t>
            </a:r>
          </a:p>
          <a:p>
            <a:r>
              <a:rPr lang="en-US" sz="1500" b="1">
                <a:solidFill>
                  <a:srgbClr val="FFFF00"/>
                </a:solidFill>
                <a:latin typeface="Courier New" pitchFamily="49" charset="0"/>
              </a:rPr>
              <a:t>hex: 11+17=28</a:t>
            </a:r>
            <a:endParaRPr lang="pt-BR" sz="15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4572000" y="1628775"/>
            <a:ext cx="4572000" cy="3357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 2: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int a, b;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"a="; 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cin &gt;&gt; hex &gt;&gt; a;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"b="; 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cin &gt;&gt; oct &gt;&gt; b;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"\ndec: " &lt;&lt; dec;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a &lt;&lt; "+" &lt;&lt; b &lt;&lt; "=" &lt;&lt; a+b;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"\nhex: " &lt;&lt; hex;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a &lt;&lt; "+" &lt;&lt; b &lt;&lt; "=" &lt;&lt; a+b;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5357813" y="5286375"/>
            <a:ext cx="3357562" cy="1500188"/>
            <a:chOff x="4040" y="3140"/>
            <a:chExt cx="1526" cy="1063"/>
          </a:xfrm>
        </p:grpSpPr>
        <p:sp>
          <p:nvSpPr>
            <p:cNvPr id="10251" name="Rectangle 142"/>
            <p:cNvSpPr>
              <a:spLocks noChangeArrowheads="1"/>
            </p:cNvSpPr>
            <p:nvPr/>
          </p:nvSpPr>
          <p:spPr bwMode="auto">
            <a:xfrm>
              <a:off x="4040" y="3140"/>
              <a:ext cx="1526" cy="1063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0252" name="Rectangle 143"/>
            <p:cNvSpPr>
              <a:spLocks noChangeArrowheads="1"/>
            </p:cNvSpPr>
            <p:nvPr/>
          </p:nvSpPr>
          <p:spPr bwMode="auto">
            <a:xfrm>
              <a:off x="4065" y="3215"/>
              <a:ext cx="1475" cy="911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32" name="AutoShape 144"/>
          <p:cNvSpPr>
            <a:spLocks noChangeArrowheads="1"/>
          </p:cNvSpPr>
          <p:nvPr/>
        </p:nvSpPr>
        <p:spPr bwMode="auto">
          <a:xfrm>
            <a:off x="5500688" y="5380038"/>
            <a:ext cx="2863850" cy="109220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a=1e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b=10</a:t>
            </a:r>
          </a:p>
          <a:p>
            <a:endParaRPr lang="pt-BR" sz="5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dec: 30+8=38</a:t>
            </a:r>
          </a:p>
          <a:p>
            <a:r>
              <a:rPr lang="pt-BR" sz="1500" b="1">
                <a:solidFill>
                  <a:srgbClr val="FFFF00"/>
                </a:solidFill>
                <a:latin typeface="Courier New" pitchFamily="49" charset="0"/>
              </a:rPr>
              <a:t>hex: 1e+8=26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3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3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40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4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0"/>
                            </p:stCondLst>
                            <p:childTnLst>
                              <p:par>
                                <p:cTn id="1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500"/>
                            </p:stCondLst>
                            <p:childTnLst>
                              <p:par>
                                <p:cTn id="1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6000"/>
                            </p:stCondLst>
                            <p:childTnLst>
                              <p:par>
                                <p:cTn id="1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650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2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700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2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bldLvl="5"/>
      <p:bldP spid="23554" grpId="0"/>
      <p:bldP spid="2" grpId="0" build="p" bldLvl="2"/>
      <p:bldP spid="21" grpId="0" animBg="1"/>
      <p:bldP spid="27" grpId="0" build="p" autoUpdateAnimBg="0"/>
      <p:bldP spid="28" grpId="0" build="p" bldLvl="5"/>
      <p:bldP spid="3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8" y="115888"/>
            <a:ext cx="7993062" cy="792162"/>
          </a:xfrm>
        </p:spPr>
        <p:txBody>
          <a:bodyPr/>
          <a:lstStyle/>
          <a:p>
            <a:pPr eaLnBrk="1" hangingPunct="1"/>
            <a:r>
              <a:rPr lang="sr-Latn-CS" sz="3200" smtClean="0"/>
              <a:t>U/I manipulatori</a:t>
            </a:r>
            <a:endParaRPr lang="en-US" sz="3200" smtClean="0"/>
          </a:p>
        </p:txBody>
      </p:sp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996950"/>
            <a:ext cx="871537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ctr" eaLnBrk="1" hangingPunct="1">
              <a:spcBef>
                <a:spcPct val="5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sr-Latn-CS" b="1">
                <a:solidFill>
                  <a:srgbClr val="800000"/>
                </a:solidFill>
              </a:rPr>
              <a:t>Manipulatori za FP podatke:  </a:t>
            </a:r>
            <a:r>
              <a:rPr lang="sr-Latn-CS" b="1">
                <a:solidFill>
                  <a:srgbClr val="000099"/>
                </a:solidFill>
              </a:rPr>
              <a:t>precision(), setprecision</a:t>
            </a:r>
            <a:endParaRPr lang="en-US" b="1">
              <a:solidFill>
                <a:srgbClr val="000099"/>
              </a:solidFill>
            </a:endParaRP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115888" y="1168400"/>
            <a:ext cx="5219700" cy="521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ts val="1200"/>
              </a:spcBef>
              <a:buClr>
                <a:schemeClr val="folHlink"/>
              </a:buClr>
              <a:buSzPct val="60000"/>
            </a:pPr>
            <a:r>
              <a:rPr lang="sr-Latn-CS" sz="1400" b="1"/>
              <a:t>Primer:</a:t>
            </a:r>
          </a:p>
          <a:p>
            <a:pPr marL="342900" indent="-342900" eaLnBrk="1" hangingPunct="1">
              <a:spcBef>
                <a:spcPts val="600"/>
              </a:spcBef>
              <a:buClr>
                <a:schemeClr val="folHlink"/>
              </a:buClr>
              <a:buSzPct val="60000"/>
            </a:pPr>
            <a:r>
              <a:rPr lang="sr-Latn-CS" sz="1400" b="1">
                <a:latin typeface="Courier New" pitchFamily="49" charset="0"/>
                <a:cs typeface="Courier New" pitchFamily="49" charset="0"/>
              </a:rPr>
              <a:t>#include &lt;iostream&gt;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&lt;iomanip&gt;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#include &lt;cmath&gt;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using namespace std;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double kor=sqrt(2), d = 12.34;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for (int i=0; i&lt;5;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cout.precision(i);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cout &lt;&lt; kor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for (int i=0; i&lt;5;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endl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setprecision(i)</a:t>
            </a:r>
            <a:r>
              <a:rPr lang="sr-Latn-BA" sz="1400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sr-Latn-BA" sz="1400" b="1">
                <a:latin typeface="Courier New" pitchFamily="49" charset="0"/>
                <a:cs typeface="Courier New" pitchFamily="49" charset="0"/>
              </a:rPr>
              <a:t>    cout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&lt;&lt; kor;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cout &lt;&lt; endl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for (int i=0; i&lt;5; i++)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{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fixed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setprecision(i)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&lt;&lt; d;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cout &lt;&lt; "\t"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scientific</a:t>
            </a: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       &lt;&lt; </a:t>
            </a:r>
            <a:r>
              <a:rPr lang="en-US" sz="1400" b="1">
                <a:solidFill>
                  <a:srgbClr val="000099"/>
                </a:solidFill>
                <a:latin typeface="Courier New" pitchFamily="49" charset="0"/>
                <a:cs typeface="Courier New" pitchFamily="49" charset="0"/>
              </a:rPr>
              <a:t>setprecision(i)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 &lt;&lt; d &lt;&lt; endl;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pPr marL="342900" indent="-342900" eaLnBrk="1" hangingPunct="1">
              <a:buClr>
                <a:schemeClr val="folHlink"/>
              </a:buClr>
              <a:buSzPct val="60000"/>
            </a:pPr>
            <a:r>
              <a:rPr lang="en-US" sz="1400" b="1">
                <a:latin typeface="Courier New" pitchFamily="49" charset="0"/>
                <a:cs typeface="Courier New" pitchFamily="49" charset="0"/>
              </a:rPr>
              <a:t>}</a:t>
            </a:r>
            <a:endParaRPr lang="sr-Latn-CS" sz="1400" b="1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5354638" y="3395663"/>
            <a:ext cx="3714750" cy="3357562"/>
            <a:chOff x="5072066" y="2786058"/>
            <a:chExt cx="3714776" cy="3357586"/>
          </a:xfrm>
        </p:grpSpPr>
        <p:sp>
          <p:nvSpPr>
            <p:cNvPr id="11272" name="Rectangle 142"/>
            <p:cNvSpPr>
              <a:spLocks noChangeArrowheads="1"/>
            </p:cNvSpPr>
            <p:nvPr/>
          </p:nvSpPr>
          <p:spPr bwMode="auto">
            <a:xfrm>
              <a:off x="5072066" y="2786058"/>
              <a:ext cx="3714776" cy="3357586"/>
            </a:xfrm>
            <a:prstGeom prst="rect">
              <a:avLst/>
            </a:prstGeom>
            <a:solidFill>
              <a:srgbClr val="BFBFB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  <p:sp>
          <p:nvSpPr>
            <p:cNvPr id="11273" name="Rectangle 143"/>
            <p:cNvSpPr>
              <a:spLocks noChangeArrowheads="1"/>
            </p:cNvSpPr>
            <p:nvPr/>
          </p:nvSpPr>
          <p:spPr bwMode="auto">
            <a:xfrm>
              <a:off x="5132924" y="2939619"/>
              <a:ext cx="3590626" cy="3061149"/>
            </a:xfrm>
            <a:prstGeom prst="rect">
              <a:avLst/>
            </a:prstGeom>
            <a:solidFill>
              <a:srgbClr val="404040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sr-Latn-CS"/>
            </a:p>
          </p:txBody>
        </p:sp>
      </p:grpSp>
      <p:sp>
        <p:nvSpPr>
          <p:cNvPr id="27" name="AutoShape 144"/>
          <p:cNvSpPr>
            <a:spLocks noChangeArrowheads="1"/>
          </p:cNvSpPr>
          <p:nvPr/>
        </p:nvSpPr>
        <p:spPr bwMode="auto">
          <a:xfrm>
            <a:off x="5502275" y="3484563"/>
            <a:ext cx="2863850" cy="3232150"/>
          </a:xfrm>
          <a:prstGeom prst="roundRect">
            <a:avLst>
              <a:gd name="adj" fmla="val 0"/>
            </a:avLst>
          </a:prstGeom>
          <a:noFill/>
          <a:ln w="9525">
            <a:noFill/>
            <a:round/>
            <a:headEnd/>
            <a:tailEnd/>
          </a:ln>
        </p:spPr>
        <p:txBody>
          <a:bodyPr lIns="0" rIns="0">
            <a:spAutoFit/>
          </a:bodyPr>
          <a:lstStyle/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1.4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1.41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1.414</a:t>
            </a:r>
          </a:p>
          <a:p>
            <a:endParaRPr lang="en-US" sz="12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1.4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1.41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1.414</a:t>
            </a:r>
          </a:p>
          <a:p>
            <a:endParaRPr lang="en-US" sz="1200" b="1">
              <a:solidFill>
                <a:srgbClr val="FFFF00"/>
              </a:solidFill>
              <a:latin typeface="Courier New" pitchFamily="49" charset="0"/>
            </a:endParaRP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12      1e+001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12.3    1.2e+001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12.34   1.23e+001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12.340  1.234e+001</a:t>
            </a:r>
          </a:p>
          <a:p>
            <a:r>
              <a:rPr lang="en-US" sz="1200" b="1">
                <a:solidFill>
                  <a:srgbClr val="FFFF00"/>
                </a:solidFill>
                <a:latin typeface="Courier New" pitchFamily="49" charset="0"/>
              </a:rPr>
              <a:t>12.3400 1.2340e+001</a:t>
            </a:r>
            <a:endParaRPr lang="pt-BR" sz="1200" b="1">
              <a:solidFill>
                <a:srgbClr val="FFFF00"/>
              </a:solidFill>
              <a:latin typeface="Courier New" pitchFamily="49" charset="0"/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3898900" y="1397000"/>
            <a:ext cx="5143500" cy="1462088"/>
          </a:xfrm>
          <a:prstGeom prst="rect">
            <a:avLst/>
          </a:prstGeom>
          <a:solidFill>
            <a:srgbClr val="99FF33"/>
          </a:solidFill>
          <a:ln w="38100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000099"/>
                </a:solidFill>
              </a:rPr>
              <a:t>Podrazmevano značenje: maksimalan broj cifara koje će biti prikazane, računajući  cifre s leve i cifre s desne strane decimalne tačke</a:t>
            </a:r>
            <a:r>
              <a:rPr lang="sr-Latn-BA" sz="1400" b="1">
                <a:solidFill>
                  <a:srgbClr val="000099"/>
                </a:solidFill>
              </a:rPr>
              <a:t>. </a:t>
            </a:r>
          </a:p>
          <a:p>
            <a:pPr algn="ctr">
              <a:spcBef>
                <a:spcPts val="600"/>
              </a:spcBef>
            </a:pPr>
            <a:r>
              <a:rPr lang="sr-Latn-BA" sz="1400" b="1">
                <a:solidFill>
                  <a:srgbClr val="000099"/>
                </a:solidFill>
              </a:rPr>
              <a:t>Ukoliko se </a:t>
            </a:r>
            <a:r>
              <a:rPr lang="en-US" sz="1400" b="1">
                <a:solidFill>
                  <a:srgbClr val="000099"/>
                </a:solidFill>
              </a:rPr>
              <a:t>specifikuje</a:t>
            </a:r>
            <a:r>
              <a:rPr lang="sr-Latn-BA" sz="1400" b="1">
                <a:solidFill>
                  <a:srgbClr val="000099"/>
                </a:solidFill>
              </a:rPr>
              <a:t> konkretna notacija (</a:t>
            </a:r>
            <a:r>
              <a:rPr lang="sr-Latn-BA" sz="1400" b="1">
                <a:solidFill>
                  <a:srgbClr val="800000"/>
                </a:solidFill>
              </a:rPr>
              <a:t>fixed</a:t>
            </a:r>
            <a:r>
              <a:rPr lang="sr-Latn-BA" sz="1400" b="1">
                <a:solidFill>
                  <a:srgbClr val="000099"/>
                </a:solidFill>
              </a:rPr>
              <a:t>, </a:t>
            </a:r>
            <a:r>
              <a:rPr lang="sr-Latn-BA" sz="1400" b="1">
                <a:solidFill>
                  <a:srgbClr val="800000"/>
                </a:solidFill>
              </a:rPr>
              <a:t>scientific</a:t>
            </a:r>
            <a:r>
              <a:rPr lang="sr-Latn-BA" sz="1400" b="1">
                <a:solidFill>
                  <a:srgbClr val="000099"/>
                </a:solidFill>
              </a:rPr>
              <a:t>), označava tačan broj cifara koje će biti prikazane s desne strane decimalne tačke.</a:t>
            </a:r>
            <a:endParaRPr lang="sr-Latn-CS" sz="14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8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9000"/>
                            </p:stCondLst>
                            <p:childTnLst>
                              <p:par>
                                <p:cTn id="9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9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0"/>
                            </p:stCondLst>
                            <p:childTnLst>
                              <p:par>
                                <p:cTn id="10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2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2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2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" grpId="0" build="p" bldLvl="2"/>
      <p:bldP spid="23" grpId="0" build="p" bldLvl="5"/>
      <p:bldP spid="27" grpId="0" build="p" autoUpdateAnimBg="0"/>
      <p:bldP spid="9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9022</TotalTime>
  <Words>3314</Words>
  <Application>Microsoft Office PowerPoint</Application>
  <PresentationFormat>On-screen Show (4:3)</PresentationFormat>
  <Paragraphs>709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Blends</vt:lpstr>
      <vt:lpstr>Programski jezici 1</vt:lpstr>
      <vt:lpstr>Tokovi  </vt:lpstr>
      <vt:lpstr>Koncept tokova</vt:lpstr>
      <vt:lpstr>Funkcije za standardni U/I</vt:lpstr>
      <vt:lpstr>Funkcije za standardni U/I</vt:lpstr>
      <vt:lpstr>Funkcije za standardni U/I</vt:lpstr>
      <vt:lpstr>Funkcije za standardni U/I</vt:lpstr>
      <vt:lpstr>U/I manipulatori</vt:lpstr>
      <vt:lpstr>U/I manipulatori</vt:lpstr>
      <vt:lpstr>U/I manipulatori</vt:lpstr>
      <vt:lpstr>U/I manipulatori</vt:lpstr>
      <vt:lpstr>U/I manipulatori</vt:lpstr>
      <vt:lpstr>Rad sa fajlovima</vt:lpstr>
      <vt:lpstr>Rad sa fajlovima</vt:lpstr>
      <vt:lpstr>Rad sa fajlovima</vt:lpstr>
      <vt:lpstr>Rad sa fajlovima</vt:lpstr>
      <vt:lpstr>Rad sa fajlovima</vt:lpstr>
      <vt:lpstr>Rad sa fajlovima</vt:lpstr>
      <vt:lpstr>Rad sa fajlovima</vt:lpstr>
      <vt:lpstr>Rad sa fajlovima</vt:lpstr>
    </vt:vector>
  </TitlesOfParts>
  <Company>- ETH0 -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Programski jezici 1</dc:title>
  <dc:creator>PC</dc:creator>
  <cp:lastModifiedBy>Goran</cp:lastModifiedBy>
  <cp:revision>736</cp:revision>
  <dcterms:created xsi:type="dcterms:W3CDTF">2009-10-08T10:56:56Z</dcterms:created>
  <dcterms:modified xsi:type="dcterms:W3CDTF">2014-12-16T14:00:06Z</dcterms:modified>
</cp:coreProperties>
</file>