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1"/>
  </p:notesMasterIdLst>
  <p:sldIdLst>
    <p:sldId id="256" r:id="rId2"/>
    <p:sldId id="270" r:id="rId3"/>
    <p:sldId id="373" r:id="rId4"/>
    <p:sldId id="424" r:id="rId5"/>
    <p:sldId id="425" r:id="rId6"/>
    <p:sldId id="426" r:id="rId7"/>
    <p:sldId id="427" r:id="rId8"/>
    <p:sldId id="428" r:id="rId9"/>
    <p:sldId id="429" r:id="rId10"/>
    <p:sldId id="430" r:id="rId11"/>
    <p:sldId id="431" r:id="rId12"/>
    <p:sldId id="432" r:id="rId13"/>
    <p:sldId id="433" r:id="rId14"/>
    <p:sldId id="437" r:id="rId15"/>
    <p:sldId id="439" r:id="rId16"/>
    <p:sldId id="434" r:id="rId17"/>
    <p:sldId id="435" r:id="rId18"/>
    <p:sldId id="436" r:id="rId19"/>
    <p:sldId id="438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800000"/>
    <a:srgbClr val="FFCC66"/>
    <a:srgbClr val="008000"/>
    <a:srgbClr val="FFFF00"/>
    <a:srgbClr val="FFCCFF"/>
    <a:srgbClr val="99FF66"/>
    <a:srgbClr val="99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5" autoAdjust="0"/>
    <p:restoredTop sz="94627" autoAdjust="0"/>
  </p:normalViewPr>
  <p:slideViewPr>
    <p:cSldViewPr>
      <p:cViewPr varScale="1">
        <p:scale>
          <a:sx n="69" d="100"/>
          <a:sy n="69" d="100"/>
        </p:scale>
        <p:origin x="-139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D27B59D-7665-4DFB-8053-47295494ACC7}" type="datetimeFigureOut">
              <a:rPr lang="en-US"/>
              <a:pPr>
                <a:defRPr/>
              </a:pPr>
              <a:t>12/16/2014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B6EC7FC-C3FC-407E-A51E-8A5AA2001E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458788" y="2246313"/>
            <a:ext cx="8361362" cy="1052512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7" cy="299"/>
              <a:chOff x="721" y="336"/>
              <a:chExt cx="622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1" y="336"/>
                <a:ext cx="381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7" y="336"/>
                <a:ext cx="286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2" y="1870"/>
              <a:ext cx="466" cy="299"/>
              <a:chOff x="912" y="2640"/>
              <a:chExt cx="673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127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449388" y="1484313"/>
            <a:ext cx="7226300" cy="14620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27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3DD7816-4DE6-4256-8190-F41F9C9497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1FB85-AD30-4FEF-8B99-D4CA39DB09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9738" y="115888"/>
            <a:ext cx="2154237" cy="5483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115888"/>
            <a:ext cx="6313488" cy="5483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BEC6F0-C6EA-4CD9-9B82-144C56220D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624790-0960-415E-8598-1B2D51BF5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DA7826-510F-409D-9570-590FCD0C52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4843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6250" y="14843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CA5DE5-75EC-453C-B9F8-3BE5C2895A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1161E4-65B3-4676-821A-F507469D8E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2CDCD8-63C6-4F26-95F5-1B557BAD77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FDED4-BC22-449B-B962-F6978FE1A6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C26522-F2BB-4A22-934F-87ADBFB9F8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EEF1BC-27E8-44AF-96EA-C6749A243D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ltGray">
          <a:xfrm>
            <a:off x="417513" y="296863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ltGray">
          <a:xfrm>
            <a:off x="800100" y="29686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ltGray">
          <a:xfrm>
            <a:off x="541338" y="719138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ltGray">
          <a:xfrm>
            <a:off x="911225" y="71913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ltGray">
          <a:xfrm>
            <a:off x="127000" y="64611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gray">
          <a:xfrm>
            <a:off x="762000" y="188913"/>
            <a:ext cx="31750" cy="105251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gray">
          <a:xfrm>
            <a:off x="442913" y="97948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115888"/>
            <a:ext cx="7793037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4843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level8</a:t>
            </a:r>
          </a:p>
        </p:txBody>
      </p:sp>
      <p:sp>
        <p:nvSpPr>
          <p:cNvPr id="1025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5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F0CA8136-B821-44A5-A258-95882409D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0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66875" y="1701800"/>
            <a:ext cx="7369175" cy="719138"/>
          </a:xfrm>
        </p:spPr>
        <p:txBody>
          <a:bodyPr/>
          <a:lstStyle/>
          <a:p>
            <a:pPr eaLnBrk="1" hangingPunct="1"/>
            <a:r>
              <a:rPr lang="en-US" sz="2000" b="1" smtClean="0"/>
              <a:t>Programski jezici 1</a:t>
            </a:r>
          </a:p>
        </p:txBody>
      </p:sp>
      <p:sp>
        <p:nvSpPr>
          <p:cNvPr id="3075" name="Rectangle 7"/>
          <p:cNvSpPr>
            <a:spLocks noChangeArrowheads="1"/>
          </p:cNvSpPr>
          <p:nvPr/>
        </p:nvSpPr>
        <p:spPr bwMode="auto">
          <a:xfrm>
            <a:off x="2484438" y="4894263"/>
            <a:ext cx="6400800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 b="1"/>
              <a:t>Goran Banjac</a:t>
            </a:r>
          </a:p>
          <a:p>
            <a:pPr algn="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/>
              <a:t>goran.banjac@etfbl.net</a:t>
            </a:r>
          </a:p>
        </p:txBody>
      </p:sp>
      <p:sp>
        <p:nvSpPr>
          <p:cNvPr id="3076" name="Rectangle 8"/>
          <p:cNvSpPr>
            <a:spLocks noChangeArrowheads="1"/>
          </p:cNvSpPr>
          <p:nvPr/>
        </p:nvSpPr>
        <p:spPr bwMode="auto">
          <a:xfrm>
            <a:off x="323850" y="260350"/>
            <a:ext cx="6400800" cy="76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sr-Latn-BA" sz="2000"/>
              <a:t>Elektrotehnički fakultet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sr-Latn-BA" sz="2000"/>
              <a:t>Banja Luka</a:t>
            </a:r>
            <a:endParaRPr lang="en-US" sz="2000"/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2000"/>
          </a:p>
        </p:txBody>
      </p:sp>
      <p:sp>
        <p:nvSpPr>
          <p:cNvPr id="3077" name="Rectangle 9"/>
          <p:cNvSpPr>
            <a:spLocks noChangeArrowheads="1"/>
          </p:cNvSpPr>
          <p:nvPr/>
        </p:nvSpPr>
        <p:spPr bwMode="auto">
          <a:xfrm>
            <a:off x="0" y="6264275"/>
            <a:ext cx="910907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fld id="{BF2958FD-DD9A-427F-ADD3-FAC8117CC38B}" type="datetime1">
              <a:rPr lang="en-US" sz="2000"/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t>12/16/2014</a:t>
            </a:fld>
            <a:endParaRPr lang="en-US" sz="2000"/>
          </a:p>
        </p:txBody>
      </p:sp>
      <p:sp>
        <p:nvSpPr>
          <p:cNvPr id="3078" name="Rectangle 10"/>
          <p:cNvSpPr>
            <a:spLocks noChangeArrowheads="1"/>
          </p:cNvSpPr>
          <p:nvPr/>
        </p:nvSpPr>
        <p:spPr bwMode="auto">
          <a:xfrm>
            <a:off x="1692275" y="2276475"/>
            <a:ext cx="7369175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/>
            <a:r>
              <a:rPr lang="sr-Latn-BA" sz="2800" b="1">
                <a:solidFill>
                  <a:schemeClr val="tx2"/>
                </a:solidFill>
              </a:rPr>
              <a:t>Obrada izuzetaka </a:t>
            </a:r>
            <a:r>
              <a:rPr lang="sr-Latn-BA" sz="2800">
                <a:solidFill>
                  <a:schemeClr val="tx2"/>
                </a:solidFill>
              </a:rPr>
              <a:t>(Exception handling)</a:t>
            </a:r>
            <a:endParaRPr lang="en-US" sz="28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sr-Latn-CS" sz="3200" smtClean="0"/>
              <a:t>Univerzalni rukovaoc izuzecima</a:t>
            </a:r>
            <a:endParaRPr lang="en-US" sz="3200" smtClean="0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106363" y="1285875"/>
            <a:ext cx="4322762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ts val="9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dirty="0"/>
              <a:t>Moguće je definisati "univerzalni" rukovaoc izuzecima, koji može da obrađuje izuzetak bilo kojeg tipa!</a:t>
            </a:r>
          </a:p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catch (...)</a:t>
            </a:r>
          </a:p>
          <a:p>
            <a:pPr eaLnBrk="1" hangingPunct="1">
              <a:buClr>
                <a:schemeClr val="folHlink"/>
              </a:buClr>
              <a:buSzPct val="60000"/>
              <a:defRPr/>
            </a:pPr>
            <a:r>
              <a:rPr lang="sr-Latn-C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buClr>
                <a:schemeClr val="folHlink"/>
              </a:buClr>
              <a:buSzPct val="60000"/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  // </a:t>
            </a:r>
            <a:r>
              <a:rPr lang="sr-Latn-BA" sz="1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univerzalni handler</a:t>
            </a:r>
            <a:endParaRPr lang="en-US" sz="1400" b="1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chemeClr val="folHlink"/>
              </a:buClr>
              <a:buSzPct val="60000"/>
              <a:defRPr/>
            </a:pPr>
            <a:r>
              <a:rPr lang="sr-Latn-BA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  <a:endParaRPr lang="sr-Latn-CS" sz="1400" b="1" dirty="0"/>
          </a:p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sr-Latn-CS" sz="1400" dirty="0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42875" y="3113088"/>
            <a:ext cx="4286250" cy="1030287"/>
          </a:xfrm>
          <a:prstGeom prst="rect">
            <a:avLst/>
          </a:prstGeom>
          <a:solidFill>
            <a:srgbClr val="99FF33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r-Latn-BA" sz="1400" b="1">
                <a:solidFill>
                  <a:srgbClr val="000099"/>
                </a:solidFill>
              </a:rPr>
              <a:t>Univerzalni rukovaoc izuzecima pogodan je da se koristi kao podrazumevani rukovaoc ako se ne pronađe odgovarajući rukovaoc!</a:t>
            </a:r>
          </a:p>
          <a:p>
            <a:pPr algn="ctr">
              <a:spcBef>
                <a:spcPts val="600"/>
              </a:spcBef>
            </a:pPr>
            <a:r>
              <a:rPr lang="sr-Latn-BA" sz="1400" b="1">
                <a:solidFill>
                  <a:srgbClr val="800000"/>
                </a:solidFill>
              </a:rPr>
              <a:t>Univerzalni rukovaoc definiše se poslednji!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4929188" y="1196975"/>
            <a:ext cx="4143375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1200"/>
              </a:spcBef>
              <a:buClr>
                <a:schemeClr val="folHlink"/>
              </a:buClr>
              <a:buSzPct val="60000"/>
            </a:pPr>
            <a:r>
              <a:rPr lang="sr-Latn-CS" sz="1400" b="1"/>
              <a:t>Primer:</a:t>
            </a:r>
          </a:p>
          <a:p>
            <a:pPr marL="342900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</a:pPr>
            <a:r>
              <a:rPr lang="sr-Latn-CS" sz="1400" b="1">
                <a:latin typeface="Courier New" pitchFamily="49" charset="0"/>
                <a:cs typeface="Courier New" pitchFamily="49" charset="0"/>
              </a:rPr>
              <a:t>#include &lt;iostream&gt;</a:t>
            </a:r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int broj;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char c;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cout &lt;&lt; "Unesite prirodan broj: ";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cin &gt;&gt; broj;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try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if (broj&lt;0)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  throw c;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else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  throw broj;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catch (int i)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cout &lt;&lt; "Uneli ste: " &lt;&lt; i</a:t>
            </a:r>
            <a:r>
              <a:rPr lang="sr-Latn-BA" sz="1400" b="1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catch (...)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cout &lt;&lt; "GRESKA!";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}</a:t>
            </a:r>
            <a:endParaRPr lang="sr-Latn-CS" sz="1400" b="1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714375" y="4714875"/>
            <a:ext cx="3279775" cy="962025"/>
            <a:chOff x="4040" y="3140"/>
            <a:chExt cx="1526" cy="1063"/>
          </a:xfrm>
        </p:grpSpPr>
        <p:sp>
          <p:nvSpPr>
            <p:cNvPr id="12300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  <p:sp>
          <p:nvSpPr>
            <p:cNvPr id="12301" name="Rectangle 143"/>
            <p:cNvSpPr>
              <a:spLocks noChangeArrowheads="1"/>
            </p:cNvSpPr>
            <p:nvPr/>
          </p:nvSpPr>
          <p:spPr bwMode="auto">
            <a:xfrm>
              <a:off x="4065" y="3215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</p:grpSp>
      <p:sp>
        <p:nvSpPr>
          <p:cNvPr id="23" name="AutoShape 144"/>
          <p:cNvSpPr>
            <a:spLocks noChangeArrowheads="1"/>
          </p:cNvSpPr>
          <p:nvPr/>
        </p:nvSpPr>
        <p:spPr bwMode="auto">
          <a:xfrm>
            <a:off x="850900" y="4765675"/>
            <a:ext cx="2863850" cy="554038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pt-BR" sz="1500" b="1">
                <a:solidFill>
                  <a:srgbClr val="FFFF00"/>
                </a:solidFill>
                <a:latin typeface="Courier New" pitchFamily="49" charset="0"/>
              </a:rPr>
              <a:t>Unesite prirodan broj: 10</a:t>
            </a:r>
          </a:p>
          <a:p>
            <a:r>
              <a:rPr lang="pt-BR" sz="1500" b="1">
                <a:solidFill>
                  <a:srgbClr val="FFFF00"/>
                </a:solidFill>
                <a:latin typeface="Courier New" pitchFamily="49" charset="0"/>
              </a:rPr>
              <a:t>Uneli ste: 10</a:t>
            </a:r>
            <a:endParaRPr lang="sr-Latn-CS" sz="1500" b="1">
              <a:solidFill>
                <a:srgbClr val="FFFF00"/>
              </a:solidFill>
              <a:latin typeface="Courier New" pitchFamily="49" charset="0"/>
            </a:endParaRPr>
          </a:p>
        </p:txBody>
      </p:sp>
      <p:grpSp>
        <p:nvGrpSpPr>
          <p:cNvPr id="3" name="Group 141"/>
          <p:cNvGrpSpPr>
            <a:grpSpLocks/>
          </p:cNvGrpSpPr>
          <p:nvPr/>
        </p:nvGrpSpPr>
        <p:grpSpPr bwMode="auto">
          <a:xfrm>
            <a:off x="714375" y="5753100"/>
            <a:ext cx="3279775" cy="962025"/>
            <a:chOff x="4040" y="3140"/>
            <a:chExt cx="1526" cy="1063"/>
          </a:xfrm>
        </p:grpSpPr>
        <p:sp>
          <p:nvSpPr>
            <p:cNvPr id="12298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  <p:sp>
          <p:nvSpPr>
            <p:cNvPr id="12299" name="Rectangle 143"/>
            <p:cNvSpPr>
              <a:spLocks noChangeArrowheads="1"/>
            </p:cNvSpPr>
            <p:nvPr/>
          </p:nvSpPr>
          <p:spPr bwMode="auto">
            <a:xfrm>
              <a:off x="4065" y="3215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</p:grpSp>
      <p:sp>
        <p:nvSpPr>
          <p:cNvPr id="27" name="AutoShape 144"/>
          <p:cNvSpPr>
            <a:spLocks noChangeArrowheads="1"/>
          </p:cNvSpPr>
          <p:nvPr/>
        </p:nvSpPr>
        <p:spPr bwMode="auto">
          <a:xfrm>
            <a:off x="850900" y="5803900"/>
            <a:ext cx="2863850" cy="554038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nl-NL" sz="1500" b="1">
                <a:solidFill>
                  <a:srgbClr val="FFFF00"/>
                </a:solidFill>
                <a:latin typeface="Courier New" pitchFamily="49" charset="0"/>
              </a:rPr>
              <a:t>Unesite prirodan broj: -3</a:t>
            </a:r>
          </a:p>
          <a:p>
            <a:r>
              <a:rPr lang="nl-NL" sz="1500" b="1">
                <a:solidFill>
                  <a:srgbClr val="FFFF00"/>
                </a:solidFill>
                <a:latin typeface="Courier New" pitchFamily="49" charset="0"/>
              </a:rPr>
              <a:t>GRESKA!</a:t>
            </a:r>
            <a:endParaRPr lang="sr-Latn-CS" sz="1500" b="1">
              <a:solidFill>
                <a:srgbClr val="FFFF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0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5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0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50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00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5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000"/>
                            </p:stCondLst>
                            <p:childTnLst>
                              <p:par>
                                <p:cTn id="1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500"/>
                            </p:stCondLst>
                            <p:childTnLst>
                              <p:par>
                                <p:cTn id="10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1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000"/>
                            </p:stCondLst>
                            <p:childTnLst>
                              <p:par>
                                <p:cTn id="10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9500"/>
                            </p:stCondLst>
                            <p:childTnLst>
                              <p:par>
                                <p:cTn id="1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1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1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1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1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2500"/>
                            </p:stCondLst>
                            <p:childTnLst>
                              <p:par>
                                <p:cTn id="1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1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6" grpId="0" build="p" bldLvl="2"/>
      <p:bldP spid="18" grpId="0" animBg="1"/>
      <p:bldP spid="19" grpId="0" build="p" bldLvl="5"/>
      <p:bldP spid="23" grpId="0" build="p" autoUpdateAnimBg="0"/>
      <p:bldP spid="27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sr-Latn-CS" sz="3200" smtClean="0"/>
              <a:t>Funkcije i obrada izuzetaka</a:t>
            </a:r>
            <a:endParaRPr lang="en-US" sz="3200" smtClean="0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106363" y="1182688"/>
            <a:ext cx="4537075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ts val="9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dirty="0"/>
              <a:t>Izuzetak može da se podigne u funkciji u kojoj se nalazi rukovaoc izuzecima.</a:t>
            </a:r>
          </a:p>
          <a:p>
            <a:pPr eaLnBrk="1" hangingPunct="1">
              <a:spcBef>
                <a:spcPts val="6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dirty="0"/>
              <a:t>Primer:</a:t>
            </a:r>
          </a:p>
          <a:p>
            <a:pPr marL="342900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  <a:defRPr/>
            </a:pPr>
            <a:r>
              <a:rPr lang="sr-Latn-CS" sz="1300" b="1" dirty="0">
                <a:latin typeface="Courier New" pitchFamily="49" charset="0"/>
                <a:cs typeface="Courier New" pitchFamily="49" charset="0"/>
              </a:rPr>
              <a:t>#include &lt;iostream&gt;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300" b="1" dirty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300" b="1" dirty="0">
                <a:latin typeface="Courier New" pitchFamily="49" charset="0"/>
                <a:cs typeface="Courier New" pitchFamily="49" charset="0"/>
              </a:rPr>
              <a:t>void f(int i)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3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try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3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3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throw i;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3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3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catch (int i)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3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3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cout &lt;&lt; "Izuzetak: " &lt;&lt; i &lt;&lt; endl;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3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3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300" b="1" dirty="0">
                <a:latin typeface="Courier New" pitchFamily="49" charset="0"/>
                <a:cs typeface="Courier New" pitchFamily="49" charset="0"/>
              </a:rPr>
              <a:t>int </a:t>
            </a:r>
            <a:r>
              <a:rPr lang="sr-Latn-CS" sz="1300" b="1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3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 f(0);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3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 f(1);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300" b="1" dirty="0">
                <a:latin typeface="Courier New" pitchFamily="49" charset="0"/>
                <a:cs typeface="Courier New" pitchFamily="49" charset="0"/>
              </a:rPr>
              <a:t>}</a:t>
            </a:r>
            <a:endParaRPr lang="sr-Latn-CS" sz="1300" dirty="0"/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571500" y="5824538"/>
            <a:ext cx="3279775" cy="962025"/>
            <a:chOff x="4040" y="3140"/>
            <a:chExt cx="1526" cy="1063"/>
          </a:xfrm>
        </p:grpSpPr>
        <p:sp>
          <p:nvSpPr>
            <p:cNvPr id="13323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  <p:sp>
          <p:nvSpPr>
            <p:cNvPr id="13324" name="Rectangle 143"/>
            <p:cNvSpPr>
              <a:spLocks noChangeArrowheads="1"/>
            </p:cNvSpPr>
            <p:nvPr/>
          </p:nvSpPr>
          <p:spPr bwMode="auto">
            <a:xfrm>
              <a:off x="4065" y="3215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</p:grpSp>
      <p:sp>
        <p:nvSpPr>
          <p:cNvPr id="7" name="AutoShape 144"/>
          <p:cNvSpPr>
            <a:spLocks noChangeArrowheads="1"/>
          </p:cNvSpPr>
          <p:nvPr/>
        </p:nvSpPr>
        <p:spPr bwMode="auto">
          <a:xfrm>
            <a:off x="708025" y="5875338"/>
            <a:ext cx="2863850" cy="554037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pt-BR" sz="1500" b="1">
                <a:solidFill>
                  <a:srgbClr val="FFFF00"/>
                </a:solidFill>
                <a:latin typeface="Courier New" pitchFamily="49" charset="0"/>
              </a:rPr>
              <a:t>Izuzetak: 0</a:t>
            </a:r>
          </a:p>
          <a:p>
            <a:r>
              <a:rPr lang="pt-BR" sz="1500" b="1">
                <a:solidFill>
                  <a:srgbClr val="FFFF00"/>
                </a:solidFill>
                <a:latin typeface="Courier New" pitchFamily="49" charset="0"/>
              </a:rPr>
              <a:t>Izuzetak: 1</a:t>
            </a:r>
            <a:endParaRPr lang="sr-Latn-CS" sz="1500" b="1">
              <a:solidFill>
                <a:srgbClr val="FFFF00"/>
              </a:solidFill>
              <a:latin typeface="Courier New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821238" y="1182688"/>
            <a:ext cx="4251325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ts val="9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dirty="0"/>
              <a:t>Izuzetak može da se podigne i u funkciji koja nema rukovaoc izuzecima, ako se ta funkcija poziva iz try sekcije u nekoj drugoj funkciji.</a:t>
            </a:r>
          </a:p>
          <a:p>
            <a:pPr eaLnBrk="1" hangingPunct="1">
              <a:spcBef>
                <a:spcPts val="6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dirty="0"/>
              <a:t>Primer:</a:t>
            </a:r>
          </a:p>
          <a:p>
            <a:pPr marL="342900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  <a:defRPr/>
            </a:pPr>
            <a:r>
              <a:rPr lang="sr-Latn-CS" sz="1300" b="1" dirty="0">
                <a:latin typeface="Courier New" pitchFamily="49" charset="0"/>
                <a:cs typeface="Courier New" pitchFamily="49" charset="0"/>
              </a:rPr>
              <a:t>#include &lt;iostream&gt;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300" b="1" dirty="0">
                <a:latin typeface="Courier New" pitchFamily="49" charset="0"/>
                <a:cs typeface="Courier New" pitchFamily="49" charset="0"/>
              </a:rPr>
              <a:t>using namespace std;</a:t>
            </a:r>
            <a:endParaRPr lang="sr-Latn-CS" sz="1300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3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void f(int i)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3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3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throw i;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3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300" b="1" dirty="0">
                <a:latin typeface="Courier New" pitchFamily="49" charset="0"/>
                <a:cs typeface="Courier New" pitchFamily="49" charset="0"/>
              </a:rPr>
              <a:t>int </a:t>
            </a:r>
            <a:r>
              <a:rPr lang="sr-Latn-CS" sz="1300" b="1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300" b="1" dirty="0">
                <a:latin typeface="Courier New" pitchFamily="49" charset="0"/>
                <a:cs typeface="Courier New" pitchFamily="49" charset="0"/>
              </a:rPr>
              <a:t>  try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300" b="1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3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sr-Latn-CS" sz="13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f(0);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300" b="1" dirty="0">
                <a:latin typeface="Courier New" pitchFamily="49" charset="0"/>
                <a:cs typeface="Courier New" pitchFamily="49" charset="0"/>
              </a:rPr>
              <a:t>    f(1);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3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3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catch (int i)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3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3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cout &lt;&lt; "Izuzetak: " &lt;&lt; i &lt;&lt; endl;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3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300" b="1" dirty="0">
                <a:latin typeface="Courier New" pitchFamily="49" charset="0"/>
                <a:cs typeface="Courier New" pitchFamily="49" charset="0"/>
              </a:rPr>
              <a:t>}</a:t>
            </a:r>
            <a:endParaRPr lang="sr-Latn-CS" sz="1300" dirty="0"/>
          </a:p>
        </p:txBody>
      </p:sp>
      <p:grpSp>
        <p:nvGrpSpPr>
          <p:cNvPr id="3" name="Group 141"/>
          <p:cNvGrpSpPr>
            <a:grpSpLocks/>
          </p:cNvGrpSpPr>
          <p:nvPr/>
        </p:nvGrpSpPr>
        <p:grpSpPr bwMode="auto">
          <a:xfrm>
            <a:off x="5364163" y="5824538"/>
            <a:ext cx="3279775" cy="962025"/>
            <a:chOff x="4040" y="3140"/>
            <a:chExt cx="1526" cy="1063"/>
          </a:xfrm>
        </p:grpSpPr>
        <p:sp>
          <p:nvSpPr>
            <p:cNvPr id="13321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  <p:sp>
          <p:nvSpPr>
            <p:cNvPr id="13322" name="Rectangle 143"/>
            <p:cNvSpPr>
              <a:spLocks noChangeArrowheads="1"/>
            </p:cNvSpPr>
            <p:nvPr/>
          </p:nvSpPr>
          <p:spPr bwMode="auto">
            <a:xfrm>
              <a:off x="4065" y="3215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</p:grpSp>
      <p:sp>
        <p:nvSpPr>
          <p:cNvPr id="12" name="AutoShape 144"/>
          <p:cNvSpPr>
            <a:spLocks noChangeArrowheads="1"/>
          </p:cNvSpPr>
          <p:nvPr/>
        </p:nvSpPr>
        <p:spPr bwMode="auto">
          <a:xfrm>
            <a:off x="5500688" y="5875338"/>
            <a:ext cx="2863850" cy="323850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pt-BR" sz="1500" b="1">
                <a:solidFill>
                  <a:srgbClr val="FFFF00"/>
                </a:solidFill>
                <a:latin typeface="Courier New" pitchFamily="49" charset="0"/>
              </a:rPr>
              <a:t>Izuzetak: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3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35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35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35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35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35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355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355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355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355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5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355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0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355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95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2355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500"/>
                            </p:stCondLst>
                            <p:childTnLst>
                              <p:par>
                                <p:cTn id="1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2000"/>
                            </p:stCondLst>
                            <p:childTnLst>
                              <p:par>
                                <p:cTn id="1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500"/>
                            </p:stCondLst>
                            <p:childTnLst>
                              <p:par>
                                <p:cTn id="1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000"/>
                            </p:stCondLst>
                            <p:childTnLst>
                              <p:par>
                                <p:cTn id="1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3500"/>
                            </p:stCondLst>
                            <p:childTnLst>
                              <p:par>
                                <p:cTn id="1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4000"/>
                            </p:stCondLst>
                            <p:childTnLst>
                              <p:par>
                                <p:cTn id="1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4500"/>
                            </p:stCondLst>
                            <p:childTnLst>
                              <p:par>
                                <p:cTn id="1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0"/>
                            </p:stCondLst>
                            <p:childTnLst>
                              <p:par>
                                <p:cTn id="1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500"/>
                            </p:stCondLst>
                            <p:childTnLst>
                              <p:par>
                                <p:cTn id="1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6000"/>
                            </p:stCondLst>
                            <p:childTnLst>
                              <p:par>
                                <p:cTn id="1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6500"/>
                            </p:stCondLst>
                            <p:childTnLst>
                              <p:par>
                                <p:cTn id="1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7000"/>
                            </p:stCondLst>
                            <p:childTnLst>
                              <p:par>
                                <p:cTn id="1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7500"/>
                            </p:stCondLst>
                            <p:childTnLst>
                              <p:par>
                                <p:cTn id="1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8000"/>
                            </p:stCondLst>
                            <p:childTnLst>
                              <p:par>
                                <p:cTn id="1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8500"/>
                            </p:stCondLst>
                            <p:childTnLst>
                              <p:par>
                                <p:cTn id="1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9000"/>
                            </p:stCondLst>
                            <p:childTnLst>
                              <p:par>
                                <p:cTn id="1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9500"/>
                            </p:stCondLst>
                            <p:childTnLst>
                              <p:par>
                                <p:cTn id="1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6" grpId="0" build="p" bldLvl="5"/>
      <p:bldP spid="7" grpId="0" build="p" autoUpdateAnimBg="0"/>
      <p:bldP spid="8" grpId="0" build="p" bldLvl="5"/>
      <p:bldP spid="12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sr-Latn-CS" sz="3200" smtClean="0"/>
              <a:t>Funkcije i obrada izuzetaka</a:t>
            </a:r>
            <a:endParaRPr lang="en-US" sz="3200" smtClean="0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106363" y="1214438"/>
            <a:ext cx="4751387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ts val="9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dirty="0"/>
              <a:t>C++ omogućava da se u deklaraciji funkcije eksplicitno navede koje izuzetke data funkcija može da podigne (</a:t>
            </a:r>
            <a:r>
              <a:rPr lang="sr-Latn-CS" sz="1400" b="1" dirty="0">
                <a:solidFill>
                  <a:srgbClr val="000099"/>
                </a:solidFill>
              </a:rPr>
              <a:t>specifikacija izuzetaka</a:t>
            </a:r>
            <a:r>
              <a:rPr lang="sr-Latn-CS" sz="1400" b="1" dirty="0"/>
              <a:t>):</a:t>
            </a:r>
          </a:p>
          <a:p>
            <a:pPr marL="342900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sr-Latn-CS" sz="15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tip funkcija(arg</a:t>
            </a:r>
            <a:r>
              <a:rPr lang="en-US" sz="150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umenti</a:t>
            </a:r>
            <a:r>
              <a:rPr lang="sr-Latn-CS" sz="15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5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sr-Latn-CS" sz="15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throw (tipov</a:t>
            </a:r>
            <a:r>
              <a:rPr lang="en-US" sz="1500" b="1" dirty="0" err="1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sr-Latn-CS" sz="15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5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5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5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// ...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5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}</a:t>
            </a:r>
            <a:endParaRPr lang="sr-Latn-CS" sz="1500" b="1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18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dirty="0"/>
              <a:t>Ako se ne navede lista tipova, funkcija NE MOŽE da podigne izuzetak</a:t>
            </a:r>
            <a:r>
              <a:rPr lang="en-US" sz="1400" b="1" dirty="0"/>
              <a:t>:</a:t>
            </a:r>
            <a:endParaRPr lang="sr-Latn-CS" sz="1400" b="1" dirty="0"/>
          </a:p>
          <a:p>
            <a:pPr eaLnBrk="1" hangingPunct="1">
              <a:spcBef>
                <a:spcPts val="600"/>
              </a:spcBef>
              <a:buClr>
                <a:schemeClr val="folHlink"/>
              </a:buClr>
              <a:buSzPct val="60000"/>
              <a:defRPr/>
            </a:pPr>
            <a:r>
              <a:rPr lang="sr-Latn-CS" sz="15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tip funkcija(</a:t>
            </a:r>
            <a:r>
              <a:rPr lang="en-US" sz="150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argumenti</a:t>
            </a:r>
            <a:r>
              <a:rPr lang="sr-Latn-CS" sz="15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 </a:t>
            </a:r>
            <a:r>
              <a:rPr lang="sr-Latn-CS" sz="15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throw ()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sr-Latn-C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// ...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spcBef>
                <a:spcPts val="18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dirty="0"/>
              <a:t>Ako se izostavi specifikacija izuzetaka, funkcija MOŽE da podigne bilo koji izuzetak:</a:t>
            </a:r>
          </a:p>
          <a:p>
            <a:pPr eaLnBrk="1" hangingPunct="1">
              <a:spcBef>
                <a:spcPts val="600"/>
              </a:spcBef>
              <a:buClr>
                <a:schemeClr val="folHlink"/>
              </a:buClr>
              <a:buSzPct val="60000"/>
              <a:defRPr/>
            </a:pPr>
            <a:r>
              <a:rPr lang="sr-Latn-CS" sz="15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tip funkcija(</a:t>
            </a:r>
            <a:r>
              <a:rPr lang="en-US" sz="150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argumenti</a:t>
            </a:r>
            <a:r>
              <a:rPr lang="sr-Latn-CS" sz="15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  <a:endParaRPr lang="en-US" sz="1500" b="1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5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5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// ...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5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}</a:t>
            </a:r>
            <a:endParaRPr lang="sr-Latn-CS" sz="1500" b="1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  <a:defRPr/>
            </a:pPr>
            <a:endParaRPr lang="sr-Latn-CS" sz="1500" b="1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4929188" y="936625"/>
            <a:ext cx="4143375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1200"/>
              </a:spcBef>
              <a:buClr>
                <a:schemeClr val="folHlink"/>
              </a:buClr>
              <a:buSzPct val="60000"/>
            </a:pPr>
            <a:r>
              <a:rPr lang="sr-Latn-CS" sz="1400" b="1"/>
              <a:t>Primer:</a:t>
            </a:r>
          </a:p>
          <a:p>
            <a:pPr marL="342900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</a:pPr>
            <a:r>
              <a:rPr lang="sr-Latn-CS" sz="1400" b="1">
                <a:latin typeface="Courier New" pitchFamily="49" charset="0"/>
                <a:cs typeface="Courier New" pitchFamily="49" charset="0"/>
              </a:rPr>
              <a:t>#include &lt;iostream&gt;</a:t>
            </a:r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void f(int i) throw (int, double)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if (i) throw 0.1; else throw i;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try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f(1);  f(0);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catch (int i)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cout &lt;&lt; "int: " &lt;&lt; i &lt;&lt; endl;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catch (double d)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cout &lt;&lt; "double: " &lt;&lt; d &lt;&lt; endl;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5500688" y="5824538"/>
            <a:ext cx="3279775" cy="962025"/>
            <a:chOff x="4040" y="3140"/>
            <a:chExt cx="1526" cy="1063"/>
          </a:xfrm>
        </p:grpSpPr>
        <p:sp>
          <p:nvSpPr>
            <p:cNvPr id="14343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  <p:sp>
          <p:nvSpPr>
            <p:cNvPr id="14344" name="Rectangle 143"/>
            <p:cNvSpPr>
              <a:spLocks noChangeArrowheads="1"/>
            </p:cNvSpPr>
            <p:nvPr/>
          </p:nvSpPr>
          <p:spPr bwMode="auto">
            <a:xfrm>
              <a:off x="4065" y="3215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</p:grpSp>
      <p:sp>
        <p:nvSpPr>
          <p:cNvPr id="17" name="AutoShape 144"/>
          <p:cNvSpPr>
            <a:spLocks noChangeArrowheads="1"/>
          </p:cNvSpPr>
          <p:nvPr/>
        </p:nvSpPr>
        <p:spPr bwMode="auto">
          <a:xfrm>
            <a:off x="5637213" y="5875338"/>
            <a:ext cx="2863850" cy="323850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pt-BR" sz="1500" b="1">
                <a:solidFill>
                  <a:srgbClr val="FFFF00"/>
                </a:solidFill>
                <a:latin typeface="Courier New" pitchFamily="49" charset="0"/>
              </a:rPr>
              <a:t>double: 0.1</a:t>
            </a:r>
            <a:endParaRPr lang="sr-Latn-CS" sz="1500" b="1">
              <a:solidFill>
                <a:srgbClr val="FFFF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3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35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35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35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35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35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355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5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0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500"/>
                            </p:stCondLst>
                            <p:childTnLst>
                              <p:par>
                                <p:cTn id="1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0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500"/>
                            </p:stCondLst>
                            <p:childTnLst>
                              <p:par>
                                <p:cTn id="1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6000"/>
                            </p:stCondLst>
                            <p:childTnLst>
                              <p:par>
                                <p:cTn id="1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500"/>
                            </p:stCondLst>
                            <p:childTnLst>
                              <p:par>
                                <p:cTn id="1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70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7500"/>
                            </p:stCondLst>
                            <p:childTnLst>
                              <p:par>
                                <p:cTn id="1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8000"/>
                            </p:stCondLst>
                            <p:childTnLst>
                              <p:par>
                                <p:cTn id="1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8500"/>
                            </p:stCondLst>
                            <p:childTnLst>
                              <p:par>
                                <p:cTn id="1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1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9000"/>
                            </p:stCondLst>
                            <p:childTnLst>
                              <p:par>
                                <p:cTn id="1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1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9500"/>
                            </p:stCondLst>
                            <p:childTnLst>
                              <p:par>
                                <p:cTn id="1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1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1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1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1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6" grpId="0" build="p" bldLvl="5"/>
      <p:bldP spid="13" grpId="0" build="p" bldLvl="5"/>
      <p:bldP spid="17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sr-Latn-CS" sz="3200" smtClean="0"/>
              <a:t>Funkcije i obrada izuzetaka</a:t>
            </a:r>
            <a:endParaRPr lang="en-US" sz="3200" smtClean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429125" y="1143000"/>
            <a:ext cx="4572000" cy="954088"/>
          </a:xfrm>
          <a:prstGeom prst="rect">
            <a:avLst/>
          </a:prstGeom>
          <a:solidFill>
            <a:srgbClr val="99FF33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>
                <a:solidFill>
                  <a:srgbClr val="000099"/>
                </a:solidFill>
              </a:rPr>
              <a:t>Ako se u funkciji podigne izuzetak koji nije naveden u specifikaciji izuzetaka</a:t>
            </a:r>
            <a:r>
              <a:rPr lang="sr-Latn-BA" sz="1400" b="1">
                <a:solidFill>
                  <a:srgbClr val="000099"/>
                </a:solidFill>
              </a:rPr>
              <a:t>, automatski se poziva funkcija </a:t>
            </a:r>
            <a:r>
              <a:rPr lang="en-US" sz="1400" b="1">
                <a:solidFill>
                  <a:srgbClr val="800000"/>
                </a:solidFill>
              </a:rPr>
              <a:t>unexpected</a:t>
            </a:r>
            <a:r>
              <a:rPr lang="sr-Latn-BA" sz="1400" b="1">
                <a:solidFill>
                  <a:srgbClr val="800000"/>
                </a:solidFill>
              </a:rPr>
              <a:t>()</a:t>
            </a:r>
            <a:r>
              <a:rPr lang="en-US" sz="1400" b="1">
                <a:solidFill>
                  <a:srgbClr val="000099"/>
                </a:solidFill>
              </a:rPr>
              <a:t>,</a:t>
            </a:r>
            <a:r>
              <a:rPr lang="sr-Latn-BA" sz="1400" b="1">
                <a:solidFill>
                  <a:srgbClr val="000099"/>
                </a:solidFill>
              </a:rPr>
              <a:t> </a:t>
            </a:r>
            <a:r>
              <a:rPr lang="en-US" sz="1400" b="1">
                <a:solidFill>
                  <a:srgbClr val="000099"/>
                </a:solidFill>
              </a:rPr>
              <a:t>koja podrazumevano poziva funkciju </a:t>
            </a:r>
            <a:r>
              <a:rPr lang="en-US" sz="1400" b="1">
                <a:solidFill>
                  <a:srgbClr val="800000"/>
                </a:solidFill>
              </a:rPr>
              <a:t>terminate</a:t>
            </a:r>
            <a:r>
              <a:rPr lang="sr-Latn-BA" sz="1400" b="1">
                <a:solidFill>
                  <a:srgbClr val="800000"/>
                </a:solidFill>
              </a:rPr>
              <a:t>()</a:t>
            </a:r>
            <a:r>
              <a:rPr lang="en-US" sz="1400" b="1">
                <a:solidFill>
                  <a:srgbClr val="000099"/>
                </a:solidFill>
              </a:rPr>
              <a:t>!</a:t>
            </a:r>
            <a:endParaRPr lang="sr-Latn-BA" sz="1400" b="1">
              <a:solidFill>
                <a:srgbClr val="000099"/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1438" y="1285875"/>
            <a:ext cx="4143375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1200"/>
              </a:spcBef>
              <a:buClr>
                <a:schemeClr val="folHlink"/>
              </a:buClr>
              <a:buSzPct val="60000"/>
            </a:pPr>
            <a:r>
              <a:rPr lang="sr-Latn-CS" sz="1400" b="1"/>
              <a:t>Primer:</a:t>
            </a:r>
          </a:p>
          <a:p>
            <a:pPr marL="342900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</a:pPr>
            <a:r>
              <a:rPr lang="sr-Latn-CS" sz="1400" b="1">
                <a:latin typeface="Courier New" pitchFamily="49" charset="0"/>
                <a:cs typeface="Courier New" pitchFamily="49" charset="0"/>
              </a:rPr>
              <a:t>#include &lt;iostream&gt;</a:t>
            </a:r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void f(int i) throw ()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if (i) throw 0.1; else throw i;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try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f(1);  f(0);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catch (int)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cout &lt;&lt; "int";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catch (double)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cout &lt;&lt; "double";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3071813" y="4437063"/>
            <a:ext cx="5929312" cy="1871662"/>
            <a:chOff x="4040" y="3140"/>
            <a:chExt cx="1526" cy="1063"/>
          </a:xfrm>
        </p:grpSpPr>
        <p:sp>
          <p:nvSpPr>
            <p:cNvPr id="15367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  <p:sp>
          <p:nvSpPr>
            <p:cNvPr id="15368" name="Rectangle 143"/>
            <p:cNvSpPr>
              <a:spLocks noChangeArrowheads="1"/>
            </p:cNvSpPr>
            <p:nvPr/>
          </p:nvSpPr>
          <p:spPr bwMode="auto">
            <a:xfrm>
              <a:off x="4065" y="3215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</p:grpSp>
      <p:sp>
        <p:nvSpPr>
          <p:cNvPr id="18" name="AutoShape 144"/>
          <p:cNvSpPr>
            <a:spLocks noChangeArrowheads="1"/>
          </p:cNvSpPr>
          <p:nvPr/>
        </p:nvSpPr>
        <p:spPr bwMode="auto">
          <a:xfrm>
            <a:off x="3214688" y="4530725"/>
            <a:ext cx="5605462" cy="1600200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en-US" sz="1400" b="1">
                <a:solidFill>
                  <a:srgbClr val="FFFF00"/>
                </a:solidFill>
                <a:latin typeface="Courier New" pitchFamily="49" charset="0"/>
              </a:rPr>
              <a:t>terminate called after throwing an instance of 'double'</a:t>
            </a:r>
          </a:p>
          <a:p>
            <a:endParaRPr lang="en-US" sz="1400" b="1">
              <a:solidFill>
                <a:srgbClr val="FFFF00"/>
              </a:solidFill>
              <a:latin typeface="Courier New" pitchFamily="49" charset="0"/>
            </a:endParaRPr>
          </a:p>
          <a:p>
            <a:r>
              <a:rPr lang="en-US" sz="1400" b="1">
                <a:solidFill>
                  <a:srgbClr val="FFFF00"/>
                </a:solidFill>
                <a:latin typeface="Courier New" pitchFamily="49" charset="0"/>
              </a:rPr>
              <a:t>This application has requested the Runtime to terminate it in an unusual way.</a:t>
            </a:r>
          </a:p>
          <a:p>
            <a:r>
              <a:rPr lang="en-US" sz="1400" b="1">
                <a:solidFill>
                  <a:srgbClr val="FFFF00"/>
                </a:solidFill>
                <a:latin typeface="Courier New" pitchFamily="49" charset="0"/>
              </a:rPr>
              <a:t>Please contact the application's support team for more information.</a:t>
            </a:r>
            <a:endParaRPr lang="pt-BR" sz="1400" b="1">
              <a:solidFill>
                <a:srgbClr val="FFFF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5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0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95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5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9" grpId="0" animBg="1"/>
      <p:bldP spid="10" grpId="0" build="p" bldLvl="5"/>
      <p:bldP spid="18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sr-Latn-CS" sz="3200" smtClean="0"/>
              <a:t>Funkcije i obrada izuzetaka</a:t>
            </a:r>
            <a:endParaRPr lang="en-US" sz="3200" smtClean="0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106363" y="1214438"/>
            <a:ext cx="4751387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ts val="9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dirty="0"/>
              <a:t>Ako se izuzetak ne obrađuje u istoj funkciji u kojoj je i postavljen, imamo "</a:t>
            </a:r>
            <a:r>
              <a:rPr lang="sr-Latn-CS" sz="1400" b="1" dirty="0">
                <a:solidFill>
                  <a:srgbClr val="000099"/>
                </a:solidFill>
              </a:rPr>
              <a:t>odmotavanje steka</a:t>
            </a:r>
            <a:r>
              <a:rPr lang="sr-Latn-CS" sz="1400" b="1" dirty="0"/>
              <a:t>".</a:t>
            </a:r>
          </a:p>
          <a:p>
            <a:pPr eaLnBrk="1" hangingPunct="1">
              <a:spcBef>
                <a:spcPts val="6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dirty="0"/>
              <a:t>Funkcija u kojoj je postavljen izuzetak tada se prekida. Sve automatske promenljive u toj funkciji se uništavaju i kontrola se vraća u funkciju koja je pozvala datu funkciju.</a:t>
            </a:r>
          </a:p>
          <a:p>
            <a:pPr eaLnBrk="1" hangingPunct="1">
              <a:spcBef>
                <a:spcPts val="6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dirty="0"/>
              <a:t>Ako je poziv prekinute funkcije bio iz try sekcije u funkciji koja je pozivala, traži se rukovaoc izuzetkom. Ako poziv nije bio iz try sekcije, prekida se i ova funkcija, uništavaju se sve automatske promenljive i nastavlja postupak odmotavanja steka.</a:t>
            </a:r>
          </a:p>
          <a:p>
            <a:pPr eaLnBrk="1" hangingPunct="1">
              <a:spcBef>
                <a:spcPts val="6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dirty="0"/>
              <a:t>Ako se proces odmotavanja steka završi i ne pronađe odgovarajući rukovaoc, poziva se funkcija terminate().</a:t>
            </a:r>
          </a:p>
          <a:p>
            <a:pPr eaLnBrk="1" hangingPunct="1">
              <a:spcBef>
                <a:spcPts val="600"/>
              </a:spcBef>
              <a:buClr>
                <a:schemeClr val="folHlink"/>
              </a:buClr>
              <a:buSzPct val="60000"/>
              <a:defRPr/>
            </a:pPr>
            <a:endParaRPr lang="sr-Latn-CS" sz="1500" b="1" dirty="0"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5000625" y="1200150"/>
            <a:ext cx="4071938" cy="564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1200"/>
              </a:spcBef>
              <a:buClr>
                <a:schemeClr val="folHlink"/>
              </a:buClr>
              <a:buSzPct val="60000"/>
            </a:pPr>
            <a:r>
              <a:rPr lang="sr-Latn-CS" sz="1400" b="1"/>
              <a:t>Primer:</a:t>
            </a:r>
          </a:p>
          <a:p>
            <a:pPr marL="342900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</a:pPr>
            <a:r>
              <a:rPr lang="sr-Latn-CS" sz="1300" b="1">
                <a:latin typeface="Courier New" pitchFamily="49" charset="0"/>
                <a:cs typeface="Courier New" pitchFamily="49" charset="0"/>
              </a:rPr>
              <a:t>#include &lt;iostream&gt;</a:t>
            </a:r>
            <a:endParaRPr lang="en-US" sz="1300" b="1"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class X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{</a:t>
            </a:r>
            <a:r>
              <a:rPr lang="sr-Latn-BA" sz="13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>
                <a:latin typeface="Courier New" pitchFamily="49" charset="0"/>
                <a:cs typeface="Courier New" pitchFamily="49" charset="0"/>
              </a:rPr>
              <a:t>public: </a:t>
            </a:r>
            <a:endParaRPr lang="sr-Latn-BA" sz="1300" b="1"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sr-Latn-BA" sz="1300" b="1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300" b="1">
                <a:latin typeface="Courier New" pitchFamily="49" charset="0"/>
                <a:cs typeface="Courier New" pitchFamily="49" charset="0"/>
              </a:rPr>
              <a:t>X() : d(++brojac)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      { cout &lt;&lt; "K" &lt;&lt; d &lt;&lt; endl; }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    ~X()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      { cout &lt;&lt; "D" &lt;&lt; d &lt;&lt; endl; }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  private: </a:t>
            </a:r>
            <a:endParaRPr lang="sr-Latn-BA" sz="1300" b="1"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sr-Latn-BA" sz="1300" b="1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300" b="1">
                <a:latin typeface="Courier New" pitchFamily="49" charset="0"/>
                <a:cs typeface="Courier New" pitchFamily="49" charset="0"/>
              </a:rPr>
              <a:t>int d;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    static int brojac;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int X::brojac=0;</a:t>
            </a:r>
          </a:p>
          <a:p>
            <a:pPr marL="342900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void f3() throw (int)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  { X x3; throw 3; }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void f2() throw (int)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  { X x2; f3(); </a:t>
            </a:r>
            <a:r>
              <a:rPr lang="sr-Latn-BA" sz="1300" b="1">
                <a:latin typeface="Courier New" pitchFamily="49" charset="0"/>
                <a:cs typeface="Courier New" pitchFamily="49" charset="0"/>
              </a:rPr>
              <a:t>throw 2</a:t>
            </a:r>
            <a:r>
              <a:rPr lang="en-US" sz="1300" b="1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void f1() throw (int)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  { X x1; f2(); </a:t>
            </a:r>
            <a:r>
              <a:rPr lang="sr-Latn-BA" sz="1300" b="1">
                <a:latin typeface="Courier New" pitchFamily="49" charset="0"/>
                <a:cs typeface="Courier New" pitchFamily="49" charset="0"/>
              </a:rPr>
              <a:t>throw 1</a:t>
            </a:r>
            <a:r>
              <a:rPr lang="en-US" sz="1300" b="1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 marL="342900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   try { f1(); }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   catch ( int i )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   { cout &lt;&lt; "Izuzetak u f" &lt;&lt; i; }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1071563" y="4786313"/>
            <a:ext cx="3279775" cy="2024062"/>
            <a:chOff x="4040" y="3140"/>
            <a:chExt cx="1526" cy="1063"/>
          </a:xfrm>
        </p:grpSpPr>
        <p:sp>
          <p:nvSpPr>
            <p:cNvPr id="16391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  <p:sp>
          <p:nvSpPr>
            <p:cNvPr id="16392" name="Rectangle 143"/>
            <p:cNvSpPr>
              <a:spLocks noChangeArrowheads="1"/>
            </p:cNvSpPr>
            <p:nvPr/>
          </p:nvSpPr>
          <p:spPr bwMode="auto">
            <a:xfrm>
              <a:off x="4065" y="3215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</p:grpSp>
      <p:sp>
        <p:nvSpPr>
          <p:cNvPr id="17" name="AutoShape 144"/>
          <p:cNvSpPr>
            <a:spLocks noChangeArrowheads="1"/>
          </p:cNvSpPr>
          <p:nvPr/>
        </p:nvSpPr>
        <p:spPr bwMode="auto">
          <a:xfrm>
            <a:off x="1208088" y="4929188"/>
            <a:ext cx="2863850" cy="1708150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pl-PL" sz="1500" b="1">
                <a:solidFill>
                  <a:srgbClr val="FFFF00"/>
                </a:solidFill>
                <a:latin typeface="Courier New" pitchFamily="49" charset="0"/>
              </a:rPr>
              <a:t>K1</a:t>
            </a:r>
          </a:p>
          <a:p>
            <a:r>
              <a:rPr lang="pl-PL" sz="1500" b="1">
                <a:solidFill>
                  <a:srgbClr val="FFFF00"/>
                </a:solidFill>
                <a:latin typeface="Courier New" pitchFamily="49" charset="0"/>
              </a:rPr>
              <a:t>K2</a:t>
            </a:r>
          </a:p>
          <a:p>
            <a:r>
              <a:rPr lang="pl-PL" sz="1500" b="1">
                <a:solidFill>
                  <a:srgbClr val="FFFF00"/>
                </a:solidFill>
                <a:latin typeface="Courier New" pitchFamily="49" charset="0"/>
              </a:rPr>
              <a:t>K3</a:t>
            </a:r>
          </a:p>
          <a:p>
            <a:r>
              <a:rPr lang="pl-PL" sz="1500" b="1">
                <a:solidFill>
                  <a:srgbClr val="FFFF00"/>
                </a:solidFill>
                <a:latin typeface="Courier New" pitchFamily="49" charset="0"/>
              </a:rPr>
              <a:t>D3</a:t>
            </a:r>
          </a:p>
          <a:p>
            <a:r>
              <a:rPr lang="pl-PL" sz="1500" b="1">
                <a:solidFill>
                  <a:srgbClr val="FFFF00"/>
                </a:solidFill>
                <a:latin typeface="Courier New" pitchFamily="49" charset="0"/>
              </a:rPr>
              <a:t>D2</a:t>
            </a:r>
          </a:p>
          <a:p>
            <a:r>
              <a:rPr lang="pl-PL" sz="1500" b="1">
                <a:solidFill>
                  <a:srgbClr val="FFFF00"/>
                </a:solidFill>
                <a:latin typeface="Courier New" pitchFamily="49" charset="0"/>
              </a:rPr>
              <a:t>D1</a:t>
            </a:r>
          </a:p>
          <a:p>
            <a:r>
              <a:rPr lang="pl-PL" sz="1500" b="1">
                <a:solidFill>
                  <a:srgbClr val="FFFF00"/>
                </a:solidFill>
                <a:latin typeface="Courier New" pitchFamily="49" charset="0"/>
              </a:rPr>
              <a:t>Izuzetak u f3</a:t>
            </a:r>
            <a:endParaRPr lang="sr-Latn-CS" sz="1500" b="1">
              <a:solidFill>
                <a:srgbClr val="FFFF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0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5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0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5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0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90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95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1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1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1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1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1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30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1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6" grpId="0" build="p" bldLvl="5"/>
      <p:bldP spid="13" grpId="0" build="p" bldLvl="5"/>
      <p:bldP spid="17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sr-Latn-CS" sz="3200" smtClean="0"/>
              <a:t>Funkcije i obrada izuzetaka</a:t>
            </a:r>
            <a:endParaRPr lang="en-US" sz="3200" smtClean="0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71438" y="1285875"/>
            <a:ext cx="4857750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1200"/>
              </a:spcBef>
              <a:buClr>
                <a:schemeClr val="folHlink"/>
              </a:buClr>
              <a:buSzPct val="60000"/>
            </a:pPr>
            <a:r>
              <a:rPr lang="sr-Latn-CS" sz="1400" b="1"/>
              <a:t>Primer:</a:t>
            </a:r>
          </a:p>
          <a:p>
            <a:pPr marL="342900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</a:pPr>
            <a:r>
              <a:rPr lang="sr-Latn-CS" sz="1300" b="1">
                <a:latin typeface="Courier New" pitchFamily="49" charset="0"/>
                <a:cs typeface="Courier New" pitchFamily="49" charset="0"/>
              </a:rPr>
              <a:t>#include &lt;iostream&gt;</a:t>
            </a:r>
            <a:endParaRPr lang="en-US" sz="1300" b="1"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class Osn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{ </a:t>
            </a:r>
            <a:endParaRPr lang="sr-Latn-BA" sz="1300" b="1"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public:</a:t>
            </a:r>
            <a:r>
              <a:rPr lang="sr-Latn-BA" sz="13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>
                <a:latin typeface="Courier New" pitchFamily="49" charset="0"/>
                <a:cs typeface="Courier New" pitchFamily="49" charset="0"/>
              </a:rPr>
              <a:t>Osn() { cout &lt;&lt; "KO "; }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sr-Latn-BA" sz="1300" b="1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300" b="1">
                <a:latin typeface="Courier New" pitchFamily="49" charset="0"/>
                <a:cs typeface="Courier New" pitchFamily="49" charset="0"/>
              </a:rPr>
              <a:t>~Osn() { cout &lt;&lt; "DO "; }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class Izv : public Osn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{ </a:t>
            </a:r>
            <a:endParaRPr lang="sr-Latn-BA" sz="1300" b="1"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  Izv(int i=0) : data(i)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    if (i==0) throw 0;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    cout &lt;&lt; "KI" &lt;&lt; endl;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  ~Izv() { cout &lt;&lt; "DI "; }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  void print() { cout &lt;&lt; data &lt;&lt; endl; }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  int data;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  try { Izv obj;  obj.print(); }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  catch(...) { cout &lt;&lt; "Izuzetak "; }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5292725" y="5643563"/>
            <a:ext cx="3279775" cy="962025"/>
            <a:chOff x="4040" y="3140"/>
            <a:chExt cx="1526" cy="1063"/>
          </a:xfrm>
        </p:grpSpPr>
        <p:sp>
          <p:nvSpPr>
            <p:cNvPr id="17415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  <p:sp>
          <p:nvSpPr>
            <p:cNvPr id="17416" name="Rectangle 143"/>
            <p:cNvSpPr>
              <a:spLocks noChangeArrowheads="1"/>
            </p:cNvSpPr>
            <p:nvPr/>
          </p:nvSpPr>
          <p:spPr bwMode="auto">
            <a:xfrm>
              <a:off x="4065" y="3215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</p:grpSp>
      <p:sp>
        <p:nvSpPr>
          <p:cNvPr id="19" name="AutoShape 144"/>
          <p:cNvSpPr>
            <a:spLocks noChangeArrowheads="1"/>
          </p:cNvSpPr>
          <p:nvPr/>
        </p:nvSpPr>
        <p:spPr bwMode="auto">
          <a:xfrm>
            <a:off x="5429250" y="5694363"/>
            <a:ext cx="2863850" cy="323850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pt-BR" sz="1500" b="1">
                <a:solidFill>
                  <a:srgbClr val="FFFF00"/>
                </a:solidFill>
                <a:latin typeface="Courier New" pitchFamily="49" charset="0"/>
              </a:rPr>
              <a:t>KO DO Izuzetak</a:t>
            </a:r>
            <a:endParaRPr lang="sr-Latn-CS" sz="1500" b="1">
              <a:solidFill>
                <a:srgbClr val="FFFF00"/>
              </a:solidFill>
              <a:latin typeface="Courier New" pitchFamily="49" charset="0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000625" y="1143000"/>
            <a:ext cx="3929063" cy="1384300"/>
          </a:xfrm>
          <a:prstGeom prst="rect">
            <a:avLst/>
          </a:prstGeom>
          <a:solidFill>
            <a:srgbClr val="99FF33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>
                <a:solidFill>
                  <a:srgbClr val="000099"/>
                </a:solidFill>
              </a:rPr>
              <a:t>Ako se </a:t>
            </a:r>
            <a:r>
              <a:rPr lang="sr-Latn-BA" sz="1400" b="1">
                <a:solidFill>
                  <a:srgbClr val="000099"/>
                </a:solidFill>
              </a:rPr>
              <a:t>izuzetak podigne </a:t>
            </a:r>
            <a:r>
              <a:rPr lang="en-US" sz="1400" b="1">
                <a:solidFill>
                  <a:srgbClr val="000099"/>
                </a:solidFill>
              </a:rPr>
              <a:t>u </a:t>
            </a:r>
            <a:r>
              <a:rPr lang="sr-Latn-BA" sz="1400" b="1">
                <a:solidFill>
                  <a:srgbClr val="000099"/>
                </a:solidFill>
              </a:rPr>
              <a:t>konstruktoru, a ne obrađuje unutar konstruktora, prema pravilima odmotavanja steka,             svi kreirani podobjekti (atributi objekta i/ili podobjekti nasleđeni iz osnovne klase) se uništavaju.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5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0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95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5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1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1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1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14" grpId="0" build="p" bldLvl="5"/>
      <p:bldP spid="19" grpId="0" build="p" autoUpdateAnimBg="0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en-US" sz="3200" smtClean="0">
                <a:solidFill>
                  <a:srgbClr val="800000"/>
                </a:solidFill>
              </a:rPr>
              <a:t>Re-throwing</a:t>
            </a:r>
            <a:r>
              <a:rPr lang="en-US" sz="3200" smtClean="0"/>
              <a:t> izuzetka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06363" y="1182688"/>
            <a:ext cx="86804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ts val="900"/>
              </a:spcBef>
              <a:buClr>
                <a:schemeClr val="folHlink"/>
              </a:buClr>
              <a:buSzPct val="60000"/>
              <a:defRPr/>
            </a:pPr>
            <a:r>
              <a:rPr lang="sr-Latn-BA" sz="1400" b="1" dirty="0"/>
              <a:t>U slučaju ugnež</a:t>
            </a:r>
            <a:r>
              <a:rPr lang="en-US" sz="1400" b="1" dirty="0"/>
              <a:t>d</a:t>
            </a:r>
            <a:r>
              <a:rPr lang="sr-Latn-BA" sz="1400" b="1" dirty="0"/>
              <a:t>enih try blokova, moguće je n</a:t>
            </a:r>
            <a:r>
              <a:rPr lang="en-US" sz="1400" b="1" dirty="0"/>
              <a:t>akon obrade izuzetka</a:t>
            </a:r>
            <a:r>
              <a:rPr lang="sr-Latn-BA" sz="1400" b="1" dirty="0"/>
              <a:t> ponovo podići izuzetak. To se realizuje navođenjem throw u unutrašnjem rukovaocu.</a:t>
            </a:r>
            <a:endParaRPr lang="sr-Latn-CS" sz="1400" b="1" dirty="0"/>
          </a:p>
          <a:p>
            <a:pPr eaLnBrk="1" hangingPunct="1">
              <a:spcBef>
                <a:spcPts val="600"/>
              </a:spcBef>
              <a:buClr>
                <a:schemeClr val="folHlink"/>
              </a:buClr>
              <a:buSzPct val="60000"/>
              <a:defRPr/>
            </a:pPr>
            <a:endParaRPr lang="sr-Latn-CS" sz="1500" b="1" dirty="0"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142875" y="1628775"/>
            <a:ext cx="4143375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1200"/>
              </a:spcBef>
              <a:buClr>
                <a:schemeClr val="folHlink"/>
              </a:buClr>
              <a:buSzPct val="60000"/>
            </a:pPr>
            <a:r>
              <a:rPr lang="sr-Latn-CS" sz="1400" b="1"/>
              <a:t>Primer :</a:t>
            </a:r>
          </a:p>
          <a:p>
            <a:pPr marL="342900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</a:pPr>
            <a:r>
              <a:rPr lang="sr-Latn-CS" sz="1400" b="1">
                <a:latin typeface="Courier New" pitchFamily="49" charset="0"/>
                <a:cs typeface="Courier New" pitchFamily="49" charset="0"/>
              </a:rPr>
              <a:t>#include &lt;iostream&gt;</a:t>
            </a:r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void f1(int i)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try</a:t>
            </a:r>
            <a:r>
              <a:rPr lang="sr-Latn-BA" sz="14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if (i==-1) throw i;</a:t>
            </a:r>
            <a:r>
              <a:rPr lang="sr-Latn-BA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catch (int i)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sr-Latn-BA" sz="14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{</a:t>
            </a:r>
            <a:r>
              <a:rPr lang="sr-Latn-BA" sz="14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cout &lt;&lt; "f1: " &lt;&lt; i &lt;&lt; endl;</a:t>
            </a:r>
            <a:r>
              <a:rPr lang="sr-Latn-BA" sz="14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void f0(int i)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try</a:t>
            </a:r>
            <a:r>
              <a:rPr lang="sr-Latn-BA" sz="14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{</a:t>
            </a:r>
            <a:r>
              <a:rPr lang="sr-Latn-BA" sz="14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f1(i);</a:t>
            </a:r>
            <a:r>
              <a:rPr lang="sr-Latn-BA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catch (int i)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sr-Latn-BA" sz="14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{</a:t>
            </a:r>
            <a:r>
              <a:rPr lang="sr-Latn-BA" sz="14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cout &lt;&lt; "f0: " &lt;&lt; i &lt;&lt; endl;</a:t>
            </a:r>
            <a:r>
              <a:rPr lang="sr-Latn-BA" sz="14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int main() { </a:t>
            </a:r>
            <a:r>
              <a:rPr lang="en-US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f0(-1); 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return 0; }</a:t>
            </a:r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363538" y="5824538"/>
            <a:ext cx="3279775" cy="962025"/>
            <a:chOff x="4040" y="3140"/>
            <a:chExt cx="1526" cy="1063"/>
          </a:xfrm>
        </p:grpSpPr>
        <p:sp>
          <p:nvSpPr>
            <p:cNvPr id="18444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  <p:sp>
          <p:nvSpPr>
            <p:cNvPr id="18445" name="Rectangle 143"/>
            <p:cNvSpPr>
              <a:spLocks noChangeArrowheads="1"/>
            </p:cNvSpPr>
            <p:nvPr/>
          </p:nvSpPr>
          <p:spPr bwMode="auto">
            <a:xfrm>
              <a:off x="4065" y="3215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</p:grpSp>
      <p:sp>
        <p:nvSpPr>
          <p:cNvPr id="19" name="AutoShape 144"/>
          <p:cNvSpPr>
            <a:spLocks noChangeArrowheads="1"/>
          </p:cNvSpPr>
          <p:nvPr/>
        </p:nvSpPr>
        <p:spPr bwMode="auto">
          <a:xfrm>
            <a:off x="500063" y="5875338"/>
            <a:ext cx="2863850" cy="323850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pt-BR" sz="1500" b="1">
                <a:solidFill>
                  <a:srgbClr val="FFFF00"/>
                </a:solidFill>
                <a:latin typeface="Courier New" pitchFamily="49" charset="0"/>
              </a:rPr>
              <a:t>f1: -1</a:t>
            </a:r>
            <a:endParaRPr lang="sr-Latn-CS" sz="1500" b="1">
              <a:solidFill>
                <a:srgbClr val="FFFF00"/>
              </a:solidFill>
              <a:latin typeface="Courier New" pitchFamily="49" charset="0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4572000" y="1628775"/>
            <a:ext cx="4143375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1200"/>
              </a:spcBef>
              <a:buClr>
                <a:schemeClr val="folHlink"/>
              </a:buClr>
              <a:buSzPct val="60000"/>
            </a:pPr>
            <a:r>
              <a:rPr lang="sr-Latn-CS" sz="1400" b="1"/>
              <a:t>Primer (rethrowing):  </a:t>
            </a:r>
          </a:p>
          <a:p>
            <a:pPr marL="342900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</a:pPr>
            <a:r>
              <a:rPr lang="sr-Latn-CS" sz="1400" b="1">
                <a:latin typeface="Courier New" pitchFamily="49" charset="0"/>
                <a:cs typeface="Courier New" pitchFamily="49" charset="0"/>
              </a:rPr>
              <a:t>#include &lt;iostream&gt;</a:t>
            </a:r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void f1(int i)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try</a:t>
            </a:r>
            <a:r>
              <a:rPr lang="sr-Latn-BA" sz="14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if (i==-1) throw i;</a:t>
            </a:r>
            <a:r>
              <a:rPr lang="sr-Latn-BA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catch (int i)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{</a:t>
            </a:r>
            <a:r>
              <a:rPr lang="sr-Latn-BA" sz="1400" b="1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sr-Latn-BA" sz="1400" b="1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cout &lt;&lt; "f1: " &lt;&lt; i &lt;&lt; endl;</a:t>
            </a:r>
            <a:r>
              <a:rPr lang="sr-Latn-BA" sz="1400" b="1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sr-Latn-BA" sz="1400" b="1">
                <a:latin typeface="Courier New" pitchFamily="49" charset="0"/>
                <a:cs typeface="Courier New" pitchFamily="49" charset="0"/>
              </a:rPr>
              <a:t>    </a:t>
            </a:r>
            <a:r>
              <a:rPr lang="sr-Latn-BA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throw</a:t>
            </a:r>
            <a:r>
              <a:rPr lang="sr-Latn-BA" sz="14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sr-Latn-BA" sz="14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void f0(int i)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try</a:t>
            </a:r>
            <a:r>
              <a:rPr lang="sr-Latn-BA" sz="14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{</a:t>
            </a:r>
            <a:r>
              <a:rPr lang="sr-Latn-BA" sz="14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f1(i);</a:t>
            </a:r>
            <a:r>
              <a:rPr lang="sr-Latn-BA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catch (int i)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sr-Latn-BA" sz="14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{</a:t>
            </a:r>
            <a:r>
              <a:rPr lang="sr-Latn-BA" sz="14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cout &lt;&lt; "f0: " &lt;&lt; i &lt;&lt; endl;</a:t>
            </a:r>
            <a:r>
              <a:rPr lang="sr-Latn-BA" sz="14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int main() { </a:t>
            </a:r>
            <a:r>
              <a:rPr lang="en-US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f0(-1); 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return 0; }</a:t>
            </a:r>
          </a:p>
        </p:txBody>
      </p:sp>
      <p:grpSp>
        <p:nvGrpSpPr>
          <p:cNvPr id="3" name="Group 141"/>
          <p:cNvGrpSpPr>
            <a:grpSpLocks/>
          </p:cNvGrpSpPr>
          <p:nvPr/>
        </p:nvGrpSpPr>
        <p:grpSpPr bwMode="auto">
          <a:xfrm>
            <a:off x="4935538" y="5824538"/>
            <a:ext cx="3279775" cy="962025"/>
            <a:chOff x="4040" y="3140"/>
            <a:chExt cx="1526" cy="1063"/>
          </a:xfrm>
        </p:grpSpPr>
        <p:sp>
          <p:nvSpPr>
            <p:cNvPr id="18442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  <p:sp>
          <p:nvSpPr>
            <p:cNvPr id="18443" name="Rectangle 143"/>
            <p:cNvSpPr>
              <a:spLocks noChangeArrowheads="1"/>
            </p:cNvSpPr>
            <p:nvPr/>
          </p:nvSpPr>
          <p:spPr bwMode="auto">
            <a:xfrm>
              <a:off x="4065" y="3215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</p:grpSp>
      <p:sp>
        <p:nvSpPr>
          <p:cNvPr id="24" name="AutoShape 144"/>
          <p:cNvSpPr>
            <a:spLocks noChangeArrowheads="1"/>
          </p:cNvSpPr>
          <p:nvPr/>
        </p:nvSpPr>
        <p:spPr bwMode="auto">
          <a:xfrm>
            <a:off x="5072063" y="5875338"/>
            <a:ext cx="2863850" cy="554037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pt-BR" sz="1500" b="1">
                <a:solidFill>
                  <a:srgbClr val="FFFF00"/>
                </a:solidFill>
                <a:latin typeface="Courier New" pitchFamily="49" charset="0"/>
              </a:rPr>
              <a:t>f1: -1</a:t>
            </a:r>
          </a:p>
          <a:p>
            <a:r>
              <a:rPr lang="pt-BR" sz="1500" b="1">
                <a:solidFill>
                  <a:srgbClr val="FFFF00"/>
                </a:solidFill>
                <a:latin typeface="Courier New" pitchFamily="49" charset="0"/>
              </a:rPr>
              <a:t>f0: -1</a:t>
            </a:r>
            <a:endParaRPr lang="sr-Latn-CS" sz="1500" b="1">
              <a:solidFill>
                <a:srgbClr val="FFFF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50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4000"/>
                            </p:stCondLst>
                            <p:childTnLst>
                              <p:par>
                                <p:cTn id="1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500"/>
                            </p:stCondLst>
                            <p:childTnLst>
                              <p:par>
                                <p:cTn id="1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0"/>
                            </p:stCondLst>
                            <p:childTnLst>
                              <p:par>
                                <p:cTn id="1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5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6000"/>
                            </p:stCondLst>
                            <p:childTnLst>
                              <p:par>
                                <p:cTn id="1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6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7000"/>
                            </p:stCondLst>
                            <p:childTnLst>
                              <p:par>
                                <p:cTn id="1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7500"/>
                            </p:stCondLst>
                            <p:childTnLst>
                              <p:par>
                                <p:cTn id="1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8000"/>
                            </p:stCondLst>
                            <p:childTnLst>
                              <p:par>
                                <p:cTn id="1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2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8500"/>
                            </p:stCondLst>
                            <p:childTnLst>
                              <p:par>
                                <p:cTn id="1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2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9000"/>
                            </p:stCondLst>
                            <p:childTnLst>
                              <p:par>
                                <p:cTn id="1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2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11" grpId="0" build="p" bldLvl="5"/>
      <p:bldP spid="13" grpId="0" build="p" bldLvl="5"/>
      <p:bldP spid="19" grpId="0" build="p" autoUpdateAnimBg="0"/>
      <p:bldP spid="20" grpId="0" build="p" bldLvl="5"/>
      <p:bldP spid="24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sr-Latn-BA" sz="3200" smtClean="0"/>
              <a:t>Specijalne funkcije za obradu </a:t>
            </a:r>
            <a:r>
              <a:rPr lang="en-US" sz="3200" smtClean="0"/>
              <a:t>izuzet</a:t>
            </a:r>
            <a:r>
              <a:rPr lang="sr-Latn-BA" sz="3200" smtClean="0"/>
              <a:t>a</a:t>
            </a:r>
            <a:r>
              <a:rPr lang="en-US" sz="3200" smtClean="0"/>
              <a:t>ka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42875" y="1285875"/>
            <a:ext cx="4357688" cy="407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1200"/>
              </a:spcBef>
              <a:buClr>
                <a:schemeClr val="folHlink"/>
              </a:buClr>
              <a:buSzPct val="60000"/>
              <a:defRPr/>
            </a:pPr>
            <a:r>
              <a:rPr lang="sr-Latn-BA" b="1" dirty="0">
                <a:solidFill>
                  <a:srgbClr val="000099"/>
                </a:solidFill>
              </a:rPr>
              <a:t>Funkcija </a:t>
            </a:r>
            <a:r>
              <a:rPr lang="sr-Latn-BA" b="1" dirty="0">
                <a:solidFill>
                  <a:srgbClr val="800000"/>
                </a:solidFill>
              </a:rPr>
              <a:t>terminate()</a:t>
            </a:r>
            <a:endParaRPr lang="sr-Latn-CS" b="1" dirty="0">
              <a:solidFill>
                <a:srgbClr val="800000"/>
              </a:solidFill>
            </a:endParaRPr>
          </a:p>
          <a:p>
            <a:pPr eaLnBrk="1" hangingPunct="1">
              <a:spcBef>
                <a:spcPts val="600"/>
              </a:spcBef>
              <a:buClr>
                <a:schemeClr val="folHlink"/>
              </a:buClr>
              <a:buSzPct val="60000"/>
              <a:defRPr/>
            </a:pPr>
            <a:r>
              <a:rPr lang="sr-Latn-BA" sz="1400" b="1" dirty="0">
                <a:cs typeface="Courier New" pitchFamily="49" charset="0"/>
              </a:rPr>
              <a:t>Poziva se u slučaju da ne može da se pronađe odgovarajući rukovaoc izuzetkom.</a:t>
            </a:r>
          </a:p>
          <a:p>
            <a:pPr marL="342900" indent="-342900" eaLnBrk="1" hangingPunct="1">
              <a:spcBef>
                <a:spcPts val="900"/>
              </a:spcBef>
              <a:buClr>
                <a:schemeClr val="folHlink"/>
              </a:buClr>
              <a:buSzPct val="60000"/>
              <a:defRPr/>
            </a:pPr>
            <a:r>
              <a:rPr lang="sr-Latn-BA" sz="1400" b="1" dirty="0">
                <a:cs typeface="Courier New" pitchFamily="49" charset="0"/>
              </a:rPr>
              <a:t>Prototip: </a:t>
            </a:r>
            <a:r>
              <a:rPr lang="sr-Latn-BA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5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sr-Latn-BA" sz="15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terminate</a:t>
            </a:r>
            <a:r>
              <a:rPr lang="en-US" sz="15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sr-Latn-BA" sz="15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500" b="1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900"/>
              </a:spcBef>
              <a:buClr>
                <a:schemeClr val="folHlink"/>
              </a:buClr>
              <a:buSzPct val="60000"/>
              <a:defRPr/>
            </a:pPr>
            <a:r>
              <a:rPr lang="sr-Latn-BA" sz="1400" b="1" dirty="0">
                <a:cs typeface="Courier New" pitchFamily="49" charset="0"/>
              </a:rPr>
              <a:t>Funkcija terminate() podrazumevano poziva funkciju </a:t>
            </a:r>
            <a:r>
              <a:rPr lang="sr-Latn-BA" sz="1400" b="1" dirty="0">
                <a:solidFill>
                  <a:srgbClr val="000099"/>
                </a:solidFill>
                <a:cs typeface="Courier New" pitchFamily="49" charset="0"/>
              </a:rPr>
              <a:t>abort()</a:t>
            </a:r>
            <a:r>
              <a:rPr lang="sr-Latn-BA" sz="1400" b="1" dirty="0">
                <a:cs typeface="Courier New" pitchFamily="49" charset="0"/>
              </a:rPr>
              <a:t>, koja prekida izvršavanje programa.</a:t>
            </a:r>
          </a:p>
          <a:p>
            <a:pPr eaLnBrk="1" hangingPunct="1">
              <a:spcBef>
                <a:spcPts val="900"/>
              </a:spcBef>
              <a:buClr>
                <a:schemeClr val="folHlink"/>
              </a:buClr>
              <a:buSzPct val="60000"/>
              <a:defRPr/>
            </a:pPr>
            <a:r>
              <a:rPr lang="sr-Latn-BA" sz="1400" b="1" dirty="0">
                <a:cs typeface="Courier New" pitchFamily="49" charset="0"/>
              </a:rPr>
              <a:t>Alternativna funkcija koju poziva funkcija terminate(), može da se definiše pomoću funkcije </a:t>
            </a:r>
            <a:r>
              <a:rPr lang="sr-Latn-BA" sz="1400" b="1" dirty="0">
                <a:solidFill>
                  <a:srgbClr val="000099"/>
                </a:solidFill>
                <a:cs typeface="Courier New" pitchFamily="49" charset="0"/>
              </a:rPr>
              <a:t>set_terminate()</a:t>
            </a:r>
            <a:r>
              <a:rPr lang="sr-Latn-BA" sz="1400" b="1" dirty="0">
                <a:cs typeface="Courier New" pitchFamily="49" charset="0"/>
              </a:rPr>
              <a:t>.</a:t>
            </a:r>
          </a:p>
          <a:p>
            <a:pPr eaLnBrk="1" hangingPunct="1">
              <a:spcBef>
                <a:spcPts val="900"/>
              </a:spcBef>
              <a:buClr>
                <a:schemeClr val="folHlink"/>
              </a:buClr>
              <a:buSzPct val="60000"/>
              <a:defRPr/>
            </a:pPr>
            <a:r>
              <a:rPr lang="sr-Latn-BA" sz="1400" b="1" dirty="0">
                <a:cs typeface="Courier New" pitchFamily="49" charset="0"/>
              </a:rPr>
              <a:t>Zavisno od prevodioca, prototip funkcije set_terminate() nalazi se u </a:t>
            </a:r>
            <a:r>
              <a:rPr lang="en-US" sz="1400" b="1" dirty="0">
                <a:cs typeface="Courier New" pitchFamily="49" charset="0"/>
              </a:rPr>
              <a:t>&lt;</a:t>
            </a:r>
            <a:r>
              <a:rPr lang="sr-Latn-BA" sz="1400" b="1" dirty="0">
                <a:cs typeface="Courier New" pitchFamily="49" charset="0"/>
              </a:rPr>
              <a:t>terminate</a:t>
            </a:r>
            <a:r>
              <a:rPr lang="en-US" sz="1400" b="1" dirty="0">
                <a:cs typeface="Courier New" pitchFamily="49" charset="0"/>
              </a:rPr>
              <a:t>&gt;</a:t>
            </a:r>
            <a:r>
              <a:rPr lang="sr-Latn-BA" sz="1400" b="1" dirty="0">
                <a:cs typeface="Courier New" pitchFamily="49" charset="0"/>
              </a:rPr>
              <a:t>, </a:t>
            </a:r>
            <a:r>
              <a:rPr lang="en-US" sz="1400" b="1" dirty="0">
                <a:cs typeface="Courier New" pitchFamily="49" charset="0"/>
              </a:rPr>
              <a:t>&lt;</a:t>
            </a:r>
            <a:r>
              <a:rPr lang="sr-Latn-BA" sz="1400" b="1" dirty="0">
                <a:cs typeface="Courier New" pitchFamily="49" charset="0"/>
              </a:rPr>
              <a:t>except</a:t>
            </a:r>
            <a:r>
              <a:rPr lang="en-US" sz="1400" b="1" dirty="0">
                <a:cs typeface="Courier New" pitchFamily="49" charset="0"/>
              </a:rPr>
              <a:t>&gt;</a:t>
            </a:r>
            <a:r>
              <a:rPr lang="sr-Latn-BA" sz="1400" b="1" dirty="0">
                <a:cs typeface="Courier New" pitchFamily="49" charset="0"/>
              </a:rPr>
              <a:t>, </a:t>
            </a:r>
            <a:r>
              <a:rPr lang="en-US" sz="1400" b="1" dirty="0">
                <a:cs typeface="Courier New" pitchFamily="49" charset="0"/>
              </a:rPr>
              <a:t>&lt;</a:t>
            </a:r>
            <a:r>
              <a:rPr lang="sr-Latn-BA" sz="1400" b="1" dirty="0">
                <a:cs typeface="Courier New" pitchFamily="49" charset="0"/>
              </a:rPr>
              <a:t>exception</a:t>
            </a:r>
            <a:r>
              <a:rPr lang="en-US" sz="1400" b="1" dirty="0">
                <a:cs typeface="Courier New" pitchFamily="49" charset="0"/>
              </a:rPr>
              <a:t>&gt;</a:t>
            </a:r>
            <a:r>
              <a:rPr lang="sr-Latn-BA" sz="1400" b="1" dirty="0">
                <a:cs typeface="Courier New" pitchFamily="49" charset="0"/>
              </a:rPr>
              <a:t> i sl. </a:t>
            </a:r>
          </a:p>
          <a:p>
            <a:pPr eaLnBrk="1" hangingPunct="1">
              <a:spcBef>
                <a:spcPts val="900"/>
              </a:spcBef>
              <a:buClr>
                <a:schemeClr val="folHlink"/>
              </a:buClr>
              <a:buSzPct val="60000"/>
              <a:defRPr/>
            </a:pPr>
            <a:r>
              <a:rPr lang="sr-Latn-BA" sz="1400" b="1" dirty="0">
                <a:solidFill>
                  <a:srgbClr val="800000"/>
                </a:solidFill>
                <a:cs typeface="Courier New" pitchFamily="49" charset="0"/>
              </a:rPr>
              <a:t>Neka razvojna okruženja nemaju implementiranu funkciju set_terminate()!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857750" y="1643063"/>
            <a:ext cx="4143375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1200"/>
              </a:spcBef>
              <a:buClr>
                <a:schemeClr val="folHlink"/>
              </a:buClr>
              <a:buSzPct val="60000"/>
            </a:pPr>
            <a:r>
              <a:rPr lang="sr-Latn-CS" sz="1400" b="1"/>
              <a:t>Primer :</a:t>
            </a:r>
          </a:p>
          <a:p>
            <a:pPr marL="342900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#include &lt;iostream&gt;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#include &lt;exception&gt;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pPr marL="342900" indent="-342900" eaLnBrk="1" hangingPunct="1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SzPct val="60000"/>
            </a:pPr>
            <a:r>
              <a:rPr lang="en-US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void kraj()</a:t>
            </a:r>
            <a:r>
              <a:rPr lang="sr-Latn-BA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{ cout &lt;&lt; "</a:t>
            </a:r>
            <a:r>
              <a:rPr lang="sr-Latn-BA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GRESKA</a:t>
            </a:r>
            <a:r>
              <a:rPr lang="en-US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!"; }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void f() </a:t>
            </a:r>
            <a:r>
              <a:rPr lang="en-US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throw (int)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int broj;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cout &lt;&lt; "Unesite prirodan broj: ";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cin &gt;&gt; broj;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if (broj&lt;1) </a:t>
            </a:r>
            <a:r>
              <a:rPr lang="en-US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throw broj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cout &lt;&lt; "Broj je: " &lt;&lt; broj;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set_terminate(kraj);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try { f(); }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catch (double)</a:t>
            </a:r>
            <a:r>
              <a:rPr lang="sr-Latn-BA" sz="14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{ cout &lt;&lt; "</a:t>
            </a:r>
            <a:r>
              <a:rPr lang="sr-Latn-BA" sz="1400" b="1"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"; }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857250" y="5715000"/>
            <a:ext cx="3279775" cy="962025"/>
            <a:chOff x="4040" y="3140"/>
            <a:chExt cx="1526" cy="1063"/>
          </a:xfrm>
        </p:grpSpPr>
        <p:sp>
          <p:nvSpPr>
            <p:cNvPr id="19463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  <p:sp>
          <p:nvSpPr>
            <p:cNvPr id="19464" name="Rectangle 143"/>
            <p:cNvSpPr>
              <a:spLocks noChangeArrowheads="1"/>
            </p:cNvSpPr>
            <p:nvPr/>
          </p:nvSpPr>
          <p:spPr bwMode="auto">
            <a:xfrm>
              <a:off x="4065" y="3215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</p:grpSp>
      <p:sp>
        <p:nvSpPr>
          <p:cNvPr id="26" name="AutoShape 144"/>
          <p:cNvSpPr>
            <a:spLocks noChangeArrowheads="1"/>
          </p:cNvSpPr>
          <p:nvPr/>
        </p:nvSpPr>
        <p:spPr bwMode="auto">
          <a:xfrm>
            <a:off x="993775" y="5765800"/>
            <a:ext cx="2863850" cy="554038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pt-BR" sz="1500" b="1">
                <a:solidFill>
                  <a:srgbClr val="FFFF00"/>
                </a:solidFill>
                <a:latin typeface="Courier New" pitchFamily="49" charset="0"/>
              </a:rPr>
              <a:t>Unesite prirodan broj: -3</a:t>
            </a:r>
          </a:p>
          <a:p>
            <a:r>
              <a:rPr lang="pt-BR" sz="1500" b="1">
                <a:solidFill>
                  <a:srgbClr val="FFFF00"/>
                </a:solidFill>
                <a:latin typeface="Courier New" pitchFamily="49" charset="0"/>
              </a:rPr>
              <a:t>GRESKA!</a:t>
            </a:r>
            <a:endParaRPr lang="sr-Latn-CS" sz="1500" b="1">
              <a:solidFill>
                <a:srgbClr val="FFFF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50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00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5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000"/>
                            </p:stCondLst>
                            <p:childTnLst>
                              <p:par>
                                <p:cTn id="1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7500"/>
                            </p:stCondLst>
                            <p:childTnLst>
                              <p:par>
                                <p:cTn id="10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8000"/>
                            </p:stCondLst>
                            <p:childTnLst>
                              <p:par>
                                <p:cTn id="10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8500"/>
                            </p:stCondLst>
                            <p:childTnLst>
                              <p:par>
                                <p:cTn id="1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9000"/>
                            </p:stCondLst>
                            <p:childTnLst>
                              <p:par>
                                <p:cTn id="1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9500"/>
                            </p:stCondLst>
                            <p:childTnLst>
                              <p:par>
                                <p:cTn id="1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14" grpId="0" build="p" bldLvl="5"/>
      <p:bldP spid="15" grpId="0" build="p" bldLvl="5"/>
      <p:bldP spid="26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sr-Latn-BA" sz="3200" smtClean="0"/>
              <a:t>Specijalne funkcije za obradu </a:t>
            </a:r>
            <a:r>
              <a:rPr lang="en-US" sz="3200" smtClean="0"/>
              <a:t>izuzet</a:t>
            </a:r>
            <a:r>
              <a:rPr lang="sr-Latn-BA" sz="3200" smtClean="0"/>
              <a:t>a</a:t>
            </a:r>
            <a:r>
              <a:rPr lang="en-US" sz="3200" smtClean="0"/>
              <a:t>ka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42875" y="1285875"/>
            <a:ext cx="4357688" cy="407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1200"/>
              </a:spcBef>
              <a:buClr>
                <a:schemeClr val="folHlink"/>
              </a:buClr>
              <a:buSzPct val="60000"/>
              <a:defRPr/>
            </a:pPr>
            <a:r>
              <a:rPr lang="sr-Latn-BA" b="1" dirty="0">
                <a:solidFill>
                  <a:srgbClr val="000099"/>
                </a:solidFill>
              </a:rPr>
              <a:t>Funkcija </a:t>
            </a:r>
            <a:r>
              <a:rPr lang="sr-Latn-BA" b="1" dirty="0">
                <a:solidFill>
                  <a:srgbClr val="800000"/>
                </a:solidFill>
              </a:rPr>
              <a:t>unexpected()</a:t>
            </a:r>
            <a:endParaRPr lang="sr-Latn-CS" b="1" dirty="0">
              <a:solidFill>
                <a:srgbClr val="800000"/>
              </a:solidFill>
            </a:endParaRPr>
          </a:p>
          <a:p>
            <a:pPr eaLnBrk="1" hangingPunct="1">
              <a:spcBef>
                <a:spcPts val="600"/>
              </a:spcBef>
              <a:buClr>
                <a:schemeClr val="folHlink"/>
              </a:buClr>
              <a:buSzPct val="60000"/>
              <a:defRPr/>
            </a:pPr>
            <a:r>
              <a:rPr lang="sr-Latn-BA" sz="1400" b="1" dirty="0">
                <a:latin typeface="+mn-lt"/>
                <a:cs typeface="Courier New" pitchFamily="49" charset="0"/>
              </a:rPr>
              <a:t>Poziva se u slučaju da funkcija podigne izuzetak koji nije naveden u specifikaciji izuzetaka te funkcije.</a:t>
            </a:r>
          </a:p>
          <a:p>
            <a:pPr eaLnBrk="1" hangingPunct="1">
              <a:spcBef>
                <a:spcPts val="900"/>
              </a:spcBef>
              <a:buClr>
                <a:schemeClr val="folHlink"/>
              </a:buClr>
              <a:buSzPct val="60000"/>
              <a:defRPr/>
            </a:pPr>
            <a:r>
              <a:rPr lang="sr-Latn-BA" sz="1400" b="1" dirty="0">
                <a:latin typeface="+mn-lt"/>
                <a:cs typeface="Courier New" pitchFamily="49" charset="0"/>
              </a:rPr>
              <a:t>Prototip: </a:t>
            </a:r>
            <a:r>
              <a:rPr lang="sr-Latn-BA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5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sr-Latn-BA" sz="15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unexpected</a:t>
            </a:r>
            <a:r>
              <a:rPr lang="en-US" sz="15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sr-Latn-BA" sz="15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500" b="1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900"/>
              </a:spcBef>
              <a:buClr>
                <a:schemeClr val="folHlink"/>
              </a:buClr>
              <a:buSzPct val="60000"/>
              <a:defRPr/>
            </a:pPr>
            <a:r>
              <a:rPr lang="sr-Latn-BA" sz="1400" b="1" dirty="0">
                <a:cs typeface="Courier New" pitchFamily="49" charset="0"/>
              </a:rPr>
              <a:t>Funkcija unexpected() podrazumevano poziva funkciju </a:t>
            </a:r>
            <a:r>
              <a:rPr lang="sr-Latn-BA" sz="1400" b="1" dirty="0">
                <a:solidFill>
                  <a:srgbClr val="000099"/>
                </a:solidFill>
                <a:cs typeface="Courier New" pitchFamily="49" charset="0"/>
              </a:rPr>
              <a:t>terminate()</a:t>
            </a:r>
            <a:r>
              <a:rPr lang="sr-Latn-BA" sz="1400" b="1" dirty="0">
                <a:cs typeface="Courier New" pitchFamily="49" charset="0"/>
              </a:rPr>
              <a:t>.</a:t>
            </a:r>
          </a:p>
          <a:p>
            <a:pPr eaLnBrk="1" hangingPunct="1">
              <a:spcBef>
                <a:spcPts val="900"/>
              </a:spcBef>
              <a:buClr>
                <a:schemeClr val="folHlink"/>
              </a:buClr>
              <a:buSzPct val="60000"/>
              <a:defRPr/>
            </a:pPr>
            <a:r>
              <a:rPr lang="sr-Latn-BA" sz="1400" b="1" dirty="0">
                <a:cs typeface="Courier New" pitchFamily="49" charset="0"/>
              </a:rPr>
              <a:t>Alternativna funkcija koju poziva funkcija unexpected(), može da se definiše pomoću funkcije </a:t>
            </a:r>
            <a:r>
              <a:rPr lang="sr-Latn-BA" sz="1400" b="1" dirty="0">
                <a:solidFill>
                  <a:srgbClr val="000099"/>
                </a:solidFill>
                <a:cs typeface="Courier New" pitchFamily="49" charset="0"/>
              </a:rPr>
              <a:t>set_unexpected()</a:t>
            </a:r>
            <a:r>
              <a:rPr lang="sr-Latn-BA" sz="1400" b="1" dirty="0">
                <a:cs typeface="Courier New" pitchFamily="49" charset="0"/>
              </a:rPr>
              <a:t>.</a:t>
            </a:r>
          </a:p>
          <a:p>
            <a:pPr eaLnBrk="1" hangingPunct="1">
              <a:spcBef>
                <a:spcPts val="900"/>
              </a:spcBef>
              <a:buClr>
                <a:schemeClr val="folHlink"/>
              </a:buClr>
              <a:buSzPct val="60000"/>
              <a:defRPr/>
            </a:pPr>
            <a:r>
              <a:rPr lang="sr-Latn-BA" sz="1400" b="1" dirty="0">
                <a:cs typeface="Courier New" pitchFamily="49" charset="0"/>
              </a:rPr>
              <a:t>Zavisno od prevodioca, prototip funkcije set_unexpected() nalazi se u </a:t>
            </a:r>
            <a:r>
              <a:rPr lang="en-US" sz="1400" b="1" dirty="0">
                <a:cs typeface="Courier New" pitchFamily="49" charset="0"/>
              </a:rPr>
              <a:t>&lt;</a:t>
            </a:r>
            <a:r>
              <a:rPr lang="sr-Latn-BA" sz="1400" b="1" dirty="0">
                <a:cs typeface="Courier New" pitchFamily="49" charset="0"/>
              </a:rPr>
              <a:t>unexpected</a:t>
            </a:r>
            <a:r>
              <a:rPr lang="en-US" sz="1400" b="1" dirty="0">
                <a:cs typeface="Courier New" pitchFamily="49" charset="0"/>
              </a:rPr>
              <a:t>&gt;</a:t>
            </a:r>
            <a:r>
              <a:rPr lang="sr-Latn-BA" sz="1400" b="1" dirty="0">
                <a:cs typeface="Courier New" pitchFamily="49" charset="0"/>
              </a:rPr>
              <a:t>, </a:t>
            </a:r>
            <a:r>
              <a:rPr lang="en-US" sz="1400" b="1" dirty="0">
                <a:cs typeface="Courier New" pitchFamily="49" charset="0"/>
              </a:rPr>
              <a:t>&lt;</a:t>
            </a:r>
            <a:r>
              <a:rPr lang="sr-Latn-BA" sz="1400" b="1" dirty="0">
                <a:cs typeface="Courier New" pitchFamily="49" charset="0"/>
              </a:rPr>
              <a:t>except</a:t>
            </a:r>
            <a:r>
              <a:rPr lang="en-US" sz="1400" b="1" dirty="0">
                <a:cs typeface="Courier New" pitchFamily="49" charset="0"/>
              </a:rPr>
              <a:t>&gt;</a:t>
            </a:r>
            <a:r>
              <a:rPr lang="sr-Latn-BA" sz="1400" b="1" dirty="0">
                <a:cs typeface="Courier New" pitchFamily="49" charset="0"/>
              </a:rPr>
              <a:t>, </a:t>
            </a:r>
            <a:r>
              <a:rPr lang="en-US" sz="1400" b="1" dirty="0">
                <a:cs typeface="Courier New" pitchFamily="49" charset="0"/>
              </a:rPr>
              <a:t>&lt;</a:t>
            </a:r>
            <a:r>
              <a:rPr lang="sr-Latn-BA" sz="1400" b="1" dirty="0">
                <a:cs typeface="Courier New" pitchFamily="49" charset="0"/>
              </a:rPr>
              <a:t>exception</a:t>
            </a:r>
            <a:r>
              <a:rPr lang="en-US" sz="1400" b="1" dirty="0">
                <a:cs typeface="Courier New" pitchFamily="49" charset="0"/>
              </a:rPr>
              <a:t>&gt;</a:t>
            </a:r>
            <a:r>
              <a:rPr lang="sr-Latn-BA" sz="1400" b="1" dirty="0">
                <a:cs typeface="Courier New" pitchFamily="49" charset="0"/>
              </a:rPr>
              <a:t> i sl. </a:t>
            </a:r>
          </a:p>
          <a:p>
            <a:pPr eaLnBrk="1" hangingPunct="1">
              <a:spcBef>
                <a:spcPts val="900"/>
              </a:spcBef>
              <a:buClr>
                <a:schemeClr val="folHlink"/>
              </a:buClr>
              <a:buSzPct val="60000"/>
              <a:defRPr/>
            </a:pPr>
            <a:r>
              <a:rPr lang="sr-Latn-BA" sz="1400" b="1" dirty="0">
                <a:solidFill>
                  <a:srgbClr val="800000"/>
                </a:solidFill>
                <a:cs typeface="Courier New" pitchFamily="49" charset="0"/>
              </a:rPr>
              <a:t>Neka razvojna okruženja nemaju implementiranu funkciju set_unexpected()!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857750" y="1643063"/>
            <a:ext cx="4143375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1200"/>
              </a:spcBef>
              <a:buClr>
                <a:schemeClr val="folHlink"/>
              </a:buClr>
              <a:buSzPct val="60000"/>
            </a:pPr>
            <a:r>
              <a:rPr lang="sr-Latn-CS" sz="1400" b="1"/>
              <a:t>Primer :</a:t>
            </a:r>
          </a:p>
          <a:p>
            <a:pPr marL="342900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#include &lt;iostream&gt;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#include &lt;exception&gt;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pPr marL="342900" indent="-342900" eaLnBrk="1" hangingPunct="1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SzPct val="60000"/>
            </a:pPr>
            <a:r>
              <a:rPr lang="en-US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void kraj()</a:t>
            </a:r>
            <a:r>
              <a:rPr lang="sr-Latn-BA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{ cout &lt;&lt; "</a:t>
            </a:r>
            <a:r>
              <a:rPr lang="sr-Latn-BA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GRESKA</a:t>
            </a:r>
            <a:r>
              <a:rPr lang="en-US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!"; }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void f() </a:t>
            </a:r>
            <a:r>
              <a:rPr lang="en-US" sz="1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throw (double)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int broj;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cout &lt;&lt; "Unesite prirodan broj: ";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cin &gt;&gt; broj;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if (broj&lt;1) </a:t>
            </a:r>
            <a:r>
              <a:rPr lang="en-US" sz="1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throw broj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cout &lt;&lt; "Broj je: " &lt;&lt; broj;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set_unexpected(kraj);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try { f(); }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catch (double)</a:t>
            </a:r>
            <a:r>
              <a:rPr lang="sr-Latn-BA" sz="14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{</a:t>
            </a:r>
            <a:r>
              <a:rPr lang="sr-Latn-BA" sz="14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cout &lt;&lt; "</a:t>
            </a:r>
            <a:r>
              <a:rPr lang="sr-Latn-BA" sz="1400" b="1"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";</a:t>
            </a:r>
            <a:r>
              <a:rPr lang="sr-Latn-BA" sz="14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857250" y="5715000"/>
            <a:ext cx="3279775" cy="962025"/>
            <a:chOff x="4040" y="3140"/>
            <a:chExt cx="1526" cy="1063"/>
          </a:xfrm>
        </p:grpSpPr>
        <p:sp>
          <p:nvSpPr>
            <p:cNvPr id="20487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  <p:sp>
          <p:nvSpPr>
            <p:cNvPr id="20488" name="Rectangle 143"/>
            <p:cNvSpPr>
              <a:spLocks noChangeArrowheads="1"/>
            </p:cNvSpPr>
            <p:nvPr/>
          </p:nvSpPr>
          <p:spPr bwMode="auto">
            <a:xfrm>
              <a:off x="4065" y="3215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</p:grpSp>
      <p:sp>
        <p:nvSpPr>
          <p:cNvPr id="26" name="AutoShape 144"/>
          <p:cNvSpPr>
            <a:spLocks noChangeArrowheads="1"/>
          </p:cNvSpPr>
          <p:nvPr/>
        </p:nvSpPr>
        <p:spPr bwMode="auto">
          <a:xfrm>
            <a:off x="993775" y="5765800"/>
            <a:ext cx="2863850" cy="554038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pt-BR" sz="1500" b="1">
                <a:solidFill>
                  <a:srgbClr val="FFFF00"/>
                </a:solidFill>
                <a:latin typeface="Courier New" pitchFamily="49" charset="0"/>
              </a:rPr>
              <a:t>Unesite prirodan broj: -3</a:t>
            </a:r>
          </a:p>
          <a:p>
            <a:r>
              <a:rPr lang="pt-BR" sz="1500" b="1">
                <a:solidFill>
                  <a:srgbClr val="FFFF00"/>
                </a:solidFill>
                <a:latin typeface="Courier New" pitchFamily="49" charset="0"/>
              </a:rPr>
              <a:t>GRESKA!</a:t>
            </a:r>
            <a:endParaRPr lang="sr-Latn-CS" sz="1500" b="1">
              <a:solidFill>
                <a:srgbClr val="FFFF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50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00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5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000"/>
                            </p:stCondLst>
                            <p:childTnLst>
                              <p:par>
                                <p:cTn id="1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7500"/>
                            </p:stCondLst>
                            <p:childTnLst>
                              <p:par>
                                <p:cTn id="10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8000"/>
                            </p:stCondLst>
                            <p:childTnLst>
                              <p:par>
                                <p:cTn id="10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8500"/>
                            </p:stCondLst>
                            <p:childTnLst>
                              <p:par>
                                <p:cTn id="1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9000"/>
                            </p:stCondLst>
                            <p:childTnLst>
                              <p:par>
                                <p:cTn id="1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9500"/>
                            </p:stCondLst>
                            <p:childTnLst>
                              <p:par>
                                <p:cTn id="1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14" grpId="0" build="p" bldLvl="5"/>
      <p:bldP spid="15" grpId="0" build="p" bldLvl="5"/>
      <p:bldP spid="26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sr-Latn-BA" sz="3200" smtClean="0"/>
              <a:t>Objekti </a:t>
            </a:r>
            <a:r>
              <a:rPr lang="en-US" sz="3200" smtClean="0"/>
              <a:t>izuzet</a:t>
            </a:r>
            <a:r>
              <a:rPr lang="sr-Latn-BA" sz="3200" smtClean="0"/>
              <a:t>a</a:t>
            </a:r>
            <a:r>
              <a:rPr lang="en-US" sz="3200" smtClean="0"/>
              <a:t>ka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71438" y="1214438"/>
            <a:ext cx="86804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ts val="900"/>
              </a:spcBef>
              <a:buClr>
                <a:schemeClr val="folHlink"/>
              </a:buClr>
              <a:buSzPct val="60000"/>
              <a:defRPr/>
            </a:pPr>
            <a:r>
              <a:rPr lang="sr-Latn-BA" sz="1400" b="1" dirty="0"/>
              <a:t>Izuzeci mogu da se podižu, ne samo pomoću instanci standardnih tipova, već i pomoću posebnih objekata izuzetaka – </a:t>
            </a:r>
            <a:r>
              <a:rPr lang="sr-Latn-BA" sz="1400" b="1" dirty="0">
                <a:solidFill>
                  <a:srgbClr val="000099"/>
                </a:solidFill>
              </a:rPr>
              <a:t>exception objects</a:t>
            </a:r>
            <a:r>
              <a:rPr lang="sr-Latn-BA" sz="1400" b="1" dirty="0"/>
              <a:t>.</a:t>
            </a:r>
            <a:endParaRPr lang="sr-Latn-CS" sz="1400" b="1" dirty="0"/>
          </a:p>
          <a:p>
            <a:pPr marL="342900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  <a:defRPr/>
            </a:pPr>
            <a:endParaRPr lang="sr-Latn-CS" sz="1500" b="1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44450" y="1785938"/>
            <a:ext cx="4387850" cy="464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1200"/>
              </a:spcBef>
              <a:buClr>
                <a:schemeClr val="folHlink"/>
              </a:buClr>
              <a:buSzPct val="60000"/>
            </a:pPr>
            <a:r>
              <a:rPr lang="sr-Latn-CS" sz="1400" b="1"/>
              <a:t>Primer :</a:t>
            </a:r>
          </a:p>
          <a:p>
            <a:pPr marL="342900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#include &lt;iostream&gt;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pPr marL="342900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</a:pPr>
            <a:r>
              <a:rPr lang="en-US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class Izuzetak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Izuzetak(const char *s) : p(s) {}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const char *opis() const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{ return p; }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const char *p;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342900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int d (int a, int b)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if (b==0)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throw </a:t>
            </a:r>
            <a:r>
              <a:rPr lang="en-US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Izuzetak("Deljenje nulom\n");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if (a&lt;1 || b&lt;1)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throw </a:t>
            </a:r>
            <a:r>
              <a:rPr lang="en-US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Izuzetak("Nisu prirodni\n");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return (a/b);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4284663" y="1828800"/>
            <a:ext cx="4937125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int x, y;</a:t>
            </a:r>
            <a:endParaRPr lang="sr-Latn-BA" sz="1400" b="1"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sr-Latn-BA" sz="1400" b="1">
                <a:latin typeface="Courier New" pitchFamily="49" charset="0"/>
                <a:cs typeface="Courier New" pitchFamily="49" charset="0"/>
              </a:rPr>
              <a:t>do</a:t>
            </a:r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cout &lt;&lt; "Dva prirodna broja? ";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cin &gt;&gt; x &gt;&gt; y;</a:t>
            </a:r>
            <a:endParaRPr lang="sr-Latn-BA" sz="1400" b="1"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sr-Latn-BA" sz="14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   try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sr-Latn-BA" sz="14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    {</a:t>
            </a:r>
            <a:r>
              <a:rPr lang="sr-Latn-BA" sz="14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cout &lt;&lt; "Rez: " &lt;&lt; d(x,y) &lt;&lt; "\n";</a:t>
            </a:r>
            <a:r>
              <a:rPr lang="sr-Latn-BA" sz="14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catch ( </a:t>
            </a:r>
            <a:r>
              <a:rPr lang="en-US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Izuzetak t 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sr-Latn-BA" sz="14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    {</a:t>
            </a:r>
            <a:r>
              <a:rPr lang="sr-Latn-BA" sz="14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cout &lt;&lt; "Greska: " &lt;&lt; t.opis();</a:t>
            </a:r>
            <a:r>
              <a:rPr lang="sr-Latn-BA" sz="14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} while (x);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4962525" y="4884738"/>
            <a:ext cx="3786188" cy="1857375"/>
            <a:chOff x="4040" y="3140"/>
            <a:chExt cx="1526" cy="1063"/>
          </a:xfrm>
        </p:grpSpPr>
        <p:sp>
          <p:nvSpPr>
            <p:cNvPr id="21512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  <p:sp>
          <p:nvSpPr>
            <p:cNvPr id="21513" name="Rectangle 143"/>
            <p:cNvSpPr>
              <a:spLocks noChangeArrowheads="1"/>
            </p:cNvSpPr>
            <p:nvPr/>
          </p:nvSpPr>
          <p:spPr bwMode="auto">
            <a:xfrm>
              <a:off x="4065" y="3215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</p:grpSp>
      <p:sp>
        <p:nvSpPr>
          <p:cNvPr id="25" name="AutoShape 144"/>
          <p:cNvSpPr>
            <a:spLocks noChangeArrowheads="1"/>
          </p:cNvSpPr>
          <p:nvPr/>
        </p:nvSpPr>
        <p:spPr bwMode="auto">
          <a:xfrm>
            <a:off x="5099050" y="4956175"/>
            <a:ext cx="2863850" cy="1631950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pt-BR" sz="1500" b="1">
                <a:solidFill>
                  <a:srgbClr val="FFFF00"/>
                </a:solidFill>
                <a:latin typeface="Courier New" pitchFamily="49" charset="0"/>
              </a:rPr>
              <a:t>Dva prirodna broja? 5 2</a:t>
            </a:r>
          </a:p>
          <a:p>
            <a:r>
              <a:rPr lang="pt-BR" sz="1500" b="1">
                <a:solidFill>
                  <a:srgbClr val="FFFF00"/>
                </a:solidFill>
                <a:latin typeface="Courier New" pitchFamily="49" charset="0"/>
              </a:rPr>
              <a:t>Rez: 2</a:t>
            </a:r>
          </a:p>
          <a:p>
            <a:endParaRPr lang="pt-BR" sz="500" b="1">
              <a:solidFill>
                <a:srgbClr val="FFFF00"/>
              </a:solidFill>
              <a:latin typeface="Courier New" pitchFamily="49" charset="0"/>
            </a:endParaRPr>
          </a:p>
          <a:p>
            <a:r>
              <a:rPr lang="pt-BR" sz="1500" b="1">
                <a:solidFill>
                  <a:srgbClr val="FFFF00"/>
                </a:solidFill>
                <a:latin typeface="Courier New" pitchFamily="49" charset="0"/>
              </a:rPr>
              <a:t>Dva prirodna broja? 3 0</a:t>
            </a:r>
          </a:p>
          <a:p>
            <a:r>
              <a:rPr lang="pt-BR" sz="1500" b="1">
                <a:solidFill>
                  <a:srgbClr val="FFFF00"/>
                </a:solidFill>
                <a:latin typeface="Courier New" pitchFamily="49" charset="0"/>
              </a:rPr>
              <a:t>Greska: Deljenje nulom</a:t>
            </a:r>
          </a:p>
          <a:p>
            <a:endParaRPr lang="pt-BR" sz="500" b="1">
              <a:solidFill>
                <a:srgbClr val="FFFF00"/>
              </a:solidFill>
              <a:latin typeface="Courier New" pitchFamily="49" charset="0"/>
            </a:endParaRPr>
          </a:p>
          <a:p>
            <a:r>
              <a:rPr lang="pt-BR" sz="1500" b="1">
                <a:solidFill>
                  <a:srgbClr val="FFFF00"/>
                </a:solidFill>
                <a:latin typeface="Courier New" pitchFamily="49" charset="0"/>
              </a:rPr>
              <a:t>Dva prirodna broja? 0 3</a:t>
            </a:r>
          </a:p>
          <a:p>
            <a:r>
              <a:rPr lang="pt-BR" sz="1500" b="1">
                <a:solidFill>
                  <a:srgbClr val="FFFF00"/>
                </a:solidFill>
                <a:latin typeface="Courier New" pitchFamily="49" charset="0"/>
              </a:rPr>
              <a:t>Greska: Nisu prirodni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5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0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95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500"/>
                            </p:stCondLst>
                            <p:childTnLst>
                              <p:par>
                                <p:cTn id="10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000"/>
                            </p:stCondLst>
                            <p:childTnLst>
                              <p:par>
                                <p:cTn id="1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3500"/>
                            </p:stCondLst>
                            <p:childTnLst>
                              <p:par>
                                <p:cTn id="1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4000"/>
                            </p:stCondLst>
                            <p:childTnLst>
                              <p:par>
                                <p:cTn id="1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4500"/>
                            </p:stCondLst>
                            <p:childTnLst>
                              <p:par>
                                <p:cTn id="1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0"/>
                            </p:stCondLst>
                            <p:childTnLst>
                              <p:par>
                                <p:cTn id="1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500"/>
                            </p:stCondLst>
                            <p:childTnLst>
                              <p:par>
                                <p:cTn id="1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6500"/>
                            </p:stCondLst>
                            <p:childTnLst>
                              <p:par>
                                <p:cTn id="1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5" dur="500"/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11" grpId="0" build="p" bldLvl="5"/>
      <p:bldP spid="13" grpId="0" build="p" bldLvl="5"/>
      <p:bldP spid="14" grpId="0" build="p" bldLvl="5"/>
      <p:bldP spid="25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BA" sz="3200" smtClean="0"/>
              <a:t>Obrada izuzetaka</a:t>
            </a:r>
            <a:r>
              <a:rPr lang="en-US" sz="3200" smtClean="0"/>
              <a:t> </a:t>
            </a:r>
            <a:r>
              <a:rPr lang="sr-Latn-CS" sz="3200" smtClean="0"/>
              <a:t> </a:t>
            </a:r>
            <a:endParaRPr lang="en-US" sz="320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341438"/>
            <a:ext cx="9036050" cy="5445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solidFill>
                  <a:schemeClr val="tx2"/>
                </a:solidFill>
              </a:rPr>
              <a:t>Sadr</a:t>
            </a:r>
            <a:r>
              <a:rPr lang="sr-Latn-CS" sz="2400" b="1" smtClean="0">
                <a:solidFill>
                  <a:schemeClr val="tx2"/>
                </a:solidFill>
              </a:rPr>
              <a:t>žaj</a:t>
            </a:r>
            <a:endParaRPr lang="en-US" sz="2400" b="1" smtClean="0">
              <a:solidFill>
                <a:schemeClr val="tx2"/>
              </a:solidFill>
            </a:endParaRPr>
          </a:p>
          <a:p>
            <a:pPr lvl="1" eaLnBrk="1" hangingPunct="1">
              <a:spcBef>
                <a:spcPct val="35000"/>
              </a:spcBef>
            </a:pPr>
            <a:r>
              <a:rPr lang="sr-Latn-CS" sz="2000" smtClean="0"/>
              <a:t>Koncept </a:t>
            </a:r>
            <a:r>
              <a:rPr lang="sr-Latn-BA" sz="2000" smtClean="0"/>
              <a:t>izuzetka</a:t>
            </a:r>
            <a:endParaRPr lang="sr-Latn-CS" sz="2000" smtClean="0"/>
          </a:p>
          <a:p>
            <a:pPr lvl="1" eaLnBrk="1" hangingPunct="1">
              <a:spcBef>
                <a:spcPct val="35000"/>
              </a:spcBef>
            </a:pPr>
            <a:r>
              <a:rPr lang="sr-Latn-CS" sz="2000" smtClean="0"/>
              <a:t>Mehanizam podizanja i obrade izuzetaka</a:t>
            </a:r>
          </a:p>
          <a:p>
            <a:pPr lvl="1" eaLnBrk="1" hangingPunct="1">
              <a:spcBef>
                <a:spcPct val="35000"/>
              </a:spcBef>
            </a:pPr>
            <a:r>
              <a:rPr lang="sr-Latn-CS" sz="2000" smtClean="0"/>
              <a:t>Univerzalni rukovaoc izuzecima</a:t>
            </a:r>
            <a:endParaRPr lang="en-US" sz="2000" smtClean="0"/>
          </a:p>
          <a:p>
            <a:pPr lvl="1" eaLnBrk="1" hangingPunct="1">
              <a:spcBef>
                <a:spcPct val="35000"/>
              </a:spcBef>
            </a:pPr>
            <a:r>
              <a:rPr lang="sr-Latn-CS" sz="2000" smtClean="0"/>
              <a:t>Funkcije i obrada izuzetaka</a:t>
            </a:r>
          </a:p>
          <a:p>
            <a:pPr lvl="1" eaLnBrk="1" hangingPunct="1">
              <a:spcBef>
                <a:spcPct val="35000"/>
              </a:spcBef>
            </a:pPr>
            <a:r>
              <a:rPr lang="sr-Latn-CS" sz="2000" smtClean="0"/>
              <a:t>Re-throwing izuzetka</a:t>
            </a:r>
          </a:p>
          <a:p>
            <a:pPr lvl="1" eaLnBrk="1" hangingPunct="1">
              <a:spcBef>
                <a:spcPct val="35000"/>
              </a:spcBef>
            </a:pPr>
            <a:r>
              <a:rPr lang="sr-Latn-CS" sz="2000" smtClean="0"/>
              <a:t>Specijalne funkcije za obradu izuzetaka</a:t>
            </a:r>
          </a:p>
          <a:p>
            <a:pPr lvl="1" eaLnBrk="1" hangingPunct="1">
              <a:spcBef>
                <a:spcPct val="35000"/>
              </a:spcBef>
            </a:pPr>
            <a:r>
              <a:rPr lang="sr-Latn-CS" sz="2000" smtClean="0"/>
              <a:t>Objekti izuzetaka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22531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sr-Latn-CS" sz="3200" smtClean="0"/>
              <a:t>Koncept izuzetka</a:t>
            </a:r>
            <a:endParaRPr lang="en-US" sz="3200" smtClean="0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34925" y="1270000"/>
            <a:ext cx="8894763" cy="537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/>
              <a:t>Tokom izvršavanja programa može da dođe do tzv. </a:t>
            </a:r>
            <a:r>
              <a:rPr lang="sr-Latn-CS" sz="1400">
                <a:solidFill>
                  <a:srgbClr val="000099"/>
                </a:solidFill>
              </a:rPr>
              <a:t>run-time grešaka</a:t>
            </a:r>
            <a:r>
              <a:rPr lang="sr-Latn-CS" sz="1400"/>
              <a:t> usled nekorektnog učitavanja podataka, neočekivanih rezultata i sl.</a:t>
            </a:r>
          </a:p>
          <a:p>
            <a:pPr marL="342900" indent="-342900" eaLnBrk="1" hangingPunct="1">
              <a:spcBef>
                <a:spcPts val="9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 b="1">
                <a:solidFill>
                  <a:srgbClr val="000099"/>
                </a:solidFill>
              </a:rPr>
              <a:t>C++ ima ugrađen mehanizam za obradu run-time grešaka, odnosno izuzetaka u opštem slučaju – tzv. </a:t>
            </a:r>
            <a:r>
              <a:rPr lang="sr-Latn-CS" sz="1400" b="1">
                <a:solidFill>
                  <a:srgbClr val="800000"/>
                </a:solidFill>
              </a:rPr>
              <a:t>exception handling</a:t>
            </a:r>
            <a:r>
              <a:rPr lang="sr-Latn-CS" sz="1400" b="1">
                <a:solidFill>
                  <a:srgbClr val="000099"/>
                </a:solidFill>
              </a:rPr>
              <a:t>.</a:t>
            </a:r>
          </a:p>
          <a:p>
            <a:pPr marL="342900" indent="-342900" eaLnBrk="1" hangingPunct="1">
              <a:spcBef>
                <a:spcPts val="9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 b="1"/>
              <a:t>Mehanizam za obradu izuzetaka omogućava da se primarni kod u programu (kod koji obezbeđuje osnovnu funkcionalnost) rastereti od koda koji ispituje i razrešava neželjene situacije.</a:t>
            </a:r>
          </a:p>
          <a:p>
            <a:pPr marL="342900" indent="-342900" eaLnBrk="1" hangingPunct="1">
              <a:spcBef>
                <a:spcPts val="9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/>
              <a:t>Koncept obrade izuzetaka je jedan od najnovijih koncepata implementiranih u jeziku C++.</a:t>
            </a:r>
          </a:p>
          <a:p>
            <a:pPr marL="342900" indent="-342900" eaLnBrk="1" hangingPunct="1">
              <a:spcBef>
                <a:spcPts val="9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 b="1"/>
              <a:t>Mehanizam za obradu izuzetaka treba da obezbedi:</a:t>
            </a:r>
          </a:p>
          <a:p>
            <a:pPr marL="800100" lvl="1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 b="1"/>
              <a:t>Rasterećenje osnovnog koda od koda za obradu izuzetaka</a:t>
            </a:r>
          </a:p>
          <a:p>
            <a:pPr marL="1257300" lvl="2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/>
              <a:t>jasno razdvojen kod koji predstavlja osnovni tok programa od koda koji obrađuje izuzetke,</a:t>
            </a:r>
          </a:p>
          <a:p>
            <a:pPr marL="1257300" lvl="2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/>
              <a:t>u slučaju izuzetka automatski se prelazi na d</a:t>
            </a:r>
            <a:r>
              <a:rPr lang="en-US" sz="1400"/>
              <a:t>e</a:t>
            </a:r>
            <a:r>
              <a:rPr lang="sr-Latn-CS" sz="1400"/>
              <a:t>o koda za obradu izuzetka,</a:t>
            </a:r>
          </a:p>
          <a:p>
            <a:pPr marL="1257300" lvl="2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/>
              <a:t>u funkcijama, u kojima ne nastaju izuzeci niti se u njima obrađuju, nema dodatnog koda vezanog za prosleđivanje izuzetka iz pozivane u pozivajuću funkciju.</a:t>
            </a:r>
          </a:p>
          <a:p>
            <a:pPr marL="800100" lvl="1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 b="1"/>
              <a:t>Efikasno prenošenje povratne informacije o izuzetku u pozivajući kod nezavisno od mehanizma za prenos argumenata</a:t>
            </a:r>
          </a:p>
          <a:p>
            <a:pPr marL="800100" lvl="1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 b="1"/>
              <a:t>Mogućnost da informacija o izuzetku bude nekog apstraktnog tipa koji može korisnik da definiše, tj. da bude objekat neke klase </a:t>
            </a:r>
          </a:p>
          <a:p>
            <a:pPr marL="800100" lvl="1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 b="1"/>
              <a:t>Efikasnu obradu izuzetaka u slučaju kompleksnijih programa i saradnje većeg broja programera.</a:t>
            </a:r>
          </a:p>
          <a:p>
            <a:pPr marL="342900" indent="-342900" eaLnBrk="1" hangingPunct="1">
              <a:spcBef>
                <a:spcPts val="9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 b="1">
                <a:solidFill>
                  <a:srgbClr val="000099"/>
                </a:solidFill>
              </a:rPr>
              <a:t>Mehanizam za obradu izuzetaka u C++ temelji se na tri ključne reči: </a:t>
            </a:r>
            <a:r>
              <a:rPr lang="sr-Latn-CS" sz="1400" b="1">
                <a:solidFill>
                  <a:srgbClr val="800000"/>
                </a:solidFill>
              </a:rPr>
              <a:t>try</a:t>
            </a:r>
            <a:r>
              <a:rPr lang="sr-Latn-CS" sz="1400" b="1">
                <a:solidFill>
                  <a:srgbClr val="000099"/>
                </a:solidFill>
              </a:rPr>
              <a:t>, </a:t>
            </a:r>
            <a:r>
              <a:rPr lang="sr-Latn-CS" sz="1400" b="1">
                <a:solidFill>
                  <a:srgbClr val="800000"/>
                </a:solidFill>
              </a:rPr>
              <a:t>throw</a:t>
            </a:r>
            <a:r>
              <a:rPr lang="sr-Latn-CS" sz="1400" b="1">
                <a:solidFill>
                  <a:srgbClr val="000099"/>
                </a:solidFill>
              </a:rPr>
              <a:t> i </a:t>
            </a:r>
            <a:r>
              <a:rPr lang="sr-Latn-CS" sz="1400" b="1">
                <a:solidFill>
                  <a:srgbClr val="800000"/>
                </a:solidFill>
              </a:rPr>
              <a:t>catch</a:t>
            </a:r>
            <a:r>
              <a:rPr lang="sr-Latn-CS" sz="1400" b="1" smtClean="0">
                <a:solidFill>
                  <a:srgbClr val="000099"/>
                </a:solidFill>
              </a:rPr>
              <a:t>.</a:t>
            </a:r>
            <a:endParaRPr lang="sr-Latn-CS" sz="1400" b="1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3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35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35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35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35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6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sr-Latn-CS" sz="3200" smtClean="0"/>
              <a:t>Mehanizam podizanja i obrade izuzetaka</a:t>
            </a:r>
            <a:endParaRPr lang="en-US" sz="3200" smtClean="0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106363" y="1214438"/>
            <a:ext cx="3965575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ts val="9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dirty="0"/>
              <a:t>Obrada izuzetaka u C++ temelji se na tri ključne reči: </a:t>
            </a:r>
            <a:r>
              <a:rPr lang="sr-Latn-CS" sz="1400" b="1" dirty="0">
                <a:solidFill>
                  <a:srgbClr val="000099"/>
                </a:solidFill>
              </a:rPr>
              <a:t>try</a:t>
            </a:r>
            <a:r>
              <a:rPr lang="sr-Latn-CS" sz="1400" b="1" dirty="0"/>
              <a:t>, </a:t>
            </a:r>
            <a:r>
              <a:rPr lang="sr-Latn-CS" sz="1400" b="1" dirty="0">
                <a:solidFill>
                  <a:srgbClr val="000099"/>
                </a:solidFill>
              </a:rPr>
              <a:t>throw</a:t>
            </a:r>
            <a:r>
              <a:rPr lang="sr-Latn-CS" sz="1400" b="1" dirty="0"/>
              <a:t> i </a:t>
            </a:r>
            <a:r>
              <a:rPr lang="sr-Latn-CS" sz="1400" b="1" dirty="0">
                <a:solidFill>
                  <a:srgbClr val="000099"/>
                </a:solidFill>
              </a:rPr>
              <a:t>catch</a:t>
            </a:r>
            <a:r>
              <a:rPr lang="sr-Latn-CS" sz="1400" b="1" dirty="0"/>
              <a:t>.</a:t>
            </a:r>
          </a:p>
          <a:p>
            <a:pPr marL="342900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sr-Latn-CS" sz="1400" b="1" dirty="0"/>
          </a:p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sr-Latn-CS" sz="14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6363" y="1714500"/>
            <a:ext cx="4108450" cy="180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ts val="18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dirty="0"/>
              <a:t>Blok u programu, u kojem može da se desi izuzetak, navodi se iza ključne reči </a:t>
            </a:r>
            <a:r>
              <a:rPr lang="sr-Latn-CS" sz="1400" b="1" dirty="0">
                <a:solidFill>
                  <a:srgbClr val="000099"/>
                </a:solidFill>
              </a:rPr>
              <a:t>try</a:t>
            </a:r>
            <a:r>
              <a:rPr lang="sr-Latn-CS" sz="1400" b="1" dirty="0"/>
              <a:t>.</a:t>
            </a:r>
          </a:p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try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  // Ovo je deo koda u kojem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  // </a:t>
            </a:r>
            <a:r>
              <a:rPr lang="en-US" sz="14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moze</a:t>
            </a:r>
            <a:r>
              <a:rPr lang="en-US" sz="1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da</a:t>
            </a:r>
            <a:r>
              <a:rPr lang="en-US" sz="1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se </a:t>
            </a:r>
            <a:r>
              <a:rPr lang="en-US" sz="14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desi</a:t>
            </a:r>
            <a:r>
              <a:rPr lang="en-US" sz="1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izuzetak</a:t>
            </a:r>
            <a:endParaRPr lang="en-US" sz="1400" b="1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2875" y="3411538"/>
            <a:ext cx="4143375" cy="108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ts val="180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dirty="0" err="1"/>
              <a:t>Ako</a:t>
            </a:r>
            <a:r>
              <a:rPr lang="sr-Latn-CS" sz="1400" b="1" dirty="0"/>
              <a:t> se desi neželjena situacija </a:t>
            </a:r>
            <a:r>
              <a:rPr lang="en-US" sz="1400" b="1" dirty="0"/>
              <a:t>u </a:t>
            </a:r>
            <a:r>
              <a:rPr lang="en-US" sz="1400" b="1" dirty="0" err="1"/>
              <a:t>okviru</a:t>
            </a:r>
            <a:r>
              <a:rPr lang="en-US" sz="1400" b="1" dirty="0"/>
              <a:t> try </a:t>
            </a:r>
            <a:r>
              <a:rPr lang="en-US" sz="1400" b="1" dirty="0" err="1"/>
              <a:t>bloka</a:t>
            </a:r>
            <a:r>
              <a:rPr lang="en-US" sz="1400" b="1" dirty="0"/>
              <a:t>, </a:t>
            </a:r>
            <a:r>
              <a:rPr lang="en-US" sz="1400" b="1" dirty="0" err="1"/>
              <a:t>izuzetak</a:t>
            </a:r>
            <a:r>
              <a:rPr lang="en-US" sz="1400" b="1" dirty="0"/>
              <a:t> se </a:t>
            </a:r>
            <a:r>
              <a:rPr lang="en-US" sz="1400" b="1" dirty="0" err="1"/>
              <a:t>podi</a:t>
            </a:r>
            <a:r>
              <a:rPr lang="sr-Latn-BA" sz="1400" b="1" dirty="0"/>
              <a:t>že ključnom rečju </a:t>
            </a:r>
            <a:r>
              <a:rPr lang="sr-Latn-CS" sz="1400" b="1" dirty="0">
                <a:solidFill>
                  <a:srgbClr val="000099"/>
                </a:solidFill>
              </a:rPr>
              <a:t>throw</a:t>
            </a:r>
            <a:r>
              <a:rPr lang="sr-Latn-CS" sz="1400" b="1" dirty="0"/>
              <a:t>.</a:t>
            </a:r>
          </a:p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throw izuzetak;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2875" y="4500563"/>
            <a:ext cx="4071938" cy="178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ts val="1800"/>
              </a:spcBef>
              <a:buClr>
                <a:schemeClr val="folHlink"/>
              </a:buClr>
              <a:buSzPct val="60000"/>
              <a:defRPr/>
            </a:pPr>
            <a:r>
              <a:rPr lang="sr-Latn-BA" sz="1400" b="1" dirty="0"/>
              <a:t>Izuzetak se hvata ključnom rečju </a:t>
            </a:r>
            <a:r>
              <a:rPr lang="sr-Latn-CS" sz="1400" b="1" dirty="0">
                <a:solidFill>
                  <a:srgbClr val="000099"/>
                </a:solidFill>
              </a:rPr>
              <a:t>catch</a:t>
            </a:r>
            <a:r>
              <a:rPr lang="sr-Latn-CS" sz="1400" b="1" dirty="0"/>
              <a:t>, iza koje sledi blok za obradu izuzetka (</a:t>
            </a:r>
            <a:r>
              <a:rPr lang="sr-Latn-CS" sz="1400" b="1" dirty="0">
                <a:solidFill>
                  <a:srgbClr val="000099"/>
                </a:solidFill>
              </a:rPr>
              <a:t>rukovaoc izuzetkom</a:t>
            </a:r>
            <a:r>
              <a:rPr lang="sr-Latn-CS" sz="1400" b="1" dirty="0"/>
              <a:t>)</a:t>
            </a:r>
          </a:p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catch (Tip objekat)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  // </a:t>
            </a:r>
            <a:r>
              <a:rPr lang="en-US" sz="14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kod</a:t>
            </a:r>
            <a:r>
              <a:rPr lang="en-US" sz="1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za</a:t>
            </a:r>
            <a:r>
              <a:rPr lang="en-US" sz="1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obradu</a:t>
            </a:r>
            <a:r>
              <a:rPr lang="en-US" sz="1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izuzetka</a:t>
            </a:r>
            <a:endParaRPr lang="en-US" sz="1400" b="1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}</a:t>
            </a:r>
            <a:endParaRPr lang="sr-Latn-CS" sz="1400" b="1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42875" y="6215063"/>
            <a:ext cx="4071938" cy="523875"/>
          </a:xfrm>
          <a:prstGeom prst="rect">
            <a:avLst/>
          </a:prstGeom>
          <a:solidFill>
            <a:srgbClr val="99FF33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>
                <a:solidFill>
                  <a:srgbClr val="000099"/>
                </a:solidFill>
              </a:rPr>
              <a:t>Sekcije </a:t>
            </a:r>
            <a:r>
              <a:rPr lang="en-US" sz="1400" b="1">
                <a:solidFill>
                  <a:srgbClr val="800000"/>
                </a:solidFill>
              </a:rPr>
              <a:t>try</a:t>
            </a:r>
            <a:r>
              <a:rPr lang="en-US" sz="1400" b="1">
                <a:solidFill>
                  <a:srgbClr val="000099"/>
                </a:solidFill>
              </a:rPr>
              <a:t> i </a:t>
            </a:r>
            <a:r>
              <a:rPr lang="en-US" sz="1400" b="1">
                <a:solidFill>
                  <a:srgbClr val="800000"/>
                </a:solidFill>
              </a:rPr>
              <a:t>catch</a:t>
            </a:r>
            <a:r>
              <a:rPr lang="en-US" sz="1400" b="1">
                <a:solidFill>
                  <a:srgbClr val="000099"/>
                </a:solidFill>
              </a:rPr>
              <a:t> treba da su definisane u istom bloku, neposredno jedna iza druge!</a:t>
            </a:r>
            <a:endParaRPr lang="sr-Latn-CS" sz="1400" b="1">
              <a:solidFill>
                <a:srgbClr val="000099"/>
              </a:solidFill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500563" y="1196975"/>
            <a:ext cx="4572000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1200"/>
              </a:spcBef>
              <a:buClr>
                <a:schemeClr val="folHlink"/>
              </a:buClr>
              <a:buSzPct val="60000"/>
            </a:pPr>
            <a:r>
              <a:rPr lang="sr-Latn-CS" sz="1400" b="1"/>
              <a:t>Primer:</a:t>
            </a:r>
          </a:p>
          <a:p>
            <a:pPr marL="342900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</a:pPr>
            <a:r>
              <a:rPr lang="sr-Latn-CS" sz="1400" b="1">
                <a:latin typeface="Courier New" pitchFamily="49" charset="0"/>
                <a:cs typeface="Courier New" pitchFamily="49" charset="0"/>
              </a:rPr>
              <a:t>#include &lt;iostream&gt;</a:t>
            </a:r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int broj;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try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 cout &lt;&lt; "Unesite prirodan broj: ";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 cin &gt;&gt; broj;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 if (broj&lt;1) </a:t>
            </a:r>
            <a:r>
              <a:rPr lang="en-US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throw</a:t>
            </a:r>
            <a:r>
              <a:rPr lang="sr-Latn-BA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broj</a:t>
            </a:r>
            <a:r>
              <a:rPr lang="sr-Latn-BA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 cout &lt;&lt; "Uneli ste: " &lt;&lt; broj;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catch (int i)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 cout &lt;&lt; i &lt;&lt; " nije prirodan broj!";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}</a:t>
            </a:r>
            <a:endParaRPr lang="sr-Latn-CS" sz="1400" b="1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5784850" y="4786313"/>
            <a:ext cx="3279775" cy="962025"/>
            <a:chOff x="4040" y="3140"/>
            <a:chExt cx="1526" cy="1063"/>
          </a:xfrm>
        </p:grpSpPr>
        <p:sp>
          <p:nvSpPr>
            <p:cNvPr id="6159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  <p:sp>
          <p:nvSpPr>
            <p:cNvPr id="6160" name="Rectangle 143"/>
            <p:cNvSpPr>
              <a:spLocks noChangeArrowheads="1"/>
            </p:cNvSpPr>
            <p:nvPr/>
          </p:nvSpPr>
          <p:spPr bwMode="auto">
            <a:xfrm>
              <a:off x="4065" y="3215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</p:grpSp>
      <p:sp>
        <p:nvSpPr>
          <p:cNvPr id="13" name="AutoShape 144"/>
          <p:cNvSpPr>
            <a:spLocks noChangeArrowheads="1"/>
          </p:cNvSpPr>
          <p:nvPr/>
        </p:nvSpPr>
        <p:spPr bwMode="auto">
          <a:xfrm>
            <a:off x="5921375" y="4837113"/>
            <a:ext cx="2863850" cy="554037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pt-BR" sz="1500" b="1">
                <a:solidFill>
                  <a:srgbClr val="FFFF00"/>
                </a:solidFill>
                <a:latin typeface="Courier New" pitchFamily="49" charset="0"/>
              </a:rPr>
              <a:t>Unesite prirodan broj: 5</a:t>
            </a:r>
          </a:p>
          <a:p>
            <a:r>
              <a:rPr lang="pt-BR" sz="1500" b="1">
                <a:solidFill>
                  <a:srgbClr val="FFFF00"/>
                </a:solidFill>
                <a:latin typeface="Courier New" pitchFamily="49" charset="0"/>
              </a:rPr>
              <a:t>Uneli ste: 5</a:t>
            </a:r>
            <a:endParaRPr lang="sr-Latn-CS" sz="1500" b="1">
              <a:solidFill>
                <a:srgbClr val="FFFF00"/>
              </a:solidFill>
              <a:latin typeface="Courier New" pitchFamily="49" charset="0"/>
            </a:endParaRPr>
          </a:p>
        </p:txBody>
      </p:sp>
      <p:grpSp>
        <p:nvGrpSpPr>
          <p:cNvPr id="3" name="Group 141"/>
          <p:cNvGrpSpPr>
            <a:grpSpLocks/>
          </p:cNvGrpSpPr>
          <p:nvPr/>
        </p:nvGrpSpPr>
        <p:grpSpPr bwMode="auto">
          <a:xfrm>
            <a:off x="5784850" y="5824538"/>
            <a:ext cx="3279775" cy="962025"/>
            <a:chOff x="4040" y="3140"/>
            <a:chExt cx="1526" cy="1063"/>
          </a:xfrm>
        </p:grpSpPr>
        <p:sp>
          <p:nvSpPr>
            <p:cNvPr id="6157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  <p:sp>
          <p:nvSpPr>
            <p:cNvPr id="6158" name="Rectangle 143"/>
            <p:cNvSpPr>
              <a:spLocks noChangeArrowheads="1"/>
            </p:cNvSpPr>
            <p:nvPr/>
          </p:nvSpPr>
          <p:spPr bwMode="auto">
            <a:xfrm>
              <a:off x="4065" y="3215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</p:grpSp>
      <p:sp>
        <p:nvSpPr>
          <p:cNvPr id="17" name="AutoShape 144"/>
          <p:cNvSpPr>
            <a:spLocks noChangeArrowheads="1"/>
          </p:cNvSpPr>
          <p:nvPr/>
        </p:nvSpPr>
        <p:spPr bwMode="auto">
          <a:xfrm>
            <a:off x="5921375" y="5875338"/>
            <a:ext cx="2863850" cy="554037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nl-NL" sz="1500" b="1">
                <a:solidFill>
                  <a:srgbClr val="FFFF00"/>
                </a:solidFill>
                <a:latin typeface="Courier New" pitchFamily="49" charset="0"/>
              </a:rPr>
              <a:t>Unesite prirodan broj: -3</a:t>
            </a:r>
          </a:p>
          <a:p>
            <a:r>
              <a:rPr lang="nl-NL" sz="1500" b="1">
                <a:solidFill>
                  <a:srgbClr val="FFFF00"/>
                </a:solidFill>
                <a:latin typeface="Courier New" pitchFamily="49" charset="0"/>
              </a:rPr>
              <a:t>-3 nije prirodan broj!</a:t>
            </a:r>
            <a:endParaRPr lang="sr-Latn-CS" sz="1500" b="1">
              <a:solidFill>
                <a:srgbClr val="FFFF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0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000"/>
                            </p:stCondLst>
                            <p:childTnLst>
                              <p:par>
                                <p:cTn id="10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4500"/>
                            </p:stCondLst>
                            <p:childTnLst>
                              <p:par>
                                <p:cTn id="1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500"/>
                            </p:stCondLst>
                            <p:childTnLst>
                              <p:par>
                                <p:cTn id="1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000"/>
                            </p:stCondLst>
                            <p:childTnLst>
                              <p:par>
                                <p:cTn id="1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6500"/>
                            </p:stCondLst>
                            <p:childTnLst>
                              <p:par>
                                <p:cTn id="1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7000"/>
                            </p:stCondLst>
                            <p:childTnLst>
                              <p:par>
                                <p:cTn id="1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7500"/>
                            </p:stCondLst>
                            <p:childTnLst>
                              <p:par>
                                <p:cTn id="1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8000"/>
                            </p:stCondLst>
                            <p:childTnLst>
                              <p:par>
                                <p:cTn id="1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8500"/>
                            </p:stCondLst>
                            <p:childTnLst>
                              <p:par>
                                <p:cTn id="1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9000"/>
                            </p:stCondLst>
                            <p:childTnLst>
                              <p:par>
                                <p:cTn id="1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6" grpId="0" build="p" bldLvl="2"/>
      <p:bldP spid="4" grpId="0" build="p" bldLvl="2"/>
      <p:bldP spid="5" grpId="0" build="p" bldLvl="2"/>
      <p:bldP spid="6" grpId="0" build="p" bldLvl="2"/>
      <p:bldP spid="7" grpId="0" animBg="1"/>
      <p:bldP spid="8" grpId="0" build="p" bldLvl="5"/>
      <p:bldP spid="13" grpId="0" build="p" autoUpdateAnimBg="0"/>
      <p:bldP spid="1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sr-Latn-CS" sz="3200" smtClean="0"/>
              <a:t>Mehanizam podizanja i obrade izuzetaka</a:t>
            </a:r>
            <a:endParaRPr lang="en-US" sz="3200" smtClean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429125" y="1143000"/>
            <a:ext cx="4572000" cy="1538288"/>
          </a:xfrm>
          <a:prstGeom prst="rect">
            <a:avLst/>
          </a:prstGeom>
          <a:solidFill>
            <a:srgbClr val="99FF33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r-Latn-BA" sz="1400" b="1">
                <a:solidFill>
                  <a:srgbClr val="000099"/>
                </a:solidFill>
              </a:rPr>
              <a:t>U okviru nekog try bloka postoji mogućnost da se podignu izuzeci različitih tipova!</a:t>
            </a:r>
          </a:p>
          <a:p>
            <a:pPr algn="ctr">
              <a:spcBef>
                <a:spcPts val="600"/>
              </a:spcBef>
            </a:pPr>
            <a:r>
              <a:rPr lang="sr-Latn-BA" sz="1400" b="1">
                <a:solidFill>
                  <a:srgbClr val="000099"/>
                </a:solidFill>
              </a:rPr>
              <a:t>Tada za j</a:t>
            </a:r>
            <a:r>
              <a:rPr lang="en-US" sz="1400" b="1">
                <a:solidFill>
                  <a:srgbClr val="000099"/>
                </a:solidFill>
              </a:rPr>
              <a:t>ed</a:t>
            </a:r>
            <a:r>
              <a:rPr lang="sr-Latn-BA" sz="1400" b="1">
                <a:solidFill>
                  <a:srgbClr val="000099"/>
                </a:solidFill>
              </a:rPr>
              <a:t>a</a:t>
            </a:r>
            <a:r>
              <a:rPr lang="en-US" sz="1400" b="1">
                <a:solidFill>
                  <a:srgbClr val="000099"/>
                </a:solidFill>
              </a:rPr>
              <a:t>n try </a:t>
            </a:r>
            <a:r>
              <a:rPr lang="sr-Latn-BA" sz="1400" b="1">
                <a:solidFill>
                  <a:srgbClr val="000099"/>
                </a:solidFill>
              </a:rPr>
              <a:t>blok</a:t>
            </a:r>
            <a:r>
              <a:rPr lang="en-US" sz="1400" b="1">
                <a:solidFill>
                  <a:srgbClr val="000099"/>
                </a:solidFill>
              </a:rPr>
              <a:t> mo</a:t>
            </a:r>
            <a:r>
              <a:rPr lang="sr-Latn-BA" sz="1400" b="1">
                <a:solidFill>
                  <a:srgbClr val="000099"/>
                </a:solidFill>
              </a:rPr>
              <a:t>že postojati više rukovaoca izuzecima, tj. više catch blokova!</a:t>
            </a:r>
          </a:p>
          <a:p>
            <a:pPr algn="ctr">
              <a:spcBef>
                <a:spcPts val="600"/>
              </a:spcBef>
            </a:pPr>
            <a:r>
              <a:rPr lang="sr-Latn-BA" sz="1400" b="1">
                <a:solidFill>
                  <a:srgbClr val="000099"/>
                </a:solidFill>
              </a:rPr>
              <a:t>Izbor odgovarajućeg rukovaoca vrši se na osnovu tipa objekta kojim je podignut izuzetak! </a:t>
            </a:r>
            <a:endParaRPr lang="sr-Latn-CS" sz="1400" b="1">
              <a:solidFill>
                <a:srgbClr val="000099"/>
              </a:solidFill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71438" y="1231900"/>
            <a:ext cx="4572000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1200"/>
              </a:spcBef>
              <a:buClr>
                <a:schemeClr val="folHlink"/>
              </a:buClr>
              <a:buSzPct val="60000"/>
            </a:pPr>
            <a:r>
              <a:rPr lang="sr-Latn-CS" sz="1400" b="1"/>
              <a:t>Primer:</a:t>
            </a:r>
          </a:p>
          <a:p>
            <a:pPr marL="342900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</a:pPr>
            <a:r>
              <a:rPr lang="sr-Latn-CS" sz="1400" b="1">
                <a:latin typeface="Courier New" pitchFamily="49" charset="0"/>
                <a:cs typeface="Courier New" pitchFamily="49" charset="0"/>
              </a:rPr>
              <a:t>#include &lt;iostream&gt;</a:t>
            </a:r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const char *poruka="Greska!";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int broj;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try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cout &lt;&lt; "Unesite prirodan broj: ";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cin &gt;&gt; broj;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if (broj&lt;1)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throw</a:t>
            </a:r>
            <a:r>
              <a:rPr lang="sr-Latn-BA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poruka;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else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throw</a:t>
            </a:r>
            <a:r>
              <a:rPr lang="sr-Latn-BA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broj;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catch (int i)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cout &lt;&lt; "Uneli ste broj: " &lt;&lt; i;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catch (const char *s)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cout &lt;&lt; s;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}</a:t>
            </a:r>
            <a:endParaRPr lang="sr-Latn-CS" sz="1400" b="1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5149850" y="4221163"/>
            <a:ext cx="3279775" cy="962025"/>
            <a:chOff x="4040" y="3140"/>
            <a:chExt cx="1526" cy="1063"/>
          </a:xfrm>
        </p:grpSpPr>
        <p:sp>
          <p:nvSpPr>
            <p:cNvPr id="7179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  <p:sp>
          <p:nvSpPr>
            <p:cNvPr id="7180" name="Rectangle 143"/>
            <p:cNvSpPr>
              <a:spLocks noChangeArrowheads="1"/>
            </p:cNvSpPr>
            <p:nvPr/>
          </p:nvSpPr>
          <p:spPr bwMode="auto">
            <a:xfrm>
              <a:off x="4065" y="3215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</p:grpSp>
      <p:sp>
        <p:nvSpPr>
          <p:cNvPr id="22" name="AutoShape 144"/>
          <p:cNvSpPr>
            <a:spLocks noChangeArrowheads="1"/>
          </p:cNvSpPr>
          <p:nvPr/>
        </p:nvSpPr>
        <p:spPr bwMode="auto">
          <a:xfrm>
            <a:off x="5286375" y="4271963"/>
            <a:ext cx="2863850" cy="554037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pt-BR" sz="1500" b="1">
                <a:solidFill>
                  <a:srgbClr val="FFFF00"/>
                </a:solidFill>
                <a:latin typeface="Courier New" pitchFamily="49" charset="0"/>
              </a:rPr>
              <a:t>Unesite prirodan broj: 5</a:t>
            </a:r>
          </a:p>
          <a:p>
            <a:r>
              <a:rPr lang="pt-BR" sz="1500" b="1">
                <a:solidFill>
                  <a:srgbClr val="FFFF00"/>
                </a:solidFill>
                <a:latin typeface="Courier New" pitchFamily="49" charset="0"/>
              </a:rPr>
              <a:t>Uneli ste broj: 5</a:t>
            </a:r>
            <a:endParaRPr lang="sr-Latn-CS" sz="1500" b="1">
              <a:solidFill>
                <a:srgbClr val="FFFF00"/>
              </a:solidFill>
              <a:latin typeface="Courier New" pitchFamily="49" charset="0"/>
            </a:endParaRPr>
          </a:p>
        </p:txBody>
      </p:sp>
      <p:grpSp>
        <p:nvGrpSpPr>
          <p:cNvPr id="3" name="Group 141"/>
          <p:cNvGrpSpPr>
            <a:grpSpLocks/>
          </p:cNvGrpSpPr>
          <p:nvPr/>
        </p:nvGrpSpPr>
        <p:grpSpPr bwMode="auto">
          <a:xfrm>
            <a:off x="5149850" y="5259388"/>
            <a:ext cx="3279775" cy="962025"/>
            <a:chOff x="4040" y="3140"/>
            <a:chExt cx="1526" cy="1063"/>
          </a:xfrm>
        </p:grpSpPr>
        <p:sp>
          <p:nvSpPr>
            <p:cNvPr id="7177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  <p:sp>
          <p:nvSpPr>
            <p:cNvPr id="7178" name="Rectangle 143"/>
            <p:cNvSpPr>
              <a:spLocks noChangeArrowheads="1"/>
            </p:cNvSpPr>
            <p:nvPr/>
          </p:nvSpPr>
          <p:spPr bwMode="auto">
            <a:xfrm>
              <a:off x="4065" y="3215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</p:grpSp>
      <p:sp>
        <p:nvSpPr>
          <p:cNvPr id="26" name="AutoShape 144"/>
          <p:cNvSpPr>
            <a:spLocks noChangeArrowheads="1"/>
          </p:cNvSpPr>
          <p:nvPr/>
        </p:nvSpPr>
        <p:spPr bwMode="auto">
          <a:xfrm>
            <a:off x="5286375" y="5310188"/>
            <a:ext cx="2863850" cy="554037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nl-NL" sz="1500" b="1">
                <a:solidFill>
                  <a:srgbClr val="FFFF00"/>
                </a:solidFill>
                <a:latin typeface="Courier New" pitchFamily="49" charset="0"/>
              </a:rPr>
              <a:t>Unesite prirodan broj: -3</a:t>
            </a:r>
          </a:p>
          <a:p>
            <a:r>
              <a:rPr lang="nl-NL" sz="1500" b="1">
                <a:solidFill>
                  <a:srgbClr val="FFFF00"/>
                </a:solidFill>
                <a:latin typeface="Courier New" pitchFamily="49" charset="0"/>
              </a:rPr>
              <a:t>Greska!</a:t>
            </a:r>
            <a:endParaRPr lang="sr-Latn-CS" sz="1500" b="1">
              <a:solidFill>
                <a:srgbClr val="FFFF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0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5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0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5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0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90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95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1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1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1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1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1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7" grpId="0" build="p" bldLvl="5" animBg="1"/>
      <p:bldP spid="18" grpId="0" build="p" bldLvl="5"/>
      <p:bldP spid="22" grpId="0" build="p" autoUpdateAnimBg="0"/>
      <p:bldP spid="26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sr-Latn-CS" sz="3200" smtClean="0"/>
              <a:t>Mehanizam podizanja i obrade izuzetaka</a:t>
            </a:r>
            <a:endParaRPr lang="en-US" sz="3200" smtClean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429125" y="1143000"/>
            <a:ext cx="4572000" cy="523875"/>
          </a:xfrm>
          <a:prstGeom prst="rect">
            <a:avLst/>
          </a:prstGeom>
          <a:solidFill>
            <a:srgbClr val="99FF33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r-Latn-BA" sz="1400" b="1">
                <a:solidFill>
                  <a:srgbClr val="000099"/>
                </a:solidFill>
              </a:rPr>
              <a:t>Kad se podigne izuzetak, </a:t>
            </a:r>
            <a:r>
              <a:rPr lang="sr-Latn-BA" sz="1400" b="1">
                <a:solidFill>
                  <a:srgbClr val="800000"/>
                </a:solidFill>
              </a:rPr>
              <a:t>svi iskazi iza throw se ignorišu</a:t>
            </a:r>
            <a:r>
              <a:rPr lang="sr-Latn-BA" sz="1400" b="1">
                <a:solidFill>
                  <a:srgbClr val="000099"/>
                </a:solidFill>
              </a:rPr>
              <a:t> i traži se odgovarajući rukovaoc! 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71438" y="1311275"/>
            <a:ext cx="4572000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1200"/>
              </a:spcBef>
              <a:buClr>
                <a:schemeClr val="folHlink"/>
              </a:buClr>
              <a:buSzPct val="60000"/>
            </a:pPr>
            <a:r>
              <a:rPr lang="sr-Latn-CS" sz="1400" b="1"/>
              <a:t>Primer:</a:t>
            </a:r>
          </a:p>
          <a:p>
            <a:pPr marL="342900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</a:pPr>
            <a:r>
              <a:rPr lang="sr-Latn-CS" sz="1400" b="1">
                <a:latin typeface="Courier New" pitchFamily="49" charset="0"/>
                <a:cs typeface="Courier New" pitchFamily="49" charset="0"/>
              </a:rPr>
              <a:t>#include &lt;iostream&gt;</a:t>
            </a:r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const char *poruka="Greska!";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int broj;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try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cout &lt;&lt; "Unesite prirodan broj: ";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cin &gt;&gt; broj;</a:t>
            </a:r>
          </a:p>
          <a:p>
            <a:pPr marL="342900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if (broj&lt;1)</a:t>
            </a:r>
            <a:r>
              <a:rPr lang="sr-Latn-BA" sz="14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throw poruka;</a:t>
            </a:r>
          </a:p>
          <a:p>
            <a:pPr marL="342900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throw broj;</a:t>
            </a:r>
          </a:p>
          <a:p>
            <a:pPr marL="342900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cout &lt;&lt; "</a:t>
            </a:r>
            <a:r>
              <a:rPr lang="sr-Latn-BA" sz="1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Uneli ste:</a:t>
            </a:r>
            <a:r>
              <a:rPr lang="en-US" sz="1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r-Latn-BA" sz="1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&lt;&lt; broj</a:t>
            </a:r>
            <a:r>
              <a:rPr lang="en-US" sz="1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catch (</a:t>
            </a:r>
            <a:r>
              <a:rPr lang="en-US" sz="1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cout &lt;&lt; "</a:t>
            </a:r>
            <a:r>
              <a:rPr lang="sr-Latn-BA" sz="1400" b="1">
                <a:latin typeface="Courier New" pitchFamily="49" charset="0"/>
                <a:cs typeface="Courier New" pitchFamily="49" charset="0"/>
              </a:rPr>
              <a:t>Korektan unos!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catch (const char *s)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cout &lt;&lt; s;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}</a:t>
            </a:r>
            <a:endParaRPr lang="sr-Latn-CS" sz="1400" b="1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5148263" y="4237038"/>
            <a:ext cx="3279775" cy="962025"/>
            <a:chOff x="4040" y="3140"/>
            <a:chExt cx="1526" cy="1063"/>
          </a:xfrm>
        </p:grpSpPr>
        <p:sp>
          <p:nvSpPr>
            <p:cNvPr id="8204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  <p:sp>
          <p:nvSpPr>
            <p:cNvPr id="8205" name="Rectangle 143"/>
            <p:cNvSpPr>
              <a:spLocks noChangeArrowheads="1"/>
            </p:cNvSpPr>
            <p:nvPr/>
          </p:nvSpPr>
          <p:spPr bwMode="auto">
            <a:xfrm>
              <a:off x="4065" y="3215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</p:grpSp>
      <p:sp>
        <p:nvSpPr>
          <p:cNvPr id="22" name="AutoShape 144"/>
          <p:cNvSpPr>
            <a:spLocks noChangeArrowheads="1"/>
          </p:cNvSpPr>
          <p:nvPr/>
        </p:nvSpPr>
        <p:spPr bwMode="auto">
          <a:xfrm>
            <a:off x="5284788" y="4287838"/>
            <a:ext cx="2863850" cy="554037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pt-BR" sz="1500" b="1">
                <a:solidFill>
                  <a:srgbClr val="FFFF00"/>
                </a:solidFill>
                <a:latin typeface="Courier New" pitchFamily="49" charset="0"/>
              </a:rPr>
              <a:t>Unesite prirodan broj: -3</a:t>
            </a:r>
          </a:p>
          <a:p>
            <a:r>
              <a:rPr lang="pt-BR" sz="1500" b="1">
                <a:solidFill>
                  <a:srgbClr val="FFFF00"/>
                </a:solidFill>
                <a:latin typeface="Courier New" pitchFamily="49" charset="0"/>
              </a:rPr>
              <a:t>Greska!</a:t>
            </a:r>
            <a:endParaRPr lang="sr-Latn-CS" sz="1500" b="1">
              <a:solidFill>
                <a:srgbClr val="FFFF00"/>
              </a:solidFill>
              <a:latin typeface="Courier New" pitchFamily="49" charset="0"/>
            </a:endParaRPr>
          </a:p>
        </p:txBody>
      </p:sp>
      <p:grpSp>
        <p:nvGrpSpPr>
          <p:cNvPr id="3" name="Group 141"/>
          <p:cNvGrpSpPr>
            <a:grpSpLocks/>
          </p:cNvGrpSpPr>
          <p:nvPr/>
        </p:nvGrpSpPr>
        <p:grpSpPr bwMode="auto">
          <a:xfrm>
            <a:off x="5148263" y="5275263"/>
            <a:ext cx="3279775" cy="962025"/>
            <a:chOff x="4040" y="3140"/>
            <a:chExt cx="1526" cy="1063"/>
          </a:xfrm>
        </p:grpSpPr>
        <p:sp>
          <p:nvSpPr>
            <p:cNvPr id="8202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  <p:sp>
          <p:nvSpPr>
            <p:cNvPr id="8203" name="Rectangle 143"/>
            <p:cNvSpPr>
              <a:spLocks noChangeArrowheads="1"/>
            </p:cNvSpPr>
            <p:nvPr/>
          </p:nvSpPr>
          <p:spPr bwMode="auto">
            <a:xfrm>
              <a:off x="4065" y="3215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</p:grpSp>
      <p:sp>
        <p:nvSpPr>
          <p:cNvPr id="26" name="AutoShape 144"/>
          <p:cNvSpPr>
            <a:spLocks noChangeArrowheads="1"/>
          </p:cNvSpPr>
          <p:nvPr/>
        </p:nvSpPr>
        <p:spPr bwMode="auto">
          <a:xfrm>
            <a:off x="5284788" y="5326063"/>
            <a:ext cx="2863850" cy="554037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nl-NL" sz="1500" b="1">
                <a:solidFill>
                  <a:srgbClr val="FFFF00"/>
                </a:solidFill>
                <a:latin typeface="Courier New" pitchFamily="49" charset="0"/>
              </a:rPr>
              <a:t>Unesite prirodan broj: 5</a:t>
            </a:r>
          </a:p>
          <a:p>
            <a:r>
              <a:rPr lang="nl-NL" sz="1500" b="1">
                <a:solidFill>
                  <a:srgbClr val="FFFF00"/>
                </a:solidFill>
                <a:latin typeface="Courier New" pitchFamily="49" charset="0"/>
              </a:rPr>
              <a:t>Korektan unos!</a:t>
            </a:r>
            <a:endParaRPr lang="sr-Latn-CS" sz="1500" b="1">
              <a:solidFill>
                <a:srgbClr val="FFFF00"/>
              </a:solidFill>
              <a:latin typeface="Courier New" pitchFamily="49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429125" y="1833563"/>
            <a:ext cx="4572000" cy="739775"/>
          </a:xfrm>
          <a:prstGeom prst="rect">
            <a:avLst/>
          </a:prstGeom>
          <a:solidFill>
            <a:srgbClr val="99FF33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r-Latn-BA" sz="1400" b="1">
                <a:solidFill>
                  <a:srgbClr val="000099"/>
                </a:solidFill>
              </a:rPr>
              <a:t>Rukovaoc izuzetkom ne mora da ima argument da bi prihvatio objekat kojim je podignut izuzetak, već je dovoljno samo slaganje po tipu!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0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50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900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95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1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1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7" grpId="0" animBg="1"/>
      <p:bldP spid="18" grpId="0" build="p" bldLvl="5"/>
      <p:bldP spid="22" grpId="0" build="p" autoUpdateAnimBg="0"/>
      <p:bldP spid="26" grpId="0" build="p" autoUpdateAnimBg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sr-Latn-CS" sz="3200" smtClean="0"/>
              <a:t>Mehanizam podizanja i obrade izuzetaka</a:t>
            </a:r>
            <a:endParaRPr lang="en-US" sz="3200" smtClean="0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429125" y="1143000"/>
            <a:ext cx="4572000" cy="523875"/>
          </a:xfrm>
          <a:prstGeom prst="rect">
            <a:avLst/>
          </a:prstGeom>
          <a:solidFill>
            <a:srgbClr val="99FF33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r-Latn-BA" sz="1400" b="1">
                <a:solidFill>
                  <a:srgbClr val="000099"/>
                </a:solidFill>
              </a:rPr>
              <a:t>Kad se podigne izuzetak, traži se odgovarajući rukovaoc izuzetkom! 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429125" y="1762125"/>
            <a:ext cx="4572000" cy="738188"/>
          </a:xfrm>
          <a:prstGeom prst="rect">
            <a:avLst/>
          </a:prstGeom>
          <a:solidFill>
            <a:srgbClr val="99FF33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r-Latn-BA" sz="1400" b="1">
                <a:solidFill>
                  <a:srgbClr val="000099"/>
                </a:solidFill>
              </a:rPr>
              <a:t>Ako se ne pronađe odgovarajući rukovaoc, automatski se poziva funkcija </a:t>
            </a:r>
            <a:r>
              <a:rPr lang="sr-Latn-BA" sz="1400" b="1">
                <a:solidFill>
                  <a:srgbClr val="800000"/>
                </a:solidFill>
              </a:rPr>
              <a:t>terminate() </a:t>
            </a:r>
            <a:r>
              <a:rPr lang="sr-Latn-BA" sz="1400" b="1">
                <a:solidFill>
                  <a:srgbClr val="000099"/>
                </a:solidFill>
              </a:rPr>
              <a:t>i prekida izvršavanje programa!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71438" y="1160463"/>
            <a:ext cx="4572000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1200"/>
              </a:spcBef>
              <a:buClr>
                <a:schemeClr val="folHlink"/>
              </a:buClr>
              <a:buSzPct val="60000"/>
            </a:pPr>
            <a:r>
              <a:rPr lang="sr-Latn-CS" sz="1400" b="1"/>
              <a:t>Primer:</a:t>
            </a:r>
          </a:p>
          <a:p>
            <a:pPr marL="342900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</a:pPr>
            <a:r>
              <a:rPr lang="sr-Latn-CS" sz="1400" b="1">
                <a:latin typeface="Courier New" pitchFamily="49" charset="0"/>
                <a:cs typeface="Courier New" pitchFamily="49" charset="0"/>
              </a:rPr>
              <a:t>#include &lt;iostream&gt;</a:t>
            </a:r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int broj;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try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cout &lt;&lt; "Unesite prirodan broj: ";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cin &gt;&gt; broj;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if (broj&lt;1) </a:t>
            </a:r>
            <a:r>
              <a:rPr lang="en-US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throw broj;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cout &lt;&lt; "Uneli ste: " &lt;&lt; broj;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catch (</a:t>
            </a:r>
            <a:r>
              <a:rPr lang="en-US" sz="1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cout &lt;&lt; "Nekorektan unos!";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}</a:t>
            </a:r>
            <a:endParaRPr lang="sr-Latn-CS" sz="1400" b="1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71438" y="5360988"/>
            <a:ext cx="8929687" cy="1308100"/>
            <a:chOff x="4040" y="3140"/>
            <a:chExt cx="1526" cy="1063"/>
          </a:xfrm>
        </p:grpSpPr>
        <p:sp>
          <p:nvSpPr>
            <p:cNvPr id="9225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  <p:sp>
          <p:nvSpPr>
            <p:cNvPr id="9226" name="Rectangle 143"/>
            <p:cNvSpPr>
              <a:spLocks noChangeArrowheads="1"/>
            </p:cNvSpPr>
            <p:nvPr/>
          </p:nvSpPr>
          <p:spPr bwMode="auto">
            <a:xfrm>
              <a:off x="4065" y="3215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</p:grpSp>
      <p:sp>
        <p:nvSpPr>
          <p:cNvPr id="27" name="AutoShape 144"/>
          <p:cNvSpPr>
            <a:spLocks noChangeArrowheads="1"/>
          </p:cNvSpPr>
          <p:nvPr/>
        </p:nvSpPr>
        <p:spPr bwMode="auto">
          <a:xfrm>
            <a:off x="285750" y="5454650"/>
            <a:ext cx="8501063" cy="1169988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en-US" sz="1400" b="1">
                <a:solidFill>
                  <a:srgbClr val="FFFF00"/>
                </a:solidFill>
                <a:latin typeface="Courier New" pitchFamily="49" charset="0"/>
              </a:rPr>
              <a:t>Unesite prirodan broj: -2</a:t>
            </a:r>
          </a:p>
          <a:p>
            <a:r>
              <a:rPr lang="en-US" sz="1400" b="1">
                <a:solidFill>
                  <a:srgbClr val="FFFF00"/>
                </a:solidFill>
                <a:latin typeface="Courier New" pitchFamily="49" charset="0"/>
              </a:rPr>
              <a:t>terminate called after throwing an instance of 'int'</a:t>
            </a:r>
          </a:p>
          <a:p>
            <a:endParaRPr lang="en-US" sz="1400" b="1">
              <a:solidFill>
                <a:srgbClr val="FFFF00"/>
              </a:solidFill>
              <a:latin typeface="Courier New" pitchFamily="49" charset="0"/>
            </a:endParaRPr>
          </a:p>
          <a:p>
            <a:r>
              <a:rPr lang="en-US" sz="1400" b="1">
                <a:solidFill>
                  <a:srgbClr val="FFFF00"/>
                </a:solidFill>
                <a:latin typeface="Courier New" pitchFamily="49" charset="0"/>
              </a:rPr>
              <a:t>This application has requested the Runtime to terminate it in an unusual way.</a:t>
            </a:r>
          </a:p>
          <a:p>
            <a:r>
              <a:rPr lang="en-US" sz="1400" b="1">
                <a:solidFill>
                  <a:srgbClr val="FFFF00"/>
                </a:solidFill>
                <a:latin typeface="Courier New" pitchFamily="49" charset="0"/>
              </a:rPr>
              <a:t>Please contact the application's support team for more information.</a:t>
            </a:r>
            <a:endParaRPr lang="pt-BR" sz="1400" b="1">
              <a:solidFill>
                <a:srgbClr val="FFFF00"/>
              </a:solidFill>
              <a:latin typeface="Courier New" pitchFamily="49" charset="0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3857625" y="4835525"/>
            <a:ext cx="5143500" cy="307975"/>
          </a:xfrm>
          <a:prstGeom prst="rect">
            <a:avLst/>
          </a:prstGeom>
          <a:solidFill>
            <a:srgbClr val="FFCC66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r-Latn-BA" sz="1400" b="1">
                <a:solidFill>
                  <a:srgbClr val="000099"/>
                </a:solidFill>
              </a:rPr>
              <a:t>Poruka koja se dobije zavisi od operativnog sistema!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0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50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900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14" grpId="0" animBg="1"/>
      <p:bldP spid="15" grpId="0" animBg="1"/>
      <p:bldP spid="16" grpId="0" build="p" bldLvl="5"/>
      <p:bldP spid="27" grpId="0" build="p" autoUpdateAnimBg="0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sr-Latn-CS" sz="3200" smtClean="0"/>
              <a:t>Mehanizam podizanja i obrade izuzetaka</a:t>
            </a:r>
            <a:endParaRPr lang="en-US" sz="3200" smtClean="0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357688" y="1143000"/>
            <a:ext cx="4643437" cy="738188"/>
          </a:xfrm>
          <a:prstGeom prst="rect">
            <a:avLst/>
          </a:prstGeom>
          <a:solidFill>
            <a:srgbClr val="99FF33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r-Latn-BA" sz="1400" b="1">
                <a:solidFill>
                  <a:srgbClr val="000099"/>
                </a:solidFill>
              </a:rPr>
              <a:t>Mora da postoji slaganje tipa objekta koji diže izuzetak i tipa rukovaoca – ne podrazumeva se implicitna konverzija tipa!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71438" y="1195388"/>
            <a:ext cx="6715125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1200"/>
              </a:spcBef>
              <a:buClr>
                <a:schemeClr val="folHlink"/>
              </a:buClr>
              <a:buSzPct val="60000"/>
            </a:pPr>
            <a:r>
              <a:rPr lang="sr-Latn-CS" sz="1400" b="1"/>
              <a:t>Primer:</a:t>
            </a:r>
          </a:p>
          <a:p>
            <a:pPr marL="342900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</a:pPr>
            <a:r>
              <a:rPr lang="sr-Latn-CS" sz="1300" b="1">
                <a:latin typeface="Courier New" pitchFamily="49" charset="0"/>
                <a:cs typeface="Courier New" pitchFamily="49" charset="0"/>
              </a:rPr>
              <a:t>#include &lt;iostream&gt;</a:t>
            </a:r>
            <a:endParaRPr lang="en-US" sz="1300" b="1"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int </a:t>
            </a:r>
            <a:r>
              <a:rPr lang="sr-Latn-CS" sz="1300" b="1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sr-Latn-CS" sz="13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sr-Latn-CS" sz="1300" b="1">
                <a:latin typeface="Courier New" pitchFamily="49" charset="0"/>
                <a:cs typeface="Courier New" pitchFamily="49" charset="0"/>
              </a:rPr>
              <a:t>  for (int i=1; i&lt;=3; i++)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sr-Latn-CS" sz="1300" b="1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sr-Latn-CS" sz="1300" b="1">
                <a:latin typeface="Courier New" pitchFamily="49" charset="0"/>
                <a:cs typeface="Courier New" pitchFamily="49" charset="0"/>
              </a:rPr>
              <a:t>    </a:t>
            </a:r>
            <a:r>
              <a:rPr lang="sr-Latn-CS" sz="13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try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sr-Latn-CS" sz="1300" b="1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sr-Latn-CS" sz="1300" b="1">
                <a:latin typeface="Courier New" pitchFamily="49" charset="0"/>
                <a:cs typeface="Courier New" pitchFamily="49" charset="0"/>
              </a:rPr>
              <a:t>      if (i==1) { cout &lt;&lt; "char: "; </a:t>
            </a:r>
            <a:r>
              <a:rPr lang="sr-Latn-CS" sz="13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throw</a:t>
            </a:r>
            <a:r>
              <a:rPr lang="sr-Latn-CS" sz="1300" b="1">
                <a:latin typeface="Courier New" pitchFamily="49" charset="0"/>
                <a:cs typeface="Courier New" pitchFamily="49" charset="0"/>
              </a:rPr>
              <a:t> ('A'); }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sr-Latn-CS" sz="1300" b="1">
                <a:latin typeface="Courier New" pitchFamily="49" charset="0"/>
                <a:cs typeface="Courier New" pitchFamily="49" charset="0"/>
              </a:rPr>
              <a:t>      if (i==2) { cout &lt;&lt; "const int: "; </a:t>
            </a:r>
            <a:r>
              <a:rPr lang="sr-Latn-CS" sz="13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throw</a:t>
            </a:r>
            <a:r>
              <a:rPr lang="sr-Latn-CS" sz="1300" b="1">
                <a:latin typeface="Courier New" pitchFamily="49" charset="0"/>
                <a:cs typeface="Courier New" pitchFamily="49" charset="0"/>
              </a:rPr>
              <a:t> (5); }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sr-Latn-CS" sz="1300" b="1">
                <a:latin typeface="Courier New" pitchFamily="49" charset="0"/>
                <a:cs typeface="Courier New" pitchFamily="49" charset="0"/>
              </a:rPr>
              <a:t>      if (i==3) { cout &lt;&lt; "int: "; </a:t>
            </a:r>
            <a:r>
              <a:rPr lang="sr-Latn-CS" sz="13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throw</a:t>
            </a:r>
            <a:r>
              <a:rPr lang="sr-Latn-CS" sz="1300" b="1">
                <a:latin typeface="Courier New" pitchFamily="49" charset="0"/>
                <a:cs typeface="Courier New" pitchFamily="49" charset="0"/>
              </a:rPr>
              <a:t> (i); }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sr-Latn-CS" sz="1300" b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sr-Latn-CS" sz="1300" b="1">
                <a:latin typeface="Courier New" pitchFamily="49" charset="0"/>
                <a:cs typeface="Courier New" pitchFamily="49" charset="0"/>
              </a:rPr>
              <a:t>    catch (long int)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sr-Latn-CS" sz="1300" b="1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300" b="1">
                <a:latin typeface="Courier New" pitchFamily="49" charset="0"/>
                <a:cs typeface="Courier New" pitchFamily="49" charset="0"/>
              </a:rPr>
              <a:t>{</a:t>
            </a:r>
            <a:r>
              <a:rPr lang="sr-Latn-CS" sz="1300" b="1">
                <a:latin typeface="Courier New" pitchFamily="49" charset="0"/>
                <a:cs typeface="Courier New" pitchFamily="49" charset="0"/>
              </a:rPr>
              <a:t> cout &lt;&lt; "long int" &lt;&lt; endl; }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sr-Latn-CS" sz="1300" b="1">
                <a:latin typeface="Courier New" pitchFamily="49" charset="0"/>
                <a:cs typeface="Courier New" pitchFamily="49" charset="0"/>
              </a:rPr>
              <a:t>    catch (unsigned int)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sr-Latn-CS" sz="1300" b="1">
                <a:latin typeface="Courier New" pitchFamily="49" charset="0"/>
                <a:cs typeface="Courier New" pitchFamily="49" charset="0"/>
              </a:rPr>
              <a:t>      { cout &lt;&lt; "unsigned int" &lt;&lt; endl; }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sr-Latn-CS" sz="1300" b="1">
                <a:latin typeface="Courier New" pitchFamily="49" charset="0"/>
                <a:cs typeface="Courier New" pitchFamily="49" charset="0"/>
              </a:rPr>
              <a:t>    </a:t>
            </a:r>
            <a:r>
              <a:rPr lang="sr-Latn-CS" sz="13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catch (int &amp;)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sr-Latn-CS" sz="1300" b="1">
                <a:latin typeface="Courier New" pitchFamily="49" charset="0"/>
                <a:cs typeface="Courier New" pitchFamily="49" charset="0"/>
              </a:rPr>
              <a:t>      { cout &lt;&lt; "int &amp;" &lt;&lt; endl; }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sr-Latn-CS" sz="1300" b="1">
                <a:latin typeface="Courier New" pitchFamily="49" charset="0"/>
                <a:cs typeface="Courier New" pitchFamily="49" charset="0"/>
              </a:rPr>
              <a:t>    catch (int)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sr-Latn-CS" sz="1300" b="1">
                <a:latin typeface="Courier New" pitchFamily="49" charset="0"/>
                <a:cs typeface="Courier New" pitchFamily="49" charset="0"/>
              </a:rPr>
              <a:t>      { cout &lt;&lt; "int" &lt;&lt; endl; }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sr-Latn-CS" sz="1300" b="1">
                <a:latin typeface="Courier New" pitchFamily="49" charset="0"/>
                <a:cs typeface="Courier New" pitchFamily="49" charset="0"/>
              </a:rPr>
              <a:t>    catch (const int)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sr-Latn-CS" sz="1300" b="1">
                <a:latin typeface="Courier New" pitchFamily="49" charset="0"/>
                <a:cs typeface="Courier New" pitchFamily="49" charset="0"/>
              </a:rPr>
              <a:t>      { cout &lt;&lt; "const int" &lt;&lt; endl; }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sr-Latn-CS" sz="1300" b="1">
                <a:latin typeface="Courier New" pitchFamily="49" charset="0"/>
                <a:cs typeface="Courier New" pitchFamily="49" charset="0"/>
              </a:rPr>
              <a:t>    </a:t>
            </a:r>
            <a:r>
              <a:rPr lang="sr-Latn-CS" sz="13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catch (char)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sr-Latn-CS" sz="1300" b="1">
                <a:latin typeface="Courier New" pitchFamily="49" charset="0"/>
                <a:cs typeface="Courier New" pitchFamily="49" charset="0"/>
              </a:rPr>
              <a:t>      { cout &lt;&lt; "char" &lt;&lt; endl; }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sr-Latn-CS" sz="13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sr-Latn-CS" sz="13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357688" y="2000250"/>
            <a:ext cx="4643437" cy="523875"/>
          </a:xfrm>
          <a:prstGeom prst="rect">
            <a:avLst/>
          </a:prstGeom>
          <a:solidFill>
            <a:srgbClr val="99FF33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r-Latn-BA" sz="1400" b="1">
                <a:solidFill>
                  <a:srgbClr val="000099"/>
                </a:solidFill>
              </a:rPr>
              <a:t>Dozvoljene alternative su: </a:t>
            </a:r>
            <a:r>
              <a:rPr lang="sr-Latn-BA" sz="1400" b="1">
                <a:solidFill>
                  <a:srgbClr val="800000"/>
                </a:solidFill>
              </a:rPr>
              <a:t>isti tip</a:t>
            </a:r>
            <a:r>
              <a:rPr lang="sr-Latn-BA" sz="1400" b="1">
                <a:solidFill>
                  <a:srgbClr val="000099"/>
                </a:solidFill>
              </a:rPr>
              <a:t>, </a:t>
            </a:r>
            <a:r>
              <a:rPr lang="sr-Latn-BA" sz="1400" b="1">
                <a:solidFill>
                  <a:srgbClr val="800000"/>
                </a:solidFill>
              </a:rPr>
              <a:t>referenca</a:t>
            </a:r>
            <a:r>
              <a:rPr lang="sr-Latn-BA" sz="1400" b="1">
                <a:solidFill>
                  <a:srgbClr val="000099"/>
                </a:solidFill>
              </a:rPr>
              <a:t> ili </a:t>
            </a:r>
            <a:r>
              <a:rPr lang="sr-Latn-BA" sz="1400" b="1">
                <a:solidFill>
                  <a:srgbClr val="800000"/>
                </a:solidFill>
              </a:rPr>
              <a:t>konstanta istog tipa</a:t>
            </a:r>
            <a:r>
              <a:rPr lang="sr-Latn-BA" sz="1400" b="1">
                <a:solidFill>
                  <a:srgbClr val="000099"/>
                </a:solidFill>
              </a:rPr>
              <a:t>.</a:t>
            </a:r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5649913" y="5214938"/>
            <a:ext cx="3279775" cy="1428750"/>
            <a:chOff x="4040" y="3140"/>
            <a:chExt cx="1526" cy="1063"/>
          </a:xfrm>
        </p:grpSpPr>
        <p:sp>
          <p:nvSpPr>
            <p:cNvPr id="10248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  <p:sp>
          <p:nvSpPr>
            <p:cNvPr id="10249" name="Rectangle 143"/>
            <p:cNvSpPr>
              <a:spLocks noChangeArrowheads="1"/>
            </p:cNvSpPr>
            <p:nvPr/>
          </p:nvSpPr>
          <p:spPr bwMode="auto">
            <a:xfrm>
              <a:off x="4065" y="3215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</p:grpSp>
      <p:sp>
        <p:nvSpPr>
          <p:cNvPr id="18" name="AutoShape 144"/>
          <p:cNvSpPr>
            <a:spLocks noChangeArrowheads="1"/>
          </p:cNvSpPr>
          <p:nvPr/>
        </p:nvSpPr>
        <p:spPr bwMode="auto">
          <a:xfrm>
            <a:off x="5780088" y="5287963"/>
            <a:ext cx="2863850" cy="784225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sr-Latn-CS" sz="1500" b="1">
                <a:solidFill>
                  <a:srgbClr val="FFFF00"/>
                </a:solidFill>
                <a:latin typeface="Courier New" pitchFamily="49" charset="0"/>
              </a:rPr>
              <a:t>char: char</a:t>
            </a:r>
          </a:p>
          <a:p>
            <a:r>
              <a:rPr lang="sr-Latn-CS" sz="1500" b="1">
                <a:solidFill>
                  <a:srgbClr val="FFFF00"/>
                </a:solidFill>
                <a:latin typeface="Courier New" pitchFamily="49" charset="0"/>
              </a:rPr>
              <a:t>const int: int &amp;</a:t>
            </a:r>
          </a:p>
          <a:p>
            <a:r>
              <a:rPr lang="sr-Latn-CS" sz="1500" b="1">
                <a:solidFill>
                  <a:srgbClr val="FFFF00"/>
                </a:solidFill>
                <a:latin typeface="Courier New" pitchFamily="49" charset="0"/>
              </a:rPr>
              <a:t>int: int &amp;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0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50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900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95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1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1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3000"/>
                            </p:stCondLst>
                            <p:childTnLst>
                              <p:par>
                                <p:cTn id="1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1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3500"/>
                            </p:stCondLst>
                            <p:childTnLst>
                              <p:par>
                                <p:cTn id="1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1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14" grpId="0" animBg="1"/>
      <p:bldP spid="16" grpId="0" build="p" bldLvl="5"/>
      <p:bldP spid="11" grpId="0" animBg="1"/>
      <p:bldP spid="18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sr-Latn-CS" sz="3200" smtClean="0"/>
              <a:t>Mehanizam podizanja i obrade izuzetaka</a:t>
            </a:r>
            <a:endParaRPr lang="en-US" sz="3200" smtClean="0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357688" y="1143000"/>
            <a:ext cx="4643437" cy="738188"/>
          </a:xfrm>
          <a:prstGeom prst="rect">
            <a:avLst/>
          </a:prstGeom>
          <a:solidFill>
            <a:srgbClr val="99FF33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r-Latn-BA" sz="1400" b="1">
                <a:solidFill>
                  <a:srgbClr val="000099"/>
                </a:solidFill>
              </a:rPr>
              <a:t>Mora da postoji slaganje tipa objekta koji diže izuzetak i tipa rukovaoca – ne podrazumeva se implicitna konverzija tipa!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71438" y="1200150"/>
            <a:ext cx="5221287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1200"/>
              </a:spcBef>
              <a:buClr>
                <a:schemeClr val="folHlink"/>
              </a:buClr>
              <a:buSzPct val="60000"/>
            </a:pPr>
            <a:r>
              <a:rPr lang="sr-Latn-CS" sz="1400" b="1"/>
              <a:t>Primer:</a:t>
            </a:r>
          </a:p>
          <a:p>
            <a:pPr marL="342900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</a:pPr>
            <a:r>
              <a:rPr lang="sr-Latn-CS" sz="1300" b="1">
                <a:latin typeface="Courier New" pitchFamily="49" charset="0"/>
                <a:cs typeface="Courier New" pitchFamily="49" charset="0"/>
              </a:rPr>
              <a:t>#include &lt;iostream&gt;</a:t>
            </a:r>
            <a:endParaRPr lang="en-US" sz="1300" b="1"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class Osnovna {};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class Javna : public Osnovna {};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class Privatna : private Osnovna {};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  Osnovna oo;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  Javna oj;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  Privatna op;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  for (int i=1; i&lt;=3; i++)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    try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      if (i==1) { cout &lt;&lt; "oo: "; throw (oo); }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      if (i==2) { cout &lt;&lt; "oj: "; throw (oj); }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      if (i==3) { cout &lt;&lt; "op: "; throw (op); }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    catch (Osnovna)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      { cout &lt;&lt; "Osnovna!" &lt;&lt; endl; }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    catch (Privatna)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      { cout &lt;&lt; "Privatna!" &lt;&lt; endl; }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    catch (Javna)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      { cout &lt;&lt; "Javna!" &lt;&lt; endl; }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}</a:t>
            </a:r>
            <a:endParaRPr lang="sr-Latn-CS" sz="13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357688" y="2000250"/>
            <a:ext cx="4643437" cy="523875"/>
          </a:xfrm>
          <a:prstGeom prst="rect">
            <a:avLst/>
          </a:prstGeom>
          <a:solidFill>
            <a:srgbClr val="99FF33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r-Latn-BA" sz="1400" b="1">
                <a:solidFill>
                  <a:srgbClr val="000099"/>
                </a:solidFill>
              </a:rPr>
              <a:t>Objekti javno izvedene klase su ujedno i objekti osnovne klase!!! </a:t>
            </a:r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5649913" y="5214938"/>
            <a:ext cx="3279775" cy="1428750"/>
            <a:chOff x="4040" y="3140"/>
            <a:chExt cx="1526" cy="1063"/>
          </a:xfrm>
        </p:grpSpPr>
        <p:sp>
          <p:nvSpPr>
            <p:cNvPr id="11272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  <p:sp>
          <p:nvSpPr>
            <p:cNvPr id="11273" name="Rectangle 143"/>
            <p:cNvSpPr>
              <a:spLocks noChangeArrowheads="1"/>
            </p:cNvSpPr>
            <p:nvPr/>
          </p:nvSpPr>
          <p:spPr bwMode="auto">
            <a:xfrm>
              <a:off x="4065" y="3215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</p:grpSp>
      <p:sp>
        <p:nvSpPr>
          <p:cNvPr id="18" name="AutoShape 144"/>
          <p:cNvSpPr>
            <a:spLocks noChangeArrowheads="1"/>
          </p:cNvSpPr>
          <p:nvPr/>
        </p:nvSpPr>
        <p:spPr bwMode="auto">
          <a:xfrm>
            <a:off x="5780088" y="5287963"/>
            <a:ext cx="2863850" cy="784225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nl-NL" sz="1500" b="1">
                <a:solidFill>
                  <a:srgbClr val="FFFF00"/>
                </a:solidFill>
                <a:latin typeface="Courier New" pitchFamily="49" charset="0"/>
              </a:rPr>
              <a:t>oo: Osnovna!</a:t>
            </a:r>
          </a:p>
          <a:p>
            <a:r>
              <a:rPr lang="nl-NL" sz="1500" b="1">
                <a:solidFill>
                  <a:srgbClr val="FFFF00"/>
                </a:solidFill>
                <a:latin typeface="Courier New" pitchFamily="49" charset="0"/>
              </a:rPr>
              <a:t>oj: Osnovna!</a:t>
            </a:r>
          </a:p>
          <a:p>
            <a:r>
              <a:rPr lang="nl-NL" sz="1500" b="1">
                <a:solidFill>
                  <a:srgbClr val="FFFF00"/>
                </a:solidFill>
                <a:latin typeface="Courier New" pitchFamily="49" charset="0"/>
              </a:rPr>
              <a:t>op: Privatna!</a:t>
            </a:r>
            <a:endParaRPr lang="sr-Latn-CS" sz="1500" b="1">
              <a:solidFill>
                <a:srgbClr val="FFFF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0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50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900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95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1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1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3000"/>
                            </p:stCondLst>
                            <p:childTnLst>
                              <p:par>
                                <p:cTn id="1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1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3500"/>
                            </p:stCondLst>
                            <p:childTnLst>
                              <p:par>
                                <p:cTn id="1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1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14" grpId="0" animBg="1"/>
      <p:bldP spid="16" grpId="0" build="p" bldLvl="5"/>
      <p:bldP spid="11" grpId="0" animBg="1"/>
      <p:bldP spid="18" grpId="0" build="p" autoUpdateAnimBg="0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9430</TotalTime>
  <Words>3506</Words>
  <Application>Microsoft Office PowerPoint</Application>
  <PresentationFormat>On-screen Show (4:3)</PresentationFormat>
  <Paragraphs>597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Blends</vt:lpstr>
      <vt:lpstr>Programski jezici 1</vt:lpstr>
      <vt:lpstr>Obrada izuzetaka  </vt:lpstr>
      <vt:lpstr>Koncept izuzetka</vt:lpstr>
      <vt:lpstr>Mehanizam podizanja i obrade izuzetaka</vt:lpstr>
      <vt:lpstr>Mehanizam podizanja i obrade izuzetaka</vt:lpstr>
      <vt:lpstr>Mehanizam podizanja i obrade izuzetaka</vt:lpstr>
      <vt:lpstr>Mehanizam podizanja i obrade izuzetaka</vt:lpstr>
      <vt:lpstr>Mehanizam podizanja i obrade izuzetaka</vt:lpstr>
      <vt:lpstr>Mehanizam podizanja i obrade izuzetaka</vt:lpstr>
      <vt:lpstr>Univerzalni rukovaoc izuzecima</vt:lpstr>
      <vt:lpstr>Funkcije i obrada izuzetaka</vt:lpstr>
      <vt:lpstr>Funkcije i obrada izuzetaka</vt:lpstr>
      <vt:lpstr>Funkcije i obrada izuzetaka</vt:lpstr>
      <vt:lpstr>Funkcije i obrada izuzetaka</vt:lpstr>
      <vt:lpstr>Funkcije i obrada izuzetaka</vt:lpstr>
      <vt:lpstr>Re-throwing izuzetka</vt:lpstr>
      <vt:lpstr>Specijalne funkcije za obradu izuzetaka</vt:lpstr>
      <vt:lpstr>Specijalne funkcije za obradu izuzetaka</vt:lpstr>
      <vt:lpstr>Objekti izuzetaka</vt:lpstr>
    </vt:vector>
  </TitlesOfParts>
  <Company>- ETH0 -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Programski jezici 1</dc:title>
  <dc:creator>PC</dc:creator>
  <cp:lastModifiedBy>Goran</cp:lastModifiedBy>
  <cp:revision>772</cp:revision>
  <dcterms:created xsi:type="dcterms:W3CDTF">2009-10-08T10:56:56Z</dcterms:created>
  <dcterms:modified xsi:type="dcterms:W3CDTF">2014-12-16T11:29:30Z</dcterms:modified>
</cp:coreProperties>
</file>