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3F47-0CCD-49CF-8888-9FA08799B4AC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FAF0-012C-4023-A567-9083BFA81C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3F47-0CCD-49CF-8888-9FA08799B4AC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FAF0-012C-4023-A567-9083BFA81C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33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3F47-0CCD-49CF-8888-9FA08799B4AC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FAF0-012C-4023-A567-9083BFA81C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59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3F47-0CCD-49CF-8888-9FA08799B4AC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FAF0-012C-4023-A567-9083BFA81C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42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3F47-0CCD-49CF-8888-9FA08799B4AC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FAF0-012C-4023-A567-9083BFA81C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43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3F47-0CCD-49CF-8888-9FA08799B4AC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FAF0-012C-4023-A567-9083BFA81C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13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3F47-0CCD-49CF-8888-9FA08799B4AC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FAF0-012C-4023-A567-9083BFA81C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94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3F47-0CCD-49CF-8888-9FA08799B4AC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FAF0-012C-4023-A567-9083BFA81C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20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3F47-0CCD-49CF-8888-9FA08799B4AC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FAF0-012C-4023-A567-9083BFA81C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50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3F47-0CCD-49CF-8888-9FA08799B4AC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FAF0-012C-4023-A567-9083BFA81C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45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3F47-0CCD-49CF-8888-9FA08799B4AC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FAF0-012C-4023-A567-9083BFA81C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91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03F47-0CCD-49CF-8888-9FA08799B4AC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7FAF0-012C-4023-A567-9083BFA81C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03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jpeg"/><Relationship Id="rId7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175163" y="2435832"/>
            <a:ext cx="9144000" cy="2074025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hlinkClick r:id="rId2" action="ppaction://hlinksldjump"/>
              </a:rPr>
              <a:t>Events </a:t>
            </a:r>
            <a:endParaRPr lang="en-GB" dirty="0"/>
          </a:p>
          <a:p>
            <a:r>
              <a:rPr lang="en-GB" dirty="0">
                <a:hlinkClick r:id="rId3" action="ppaction://hlinksldjump"/>
              </a:rPr>
              <a:t>Qualifications and Certifications</a:t>
            </a:r>
            <a:endParaRPr lang="en-GB" dirty="0"/>
          </a:p>
          <a:p>
            <a:r>
              <a:rPr lang="en-GB" dirty="0">
                <a:hlinkClick r:id="rId4" action="ppaction://hlinksldjump"/>
              </a:rPr>
              <a:t>Membership</a:t>
            </a:r>
            <a:endParaRPr lang="en-GB" dirty="0"/>
          </a:p>
          <a:p>
            <a:r>
              <a:rPr lang="en-GB" dirty="0"/>
              <a:t>Consultancy</a:t>
            </a:r>
          </a:p>
          <a:p>
            <a:r>
              <a:rPr lang="en-GB" dirty="0"/>
              <a:t>Quiz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776" y="682646"/>
            <a:ext cx="1388507" cy="170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4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International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631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Specialist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470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Student Chapters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17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STELLAR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016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Events        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5529" y="658574"/>
            <a:ext cx="373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 action="ppaction://hlinksldjump"/>
              </a:rPr>
              <a:t>Front Page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140632" y="3257954"/>
            <a:ext cx="288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Awards and Competitions</a:t>
            </a:r>
          </a:p>
        </p:txBody>
      </p:sp>
    </p:spTree>
    <p:extLst>
      <p:ext uri="{BB962C8B-B14F-4D97-AF65-F5344CB8AC3E}">
        <p14:creationId xmlns:p14="http://schemas.microsoft.com/office/powerpoint/2010/main" val="3755751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Qualifications and Certifications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Qualifications                                              Certifications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855529" y="658574"/>
            <a:ext cx="373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 action="ppaction://hlinksldjump"/>
              </a:rPr>
              <a:t>Front Page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265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Consultancy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855529" y="658574"/>
            <a:ext cx="373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 action="ppaction://hlinksldjump"/>
              </a:rPr>
              <a:t>Front Page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389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9864" y="2511284"/>
            <a:ext cx="5993477" cy="40233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             Membership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Memberships BSc offer: </a:t>
            </a:r>
          </a:p>
          <a:p>
            <a:r>
              <a:rPr lang="en-GB" sz="1400" b="1" dirty="0"/>
              <a:t>It Professional:</a:t>
            </a:r>
          </a:p>
          <a:p>
            <a:r>
              <a:rPr lang="en-GB" sz="1400" dirty="0"/>
              <a:t>Associate</a:t>
            </a:r>
          </a:p>
          <a:p>
            <a:r>
              <a:rPr lang="en-GB" sz="1400" dirty="0"/>
              <a:t>Professional</a:t>
            </a:r>
          </a:p>
          <a:p>
            <a:r>
              <a:rPr lang="en-GB" sz="1400" dirty="0"/>
              <a:t>Chartered IT Professional </a:t>
            </a:r>
          </a:p>
          <a:p>
            <a:r>
              <a:rPr lang="en-GB" sz="1400" dirty="0"/>
              <a:t>Fellowship</a:t>
            </a:r>
          </a:p>
          <a:p>
            <a:pPr marL="0" indent="0">
              <a:buNone/>
            </a:pPr>
            <a:r>
              <a:rPr lang="en-GB" sz="1400" b="1" dirty="0"/>
              <a:t>Student</a:t>
            </a:r>
          </a:p>
          <a:p>
            <a:pPr marL="0" indent="0">
              <a:buNone/>
            </a:pPr>
            <a:r>
              <a:rPr lang="en-GB" sz="1400" b="1" dirty="0"/>
              <a:t>Affiliate</a:t>
            </a:r>
          </a:p>
        </p:txBody>
      </p:sp>
      <p:pic>
        <p:nvPicPr>
          <p:cNvPr id="5" name="Picture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796" y="5449708"/>
            <a:ext cx="244446" cy="244446"/>
          </a:xfrm>
          <a:prstGeom prst="rect">
            <a:avLst/>
          </a:prstGeom>
        </p:spPr>
      </p:pic>
      <p:pic>
        <p:nvPicPr>
          <p:cNvPr id="13" name="Picture 12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157" y="4767410"/>
            <a:ext cx="244446" cy="244446"/>
          </a:xfrm>
          <a:prstGeom prst="rect">
            <a:avLst/>
          </a:prstGeom>
        </p:spPr>
      </p:pic>
      <p:pic>
        <p:nvPicPr>
          <p:cNvPr id="14" name="Picture 13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66" y="5105517"/>
            <a:ext cx="244446" cy="244446"/>
          </a:xfrm>
          <a:prstGeom prst="rect">
            <a:avLst/>
          </a:prstGeom>
        </p:spPr>
      </p:pic>
      <p:pic>
        <p:nvPicPr>
          <p:cNvPr id="15" name="Picture 14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30" y="4143581"/>
            <a:ext cx="244446" cy="244446"/>
          </a:xfrm>
          <a:prstGeom prst="rect">
            <a:avLst/>
          </a:prstGeom>
        </p:spPr>
      </p:pic>
      <p:pic>
        <p:nvPicPr>
          <p:cNvPr id="16" name="Picture 1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907" y="4522964"/>
            <a:ext cx="244446" cy="244446"/>
          </a:xfrm>
          <a:prstGeom prst="rect">
            <a:avLst/>
          </a:prstGeom>
        </p:spPr>
      </p:pic>
      <p:pic>
        <p:nvPicPr>
          <p:cNvPr id="17" name="Picture 16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796" y="5706868"/>
            <a:ext cx="244446" cy="244446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982691" y="2511284"/>
            <a:ext cx="4605251" cy="40233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170937" y="2734887"/>
            <a:ext cx="43163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u="sng" dirty="0"/>
              <a:t>Member Groups:</a:t>
            </a:r>
          </a:p>
          <a:p>
            <a:r>
              <a:rPr lang="en-GB" dirty="0"/>
              <a:t>UK Branches</a:t>
            </a:r>
          </a:p>
          <a:p>
            <a:r>
              <a:rPr lang="en-GB" dirty="0"/>
              <a:t>International Sections</a:t>
            </a:r>
          </a:p>
          <a:p>
            <a:r>
              <a:rPr lang="en-GB" dirty="0"/>
              <a:t>Specialist Groups</a:t>
            </a:r>
          </a:p>
          <a:p>
            <a:r>
              <a:rPr lang="en-GB" dirty="0"/>
              <a:t>Student Chapters</a:t>
            </a:r>
          </a:p>
          <a:p>
            <a:r>
              <a:rPr lang="en-GB" dirty="0"/>
              <a:t>STELLAR</a:t>
            </a:r>
          </a:p>
          <a:p>
            <a:endParaRPr lang="en-GB" dirty="0"/>
          </a:p>
        </p:txBody>
      </p:sp>
      <p:pic>
        <p:nvPicPr>
          <p:cNvPr id="22" name="Picture 21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099" y="4732948"/>
            <a:ext cx="244446" cy="244446"/>
          </a:xfrm>
          <a:prstGeom prst="rect">
            <a:avLst/>
          </a:prstGeom>
        </p:spPr>
      </p:pic>
      <p:pic>
        <p:nvPicPr>
          <p:cNvPr id="23" name="Picture 22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127" y="3624368"/>
            <a:ext cx="244446" cy="244446"/>
          </a:xfrm>
          <a:prstGeom prst="rect">
            <a:avLst/>
          </a:prstGeom>
        </p:spPr>
      </p:pic>
      <p:pic>
        <p:nvPicPr>
          <p:cNvPr id="24" name="Picture 23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871" y="3916226"/>
            <a:ext cx="244446" cy="244446"/>
          </a:xfrm>
          <a:prstGeom prst="rect">
            <a:avLst/>
          </a:prstGeom>
        </p:spPr>
      </p:pic>
      <p:pic>
        <p:nvPicPr>
          <p:cNvPr id="25" name="Picture 24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140" y="4194438"/>
            <a:ext cx="244446" cy="244446"/>
          </a:xfrm>
          <a:prstGeom prst="rect">
            <a:avLst/>
          </a:prstGeom>
        </p:spPr>
      </p:pic>
      <p:pic>
        <p:nvPicPr>
          <p:cNvPr id="26" name="Picture 25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695" y="4506352"/>
            <a:ext cx="244446" cy="24444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855529" y="658574"/>
            <a:ext cx="373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7" action="ppaction://hlinksldjump"/>
              </a:rPr>
              <a:t>Front Page</a:t>
            </a:r>
            <a:endParaRPr lang="en-GB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032" y="2642939"/>
            <a:ext cx="1015873" cy="124444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39" y="2642939"/>
            <a:ext cx="767057" cy="93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1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Associate Membership (AMBCS)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fontAlgn="base"/>
            <a:r>
              <a:rPr lang="en-US" sz="1800" b="1" dirty="0"/>
              <a:t>If you’re at the start of your career in IT, Associate Membership (AMBCS) will give you the tools, resources and opportunities you need.</a:t>
            </a:r>
            <a:endParaRPr lang="en-US" sz="1800" dirty="0"/>
          </a:p>
          <a:p>
            <a:pPr algn="ctr" fontAlgn="base"/>
            <a:r>
              <a:rPr lang="en-US" sz="1800" dirty="0"/>
              <a:t>Along with the letters AMBCS after your name, you will also get unrivalled networking opportunities, publications and access to events.</a:t>
            </a:r>
          </a:p>
          <a:p>
            <a:pPr algn="ctr" fontAlgn="base"/>
            <a:r>
              <a:rPr lang="en-US" sz="1800" dirty="0"/>
              <a:t>AMBCS is your pathway to full Professional Membership and will help to ensure you stay in up to date with the industry and </a:t>
            </a:r>
            <a:r>
              <a:rPr lang="en-US" sz="1800" dirty="0" err="1"/>
              <a:t>maximise</a:t>
            </a:r>
            <a:r>
              <a:rPr lang="en-US" sz="1800" dirty="0"/>
              <a:t> career development opportunities.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9290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Professional Membership (PBCS)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25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Chartered IT </a:t>
            </a:r>
            <a:r>
              <a:rPr lang="en-GB" dirty="0" err="1"/>
              <a:t>Prosessional</a:t>
            </a:r>
            <a:r>
              <a:rPr lang="en-GB" dirty="0"/>
              <a:t> Membership (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84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Fellowship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4656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Student Membership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657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Afilliate</a:t>
            </a:r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753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/>
              <a:t>UK Branches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Drop Down Boxes</a:t>
            </a:r>
          </a:p>
        </p:txBody>
      </p:sp>
    </p:spTree>
    <p:extLst>
      <p:ext uri="{BB962C8B-B14F-4D97-AF65-F5344CB8AC3E}">
        <p14:creationId xmlns:p14="http://schemas.microsoft.com/office/powerpoint/2010/main" val="340237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163</Words>
  <Application>Microsoft Office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                          Membership</vt:lpstr>
      <vt:lpstr>Associate Membership (AMBCS)</vt:lpstr>
      <vt:lpstr>Professional Membership (PBCS)</vt:lpstr>
      <vt:lpstr>Chartered IT Prosessional Membership (</vt:lpstr>
      <vt:lpstr>Fellowship</vt:lpstr>
      <vt:lpstr>Student Membership</vt:lpstr>
      <vt:lpstr>Afilliate </vt:lpstr>
      <vt:lpstr> UK Branches </vt:lpstr>
      <vt:lpstr>International Sections</vt:lpstr>
      <vt:lpstr>Specialist Groups</vt:lpstr>
      <vt:lpstr>Student Chapters</vt:lpstr>
      <vt:lpstr>STELLAR</vt:lpstr>
      <vt:lpstr>Events</vt:lpstr>
      <vt:lpstr>Qualifications and Certifications</vt:lpstr>
      <vt:lpstr>Consultancy</vt:lpstr>
    </vt:vector>
  </TitlesOfParts>
  <Company>University of West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BCS</dc:title>
  <dc:creator>Carlo Antonio Ferriggi</dc:creator>
  <cp:lastModifiedBy>davidkd</cp:lastModifiedBy>
  <cp:revision>12</cp:revision>
  <dcterms:created xsi:type="dcterms:W3CDTF">2017-02-15T14:00:27Z</dcterms:created>
  <dcterms:modified xsi:type="dcterms:W3CDTF">2017-02-15T17:48:40Z</dcterms:modified>
</cp:coreProperties>
</file>