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4" r:id="rId1"/>
    <p:sldMasterId id="2147483805" r:id="rId2"/>
  </p:sldMasterIdLst>
  <p:notesMasterIdLst>
    <p:notesMasterId r:id="rId16"/>
  </p:notesMasterIdLst>
  <p:sldIdLst>
    <p:sldId id="261" r:id="rId3"/>
    <p:sldId id="751" r:id="rId4"/>
    <p:sldId id="300" r:id="rId5"/>
    <p:sldId id="742" r:id="rId6"/>
    <p:sldId id="743" r:id="rId7"/>
    <p:sldId id="748" r:id="rId8"/>
    <p:sldId id="744" r:id="rId9"/>
    <p:sldId id="745" r:id="rId10"/>
    <p:sldId id="746" r:id="rId11"/>
    <p:sldId id="747" r:id="rId12"/>
    <p:sldId id="749" r:id="rId13"/>
    <p:sldId id="750" r:id="rId14"/>
    <p:sldId id="74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537E6-B4DE-4C8B-BC5F-4C54DC439B2E}" v="1" dt="2022-06-28T18:58:00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8317" autoAdjust="0"/>
  </p:normalViewPr>
  <p:slideViewPr>
    <p:cSldViewPr snapToGrid="0">
      <p:cViewPr varScale="1">
        <p:scale>
          <a:sx n="97" d="100"/>
          <a:sy n="97" d="100"/>
        </p:scale>
        <p:origin x="10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Shah" userId="be5b89c36068ba69" providerId="LiveId" clId="{EE81D98B-F0FD-4651-95EC-0A12B16BA86A}"/>
    <pc:docChg chg="undo custSel modSld">
      <pc:chgData name="Ashok Shah" userId="be5b89c36068ba69" providerId="LiveId" clId="{EE81D98B-F0FD-4651-95EC-0A12B16BA86A}" dt="2022-06-28T18:08:09.098" v="2198" actId="20577"/>
      <pc:docMkLst>
        <pc:docMk/>
      </pc:docMkLst>
      <pc:sldChg chg="modSp mod">
        <pc:chgData name="Ashok Shah" userId="be5b89c36068ba69" providerId="LiveId" clId="{EE81D98B-F0FD-4651-95EC-0A12B16BA86A}" dt="2022-06-28T17:57:31.960" v="358" actId="207"/>
        <pc:sldMkLst>
          <pc:docMk/>
          <pc:sldMk cId="1678978674" sldId="300"/>
        </pc:sldMkLst>
        <pc:spChg chg="mod">
          <ac:chgData name="Ashok Shah" userId="be5b89c36068ba69" providerId="LiveId" clId="{EE81D98B-F0FD-4651-95EC-0A12B16BA86A}" dt="2022-06-28T17:57:31.960" v="358" actId="207"/>
          <ac:spMkLst>
            <pc:docMk/>
            <pc:sldMk cId="1678978674" sldId="300"/>
            <ac:spMk id="3" creationId="{63FC607C-C83B-4218-94EA-C54645B9ACA4}"/>
          </ac:spMkLst>
        </pc:spChg>
      </pc:sldChg>
      <pc:sldChg chg="addSp modSp mod">
        <pc:chgData name="Ashok Shah" userId="be5b89c36068ba69" providerId="LiveId" clId="{EE81D98B-F0FD-4651-95EC-0A12B16BA86A}" dt="2022-06-28T17:58:08.257" v="417" actId="20577"/>
        <pc:sldMkLst>
          <pc:docMk/>
          <pc:sldMk cId="1282413382" sldId="741"/>
        </pc:sldMkLst>
        <pc:spChg chg="add mod">
          <ac:chgData name="Ashok Shah" userId="be5b89c36068ba69" providerId="LiveId" clId="{EE81D98B-F0FD-4651-95EC-0A12B16BA86A}" dt="2022-06-28T17:58:08.257" v="417" actId="20577"/>
          <ac:spMkLst>
            <pc:docMk/>
            <pc:sldMk cId="1282413382" sldId="741"/>
            <ac:spMk id="4" creationId="{6FBA230A-2FFD-D247-928E-0BE76D1D4295}"/>
          </ac:spMkLst>
        </pc:spChg>
      </pc:sldChg>
      <pc:sldChg chg="addSp modSp mod">
        <pc:chgData name="Ashok Shah" userId="be5b89c36068ba69" providerId="LiveId" clId="{EE81D98B-F0FD-4651-95EC-0A12B16BA86A}" dt="2022-06-28T18:03:07.773" v="1325" actId="20577"/>
        <pc:sldMkLst>
          <pc:docMk/>
          <pc:sldMk cId="2211150671" sldId="742"/>
        </pc:sldMkLst>
        <pc:spChg chg="add mod">
          <ac:chgData name="Ashok Shah" userId="be5b89c36068ba69" providerId="LiveId" clId="{EE81D98B-F0FD-4651-95EC-0A12B16BA86A}" dt="2022-06-28T18:03:07.773" v="1325" actId="20577"/>
          <ac:spMkLst>
            <pc:docMk/>
            <pc:sldMk cId="2211150671" sldId="742"/>
            <ac:spMk id="2" creationId="{F813DDAF-97D5-C1AC-BB1D-25A3BD05AB0F}"/>
          </ac:spMkLst>
        </pc:spChg>
      </pc:sldChg>
      <pc:sldChg chg="addSp modSp mod">
        <pc:chgData name="Ashok Shah" userId="be5b89c36068ba69" providerId="LiveId" clId="{EE81D98B-F0FD-4651-95EC-0A12B16BA86A}" dt="2022-06-28T18:04:02.121" v="1512" actId="20577"/>
        <pc:sldMkLst>
          <pc:docMk/>
          <pc:sldMk cId="4278360286" sldId="743"/>
        </pc:sldMkLst>
        <pc:spChg chg="add mod">
          <ac:chgData name="Ashok Shah" userId="be5b89c36068ba69" providerId="LiveId" clId="{EE81D98B-F0FD-4651-95EC-0A12B16BA86A}" dt="2022-06-28T18:04:02.121" v="1512" actId="20577"/>
          <ac:spMkLst>
            <pc:docMk/>
            <pc:sldMk cId="4278360286" sldId="743"/>
            <ac:spMk id="2" creationId="{C4B45598-F417-A4C5-F248-B402D0A9D1FC}"/>
          </ac:spMkLst>
        </pc:spChg>
      </pc:sldChg>
      <pc:sldChg chg="addSp delSp modSp mod">
        <pc:chgData name="Ashok Shah" userId="be5b89c36068ba69" providerId="LiveId" clId="{EE81D98B-F0FD-4651-95EC-0A12B16BA86A}" dt="2022-06-28T18:05:27.437" v="1634" actId="20577"/>
        <pc:sldMkLst>
          <pc:docMk/>
          <pc:sldMk cId="1432468339" sldId="744"/>
        </pc:sldMkLst>
        <pc:spChg chg="add del">
          <ac:chgData name="Ashok Shah" userId="be5b89c36068ba69" providerId="LiveId" clId="{EE81D98B-F0FD-4651-95EC-0A12B16BA86A}" dt="2022-06-28T18:04:14.710" v="1514" actId="11529"/>
          <ac:spMkLst>
            <pc:docMk/>
            <pc:sldMk cId="1432468339" sldId="744"/>
            <ac:spMk id="8" creationId="{DCECA694-97BA-B530-CBD1-6837FD2B5AA4}"/>
          </ac:spMkLst>
        </pc:spChg>
        <pc:spChg chg="add mod">
          <ac:chgData name="Ashok Shah" userId="be5b89c36068ba69" providerId="LiveId" clId="{EE81D98B-F0FD-4651-95EC-0A12B16BA86A}" dt="2022-06-28T18:05:27.437" v="1634" actId="20577"/>
          <ac:spMkLst>
            <pc:docMk/>
            <pc:sldMk cId="1432468339" sldId="744"/>
            <ac:spMk id="9" creationId="{55CFB1AC-16B6-7A94-97B4-951709F4338B}"/>
          </ac:spMkLst>
        </pc:spChg>
      </pc:sldChg>
      <pc:sldChg chg="addSp modSp mod">
        <pc:chgData name="Ashok Shah" userId="be5b89c36068ba69" providerId="LiveId" clId="{EE81D98B-F0FD-4651-95EC-0A12B16BA86A}" dt="2022-06-28T18:05:51.824" v="1653" actId="20577"/>
        <pc:sldMkLst>
          <pc:docMk/>
          <pc:sldMk cId="4043061981" sldId="745"/>
        </pc:sldMkLst>
        <pc:spChg chg="add mod">
          <ac:chgData name="Ashok Shah" userId="be5b89c36068ba69" providerId="LiveId" clId="{EE81D98B-F0FD-4651-95EC-0A12B16BA86A}" dt="2022-06-28T18:05:51.824" v="1653" actId="20577"/>
          <ac:spMkLst>
            <pc:docMk/>
            <pc:sldMk cId="4043061981" sldId="745"/>
            <ac:spMk id="7" creationId="{A3BCA8EA-5BD1-6B3F-14FE-5FEE05C89F42}"/>
          </ac:spMkLst>
        </pc:spChg>
      </pc:sldChg>
      <pc:sldChg chg="addSp modSp mod">
        <pc:chgData name="Ashok Shah" userId="be5b89c36068ba69" providerId="LiveId" clId="{EE81D98B-F0FD-4651-95EC-0A12B16BA86A}" dt="2022-06-28T18:06:36.348" v="1752" actId="20577"/>
        <pc:sldMkLst>
          <pc:docMk/>
          <pc:sldMk cId="347091130" sldId="747"/>
        </pc:sldMkLst>
        <pc:spChg chg="add mod">
          <ac:chgData name="Ashok Shah" userId="be5b89c36068ba69" providerId="LiveId" clId="{EE81D98B-F0FD-4651-95EC-0A12B16BA86A}" dt="2022-06-28T18:06:36.348" v="1752" actId="20577"/>
          <ac:spMkLst>
            <pc:docMk/>
            <pc:sldMk cId="347091130" sldId="747"/>
            <ac:spMk id="6" creationId="{8D444C2E-4090-9F2F-2465-2D8D71304D2B}"/>
          </ac:spMkLst>
        </pc:spChg>
      </pc:sldChg>
      <pc:sldChg chg="addSp modSp mod">
        <pc:chgData name="Ashok Shah" userId="be5b89c36068ba69" providerId="LiveId" clId="{EE81D98B-F0FD-4651-95EC-0A12B16BA86A}" dt="2022-06-28T18:08:09.098" v="2198" actId="20577"/>
        <pc:sldMkLst>
          <pc:docMk/>
          <pc:sldMk cId="3907183522" sldId="748"/>
        </pc:sldMkLst>
        <pc:spChg chg="add mod">
          <ac:chgData name="Ashok Shah" userId="be5b89c36068ba69" providerId="LiveId" clId="{EE81D98B-F0FD-4651-95EC-0A12B16BA86A}" dt="2022-06-28T18:08:09.098" v="2198" actId="20577"/>
          <ac:spMkLst>
            <pc:docMk/>
            <pc:sldMk cId="3907183522" sldId="748"/>
            <ac:spMk id="6" creationId="{96D9B777-400F-F4BC-0DFB-A94AF0EB4A92}"/>
          </ac:spMkLst>
        </pc:spChg>
      </pc:sldChg>
    </pc:docChg>
  </pc:docChgLst>
  <pc:docChgLst>
    <pc:chgData name="Ben Murray" userId="0d8b78b01707ba19" providerId="LiveId" clId="{2A5537E6-B4DE-4C8B-BC5F-4C54DC439B2E}"/>
    <pc:docChg chg="custSel addSld modSld sldOrd">
      <pc:chgData name="Ben Murray" userId="0d8b78b01707ba19" providerId="LiveId" clId="{2A5537E6-B4DE-4C8B-BC5F-4C54DC439B2E}" dt="2022-06-28T19:16:29.265" v="1516" actId="20577"/>
      <pc:docMkLst>
        <pc:docMk/>
      </pc:docMkLst>
      <pc:sldChg chg="modSp mod">
        <pc:chgData name="Ben Murray" userId="0d8b78b01707ba19" providerId="LiveId" clId="{2A5537E6-B4DE-4C8B-BC5F-4C54DC439B2E}" dt="2022-06-28T18:57:36.226" v="91" actId="20577"/>
        <pc:sldMkLst>
          <pc:docMk/>
          <pc:sldMk cId="1678978674" sldId="300"/>
        </pc:sldMkLst>
        <pc:spChg chg="mod">
          <ac:chgData name="Ben Murray" userId="0d8b78b01707ba19" providerId="LiveId" clId="{2A5537E6-B4DE-4C8B-BC5F-4C54DC439B2E}" dt="2022-06-28T18:57:29.030" v="82" actId="20577"/>
          <ac:spMkLst>
            <pc:docMk/>
            <pc:sldMk cId="1678978674" sldId="300"/>
            <ac:spMk id="2" creationId="{84156240-F3D1-4A4A-97CF-20280CBC9CBB}"/>
          </ac:spMkLst>
        </pc:spChg>
        <pc:spChg chg="mod">
          <ac:chgData name="Ben Murray" userId="0d8b78b01707ba19" providerId="LiveId" clId="{2A5537E6-B4DE-4C8B-BC5F-4C54DC439B2E}" dt="2022-06-28T18:57:36.226" v="91" actId="20577"/>
          <ac:spMkLst>
            <pc:docMk/>
            <pc:sldMk cId="1678978674" sldId="300"/>
            <ac:spMk id="3" creationId="{63FC607C-C83B-4218-94EA-C54645B9ACA4}"/>
          </ac:spMkLst>
        </pc:spChg>
      </pc:sldChg>
      <pc:sldChg chg="delSp modSp mod ord">
        <pc:chgData name="Ben Murray" userId="0d8b78b01707ba19" providerId="LiveId" clId="{2A5537E6-B4DE-4C8B-BC5F-4C54DC439B2E}" dt="2022-06-28T18:57:44.142" v="93"/>
        <pc:sldMkLst>
          <pc:docMk/>
          <pc:sldMk cId="1282413382" sldId="741"/>
        </pc:sldMkLst>
        <pc:spChg chg="mod">
          <ac:chgData name="Ben Murray" userId="0d8b78b01707ba19" providerId="LiveId" clId="{2A5537E6-B4DE-4C8B-BC5F-4C54DC439B2E}" dt="2022-06-28T18:56:13.813" v="24" actId="20577"/>
          <ac:spMkLst>
            <pc:docMk/>
            <pc:sldMk cId="1282413382" sldId="741"/>
            <ac:spMk id="2" creationId="{32DF1B31-F87A-29D3-5E87-4A68D478F5F3}"/>
          </ac:spMkLst>
        </pc:spChg>
        <pc:spChg chg="del">
          <ac:chgData name="Ben Murray" userId="0d8b78b01707ba19" providerId="LiveId" clId="{2A5537E6-B4DE-4C8B-BC5F-4C54DC439B2E}" dt="2022-06-28T18:56:16.597" v="25" actId="478"/>
          <ac:spMkLst>
            <pc:docMk/>
            <pc:sldMk cId="1282413382" sldId="741"/>
            <ac:spMk id="4" creationId="{6FBA230A-2FFD-D247-928E-0BE76D1D4295}"/>
          </ac:spMkLst>
        </pc:spChg>
      </pc:sldChg>
      <pc:sldChg chg="delSp modSp mod">
        <pc:chgData name="Ben Murray" userId="0d8b78b01707ba19" providerId="LiveId" clId="{2A5537E6-B4DE-4C8B-BC5F-4C54DC439B2E}" dt="2022-06-28T19:05:48.878" v="882" actId="20577"/>
        <pc:sldMkLst>
          <pc:docMk/>
          <pc:sldMk cId="2211150671" sldId="742"/>
        </pc:sldMkLst>
        <pc:spChg chg="del mod">
          <ac:chgData name="Ben Murray" userId="0d8b78b01707ba19" providerId="LiveId" clId="{2A5537E6-B4DE-4C8B-BC5F-4C54DC439B2E}" dt="2022-06-28T19:03:37.650" v="668" actId="478"/>
          <ac:spMkLst>
            <pc:docMk/>
            <pc:sldMk cId="2211150671" sldId="742"/>
            <ac:spMk id="2" creationId="{F813DDAF-97D5-C1AC-BB1D-25A3BD05AB0F}"/>
          </ac:spMkLst>
        </pc:spChg>
        <pc:spChg chg="mod">
          <ac:chgData name="Ben Murray" userId="0d8b78b01707ba19" providerId="LiveId" clId="{2A5537E6-B4DE-4C8B-BC5F-4C54DC439B2E}" dt="2022-06-28T19:05:48.878" v="882" actId="20577"/>
          <ac:spMkLst>
            <pc:docMk/>
            <pc:sldMk cId="2211150671" sldId="742"/>
            <ac:spMk id="5" creationId="{8E5798A6-5BAE-95D9-2730-D69EE7B5807A}"/>
          </ac:spMkLst>
        </pc:spChg>
        <pc:spChg chg="del">
          <ac:chgData name="Ben Murray" userId="0d8b78b01707ba19" providerId="LiveId" clId="{2A5537E6-B4DE-4C8B-BC5F-4C54DC439B2E}" dt="2022-06-28T18:57:54.678" v="94" actId="478"/>
          <ac:spMkLst>
            <pc:docMk/>
            <pc:sldMk cId="2211150671" sldId="742"/>
            <ac:spMk id="8" creationId="{837E5FC0-680B-1574-2A3D-7AFB9A4DCED4}"/>
          </ac:spMkLst>
        </pc:spChg>
      </pc:sldChg>
      <pc:sldChg chg="delSp modSp mod">
        <pc:chgData name="Ben Murray" userId="0d8b78b01707ba19" providerId="LiveId" clId="{2A5537E6-B4DE-4C8B-BC5F-4C54DC439B2E}" dt="2022-06-28T19:06:02.287" v="883" actId="478"/>
        <pc:sldMkLst>
          <pc:docMk/>
          <pc:sldMk cId="4278360286" sldId="743"/>
        </pc:sldMkLst>
        <pc:spChg chg="del mod">
          <ac:chgData name="Ben Murray" userId="0d8b78b01707ba19" providerId="LiveId" clId="{2A5537E6-B4DE-4C8B-BC5F-4C54DC439B2E}" dt="2022-06-28T19:06:02.287" v="883" actId="478"/>
          <ac:spMkLst>
            <pc:docMk/>
            <pc:sldMk cId="4278360286" sldId="743"/>
            <ac:spMk id="2" creationId="{C4B45598-F417-A4C5-F248-B402D0A9D1FC}"/>
          </ac:spMkLst>
        </pc:spChg>
        <pc:spChg chg="mod">
          <ac:chgData name="Ben Murray" userId="0d8b78b01707ba19" providerId="LiveId" clId="{2A5537E6-B4DE-4C8B-BC5F-4C54DC439B2E}" dt="2022-06-28T18:56:43.752" v="59" actId="20577"/>
          <ac:spMkLst>
            <pc:docMk/>
            <pc:sldMk cId="4278360286" sldId="743"/>
            <ac:spMk id="5" creationId="{5DCEF783-A248-5DF3-E272-84E55212FE9F}"/>
          </ac:spMkLst>
        </pc:spChg>
      </pc:sldChg>
      <pc:sldChg chg="delSp modSp mod">
        <pc:chgData name="Ben Murray" userId="0d8b78b01707ba19" providerId="LiveId" clId="{2A5537E6-B4DE-4C8B-BC5F-4C54DC439B2E}" dt="2022-06-28T19:08:52.896" v="1139" actId="5793"/>
        <pc:sldMkLst>
          <pc:docMk/>
          <pc:sldMk cId="1432468339" sldId="744"/>
        </pc:sldMkLst>
        <pc:spChg chg="mod">
          <ac:chgData name="Ben Murray" userId="0d8b78b01707ba19" providerId="LiveId" clId="{2A5537E6-B4DE-4C8B-BC5F-4C54DC439B2E}" dt="2022-06-28T19:08:52.896" v="1139" actId="5793"/>
          <ac:spMkLst>
            <pc:docMk/>
            <pc:sldMk cId="1432468339" sldId="744"/>
            <ac:spMk id="3" creationId="{0939B476-920C-A9FB-A0E3-B9F664E68F58}"/>
          </ac:spMkLst>
        </pc:spChg>
        <pc:spChg chg="del mod">
          <ac:chgData name="Ben Murray" userId="0d8b78b01707ba19" providerId="LiveId" clId="{2A5537E6-B4DE-4C8B-BC5F-4C54DC439B2E}" dt="2022-06-28T19:06:13.387" v="885" actId="478"/>
          <ac:spMkLst>
            <pc:docMk/>
            <pc:sldMk cId="1432468339" sldId="744"/>
            <ac:spMk id="9" creationId="{55CFB1AC-16B6-7A94-97B4-951709F4338B}"/>
          </ac:spMkLst>
        </pc:spChg>
      </pc:sldChg>
      <pc:sldChg chg="delSp modSp mod">
        <pc:chgData name="Ben Murray" userId="0d8b78b01707ba19" providerId="LiveId" clId="{2A5537E6-B4DE-4C8B-BC5F-4C54DC439B2E}" dt="2022-06-28T19:09:57.801" v="1357" actId="20577"/>
        <pc:sldMkLst>
          <pc:docMk/>
          <pc:sldMk cId="4043061981" sldId="745"/>
        </pc:sldMkLst>
        <pc:spChg chg="mod">
          <ac:chgData name="Ben Murray" userId="0d8b78b01707ba19" providerId="LiveId" clId="{2A5537E6-B4DE-4C8B-BC5F-4C54DC439B2E}" dt="2022-06-28T19:09:57.801" v="1357" actId="20577"/>
          <ac:spMkLst>
            <pc:docMk/>
            <pc:sldMk cId="4043061981" sldId="745"/>
            <ac:spMk id="3" creationId="{770692B9-21F4-41F0-ECA7-5E2C093519A6}"/>
          </ac:spMkLst>
        </pc:spChg>
        <pc:spChg chg="del">
          <ac:chgData name="Ben Murray" userId="0d8b78b01707ba19" providerId="LiveId" clId="{2A5537E6-B4DE-4C8B-BC5F-4C54DC439B2E}" dt="2022-06-28T19:08:59.689" v="1140" actId="478"/>
          <ac:spMkLst>
            <pc:docMk/>
            <pc:sldMk cId="4043061981" sldId="745"/>
            <ac:spMk id="7" creationId="{A3BCA8EA-5BD1-6B3F-14FE-5FEE05C89F42}"/>
          </ac:spMkLst>
        </pc:spChg>
      </pc:sldChg>
      <pc:sldChg chg="delSp mod">
        <pc:chgData name="Ben Murray" userId="0d8b78b01707ba19" providerId="LiveId" clId="{2A5537E6-B4DE-4C8B-BC5F-4C54DC439B2E}" dt="2022-06-28T19:14:00.761" v="1409" actId="478"/>
        <pc:sldMkLst>
          <pc:docMk/>
          <pc:sldMk cId="347091130" sldId="747"/>
        </pc:sldMkLst>
        <pc:spChg chg="del">
          <ac:chgData name="Ben Murray" userId="0d8b78b01707ba19" providerId="LiveId" clId="{2A5537E6-B4DE-4C8B-BC5F-4C54DC439B2E}" dt="2022-06-28T19:14:00.761" v="1409" actId="478"/>
          <ac:spMkLst>
            <pc:docMk/>
            <pc:sldMk cId="347091130" sldId="747"/>
            <ac:spMk id="6" creationId="{8D444C2E-4090-9F2F-2465-2D8D71304D2B}"/>
          </ac:spMkLst>
        </pc:spChg>
      </pc:sldChg>
      <pc:sldChg chg="addSp delSp modSp mod ord">
        <pc:chgData name="Ben Murray" userId="0d8b78b01707ba19" providerId="LiveId" clId="{2A5537E6-B4DE-4C8B-BC5F-4C54DC439B2E}" dt="2022-06-28T19:13:30.654" v="1408" actId="14100"/>
        <pc:sldMkLst>
          <pc:docMk/>
          <pc:sldMk cId="3907183522" sldId="748"/>
        </pc:sldMkLst>
        <pc:spChg chg="mod">
          <ac:chgData name="Ben Murray" userId="0d8b78b01707ba19" providerId="LiveId" clId="{2A5537E6-B4DE-4C8B-BC5F-4C54DC439B2E}" dt="2022-06-28T19:10:42.749" v="1395" actId="20577"/>
          <ac:spMkLst>
            <pc:docMk/>
            <pc:sldMk cId="3907183522" sldId="748"/>
            <ac:spMk id="2" creationId="{431DDF63-C235-D719-DDD6-750372BF2277}"/>
          </ac:spMkLst>
        </pc:spChg>
        <pc:spChg chg="del">
          <ac:chgData name="Ben Murray" userId="0d8b78b01707ba19" providerId="LiveId" clId="{2A5537E6-B4DE-4C8B-BC5F-4C54DC439B2E}" dt="2022-06-28T19:10:50.442" v="1396" actId="478"/>
          <ac:spMkLst>
            <pc:docMk/>
            <pc:sldMk cId="3907183522" sldId="748"/>
            <ac:spMk id="6" creationId="{96D9B777-400F-F4BC-0DFB-A94AF0EB4A92}"/>
          </ac:spMkLst>
        </pc:spChg>
        <pc:picChg chg="mod">
          <ac:chgData name="Ben Murray" userId="0d8b78b01707ba19" providerId="LiveId" clId="{2A5537E6-B4DE-4C8B-BC5F-4C54DC439B2E}" dt="2022-06-28T19:13:17.508" v="1405" actId="1076"/>
          <ac:picMkLst>
            <pc:docMk/>
            <pc:sldMk cId="3907183522" sldId="748"/>
            <ac:picMk id="4" creationId="{956EAC1A-CF4B-5F42-C1F5-9BCD9B687C67}"/>
          </ac:picMkLst>
        </pc:picChg>
        <pc:picChg chg="del">
          <ac:chgData name="Ben Murray" userId="0d8b78b01707ba19" providerId="LiveId" clId="{2A5537E6-B4DE-4C8B-BC5F-4C54DC439B2E}" dt="2022-06-28T19:12:59.421" v="1401" actId="478"/>
          <ac:picMkLst>
            <pc:docMk/>
            <pc:sldMk cId="3907183522" sldId="748"/>
            <ac:picMk id="5" creationId="{9F4BFD4A-1E3E-D651-1E05-261D21273268}"/>
          </ac:picMkLst>
        </pc:picChg>
        <pc:picChg chg="add mod">
          <ac:chgData name="Ben Murray" userId="0d8b78b01707ba19" providerId="LiveId" clId="{2A5537E6-B4DE-4C8B-BC5F-4C54DC439B2E}" dt="2022-06-28T19:13:30.654" v="1408" actId="14100"/>
          <ac:picMkLst>
            <pc:docMk/>
            <pc:sldMk cId="3907183522" sldId="748"/>
            <ac:picMk id="8" creationId="{ABCF7078-3B0C-1E71-1533-291B429E948A}"/>
          </ac:picMkLst>
        </pc:picChg>
      </pc:sldChg>
      <pc:sldChg chg="modSp mod">
        <pc:chgData name="Ben Murray" userId="0d8b78b01707ba19" providerId="LiveId" clId="{2A5537E6-B4DE-4C8B-BC5F-4C54DC439B2E}" dt="2022-06-28T19:16:29.265" v="1516" actId="20577"/>
        <pc:sldMkLst>
          <pc:docMk/>
          <pc:sldMk cId="3121054444" sldId="749"/>
        </pc:sldMkLst>
        <pc:spChg chg="mod">
          <ac:chgData name="Ben Murray" userId="0d8b78b01707ba19" providerId="LiveId" clId="{2A5537E6-B4DE-4C8B-BC5F-4C54DC439B2E}" dt="2022-06-28T19:16:29.265" v="1516" actId="20577"/>
          <ac:spMkLst>
            <pc:docMk/>
            <pc:sldMk cId="3121054444" sldId="749"/>
            <ac:spMk id="3" creationId="{70F26378-873A-5184-C060-D1C892AC309F}"/>
          </ac:spMkLst>
        </pc:spChg>
      </pc:sldChg>
      <pc:sldChg chg="modSp add mod ord">
        <pc:chgData name="Ben Murray" userId="0d8b78b01707ba19" providerId="LiveId" clId="{2A5537E6-B4DE-4C8B-BC5F-4C54DC439B2E}" dt="2022-06-28T19:00:58.952" v="530" actId="20577"/>
        <pc:sldMkLst>
          <pc:docMk/>
          <pc:sldMk cId="1861386671" sldId="751"/>
        </pc:sldMkLst>
        <pc:spChg chg="mod">
          <ac:chgData name="Ben Murray" userId="0d8b78b01707ba19" providerId="LiveId" clId="{2A5537E6-B4DE-4C8B-BC5F-4C54DC439B2E}" dt="2022-06-28T18:58:07.205" v="104" actId="20577"/>
          <ac:spMkLst>
            <pc:docMk/>
            <pc:sldMk cId="1861386671" sldId="751"/>
            <ac:spMk id="2" creationId="{84156240-F3D1-4A4A-97CF-20280CBC9CBB}"/>
          </ac:spMkLst>
        </pc:spChg>
        <pc:spChg chg="mod">
          <ac:chgData name="Ben Murray" userId="0d8b78b01707ba19" providerId="LiveId" clId="{2A5537E6-B4DE-4C8B-BC5F-4C54DC439B2E}" dt="2022-06-28T19:00:58.952" v="530" actId="20577"/>
          <ac:spMkLst>
            <pc:docMk/>
            <pc:sldMk cId="1861386671" sldId="751"/>
            <ac:spMk id="3" creationId="{63FC607C-C83B-4218-94EA-C54645B9AC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9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32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68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38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344BB-4400-4422-84C1-AD77388E1C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0"/>
            <a:ext cx="9144000" cy="821990"/>
          </a:xfrm>
          <a:prstGeom prst="rect">
            <a:avLst/>
          </a:prstGeom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1281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079010C-CAEE-4542-9928-79B85F8393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6456" y="126362"/>
            <a:ext cx="1423163" cy="5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68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344BB-4400-4422-84C1-AD77388E1C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21510"/>
            <a:ext cx="9144000" cy="821990"/>
          </a:xfrm>
          <a:prstGeom prst="rect">
            <a:avLst/>
          </a:prstGeom>
        </p:spPr>
      </p:pic>
      <p:sp>
        <p:nvSpPr>
          <p:cNvPr id="17" name="Google Shape;17;p4"/>
          <p:cNvSpPr txBox="1">
            <a:spLocks noGrp="1"/>
          </p:cNvSpPr>
          <p:nvPr>
            <p:ph type="title" hasCustomPrompt="1"/>
          </p:nvPr>
        </p:nvSpPr>
        <p:spPr>
          <a:xfrm>
            <a:off x="311700" y="44461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295633"/>
            <a:ext cx="8520600" cy="3939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AAFD288-F05D-44A9-B25B-AE1CFD4373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759" y="4449590"/>
            <a:ext cx="1423163" cy="5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4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019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3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98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46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201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5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344BB-4400-4422-84C1-AD77388E1C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1"/>
            <a:ext cx="9144000" cy="821990"/>
          </a:xfrm>
          <a:prstGeom prst="rect">
            <a:avLst/>
          </a:prstGeom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1281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079010C-CAEE-4542-9928-79B85F8393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6457" y="126362"/>
            <a:ext cx="1423163" cy="5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8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344BB-4400-4422-84C1-AD77388E1C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21510"/>
            <a:ext cx="9144000" cy="821990"/>
          </a:xfrm>
          <a:prstGeom prst="rect">
            <a:avLst/>
          </a:prstGeom>
        </p:spPr>
      </p:pic>
      <p:sp>
        <p:nvSpPr>
          <p:cNvPr id="17" name="Google Shape;17;p4"/>
          <p:cNvSpPr txBox="1">
            <a:spLocks noGrp="1"/>
          </p:cNvSpPr>
          <p:nvPr>
            <p:ph type="title" hasCustomPrompt="1"/>
          </p:nvPr>
        </p:nvSpPr>
        <p:spPr>
          <a:xfrm>
            <a:off x="311700" y="44461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295633"/>
            <a:ext cx="8520600" cy="3939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AAFD288-F05D-44A9-B25B-AE1CFD4373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760" y="4449590"/>
            <a:ext cx="1423163" cy="5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9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45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7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24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581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703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2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99702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69950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4294967295"/>
          </p:nvPr>
        </p:nvSpPr>
        <p:spPr>
          <a:xfrm>
            <a:off x="311700" y="2041634"/>
            <a:ext cx="8520600" cy="2527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Five Year Forecast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600" dirty="0" err="1">
                <a:solidFill>
                  <a:schemeClr val="bg1"/>
                </a:solidFill>
              </a:rPr>
              <a:t>Oliu</a:t>
            </a:r>
            <a:endParaRPr lang="en-US" sz="3600" dirty="0">
              <a:solidFill>
                <a:schemeClr val="bg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Model v1.86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C646795-8B4F-4847-961B-B0FD10EC0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4" y="129540"/>
            <a:ext cx="132397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3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0A2A-2181-876F-7853-97B39167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OpEx</a:t>
            </a:r>
            <a:r>
              <a:rPr lang="en-US" dirty="0"/>
              <a:t>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CF8FB-ED2F-716B-5605-499A29D3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991024"/>
            <a:ext cx="8520600" cy="879051"/>
          </a:xfrm>
        </p:spPr>
        <p:txBody>
          <a:bodyPr/>
          <a:lstStyle/>
          <a:p>
            <a:r>
              <a:rPr lang="en-US" dirty="0"/>
              <a:t>Heavy investment in R&amp;D, Sales and Marketing.  We monitor as a % of revenue to ensure investment ultimately trends efficiently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3560A-1455-4CE7-469C-306B1AAE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4441603" cy="2839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16DC3-5192-F78E-D05D-3A5D36B7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59" y="1212973"/>
            <a:ext cx="3890884" cy="8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0908-A1B7-3EA2-806C-77C6FCD5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Cash Balance and Net Burn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6378-873A-5184-C060-D1C892AC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38903"/>
            <a:ext cx="8520600" cy="7299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Month 10 lower cash burn due landing large ACV, enterprise customers who pay upfront, annually.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B70E-F743-C330-A3EE-CCB13029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152474"/>
            <a:ext cx="4055348" cy="2418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FBCF4-F681-BC3E-7AF7-B057FDE2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01" y="1152474"/>
            <a:ext cx="4274700" cy="2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5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F480-EC2C-9BCC-BF1C-0D7AE6F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Cash 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336E9-AF0B-7A38-2CA4-0AD2B46B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754693" cy="3416400"/>
          </a:xfrm>
        </p:spPr>
        <p:txBody>
          <a:bodyPr/>
          <a:lstStyle/>
          <a:p>
            <a:r>
              <a:rPr lang="en-US" dirty="0"/>
              <a:t>12 months</a:t>
            </a:r>
          </a:p>
          <a:p>
            <a:pPr lvl="1"/>
            <a:r>
              <a:rPr lang="en-US" dirty="0"/>
              <a:t>Consume $6.5M seed round</a:t>
            </a:r>
          </a:p>
          <a:p>
            <a:r>
              <a:rPr lang="en-US" dirty="0"/>
              <a:t>24 months</a:t>
            </a:r>
          </a:p>
          <a:p>
            <a:pPr lvl="1"/>
            <a:r>
              <a:rPr lang="en-US" dirty="0"/>
              <a:t>Consume $7.5M</a:t>
            </a:r>
          </a:p>
          <a:p>
            <a:r>
              <a:rPr lang="en-US" dirty="0"/>
              <a:t>36 months</a:t>
            </a:r>
          </a:p>
          <a:p>
            <a:pPr lvl="1"/>
            <a:r>
              <a:rPr lang="en-US" dirty="0"/>
              <a:t>Consume additional $7.8 for a total cash deficit of $15.3M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0C6C6-779D-A29B-696B-95EF81BC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62" y="1316421"/>
            <a:ext cx="5834204" cy="3252454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FD28B83-868B-CD5A-E2EB-95B580C3296C}"/>
              </a:ext>
            </a:extLst>
          </p:cNvPr>
          <p:cNvSpPr/>
          <p:nvPr/>
        </p:nvSpPr>
        <p:spPr>
          <a:xfrm>
            <a:off x="4571513" y="1766138"/>
            <a:ext cx="204281" cy="554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8BE9CA3-B3AD-0EE6-6AD3-622D79971154}"/>
              </a:ext>
            </a:extLst>
          </p:cNvPr>
          <p:cNvSpPr/>
          <p:nvPr/>
        </p:nvSpPr>
        <p:spPr>
          <a:xfrm>
            <a:off x="5601187" y="1785669"/>
            <a:ext cx="204281" cy="554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7C47310-40EC-878F-BB86-3D950D1FC3FA}"/>
              </a:ext>
            </a:extLst>
          </p:cNvPr>
          <p:cNvSpPr/>
          <p:nvPr/>
        </p:nvSpPr>
        <p:spPr>
          <a:xfrm>
            <a:off x="6630861" y="1785669"/>
            <a:ext cx="204281" cy="554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D320-D5A2-E3AF-2CED-CB9FA365217A}"/>
              </a:ext>
            </a:extLst>
          </p:cNvPr>
          <p:cNvSpPr txBox="1"/>
          <p:nvPr/>
        </p:nvSpPr>
        <p:spPr>
          <a:xfrm>
            <a:off x="4218223" y="1450529"/>
            <a:ext cx="865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Year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9F1B0-2335-6360-E8ED-C2D8983B6366}"/>
              </a:ext>
            </a:extLst>
          </p:cNvPr>
          <p:cNvSpPr txBox="1"/>
          <p:nvPr/>
        </p:nvSpPr>
        <p:spPr>
          <a:xfrm>
            <a:off x="5219561" y="1458361"/>
            <a:ext cx="865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Year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11BBE-850F-E39B-BFEE-552DF51528AD}"/>
              </a:ext>
            </a:extLst>
          </p:cNvPr>
          <p:cNvSpPr txBox="1"/>
          <p:nvPr/>
        </p:nvSpPr>
        <p:spPr>
          <a:xfrm>
            <a:off x="6288498" y="1458361"/>
            <a:ext cx="865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Year 3</a:t>
            </a:r>
          </a:p>
        </p:txBody>
      </p:sp>
    </p:spTree>
    <p:extLst>
      <p:ext uri="{BB962C8B-B14F-4D97-AF65-F5344CB8AC3E}">
        <p14:creationId xmlns:p14="http://schemas.microsoft.com/office/powerpoint/2010/main" val="283675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1B31-F87A-29D3-5E87-4A68D478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ATB Forecast Requests – 6/9/22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EDF40-FF27-5880-B5D4-99958D1F3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COGS expense to reduce gross margin below 70%</a:t>
            </a:r>
          </a:p>
          <a:p>
            <a:r>
              <a:rPr lang="en-US" dirty="0"/>
              <a:t>Add expense to S&amp;M for more realistic efficiency</a:t>
            </a:r>
          </a:p>
          <a:p>
            <a:r>
              <a:rPr lang="en-US" dirty="0"/>
              <a:t>End R&amp;D contractors at the end of year 3</a:t>
            </a:r>
          </a:p>
          <a:p>
            <a:r>
              <a:rPr lang="en-US" dirty="0"/>
              <a:t>Year 2 exit ARR pegged at 2.5M</a:t>
            </a:r>
          </a:p>
          <a:p>
            <a:r>
              <a:rPr lang="en-US" dirty="0"/>
              <a:t>Add chart for revenue by customer segment</a:t>
            </a:r>
          </a:p>
          <a:p>
            <a:r>
              <a:rPr lang="en-US" dirty="0"/>
              <a:t>Add chart on capital infusion and runway</a:t>
            </a:r>
          </a:p>
          <a:p>
            <a:r>
              <a:rPr lang="en-US" dirty="0"/>
              <a:t>Add cash balance and burn</a:t>
            </a:r>
          </a:p>
        </p:txBody>
      </p:sp>
    </p:spTree>
    <p:extLst>
      <p:ext uri="{BB962C8B-B14F-4D97-AF65-F5344CB8AC3E}">
        <p14:creationId xmlns:p14="http://schemas.microsoft.com/office/powerpoint/2010/main" val="128241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6240-F3D1-4A4A-97CF-20280CBC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607C-C83B-4218-94EA-C54645B9A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current 5 year forecast for </a:t>
            </a:r>
            <a:r>
              <a:rPr lang="en-US" dirty="0" err="1"/>
              <a:t>Oliu</a:t>
            </a:r>
            <a:endParaRPr lang="en-US" dirty="0"/>
          </a:p>
          <a:p>
            <a:r>
              <a:rPr lang="en-US" dirty="0"/>
              <a:t>Forecast Objective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Oliu</a:t>
            </a:r>
            <a:r>
              <a:rPr lang="en-US" dirty="0"/>
              <a:t> as a SaaS business</a:t>
            </a:r>
          </a:p>
          <a:p>
            <a:pPr lvl="1"/>
            <a:r>
              <a:rPr lang="en-US" dirty="0"/>
              <a:t>Outline a path of growth objectives for </a:t>
            </a:r>
            <a:r>
              <a:rPr lang="en-US" dirty="0" err="1"/>
              <a:t>Oliu</a:t>
            </a:r>
            <a:endParaRPr lang="en-US" dirty="0"/>
          </a:p>
          <a:p>
            <a:pPr lvl="1"/>
            <a:r>
              <a:rPr lang="en-US" dirty="0"/>
              <a:t>Based on growth objectives, calculate resources needed by year to scale the business</a:t>
            </a:r>
          </a:p>
          <a:p>
            <a:pPr lvl="1"/>
            <a:r>
              <a:rPr lang="en-US" dirty="0"/>
              <a:t>Determine high-level cash funding needs for years 1, 2, and 3</a:t>
            </a:r>
          </a:p>
          <a:p>
            <a:pPr lvl="1"/>
            <a:r>
              <a:rPr lang="en-US" dirty="0"/>
              <a:t>Believable, macro-level picture of </a:t>
            </a:r>
            <a:r>
              <a:rPr lang="en-US" dirty="0" err="1"/>
              <a:t>Oliu’s</a:t>
            </a:r>
            <a:r>
              <a:rPr lang="en-US" dirty="0"/>
              <a:t> scale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8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6240-F3D1-4A4A-97CF-20280CBC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ATB Forecast Requests – 6/16/22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607C-C83B-4218-94EA-C54645B9A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Revenue by segment slide</a:t>
            </a:r>
          </a:p>
          <a:p>
            <a:pPr lvl="1"/>
            <a:r>
              <a:rPr lang="en-US" dirty="0"/>
              <a:t>Add % by segment and FTE count</a:t>
            </a:r>
          </a:p>
          <a:p>
            <a:r>
              <a:rPr lang="en-US" dirty="0"/>
              <a:t>Forecast</a:t>
            </a:r>
          </a:p>
          <a:p>
            <a:pPr lvl="1"/>
            <a:r>
              <a:rPr lang="en-US" dirty="0"/>
              <a:t>R&amp;D year 5 boost to 25% of revenue </a:t>
            </a:r>
          </a:p>
          <a:p>
            <a:pPr lvl="1"/>
            <a:r>
              <a:rPr lang="en-US" dirty="0"/>
              <a:t>Added additional heads and non-wage expense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Add FTE count to this slide</a:t>
            </a:r>
          </a:p>
          <a:p>
            <a:r>
              <a:rPr lang="en-US" dirty="0"/>
              <a:t>Cash slides, add year 1, 2, 3 indicator</a:t>
            </a:r>
          </a:p>
          <a:p>
            <a:r>
              <a:rPr lang="en-US" dirty="0"/>
              <a:t>Check cash dip in month 10</a:t>
            </a:r>
          </a:p>
          <a:p>
            <a:pPr lvl="1"/>
            <a:r>
              <a:rPr lang="en-US" dirty="0"/>
              <a:t>Checking</a:t>
            </a:r>
          </a:p>
          <a:p>
            <a:r>
              <a:rPr lang="en-US" dirty="0"/>
              <a:t>Cash balance slide, comment on cash needs at year 1, 2, 3</a:t>
            </a:r>
          </a:p>
        </p:txBody>
      </p:sp>
    </p:spTree>
    <p:extLst>
      <p:ext uri="{BB962C8B-B14F-4D97-AF65-F5344CB8AC3E}">
        <p14:creationId xmlns:p14="http://schemas.microsoft.com/office/powerpoint/2010/main" val="167897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2CEDE-FFEF-3A26-C3AC-8E026AD6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330" y="4446155"/>
            <a:ext cx="697196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Five Year Forecast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798A6-5BAE-95D9-2730-D69EE7B58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812" y="256808"/>
            <a:ext cx="4115064" cy="39391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Revenue driven by three customers segments</a:t>
            </a:r>
          </a:p>
          <a:p>
            <a:pPr lvl="1"/>
            <a:r>
              <a:rPr lang="en-US" dirty="0"/>
              <a:t>Small, medium, and enterprise businesses</a:t>
            </a:r>
          </a:p>
          <a:p>
            <a:pPr lvl="1"/>
            <a:r>
              <a:rPr lang="en-US" dirty="0"/>
              <a:t>Customer churn assumed</a:t>
            </a:r>
          </a:p>
          <a:p>
            <a:pPr lvl="1"/>
            <a:r>
              <a:rPr lang="en-US" dirty="0"/>
              <a:t>Contracted MRR/ARR pricing model</a:t>
            </a:r>
          </a:p>
          <a:p>
            <a:pPr lvl="1"/>
            <a:r>
              <a:rPr lang="en-US" dirty="0"/>
              <a:t>Initial focus on enterprise and medium customers</a:t>
            </a:r>
          </a:p>
          <a:p>
            <a:r>
              <a:rPr lang="en-US" dirty="0"/>
              <a:t>COGS departments are responsible for revenue delivery</a:t>
            </a:r>
          </a:p>
          <a:p>
            <a:pPr lvl="1"/>
            <a:r>
              <a:rPr lang="en-US" dirty="0"/>
              <a:t>Scales with revenue</a:t>
            </a:r>
          </a:p>
          <a:p>
            <a:pPr lvl="1"/>
            <a:r>
              <a:rPr lang="en-US" dirty="0"/>
              <a:t>Margins should improve over time</a:t>
            </a:r>
          </a:p>
          <a:p>
            <a:r>
              <a:rPr lang="en-US" dirty="0" err="1"/>
              <a:t>OpEx</a:t>
            </a:r>
            <a:r>
              <a:rPr lang="en-US" dirty="0"/>
              <a:t> includes large, initial investment in R&amp;D.</a:t>
            </a:r>
          </a:p>
          <a:p>
            <a:pPr lvl="1"/>
            <a:r>
              <a:rPr lang="en-US" dirty="0"/>
              <a:t>Sales and marketing expense should scale with annual bookings targets.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772B0-AA29-2148-EFD9-D56F162D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385" y="190726"/>
            <a:ext cx="3374085" cy="476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3BEA7-959A-2528-0826-D3E231C0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Pricing/Revenue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EF783-A248-5DF3-E272-84E55212F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ICP includes small, medium, and enterprise businesses.</a:t>
            </a:r>
          </a:p>
          <a:p>
            <a:r>
              <a:rPr lang="en-US" dirty="0"/>
              <a:t>Initial roll out of subscription pricing by Ideal Customer Profile (ICP).</a:t>
            </a:r>
          </a:p>
          <a:p>
            <a:pPr lvl="1"/>
            <a:r>
              <a:rPr lang="en-US" dirty="0"/>
              <a:t>Small $6K/annual</a:t>
            </a:r>
          </a:p>
          <a:p>
            <a:pPr lvl="1"/>
            <a:r>
              <a:rPr lang="en-US" dirty="0"/>
              <a:t>Medium $50K/annual</a:t>
            </a:r>
          </a:p>
          <a:p>
            <a:pPr lvl="1"/>
            <a:r>
              <a:rPr lang="en-US" dirty="0"/>
              <a:t>Enterprise $250K/annual</a:t>
            </a:r>
          </a:p>
          <a:p>
            <a:r>
              <a:rPr lang="en-US" dirty="0"/>
              <a:t>Pricing can fluctuate as prices above are assumed annual ACV’s.</a:t>
            </a:r>
          </a:p>
          <a:p>
            <a:r>
              <a:rPr lang="en-US" dirty="0"/>
              <a:t>Revenue forecast includes assumed churn</a:t>
            </a:r>
          </a:p>
          <a:p>
            <a:pPr lvl="1"/>
            <a:r>
              <a:rPr lang="en-US" dirty="0"/>
              <a:t>2.5% monthly for small and 10% annually for medium/enterprise</a:t>
            </a:r>
          </a:p>
          <a:p>
            <a:r>
              <a:rPr lang="en-US" dirty="0"/>
              <a:t>Usage pricing/revenue is not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6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F63-C235-D719-DDD6-750372B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HubSpot Example of Scaling SaaS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033A7-3FA0-28DB-5296-EE56D2D9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619297"/>
            <a:ext cx="8520600" cy="4650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HubSpot example demonstrates heavy investment and then efficiency with scale.</a:t>
            </a:r>
          </a:p>
        </p:txBody>
      </p:sp>
      <p:pic>
        <p:nvPicPr>
          <p:cNvPr id="4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56EAC1A-CF4B-5F42-C1F5-9BCD9B68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68" y="2732186"/>
            <a:ext cx="5499264" cy="188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F7078-3B0C-1E71-1533-291B429E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68" y="889893"/>
            <a:ext cx="5499264" cy="17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A66C-6AC6-9E0A-D65D-1165C060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Revenue by Segment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B476-920C-A9FB-A0E3-B9F664E6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020979"/>
            <a:ext cx="8520600" cy="803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go-to-market focus on enterprise and medium customers.  Three ICP’s will require two, distinct go-to-market motions; inbound vs. outbound.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08CE0-4DE2-A502-3010-46B2382C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4391"/>
            <a:ext cx="5289666" cy="2836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E01E5-64DE-0EE0-624F-FE076367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34" y="1273763"/>
            <a:ext cx="3133066" cy="719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1355E-2B11-716A-151C-10EE3C132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33" y="2506621"/>
            <a:ext cx="3133063" cy="707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B6CD3-AAD8-8B82-C04D-A957D0B86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564" y="3730881"/>
            <a:ext cx="3133069" cy="2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6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0718-DD25-FB7E-8AB8-7A2749BE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Headcount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92B9-21F4-41F0-ECA7-5E2C0935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991025"/>
            <a:ext cx="8520600" cy="8805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Headcount build follows private SaaS benchmarks.  Assume inefficient scaling in initial years as growth requires large investment.  Common SaaS pattern.</a:t>
            </a:r>
          </a:p>
          <a:p>
            <a:r>
              <a:rPr lang="en-US" dirty="0" err="1"/>
              <a:t>Latka</a:t>
            </a:r>
            <a:r>
              <a:rPr lang="en-US" dirty="0"/>
              <a:t> 1000 slides is a reference to private company SaaS benchmarks.</a:t>
            </a:r>
          </a:p>
        </p:txBody>
      </p:sp>
      <p:pic>
        <p:nvPicPr>
          <p:cNvPr id="4" name="Picture 3" descr="revenue per fte">
            <a:extLst>
              <a:ext uri="{FF2B5EF4-FFF2-40B4-BE49-F238E27FC236}">
                <a16:creationId xmlns:a16="http://schemas.microsoft.com/office/drawing/2014/main" id="{1CBDC396-04A3-A48A-3564-9B9DD716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18" y="1152475"/>
            <a:ext cx="3981219" cy="1817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5A7F7-0D0C-61E2-525B-4644CFE4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4173778" cy="2582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517E0-6721-37D0-D22A-22F4ED38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00" y="3012958"/>
            <a:ext cx="3294801" cy="7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22C6-E03A-0D9A-8A35-AF916097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Revenue per FTE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FBD68-05F1-4504-A2D7-EAB0BBDB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991025"/>
            <a:ext cx="8520600" cy="1024292"/>
          </a:xfrm>
        </p:spPr>
        <p:txBody>
          <a:bodyPr>
            <a:normAutofit/>
          </a:bodyPr>
          <a:lstStyle/>
          <a:p>
            <a:r>
              <a:rPr lang="en-US" dirty="0"/>
              <a:t>Assumes inefficient org structure as </a:t>
            </a:r>
            <a:r>
              <a:rPr lang="en-US" dirty="0" err="1"/>
              <a:t>Oliu</a:t>
            </a:r>
            <a:r>
              <a:rPr lang="en-US" dirty="0"/>
              <a:t> rapidly scales.  Year 5 (FY27) reaches modest FTE efficiency.</a:t>
            </a:r>
          </a:p>
        </p:txBody>
      </p:sp>
      <p:pic>
        <p:nvPicPr>
          <p:cNvPr id="4" name="Picture 3" descr="revenue per fte">
            <a:extLst>
              <a:ext uri="{FF2B5EF4-FFF2-40B4-BE49-F238E27FC236}">
                <a16:creationId xmlns:a16="http://schemas.microsoft.com/office/drawing/2014/main" id="{F76AAC29-359B-46A7-D18F-FF06B060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441" y="1152475"/>
            <a:ext cx="3685859" cy="17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60909-4282-D210-98AA-93E676044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4763083" cy="2753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48B0B-B8EE-AA67-542C-FDE1CE5F5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37" y="3111101"/>
            <a:ext cx="3237465" cy="7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42809"/>
      </p:ext>
    </p:extLst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534</Words>
  <Application>Microsoft Office PowerPoint</Application>
  <PresentationFormat>On-screen Show (16:9)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1_Simple Light</vt:lpstr>
      <vt:lpstr>2_Simple Light</vt:lpstr>
      <vt:lpstr>PowerPoint Presentation</vt:lpstr>
      <vt:lpstr>Agenda</vt:lpstr>
      <vt:lpstr>ATB Forecast Requests – 6/16/22</vt:lpstr>
      <vt:lpstr>Five Year Forecast</vt:lpstr>
      <vt:lpstr>Pricing/Revenue</vt:lpstr>
      <vt:lpstr>HubSpot Example of Scaling SaaS</vt:lpstr>
      <vt:lpstr>Revenue by Segment</vt:lpstr>
      <vt:lpstr>Headcount</vt:lpstr>
      <vt:lpstr>Revenue per FTE</vt:lpstr>
      <vt:lpstr>OpEx Profile</vt:lpstr>
      <vt:lpstr>Cash Balance and Net Burn</vt:lpstr>
      <vt:lpstr>Cash Balance</vt:lpstr>
      <vt:lpstr>ATB Forecast Requests – 6/9/22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shah</dc:creator>
  <cp:lastModifiedBy>Ben Murray</cp:lastModifiedBy>
  <cp:revision>8</cp:revision>
  <dcterms:modified xsi:type="dcterms:W3CDTF">2022-06-28T19:16:31Z</dcterms:modified>
</cp:coreProperties>
</file>