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0275213" cy="42803763"/>
  <p:notesSz cx="26974800" cy="36118800"/>
  <p:defaultTextStyle>
    <a:defPPr>
      <a:defRPr lang="en-US"/>
    </a:defPPr>
    <a:lvl1pPr marL="0" algn="l" defTabSz="521976" rtl="0" eaLnBrk="1" latinLnBrk="0" hangingPunct="1">
      <a:defRPr sz="2055" kern="1200">
        <a:solidFill>
          <a:schemeClr val="tx1"/>
        </a:solidFill>
        <a:latin typeface="+mn-lt"/>
        <a:ea typeface="+mn-ea"/>
        <a:cs typeface="+mn-cs"/>
      </a:defRPr>
    </a:lvl1pPr>
    <a:lvl2pPr marL="521976" algn="l" defTabSz="521976" rtl="0" eaLnBrk="1" latinLnBrk="0" hangingPunct="1">
      <a:defRPr sz="2055" kern="1200">
        <a:solidFill>
          <a:schemeClr val="tx1"/>
        </a:solidFill>
        <a:latin typeface="+mn-lt"/>
        <a:ea typeface="+mn-ea"/>
        <a:cs typeface="+mn-cs"/>
      </a:defRPr>
    </a:lvl2pPr>
    <a:lvl3pPr marL="1043952" algn="l" defTabSz="521976" rtl="0" eaLnBrk="1" latinLnBrk="0" hangingPunct="1">
      <a:defRPr sz="2055" kern="1200">
        <a:solidFill>
          <a:schemeClr val="tx1"/>
        </a:solidFill>
        <a:latin typeface="+mn-lt"/>
        <a:ea typeface="+mn-ea"/>
        <a:cs typeface="+mn-cs"/>
      </a:defRPr>
    </a:lvl3pPr>
    <a:lvl4pPr marL="1565928" algn="l" defTabSz="521976" rtl="0" eaLnBrk="1" latinLnBrk="0" hangingPunct="1">
      <a:defRPr sz="2055" kern="1200">
        <a:solidFill>
          <a:schemeClr val="tx1"/>
        </a:solidFill>
        <a:latin typeface="+mn-lt"/>
        <a:ea typeface="+mn-ea"/>
        <a:cs typeface="+mn-cs"/>
      </a:defRPr>
    </a:lvl4pPr>
    <a:lvl5pPr marL="2087904" algn="l" defTabSz="521976" rtl="0" eaLnBrk="1" latinLnBrk="0" hangingPunct="1">
      <a:defRPr sz="2055" kern="1200">
        <a:solidFill>
          <a:schemeClr val="tx1"/>
        </a:solidFill>
        <a:latin typeface="+mn-lt"/>
        <a:ea typeface="+mn-ea"/>
        <a:cs typeface="+mn-cs"/>
      </a:defRPr>
    </a:lvl5pPr>
    <a:lvl6pPr marL="2609880" algn="l" defTabSz="521976" rtl="0" eaLnBrk="1" latinLnBrk="0" hangingPunct="1">
      <a:defRPr sz="2055" kern="1200">
        <a:solidFill>
          <a:schemeClr val="tx1"/>
        </a:solidFill>
        <a:latin typeface="+mn-lt"/>
        <a:ea typeface="+mn-ea"/>
        <a:cs typeface="+mn-cs"/>
      </a:defRPr>
    </a:lvl6pPr>
    <a:lvl7pPr marL="3131857" algn="l" defTabSz="521976" rtl="0" eaLnBrk="1" latinLnBrk="0" hangingPunct="1">
      <a:defRPr sz="2055" kern="1200">
        <a:solidFill>
          <a:schemeClr val="tx1"/>
        </a:solidFill>
        <a:latin typeface="+mn-lt"/>
        <a:ea typeface="+mn-ea"/>
        <a:cs typeface="+mn-cs"/>
      </a:defRPr>
    </a:lvl7pPr>
    <a:lvl8pPr marL="3653833" algn="l" defTabSz="521976" rtl="0" eaLnBrk="1" latinLnBrk="0" hangingPunct="1">
      <a:defRPr sz="2055" kern="1200">
        <a:solidFill>
          <a:schemeClr val="tx1"/>
        </a:solidFill>
        <a:latin typeface="+mn-lt"/>
        <a:ea typeface="+mn-ea"/>
        <a:cs typeface="+mn-cs"/>
      </a:defRPr>
    </a:lvl8pPr>
    <a:lvl9pPr marL="4175809" algn="l" defTabSz="521976" rtl="0" eaLnBrk="1" latinLnBrk="0" hangingPunct="1">
      <a:defRPr sz="205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A414"/>
    <a:srgbClr val="929000"/>
    <a:srgbClr val="008000"/>
    <a:srgbClr val="249224"/>
    <a:srgbClr val="21EC14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7814" autoAdjust="0"/>
    <p:restoredTop sz="93137" autoAdjust="0"/>
  </p:normalViewPr>
  <p:slideViewPr>
    <p:cSldViewPr snapToGrid="0" snapToObjects="1">
      <p:cViewPr>
        <p:scale>
          <a:sx n="47" d="100"/>
          <a:sy n="47" d="100"/>
        </p:scale>
        <p:origin x="152" y="856"/>
      </p:cViewPr>
      <p:guideLst>
        <p:guide orient="horz" pos="13482"/>
        <p:guide pos="95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1688763" cy="18113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279688" y="0"/>
            <a:ext cx="11688762" cy="18113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0E7243-8E70-A147-851D-BE5C18533200}" type="datetimeFigureOut">
              <a:rPr lang="en-US" smtClean="0"/>
              <a:t>9/18/17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34307463"/>
            <a:ext cx="11688763" cy="18113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279688" y="34307463"/>
            <a:ext cx="11688762" cy="18113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260A02-E11A-9340-82B7-15FAB3395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952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dirty="0">
                <a:latin typeface="Times New Roman"/>
              </a:rPr>
              <a:t>&lt;header&gt;</a:t>
            </a:r>
            <a:endParaRPr dirty="0"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dirty="0">
                <a:latin typeface="Times New Roman"/>
              </a:rPr>
              <a:t>&lt;date/time&gt;</a:t>
            </a:r>
            <a:endParaRPr dirty="0"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dirty="0">
                <a:latin typeface="Times New Roman"/>
              </a:rPr>
              <a:t>&lt;footer&gt;</a:t>
            </a:r>
            <a:endParaRPr dirty="0"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EA60D7D5-CAE0-49C0-A2FB-3183FB329DAD}" type="slidenum">
              <a:rPr lang="en-US" sz="1400">
                <a:latin typeface="Times New Roman"/>
              </a:r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1442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21976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1pPr>
    <a:lvl2pPr marL="521976" algn="l" defTabSz="521976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2pPr>
    <a:lvl3pPr marL="1043952" algn="l" defTabSz="521976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3pPr>
    <a:lvl4pPr marL="1565928" algn="l" defTabSz="521976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4pPr>
    <a:lvl5pPr marL="2087904" algn="l" defTabSz="521976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5pPr>
    <a:lvl6pPr marL="2609880" algn="l" defTabSz="521976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6pPr>
    <a:lvl7pPr marL="3131857" algn="l" defTabSz="521976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7pPr>
    <a:lvl8pPr marL="3653833" algn="l" defTabSz="521976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8pPr>
    <a:lvl9pPr marL="4175809" algn="l" defTabSz="521976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2697480" y="17156520"/>
            <a:ext cx="21579480" cy="16253280"/>
          </a:xfrm>
          <a:prstGeom prst="rect">
            <a:avLst/>
          </a:prstGeom>
        </p:spPr>
        <p:txBody>
          <a:bodyPr lIns="360360" tIns="180360" rIns="360360" bIns="180360"/>
          <a:lstStyle/>
          <a:p>
            <a:endParaRPr dirty="0"/>
          </a:p>
        </p:txBody>
      </p:sp>
      <p:sp>
        <p:nvSpPr>
          <p:cNvPr id="79" name="TextShape 2"/>
          <p:cNvSpPr txBox="1"/>
          <p:nvPr/>
        </p:nvSpPr>
        <p:spPr>
          <a:xfrm>
            <a:off x="15279480" y="34306560"/>
            <a:ext cx="11688840" cy="1805760"/>
          </a:xfrm>
          <a:prstGeom prst="rect">
            <a:avLst/>
          </a:prstGeom>
        </p:spPr>
        <p:txBody>
          <a:bodyPr lIns="360360" tIns="180360" rIns="360360" bIns="180360" anchor="b"/>
          <a:lstStyle/>
          <a:p>
            <a:pPr algn="r">
              <a:lnSpc>
                <a:spcPct val="100000"/>
              </a:lnSpc>
            </a:pPr>
            <a:fld id="{8A3DF4BB-3ECA-40A7-A6C9-81EE8062F82F}" type="slidenum">
              <a:rPr lang="en-US" sz="4800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0486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270641" y="13296972"/>
            <a:ext cx="25733534" cy="9175003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513761" y="10015912"/>
            <a:ext cx="27247294" cy="11841391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513761" y="22982588"/>
            <a:ext cx="27247294" cy="11841391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270641" y="13296972"/>
            <a:ext cx="25733534" cy="9175003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513761" y="10015912"/>
            <a:ext cx="13296460" cy="11841391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5475322" y="10015912"/>
            <a:ext cx="13296460" cy="11841391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5475322" y="22982588"/>
            <a:ext cx="13296460" cy="11841391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1513761" y="22982588"/>
            <a:ext cx="13296460" cy="11841391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270641" y="13296972"/>
            <a:ext cx="25733534" cy="9175003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513761" y="10015912"/>
            <a:ext cx="27247294" cy="248253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1513761" y="10015912"/>
            <a:ext cx="27247294" cy="248253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1513364" y="10902321"/>
            <a:ext cx="27247294" cy="23052101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1513364" y="10902321"/>
            <a:ext cx="27247294" cy="23052101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270641" y="13296972"/>
            <a:ext cx="25733534" cy="9175003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513761" y="10015912"/>
            <a:ext cx="27247294" cy="24825761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270641" y="13296972"/>
            <a:ext cx="25733534" cy="9175003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513761" y="10015912"/>
            <a:ext cx="27247294" cy="248253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270641" y="13296972"/>
            <a:ext cx="25733534" cy="9175003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513761" y="10015912"/>
            <a:ext cx="13296460" cy="248253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15475322" y="10015912"/>
            <a:ext cx="13296460" cy="248253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270641" y="13296972"/>
            <a:ext cx="25733534" cy="9175003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2270641" y="13296972"/>
            <a:ext cx="25733534" cy="42529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270641" y="13296972"/>
            <a:ext cx="25733534" cy="9175003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513761" y="10015912"/>
            <a:ext cx="13296460" cy="11841391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1513761" y="22982588"/>
            <a:ext cx="13296460" cy="11841391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15475322" y="10015912"/>
            <a:ext cx="13296460" cy="248253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270641" y="13296972"/>
            <a:ext cx="25733534" cy="9175003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513761" y="10015912"/>
            <a:ext cx="13296460" cy="248253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15475322" y="10015912"/>
            <a:ext cx="13296460" cy="11841391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5475322" y="22982588"/>
            <a:ext cx="13296460" cy="11841391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270641" y="13296972"/>
            <a:ext cx="25733534" cy="9175003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513761" y="10015912"/>
            <a:ext cx="13296460" cy="11841391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15475322" y="10015912"/>
            <a:ext cx="13296460" cy="11841391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1513761" y="22982588"/>
            <a:ext cx="27247294" cy="11841391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270641" y="13296972"/>
            <a:ext cx="25733534" cy="9174582"/>
          </a:xfrm>
          <a:prstGeom prst="rect">
            <a:avLst/>
          </a:prstGeom>
        </p:spPr>
        <p:txBody>
          <a:bodyPr lIns="365760" tIns="182880" rIns="365760" bIns="182880" anchor="ctr"/>
          <a:lstStyle/>
          <a:p>
            <a:pPr algn="ctr">
              <a:lnSpc>
                <a:spcPct val="100000"/>
              </a:lnSpc>
            </a:pPr>
            <a:r>
              <a:rPr lang="en-US" sz="19424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1513761" y="39672684"/>
            <a:ext cx="7063819" cy="2278374"/>
          </a:xfrm>
          <a:prstGeom prst="rect">
            <a:avLst/>
          </a:prstGeom>
        </p:spPr>
        <p:txBody>
          <a:bodyPr lIns="365760" tIns="182880" rIns="365760" bIns="182880" anchor="ctr"/>
          <a:lstStyle/>
          <a:p>
            <a:pPr>
              <a:lnSpc>
                <a:spcPct val="100000"/>
              </a:lnSpc>
            </a:pPr>
            <a:r>
              <a:rPr lang="en-US" sz="5297" dirty="0">
                <a:solidFill>
                  <a:srgbClr val="8B8B8B"/>
                </a:solidFill>
                <a:latin typeface="Calibri"/>
              </a:rPr>
              <a:t>1/3/16</a:t>
            </a:r>
            <a:endParaRPr dirty="0"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10344031" y="39672684"/>
            <a:ext cx="9586753" cy="2278374"/>
          </a:xfrm>
          <a:prstGeom prst="rect">
            <a:avLst/>
          </a:prstGeom>
        </p:spPr>
        <p:txBody>
          <a:bodyPr lIns="365760" tIns="182880" rIns="365760" bIns="182880" anchor="ctr"/>
          <a:lstStyle/>
          <a:p>
            <a:endParaRPr dirty="0"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21697236" y="39672684"/>
            <a:ext cx="7063819" cy="2278374"/>
          </a:xfrm>
          <a:prstGeom prst="rect">
            <a:avLst/>
          </a:prstGeom>
        </p:spPr>
        <p:txBody>
          <a:bodyPr lIns="365760" tIns="182880" rIns="365760" bIns="182880" anchor="ctr"/>
          <a:lstStyle/>
          <a:p>
            <a:pPr algn="r">
              <a:lnSpc>
                <a:spcPct val="100000"/>
              </a:lnSpc>
            </a:pPr>
            <a:fld id="{951278D0-58F4-4564-8DF6-3D9DDE46DE34}" type="slidenum">
              <a:rPr lang="en-US" sz="5297">
                <a:solidFill>
                  <a:srgbClr val="8B8B8B"/>
                </a:solidFill>
                <a:latin typeface="Calibri"/>
              </a:rPr>
              <a:t>‹#›</a:t>
            </a:fld>
            <a:endParaRPr dirty="0"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1513761" y="10015912"/>
            <a:ext cx="27247294" cy="248253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14127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0595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8829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8829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207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207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207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605" y="31693551"/>
            <a:ext cx="8035076" cy="3638024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3713" y="31898166"/>
            <a:ext cx="7598547" cy="350238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286" y="22233169"/>
            <a:ext cx="8622014" cy="3675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8027" y="16590097"/>
            <a:ext cx="11649963" cy="7700092"/>
          </a:xfrm>
          <a:prstGeom prst="rect">
            <a:avLst/>
          </a:prstGeom>
        </p:spPr>
      </p:pic>
      <p:sp>
        <p:nvSpPr>
          <p:cNvPr id="44" name="CustomShape 1"/>
          <p:cNvSpPr/>
          <p:nvPr/>
        </p:nvSpPr>
        <p:spPr>
          <a:xfrm>
            <a:off x="18088267" y="25428742"/>
            <a:ext cx="11656067" cy="4484291"/>
          </a:xfrm>
          <a:prstGeom prst="rect">
            <a:avLst/>
          </a:prstGeom>
          <a:noFill/>
          <a:ln>
            <a:noFill/>
          </a:ln>
        </p:spPr>
        <p:txBody>
          <a:bodyPr lIns="252293" tIns="252293" rIns="252293" bIns="252293"/>
          <a:lstStyle/>
          <a:p>
            <a:pPr algn="just">
              <a:lnSpc>
                <a:spcPct val="100000"/>
              </a:lnSpc>
            </a:pPr>
            <a:r>
              <a:rPr lang="en-US" sz="3532" b="1" u="sng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Environment</a:t>
            </a:r>
            <a:endParaRPr sz="2384" dirty="0">
              <a:latin typeface="Calibri" charset="0"/>
              <a:ea typeface="Calibri" charset="0"/>
              <a:cs typeface="Calibri" charset="0"/>
            </a:endParaRPr>
          </a:p>
          <a:p>
            <a:pPr marL="504584" indent="-504584" algn="just">
              <a:buFont typeface="Arial" panose="020B0604020202020204" pitchFamily="34" charset="0"/>
              <a:buChar char="•"/>
            </a:pPr>
            <a:r>
              <a:rPr lang="en-US" altLang="zh-CN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Xeon</a:t>
            </a:r>
            <a:r>
              <a:rPr lang="zh-CN" altLang="en-US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E5-2620</a:t>
            </a:r>
            <a:r>
              <a:rPr lang="zh-CN" altLang="en-US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v3,</a:t>
            </a:r>
            <a:r>
              <a:rPr lang="zh-CN" altLang="en-US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128</a:t>
            </a:r>
            <a:r>
              <a:rPr lang="zh-CN" altLang="en-US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GB</a:t>
            </a:r>
            <a:r>
              <a:rPr lang="zh-CN" altLang="en-US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DRAM</a:t>
            </a:r>
          </a:p>
          <a:p>
            <a:pPr marL="504584" indent="-504584" algn="just">
              <a:buFont typeface="Arial" panose="020B0604020202020204" pitchFamily="34" charset="0"/>
              <a:buChar char="•"/>
            </a:pPr>
            <a:r>
              <a:rPr lang="en-US" altLang="zh-CN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40Gbps</a:t>
            </a:r>
            <a:r>
              <a:rPr lang="zh-CN" altLang="en-US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090" dirty="0" err="1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Mellanox</a:t>
            </a:r>
            <a:r>
              <a:rPr lang="zh-CN" altLang="en-US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ConnectX-3</a:t>
            </a:r>
            <a:r>
              <a:rPr lang="zh-CN" altLang="en-US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IB</a:t>
            </a:r>
            <a:r>
              <a:rPr lang="zh-CN" altLang="en-US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card</a:t>
            </a:r>
          </a:p>
          <a:p>
            <a:pPr marL="504584" indent="-504584" algn="just">
              <a:buFont typeface="Arial" panose="020B0604020202020204" pitchFamily="34" charset="0"/>
              <a:buChar char="•"/>
            </a:pPr>
            <a:r>
              <a:rPr lang="en-US" altLang="zh-CN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Centos</a:t>
            </a:r>
            <a:r>
              <a:rPr lang="zh-CN" altLang="en-US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7.1</a:t>
            </a:r>
            <a:r>
              <a:rPr lang="zh-CN" altLang="en-US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distribution</a:t>
            </a:r>
            <a:r>
              <a:rPr lang="zh-CN" altLang="en-US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and</a:t>
            </a:r>
            <a:r>
              <a:rPr lang="zh-CN" altLang="en-US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3.11.1</a:t>
            </a:r>
            <a:r>
              <a:rPr lang="zh-CN" altLang="en-US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linux</a:t>
            </a:r>
            <a:r>
              <a:rPr lang="zh-CN" altLang="en-US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kernel</a:t>
            </a:r>
            <a:endParaRPr lang="en-US" sz="309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-32780" y="1962279"/>
            <a:ext cx="30274815" cy="3532505"/>
          </a:xfrm>
          <a:prstGeom prst="rect">
            <a:avLst/>
          </a:prstGeom>
          <a:noFill/>
          <a:ln>
            <a:noFill/>
          </a:ln>
        </p:spPr>
        <p:txBody>
          <a:bodyPr lIns="504587" tIns="504587" rIns="504587" bIns="100917" anchor="ctr"/>
          <a:lstStyle/>
          <a:p>
            <a:pPr algn="ctr">
              <a:lnSpc>
                <a:spcPct val="100000"/>
              </a:lnSpc>
            </a:pPr>
            <a:r>
              <a:rPr lang="en-US" altLang="zh-CN" sz="12692" b="1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rPr>
              <a:t>Distributed</a:t>
            </a:r>
            <a:r>
              <a:rPr lang="zh-CN" altLang="en-US" sz="12692" b="1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12692" b="1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rPr>
              <a:t>Shared</a:t>
            </a:r>
          </a:p>
          <a:p>
            <a:pPr algn="ctr">
              <a:lnSpc>
                <a:spcPct val="100000"/>
              </a:lnSpc>
            </a:pPr>
            <a:r>
              <a:rPr lang="en-US" altLang="zh-CN" sz="12692" b="1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rPr>
              <a:t>Persistent</a:t>
            </a:r>
            <a:r>
              <a:rPr lang="zh-CN" altLang="en-US" sz="12692" b="1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12692" b="1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rPr>
              <a:t>Memory</a:t>
            </a:r>
            <a:endParaRPr sz="12692" b="1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CN" sz="4856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Yizhou</a:t>
            </a:r>
            <a:r>
              <a:rPr lang="zh-CN" altLang="en-US" sz="4856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4856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Shan,</a:t>
            </a:r>
            <a:r>
              <a:rPr lang="zh-CN" altLang="en-US" sz="4856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4856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Shin-</a:t>
            </a:r>
            <a:r>
              <a:rPr lang="en-US" sz="4856" dirty="0" err="1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Yeh</a:t>
            </a:r>
            <a:r>
              <a:rPr lang="en-US" sz="4856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Tsai, Yiying Zhang </a:t>
            </a:r>
            <a:endParaRPr sz="2649" dirty="0">
              <a:latin typeface="Calibri" charset="0"/>
              <a:ea typeface="Calibri" charset="0"/>
              <a:cs typeface="Calibri" charset="0"/>
            </a:endParaRPr>
          </a:p>
          <a:p>
            <a:pPr algn="ctr">
              <a:lnSpc>
                <a:spcPct val="100000"/>
              </a:lnSpc>
            </a:pPr>
            <a:endParaRPr sz="2384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6" name="CustomShape 3"/>
          <p:cNvSpPr/>
          <p:nvPr/>
        </p:nvSpPr>
        <p:spPr>
          <a:xfrm>
            <a:off x="17958580" y="8111709"/>
            <a:ext cx="6918251" cy="5553634"/>
          </a:xfrm>
          <a:prstGeom prst="rect">
            <a:avLst/>
          </a:prstGeom>
          <a:noFill/>
          <a:ln>
            <a:noFill/>
          </a:ln>
        </p:spPr>
        <p:txBody>
          <a:bodyPr lIns="252293" tIns="252293" rIns="252293" bIns="252293"/>
          <a:lstStyle/>
          <a:p>
            <a:r>
              <a:rPr lang="en-US" altLang="zh-CN" sz="3600" b="1" u="sng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Emerging</a:t>
            </a:r>
            <a:r>
              <a:rPr lang="zh-CN" altLang="en-US" sz="3600" b="1" u="sng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b="1" u="sng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PM</a:t>
            </a:r>
            <a:endParaRPr lang="en-US" sz="3600" dirty="0">
              <a:latin typeface="Calibri" charset="0"/>
              <a:ea typeface="Calibri" charset="0"/>
              <a:cs typeface="Calibri" charset="0"/>
            </a:endParaRPr>
          </a:p>
          <a:p>
            <a:pPr marL="504584" indent="-504584"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Calibri" charset="0"/>
                <a:ea typeface="Calibri" charset="0"/>
                <a:cs typeface="Calibri" charset="0"/>
              </a:rPr>
              <a:t>3DX-point</a:t>
            </a:r>
          </a:p>
          <a:p>
            <a:pPr marL="504584" indent="-504584"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Calibri" charset="0"/>
                <a:ea typeface="Calibri" charset="0"/>
                <a:cs typeface="Calibri" charset="0"/>
              </a:rPr>
              <a:t>PCM,</a:t>
            </a:r>
            <a:r>
              <a:rPr lang="zh-CN" altLang="en-US" sz="36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>
                <a:latin typeface="Calibri" charset="0"/>
                <a:ea typeface="Calibri" charset="0"/>
                <a:cs typeface="Calibri" charset="0"/>
              </a:rPr>
              <a:t>STTM</a:t>
            </a:r>
            <a:endParaRPr sz="3600" dirty="0">
              <a:latin typeface="Calibri" charset="0"/>
              <a:ea typeface="Calibri" charset="0"/>
              <a:cs typeface="Calibri" charset="0"/>
            </a:endParaRPr>
          </a:p>
          <a:p>
            <a:endParaRPr lang="en-US" altLang="zh-CN" sz="3600" b="1" u="sng" dirty="0" smtClean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altLang="zh-CN" sz="3600" b="1" u="sng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Applications</a:t>
            </a:r>
          </a:p>
          <a:p>
            <a:pPr marL="504584" indent="-504584">
              <a:buFont typeface="Arial" panose="020B0604020202020204" pitchFamily="34" charset="0"/>
              <a:buChar char="•"/>
            </a:pP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TensorFlow</a:t>
            </a:r>
          </a:p>
          <a:p>
            <a:pPr marL="504584" indent="-504584">
              <a:buFont typeface="Arial" panose="020B0604020202020204" pitchFamily="34" charset="0"/>
              <a:buChar char="•"/>
            </a:pP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PowerGraph</a:t>
            </a:r>
          </a:p>
          <a:p>
            <a:pPr marL="525609" indent="-525609">
              <a:buFont typeface="Arial" charset="0"/>
              <a:buChar char="•"/>
            </a:pPr>
            <a:endParaRPr lang="en-US" altLang="zh-CN" sz="3311" b="1" u="sng" dirty="0" smtClean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504584" indent="-504584">
              <a:buFont typeface="Arial" panose="020B0604020202020204" pitchFamily="34" charset="0"/>
              <a:buChar char="•"/>
            </a:pPr>
            <a:endParaRPr lang="en-US" altLang="zh-CN" sz="3311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504584" indent="-504584">
              <a:buFont typeface="Arial" panose="020B0604020202020204" pitchFamily="34" charset="0"/>
              <a:buChar char="•"/>
            </a:pPr>
            <a:endParaRPr lang="en-US" altLang="zh-CN" sz="3311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8" name="CustomShape 5"/>
          <p:cNvSpPr/>
          <p:nvPr/>
        </p:nvSpPr>
        <p:spPr>
          <a:xfrm>
            <a:off x="17842676" y="6735587"/>
            <a:ext cx="11841900" cy="1413241"/>
          </a:xfrm>
          <a:prstGeom prst="rect">
            <a:avLst/>
          </a:prstGeom>
          <a:noFill/>
          <a:ln>
            <a:noFill/>
          </a:ln>
        </p:spPr>
        <p:txBody>
          <a:bodyPr lIns="252293" tIns="252293" rIns="252293" bIns="252293"/>
          <a:lstStyle/>
          <a:p>
            <a:pPr algn="ctr">
              <a:lnSpc>
                <a:spcPct val="100000"/>
              </a:lnSpc>
            </a:pPr>
            <a:r>
              <a:rPr lang="en-US" altLang="zh-CN" sz="60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Motivation</a:t>
            </a:r>
          </a:p>
          <a:p>
            <a:pPr algn="ctr">
              <a:lnSpc>
                <a:spcPct val="100000"/>
              </a:lnSpc>
            </a:pPr>
            <a:endParaRPr sz="6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9" name="CustomShape 6"/>
          <p:cNvSpPr/>
          <p:nvPr/>
        </p:nvSpPr>
        <p:spPr>
          <a:xfrm>
            <a:off x="17842676" y="6681214"/>
            <a:ext cx="11901658" cy="6251556"/>
          </a:xfrm>
          <a:prstGeom prst="roundRect">
            <a:avLst>
              <a:gd name="adj" fmla="val 7481"/>
            </a:avLst>
          </a:prstGeom>
          <a:noFill/>
          <a:ln w="76320">
            <a:solidFill>
              <a:srgbClr val="4A7EBB"/>
            </a:solidFill>
            <a:round/>
          </a:ln>
        </p:spPr>
      </p:sp>
      <p:sp>
        <p:nvSpPr>
          <p:cNvPr id="52" name="CustomShape 9"/>
          <p:cNvSpPr/>
          <p:nvPr/>
        </p:nvSpPr>
        <p:spPr>
          <a:xfrm>
            <a:off x="17842676" y="13247568"/>
            <a:ext cx="11841901" cy="10870507"/>
          </a:xfrm>
          <a:prstGeom prst="roundRect">
            <a:avLst>
              <a:gd name="adj" fmla="val 7481"/>
            </a:avLst>
          </a:prstGeom>
          <a:noFill/>
          <a:ln w="76320">
            <a:solidFill>
              <a:srgbClr val="4A7EBB"/>
            </a:solidFill>
            <a:round/>
          </a:ln>
        </p:spPr>
      </p:sp>
      <p:sp>
        <p:nvSpPr>
          <p:cNvPr id="53" name="CustomShape 10"/>
          <p:cNvSpPr/>
          <p:nvPr/>
        </p:nvSpPr>
        <p:spPr>
          <a:xfrm>
            <a:off x="23973008" y="14201239"/>
            <a:ext cx="6495625" cy="2617284"/>
          </a:xfrm>
          <a:prstGeom prst="rect">
            <a:avLst/>
          </a:prstGeom>
          <a:noFill/>
          <a:ln>
            <a:noFill/>
          </a:ln>
        </p:spPr>
        <p:txBody>
          <a:bodyPr lIns="252293" tIns="252293" rIns="252293" bIns="252293"/>
          <a:lstStyle/>
          <a:p>
            <a:pPr>
              <a:lnSpc>
                <a:spcPct val="100000"/>
              </a:lnSpc>
            </a:pPr>
            <a:r>
              <a:rPr lang="en-US" altLang="zh-CN" sz="3600" b="1" u="sng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Central</a:t>
            </a:r>
            <a:r>
              <a:rPr lang="zh-CN" altLang="en-US" sz="3600" b="1" u="sng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b="1" u="sng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Dispatcher</a:t>
            </a:r>
          </a:p>
          <a:p>
            <a:pPr marL="525609" indent="-525609">
              <a:buFont typeface="Arial" charset="0"/>
              <a:buChar char="•"/>
            </a:pPr>
            <a:r>
              <a:rPr lang="en-US" altLang="zh-CN" sz="36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Manage</a:t>
            </a:r>
            <a:r>
              <a:rPr lang="zh-CN" altLang="en-US" sz="36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hotpot</a:t>
            </a: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nodes</a:t>
            </a:r>
            <a:endParaRPr lang="en-US" altLang="zh-CN" sz="360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525609" indent="-525609">
              <a:buFont typeface="Arial" charset="0"/>
              <a:buChar char="•"/>
            </a:pP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Initialize</a:t>
            </a: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tasks</a:t>
            </a:r>
            <a:endParaRPr lang="en-US" altLang="zh-CN" sz="360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525609" indent="-525609">
              <a:buFont typeface="Arial" charset="0"/>
              <a:buChar char="•"/>
            </a:pP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Lightweight</a:t>
            </a:r>
            <a:endParaRPr lang="en-US" sz="360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525609" indent="-525609">
              <a:buFont typeface="Arial" charset="0"/>
              <a:buChar char="•"/>
            </a:pPr>
            <a:endParaRPr lang="en-US" sz="3600" b="1" u="sng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525609" indent="-525609">
              <a:buFont typeface="Arial" charset="0"/>
              <a:buChar char="•"/>
            </a:pPr>
            <a:endParaRPr lang="en-US" sz="3600" b="1" u="sng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5" name="CustomShape 12"/>
          <p:cNvSpPr/>
          <p:nvPr/>
        </p:nvSpPr>
        <p:spPr>
          <a:xfrm>
            <a:off x="17842677" y="24550300"/>
            <a:ext cx="11841900" cy="17681254"/>
          </a:xfrm>
          <a:prstGeom prst="roundRect">
            <a:avLst>
              <a:gd name="adj" fmla="val 7481"/>
            </a:avLst>
          </a:prstGeom>
          <a:noFill/>
          <a:ln w="76320">
            <a:solidFill>
              <a:srgbClr val="4A7EBB"/>
            </a:solidFill>
            <a:round/>
          </a:ln>
        </p:spPr>
      </p:sp>
      <p:sp>
        <p:nvSpPr>
          <p:cNvPr id="57" name="CustomShape 14"/>
          <p:cNvSpPr/>
          <p:nvPr/>
        </p:nvSpPr>
        <p:spPr>
          <a:xfrm>
            <a:off x="10445296" y="7837465"/>
            <a:ext cx="11669863" cy="5752290"/>
          </a:xfrm>
          <a:prstGeom prst="rect">
            <a:avLst/>
          </a:prstGeom>
          <a:noFill/>
          <a:ln>
            <a:noFill/>
          </a:ln>
        </p:spPr>
        <p:txBody>
          <a:bodyPr lIns="252293" tIns="252293" rIns="252293" bIns="252293"/>
          <a:lstStyle/>
          <a:p>
            <a:pPr>
              <a:lnSpc>
                <a:spcPct val="100000"/>
              </a:lnSpc>
            </a:pPr>
            <a:r>
              <a:rPr lang="en-US" altLang="zh-CN" sz="3600" b="1" u="sng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Accesses</a:t>
            </a:r>
            <a:r>
              <a:rPr lang="zh-CN" altLang="en-US" sz="3600" b="1" u="sng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b="1" u="sng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to</a:t>
            </a:r>
            <a:r>
              <a:rPr lang="zh-CN" altLang="en-US" sz="3600" b="1" u="sng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b="1" u="sng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Distributed</a:t>
            </a:r>
            <a:r>
              <a:rPr lang="zh-CN" altLang="en-US" sz="3600" b="1" u="sng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b="1" u="sng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PM</a:t>
            </a:r>
          </a:p>
          <a:p>
            <a:pPr marL="571500" indent="-571500">
              <a:lnSpc>
                <a:spcPct val="100000"/>
              </a:lnSpc>
              <a:buFont typeface="Arial" charset="0"/>
              <a:buChar char="•"/>
            </a:pP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Utilize</a:t>
            </a: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distributed</a:t>
            </a: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PM</a:t>
            </a:r>
          </a:p>
          <a:p>
            <a:pPr marL="571500" indent="-571500">
              <a:lnSpc>
                <a:spcPct val="100000"/>
              </a:lnSpc>
              <a:buFont typeface="Arial" charset="0"/>
              <a:buChar char="•"/>
            </a:pP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Transparent</a:t>
            </a: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remote</a:t>
            </a: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access</a:t>
            </a:r>
          </a:p>
          <a:p>
            <a:pPr marL="571500" lvl="1" indent="-571500">
              <a:buFont typeface="Arial" charset="0"/>
              <a:buChar char="•"/>
            </a:pPr>
            <a:r>
              <a:rPr lang="en-US" altLang="zh-CN" sz="36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Scale-out</a:t>
            </a:r>
            <a:r>
              <a:rPr lang="zh-CN" altLang="en-US" sz="36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datacenter</a:t>
            </a: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applications</a:t>
            </a:r>
            <a:endParaRPr lang="en-US" altLang="zh-CN" sz="360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8" name="CustomShape 15"/>
          <p:cNvSpPr/>
          <p:nvPr/>
        </p:nvSpPr>
        <p:spPr>
          <a:xfrm>
            <a:off x="17677916" y="24464256"/>
            <a:ext cx="11689332" cy="1413241"/>
          </a:xfrm>
          <a:prstGeom prst="rect">
            <a:avLst/>
          </a:prstGeom>
          <a:noFill/>
          <a:ln>
            <a:noFill/>
          </a:ln>
        </p:spPr>
        <p:txBody>
          <a:bodyPr lIns="252293" tIns="252293" rIns="252293" bIns="252293"/>
          <a:lstStyle/>
          <a:p>
            <a:pPr algn="ctr">
              <a:lnSpc>
                <a:spcPct val="100000"/>
              </a:lnSpc>
            </a:pPr>
            <a:r>
              <a:rPr lang="en-US" altLang="zh-CN" sz="596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Evaluation</a:t>
            </a:r>
            <a:endParaRPr sz="2384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9" name="CustomShape 16"/>
          <p:cNvSpPr/>
          <p:nvPr/>
        </p:nvSpPr>
        <p:spPr>
          <a:xfrm>
            <a:off x="530411" y="26986038"/>
            <a:ext cx="16847191" cy="8731850"/>
          </a:xfrm>
          <a:prstGeom prst="roundRect">
            <a:avLst>
              <a:gd name="adj" fmla="val 7481"/>
            </a:avLst>
          </a:prstGeom>
          <a:noFill/>
          <a:ln w="76320">
            <a:solidFill>
              <a:srgbClr val="4A7EBB"/>
            </a:solidFill>
            <a:round/>
          </a:ln>
        </p:spPr>
      </p:sp>
      <p:sp>
        <p:nvSpPr>
          <p:cNvPr id="60" name="CustomShape 17"/>
          <p:cNvSpPr/>
          <p:nvPr/>
        </p:nvSpPr>
        <p:spPr>
          <a:xfrm>
            <a:off x="446924" y="27087042"/>
            <a:ext cx="16930678" cy="1508012"/>
          </a:xfrm>
          <a:prstGeom prst="rect">
            <a:avLst/>
          </a:prstGeom>
          <a:noFill/>
          <a:ln>
            <a:noFill/>
          </a:ln>
        </p:spPr>
        <p:txBody>
          <a:bodyPr lIns="252293" tIns="252293" rIns="252293" bIns="252293"/>
          <a:lstStyle/>
          <a:p>
            <a:pPr algn="ctr">
              <a:lnSpc>
                <a:spcPct val="100000"/>
              </a:lnSpc>
            </a:pPr>
            <a:r>
              <a:rPr lang="en-US" altLang="zh-CN" sz="60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Data</a:t>
            </a:r>
            <a:r>
              <a:rPr lang="zh-CN" altLang="en-US" sz="60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60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Durability</a:t>
            </a:r>
            <a:r>
              <a:rPr lang="zh-CN" altLang="en-US" sz="60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60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and</a:t>
            </a:r>
            <a:r>
              <a:rPr lang="zh-CN" altLang="en-US" sz="60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60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Reliability</a:t>
            </a:r>
            <a:endParaRPr sz="6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4" name="CustomShape 21"/>
          <p:cNvSpPr/>
          <p:nvPr/>
        </p:nvSpPr>
        <p:spPr>
          <a:xfrm>
            <a:off x="530412" y="13247568"/>
            <a:ext cx="16936240" cy="7187036"/>
          </a:xfrm>
          <a:prstGeom prst="roundRect">
            <a:avLst>
              <a:gd name="adj" fmla="val 7481"/>
            </a:avLst>
          </a:prstGeom>
          <a:noFill/>
          <a:ln w="76320">
            <a:solidFill>
              <a:srgbClr val="4A7EBB"/>
            </a:solidFill>
            <a:round/>
          </a:ln>
        </p:spPr>
      </p:sp>
      <p:sp>
        <p:nvSpPr>
          <p:cNvPr id="65" name="CustomShape 22"/>
          <p:cNvSpPr/>
          <p:nvPr/>
        </p:nvSpPr>
        <p:spPr>
          <a:xfrm>
            <a:off x="3655194" y="13319833"/>
            <a:ext cx="9804866" cy="1413241"/>
          </a:xfrm>
          <a:prstGeom prst="rect">
            <a:avLst/>
          </a:prstGeom>
          <a:noFill/>
          <a:ln>
            <a:noFill/>
          </a:ln>
        </p:spPr>
        <p:txBody>
          <a:bodyPr lIns="252293" tIns="252293" rIns="252293" bIns="252293"/>
          <a:lstStyle/>
          <a:p>
            <a:pPr algn="ctr">
              <a:lnSpc>
                <a:spcPct val="100000"/>
              </a:lnSpc>
            </a:pPr>
            <a:r>
              <a:rPr lang="en-US" sz="60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Our </a:t>
            </a:r>
            <a:r>
              <a:rPr lang="en-US" altLang="zh-CN" sz="60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Solution</a:t>
            </a:r>
            <a:r>
              <a:rPr lang="en-US" sz="60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: </a:t>
            </a:r>
            <a:r>
              <a:rPr lang="en-US" altLang="zh-CN" sz="60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Hotpot</a:t>
            </a:r>
            <a:endParaRPr sz="6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6" name="CustomShape 23"/>
          <p:cNvSpPr/>
          <p:nvPr/>
        </p:nvSpPr>
        <p:spPr>
          <a:xfrm>
            <a:off x="501119" y="14549857"/>
            <a:ext cx="16955708" cy="4583695"/>
          </a:xfrm>
          <a:prstGeom prst="rect">
            <a:avLst/>
          </a:prstGeom>
          <a:noFill/>
          <a:ln>
            <a:noFill/>
          </a:ln>
        </p:spPr>
        <p:txBody>
          <a:bodyPr lIns="252293" tIns="252293" rIns="252293" bIns="252293"/>
          <a:lstStyle/>
          <a:p>
            <a:pPr>
              <a:lnSpc>
                <a:spcPct val="100000"/>
              </a:lnSpc>
            </a:pPr>
            <a:r>
              <a:rPr lang="en-US" altLang="zh-CN" sz="3600" b="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A</a:t>
            </a:r>
            <a:r>
              <a:rPr lang="zh-CN" altLang="en-US" sz="3600" b="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b="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kernel-level</a:t>
            </a:r>
            <a:r>
              <a:rPr lang="zh-CN" altLang="en-US" sz="3600" b="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b="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DSPM</a:t>
            </a:r>
            <a:r>
              <a:rPr lang="zh-CN" altLang="en-US" sz="3600" b="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system</a:t>
            </a:r>
            <a:endParaRPr lang="en-US" altLang="zh-CN" sz="3600" b="1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altLang="zh-CN" sz="3600" b="1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Flexible</a:t>
            </a:r>
            <a:r>
              <a:rPr lang="zh-CN" altLang="en-US" sz="3600" b="1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b="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data</a:t>
            </a:r>
            <a:r>
              <a:rPr lang="zh-CN" altLang="en-US" sz="3600" b="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b="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consistency</a:t>
            </a:r>
            <a:r>
              <a:rPr lang="zh-CN" altLang="en-US" sz="3600" b="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levels</a:t>
            </a:r>
            <a:endParaRPr lang="en-US" altLang="zh-CN" sz="3600" b="1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3600" b="1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Direct</a:t>
            </a:r>
            <a:r>
              <a:rPr lang="zh-CN" altLang="en-US" sz="3600" b="1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b="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load/store</a:t>
            </a:r>
            <a:r>
              <a:rPr lang="zh-CN" altLang="en-US" sz="3600" b="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b="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access</a:t>
            </a:r>
            <a:r>
              <a:rPr lang="zh-CN" altLang="en-US" sz="3600" b="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b="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to</a:t>
            </a:r>
            <a:r>
              <a:rPr lang="zh-CN" altLang="en-US" sz="3600" b="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b="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distributed</a:t>
            </a:r>
            <a:r>
              <a:rPr lang="zh-CN" altLang="en-US" sz="3600" b="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PM</a:t>
            </a:r>
            <a:endParaRPr lang="en-US" altLang="zh-CN" sz="3600" b="1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3600" b="1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High</a:t>
            </a:r>
            <a:r>
              <a:rPr lang="zh-CN" altLang="en-US" sz="3600" b="1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b="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reliability</a:t>
            </a:r>
            <a:r>
              <a:rPr lang="zh-CN" altLang="en-US" sz="3600" b="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b="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and</a:t>
            </a:r>
            <a:r>
              <a:rPr lang="zh-CN" altLang="en-US" sz="3600" b="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b="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availability</a:t>
            </a:r>
            <a:endParaRPr lang="en-US" sz="3600" b="1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504584" indent="-504584">
              <a:buFont typeface="Arial" panose="020B0604020202020204" pitchFamily="34" charset="0"/>
              <a:buChar char="•"/>
            </a:pPr>
            <a:endParaRPr lang="en-US" altLang="zh-CN" sz="360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504584" indent="-504584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68" name="圖片 10"/>
          <p:cNvPicPr/>
          <p:nvPr/>
        </p:nvPicPr>
        <p:blipFill>
          <a:blip r:embed="rId7"/>
          <a:stretch>
            <a:fillRect/>
          </a:stretch>
        </p:blipFill>
        <p:spPr>
          <a:xfrm>
            <a:off x="720328" y="3732997"/>
            <a:ext cx="4813343" cy="1851874"/>
          </a:xfrm>
          <a:prstGeom prst="rect">
            <a:avLst/>
          </a:prstGeom>
          <a:ln>
            <a:noFill/>
          </a:ln>
        </p:spPr>
      </p:pic>
      <p:sp>
        <p:nvSpPr>
          <p:cNvPr id="4" name="文字方塊 3"/>
          <p:cNvSpPr txBox="1"/>
          <p:nvPr/>
        </p:nvSpPr>
        <p:spPr>
          <a:xfrm>
            <a:off x="18306709" y="27788283"/>
            <a:ext cx="11276602" cy="2062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altLang="zh-CN" sz="3532" b="1" u="sng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MongoDB</a:t>
            </a:r>
            <a:r>
              <a:rPr lang="zh-CN" altLang="en-US" sz="3532" b="1" u="sng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532" b="1" u="sng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and</a:t>
            </a:r>
            <a:r>
              <a:rPr lang="zh-CN" altLang="en-US" sz="3532" b="1" u="sng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532" b="1" u="sng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YCSB</a:t>
            </a:r>
            <a:r>
              <a:rPr lang="zh-CN" altLang="en-US" sz="3532" b="1" u="sng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532" b="1" u="sng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throughput</a:t>
            </a:r>
            <a:endParaRPr lang="en-US" altLang="zh-TW" sz="3532" b="1" u="sng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504584" indent="-504584" algn="just">
              <a:buFont typeface="Arial" panose="020B0604020202020204" pitchFamily="34" charset="0"/>
              <a:buChar char="•"/>
            </a:pPr>
            <a:r>
              <a:rPr lang="en-US" altLang="zh-CN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Modified</a:t>
            </a:r>
            <a:r>
              <a:rPr lang="zh-CN" altLang="en-US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MongoDB</a:t>
            </a:r>
            <a:r>
              <a:rPr lang="zh-CN" altLang="en-US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v2.7.0</a:t>
            </a:r>
            <a:r>
              <a:rPr lang="zh-CN" altLang="en-US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storage</a:t>
            </a:r>
            <a:r>
              <a:rPr lang="zh-CN" altLang="en-US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engine</a:t>
            </a:r>
            <a:r>
              <a:rPr lang="zh-CN" altLang="en-US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for</a:t>
            </a:r>
            <a:r>
              <a:rPr lang="zh-CN" altLang="en-US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Hotpot</a:t>
            </a:r>
          </a:p>
          <a:p>
            <a:pPr marL="504584" indent="-504584" algn="just">
              <a:buFont typeface="Arial" panose="020B0604020202020204" pitchFamily="34" charset="0"/>
              <a:buChar char="•"/>
            </a:pPr>
            <a:r>
              <a:rPr lang="en-US" altLang="zh-CN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3</a:t>
            </a:r>
            <a:r>
              <a:rPr lang="zh-CN" altLang="en-US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nodes</a:t>
            </a:r>
            <a:r>
              <a:rPr lang="zh-CN" altLang="en-US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running</a:t>
            </a:r>
            <a:r>
              <a:rPr lang="zh-CN" altLang="en-US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MongoDB</a:t>
            </a:r>
          </a:p>
          <a:p>
            <a:pPr marL="504584" indent="-504584" algn="just">
              <a:buFont typeface="Arial" panose="020B0604020202020204" pitchFamily="34" charset="0"/>
              <a:buChar char="•"/>
            </a:pPr>
            <a:r>
              <a:rPr lang="en-US" altLang="zh-CN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10K</a:t>
            </a:r>
            <a:r>
              <a:rPr lang="zh-CN" altLang="en-US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ops</a:t>
            </a:r>
            <a:r>
              <a:rPr lang="zh-CN" altLang="en-US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on</a:t>
            </a:r>
            <a:r>
              <a:rPr lang="zh-CN" altLang="en-US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a</a:t>
            </a:r>
            <a:r>
              <a:rPr lang="zh-CN" altLang="en-US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database</a:t>
            </a:r>
            <a:r>
              <a:rPr lang="zh-CN" altLang="en-US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with</a:t>
            </a:r>
            <a:r>
              <a:rPr lang="zh-CN" altLang="en-US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100K</a:t>
            </a:r>
            <a:r>
              <a:rPr lang="zh-CN" altLang="en-US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zh-CN" altLang="en-US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KB</a:t>
            </a:r>
            <a:r>
              <a:rPr lang="zh-CN" altLang="en-US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records</a:t>
            </a:r>
            <a:endParaRPr lang="zh-TW" altLang="en-US" sz="309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8306709" y="33600708"/>
            <a:ext cx="11219185" cy="1953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altLang="zh-CN" sz="3532" b="1" u="sng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Distributed</a:t>
            </a:r>
            <a:r>
              <a:rPr lang="zh-CN" altLang="en-US" sz="3532" b="1" u="sng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532" b="1" u="sng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(Persistent)</a:t>
            </a:r>
            <a:r>
              <a:rPr lang="zh-CN" altLang="en-US" sz="3532" b="1" u="sng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532" b="1" u="sng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Graph</a:t>
            </a:r>
            <a:endParaRPr lang="en-US" altLang="zh-TW" sz="3973" b="1" u="sng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504584" indent="-504584" algn="just">
              <a:buFont typeface="Arial" panose="020B0604020202020204" pitchFamily="34" charset="0"/>
              <a:buChar char="•"/>
            </a:pPr>
            <a:r>
              <a:rPr lang="en-US" altLang="zh-CN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In-house</a:t>
            </a:r>
            <a:r>
              <a:rPr lang="zh-CN" altLang="en-US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graph</a:t>
            </a:r>
            <a:r>
              <a:rPr lang="zh-CN" altLang="en-US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engine</a:t>
            </a:r>
            <a:r>
              <a:rPr lang="zh-CN" altLang="en-US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based</a:t>
            </a:r>
            <a:r>
              <a:rPr lang="zh-CN" altLang="en-US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on</a:t>
            </a:r>
            <a:r>
              <a:rPr lang="zh-CN" altLang="en-US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Hotpot</a:t>
            </a:r>
          </a:p>
          <a:p>
            <a:pPr marL="504584" indent="-504584" algn="just">
              <a:buFont typeface="Arial" panose="020B0604020202020204" pitchFamily="34" charset="0"/>
              <a:buChar char="•"/>
            </a:pPr>
            <a:r>
              <a:rPr lang="en-US" altLang="zh-CN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PageRank</a:t>
            </a:r>
            <a:r>
              <a:rPr lang="zh-CN" altLang="en-US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with</a:t>
            </a:r>
            <a:r>
              <a:rPr lang="zh-CN" altLang="en-US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Twitter</a:t>
            </a:r>
            <a:r>
              <a:rPr lang="zh-CN" altLang="en-US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(41</a:t>
            </a:r>
            <a:r>
              <a:rPr lang="zh-CN" altLang="en-US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M</a:t>
            </a:r>
            <a:r>
              <a:rPr lang="zh-CN" altLang="en-US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vertices,</a:t>
            </a:r>
            <a:r>
              <a:rPr lang="zh-CN" altLang="en-US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zh-CN" altLang="en-US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B</a:t>
            </a:r>
            <a:r>
              <a:rPr lang="zh-CN" altLang="en-US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directed</a:t>
            </a:r>
            <a:r>
              <a:rPr lang="zh-CN" altLang="en-US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edges)</a:t>
            </a:r>
            <a:endParaRPr lang="en-US" altLang="zh-TW" sz="309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  <a:p>
            <a:endParaRPr lang="zh-TW" altLang="en-US" sz="2384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1" name="CustomShape 3"/>
          <p:cNvSpPr/>
          <p:nvPr/>
        </p:nvSpPr>
        <p:spPr>
          <a:xfrm>
            <a:off x="6228190" y="7980990"/>
            <a:ext cx="6918251" cy="5553634"/>
          </a:xfrm>
          <a:prstGeom prst="rect">
            <a:avLst/>
          </a:prstGeom>
          <a:noFill/>
          <a:ln>
            <a:noFill/>
          </a:ln>
        </p:spPr>
        <p:txBody>
          <a:bodyPr lIns="252293" tIns="252293" rIns="252293" bIns="252293"/>
          <a:lstStyle/>
          <a:p>
            <a:pPr marL="504584" indent="-504584">
              <a:buFont typeface="Arial" panose="020B0604020202020204" pitchFamily="34" charset="0"/>
              <a:buChar char="•"/>
            </a:pPr>
            <a:endParaRPr lang="en-US" altLang="zh-CN" sz="3311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504584" indent="-504584">
              <a:buFont typeface="Arial" panose="020B0604020202020204" pitchFamily="34" charset="0"/>
              <a:buChar char="•"/>
            </a:pPr>
            <a:endParaRPr lang="en-US" altLang="zh-CN" sz="3311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6" name="CustomShape 3"/>
          <p:cNvSpPr/>
          <p:nvPr/>
        </p:nvSpPr>
        <p:spPr>
          <a:xfrm>
            <a:off x="21741714" y="8122165"/>
            <a:ext cx="12120159" cy="5553634"/>
          </a:xfrm>
          <a:prstGeom prst="rect">
            <a:avLst/>
          </a:prstGeom>
          <a:noFill/>
          <a:ln>
            <a:noFill/>
          </a:ln>
        </p:spPr>
        <p:txBody>
          <a:bodyPr lIns="252293" tIns="252293" rIns="252293" bIns="252293"/>
          <a:lstStyle/>
          <a:p>
            <a:r>
              <a:rPr lang="en-US" altLang="zh-CN" sz="3600" b="1" u="sng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Lack</a:t>
            </a:r>
            <a:r>
              <a:rPr lang="zh-CN" altLang="en-US" sz="3600" b="1" u="sng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b="1" u="sng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of</a:t>
            </a:r>
            <a:r>
              <a:rPr lang="zh-CN" altLang="en-US" sz="3600" b="1" u="sng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b="1" u="sng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Distributed</a:t>
            </a:r>
            <a:r>
              <a:rPr lang="zh-CN" altLang="en-US" sz="3600" b="1" u="sng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b="1" u="sng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PM</a:t>
            </a:r>
            <a:endParaRPr lang="en-US" sz="3600" dirty="0" smtClean="0">
              <a:latin typeface="Calibri" charset="0"/>
              <a:ea typeface="Calibri" charset="0"/>
              <a:cs typeface="Calibri" charset="0"/>
            </a:endParaRPr>
          </a:p>
          <a:p>
            <a:pPr marL="504584" indent="-504584">
              <a:buFont typeface="Arial" panose="020B0604020202020204" pitchFamily="34" charset="0"/>
              <a:buChar char="•"/>
            </a:pPr>
            <a:r>
              <a:rPr lang="en-US" altLang="zh-CN" sz="3600" dirty="0" smtClean="0">
                <a:latin typeface="Calibri" charset="0"/>
                <a:ea typeface="Calibri" charset="0"/>
                <a:cs typeface="Calibri" charset="0"/>
              </a:rPr>
              <a:t>Storage</a:t>
            </a:r>
            <a:r>
              <a:rPr lang="zh-CN" altLang="en-US" sz="36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latin typeface="Calibri" charset="0"/>
                <a:ea typeface="Calibri" charset="0"/>
                <a:cs typeface="Calibri" charset="0"/>
              </a:rPr>
              <a:t>system</a:t>
            </a:r>
            <a:r>
              <a:rPr lang="zh-CN" altLang="en-US" sz="36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latin typeface="Calibri" charset="0"/>
                <a:ea typeface="Calibri" charset="0"/>
                <a:cs typeface="Calibri" charset="0"/>
              </a:rPr>
              <a:t>target</a:t>
            </a:r>
            <a:r>
              <a:rPr lang="zh-CN" altLang="en-US" sz="36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latin typeface="Calibri" charset="0"/>
                <a:ea typeface="Calibri" charset="0"/>
                <a:cs typeface="Calibri" charset="0"/>
              </a:rPr>
              <a:t>block</a:t>
            </a:r>
            <a:r>
              <a:rPr lang="zh-CN" altLang="en-US" sz="36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latin typeface="Calibri" charset="0"/>
                <a:ea typeface="Calibri" charset="0"/>
                <a:cs typeface="Calibri" charset="0"/>
              </a:rPr>
              <a:t>devices</a:t>
            </a:r>
          </a:p>
          <a:p>
            <a:pPr marL="504584" indent="-504584">
              <a:buFont typeface="Arial" panose="020B0604020202020204" pitchFamily="34" charset="0"/>
              <a:buChar char="•"/>
            </a:pPr>
            <a:r>
              <a:rPr lang="en-US" altLang="zh-CN" sz="3600" dirty="0" smtClean="0">
                <a:latin typeface="Calibri" charset="0"/>
                <a:ea typeface="Calibri" charset="0"/>
                <a:cs typeface="Calibri" charset="0"/>
              </a:rPr>
              <a:t>Memory</a:t>
            </a:r>
            <a:r>
              <a:rPr lang="zh-CN" altLang="en-US" sz="36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latin typeface="Calibri" charset="0"/>
                <a:ea typeface="Calibri" charset="0"/>
                <a:cs typeface="Calibri" charset="0"/>
              </a:rPr>
              <a:t>system</a:t>
            </a:r>
            <a:r>
              <a:rPr lang="zh-CN" altLang="en-US" sz="36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latin typeface="Calibri" charset="0"/>
                <a:ea typeface="Calibri" charset="0"/>
                <a:cs typeface="Calibri" charset="0"/>
              </a:rPr>
              <a:t>designed</a:t>
            </a:r>
            <a:r>
              <a:rPr lang="zh-CN" altLang="en-US" sz="36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latin typeface="Calibri" charset="0"/>
                <a:ea typeface="Calibri" charset="0"/>
                <a:cs typeface="Calibri" charset="0"/>
              </a:rPr>
              <a:t>for</a:t>
            </a:r>
            <a:r>
              <a:rPr lang="zh-CN" altLang="en-US" sz="36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latin typeface="Calibri" charset="0"/>
                <a:ea typeface="Calibri" charset="0"/>
                <a:cs typeface="Calibri" charset="0"/>
              </a:rPr>
              <a:t>DRAM</a:t>
            </a:r>
            <a:endParaRPr lang="en-US" altLang="zh-CN" sz="3600" dirty="0" smtClean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504584" indent="-504584">
              <a:buFont typeface="Arial" panose="020B0604020202020204" pitchFamily="34" charset="0"/>
              <a:buChar char="•"/>
            </a:pPr>
            <a:endParaRPr lang="en-US" altLang="zh-CN" sz="360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altLang="zh-CN" sz="3600" b="1" u="sng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Fast</a:t>
            </a:r>
            <a:r>
              <a:rPr lang="zh-CN" altLang="en-US" sz="3600" b="1" u="sng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b="1" u="sng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Network</a:t>
            </a:r>
          </a:p>
          <a:p>
            <a:pPr marL="525609" indent="-525609">
              <a:buFont typeface="Arial" charset="0"/>
              <a:buChar char="•"/>
            </a:pPr>
            <a:r>
              <a:rPr lang="en-US" altLang="zh-CN" sz="36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InfiniBand</a:t>
            </a:r>
            <a:r>
              <a:rPr lang="zh-CN" altLang="en-US" sz="36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NIC</a:t>
            </a:r>
          </a:p>
          <a:p>
            <a:pPr marL="525609" indent="-525609">
              <a:buFont typeface="Arial" charset="0"/>
              <a:buChar char="•"/>
            </a:pPr>
            <a:r>
              <a:rPr lang="en-US" altLang="zh-CN" sz="36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Remote</a:t>
            </a:r>
            <a:r>
              <a:rPr lang="zh-CN" altLang="en-US" sz="36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Direct</a:t>
            </a:r>
            <a:r>
              <a:rPr lang="zh-CN" altLang="en-US" sz="36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Memory</a:t>
            </a:r>
            <a:r>
              <a:rPr lang="zh-CN" altLang="en-US" sz="36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Access</a:t>
            </a:r>
            <a:endParaRPr lang="en-US" altLang="zh-CN" sz="3600" b="1" u="sng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504584" indent="-504584">
              <a:buFont typeface="Arial" panose="020B0604020202020204" pitchFamily="34" charset="0"/>
              <a:buChar char="•"/>
            </a:pPr>
            <a:endParaRPr lang="en-US" altLang="zh-CN" sz="360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504584" indent="-504584">
              <a:buFont typeface="Arial" panose="020B0604020202020204" pitchFamily="34" charset="0"/>
              <a:buChar char="•"/>
            </a:pPr>
            <a:endParaRPr lang="en-US" altLang="zh-CN" sz="360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511" y="14818485"/>
            <a:ext cx="7762256" cy="52597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3662" y="17727827"/>
            <a:ext cx="74005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Benefits</a:t>
            </a:r>
          </a:p>
          <a:p>
            <a:pPr marL="504584" indent="-504584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Low latency</a:t>
            </a:r>
          </a:p>
          <a:p>
            <a:pPr marL="504584" indent="-504584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High throughpu</a:t>
            </a:r>
            <a:r>
              <a:rPr lang="en-US" altLang="zh-CN" sz="36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t</a:t>
            </a:r>
          </a:p>
          <a:p>
            <a:pPr marL="504584" indent="-504584"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One</a:t>
            </a:r>
            <a:r>
              <a:rPr lang="zh-CN" altLang="en-US" sz="36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layer</a:t>
            </a:r>
            <a:r>
              <a:rPr lang="zh-CN" altLang="en-US" sz="36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approach</a:t>
            </a:r>
          </a:p>
        </p:txBody>
      </p:sp>
      <p:sp>
        <p:nvSpPr>
          <p:cNvPr id="69" name="CustomShape 3"/>
          <p:cNvSpPr/>
          <p:nvPr/>
        </p:nvSpPr>
        <p:spPr>
          <a:xfrm>
            <a:off x="683662" y="28031772"/>
            <a:ext cx="9660793" cy="3207919"/>
          </a:xfrm>
          <a:prstGeom prst="rect">
            <a:avLst/>
          </a:prstGeom>
          <a:noFill/>
          <a:ln>
            <a:noFill/>
          </a:ln>
        </p:spPr>
        <p:txBody>
          <a:bodyPr lIns="252293" tIns="252293" rIns="252293" bIns="252293"/>
          <a:lstStyle/>
          <a:p>
            <a:r>
              <a:rPr lang="en-US" altLang="zh-CN" sz="3600" b="1" u="sng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Multiple</a:t>
            </a:r>
            <a:r>
              <a:rPr lang="zh-CN" altLang="en-US" sz="3600" b="1" u="sng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b="1" u="sng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Readers</a:t>
            </a:r>
            <a:r>
              <a:rPr lang="zh-CN" altLang="en-US" sz="3600" b="1" u="sng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b="1" u="sng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Multiple</a:t>
            </a:r>
            <a:r>
              <a:rPr lang="zh-CN" altLang="en-US" sz="3600" b="1" u="sng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b="1" u="sng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Writers</a:t>
            </a:r>
          </a:p>
          <a:p>
            <a:pPr marL="571500" indent="-571500">
              <a:buFont typeface="Arial" charset="0"/>
              <a:buChar char="•"/>
            </a:pP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MRMW</a:t>
            </a:r>
          </a:p>
          <a:p>
            <a:pPr marL="571500" indent="-571500">
              <a:buFont typeface="Arial" charset="0"/>
              <a:buChar char="•"/>
            </a:pP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Distributed</a:t>
            </a: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atomic</a:t>
            </a: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commit</a:t>
            </a: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protocol</a:t>
            </a:r>
          </a:p>
          <a:p>
            <a:pPr marL="571500" indent="-571500">
              <a:buFont typeface="Arial" charset="0"/>
              <a:buChar char="•"/>
            </a:pP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Concurrent</a:t>
            </a: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versions</a:t>
            </a: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of</a:t>
            </a: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dirty</a:t>
            </a: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data</a:t>
            </a:r>
          </a:p>
          <a:p>
            <a:pPr marL="571500" indent="-571500">
              <a:buFont typeface="Arial" charset="0"/>
              <a:buChar char="•"/>
            </a:pP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Lazy</a:t>
            </a: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synchronized</a:t>
            </a:r>
          </a:p>
          <a:p>
            <a:pPr marL="525609" indent="-525609">
              <a:buFont typeface="Arial" charset="0"/>
              <a:buChar char="•"/>
            </a:pPr>
            <a:endParaRPr lang="en-US" altLang="zh-CN" sz="360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525609" indent="-525609">
              <a:buFont typeface="Arial" charset="0"/>
              <a:buChar char="•"/>
            </a:pPr>
            <a:endParaRPr lang="en-US" altLang="zh-CN" sz="360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525609" indent="-525609">
              <a:buFont typeface="Arial" charset="0"/>
              <a:buChar char="•"/>
            </a:pPr>
            <a:endParaRPr lang="en-US" altLang="zh-CN" sz="360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525609" indent="-525609">
              <a:buFont typeface="Arial" charset="0"/>
              <a:buChar char="•"/>
            </a:pPr>
            <a:endParaRPr lang="en-US" altLang="zh-CN" sz="360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525609" indent="-525609">
              <a:buFont typeface="Arial" charset="0"/>
              <a:buChar char="•"/>
            </a:pPr>
            <a:endParaRPr lang="en-US" altLang="zh-CN" sz="360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3713" y="31840942"/>
            <a:ext cx="7598547" cy="350238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5796" y="29913033"/>
            <a:ext cx="10513572" cy="358667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8027" y="35348994"/>
            <a:ext cx="5258861" cy="321235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7130" y="38333954"/>
            <a:ext cx="10579909" cy="368568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7084" y="35260771"/>
            <a:ext cx="5166369" cy="3300575"/>
          </a:xfrm>
          <a:prstGeom prst="rect">
            <a:avLst/>
          </a:prstGeom>
        </p:spPr>
      </p:pic>
      <p:sp>
        <p:nvSpPr>
          <p:cNvPr id="50" name="CustomShape 4"/>
          <p:cNvSpPr/>
          <p:nvPr/>
        </p:nvSpPr>
        <p:spPr>
          <a:xfrm>
            <a:off x="501118" y="6691245"/>
            <a:ext cx="16985001" cy="6125124"/>
          </a:xfrm>
          <a:prstGeom prst="roundRect">
            <a:avLst>
              <a:gd name="adj" fmla="val 7481"/>
            </a:avLst>
          </a:prstGeom>
          <a:noFill/>
          <a:ln w="76320">
            <a:solidFill>
              <a:srgbClr val="4A7EBB"/>
            </a:solidFill>
            <a:round/>
          </a:ln>
        </p:spPr>
      </p:sp>
      <p:sp>
        <p:nvSpPr>
          <p:cNvPr id="61" name="CustomShape 11"/>
          <p:cNvSpPr/>
          <p:nvPr/>
        </p:nvSpPr>
        <p:spPr>
          <a:xfrm>
            <a:off x="683662" y="6678427"/>
            <a:ext cx="16619358" cy="1413241"/>
          </a:xfrm>
          <a:prstGeom prst="rect">
            <a:avLst/>
          </a:prstGeom>
          <a:noFill/>
          <a:ln>
            <a:noFill/>
          </a:ln>
        </p:spPr>
        <p:txBody>
          <a:bodyPr lIns="252293" tIns="252293" rIns="252293" bIns="252293"/>
          <a:lstStyle/>
          <a:p>
            <a:pPr algn="ctr">
              <a:lnSpc>
                <a:spcPct val="100000"/>
              </a:lnSpc>
            </a:pPr>
            <a:r>
              <a:rPr lang="en-US" altLang="zh-CN" sz="60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Distributed</a:t>
            </a:r>
            <a:r>
              <a:rPr lang="zh-CN" altLang="en-US" sz="60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60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Shared</a:t>
            </a:r>
            <a:r>
              <a:rPr lang="zh-CN" altLang="en-US" sz="60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60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Persistent</a:t>
            </a:r>
            <a:r>
              <a:rPr lang="zh-CN" altLang="en-US" sz="60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60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Memory</a:t>
            </a:r>
            <a:r>
              <a:rPr lang="zh-CN" altLang="en-US" sz="60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60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(DSPM)</a:t>
            </a:r>
            <a:endParaRPr sz="6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2" name="CustomShape 14"/>
          <p:cNvSpPr/>
          <p:nvPr/>
        </p:nvSpPr>
        <p:spPr>
          <a:xfrm>
            <a:off x="714173" y="7837465"/>
            <a:ext cx="11669863" cy="5752290"/>
          </a:xfrm>
          <a:prstGeom prst="rect">
            <a:avLst/>
          </a:prstGeom>
          <a:noFill/>
          <a:ln>
            <a:noFill/>
          </a:ln>
        </p:spPr>
        <p:txBody>
          <a:bodyPr lIns="252293" tIns="252293" rIns="252293" bIns="252293"/>
          <a:lstStyle/>
          <a:p>
            <a:r>
              <a:rPr lang="en-US" altLang="zh-CN" sz="3532" b="1" u="sng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A</a:t>
            </a:r>
            <a:r>
              <a:rPr lang="zh-CN" altLang="en-US" sz="3532" b="1" u="sng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532" b="1" u="sng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New</a:t>
            </a:r>
            <a:r>
              <a:rPr lang="zh-CN" altLang="en-US" sz="3532" b="1" u="sng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532" b="1" u="sng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Framework</a:t>
            </a:r>
            <a:r>
              <a:rPr lang="zh-CN" altLang="en-US" sz="3532" b="1" u="sng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532" b="1" u="sng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for</a:t>
            </a:r>
            <a:r>
              <a:rPr lang="zh-CN" altLang="en-US" sz="3532" b="1" u="sng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b="1" u="sng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Persistent</a:t>
            </a:r>
            <a:r>
              <a:rPr lang="zh-CN" altLang="en-US" sz="3532" b="1" u="sng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532" b="1" u="sng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Memories</a:t>
            </a:r>
            <a:r>
              <a:rPr lang="zh-CN" altLang="en-US" sz="3532" b="1" u="sng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532" b="1" u="sng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(PM)</a:t>
            </a:r>
          </a:p>
          <a:p>
            <a:pPr lvl="1" indent="-504584" algn="just">
              <a:buFont typeface="Arial"/>
              <a:buChar char="•"/>
            </a:pPr>
            <a:r>
              <a:rPr lang="en-US" altLang="zh-CN" sz="36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P</a:t>
            </a: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ersist</a:t>
            </a: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data</a:t>
            </a: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by</a:t>
            </a: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using</a:t>
            </a: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load/store</a:t>
            </a:r>
          </a:p>
          <a:p>
            <a:pPr lvl="1" indent="-504584" algn="just">
              <a:buFont typeface="Arial"/>
              <a:buChar char="•"/>
            </a:pP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Using</a:t>
            </a: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distributed</a:t>
            </a: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PM</a:t>
            </a: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in</a:t>
            </a: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data</a:t>
            </a: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centers</a:t>
            </a:r>
          </a:p>
          <a:p>
            <a:pPr lvl="1" indent="-504584" algn="just">
              <a:buFont typeface="Arial"/>
              <a:buChar char="•"/>
            </a:pPr>
            <a:endParaRPr lang="en-US" altLang="zh-CN" sz="3311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17392" lvl="1" algn="just"/>
            <a:r>
              <a:rPr lang="en-US" altLang="zh-CN" sz="3600" b="1" u="sng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Integrate</a:t>
            </a:r>
            <a:r>
              <a:rPr lang="zh-CN" altLang="en-US" sz="3600" b="1" u="sng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b="1" u="sng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Memory</a:t>
            </a:r>
            <a:r>
              <a:rPr lang="zh-CN" altLang="en-US" sz="3600" b="1" u="sng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b="1" u="sng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Caching</a:t>
            </a:r>
            <a:r>
              <a:rPr lang="zh-CN" altLang="en-US" sz="3600" b="1" u="sng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b="1" u="sng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and</a:t>
            </a:r>
            <a:r>
              <a:rPr lang="zh-CN" altLang="en-US" sz="3600" b="1" u="sng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b="1" u="sng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R</a:t>
            </a:r>
            <a:r>
              <a:rPr lang="en-US" altLang="zh-CN" sz="3600" b="1" u="sng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eplication</a:t>
            </a:r>
          </a:p>
          <a:p>
            <a:pPr marL="588892" lvl="1" indent="-571500" algn="just">
              <a:buFont typeface="Arial" charset="0"/>
              <a:buChar char="•"/>
            </a:pP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One</a:t>
            </a: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layer</a:t>
            </a: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approach</a:t>
            </a:r>
          </a:p>
          <a:p>
            <a:pPr marL="588892" lvl="1" indent="-571500" algn="just">
              <a:buFont typeface="Arial" charset="0"/>
              <a:buChar char="•"/>
            </a:pP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No</a:t>
            </a: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data</a:t>
            </a: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marshaling/</a:t>
            </a:r>
            <a:r>
              <a:rPr lang="en-US" altLang="zh-CN" sz="3600" dirty="0" err="1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unmarshalling</a:t>
            </a:r>
            <a:endParaRPr lang="en-US" altLang="zh-CN" sz="3600" dirty="0" smtClean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588892" lvl="1" indent="-571500" algn="just">
              <a:buFont typeface="Arial" charset="0"/>
              <a:buChar char="•"/>
            </a:pP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Global,</a:t>
            </a: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shared,</a:t>
            </a: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and</a:t>
            </a: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persistent</a:t>
            </a: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memory</a:t>
            </a: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space</a:t>
            </a:r>
          </a:p>
          <a:p>
            <a:pPr marL="17392" lvl="1" algn="just"/>
            <a:endParaRPr lang="en-US" altLang="zh-CN" sz="3311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0" name="CustomShape 22"/>
          <p:cNvSpPr/>
          <p:nvPr/>
        </p:nvSpPr>
        <p:spPr>
          <a:xfrm>
            <a:off x="17842676" y="13266069"/>
            <a:ext cx="11901658" cy="1413241"/>
          </a:xfrm>
          <a:prstGeom prst="rect">
            <a:avLst/>
          </a:prstGeom>
          <a:noFill/>
          <a:ln>
            <a:noFill/>
          </a:ln>
        </p:spPr>
        <p:txBody>
          <a:bodyPr lIns="252293" tIns="252293" rIns="252293" bIns="252293"/>
          <a:lstStyle/>
          <a:p>
            <a:pPr algn="ctr">
              <a:lnSpc>
                <a:spcPct val="100000"/>
              </a:lnSpc>
            </a:pPr>
            <a:r>
              <a:rPr lang="en-US" altLang="zh-CN" sz="60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Hotpot</a:t>
            </a:r>
            <a:r>
              <a:rPr lang="zh-CN" altLang="en-US" sz="60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60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Architecture</a:t>
            </a:r>
            <a:endParaRPr sz="6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95245" y="14393966"/>
            <a:ext cx="547900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3600" b="1" u="sng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Hotpot</a:t>
            </a:r>
            <a:r>
              <a:rPr lang="zh-CN" altLang="en-US" sz="3600" b="1" u="sng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b="1" u="sng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Node</a:t>
            </a:r>
          </a:p>
          <a:p>
            <a:pPr marL="525609" indent="-525609">
              <a:buFont typeface="Arial" charset="0"/>
              <a:buChar char="•"/>
            </a:pPr>
            <a:r>
              <a:rPr lang="en-US" altLang="zh-CN" sz="36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Direct</a:t>
            </a:r>
            <a:r>
              <a:rPr lang="zh-CN" altLang="en-US" sz="36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load/store</a:t>
            </a:r>
            <a:r>
              <a:rPr lang="zh-CN" altLang="en-US" sz="36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to</a:t>
            </a: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PM</a:t>
            </a:r>
          </a:p>
          <a:p>
            <a:pPr marL="525609" indent="-525609">
              <a:buFont typeface="Arial" charset="0"/>
              <a:buChar char="•"/>
            </a:pPr>
            <a:r>
              <a:rPr lang="en-US" altLang="zh-CN" sz="36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Efficient</a:t>
            </a:r>
            <a:r>
              <a:rPr lang="zh-CN" altLang="en-US" sz="36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transaction</a:t>
            </a:r>
            <a:r>
              <a:rPr lang="zh-CN" altLang="en-US" sz="36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APIs</a:t>
            </a:r>
          </a:p>
          <a:p>
            <a:pPr marL="525609" indent="-525609">
              <a:buFont typeface="Arial" charset="0"/>
              <a:buChar char="•"/>
            </a:pP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Efficient</a:t>
            </a: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network</a:t>
            </a:r>
            <a:r>
              <a:rPr lang="zh-CN" altLang="en-US" sz="36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stack</a:t>
            </a:r>
          </a:p>
          <a:p>
            <a:endParaRPr lang="en-US" sz="3600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1645" y="1726208"/>
            <a:ext cx="5611808" cy="4756056"/>
          </a:xfrm>
          <a:prstGeom prst="rect">
            <a:avLst/>
          </a:prstGeom>
        </p:spPr>
      </p:pic>
      <p:sp>
        <p:nvSpPr>
          <p:cNvPr id="73" name="CustomShape 16"/>
          <p:cNvSpPr/>
          <p:nvPr/>
        </p:nvSpPr>
        <p:spPr>
          <a:xfrm>
            <a:off x="506681" y="20786469"/>
            <a:ext cx="16950146" cy="5813255"/>
          </a:xfrm>
          <a:prstGeom prst="roundRect">
            <a:avLst>
              <a:gd name="adj" fmla="val 7481"/>
            </a:avLst>
          </a:prstGeom>
          <a:noFill/>
          <a:ln w="76320">
            <a:solidFill>
              <a:srgbClr val="4A7EBB"/>
            </a:solidFill>
            <a:round/>
          </a:ln>
        </p:spPr>
      </p:sp>
      <p:sp>
        <p:nvSpPr>
          <p:cNvPr id="74" name="CustomShape 22"/>
          <p:cNvSpPr/>
          <p:nvPr/>
        </p:nvSpPr>
        <p:spPr>
          <a:xfrm>
            <a:off x="530412" y="20740667"/>
            <a:ext cx="16926415" cy="1413241"/>
          </a:xfrm>
          <a:prstGeom prst="rect">
            <a:avLst/>
          </a:prstGeom>
          <a:noFill/>
          <a:ln>
            <a:noFill/>
          </a:ln>
        </p:spPr>
        <p:txBody>
          <a:bodyPr lIns="252293" tIns="252293" rIns="252293" bIns="252293"/>
          <a:lstStyle/>
          <a:p>
            <a:pPr algn="ctr">
              <a:lnSpc>
                <a:spcPct val="100000"/>
              </a:lnSpc>
            </a:pPr>
            <a:r>
              <a:rPr lang="en-US" altLang="zh-CN" sz="60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Persistent</a:t>
            </a:r>
            <a:r>
              <a:rPr lang="zh-CN" altLang="en-US" sz="60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60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Naming</a:t>
            </a:r>
            <a:r>
              <a:rPr lang="zh-CN" altLang="en-US" sz="60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60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and</a:t>
            </a:r>
            <a:r>
              <a:rPr lang="zh-CN" altLang="en-US" sz="60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60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Addressing</a:t>
            </a:r>
            <a:endParaRPr sz="6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5" name="CustomShape 16"/>
          <p:cNvSpPr/>
          <p:nvPr/>
        </p:nvSpPr>
        <p:spPr>
          <a:xfrm>
            <a:off x="560875" y="36104202"/>
            <a:ext cx="16968992" cy="6165120"/>
          </a:xfrm>
          <a:prstGeom prst="roundRect">
            <a:avLst>
              <a:gd name="adj" fmla="val 7481"/>
            </a:avLst>
          </a:prstGeom>
          <a:noFill/>
          <a:ln w="76320">
            <a:solidFill>
              <a:srgbClr val="4A7EBB"/>
            </a:solidFill>
            <a:round/>
          </a:ln>
        </p:spPr>
      </p:sp>
      <p:sp>
        <p:nvSpPr>
          <p:cNvPr id="76" name="TextBox 75"/>
          <p:cNvSpPr txBox="1"/>
          <p:nvPr/>
        </p:nvSpPr>
        <p:spPr>
          <a:xfrm>
            <a:off x="683662" y="21876078"/>
            <a:ext cx="88437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3600" b="1" u="sng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Dataset</a:t>
            </a:r>
            <a:r>
              <a:rPr lang="zh-CN" altLang="en-US" sz="3600" b="1" u="sng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endParaRPr lang="en-US" altLang="zh-CN" sz="3600" b="1" u="sng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525609" indent="-525609">
              <a:buFont typeface="Arial" charset="0"/>
              <a:buChar char="•"/>
            </a:pP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Similar</a:t>
            </a: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to</a:t>
            </a: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file</a:t>
            </a: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concept</a:t>
            </a:r>
          </a:p>
          <a:p>
            <a:pPr marL="525609" indent="-525609">
              <a:buFont typeface="Arial" charset="0"/>
              <a:buChar char="•"/>
            </a:pP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No</a:t>
            </a: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directories</a:t>
            </a: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in</a:t>
            </a: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Hotpot</a:t>
            </a:r>
          </a:p>
          <a:p>
            <a:pPr marL="525609" indent="-525609">
              <a:buFont typeface="Arial" charset="0"/>
              <a:buChar char="•"/>
            </a:pP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Flat</a:t>
            </a: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naming</a:t>
            </a: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is</a:t>
            </a: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easy</a:t>
            </a: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and</a:t>
            </a: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efficient</a:t>
            </a:r>
            <a:endParaRPr lang="en-US" sz="36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61296" y="24570716"/>
            <a:ext cx="88437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3600" b="1" u="sng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Global</a:t>
            </a:r>
            <a:r>
              <a:rPr lang="zh-CN" altLang="en-US" sz="3600" b="1" u="sng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b="1" u="sng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Consistent</a:t>
            </a:r>
            <a:r>
              <a:rPr lang="zh-CN" altLang="en-US" sz="3600" b="1" u="sng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b="1" u="sng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and</a:t>
            </a:r>
            <a:r>
              <a:rPr lang="zh-CN" altLang="en-US" sz="3600" b="1" u="sng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b="1" u="sng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Persistent</a:t>
            </a:r>
            <a:r>
              <a:rPr lang="zh-CN" altLang="en-US" sz="3600" b="1" u="sng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b="1" u="sng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Pointers</a:t>
            </a:r>
            <a:endParaRPr lang="en-US" altLang="zh-CN" sz="3600" b="1" u="sng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525609" indent="-525609">
              <a:buFont typeface="Arial" charset="0"/>
              <a:buChar char="•"/>
            </a:pP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Pointers</a:t>
            </a: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can</a:t>
            </a: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sustain</a:t>
            </a: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power</a:t>
            </a: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failures</a:t>
            </a:r>
          </a:p>
          <a:p>
            <a:pPr marL="525609" indent="-525609">
              <a:buFont typeface="Arial" charset="0"/>
              <a:buChar char="•"/>
            </a:pP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Always</a:t>
            </a: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valid</a:t>
            </a: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across</a:t>
            </a: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multiple</a:t>
            </a: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run</a:t>
            </a:r>
            <a:endParaRPr lang="en-US" sz="36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9" name="CustomShape 22"/>
          <p:cNvSpPr/>
          <p:nvPr/>
        </p:nvSpPr>
        <p:spPr>
          <a:xfrm>
            <a:off x="530412" y="36104202"/>
            <a:ext cx="16926415" cy="1413241"/>
          </a:xfrm>
          <a:prstGeom prst="rect">
            <a:avLst/>
          </a:prstGeom>
          <a:noFill/>
          <a:ln>
            <a:noFill/>
          </a:ln>
        </p:spPr>
        <p:txBody>
          <a:bodyPr lIns="252293" tIns="252293" rIns="252293" bIns="252293"/>
          <a:lstStyle/>
          <a:p>
            <a:pPr algn="ctr">
              <a:lnSpc>
                <a:spcPct val="100000"/>
              </a:lnSpc>
            </a:pPr>
            <a:r>
              <a:rPr lang="en-US" altLang="zh-CN" sz="6000" dirty="0" smtClean="0">
                <a:latin typeface="Calibri" charset="0"/>
                <a:ea typeface="Calibri" charset="0"/>
                <a:cs typeface="Calibri" charset="0"/>
              </a:rPr>
              <a:t>Hotpot</a:t>
            </a:r>
            <a:r>
              <a:rPr lang="zh-CN" altLang="en-US" sz="60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6000" dirty="0" smtClean="0">
                <a:latin typeface="Calibri" charset="0"/>
                <a:ea typeface="Calibri" charset="0"/>
                <a:cs typeface="Calibri" charset="0"/>
              </a:rPr>
              <a:t>APIs</a:t>
            </a:r>
            <a:endParaRPr sz="6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1" name="CustomShape 1"/>
          <p:cNvSpPr/>
          <p:nvPr/>
        </p:nvSpPr>
        <p:spPr>
          <a:xfrm>
            <a:off x="635331" y="37569887"/>
            <a:ext cx="11656067" cy="4484291"/>
          </a:xfrm>
          <a:prstGeom prst="rect">
            <a:avLst/>
          </a:prstGeom>
          <a:noFill/>
          <a:ln>
            <a:noFill/>
          </a:ln>
        </p:spPr>
        <p:txBody>
          <a:bodyPr lIns="252293" tIns="252293" rIns="252293" bIns="252293"/>
          <a:lstStyle/>
          <a:p>
            <a:pPr algn="just">
              <a:lnSpc>
                <a:spcPct val="100000"/>
              </a:lnSpc>
            </a:pPr>
            <a:endParaRPr lang="en-US" sz="309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94552" y="31419426"/>
            <a:ext cx="5022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rPr>
              <a:t>MRMW</a:t>
            </a:r>
            <a:r>
              <a:rPr lang="zh-CN" altLang="en-US" sz="3600" b="1" dirty="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b="1" dirty="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rPr>
              <a:t>Commit</a:t>
            </a:r>
            <a:r>
              <a:rPr lang="zh-CN" altLang="en-US" sz="3600" b="1" dirty="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b="1" dirty="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rPr>
              <a:t>Example</a:t>
            </a:r>
            <a:endParaRPr lang="en-US" sz="3600" b="1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1045713" y="31351963"/>
            <a:ext cx="4828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rPr>
              <a:t>MRSW</a:t>
            </a:r>
            <a:r>
              <a:rPr lang="zh-CN" altLang="en-US" sz="3600" b="1" dirty="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b="1" dirty="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rPr>
              <a:t>Commit</a:t>
            </a:r>
            <a:r>
              <a:rPr lang="zh-CN" altLang="en-US" sz="3600" b="1" dirty="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b="1" dirty="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rPr>
              <a:t>Example</a:t>
            </a:r>
            <a:endParaRPr lang="en-US" sz="3600" b="1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8949681" y="28006935"/>
            <a:ext cx="9660793" cy="2789178"/>
          </a:xfrm>
          <a:prstGeom prst="rect">
            <a:avLst/>
          </a:prstGeom>
          <a:noFill/>
          <a:ln>
            <a:noFill/>
          </a:ln>
        </p:spPr>
        <p:txBody>
          <a:bodyPr lIns="252293" tIns="252293" rIns="252293" bIns="252293"/>
          <a:lstStyle/>
          <a:p>
            <a:r>
              <a:rPr lang="en-US" altLang="zh-CN" sz="3600" b="1" u="sng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Multiple</a:t>
            </a:r>
            <a:r>
              <a:rPr lang="zh-CN" altLang="en-US" sz="3600" b="1" u="sng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b="1" u="sng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Readers</a:t>
            </a:r>
            <a:r>
              <a:rPr lang="zh-CN" altLang="en-US" sz="3600" b="1" u="sng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b="1" u="sng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Single</a:t>
            </a:r>
            <a:r>
              <a:rPr lang="zh-CN" altLang="en-US" sz="3600" b="1" u="sng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b="1" u="sng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Writer</a:t>
            </a:r>
            <a:endParaRPr lang="en-US" altLang="zh-CN" sz="3600" dirty="0" smtClean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571500" indent="-571500">
              <a:buFont typeface="Arial" charset="0"/>
              <a:buChar char="•"/>
            </a:pP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MRSW</a:t>
            </a:r>
          </a:p>
          <a:p>
            <a:pPr marL="571500" indent="-571500">
              <a:buFont typeface="Arial" charset="0"/>
              <a:buChar char="•"/>
            </a:pP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Trade</a:t>
            </a: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parallelism</a:t>
            </a: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for</a:t>
            </a: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consistency</a:t>
            </a:r>
          </a:p>
          <a:p>
            <a:pPr marL="571500" indent="-571500">
              <a:buFont typeface="Arial" charset="0"/>
              <a:buChar char="•"/>
            </a:pP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One</a:t>
            </a: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writer</a:t>
            </a: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to</a:t>
            </a: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a</a:t>
            </a: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PM</a:t>
            </a: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page</a:t>
            </a: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at</a:t>
            </a: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a</a:t>
            </a: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time</a:t>
            </a:r>
          </a:p>
          <a:p>
            <a:pPr marL="571500" indent="-571500">
              <a:buFont typeface="Arial" charset="0"/>
              <a:buChar char="•"/>
            </a:pP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Eager</a:t>
            </a: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synchronized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516252"/>
              </p:ext>
            </p:extLst>
          </p:nvPr>
        </p:nvGraphicFramePr>
        <p:xfrm>
          <a:off x="714173" y="37306383"/>
          <a:ext cx="16588848" cy="486253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529616"/>
                <a:gridCol w="5529616"/>
                <a:gridCol w="5529616"/>
              </a:tblGrid>
              <a:tr h="487798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API</a:t>
                      </a:r>
                      <a:endParaRPr lang="en-US" sz="2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Explanation</a:t>
                      </a:r>
                      <a:endParaRPr lang="en-US" sz="2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Backward</a:t>
                      </a:r>
                      <a:endParaRPr lang="en-US" sz="2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869171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open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(close)</a:t>
                      </a:r>
                      <a:endParaRPr lang="en-US" sz="2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Open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or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create</a:t>
                      </a:r>
                      <a:r>
                        <a:rPr lang="zh-CN" altLang="en-US" sz="2400" baseline="0" dirty="0" smtClean="0"/>
                        <a:t> </a:t>
                      </a:r>
                      <a:r>
                        <a:rPr lang="en-US" altLang="zh-CN" sz="2400" baseline="0" dirty="0" smtClean="0"/>
                        <a:t>(close)</a:t>
                      </a:r>
                      <a:r>
                        <a:rPr lang="zh-CN" altLang="en-US" sz="2400" baseline="0" dirty="0" smtClean="0"/>
                        <a:t> </a:t>
                      </a:r>
                      <a:r>
                        <a:rPr lang="en-US" altLang="zh-CN" sz="2400" baseline="0" dirty="0" smtClean="0"/>
                        <a:t>a</a:t>
                      </a:r>
                      <a:r>
                        <a:rPr lang="zh-CN" altLang="en-US" sz="2400" baseline="0" dirty="0" smtClean="0"/>
                        <a:t> </a:t>
                      </a:r>
                      <a:r>
                        <a:rPr lang="en-US" altLang="zh-CN" sz="2400" baseline="0" dirty="0" smtClean="0"/>
                        <a:t>DSPM</a:t>
                      </a:r>
                      <a:r>
                        <a:rPr lang="zh-CN" altLang="en-US" sz="2400" baseline="0" dirty="0" smtClean="0"/>
                        <a:t> </a:t>
                      </a:r>
                      <a:r>
                        <a:rPr lang="en-US" altLang="zh-CN" sz="2400" baseline="0" dirty="0" smtClean="0"/>
                        <a:t>dataset</a:t>
                      </a:r>
                      <a:endParaRPr lang="en-US" altLang="zh-CN" sz="2400" baseline="0" dirty="0" smtClean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Same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as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current</a:t>
                      </a:r>
                      <a:endParaRPr lang="en-US" sz="2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126170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mmap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(munmap)</a:t>
                      </a:r>
                      <a:endParaRPr lang="en-US" sz="2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Map</a:t>
                      </a:r>
                      <a:r>
                        <a:rPr lang="zh-CN" altLang="en-US" sz="2400" baseline="0" dirty="0" smtClean="0"/>
                        <a:t> </a:t>
                      </a:r>
                      <a:r>
                        <a:rPr lang="en-US" altLang="zh-CN" sz="2400" baseline="0" dirty="0" smtClean="0"/>
                        <a:t>(munmap)</a:t>
                      </a:r>
                      <a:r>
                        <a:rPr lang="zh-CN" altLang="en-US" sz="2400" baseline="0" dirty="0" smtClean="0"/>
                        <a:t> </a:t>
                      </a:r>
                      <a:r>
                        <a:rPr lang="en-US" altLang="zh-CN" sz="2400" baseline="0" dirty="0" smtClean="0"/>
                        <a:t>a</a:t>
                      </a:r>
                      <a:r>
                        <a:rPr lang="zh-CN" altLang="en-US" sz="2400" baseline="0" dirty="0" smtClean="0"/>
                        <a:t> </a:t>
                      </a:r>
                      <a:r>
                        <a:rPr lang="en-US" altLang="zh-CN" sz="2400" baseline="0" dirty="0" smtClean="0"/>
                        <a:t>DSPM</a:t>
                      </a:r>
                      <a:r>
                        <a:rPr lang="zh-CN" altLang="en-US" sz="2400" baseline="0" dirty="0" smtClean="0"/>
                        <a:t> </a:t>
                      </a:r>
                      <a:r>
                        <a:rPr lang="en-US" altLang="zh-CN" sz="2400" baseline="0" dirty="0" smtClean="0"/>
                        <a:t>region</a:t>
                      </a:r>
                      <a:r>
                        <a:rPr lang="zh-CN" altLang="en-US" sz="2400" baseline="0" dirty="0" smtClean="0"/>
                        <a:t> </a:t>
                      </a:r>
                      <a:r>
                        <a:rPr lang="en-US" altLang="zh-CN" sz="2400" baseline="0" dirty="0" smtClean="0"/>
                        <a:t>in</a:t>
                      </a:r>
                      <a:r>
                        <a:rPr lang="zh-CN" altLang="en-US" sz="2400" baseline="0" dirty="0" smtClean="0"/>
                        <a:t> </a:t>
                      </a:r>
                      <a:r>
                        <a:rPr lang="en-US" altLang="zh-CN" sz="2400" baseline="0" dirty="0" smtClean="0"/>
                        <a:t>a</a:t>
                      </a:r>
                      <a:r>
                        <a:rPr lang="zh-CN" altLang="en-US" sz="2400" baseline="0" dirty="0" smtClean="0"/>
                        <a:t> </a:t>
                      </a:r>
                      <a:r>
                        <a:rPr lang="en-US" altLang="zh-CN" sz="2400" baseline="0" dirty="0" smtClean="0"/>
                        <a:t>dataset</a:t>
                      </a:r>
                      <a:r>
                        <a:rPr lang="zh-CN" altLang="en-US" sz="2400" baseline="0" dirty="0" smtClean="0"/>
                        <a:t> </a:t>
                      </a:r>
                      <a:r>
                        <a:rPr lang="en-US" altLang="zh-CN" sz="2400" baseline="0" dirty="0" smtClean="0"/>
                        <a:t>to</a:t>
                      </a:r>
                      <a:r>
                        <a:rPr lang="zh-CN" altLang="en-US" sz="2400" baseline="0" dirty="0" smtClean="0"/>
                        <a:t> </a:t>
                      </a:r>
                      <a:r>
                        <a:rPr lang="en-US" altLang="zh-CN" sz="2400" baseline="0" dirty="0" smtClean="0"/>
                        <a:t>application</a:t>
                      </a:r>
                      <a:r>
                        <a:rPr lang="zh-CN" altLang="en-US" sz="2400" baseline="0" dirty="0" smtClean="0"/>
                        <a:t> </a:t>
                      </a:r>
                      <a:r>
                        <a:rPr lang="en-US" altLang="zh-CN" sz="2400" baseline="0" dirty="0" smtClean="0"/>
                        <a:t>address</a:t>
                      </a:r>
                      <a:r>
                        <a:rPr lang="zh-CN" altLang="en-US" sz="2400" baseline="0" dirty="0" smtClean="0"/>
                        <a:t> </a:t>
                      </a:r>
                      <a:r>
                        <a:rPr lang="en-US" altLang="zh-CN" sz="2400" baseline="0" dirty="0" smtClean="0"/>
                        <a:t>space</a:t>
                      </a:r>
                      <a:endParaRPr lang="en-US" sz="2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Same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as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current</a:t>
                      </a:r>
                      <a:endParaRPr lang="en-US" sz="2400" dirty="0" smtClean="0"/>
                    </a:p>
                    <a:p>
                      <a:endParaRPr lang="en-US" sz="2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878036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commit</a:t>
                      </a:r>
                      <a:endParaRPr lang="en-US" sz="2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Commit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a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set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of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data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and</a:t>
                      </a:r>
                      <a:r>
                        <a:rPr lang="zh-CN" altLang="en-US" sz="2400" baseline="0" dirty="0" smtClean="0"/>
                        <a:t> </a:t>
                      </a:r>
                      <a:r>
                        <a:rPr lang="en-US" altLang="zh-CN" sz="2400" baseline="0" dirty="0" smtClean="0"/>
                        <a:t>make</a:t>
                      </a:r>
                      <a:r>
                        <a:rPr lang="zh-CN" altLang="en-US" sz="2400" baseline="0" dirty="0" smtClean="0"/>
                        <a:t> </a:t>
                      </a:r>
                      <a:r>
                        <a:rPr lang="en-US" altLang="zh-CN" sz="2400" baseline="0" dirty="0" smtClean="0"/>
                        <a:t>N</a:t>
                      </a:r>
                      <a:r>
                        <a:rPr lang="zh-CN" altLang="en-US" sz="2400" baseline="0" dirty="0" smtClean="0"/>
                        <a:t> </a:t>
                      </a:r>
                      <a:r>
                        <a:rPr lang="en-US" altLang="zh-CN" sz="2400" baseline="0" dirty="0" smtClean="0"/>
                        <a:t>persistent</a:t>
                      </a:r>
                      <a:r>
                        <a:rPr lang="zh-CN" altLang="en-US" sz="2400" baseline="0" dirty="0" smtClean="0"/>
                        <a:t> </a:t>
                      </a:r>
                      <a:r>
                        <a:rPr lang="en-US" altLang="zh-CN" sz="2400" baseline="0" dirty="0" smtClean="0"/>
                        <a:t>replicas</a:t>
                      </a:r>
                      <a:endParaRPr lang="en-US" sz="2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Similar</a:t>
                      </a:r>
                      <a:r>
                        <a:rPr lang="zh-CN" altLang="en-US" sz="2400" baseline="0" dirty="0" smtClean="0"/>
                        <a:t> </a:t>
                      </a:r>
                      <a:r>
                        <a:rPr lang="en-US" altLang="zh-CN" sz="2400" baseline="0" dirty="0" smtClean="0"/>
                        <a:t>to</a:t>
                      </a:r>
                      <a:r>
                        <a:rPr lang="zh-CN" altLang="en-US" sz="2400" baseline="0" dirty="0" smtClean="0"/>
                        <a:t> </a:t>
                      </a:r>
                      <a:r>
                        <a:rPr lang="en-US" altLang="zh-CN" sz="2400" baseline="0" dirty="0" smtClean="0"/>
                        <a:t>msync</a:t>
                      </a:r>
                      <a:endParaRPr lang="en-US" sz="2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487798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acquire</a:t>
                      </a:r>
                      <a:endParaRPr lang="en-US" sz="2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Acquire</a:t>
                      </a:r>
                      <a:r>
                        <a:rPr lang="zh-CN" altLang="en-US" sz="2400" baseline="0" dirty="0" smtClean="0"/>
                        <a:t> </a:t>
                      </a:r>
                      <a:r>
                        <a:rPr lang="en-US" altLang="zh-CN" sz="2400" baseline="0" dirty="0" smtClean="0"/>
                        <a:t>single</a:t>
                      </a:r>
                      <a:r>
                        <a:rPr lang="zh-CN" altLang="en-US" sz="2400" baseline="0" dirty="0" smtClean="0"/>
                        <a:t> </a:t>
                      </a:r>
                      <a:r>
                        <a:rPr lang="en-US" altLang="zh-CN" sz="2400" baseline="0" dirty="0" smtClean="0"/>
                        <a:t>writer</a:t>
                      </a:r>
                      <a:r>
                        <a:rPr lang="zh-CN" altLang="en-US" sz="2400" baseline="0" dirty="0" smtClean="0"/>
                        <a:t> </a:t>
                      </a:r>
                      <a:r>
                        <a:rPr lang="en-US" altLang="zh-CN" sz="2400" baseline="0" dirty="0" smtClean="0"/>
                        <a:t>permission</a:t>
                      </a:r>
                      <a:endParaRPr lang="en-US" sz="2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878036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thread-barrier</a:t>
                      </a:r>
                      <a:endParaRPr lang="en-US" sz="2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Helper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function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to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synchronize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threads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on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different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nodes</a:t>
                      </a:r>
                      <a:endParaRPr lang="en-US" sz="2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Similar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to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pthread</a:t>
                      </a:r>
                      <a:r>
                        <a:rPr lang="zh-CN" altLang="en-US" sz="2400" baseline="0" dirty="0" smtClean="0"/>
                        <a:t> </a:t>
                      </a:r>
                      <a:r>
                        <a:rPr lang="en-US" altLang="zh-CN" sz="2400" baseline="0" dirty="0" smtClean="0"/>
                        <a:t>barrier</a:t>
                      </a:r>
                      <a:endParaRPr lang="en-US" sz="2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14321</TotalTime>
  <Words>380</Words>
  <Application>Microsoft Macintosh PowerPoint</Application>
  <PresentationFormat>Custom</PresentationFormat>
  <Paragraphs>105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DejaVu Sans</vt:lpstr>
      <vt:lpstr>StarSymbol</vt:lpstr>
      <vt:lpstr>Times New Roman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shinyeh</dc:creator>
  <cp:lastModifiedBy>Yizhou Shan</cp:lastModifiedBy>
  <cp:revision>213</cp:revision>
  <cp:lastPrinted>2016-02-12T19:19:22Z</cp:lastPrinted>
  <dcterms:modified xsi:type="dcterms:W3CDTF">2017-09-18T18:16:32Z</dcterms:modified>
</cp:coreProperties>
</file>